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 id="2147483664" r:id="rId6"/>
  </p:sldMasterIdLst>
  <p:notesMasterIdLst>
    <p:notesMasterId r:id="rId45"/>
  </p:notesMasterIdLst>
  <p:sldIdLst>
    <p:sldId id="299" r:id="rId7"/>
    <p:sldId id="257" r:id="rId8"/>
    <p:sldId id="258" r:id="rId9"/>
    <p:sldId id="259" r:id="rId10"/>
    <p:sldId id="260" r:id="rId11"/>
    <p:sldId id="262" r:id="rId12"/>
    <p:sldId id="263" r:id="rId13"/>
    <p:sldId id="264" r:id="rId14"/>
    <p:sldId id="265" r:id="rId15"/>
    <p:sldId id="266" r:id="rId16"/>
    <p:sldId id="267" r:id="rId17"/>
    <p:sldId id="268" r:id="rId18"/>
    <p:sldId id="269" r:id="rId19"/>
    <p:sldId id="270" r:id="rId20"/>
    <p:sldId id="310" r:id="rId21"/>
    <p:sldId id="300" r:id="rId22"/>
    <p:sldId id="311" r:id="rId23"/>
    <p:sldId id="307" r:id="rId24"/>
    <p:sldId id="309" r:id="rId25"/>
    <p:sldId id="308" r:id="rId26"/>
    <p:sldId id="276" r:id="rId27"/>
    <p:sldId id="277" r:id="rId28"/>
    <p:sldId id="278" r:id="rId29"/>
    <p:sldId id="279" r:id="rId30"/>
    <p:sldId id="306" r:id="rId31"/>
    <p:sldId id="281" r:id="rId32"/>
    <p:sldId id="304" r:id="rId33"/>
    <p:sldId id="305" r:id="rId34"/>
    <p:sldId id="286" r:id="rId35"/>
    <p:sldId id="303" r:id="rId36"/>
    <p:sldId id="302" r:id="rId37"/>
    <p:sldId id="301" r:id="rId38"/>
    <p:sldId id="289" r:id="rId39"/>
    <p:sldId id="261" r:id="rId40"/>
    <p:sldId id="312" r:id="rId41"/>
    <p:sldId id="313" r:id="rId42"/>
    <p:sldId id="290" r:id="rId43"/>
    <p:sldId id="295" r:id="rId4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6594"/>
    <a:srgbClr val="1B75BB"/>
    <a:srgbClr val="15A0DB"/>
    <a:srgbClr val="97C233"/>
    <a:srgbClr val="289689"/>
    <a:srgbClr val="FFFFFF"/>
    <a:srgbClr val="1B75BC"/>
    <a:srgbClr val="D7E9F4"/>
    <a:srgbClr val="1C2C4F"/>
    <a:srgbClr val="285D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1" autoAdjust="0"/>
    <p:restoredTop sz="94695" autoAdjust="0"/>
  </p:normalViewPr>
  <p:slideViewPr>
    <p:cSldViewPr snapToGrid="0">
      <p:cViewPr varScale="1">
        <p:scale>
          <a:sx n="166" d="100"/>
          <a:sy n="166" d="100"/>
        </p:scale>
        <p:origin x="192"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1D8A83-A817-41E3-A602-3B517E18334E}" type="datetimeFigureOut">
              <a:rPr lang="en-GB" smtClean="0"/>
              <a:t>05/06/2024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C110B-1C27-4A5B-8007-E6BF4BB6C5F7}" type="slidenum">
              <a:rPr lang="en-GB" smtClean="0"/>
              <a:t>‹#›</a:t>
            </a:fld>
            <a:endParaRPr lang="en-GB"/>
          </a:p>
        </p:txBody>
      </p:sp>
    </p:spTree>
    <p:extLst>
      <p:ext uri="{BB962C8B-B14F-4D97-AF65-F5344CB8AC3E}">
        <p14:creationId xmlns:p14="http://schemas.microsoft.com/office/powerpoint/2010/main" val="403172686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50% of schools (125 schools) at the middle 3rd level of digital maturity (e-enabled).</a:t>
            </a:r>
          </a:p>
          <a:p>
            <a:endParaRPr lang="en-US"/>
          </a:p>
          <a:p>
            <a:r>
              <a:rPr lang="en-US"/>
              <a:t>40%, (100 schools) are at the 4th level.</a:t>
            </a:r>
          </a:p>
          <a:p>
            <a:endParaRPr lang="en-US"/>
          </a:p>
          <a:p>
            <a:r>
              <a:rPr lang="en-US"/>
              <a:t>However, only three schools are at the highest, 5th level and can be defined as “digitally mature schools”.</a:t>
            </a:r>
          </a:p>
          <a:p>
            <a:endParaRPr lang="en-US"/>
          </a:p>
          <a:p>
            <a:r>
              <a:rPr lang="en-US"/>
              <a:t>Planning, managing and leadership continuously reporting lowest level of all domains (!) (2016, 2018, 2020)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038435-1C4D-D361-683E-F7B5656A4D49}"/>
              </a:ext>
            </a:extLst>
          </p:cNvPr>
          <p:cNvSpPr/>
          <p:nvPr userDrawn="1"/>
        </p:nvSpPr>
        <p:spPr>
          <a:xfrm>
            <a:off x="0" y="0"/>
            <a:ext cx="9144000" cy="5143500"/>
          </a:xfrm>
          <a:prstGeom prst="rect">
            <a:avLst/>
          </a:prstGeom>
          <a:gradFill flip="none" rotWithShape="1">
            <a:gsLst>
              <a:gs pos="11000">
                <a:srgbClr val="D7E9F4"/>
              </a:gs>
              <a:gs pos="100000">
                <a:schemeClr val="bg1"/>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4"/>
          <p:cNvSpPr>
            <a:spLocks noGrp="1"/>
          </p:cNvSpPr>
          <p:nvPr>
            <p:ph type="body" sz="quarter" idx="11" hasCustomPrompt="1"/>
          </p:nvPr>
        </p:nvSpPr>
        <p:spPr>
          <a:xfrm>
            <a:off x="460601" y="2919018"/>
            <a:ext cx="3822700" cy="281467"/>
          </a:xfrm>
        </p:spPr>
        <p:txBody>
          <a:bodyPr>
            <a:noAutofit/>
          </a:bodyPr>
          <a:lstStyle>
            <a:lvl1pPr marL="0" indent="0">
              <a:buNone/>
              <a:defRPr sz="1400" b="1" baseline="0">
                <a:solidFill>
                  <a:schemeClr val="accent1">
                    <a:lumMod val="50000"/>
                  </a:schemeClr>
                </a:solidFill>
              </a:defRPr>
            </a:lvl1pPr>
          </a:lstStyle>
          <a:p>
            <a:pPr lvl="0"/>
            <a:r>
              <a:rPr lang="en-US"/>
              <a:t>Presenter</a:t>
            </a:r>
          </a:p>
        </p:txBody>
      </p:sp>
      <p:sp>
        <p:nvSpPr>
          <p:cNvPr id="19" name="Text Placeholder 10"/>
          <p:cNvSpPr>
            <a:spLocks noGrp="1"/>
          </p:cNvSpPr>
          <p:nvPr>
            <p:ph type="body" sz="quarter" idx="17" hasCustomPrompt="1"/>
          </p:nvPr>
        </p:nvSpPr>
        <p:spPr>
          <a:xfrm>
            <a:off x="460601" y="1619337"/>
            <a:ext cx="4276291" cy="545199"/>
          </a:xfrm>
        </p:spPr>
        <p:txBody>
          <a:bodyPr wrap="square">
            <a:noAutofit/>
          </a:bodyPr>
          <a:lstStyle>
            <a:lvl1pPr marL="0" indent="0">
              <a:lnSpc>
                <a:spcPct val="150000"/>
              </a:lnSpc>
              <a:buNone/>
              <a:defRPr sz="1600" b="0">
                <a:solidFill>
                  <a:schemeClr val="accent1">
                    <a:lumMod val="50000"/>
                  </a:schemeClr>
                </a:solidFill>
              </a:defRPr>
            </a:lvl1pPr>
          </a:lstStyle>
          <a:p>
            <a:pPr lvl="0"/>
            <a:r>
              <a:rPr lang="en-US"/>
              <a:t>Subtitle</a:t>
            </a:r>
          </a:p>
        </p:txBody>
      </p:sp>
      <p:sp>
        <p:nvSpPr>
          <p:cNvPr id="20" name="Text Placeholder 10"/>
          <p:cNvSpPr>
            <a:spLocks noGrp="1"/>
          </p:cNvSpPr>
          <p:nvPr>
            <p:ph type="body" sz="quarter" idx="14" hasCustomPrompt="1"/>
          </p:nvPr>
        </p:nvSpPr>
        <p:spPr>
          <a:xfrm>
            <a:off x="466907" y="909372"/>
            <a:ext cx="4562293" cy="709965"/>
          </a:xfrm>
        </p:spPr>
        <p:txBody>
          <a:bodyPr wrap="square">
            <a:noAutofit/>
          </a:bodyPr>
          <a:lstStyle>
            <a:lvl1pPr marL="0" indent="0">
              <a:lnSpc>
                <a:spcPct val="100000"/>
              </a:lnSpc>
              <a:buNone/>
              <a:defRPr sz="2400" b="1">
                <a:solidFill>
                  <a:schemeClr val="accent1">
                    <a:lumMod val="50000"/>
                  </a:schemeClr>
                </a:solidFill>
              </a:defRPr>
            </a:lvl1pPr>
          </a:lstStyle>
          <a:p>
            <a:pPr lvl="0"/>
            <a:r>
              <a:rPr lang="en-US"/>
              <a:t>Title</a:t>
            </a:r>
          </a:p>
        </p:txBody>
      </p:sp>
      <p:sp>
        <p:nvSpPr>
          <p:cNvPr id="25" name="Text Placeholder 6"/>
          <p:cNvSpPr>
            <a:spLocks noGrp="1"/>
          </p:cNvSpPr>
          <p:nvPr>
            <p:ph type="body" sz="quarter" idx="12" hasCustomPrompt="1"/>
          </p:nvPr>
        </p:nvSpPr>
        <p:spPr>
          <a:xfrm>
            <a:off x="460601" y="3328766"/>
            <a:ext cx="3752453" cy="327255"/>
          </a:xfrm>
        </p:spPr>
        <p:txBody>
          <a:bodyPr>
            <a:normAutofit/>
          </a:bodyPr>
          <a:lstStyle>
            <a:lvl1pPr marL="0" indent="0">
              <a:buNone/>
              <a:defRPr sz="1200">
                <a:solidFill>
                  <a:schemeClr val="accent1">
                    <a:lumMod val="50000"/>
                  </a:schemeClr>
                </a:solidFill>
              </a:defRPr>
            </a:lvl1pPr>
          </a:lstStyle>
          <a:p>
            <a:pPr lvl="0"/>
            <a:r>
              <a:rPr lang="en-US"/>
              <a:t>Location</a:t>
            </a:r>
            <a:endParaRPr lang="en-GB"/>
          </a:p>
        </p:txBody>
      </p:sp>
      <p:sp>
        <p:nvSpPr>
          <p:cNvPr id="26" name="Text Placeholder 6"/>
          <p:cNvSpPr>
            <a:spLocks noGrp="1"/>
          </p:cNvSpPr>
          <p:nvPr>
            <p:ph type="body" sz="quarter" idx="18" hasCustomPrompt="1"/>
          </p:nvPr>
        </p:nvSpPr>
        <p:spPr>
          <a:xfrm>
            <a:off x="460601" y="3623253"/>
            <a:ext cx="3752453" cy="321239"/>
          </a:xfrm>
        </p:spPr>
        <p:txBody>
          <a:bodyPr>
            <a:normAutofit/>
          </a:bodyPr>
          <a:lstStyle>
            <a:lvl1pPr marL="0" indent="0">
              <a:buNone/>
              <a:defRPr sz="1200">
                <a:solidFill>
                  <a:schemeClr val="accent1">
                    <a:lumMod val="50000"/>
                  </a:schemeClr>
                </a:solidFill>
              </a:defRPr>
            </a:lvl1pPr>
          </a:lstStyle>
          <a:p>
            <a:pPr lvl="0"/>
            <a:r>
              <a:rPr lang="en-US"/>
              <a:t>Date</a:t>
            </a:r>
            <a:endParaRPr lang="en-GB"/>
          </a:p>
        </p:txBody>
      </p:sp>
      <p:pic>
        <p:nvPicPr>
          <p:cNvPr id="11" name="Picture 10">
            <a:extLst>
              <a:ext uri="{FF2B5EF4-FFF2-40B4-BE49-F238E27FC236}">
                <a16:creationId xmlns:a16="http://schemas.microsoft.com/office/drawing/2014/main" id="{54093AE0-6C5D-DF1E-E4C1-1FD73BFF3956}"/>
              </a:ext>
            </a:extLst>
          </p:cNvPr>
          <p:cNvPicPr>
            <a:picLocks noChangeAspect="1"/>
          </p:cNvPicPr>
          <p:nvPr userDrawn="1"/>
        </p:nvPicPr>
        <p:blipFill>
          <a:blip r:embed="rId2"/>
          <a:stretch>
            <a:fillRect/>
          </a:stretch>
        </p:blipFill>
        <p:spPr>
          <a:xfrm>
            <a:off x="545229" y="4525833"/>
            <a:ext cx="1687197" cy="359494"/>
          </a:xfrm>
          <a:prstGeom prst="rect">
            <a:avLst/>
          </a:prstGeom>
        </p:spPr>
      </p:pic>
      <p:pic>
        <p:nvPicPr>
          <p:cNvPr id="12" name="Picture 11">
            <a:extLst>
              <a:ext uri="{FF2B5EF4-FFF2-40B4-BE49-F238E27FC236}">
                <a16:creationId xmlns:a16="http://schemas.microsoft.com/office/drawing/2014/main" id="{21A30560-C97D-61E4-B112-A75B61DCE7CC}"/>
              </a:ext>
            </a:extLst>
          </p:cNvPr>
          <p:cNvPicPr>
            <a:picLocks noChangeAspect="1"/>
          </p:cNvPicPr>
          <p:nvPr userDrawn="1"/>
        </p:nvPicPr>
        <p:blipFill>
          <a:blip r:embed="rId3"/>
          <a:stretch>
            <a:fillRect/>
          </a:stretch>
        </p:blipFill>
        <p:spPr>
          <a:xfrm>
            <a:off x="2599102" y="4478391"/>
            <a:ext cx="762023" cy="331583"/>
          </a:xfrm>
          <a:prstGeom prst="rect">
            <a:avLst/>
          </a:prstGeom>
        </p:spPr>
      </p:pic>
      <p:pic>
        <p:nvPicPr>
          <p:cNvPr id="4" name="Picture 3" descr="A colorful arrows on a black background&#10;&#10;Description automatically generated">
            <a:extLst>
              <a:ext uri="{FF2B5EF4-FFF2-40B4-BE49-F238E27FC236}">
                <a16:creationId xmlns:a16="http://schemas.microsoft.com/office/drawing/2014/main" id="{D0DCF837-1CC0-D41A-9A45-40F9EFCC4A8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742" t="28150" r="26971" b="-3797"/>
          <a:stretch/>
        </p:blipFill>
        <p:spPr>
          <a:xfrm>
            <a:off x="2748053" y="0"/>
            <a:ext cx="6395947" cy="5143500"/>
          </a:xfrm>
          <a:prstGeom prst="rect">
            <a:avLst/>
          </a:prstGeom>
        </p:spPr>
      </p:pic>
    </p:spTree>
    <p:extLst>
      <p:ext uri="{BB962C8B-B14F-4D97-AF65-F5344CB8AC3E}">
        <p14:creationId xmlns:p14="http://schemas.microsoft.com/office/powerpoint/2010/main" val="41644224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7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022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9130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4309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7802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6363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867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201" y="964417"/>
            <a:ext cx="8439238" cy="2983761"/>
          </a:xfrm>
        </p:spPr>
        <p:txBody>
          <a:bodyPr/>
          <a:lstStyle>
            <a:lvl1pPr>
              <a:defRPr sz="1600">
                <a:solidFill>
                  <a:srgbClr val="1C2C4F"/>
                </a:solidFill>
                <a:latin typeface="Arial" panose="020B0604020202020204" pitchFamily="34" charset="0"/>
                <a:cs typeface="Arial" panose="020B0604020202020204" pitchFamily="34" charset="0"/>
              </a:defRPr>
            </a:lvl1pPr>
            <a:lvl2pPr>
              <a:defRPr sz="1400">
                <a:solidFill>
                  <a:srgbClr val="1C2C4F"/>
                </a:solidFill>
                <a:latin typeface="Arial" panose="020B0604020202020204" pitchFamily="34" charset="0"/>
                <a:cs typeface="Arial" panose="020B0604020202020204" pitchFamily="34" charset="0"/>
              </a:defRPr>
            </a:lvl2pPr>
            <a:lvl3pPr>
              <a:defRPr sz="1200">
                <a:solidFill>
                  <a:srgbClr val="1C2C4F"/>
                </a:solidFill>
                <a:latin typeface="Arial" panose="020B0604020202020204" pitchFamily="34" charset="0"/>
                <a:cs typeface="Arial" panose="020B0604020202020204" pitchFamily="34" charset="0"/>
              </a:defRPr>
            </a:lvl3pPr>
            <a:lvl4pPr>
              <a:defRPr>
                <a:solidFill>
                  <a:srgbClr val="1C2C4F"/>
                </a:solidFill>
                <a:latin typeface="Arial" panose="020B0604020202020204" pitchFamily="34" charset="0"/>
                <a:cs typeface="Arial" panose="020B0604020202020204" pitchFamily="34" charset="0"/>
              </a:defRPr>
            </a:lvl4pPr>
            <a:lvl5pPr>
              <a:defRPr>
                <a:solidFill>
                  <a:srgbClr val="1C2C4F"/>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p>
            <a:r>
              <a:rPr lang="en-GB"/>
              <a:t>Click to edit Master title style</a:t>
            </a:r>
            <a:endParaRPr lang="en-US"/>
          </a:p>
        </p:txBody>
      </p:sp>
      <p:pic>
        <p:nvPicPr>
          <p:cNvPr id="4" name="Picture 3" descr="A colorful arrows on a black background&#10;&#10;Description automatically generated">
            <a:extLst>
              <a:ext uri="{FF2B5EF4-FFF2-40B4-BE49-F238E27FC236}">
                <a16:creationId xmlns:a16="http://schemas.microsoft.com/office/drawing/2014/main" id="{AFABDAEB-5718-BD19-6677-55F90435228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37" t="63885" r="24367" b="25890"/>
          <a:stretch/>
        </p:blipFill>
        <p:spPr>
          <a:xfrm>
            <a:off x="2748053" y="4448247"/>
            <a:ext cx="6395947" cy="695254"/>
          </a:xfrm>
          <a:prstGeom prst="rect">
            <a:avLst/>
          </a:prstGeom>
        </p:spPr>
      </p:pic>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8181473" y="4737301"/>
            <a:ext cx="607965" cy="274637"/>
          </a:xfrm>
          <a:prstGeom prst="rect">
            <a:avLst/>
          </a:prstGeom>
        </p:spPr>
        <p:txBody>
          <a:bodyPr vert="horz" lIns="91440" tIns="45720" rIns="91440" bIns="45720" rtlCol="0" anchor="ctr"/>
          <a:lstStyle>
            <a:lvl1pPr algn="r">
              <a:defRPr sz="1000" i="1">
                <a:solidFill>
                  <a:srgbClr val="B4E9E2"/>
                </a:solidFill>
              </a:defRPr>
            </a:lvl1pPr>
          </a:lstStyle>
          <a:p>
            <a:fld id="{9E7CA0F2-EE66-4F60-8C00-E0BE38E7AEC5}" type="slidenum">
              <a:rPr lang="en-GB" smtClean="0"/>
              <a:pPr/>
              <a:t>‹#›</a:t>
            </a:fld>
            <a:endParaRPr lang="en-GB"/>
          </a:p>
        </p:txBody>
      </p:sp>
    </p:spTree>
    <p:extLst>
      <p:ext uri="{BB962C8B-B14F-4D97-AF65-F5344CB8AC3E}">
        <p14:creationId xmlns:p14="http://schemas.microsoft.com/office/powerpoint/2010/main" val="263139938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60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78242A-115F-FAAB-3C19-C8B609AB6C4B}"/>
              </a:ext>
            </a:extLst>
          </p:cNvPr>
          <p:cNvSpPr/>
          <p:nvPr userDrawn="1"/>
        </p:nvSpPr>
        <p:spPr>
          <a:xfrm>
            <a:off x="0" y="4304555"/>
            <a:ext cx="9144000" cy="830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EA8EEC4-48DE-2CF0-6FA5-9139A172AF30}"/>
              </a:ext>
            </a:extLst>
          </p:cNvPr>
          <p:cNvSpPr/>
          <p:nvPr userDrawn="1"/>
        </p:nvSpPr>
        <p:spPr>
          <a:xfrm>
            <a:off x="0" y="4629813"/>
            <a:ext cx="9144000" cy="513687"/>
          </a:xfrm>
          <a:prstGeom prst="rect">
            <a:avLst/>
          </a:prstGeom>
          <a:solidFill>
            <a:srgbClr val="1C2C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0201" y="964417"/>
            <a:ext cx="8439238" cy="2983761"/>
          </a:xfrm>
        </p:spPr>
        <p:txBody>
          <a:bodyPr/>
          <a:lstStyle>
            <a:lvl1pPr>
              <a:defRPr sz="1600">
                <a:solidFill>
                  <a:srgbClr val="1C2C4F"/>
                </a:solidFill>
                <a:latin typeface="Arial" panose="020B0604020202020204" pitchFamily="34" charset="0"/>
                <a:cs typeface="Arial" panose="020B0604020202020204" pitchFamily="34" charset="0"/>
              </a:defRPr>
            </a:lvl1pPr>
            <a:lvl2pPr>
              <a:defRPr sz="1400">
                <a:solidFill>
                  <a:srgbClr val="1C2C4F"/>
                </a:solidFill>
                <a:latin typeface="Arial" panose="020B0604020202020204" pitchFamily="34" charset="0"/>
                <a:cs typeface="Arial" panose="020B0604020202020204" pitchFamily="34" charset="0"/>
              </a:defRPr>
            </a:lvl2pPr>
            <a:lvl3pPr>
              <a:defRPr sz="1200">
                <a:solidFill>
                  <a:srgbClr val="1C2C4F"/>
                </a:solidFill>
                <a:latin typeface="Arial" panose="020B0604020202020204" pitchFamily="34" charset="0"/>
                <a:cs typeface="Arial" panose="020B0604020202020204" pitchFamily="34" charset="0"/>
              </a:defRPr>
            </a:lvl3pPr>
            <a:lvl4pPr>
              <a:defRPr>
                <a:solidFill>
                  <a:srgbClr val="1C2C4F"/>
                </a:solidFill>
                <a:latin typeface="Arial" panose="020B0604020202020204" pitchFamily="34" charset="0"/>
                <a:cs typeface="Arial" panose="020B0604020202020204" pitchFamily="34" charset="0"/>
              </a:defRPr>
            </a:lvl4pPr>
            <a:lvl5pPr>
              <a:defRPr>
                <a:solidFill>
                  <a:srgbClr val="1C2C4F"/>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lvl1pPr>
              <a:defRPr>
                <a:solidFill>
                  <a:srgbClr val="6396BA"/>
                </a:solidFill>
              </a:defRPr>
            </a:lvl1pPr>
          </a:lstStyle>
          <a:p>
            <a:r>
              <a:rPr lang="en-GB"/>
              <a:t>Click to edit Master title style</a:t>
            </a:r>
            <a:endParaRPr lang="en-US"/>
          </a:p>
        </p:txBody>
      </p:sp>
      <p:pic>
        <p:nvPicPr>
          <p:cNvPr id="9" name="Picture 8" descr="A white and red text on a black background&#10;&#10;Description automatically generated">
            <a:extLst>
              <a:ext uri="{FF2B5EF4-FFF2-40B4-BE49-F238E27FC236}">
                <a16:creationId xmlns:a16="http://schemas.microsoft.com/office/drawing/2014/main" id="{73FBB5DD-F23D-BFD9-C754-1058CD38CFA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3589"/>
          <a:stretch/>
        </p:blipFill>
        <p:spPr>
          <a:xfrm>
            <a:off x="350201" y="4737300"/>
            <a:ext cx="1016655" cy="274638"/>
          </a:xfrm>
          <a:prstGeom prst="rect">
            <a:avLst/>
          </a:prstGeom>
        </p:spPr>
      </p:pic>
      <p:pic>
        <p:nvPicPr>
          <p:cNvPr id="10" name="Picture 9" descr="A colorful arrows on a black background&#10;&#10;Description automatically generated">
            <a:extLst>
              <a:ext uri="{FF2B5EF4-FFF2-40B4-BE49-F238E27FC236}">
                <a16:creationId xmlns:a16="http://schemas.microsoft.com/office/drawing/2014/main" id="{0F23D177-D40B-05F1-482A-B8DF181457A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18" t="63623" r="25148" b="28822"/>
          <a:stretch/>
        </p:blipFill>
        <p:spPr>
          <a:xfrm>
            <a:off x="2748053" y="4629813"/>
            <a:ext cx="6395947" cy="513688"/>
          </a:xfrm>
          <a:prstGeom prst="rect">
            <a:avLst/>
          </a:prstGeom>
        </p:spPr>
      </p:pic>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7892716" y="4751034"/>
            <a:ext cx="980944" cy="274637"/>
          </a:xfrm>
          <a:prstGeom prst="rect">
            <a:avLst/>
          </a:prstGeom>
        </p:spPr>
        <p:txBody>
          <a:bodyPr vert="horz" lIns="91440" tIns="45720" rIns="91440" bIns="45720" rtlCol="0" anchor="ctr"/>
          <a:lstStyle>
            <a:lvl1pPr algn="r">
              <a:defRPr sz="1000" i="1">
                <a:solidFill>
                  <a:srgbClr val="B4E9E2"/>
                </a:solidFill>
              </a:defRPr>
            </a:lvl1pPr>
          </a:lstStyle>
          <a:p>
            <a:fld id="{9E7CA0F2-EE66-4F60-8C00-E0BE38E7AEC5}" type="slidenum">
              <a:rPr lang="en-GB" smtClean="0"/>
              <a:pPr/>
              <a:t>‹#›</a:t>
            </a:fld>
            <a:endParaRPr lang="en-GB"/>
          </a:p>
        </p:txBody>
      </p:sp>
    </p:spTree>
    <p:extLst>
      <p:ext uri="{BB962C8B-B14F-4D97-AF65-F5344CB8AC3E}">
        <p14:creationId xmlns:p14="http://schemas.microsoft.com/office/powerpoint/2010/main" val="4105126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F1DA8E-61B8-6DA4-81A2-2DD487D64049}"/>
              </a:ext>
            </a:extLst>
          </p:cNvPr>
          <p:cNvSpPr/>
          <p:nvPr userDrawn="1"/>
        </p:nvSpPr>
        <p:spPr>
          <a:xfrm>
            <a:off x="0" y="0"/>
            <a:ext cx="9144000" cy="5143500"/>
          </a:xfrm>
          <a:prstGeom prst="rect">
            <a:avLst/>
          </a:prstGeom>
          <a:gradFill flip="none" rotWithShape="1">
            <a:gsLst>
              <a:gs pos="11000">
                <a:srgbClr val="D7E9F4"/>
              </a:gs>
              <a:gs pos="100000">
                <a:schemeClr val="bg1"/>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4"/>
          <p:cNvSpPr>
            <a:spLocks noGrp="1"/>
          </p:cNvSpPr>
          <p:nvPr>
            <p:ph type="body" sz="quarter" idx="11" hasCustomPrompt="1"/>
          </p:nvPr>
        </p:nvSpPr>
        <p:spPr>
          <a:xfrm>
            <a:off x="482946" y="3470165"/>
            <a:ext cx="3795964" cy="263127"/>
          </a:xfrm>
        </p:spPr>
        <p:txBody>
          <a:bodyPr>
            <a:noAutofit/>
          </a:bodyPr>
          <a:lstStyle>
            <a:lvl1pPr marL="0" indent="0" algn="l">
              <a:buNone/>
              <a:defRPr sz="1400" b="0" baseline="0">
                <a:solidFill>
                  <a:schemeClr val="accent1">
                    <a:lumMod val="50000"/>
                  </a:schemeClr>
                </a:solidFill>
              </a:defRPr>
            </a:lvl1pPr>
          </a:lstStyle>
          <a:p>
            <a:pPr lvl="0"/>
            <a:r>
              <a:rPr lang="en-GB"/>
              <a:t>Presenter email</a:t>
            </a:r>
          </a:p>
        </p:txBody>
      </p:sp>
      <p:pic>
        <p:nvPicPr>
          <p:cNvPr id="5" name="Picture 4">
            <a:extLst>
              <a:ext uri="{FF2B5EF4-FFF2-40B4-BE49-F238E27FC236}">
                <a16:creationId xmlns:a16="http://schemas.microsoft.com/office/drawing/2014/main" id="{5D63B183-FA2B-0B15-9915-FD43F149DCC6}"/>
              </a:ext>
            </a:extLst>
          </p:cNvPr>
          <p:cNvPicPr>
            <a:picLocks noChangeAspect="1"/>
          </p:cNvPicPr>
          <p:nvPr userDrawn="1"/>
        </p:nvPicPr>
        <p:blipFill>
          <a:blip r:embed="rId2"/>
          <a:stretch>
            <a:fillRect/>
          </a:stretch>
        </p:blipFill>
        <p:spPr>
          <a:xfrm>
            <a:off x="545229" y="4525833"/>
            <a:ext cx="1687197" cy="359494"/>
          </a:xfrm>
          <a:prstGeom prst="rect">
            <a:avLst/>
          </a:prstGeom>
        </p:spPr>
      </p:pic>
      <p:pic>
        <p:nvPicPr>
          <p:cNvPr id="6" name="Picture 5">
            <a:extLst>
              <a:ext uri="{FF2B5EF4-FFF2-40B4-BE49-F238E27FC236}">
                <a16:creationId xmlns:a16="http://schemas.microsoft.com/office/drawing/2014/main" id="{B69B8568-755C-C2E7-C717-739E35CF3087}"/>
              </a:ext>
            </a:extLst>
          </p:cNvPr>
          <p:cNvPicPr>
            <a:picLocks noChangeAspect="1"/>
          </p:cNvPicPr>
          <p:nvPr userDrawn="1"/>
        </p:nvPicPr>
        <p:blipFill>
          <a:blip r:embed="rId3"/>
          <a:stretch>
            <a:fillRect/>
          </a:stretch>
        </p:blipFill>
        <p:spPr>
          <a:xfrm>
            <a:off x="2599102" y="4478391"/>
            <a:ext cx="762023" cy="331583"/>
          </a:xfrm>
          <a:prstGeom prst="rect">
            <a:avLst/>
          </a:prstGeom>
        </p:spPr>
      </p:pic>
      <p:pic>
        <p:nvPicPr>
          <p:cNvPr id="7" name="Picture 6" descr="A colorful arrows on a black background&#10;&#10;Description automatically generated">
            <a:extLst>
              <a:ext uri="{FF2B5EF4-FFF2-40B4-BE49-F238E27FC236}">
                <a16:creationId xmlns:a16="http://schemas.microsoft.com/office/drawing/2014/main" id="{A7669FC1-0416-8323-3841-A1DAB03141C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742" t="28150" r="26971" b="-3797"/>
          <a:stretch/>
        </p:blipFill>
        <p:spPr>
          <a:xfrm>
            <a:off x="2748053" y="0"/>
            <a:ext cx="6395947" cy="5143500"/>
          </a:xfrm>
          <a:prstGeom prst="rect">
            <a:avLst/>
          </a:prstGeom>
        </p:spPr>
      </p:pic>
    </p:spTree>
    <p:extLst>
      <p:ext uri="{BB962C8B-B14F-4D97-AF65-F5344CB8AC3E}">
        <p14:creationId xmlns:p14="http://schemas.microsoft.com/office/powerpoint/2010/main" val="211851604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7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3959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837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389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3561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60768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A01DBE-0E20-C2F7-4178-D776813E3B61}"/>
              </a:ext>
            </a:extLst>
          </p:cNvPr>
          <p:cNvSpPr/>
          <p:nvPr userDrawn="1"/>
        </p:nvSpPr>
        <p:spPr>
          <a:xfrm>
            <a:off x="0" y="4447674"/>
            <a:ext cx="9144000" cy="695826"/>
          </a:xfrm>
          <a:prstGeom prst="rect">
            <a:avLst/>
          </a:prstGeom>
          <a:solidFill>
            <a:srgbClr val="1C2C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50201" y="131562"/>
            <a:ext cx="8439238" cy="695826"/>
          </a:xfrm>
          <a:prstGeom prst="rect">
            <a:avLst/>
          </a:prstGeom>
        </p:spPr>
        <p:txBody>
          <a:bodyPr vert="horz" lIns="91440" tIns="45720" rIns="91440" bIns="45720" rtlCol="0" anchor="ctr">
            <a:normAutofit/>
          </a:bodyPr>
          <a:lstStyle/>
          <a:p>
            <a:r>
              <a:rPr lang="en-US"/>
              <a:t>Slide Title</a:t>
            </a:r>
            <a:endParaRPr lang="en-GB"/>
          </a:p>
        </p:txBody>
      </p:sp>
      <p:sp>
        <p:nvSpPr>
          <p:cNvPr id="3" name="Text Placeholder 2"/>
          <p:cNvSpPr>
            <a:spLocks noGrp="1"/>
          </p:cNvSpPr>
          <p:nvPr>
            <p:ph type="body" idx="1"/>
          </p:nvPr>
        </p:nvSpPr>
        <p:spPr>
          <a:xfrm>
            <a:off x="350201" y="964414"/>
            <a:ext cx="8439238" cy="31891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Slide Number Placeholder 4">
            <a:extLst>
              <a:ext uri="{FF2B5EF4-FFF2-40B4-BE49-F238E27FC236}">
                <a16:creationId xmlns:a16="http://schemas.microsoft.com/office/drawing/2014/main" id="{271CF10B-5905-E541-B922-641440E09CC2}"/>
              </a:ext>
            </a:extLst>
          </p:cNvPr>
          <p:cNvSpPr>
            <a:spLocks noGrp="1"/>
          </p:cNvSpPr>
          <p:nvPr>
            <p:ph type="sldNum" sz="quarter" idx="4"/>
          </p:nvPr>
        </p:nvSpPr>
        <p:spPr>
          <a:xfrm>
            <a:off x="8289757" y="4737301"/>
            <a:ext cx="499681" cy="274637"/>
          </a:xfrm>
          <a:prstGeom prst="rect">
            <a:avLst/>
          </a:prstGeom>
        </p:spPr>
        <p:txBody>
          <a:bodyPr vert="horz" lIns="91440" tIns="45720" rIns="91440" bIns="45720" rtlCol="0" anchor="ctr"/>
          <a:lstStyle>
            <a:lvl1pPr algn="r">
              <a:defRPr sz="1000" i="1">
                <a:solidFill>
                  <a:srgbClr val="B4E9E2"/>
                </a:solidFill>
              </a:defRPr>
            </a:lvl1pPr>
          </a:lstStyle>
          <a:p>
            <a:fld id="{9E7CA0F2-EE66-4F60-8C00-E0BE38E7AEC5}" type="slidenum">
              <a:rPr lang="en-GB" smtClean="0"/>
              <a:pPr/>
              <a:t>‹#›</a:t>
            </a:fld>
            <a:endParaRPr lang="en-GB"/>
          </a:p>
        </p:txBody>
      </p:sp>
      <p:pic>
        <p:nvPicPr>
          <p:cNvPr id="7" name="Picture 6" descr="A white and red text on a black background&#10;&#10;Description automatically generated">
            <a:extLst>
              <a:ext uri="{FF2B5EF4-FFF2-40B4-BE49-F238E27FC236}">
                <a16:creationId xmlns:a16="http://schemas.microsoft.com/office/drawing/2014/main" id="{71761730-9440-4A84-CB34-A27DF096EFE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0201" y="4572146"/>
            <a:ext cx="1243983" cy="439792"/>
          </a:xfrm>
          <a:prstGeom prst="rect">
            <a:avLst/>
          </a:prstGeom>
        </p:spPr>
      </p:pic>
    </p:spTree>
    <p:extLst>
      <p:ext uri="{BB962C8B-B14F-4D97-AF65-F5344CB8AC3E}">
        <p14:creationId xmlns:p14="http://schemas.microsoft.com/office/powerpoint/2010/main" val="176233165"/>
      </p:ext>
    </p:extLst>
  </p:cSld>
  <p:clrMap bg1="lt1" tx1="dk1" bg2="lt2" tx2="dk2" accent1="accent1" accent2="accent2" accent3="accent3" accent4="accent4" accent5="accent5" accent6="accent6" hlink="hlink" folHlink="folHlink"/>
  <p:sldLayoutIdLst>
    <p:sldLayoutId id="2147483658" r:id="rId1"/>
    <p:sldLayoutId id="2147483650" r:id="rId2"/>
    <p:sldLayoutId id="2147483663" r:id="rId3"/>
    <p:sldLayoutId id="2147483661" r:id="rId4"/>
  </p:sldLayoutIdLst>
  <p:hf hdr="0" ftr="0" dt="0"/>
  <p:txStyles>
    <p:titleStyle>
      <a:lvl1pPr algn="l" defTabSz="685800" rtl="0" eaLnBrk="1" latinLnBrk="0" hangingPunct="1">
        <a:lnSpc>
          <a:spcPct val="90000"/>
        </a:lnSpc>
        <a:spcBef>
          <a:spcPct val="0"/>
        </a:spcBef>
        <a:buNone/>
        <a:defRPr sz="2000" b="1" kern="1200">
          <a:solidFill>
            <a:srgbClr val="6396BA"/>
          </a:solidFill>
          <a:latin typeface="Arial" panose="020B0604020202020204" pitchFamily="34" charset="0"/>
          <a:ea typeface="Verdana" panose="020B0604030504040204" pitchFamily="34" charset="0"/>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kern="1200">
          <a:solidFill>
            <a:srgbClr val="1C2C4F"/>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1C2C4F"/>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1C2C4F"/>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C2C4F"/>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C2C4F"/>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6/5/24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3547706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1.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1.xml"/><Relationship Id="rId5" Type="http://schemas.openxmlformats.org/officeDocument/2006/relationships/image" Target="../media/image32.sv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1.xml"/><Relationship Id="rId4" Type="http://schemas.openxmlformats.org/officeDocument/2006/relationships/image" Target="../media/image37.jpg"/></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0541B41-0771-ADBC-7CF1-ED2A0CA0AD93}"/>
              </a:ext>
            </a:extLst>
          </p:cNvPr>
          <p:cNvSpPr>
            <a:spLocks noGrp="1"/>
          </p:cNvSpPr>
          <p:nvPr>
            <p:ph type="body" sz="quarter" idx="11"/>
          </p:nvPr>
        </p:nvSpPr>
        <p:spPr/>
        <p:txBody>
          <a:bodyPr/>
          <a:lstStyle/>
          <a:p>
            <a:r>
              <a:rPr lang="en-US"/>
              <a:t>Goran Škvarč, </a:t>
            </a:r>
            <a:r>
              <a:rPr lang="en-US" err="1"/>
              <a:t>Tihomir</a:t>
            </a:r>
            <a:r>
              <a:rPr lang="en-US"/>
              <a:t> </a:t>
            </a:r>
            <a:r>
              <a:rPr lang="en-US" err="1"/>
              <a:t>Markulin</a:t>
            </a:r>
            <a:endParaRPr lang="en-US"/>
          </a:p>
        </p:txBody>
      </p:sp>
      <p:sp>
        <p:nvSpPr>
          <p:cNvPr id="8" name="Text Placeholder 7">
            <a:extLst>
              <a:ext uri="{FF2B5EF4-FFF2-40B4-BE49-F238E27FC236}">
                <a16:creationId xmlns:a16="http://schemas.microsoft.com/office/drawing/2014/main" id="{154B7778-A9AA-698F-92B1-938416076B1C}"/>
              </a:ext>
            </a:extLst>
          </p:cNvPr>
          <p:cNvSpPr>
            <a:spLocks noGrp="1"/>
          </p:cNvSpPr>
          <p:nvPr>
            <p:ph type="body" sz="quarter" idx="17"/>
          </p:nvPr>
        </p:nvSpPr>
        <p:spPr>
          <a:xfrm>
            <a:off x="460601" y="1679283"/>
            <a:ext cx="4276291" cy="545199"/>
          </a:xfrm>
        </p:spPr>
        <p:txBody>
          <a:bodyPr/>
          <a:lstStyle/>
          <a:p>
            <a:r>
              <a:rPr lang="en-US"/>
              <a:t>Croatian e-Schools </a:t>
            </a:r>
            <a:r>
              <a:rPr lang="en-US" err="1"/>
              <a:t>Programme</a:t>
            </a:r>
            <a:endParaRPr lang="en-US"/>
          </a:p>
        </p:txBody>
      </p:sp>
      <p:sp>
        <p:nvSpPr>
          <p:cNvPr id="7" name="Text Placeholder 6">
            <a:extLst>
              <a:ext uri="{FF2B5EF4-FFF2-40B4-BE49-F238E27FC236}">
                <a16:creationId xmlns:a16="http://schemas.microsoft.com/office/drawing/2014/main" id="{1C1A6BFC-C12E-173A-47DB-3D4DFC7E10A8}"/>
              </a:ext>
            </a:extLst>
          </p:cNvPr>
          <p:cNvSpPr>
            <a:spLocks noGrp="1"/>
          </p:cNvSpPr>
          <p:nvPr>
            <p:ph type="body" sz="quarter" idx="14"/>
          </p:nvPr>
        </p:nvSpPr>
        <p:spPr/>
        <p:txBody>
          <a:bodyPr/>
          <a:lstStyle/>
          <a:p>
            <a:r>
              <a:rPr lang="en-US" dirty="0"/>
              <a:t>How NRENs Can Help Create Digitally Mature Schools</a:t>
            </a:r>
          </a:p>
        </p:txBody>
      </p:sp>
      <p:sp>
        <p:nvSpPr>
          <p:cNvPr id="6" name="Text Placeholder 5">
            <a:extLst>
              <a:ext uri="{FF2B5EF4-FFF2-40B4-BE49-F238E27FC236}">
                <a16:creationId xmlns:a16="http://schemas.microsoft.com/office/drawing/2014/main" id="{F7E323A3-4D3A-3748-4DFA-FA4ED959F161}"/>
              </a:ext>
            </a:extLst>
          </p:cNvPr>
          <p:cNvSpPr>
            <a:spLocks noGrp="1"/>
          </p:cNvSpPr>
          <p:nvPr>
            <p:ph type="body" sz="quarter" idx="12"/>
          </p:nvPr>
        </p:nvSpPr>
        <p:spPr/>
        <p:txBody>
          <a:bodyPr/>
          <a:lstStyle/>
          <a:p>
            <a:r>
              <a:rPr lang="en-US"/>
              <a:t>Les </a:t>
            </a:r>
            <a:r>
              <a:rPr lang="en-US" err="1"/>
              <a:t>Dortoirs</a:t>
            </a:r>
            <a:endParaRPr lang="en-US"/>
          </a:p>
        </p:txBody>
      </p:sp>
      <p:sp>
        <p:nvSpPr>
          <p:cNvPr id="9" name="Text Placeholder 8">
            <a:extLst>
              <a:ext uri="{FF2B5EF4-FFF2-40B4-BE49-F238E27FC236}">
                <a16:creationId xmlns:a16="http://schemas.microsoft.com/office/drawing/2014/main" id="{A5139ADB-1ACA-13FB-180C-ACCCBD271691}"/>
              </a:ext>
            </a:extLst>
          </p:cNvPr>
          <p:cNvSpPr>
            <a:spLocks noGrp="1"/>
          </p:cNvSpPr>
          <p:nvPr>
            <p:ph type="body" sz="quarter" idx="18"/>
          </p:nvPr>
        </p:nvSpPr>
        <p:spPr/>
        <p:txBody>
          <a:bodyPr/>
          <a:lstStyle/>
          <a:p>
            <a:r>
              <a:rPr lang="en-US"/>
              <a:t>June 11, 2024.</a:t>
            </a:r>
          </a:p>
        </p:txBody>
      </p:sp>
      <p:sp>
        <p:nvSpPr>
          <p:cNvPr id="3" name="Slide Number Placeholder 2">
            <a:extLst>
              <a:ext uri="{FF2B5EF4-FFF2-40B4-BE49-F238E27FC236}">
                <a16:creationId xmlns:a16="http://schemas.microsoft.com/office/drawing/2014/main" id="{BF7917F9-2C12-1A99-DAEA-F1CF89F8650A}"/>
              </a:ext>
            </a:extLst>
          </p:cNvPr>
          <p:cNvSpPr>
            <a:spLocks noGrp="1"/>
          </p:cNvSpPr>
          <p:nvPr>
            <p:ph type="sldNum" sz="quarter" idx="4294967295"/>
          </p:nvPr>
        </p:nvSpPr>
        <p:spPr>
          <a:xfrm>
            <a:off x="7086600" y="4633913"/>
            <a:ext cx="2057400" cy="274637"/>
          </a:xfrm>
        </p:spPr>
        <p:txBody>
          <a:bodyPr/>
          <a:lstStyle/>
          <a:p>
            <a:fld id="{9E7CA0F2-EE66-4F60-8C00-E0BE38E7AEC5}" type="slidenum">
              <a:rPr lang="en-GB" smtClean="0"/>
              <a:pPr/>
              <a:t>1</a:t>
            </a:fld>
            <a:endParaRPr lang="en-GB"/>
          </a:p>
        </p:txBody>
      </p:sp>
    </p:spTree>
    <p:extLst>
      <p:ext uri="{BB962C8B-B14F-4D97-AF65-F5344CB8AC3E}">
        <p14:creationId xmlns:p14="http://schemas.microsoft.com/office/powerpoint/2010/main" val="3776911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4572000" cy="5143500"/>
          </a:xfrm>
          <a:custGeom>
            <a:avLst/>
            <a:gdLst/>
            <a:ahLst/>
            <a:cxnLst/>
            <a:rect l="l" t="t" r="r" b="b"/>
            <a:pathLst>
              <a:path w="9144000" h="10287000">
                <a:moveTo>
                  <a:pt x="9144000" y="0"/>
                </a:moveTo>
                <a:lnTo>
                  <a:pt x="0" y="0"/>
                </a:lnTo>
                <a:lnTo>
                  <a:pt x="0" y="10287000"/>
                </a:lnTo>
                <a:lnTo>
                  <a:pt x="9144000" y="10287000"/>
                </a:lnTo>
                <a:lnTo>
                  <a:pt x="9144000" y="0"/>
                </a:lnTo>
                <a:close/>
              </a:path>
            </a:pathLst>
          </a:custGeom>
          <a:blipFill>
            <a:blip r:embed="rId2">
              <a:alphaModFix amt="46000"/>
            </a:blip>
            <a:stretch>
              <a:fillRect l="-27695" t="-10320" r="-58411"/>
            </a:stretch>
          </a:blipFill>
        </p:spPr>
        <p:txBody>
          <a:bodyPr/>
          <a:lstStyle/>
          <a:p>
            <a:pPr defTabSz="457200"/>
            <a:endParaRPr lang="en-HR" sz="900" dirty="0">
              <a:solidFill>
                <a:prstClr val="black"/>
              </a:solidFill>
              <a:latin typeface="Calibri"/>
            </a:endParaRPr>
          </a:p>
        </p:txBody>
      </p:sp>
      <p:grpSp>
        <p:nvGrpSpPr>
          <p:cNvPr id="3" name="Group 3"/>
          <p:cNvGrpSpPr/>
          <p:nvPr/>
        </p:nvGrpSpPr>
        <p:grpSpPr>
          <a:xfrm>
            <a:off x="5396441" y="1787840"/>
            <a:ext cx="127688" cy="127688"/>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86594"/>
            </a:solidFill>
          </p:spPr>
          <p:txBody>
            <a:bodyPr/>
            <a:lstStyle/>
            <a:p>
              <a:pPr defTabSz="457200"/>
              <a:endParaRPr lang="en-HR" sz="900">
                <a:solidFill>
                  <a:prstClr val="black"/>
                </a:solidFill>
                <a:latin typeface="Calibri"/>
              </a:endParaRPr>
            </a:p>
          </p:txBody>
        </p:sp>
      </p:grpSp>
      <p:sp>
        <p:nvSpPr>
          <p:cNvPr id="5" name="TextBox 5"/>
          <p:cNvSpPr txBox="1"/>
          <p:nvPr/>
        </p:nvSpPr>
        <p:spPr>
          <a:xfrm>
            <a:off x="5674535" y="1772653"/>
            <a:ext cx="2805020" cy="146450"/>
          </a:xfrm>
          <a:prstGeom prst="rect">
            <a:avLst/>
          </a:prstGeom>
        </p:spPr>
        <p:txBody>
          <a:bodyPr lIns="0" tIns="0" rIns="0" bIns="0" rtlCol="0" anchor="t">
            <a:spAutoFit/>
          </a:bodyPr>
          <a:lstStyle/>
          <a:p>
            <a:pPr defTabSz="457200">
              <a:lnSpc>
                <a:spcPts val="1140"/>
              </a:lnSpc>
            </a:pPr>
            <a:r>
              <a:rPr lang="en-US" sz="1200" spc="24" dirty="0">
                <a:solidFill>
                  <a:srgbClr val="000000"/>
                </a:solidFill>
                <a:latin typeface="Camber 2"/>
              </a:rPr>
              <a:t>Quality network in the school</a:t>
            </a:r>
          </a:p>
        </p:txBody>
      </p:sp>
      <p:grpSp>
        <p:nvGrpSpPr>
          <p:cNvPr id="6" name="Group 6"/>
          <p:cNvGrpSpPr/>
          <p:nvPr/>
        </p:nvGrpSpPr>
        <p:grpSpPr>
          <a:xfrm>
            <a:off x="5396441" y="2110491"/>
            <a:ext cx="127688" cy="12768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86594"/>
            </a:solidFill>
          </p:spPr>
          <p:txBody>
            <a:bodyPr/>
            <a:lstStyle/>
            <a:p>
              <a:pPr defTabSz="457200"/>
              <a:endParaRPr lang="en-HR" sz="900">
                <a:solidFill>
                  <a:prstClr val="black"/>
                </a:solidFill>
                <a:latin typeface="Calibri"/>
              </a:endParaRPr>
            </a:p>
          </p:txBody>
        </p:sp>
      </p:grpSp>
      <p:sp>
        <p:nvSpPr>
          <p:cNvPr id="8" name="TextBox 8"/>
          <p:cNvSpPr txBox="1"/>
          <p:nvPr/>
        </p:nvSpPr>
        <p:spPr>
          <a:xfrm>
            <a:off x="5674535" y="2095304"/>
            <a:ext cx="2732050" cy="146450"/>
          </a:xfrm>
          <a:prstGeom prst="rect">
            <a:avLst/>
          </a:prstGeom>
        </p:spPr>
        <p:txBody>
          <a:bodyPr lIns="0" tIns="0" rIns="0" bIns="0" rtlCol="0" anchor="t">
            <a:spAutoFit/>
          </a:bodyPr>
          <a:lstStyle/>
          <a:p>
            <a:pPr defTabSz="457200">
              <a:lnSpc>
                <a:spcPts val="1140"/>
              </a:lnSpc>
            </a:pPr>
            <a:r>
              <a:rPr lang="en-US" sz="1200" spc="24">
                <a:solidFill>
                  <a:srgbClr val="000000"/>
                </a:solidFill>
                <a:latin typeface="Camber 2"/>
              </a:rPr>
              <a:t>Equipment for use in teaching</a:t>
            </a:r>
          </a:p>
        </p:txBody>
      </p:sp>
      <p:grpSp>
        <p:nvGrpSpPr>
          <p:cNvPr id="9" name="Group 9"/>
          <p:cNvGrpSpPr/>
          <p:nvPr/>
        </p:nvGrpSpPr>
        <p:grpSpPr>
          <a:xfrm>
            <a:off x="5396441" y="2463860"/>
            <a:ext cx="127688" cy="127688"/>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86594"/>
            </a:solidFill>
          </p:spPr>
          <p:txBody>
            <a:bodyPr/>
            <a:lstStyle/>
            <a:p>
              <a:pPr defTabSz="457200"/>
              <a:endParaRPr lang="en-HR" sz="900">
                <a:solidFill>
                  <a:prstClr val="black"/>
                </a:solidFill>
                <a:latin typeface="Calibri"/>
              </a:endParaRPr>
            </a:p>
          </p:txBody>
        </p:sp>
      </p:grpSp>
      <p:sp>
        <p:nvSpPr>
          <p:cNvPr id="11" name="TextBox 11"/>
          <p:cNvSpPr txBox="1"/>
          <p:nvPr/>
        </p:nvSpPr>
        <p:spPr>
          <a:xfrm>
            <a:off x="5674535" y="2436436"/>
            <a:ext cx="2335371" cy="166712"/>
          </a:xfrm>
          <a:prstGeom prst="rect">
            <a:avLst/>
          </a:prstGeom>
        </p:spPr>
        <p:txBody>
          <a:bodyPr lIns="0" tIns="0" rIns="0" bIns="0" rtlCol="0" anchor="t">
            <a:spAutoFit/>
          </a:bodyPr>
          <a:lstStyle/>
          <a:p>
            <a:pPr defTabSz="457200">
              <a:lnSpc>
                <a:spcPts val="1330"/>
              </a:lnSpc>
              <a:spcBef>
                <a:spcPct val="0"/>
              </a:spcBef>
            </a:pPr>
            <a:r>
              <a:rPr lang="en-US" sz="1200" spc="24">
                <a:solidFill>
                  <a:srgbClr val="000000"/>
                </a:solidFill>
                <a:latin typeface="Camber 2"/>
              </a:rPr>
              <a:t>Digital content for learning</a:t>
            </a:r>
          </a:p>
        </p:txBody>
      </p:sp>
      <p:grpSp>
        <p:nvGrpSpPr>
          <p:cNvPr id="12" name="Group 12"/>
          <p:cNvGrpSpPr/>
          <p:nvPr/>
        </p:nvGrpSpPr>
        <p:grpSpPr>
          <a:xfrm>
            <a:off x="5396441" y="2794885"/>
            <a:ext cx="127688" cy="127688"/>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86594"/>
            </a:solidFill>
          </p:spPr>
          <p:txBody>
            <a:bodyPr/>
            <a:lstStyle/>
            <a:p>
              <a:pPr defTabSz="457200"/>
              <a:endParaRPr lang="en-HR" sz="900">
                <a:solidFill>
                  <a:prstClr val="black"/>
                </a:solidFill>
                <a:latin typeface="Calibri"/>
              </a:endParaRPr>
            </a:p>
          </p:txBody>
        </p:sp>
      </p:grpSp>
      <p:sp>
        <p:nvSpPr>
          <p:cNvPr id="14" name="TextBox 14"/>
          <p:cNvSpPr txBox="1"/>
          <p:nvPr/>
        </p:nvSpPr>
        <p:spPr>
          <a:xfrm>
            <a:off x="5674535" y="2779698"/>
            <a:ext cx="2837451" cy="569643"/>
          </a:xfrm>
          <a:prstGeom prst="rect">
            <a:avLst/>
          </a:prstGeom>
        </p:spPr>
        <p:txBody>
          <a:bodyPr lIns="0" tIns="0" rIns="0" bIns="0" rtlCol="0" anchor="t">
            <a:spAutoFit/>
          </a:bodyPr>
          <a:lstStyle/>
          <a:p>
            <a:pPr defTabSz="457200">
              <a:lnSpc>
                <a:spcPts val="1140"/>
              </a:lnSpc>
            </a:pPr>
            <a:r>
              <a:rPr lang="en-US" sz="1200" spc="24">
                <a:solidFill>
                  <a:srgbClr val="000000"/>
                </a:solidFill>
                <a:latin typeface="Camber 2"/>
              </a:rPr>
              <a:t>Development of digital competencies and skills for personal development and preparation for further studies and the job market</a:t>
            </a:r>
          </a:p>
        </p:txBody>
      </p:sp>
      <p:sp>
        <p:nvSpPr>
          <p:cNvPr id="15" name="TextBox 15"/>
          <p:cNvSpPr txBox="1"/>
          <p:nvPr/>
        </p:nvSpPr>
        <p:spPr>
          <a:xfrm>
            <a:off x="7368703" y="418595"/>
            <a:ext cx="1260948" cy="158890"/>
          </a:xfrm>
          <a:prstGeom prst="rect">
            <a:avLst/>
          </a:prstGeom>
        </p:spPr>
        <p:txBody>
          <a:bodyPr lIns="0" tIns="0" rIns="0" bIns="0" rtlCol="0" anchor="t">
            <a:spAutoFit/>
          </a:bodyPr>
          <a:lstStyle/>
          <a:p>
            <a:pPr algn="r" defTabSz="457200">
              <a:lnSpc>
                <a:spcPts val="1260"/>
              </a:lnSpc>
            </a:pPr>
            <a:r>
              <a:rPr lang="en-US" sz="1000" spc="22" dirty="0">
                <a:solidFill>
                  <a:srgbClr val="000000"/>
                </a:solidFill>
                <a:latin typeface="Camber 2 Bold"/>
              </a:rPr>
              <a:t>11</a:t>
            </a:r>
            <a:endParaRPr lang="en-US" sz="900" spc="22" dirty="0">
              <a:solidFill>
                <a:srgbClr val="000000"/>
              </a:solidFill>
              <a:latin typeface="Camber 2 Bold"/>
            </a:endParaRPr>
          </a:p>
        </p:txBody>
      </p:sp>
      <p:sp>
        <p:nvSpPr>
          <p:cNvPr id="16" name="TextBox 16"/>
          <p:cNvSpPr txBox="1"/>
          <p:nvPr/>
        </p:nvSpPr>
        <p:spPr>
          <a:xfrm>
            <a:off x="1134094" y="1786941"/>
            <a:ext cx="3437906" cy="1179810"/>
          </a:xfrm>
          <a:prstGeom prst="rect">
            <a:avLst/>
          </a:prstGeom>
        </p:spPr>
        <p:txBody>
          <a:bodyPr wrap="square" lIns="0" tIns="0" rIns="0" bIns="0" rtlCol="0" anchor="t">
            <a:spAutoFit/>
          </a:bodyPr>
          <a:lstStyle/>
          <a:p>
            <a:pPr defTabSz="457200">
              <a:lnSpc>
                <a:spcPts val="4600"/>
              </a:lnSpc>
              <a:spcBef>
                <a:spcPct val="0"/>
              </a:spcBef>
            </a:pPr>
            <a:r>
              <a:rPr lang="en-US" sz="4000" dirty="0">
                <a:solidFill>
                  <a:srgbClr val="000000"/>
                </a:solidFill>
                <a:latin typeface="Camber Medium" pitchFamily="50" charset="0"/>
              </a:rPr>
              <a:t>Benefits for </a:t>
            </a:r>
            <a:r>
              <a:rPr lang="en-US" sz="4000" u="sng" dirty="0">
                <a:solidFill>
                  <a:srgbClr val="FFFFFF"/>
                </a:solidFill>
                <a:latin typeface="Camber Medium" pitchFamily="50" charset="0"/>
              </a:rPr>
              <a:t>students</a:t>
            </a:r>
          </a:p>
        </p:txBody>
      </p:sp>
      <p:grpSp>
        <p:nvGrpSpPr>
          <p:cNvPr id="20" name="Group 19">
            <a:extLst>
              <a:ext uri="{FF2B5EF4-FFF2-40B4-BE49-F238E27FC236}">
                <a16:creationId xmlns:a16="http://schemas.microsoft.com/office/drawing/2014/main" id="{4FA7F43C-9B7C-67B0-FD1A-1C85153189E3}"/>
              </a:ext>
            </a:extLst>
          </p:cNvPr>
          <p:cNvGrpSpPr/>
          <p:nvPr/>
        </p:nvGrpSpPr>
        <p:grpSpPr>
          <a:xfrm>
            <a:off x="514350" y="4741028"/>
            <a:ext cx="8115300" cy="130421"/>
            <a:chOff x="0" y="298340"/>
            <a:chExt cx="21640800" cy="347789"/>
          </a:xfrm>
        </p:grpSpPr>
        <p:sp>
          <p:nvSpPr>
            <p:cNvPr id="21" name="TextBox 20">
              <a:extLst>
                <a:ext uri="{FF2B5EF4-FFF2-40B4-BE49-F238E27FC236}">
                  <a16:creationId xmlns:a16="http://schemas.microsoft.com/office/drawing/2014/main" id="{1A362D54-F4F2-9100-F233-025E392D8D98}"/>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22" name="TextBox 21">
              <a:extLst>
                <a:ext uri="{FF2B5EF4-FFF2-40B4-BE49-F238E27FC236}">
                  <a16:creationId xmlns:a16="http://schemas.microsoft.com/office/drawing/2014/main" id="{6996F4FA-0B84-EEC5-F5EC-36B090004E95}"/>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B75BB"/>
        </a:solidFill>
        <a:effectLst/>
      </p:bgPr>
    </p:bg>
    <p:spTree>
      <p:nvGrpSpPr>
        <p:cNvPr id="1" name=""/>
        <p:cNvGrpSpPr/>
        <p:nvPr/>
      </p:nvGrpSpPr>
      <p:grpSpPr>
        <a:xfrm>
          <a:off x="0" y="0"/>
          <a:ext cx="0" cy="0"/>
          <a:chOff x="0" y="0"/>
          <a:chExt cx="0" cy="0"/>
        </a:xfrm>
      </p:grpSpPr>
      <p:grpSp>
        <p:nvGrpSpPr>
          <p:cNvPr id="2" name="Group 2"/>
          <p:cNvGrpSpPr/>
          <p:nvPr/>
        </p:nvGrpSpPr>
        <p:grpSpPr>
          <a:xfrm>
            <a:off x="2094382" y="2065330"/>
            <a:ext cx="4955237" cy="939676"/>
            <a:chOff x="0" y="28575"/>
            <a:chExt cx="13213964" cy="2505802"/>
          </a:xfrm>
        </p:grpSpPr>
        <p:sp>
          <p:nvSpPr>
            <p:cNvPr id="3" name="TextBox 3"/>
            <p:cNvSpPr txBox="1"/>
            <p:nvPr/>
          </p:nvSpPr>
          <p:spPr>
            <a:xfrm>
              <a:off x="0" y="28575"/>
              <a:ext cx="13213964" cy="1748000"/>
            </a:xfrm>
            <a:prstGeom prst="rect">
              <a:avLst/>
            </a:prstGeom>
          </p:spPr>
          <p:txBody>
            <a:bodyPr lIns="0" tIns="0" rIns="0" bIns="0" rtlCol="0" anchor="t">
              <a:spAutoFit/>
            </a:bodyPr>
            <a:lstStyle/>
            <a:p>
              <a:pPr algn="ctr" defTabSz="457200">
                <a:lnSpc>
                  <a:spcPts val="4600"/>
                </a:lnSpc>
                <a:spcBef>
                  <a:spcPct val="0"/>
                </a:spcBef>
              </a:pPr>
              <a:r>
                <a:rPr lang="en-US" sz="6000" dirty="0">
                  <a:solidFill>
                    <a:srgbClr val="FFFFFF"/>
                  </a:solidFill>
                  <a:latin typeface="Camber Medium" pitchFamily="50" charset="0"/>
                </a:rPr>
                <a:t>Phase 1</a:t>
              </a:r>
            </a:p>
          </p:txBody>
        </p:sp>
        <p:sp>
          <p:nvSpPr>
            <p:cNvPr id="4" name="TextBox 4"/>
            <p:cNvSpPr txBox="1"/>
            <p:nvPr/>
          </p:nvSpPr>
          <p:spPr>
            <a:xfrm>
              <a:off x="0" y="1910276"/>
              <a:ext cx="13213964" cy="624101"/>
            </a:xfrm>
            <a:prstGeom prst="rect">
              <a:avLst/>
            </a:prstGeom>
          </p:spPr>
          <p:txBody>
            <a:bodyPr lIns="0" tIns="0" rIns="0" bIns="0" rtlCol="0" anchor="t">
              <a:spAutoFit/>
            </a:bodyPr>
            <a:lstStyle/>
            <a:p>
              <a:pPr algn="ctr" defTabSz="457200">
                <a:lnSpc>
                  <a:spcPts val="1840"/>
                </a:lnSpc>
                <a:spcBef>
                  <a:spcPct val="0"/>
                </a:spcBef>
              </a:pPr>
              <a:r>
                <a:rPr lang="en-US" sz="1800" dirty="0">
                  <a:solidFill>
                    <a:srgbClr val="FFFFFF"/>
                  </a:solidFill>
                  <a:latin typeface="Camber 2"/>
                </a:rPr>
                <a:t>2015 - 2018</a:t>
              </a:r>
            </a:p>
          </p:txBody>
        </p:sp>
      </p:grpSp>
      <p:sp>
        <p:nvSpPr>
          <p:cNvPr id="5" name="TextBox 5"/>
          <p:cNvSpPr txBox="1"/>
          <p:nvPr/>
        </p:nvSpPr>
        <p:spPr>
          <a:xfrm>
            <a:off x="7368703" y="418595"/>
            <a:ext cx="1260948" cy="158890"/>
          </a:xfrm>
          <a:prstGeom prst="rect">
            <a:avLst/>
          </a:prstGeom>
        </p:spPr>
        <p:txBody>
          <a:bodyPr lIns="0" tIns="0" rIns="0" bIns="0" rtlCol="0" anchor="t">
            <a:spAutoFit/>
          </a:bodyPr>
          <a:lstStyle/>
          <a:p>
            <a:pPr algn="r" defTabSz="457200">
              <a:lnSpc>
                <a:spcPts val="1260"/>
              </a:lnSpc>
            </a:pPr>
            <a:r>
              <a:rPr lang="en-US" sz="1000" spc="22" dirty="0">
                <a:solidFill>
                  <a:srgbClr val="FFFFFF"/>
                </a:solidFill>
                <a:latin typeface="Camber 2 Bold"/>
              </a:rPr>
              <a:t>12</a:t>
            </a:r>
            <a:endParaRPr lang="en-US" sz="900" spc="22" dirty="0">
              <a:solidFill>
                <a:srgbClr val="FFFFFF"/>
              </a:solidFill>
              <a:latin typeface="Camber 2 Bold"/>
            </a:endParaRPr>
          </a:p>
        </p:txBody>
      </p:sp>
      <p:grpSp>
        <p:nvGrpSpPr>
          <p:cNvPr id="9" name="Group 8">
            <a:extLst>
              <a:ext uri="{FF2B5EF4-FFF2-40B4-BE49-F238E27FC236}">
                <a16:creationId xmlns:a16="http://schemas.microsoft.com/office/drawing/2014/main" id="{0E868F9B-CA3D-2EE0-7167-E4D6AA017AF0}"/>
              </a:ext>
            </a:extLst>
          </p:cNvPr>
          <p:cNvGrpSpPr/>
          <p:nvPr/>
        </p:nvGrpSpPr>
        <p:grpSpPr>
          <a:xfrm>
            <a:off x="514350" y="4741028"/>
            <a:ext cx="8115300" cy="130421"/>
            <a:chOff x="0" y="298340"/>
            <a:chExt cx="21640800" cy="347789"/>
          </a:xfrm>
        </p:grpSpPr>
        <p:sp>
          <p:nvSpPr>
            <p:cNvPr id="10" name="TextBox 9">
              <a:extLst>
                <a:ext uri="{FF2B5EF4-FFF2-40B4-BE49-F238E27FC236}">
                  <a16:creationId xmlns:a16="http://schemas.microsoft.com/office/drawing/2014/main" id="{CBA8B683-B598-B1F8-9B82-252999769FBC}"/>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11" name="TextBox 10">
              <a:extLst>
                <a:ext uri="{FF2B5EF4-FFF2-40B4-BE49-F238E27FC236}">
                  <a16:creationId xmlns:a16="http://schemas.microsoft.com/office/drawing/2014/main" id="{53D0E8B9-6BF5-507E-6143-6D719B596F63}"/>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99233" y="959178"/>
            <a:ext cx="2034469" cy="589905"/>
          </a:xfrm>
          <a:prstGeom prst="rect">
            <a:avLst/>
          </a:prstGeom>
        </p:spPr>
        <p:txBody>
          <a:bodyPr lIns="0" tIns="0" rIns="0" bIns="0" rtlCol="0" anchor="t">
            <a:spAutoFit/>
          </a:bodyPr>
          <a:lstStyle/>
          <a:p>
            <a:pPr defTabSz="457200">
              <a:lnSpc>
                <a:spcPts val="4600"/>
              </a:lnSpc>
            </a:pPr>
            <a:r>
              <a:rPr lang="en-US" sz="4000" b="1" u="sng">
                <a:solidFill>
                  <a:srgbClr val="000000"/>
                </a:solidFill>
                <a:latin typeface="Camber SemiBold" pitchFamily="2" charset="0"/>
              </a:rPr>
              <a:t>€40 mil</a:t>
            </a:r>
          </a:p>
        </p:txBody>
      </p:sp>
      <p:sp>
        <p:nvSpPr>
          <p:cNvPr id="3" name="TextBox 3"/>
          <p:cNvSpPr txBox="1"/>
          <p:nvPr/>
        </p:nvSpPr>
        <p:spPr>
          <a:xfrm>
            <a:off x="6310125" y="959178"/>
            <a:ext cx="2034469" cy="589905"/>
          </a:xfrm>
          <a:prstGeom prst="rect">
            <a:avLst/>
          </a:prstGeom>
        </p:spPr>
        <p:txBody>
          <a:bodyPr lIns="0" tIns="0" rIns="0" bIns="0" rtlCol="0" anchor="t">
            <a:spAutoFit/>
          </a:bodyPr>
          <a:lstStyle/>
          <a:p>
            <a:pPr defTabSz="457200">
              <a:lnSpc>
                <a:spcPts val="4600"/>
              </a:lnSpc>
              <a:spcBef>
                <a:spcPct val="0"/>
              </a:spcBef>
            </a:pPr>
            <a:r>
              <a:rPr lang="en-US" sz="4000" b="1" u="sng">
                <a:solidFill>
                  <a:srgbClr val="000000"/>
                </a:solidFill>
                <a:latin typeface="Camber SemiBold" pitchFamily="2" charset="0"/>
              </a:rPr>
              <a:t>151</a:t>
            </a:r>
          </a:p>
        </p:txBody>
      </p:sp>
      <p:sp>
        <p:nvSpPr>
          <p:cNvPr id="4" name="TextBox 4"/>
          <p:cNvSpPr txBox="1"/>
          <p:nvPr/>
        </p:nvSpPr>
        <p:spPr>
          <a:xfrm>
            <a:off x="3649676" y="959178"/>
            <a:ext cx="2378226" cy="589905"/>
          </a:xfrm>
          <a:prstGeom prst="rect">
            <a:avLst/>
          </a:prstGeom>
        </p:spPr>
        <p:txBody>
          <a:bodyPr lIns="0" tIns="0" rIns="0" bIns="0" rtlCol="0" anchor="t">
            <a:spAutoFit/>
          </a:bodyPr>
          <a:lstStyle/>
          <a:p>
            <a:pPr defTabSz="457200">
              <a:lnSpc>
                <a:spcPts val="4600"/>
              </a:lnSpc>
              <a:spcBef>
                <a:spcPct val="0"/>
              </a:spcBef>
            </a:pPr>
            <a:r>
              <a:rPr lang="en-US" sz="4000" b="1" u="sng">
                <a:solidFill>
                  <a:srgbClr val="000000"/>
                </a:solidFill>
                <a:latin typeface="Camber SemiBold" pitchFamily="2" charset="0"/>
              </a:rPr>
              <a:t>23,000</a:t>
            </a:r>
          </a:p>
        </p:txBody>
      </p:sp>
      <p:sp>
        <p:nvSpPr>
          <p:cNvPr id="5" name="TextBox 5"/>
          <p:cNvSpPr txBox="1"/>
          <p:nvPr/>
        </p:nvSpPr>
        <p:spPr>
          <a:xfrm>
            <a:off x="899233" y="2991493"/>
            <a:ext cx="2034469" cy="657296"/>
          </a:xfrm>
          <a:prstGeom prst="rect">
            <a:avLst/>
          </a:prstGeom>
        </p:spPr>
        <p:txBody>
          <a:bodyPr lIns="0" tIns="0" rIns="0" bIns="0" rtlCol="0" anchor="t">
            <a:spAutoFit/>
          </a:bodyPr>
          <a:lstStyle/>
          <a:p>
            <a:pPr defTabSz="457200">
              <a:lnSpc>
                <a:spcPts val="1330"/>
              </a:lnSpc>
            </a:pPr>
            <a:r>
              <a:rPr lang="en-US" sz="950" spc="24">
                <a:solidFill>
                  <a:srgbClr val="000000"/>
                </a:solidFill>
                <a:latin typeface="Camber Regular" pitchFamily="2" charset="0"/>
              </a:rPr>
              <a:t>Total budget for the Pilot project, where 15% of the total sum comes from the State budget, while 85% is financed by ESF + ERDF</a:t>
            </a:r>
          </a:p>
        </p:txBody>
      </p:sp>
      <p:sp>
        <p:nvSpPr>
          <p:cNvPr id="6" name="TextBox 6"/>
          <p:cNvSpPr txBox="1"/>
          <p:nvPr/>
        </p:nvSpPr>
        <p:spPr>
          <a:xfrm>
            <a:off x="899233" y="2295678"/>
            <a:ext cx="2214782" cy="204158"/>
          </a:xfrm>
          <a:prstGeom prst="rect">
            <a:avLst/>
          </a:prstGeom>
        </p:spPr>
        <p:txBody>
          <a:bodyPr wrap="square" lIns="0" tIns="0" rIns="0" bIns="0" rtlCol="0" anchor="t">
            <a:spAutoFit/>
          </a:bodyPr>
          <a:lstStyle/>
          <a:p>
            <a:pPr defTabSz="457200">
              <a:lnSpc>
                <a:spcPts val="1680"/>
              </a:lnSpc>
            </a:pPr>
            <a:r>
              <a:rPr lang="en-US" sz="1200" b="1" spc="30">
                <a:solidFill>
                  <a:srgbClr val="000000"/>
                </a:solidFill>
                <a:latin typeface="Camber SemiBold" pitchFamily="2" charset="0"/>
              </a:rPr>
              <a:t>85% ESF+ERDF FUNDED</a:t>
            </a:r>
          </a:p>
        </p:txBody>
      </p:sp>
      <p:sp>
        <p:nvSpPr>
          <p:cNvPr id="7" name="TextBox 7"/>
          <p:cNvSpPr txBox="1"/>
          <p:nvPr/>
        </p:nvSpPr>
        <p:spPr>
          <a:xfrm>
            <a:off x="6310125" y="2991493"/>
            <a:ext cx="2034469" cy="323871"/>
          </a:xfrm>
          <a:prstGeom prst="rect">
            <a:avLst/>
          </a:prstGeom>
        </p:spPr>
        <p:txBody>
          <a:bodyPr lIns="0" tIns="0" rIns="0" bIns="0" rtlCol="0" anchor="t">
            <a:spAutoFit/>
          </a:bodyPr>
          <a:lstStyle/>
          <a:p>
            <a:pPr defTabSz="457200">
              <a:lnSpc>
                <a:spcPts val="1330"/>
              </a:lnSpc>
              <a:spcBef>
                <a:spcPct val="0"/>
              </a:spcBef>
            </a:pPr>
            <a:r>
              <a:rPr lang="en-US" sz="950" spc="24">
                <a:solidFill>
                  <a:srgbClr val="000000"/>
                </a:solidFill>
                <a:latin typeface="Camber Regular" pitchFamily="2" charset="0"/>
              </a:rPr>
              <a:t>Number of schools that joined the program in the Pilot project</a:t>
            </a:r>
          </a:p>
        </p:txBody>
      </p:sp>
      <p:sp>
        <p:nvSpPr>
          <p:cNvPr id="8" name="TextBox 8"/>
          <p:cNvSpPr txBox="1"/>
          <p:nvPr/>
        </p:nvSpPr>
        <p:spPr>
          <a:xfrm>
            <a:off x="6297614" y="2295678"/>
            <a:ext cx="2332036" cy="422167"/>
          </a:xfrm>
          <a:prstGeom prst="rect">
            <a:avLst/>
          </a:prstGeom>
        </p:spPr>
        <p:txBody>
          <a:bodyPr wrap="square" lIns="0" tIns="0" rIns="0" bIns="0" rtlCol="0" anchor="t">
            <a:spAutoFit/>
          </a:bodyPr>
          <a:lstStyle/>
          <a:p>
            <a:pPr defTabSz="457200">
              <a:lnSpc>
                <a:spcPts val="1680"/>
              </a:lnSpc>
            </a:pPr>
            <a:r>
              <a:rPr lang="en-US" sz="1200" b="1" spc="30">
                <a:solidFill>
                  <a:srgbClr val="000000"/>
                </a:solidFill>
                <a:latin typeface="Camber SemiBold" pitchFamily="2" charset="0"/>
              </a:rPr>
              <a:t>ELEMENTARY &amp; SECONDARY</a:t>
            </a:r>
          </a:p>
          <a:p>
            <a:pPr defTabSz="457200">
              <a:lnSpc>
                <a:spcPts val="1680"/>
              </a:lnSpc>
              <a:spcBef>
                <a:spcPct val="0"/>
              </a:spcBef>
            </a:pPr>
            <a:r>
              <a:rPr lang="en-US" sz="1200" b="1" spc="30">
                <a:solidFill>
                  <a:srgbClr val="000000"/>
                </a:solidFill>
                <a:latin typeface="Camber SemiBold" pitchFamily="2" charset="0"/>
              </a:rPr>
              <a:t>SCHOOLS</a:t>
            </a:r>
          </a:p>
        </p:txBody>
      </p:sp>
      <p:sp>
        <p:nvSpPr>
          <p:cNvPr id="9" name="TextBox 9"/>
          <p:cNvSpPr txBox="1"/>
          <p:nvPr/>
        </p:nvSpPr>
        <p:spPr>
          <a:xfrm>
            <a:off x="3649676" y="2991493"/>
            <a:ext cx="2026440" cy="323871"/>
          </a:xfrm>
          <a:prstGeom prst="rect">
            <a:avLst/>
          </a:prstGeom>
        </p:spPr>
        <p:txBody>
          <a:bodyPr lIns="0" tIns="0" rIns="0" bIns="0" rtlCol="0" anchor="t">
            <a:spAutoFit/>
          </a:bodyPr>
          <a:lstStyle/>
          <a:p>
            <a:pPr defTabSz="457200">
              <a:lnSpc>
                <a:spcPts val="1330"/>
              </a:lnSpc>
              <a:spcBef>
                <a:spcPct val="0"/>
              </a:spcBef>
            </a:pPr>
            <a:r>
              <a:rPr lang="en-US" sz="950" spc="24">
                <a:solidFill>
                  <a:srgbClr val="000000"/>
                </a:solidFill>
                <a:latin typeface="Camber Regular" pitchFamily="2" charset="0"/>
              </a:rPr>
              <a:t>Overall number of students included in the pilot project.</a:t>
            </a:r>
          </a:p>
        </p:txBody>
      </p:sp>
      <p:sp>
        <p:nvSpPr>
          <p:cNvPr id="10" name="TextBox 10"/>
          <p:cNvSpPr txBox="1"/>
          <p:nvPr/>
        </p:nvSpPr>
        <p:spPr>
          <a:xfrm>
            <a:off x="3649676" y="2295678"/>
            <a:ext cx="2206042" cy="204158"/>
          </a:xfrm>
          <a:prstGeom prst="rect">
            <a:avLst/>
          </a:prstGeom>
        </p:spPr>
        <p:txBody>
          <a:bodyPr wrap="square" lIns="0" tIns="0" rIns="0" bIns="0" rtlCol="0" anchor="t">
            <a:spAutoFit/>
          </a:bodyPr>
          <a:lstStyle/>
          <a:p>
            <a:pPr defTabSz="457200">
              <a:lnSpc>
                <a:spcPts val="1680"/>
              </a:lnSpc>
              <a:spcBef>
                <a:spcPct val="0"/>
              </a:spcBef>
            </a:pPr>
            <a:r>
              <a:rPr lang="en-US" sz="1200" b="1" spc="30">
                <a:solidFill>
                  <a:srgbClr val="000000"/>
                </a:solidFill>
                <a:latin typeface="Camber SemiBold" pitchFamily="2" charset="0"/>
              </a:rPr>
              <a:t>STUDENTS</a:t>
            </a:r>
          </a:p>
        </p:txBody>
      </p:sp>
      <p:sp>
        <p:nvSpPr>
          <p:cNvPr id="11" name="AutoShape 11"/>
          <p:cNvSpPr/>
          <p:nvPr/>
        </p:nvSpPr>
        <p:spPr>
          <a:xfrm>
            <a:off x="5790619" y="949653"/>
            <a:ext cx="11289" cy="3000312"/>
          </a:xfrm>
          <a:prstGeom prst="rect">
            <a:avLst/>
          </a:prstGeom>
          <a:solidFill>
            <a:srgbClr val="1B75BB">
              <a:alpha val="29804"/>
            </a:srgbClr>
          </a:solidFill>
        </p:spPr>
        <p:txBody>
          <a:bodyPr/>
          <a:lstStyle/>
          <a:p>
            <a:pPr defTabSz="457200"/>
            <a:endParaRPr lang="en-HR" sz="900">
              <a:solidFill>
                <a:prstClr val="black"/>
              </a:solidFill>
              <a:latin typeface="Calibri"/>
            </a:endParaRPr>
          </a:p>
        </p:txBody>
      </p:sp>
      <p:sp>
        <p:nvSpPr>
          <p:cNvPr id="12" name="AutoShape 12"/>
          <p:cNvSpPr/>
          <p:nvPr/>
        </p:nvSpPr>
        <p:spPr>
          <a:xfrm>
            <a:off x="3236208" y="949653"/>
            <a:ext cx="11289" cy="3000312"/>
          </a:xfrm>
          <a:prstGeom prst="rect">
            <a:avLst/>
          </a:prstGeom>
          <a:solidFill>
            <a:srgbClr val="1B75BB">
              <a:alpha val="29804"/>
            </a:srgbClr>
          </a:solidFill>
        </p:spPr>
        <p:txBody>
          <a:bodyPr/>
          <a:lstStyle/>
          <a:p>
            <a:pPr defTabSz="457200"/>
            <a:endParaRPr lang="en-HR" sz="900">
              <a:solidFill>
                <a:prstClr val="black"/>
              </a:solidFill>
              <a:latin typeface="Calibri"/>
            </a:endParaRPr>
          </a:p>
        </p:txBody>
      </p:sp>
      <p:sp>
        <p:nvSpPr>
          <p:cNvPr id="13" name="TextBox 13"/>
          <p:cNvSpPr txBox="1"/>
          <p:nvPr/>
        </p:nvSpPr>
        <p:spPr>
          <a:xfrm>
            <a:off x="7368703" y="418595"/>
            <a:ext cx="1260948" cy="158890"/>
          </a:xfrm>
          <a:prstGeom prst="rect">
            <a:avLst/>
          </a:prstGeom>
        </p:spPr>
        <p:txBody>
          <a:bodyPr lIns="0" tIns="0" rIns="0" bIns="0" rtlCol="0" anchor="t">
            <a:spAutoFit/>
          </a:bodyPr>
          <a:lstStyle/>
          <a:p>
            <a:pPr algn="r" defTabSz="457200">
              <a:lnSpc>
                <a:spcPts val="1260"/>
              </a:lnSpc>
            </a:pPr>
            <a:r>
              <a:rPr lang="en-US" sz="1000" spc="22" dirty="0">
                <a:solidFill>
                  <a:srgbClr val="000000"/>
                </a:solidFill>
                <a:latin typeface="Camber 2 Bold"/>
              </a:rPr>
              <a:t>13</a:t>
            </a:r>
            <a:endParaRPr lang="en-US" sz="900" spc="22" dirty="0">
              <a:solidFill>
                <a:srgbClr val="000000"/>
              </a:solidFill>
              <a:latin typeface="Camber 2 Bold"/>
            </a:endParaRPr>
          </a:p>
        </p:txBody>
      </p:sp>
      <p:grpSp>
        <p:nvGrpSpPr>
          <p:cNvPr id="17" name="Group 16">
            <a:extLst>
              <a:ext uri="{FF2B5EF4-FFF2-40B4-BE49-F238E27FC236}">
                <a16:creationId xmlns:a16="http://schemas.microsoft.com/office/drawing/2014/main" id="{F0903E8F-67C4-07B9-A0F6-517BB3ED2E1F}"/>
              </a:ext>
            </a:extLst>
          </p:cNvPr>
          <p:cNvGrpSpPr/>
          <p:nvPr/>
        </p:nvGrpSpPr>
        <p:grpSpPr>
          <a:xfrm>
            <a:off x="514350" y="4741028"/>
            <a:ext cx="8115300" cy="130421"/>
            <a:chOff x="0" y="298340"/>
            <a:chExt cx="21640800" cy="347789"/>
          </a:xfrm>
        </p:grpSpPr>
        <p:sp>
          <p:nvSpPr>
            <p:cNvPr id="18" name="TextBox 17">
              <a:extLst>
                <a:ext uri="{FF2B5EF4-FFF2-40B4-BE49-F238E27FC236}">
                  <a16:creationId xmlns:a16="http://schemas.microsoft.com/office/drawing/2014/main" id="{31E4758B-8C6A-E547-F446-80EF8B01B4ED}"/>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19" name="TextBox 18">
              <a:extLst>
                <a:ext uri="{FF2B5EF4-FFF2-40B4-BE49-F238E27FC236}">
                  <a16:creationId xmlns:a16="http://schemas.microsoft.com/office/drawing/2014/main" id="{9203148F-7912-BD26-AB56-020A71DE5F3B}"/>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44824" y="2044444"/>
            <a:ext cx="2745667" cy="589905"/>
          </a:xfrm>
          <a:prstGeom prst="rect">
            <a:avLst/>
          </a:prstGeom>
        </p:spPr>
        <p:txBody>
          <a:bodyPr lIns="0" tIns="0" rIns="0" bIns="0" rtlCol="0" anchor="t">
            <a:spAutoFit/>
          </a:bodyPr>
          <a:lstStyle/>
          <a:p>
            <a:pPr algn="just" defTabSz="457200">
              <a:lnSpc>
                <a:spcPts val="4600"/>
              </a:lnSpc>
              <a:spcBef>
                <a:spcPct val="0"/>
              </a:spcBef>
            </a:pPr>
            <a:r>
              <a:rPr lang="en-US" sz="4000" b="1" dirty="0">
                <a:solidFill>
                  <a:srgbClr val="000000"/>
                </a:solidFill>
                <a:latin typeface="Camber Medium" pitchFamily="50" charset="0"/>
              </a:rPr>
              <a:t>Partners</a:t>
            </a:r>
          </a:p>
        </p:txBody>
      </p:sp>
      <p:grpSp>
        <p:nvGrpSpPr>
          <p:cNvPr id="3" name="Group 3"/>
          <p:cNvGrpSpPr/>
          <p:nvPr/>
        </p:nvGrpSpPr>
        <p:grpSpPr>
          <a:xfrm>
            <a:off x="4303743" y="1928812"/>
            <a:ext cx="127688" cy="127688"/>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89689"/>
            </a:solidFill>
          </p:spPr>
          <p:txBody>
            <a:bodyPr/>
            <a:lstStyle/>
            <a:p>
              <a:pPr defTabSz="457200"/>
              <a:endParaRPr lang="en-HR" sz="900">
                <a:solidFill>
                  <a:prstClr val="black"/>
                </a:solidFill>
                <a:latin typeface="Calibri"/>
              </a:endParaRPr>
            </a:p>
          </p:txBody>
        </p:sp>
      </p:grpSp>
      <p:sp>
        <p:nvSpPr>
          <p:cNvPr id="5" name="TextBox 5"/>
          <p:cNvSpPr txBox="1"/>
          <p:nvPr/>
        </p:nvSpPr>
        <p:spPr>
          <a:xfrm>
            <a:off x="4581837" y="1921315"/>
            <a:ext cx="3267164" cy="166712"/>
          </a:xfrm>
          <a:prstGeom prst="rect">
            <a:avLst/>
          </a:prstGeom>
        </p:spPr>
        <p:txBody>
          <a:bodyPr lIns="0" tIns="0" rIns="0" bIns="0" rtlCol="0" anchor="t">
            <a:spAutoFit/>
          </a:bodyPr>
          <a:lstStyle/>
          <a:p>
            <a:pPr defTabSz="457200">
              <a:lnSpc>
                <a:spcPts val="1330"/>
              </a:lnSpc>
              <a:spcBef>
                <a:spcPct val="0"/>
              </a:spcBef>
            </a:pPr>
            <a:r>
              <a:rPr lang="en-US" sz="1200" spc="24" dirty="0">
                <a:solidFill>
                  <a:srgbClr val="000000"/>
                </a:solidFill>
                <a:latin typeface="Camber Regular" pitchFamily="2" charset="0"/>
              </a:rPr>
              <a:t>Faculty of Organization and Informatics</a:t>
            </a:r>
          </a:p>
        </p:txBody>
      </p:sp>
      <p:grpSp>
        <p:nvGrpSpPr>
          <p:cNvPr id="6" name="Group 6"/>
          <p:cNvGrpSpPr/>
          <p:nvPr/>
        </p:nvGrpSpPr>
        <p:grpSpPr>
          <a:xfrm>
            <a:off x="4303743" y="2411466"/>
            <a:ext cx="127688" cy="12768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89689"/>
            </a:solidFill>
          </p:spPr>
          <p:txBody>
            <a:bodyPr/>
            <a:lstStyle/>
            <a:p>
              <a:pPr defTabSz="457200"/>
              <a:endParaRPr lang="en-HR" sz="900">
                <a:solidFill>
                  <a:prstClr val="black"/>
                </a:solidFill>
                <a:latin typeface="Calibri"/>
              </a:endParaRPr>
            </a:p>
          </p:txBody>
        </p:sp>
      </p:grpSp>
      <p:sp>
        <p:nvSpPr>
          <p:cNvPr id="8" name="TextBox 8"/>
          <p:cNvSpPr txBox="1"/>
          <p:nvPr/>
        </p:nvSpPr>
        <p:spPr>
          <a:xfrm>
            <a:off x="4581837" y="2392416"/>
            <a:ext cx="3267164" cy="166712"/>
          </a:xfrm>
          <a:prstGeom prst="rect">
            <a:avLst/>
          </a:prstGeom>
        </p:spPr>
        <p:txBody>
          <a:bodyPr lIns="0" tIns="0" rIns="0" bIns="0" rtlCol="0" anchor="t">
            <a:spAutoFit/>
          </a:bodyPr>
          <a:lstStyle/>
          <a:p>
            <a:pPr defTabSz="457200">
              <a:lnSpc>
                <a:spcPts val="1330"/>
              </a:lnSpc>
              <a:spcBef>
                <a:spcPct val="0"/>
              </a:spcBef>
            </a:pPr>
            <a:r>
              <a:rPr lang="en-US" sz="1200" spc="24">
                <a:solidFill>
                  <a:srgbClr val="000000"/>
                </a:solidFill>
                <a:latin typeface="Camber Regular" pitchFamily="2" charset="0"/>
              </a:rPr>
              <a:t>Education and Teacher Training Agency</a:t>
            </a:r>
          </a:p>
        </p:txBody>
      </p:sp>
      <p:grpSp>
        <p:nvGrpSpPr>
          <p:cNvPr id="9" name="Group 9"/>
          <p:cNvGrpSpPr/>
          <p:nvPr/>
        </p:nvGrpSpPr>
        <p:grpSpPr>
          <a:xfrm>
            <a:off x="4303743" y="2882567"/>
            <a:ext cx="127688" cy="127688"/>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89689"/>
            </a:solidFill>
          </p:spPr>
          <p:txBody>
            <a:bodyPr/>
            <a:lstStyle/>
            <a:p>
              <a:pPr defTabSz="457200"/>
              <a:endParaRPr lang="en-HR" sz="900">
                <a:solidFill>
                  <a:prstClr val="black"/>
                </a:solidFill>
                <a:latin typeface="Calibri"/>
              </a:endParaRPr>
            </a:p>
          </p:txBody>
        </p:sp>
      </p:grpSp>
      <p:sp>
        <p:nvSpPr>
          <p:cNvPr id="11" name="TextBox 11"/>
          <p:cNvSpPr txBox="1"/>
          <p:nvPr/>
        </p:nvSpPr>
        <p:spPr>
          <a:xfrm>
            <a:off x="4581837" y="2863517"/>
            <a:ext cx="3267164" cy="166712"/>
          </a:xfrm>
          <a:prstGeom prst="rect">
            <a:avLst/>
          </a:prstGeom>
        </p:spPr>
        <p:txBody>
          <a:bodyPr lIns="0" tIns="0" rIns="0" bIns="0" rtlCol="0" anchor="t">
            <a:spAutoFit/>
          </a:bodyPr>
          <a:lstStyle/>
          <a:p>
            <a:pPr defTabSz="457200">
              <a:lnSpc>
                <a:spcPts val="1330"/>
              </a:lnSpc>
              <a:spcBef>
                <a:spcPct val="0"/>
              </a:spcBef>
            </a:pPr>
            <a:r>
              <a:rPr lang="en-US" sz="1200" spc="24">
                <a:solidFill>
                  <a:srgbClr val="000000"/>
                </a:solidFill>
                <a:latin typeface="Camber Regular" pitchFamily="2" charset="0"/>
              </a:rPr>
              <a:t>Agency for Vocational and Adult Education</a:t>
            </a:r>
          </a:p>
        </p:txBody>
      </p:sp>
      <p:sp>
        <p:nvSpPr>
          <p:cNvPr id="12" name="TextBox 12"/>
          <p:cNvSpPr txBox="1"/>
          <p:nvPr/>
        </p:nvSpPr>
        <p:spPr>
          <a:xfrm>
            <a:off x="7368703" y="418595"/>
            <a:ext cx="1260948" cy="158890"/>
          </a:xfrm>
          <a:prstGeom prst="rect">
            <a:avLst/>
          </a:prstGeom>
        </p:spPr>
        <p:txBody>
          <a:bodyPr lIns="0" tIns="0" rIns="0" bIns="0" rtlCol="0" anchor="t">
            <a:spAutoFit/>
          </a:bodyPr>
          <a:lstStyle/>
          <a:p>
            <a:pPr algn="r" defTabSz="457200">
              <a:lnSpc>
                <a:spcPts val="1260"/>
              </a:lnSpc>
            </a:pPr>
            <a:r>
              <a:rPr lang="en-US" sz="1000" spc="22" dirty="0">
                <a:solidFill>
                  <a:srgbClr val="000000"/>
                </a:solidFill>
                <a:latin typeface="Camber 2 Bold"/>
              </a:rPr>
              <a:t>14</a:t>
            </a:r>
            <a:endParaRPr lang="en-US" sz="900" spc="22" dirty="0">
              <a:solidFill>
                <a:srgbClr val="000000"/>
              </a:solidFill>
              <a:latin typeface="Camber 2 Bold"/>
            </a:endParaRPr>
          </a:p>
        </p:txBody>
      </p:sp>
      <p:grpSp>
        <p:nvGrpSpPr>
          <p:cNvPr id="16" name="Group 15">
            <a:extLst>
              <a:ext uri="{FF2B5EF4-FFF2-40B4-BE49-F238E27FC236}">
                <a16:creationId xmlns:a16="http://schemas.microsoft.com/office/drawing/2014/main" id="{810579C5-24FB-8907-2701-EF14159E9D8E}"/>
              </a:ext>
            </a:extLst>
          </p:cNvPr>
          <p:cNvGrpSpPr/>
          <p:nvPr/>
        </p:nvGrpSpPr>
        <p:grpSpPr>
          <a:xfrm>
            <a:off x="514350" y="4741028"/>
            <a:ext cx="8115300" cy="130421"/>
            <a:chOff x="0" y="298340"/>
            <a:chExt cx="21640800" cy="347789"/>
          </a:xfrm>
        </p:grpSpPr>
        <p:sp>
          <p:nvSpPr>
            <p:cNvPr id="17" name="TextBox 16">
              <a:extLst>
                <a:ext uri="{FF2B5EF4-FFF2-40B4-BE49-F238E27FC236}">
                  <a16:creationId xmlns:a16="http://schemas.microsoft.com/office/drawing/2014/main" id="{151D50A9-F784-73C7-6214-A4EF008A841D}"/>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18" name="TextBox 17">
              <a:extLst>
                <a:ext uri="{FF2B5EF4-FFF2-40B4-BE49-F238E27FC236}">
                  <a16:creationId xmlns:a16="http://schemas.microsoft.com/office/drawing/2014/main" id="{9C2964F8-EF2D-7CB1-2E89-ABB3664E7907}"/>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89689"/>
        </a:solidFill>
        <a:effectLst/>
      </p:bgPr>
    </p:bg>
    <p:spTree>
      <p:nvGrpSpPr>
        <p:cNvPr id="1" name=""/>
        <p:cNvGrpSpPr/>
        <p:nvPr/>
      </p:nvGrpSpPr>
      <p:grpSpPr>
        <a:xfrm>
          <a:off x="0" y="0"/>
          <a:ext cx="0" cy="0"/>
          <a:chOff x="0" y="0"/>
          <a:chExt cx="0" cy="0"/>
        </a:xfrm>
      </p:grpSpPr>
      <p:sp>
        <p:nvSpPr>
          <p:cNvPr id="2" name="TextBox 2"/>
          <p:cNvSpPr txBox="1"/>
          <p:nvPr/>
        </p:nvSpPr>
        <p:spPr>
          <a:xfrm>
            <a:off x="2094382" y="2093020"/>
            <a:ext cx="4955237" cy="655500"/>
          </a:xfrm>
          <a:prstGeom prst="rect">
            <a:avLst/>
          </a:prstGeom>
        </p:spPr>
        <p:txBody>
          <a:bodyPr lIns="0" tIns="0" rIns="0" bIns="0" rtlCol="0" anchor="t">
            <a:spAutoFit/>
          </a:bodyPr>
          <a:lstStyle/>
          <a:p>
            <a:pPr algn="ctr" defTabSz="457200">
              <a:lnSpc>
                <a:spcPts val="4600"/>
              </a:lnSpc>
              <a:spcBef>
                <a:spcPct val="0"/>
              </a:spcBef>
            </a:pPr>
            <a:r>
              <a:rPr lang="en-US" sz="6000" b="1" dirty="0">
                <a:solidFill>
                  <a:srgbClr val="000000"/>
                </a:solidFill>
                <a:latin typeface="Camber Medium" pitchFamily="50" charset="0"/>
              </a:rPr>
              <a:t>Results</a:t>
            </a:r>
          </a:p>
        </p:txBody>
      </p:sp>
      <p:sp>
        <p:nvSpPr>
          <p:cNvPr id="3" name="TextBox 3"/>
          <p:cNvSpPr txBox="1"/>
          <p:nvPr/>
        </p:nvSpPr>
        <p:spPr>
          <a:xfrm>
            <a:off x="2094382" y="2747289"/>
            <a:ext cx="4955237" cy="269304"/>
          </a:xfrm>
          <a:prstGeom prst="rect">
            <a:avLst/>
          </a:prstGeom>
        </p:spPr>
        <p:txBody>
          <a:bodyPr lIns="0" tIns="0" rIns="0" bIns="0" rtlCol="0" anchor="t">
            <a:spAutoFit/>
          </a:bodyPr>
          <a:lstStyle/>
          <a:p>
            <a:pPr algn="ctr" defTabSz="457200">
              <a:lnSpc>
                <a:spcPts val="2070"/>
              </a:lnSpc>
              <a:spcBef>
                <a:spcPct val="0"/>
              </a:spcBef>
            </a:pPr>
            <a:r>
              <a:rPr lang="en-US" sz="2000" spc="36" dirty="0">
                <a:solidFill>
                  <a:srgbClr val="000000"/>
                </a:solidFill>
                <a:latin typeface="Camber 2"/>
              </a:rPr>
              <a:t>Phase 1</a:t>
            </a:r>
          </a:p>
        </p:txBody>
      </p:sp>
      <p:sp>
        <p:nvSpPr>
          <p:cNvPr id="4" name="TextBox 4"/>
          <p:cNvSpPr txBox="1"/>
          <p:nvPr/>
        </p:nvSpPr>
        <p:spPr>
          <a:xfrm>
            <a:off x="7368703" y="418595"/>
            <a:ext cx="1260948" cy="158890"/>
          </a:xfrm>
          <a:prstGeom prst="rect">
            <a:avLst/>
          </a:prstGeom>
        </p:spPr>
        <p:txBody>
          <a:bodyPr lIns="0" tIns="0" rIns="0" bIns="0" rtlCol="0" anchor="t">
            <a:spAutoFit/>
          </a:bodyPr>
          <a:lstStyle/>
          <a:p>
            <a:pPr algn="r" defTabSz="457200">
              <a:lnSpc>
                <a:spcPts val="1260"/>
              </a:lnSpc>
            </a:pPr>
            <a:r>
              <a:rPr lang="en-US" sz="1000" spc="22" dirty="0">
                <a:solidFill>
                  <a:srgbClr val="000000"/>
                </a:solidFill>
                <a:latin typeface="Camber 2 Bold"/>
              </a:rPr>
              <a:t>15</a:t>
            </a:r>
            <a:endParaRPr lang="en-US" sz="900" spc="22" dirty="0">
              <a:solidFill>
                <a:srgbClr val="000000"/>
              </a:solidFill>
              <a:latin typeface="Camber 2 Bold"/>
            </a:endParaRPr>
          </a:p>
        </p:txBody>
      </p:sp>
      <p:grpSp>
        <p:nvGrpSpPr>
          <p:cNvPr id="8" name="Group 7">
            <a:extLst>
              <a:ext uri="{FF2B5EF4-FFF2-40B4-BE49-F238E27FC236}">
                <a16:creationId xmlns:a16="http://schemas.microsoft.com/office/drawing/2014/main" id="{85C1AC79-FE44-7577-7D28-A09C08DD01AC}"/>
              </a:ext>
            </a:extLst>
          </p:cNvPr>
          <p:cNvGrpSpPr/>
          <p:nvPr/>
        </p:nvGrpSpPr>
        <p:grpSpPr>
          <a:xfrm>
            <a:off x="514350" y="4741028"/>
            <a:ext cx="8115300" cy="130421"/>
            <a:chOff x="0" y="298340"/>
            <a:chExt cx="21640800" cy="347789"/>
          </a:xfrm>
        </p:grpSpPr>
        <p:sp>
          <p:nvSpPr>
            <p:cNvPr id="9" name="TextBox 8">
              <a:extLst>
                <a:ext uri="{FF2B5EF4-FFF2-40B4-BE49-F238E27FC236}">
                  <a16:creationId xmlns:a16="http://schemas.microsoft.com/office/drawing/2014/main" id="{4C0AFC3D-87EC-E5FB-A063-FD28A571A482}"/>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10" name="TextBox 9">
              <a:extLst>
                <a:ext uri="{FF2B5EF4-FFF2-40B4-BE49-F238E27FC236}">
                  <a16:creationId xmlns:a16="http://schemas.microsoft.com/office/drawing/2014/main" id="{29FE8F1C-6AA1-DB4A-B28D-01AF3F245065}"/>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574087"/>
            <a:ext cx="6918614" cy="589905"/>
          </a:xfrm>
          <a:prstGeom prst="rect">
            <a:avLst/>
          </a:prstGeom>
        </p:spPr>
        <p:txBody>
          <a:bodyPr wrap="square" lIns="0" tIns="0" rIns="0" bIns="0" rtlCol="0" anchor="t">
            <a:spAutoFit/>
          </a:bodyPr>
          <a:lstStyle/>
          <a:p>
            <a:pPr defTabSz="457200">
              <a:lnSpc>
                <a:spcPts val="4600"/>
              </a:lnSpc>
              <a:spcBef>
                <a:spcPct val="0"/>
              </a:spcBef>
            </a:pPr>
            <a:r>
              <a:rPr lang="hr-HR" sz="2000" dirty="0">
                <a:solidFill>
                  <a:srgbClr val="000000"/>
                </a:solidFill>
                <a:latin typeface="Camber Thin" pitchFamily="50" charset="0"/>
              </a:rPr>
              <a:t>RESULTS IN</a:t>
            </a:r>
            <a:r>
              <a:rPr lang="hr-HR" sz="4000" dirty="0">
                <a:solidFill>
                  <a:srgbClr val="000000"/>
                </a:solidFill>
                <a:latin typeface="Camber Thin" pitchFamily="50" charset="0"/>
              </a:rPr>
              <a:t> </a:t>
            </a:r>
            <a:r>
              <a:rPr lang="hr-HR" sz="4000" dirty="0">
                <a:solidFill>
                  <a:srgbClr val="289689"/>
                </a:solidFill>
                <a:latin typeface="Camber 1 Bold"/>
              </a:rPr>
              <a:t>INFRASTRUCTURE</a:t>
            </a:r>
            <a:endParaRPr lang="en-US" sz="4000" dirty="0">
              <a:solidFill>
                <a:srgbClr val="289689"/>
              </a:solidFill>
              <a:latin typeface="Camber 1 Bold"/>
            </a:endParaRPr>
          </a:p>
        </p:txBody>
      </p:sp>
      <p:sp>
        <p:nvSpPr>
          <p:cNvPr id="13" name="TextBox 13"/>
          <p:cNvSpPr txBox="1"/>
          <p:nvPr/>
        </p:nvSpPr>
        <p:spPr>
          <a:xfrm>
            <a:off x="8490868" y="418595"/>
            <a:ext cx="138782" cy="158890"/>
          </a:xfrm>
          <a:prstGeom prst="rect">
            <a:avLst/>
          </a:prstGeom>
        </p:spPr>
        <p:txBody>
          <a:bodyPr lIns="0" tIns="0" rIns="0" bIns="0" rtlCol="0" anchor="t">
            <a:spAutoFit/>
          </a:bodyPr>
          <a:lstStyle/>
          <a:p>
            <a:pPr algn="r" defTabSz="457200">
              <a:lnSpc>
                <a:spcPts val="1260"/>
              </a:lnSpc>
            </a:pPr>
            <a:r>
              <a:rPr lang="hr-HR" sz="1000" spc="22" dirty="0">
                <a:solidFill>
                  <a:srgbClr val="000000"/>
                </a:solidFill>
                <a:latin typeface="Camber 2 Bold"/>
              </a:rPr>
              <a:t>16</a:t>
            </a:r>
          </a:p>
        </p:txBody>
      </p:sp>
      <p:grpSp>
        <p:nvGrpSpPr>
          <p:cNvPr id="20" name="Group 19">
            <a:extLst>
              <a:ext uri="{FF2B5EF4-FFF2-40B4-BE49-F238E27FC236}">
                <a16:creationId xmlns:a16="http://schemas.microsoft.com/office/drawing/2014/main" id="{E39BFF70-CB99-271C-11E3-609A7F1088F7}"/>
              </a:ext>
            </a:extLst>
          </p:cNvPr>
          <p:cNvGrpSpPr/>
          <p:nvPr/>
        </p:nvGrpSpPr>
        <p:grpSpPr>
          <a:xfrm>
            <a:off x="514350" y="4741028"/>
            <a:ext cx="8115300" cy="130421"/>
            <a:chOff x="0" y="298340"/>
            <a:chExt cx="21640800" cy="347789"/>
          </a:xfrm>
        </p:grpSpPr>
        <p:sp>
          <p:nvSpPr>
            <p:cNvPr id="21" name="TextBox 20">
              <a:extLst>
                <a:ext uri="{FF2B5EF4-FFF2-40B4-BE49-F238E27FC236}">
                  <a16:creationId xmlns:a16="http://schemas.microsoft.com/office/drawing/2014/main" id="{BFF29160-08CC-4F07-4929-8B33A313D264}"/>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22" name="TextBox 21">
              <a:extLst>
                <a:ext uri="{FF2B5EF4-FFF2-40B4-BE49-F238E27FC236}">
                  <a16:creationId xmlns:a16="http://schemas.microsoft.com/office/drawing/2014/main" id="{EA35E425-89D9-BA9A-52D0-304EFC38D546}"/>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grpSp>
        <p:nvGrpSpPr>
          <p:cNvPr id="16" name="Group 3">
            <a:extLst>
              <a:ext uri="{FF2B5EF4-FFF2-40B4-BE49-F238E27FC236}">
                <a16:creationId xmlns:a16="http://schemas.microsoft.com/office/drawing/2014/main" id="{4805F56E-29AD-DEF1-3772-0E1074D590C4}"/>
              </a:ext>
            </a:extLst>
          </p:cNvPr>
          <p:cNvGrpSpPr/>
          <p:nvPr/>
        </p:nvGrpSpPr>
        <p:grpSpPr>
          <a:xfrm>
            <a:off x="953034" y="2280907"/>
            <a:ext cx="1680775" cy="756699"/>
            <a:chOff x="0" y="0"/>
            <a:chExt cx="5373430" cy="2419163"/>
          </a:xfrm>
        </p:grpSpPr>
        <p:sp>
          <p:nvSpPr>
            <p:cNvPr id="17" name="Freeform 4">
              <a:extLst>
                <a:ext uri="{FF2B5EF4-FFF2-40B4-BE49-F238E27FC236}">
                  <a16:creationId xmlns:a16="http://schemas.microsoft.com/office/drawing/2014/main" id="{BF4BA73F-5A43-7081-29D1-566BD888649D}"/>
                </a:ext>
              </a:extLst>
            </p:cNvPr>
            <p:cNvSpPr/>
            <p:nvPr/>
          </p:nvSpPr>
          <p:spPr>
            <a:xfrm>
              <a:off x="0" y="0"/>
              <a:ext cx="5373430" cy="2419163"/>
            </a:xfrm>
            <a:custGeom>
              <a:avLst/>
              <a:gdLst/>
              <a:ahLst/>
              <a:cxnLst/>
              <a:rect l="l" t="t" r="r" b="b"/>
              <a:pathLst>
                <a:path w="5373430" h="2419163">
                  <a:moveTo>
                    <a:pt x="5248970" y="2419163"/>
                  </a:moveTo>
                  <a:lnTo>
                    <a:pt x="124460" y="2419163"/>
                  </a:lnTo>
                  <a:cubicBezTo>
                    <a:pt x="55880" y="2419163"/>
                    <a:pt x="0" y="2363283"/>
                    <a:pt x="0" y="2294703"/>
                  </a:cubicBezTo>
                  <a:lnTo>
                    <a:pt x="0" y="124460"/>
                  </a:lnTo>
                  <a:cubicBezTo>
                    <a:pt x="0" y="55880"/>
                    <a:pt x="55880" y="0"/>
                    <a:pt x="124460" y="0"/>
                  </a:cubicBezTo>
                  <a:lnTo>
                    <a:pt x="5248970" y="0"/>
                  </a:lnTo>
                  <a:cubicBezTo>
                    <a:pt x="5317550" y="0"/>
                    <a:pt x="5373430" y="55880"/>
                    <a:pt x="5373430" y="124460"/>
                  </a:cubicBezTo>
                  <a:lnTo>
                    <a:pt x="5373430" y="2294703"/>
                  </a:lnTo>
                  <a:cubicBezTo>
                    <a:pt x="5373430" y="2363283"/>
                    <a:pt x="5317550" y="2419163"/>
                    <a:pt x="5248970" y="2419163"/>
                  </a:cubicBezTo>
                  <a:close/>
                </a:path>
              </a:pathLst>
            </a:custGeom>
            <a:solidFill>
              <a:srgbClr val="289689"/>
            </a:solidFill>
          </p:spPr>
          <p:txBody>
            <a:bodyPr/>
            <a:lstStyle/>
            <a:p>
              <a:pPr defTabSz="457200"/>
              <a:endParaRPr lang="en-HR" sz="900">
                <a:solidFill>
                  <a:prstClr val="black"/>
                </a:solidFill>
                <a:latin typeface="Calibri"/>
              </a:endParaRPr>
            </a:p>
          </p:txBody>
        </p:sp>
      </p:grpSp>
      <p:grpSp>
        <p:nvGrpSpPr>
          <p:cNvPr id="18" name="Group 5">
            <a:extLst>
              <a:ext uri="{FF2B5EF4-FFF2-40B4-BE49-F238E27FC236}">
                <a16:creationId xmlns:a16="http://schemas.microsoft.com/office/drawing/2014/main" id="{9803F883-5DED-0FFC-144F-94668DB61995}"/>
              </a:ext>
            </a:extLst>
          </p:cNvPr>
          <p:cNvGrpSpPr/>
          <p:nvPr/>
        </p:nvGrpSpPr>
        <p:grpSpPr>
          <a:xfrm>
            <a:off x="2763443" y="2280907"/>
            <a:ext cx="1680775" cy="756699"/>
            <a:chOff x="0" y="0"/>
            <a:chExt cx="5373430" cy="2419163"/>
          </a:xfrm>
        </p:grpSpPr>
        <p:sp>
          <p:nvSpPr>
            <p:cNvPr id="19" name="Freeform 6">
              <a:extLst>
                <a:ext uri="{FF2B5EF4-FFF2-40B4-BE49-F238E27FC236}">
                  <a16:creationId xmlns:a16="http://schemas.microsoft.com/office/drawing/2014/main" id="{240BE2A9-30D1-5BD0-A796-138EA762EE4D}"/>
                </a:ext>
              </a:extLst>
            </p:cNvPr>
            <p:cNvSpPr/>
            <p:nvPr/>
          </p:nvSpPr>
          <p:spPr>
            <a:xfrm>
              <a:off x="0" y="0"/>
              <a:ext cx="5373430" cy="2419163"/>
            </a:xfrm>
            <a:custGeom>
              <a:avLst/>
              <a:gdLst/>
              <a:ahLst/>
              <a:cxnLst/>
              <a:rect l="l" t="t" r="r" b="b"/>
              <a:pathLst>
                <a:path w="5373430" h="2419163">
                  <a:moveTo>
                    <a:pt x="5248970" y="2419163"/>
                  </a:moveTo>
                  <a:lnTo>
                    <a:pt x="124460" y="2419163"/>
                  </a:lnTo>
                  <a:cubicBezTo>
                    <a:pt x="55880" y="2419163"/>
                    <a:pt x="0" y="2363283"/>
                    <a:pt x="0" y="2294703"/>
                  </a:cubicBezTo>
                  <a:lnTo>
                    <a:pt x="0" y="124460"/>
                  </a:lnTo>
                  <a:cubicBezTo>
                    <a:pt x="0" y="55880"/>
                    <a:pt x="55880" y="0"/>
                    <a:pt x="124460" y="0"/>
                  </a:cubicBezTo>
                  <a:lnTo>
                    <a:pt x="5248970" y="0"/>
                  </a:lnTo>
                  <a:cubicBezTo>
                    <a:pt x="5317550" y="0"/>
                    <a:pt x="5373430" y="55880"/>
                    <a:pt x="5373430" y="124460"/>
                  </a:cubicBezTo>
                  <a:lnTo>
                    <a:pt x="5373430" y="2294703"/>
                  </a:lnTo>
                  <a:cubicBezTo>
                    <a:pt x="5373430" y="2363283"/>
                    <a:pt x="5317550" y="2419163"/>
                    <a:pt x="5248970" y="2419163"/>
                  </a:cubicBezTo>
                  <a:close/>
                </a:path>
              </a:pathLst>
            </a:custGeom>
            <a:solidFill>
              <a:srgbClr val="97C233"/>
            </a:solidFill>
          </p:spPr>
          <p:txBody>
            <a:bodyPr/>
            <a:lstStyle/>
            <a:p>
              <a:pPr defTabSz="457200"/>
              <a:endParaRPr lang="en-HR" sz="900">
                <a:solidFill>
                  <a:prstClr val="black"/>
                </a:solidFill>
                <a:latin typeface="Calibri"/>
              </a:endParaRPr>
            </a:p>
          </p:txBody>
        </p:sp>
      </p:grpSp>
      <p:sp>
        <p:nvSpPr>
          <p:cNvPr id="23" name="TextBox 7">
            <a:extLst>
              <a:ext uri="{FF2B5EF4-FFF2-40B4-BE49-F238E27FC236}">
                <a16:creationId xmlns:a16="http://schemas.microsoft.com/office/drawing/2014/main" id="{626EFF50-1B42-E3A1-1E06-F1D48CBE4712}"/>
              </a:ext>
            </a:extLst>
          </p:cNvPr>
          <p:cNvSpPr txBox="1"/>
          <p:nvPr/>
        </p:nvSpPr>
        <p:spPr>
          <a:xfrm>
            <a:off x="2819468" y="2382396"/>
            <a:ext cx="1568726" cy="312714"/>
          </a:xfrm>
          <a:prstGeom prst="rect">
            <a:avLst/>
          </a:prstGeom>
        </p:spPr>
        <p:txBody>
          <a:bodyPr lIns="0" tIns="0" rIns="0" bIns="0" rtlCol="0" anchor="t">
            <a:spAutoFit/>
          </a:bodyPr>
          <a:lstStyle/>
          <a:p>
            <a:pPr algn="ctr" defTabSz="457200">
              <a:lnSpc>
                <a:spcPts val="2590"/>
              </a:lnSpc>
              <a:spcBef>
                <a:spcPct val="0"/>
              </a:spcBef>
            </a:pPr>
            <a:r>
              <a:rPr lang="en-US" sz="1850" spc="46">
                <a:solidFill>
                  <a:srgbClr val="FFFFFF"/>
                </a:solidFill>
                <a:latin typeface="Camber 1 Bold"/>
              </a:rPr>
              <a:t>12,224</a:t>
            </a:r>
          </a:p>
        </p:txBody>
      </p:sp>
      <p:grpSp>
        <p:nvGrpSpPr>
          <p:cNvPr id="24" name="Group 8">
            <a:extLst>
              <a:ext uri="{FF2B5EF4-FFF2-40B4-BE49-F238E27FC236}">
                <a16:creationId xmlns:a16="http://schemas.microsoft.com/office/drawing/2014/main" id="{9731F72A-FC2A-B48F-77D7-CC01A06ACE1F}"/>
              </a:ext>
            </a:extLst>
          </p:cNvPr>
          <p:cNvGrpSpPr/>
          <p:nvPr/>
        </p:nvGrpSpPr>
        <p:grpSpPr>
          <a:xfrm>
            <a:off x="4572000" y="2280907"/>
            <a:ext cx="1680775" cy="756699"/>
            <a:chOff x="0" y="0"/>
            <a:chExt cx="5373430" cy="2419163"/>
          </a:xfrm>
        </p:grpSpPr>
        <p:sp>
          <p:nvSpPr>
            <p:cNvPr id="25" name="Freeform 9">
              <a:extLst>
                <a:ext uri="{FF2B5EF4-FFF2-40B4-BE49-F238E27FC236}">
                  <a16:creationId xmlns:a16="http://schemas.microsoft.com/office/drawing/2014/main" id="{239C4CEA-46A5-A6AD-A3AA-9A758E6BEBB2}"/>
                </a:ext>
              </a:extLst>
            </p:cNvPr>
            <p:cNvSpPr/>
            <p:nvPr/>
          </p:nvSpPr>
          <p:spPr>
            <a:xfrm>
              <a:off x="0" y="0"/>
              <a:ext cx="5373430" cy="2419163"/>
            </a:xfrm>
            <a:custGeom>
              <a:avLst/>
              <a:gdLst/>
              <a:ahLst/>
              <a:cxnLst/>
              <a:rect l="l" t="t" r="r" b="b"/>
              <a:pathLst>
                <a:path w="5373430" h="2419163">
                  <a:moveTo>
                    <a:pt x="5248970" y="2419163"/>
                  </a:moveTo>
                  <a:lnTo>
                    <a:pt x="124460" y="2419163"/>
                  </a:lnTo>
                  <a:cubicBezTo>
                    <a:pt x="55880" y="2419163"/>
                    <a:pt x="0" y="2363283"/>
                    <a:pt x="0" y="2294703"/>
                  </a:cubicBezTo>
                  <a:lnTo>
                    <a:pt x="0" y="124460"/>
                  </a:lnTo>
                  <a:cubicBezTo>
                    <a:pt x="0" y="55880"/>
                    <a:pt x="55880" y="0"/>
                    <a:pt x="124460" y="0"/>
                  </a:cubicBezTo>
                  <a:lnTo>
                    <a:pt x="5248970" y="0"/>
                  </a:lnTo>
                  <a:cubicBezTo>
                    <a:pt x="5317550" y="0"/>
                    <a:pt x="5373430" y="55880"/>
                    <a:pt x="5373430" y="124460"/>
                  </a:cubicBezTo>
                  <a:lnTo>
                    <a:pt x="5373430" y="2294703"/>
                  </a:lnTo>
                  <a:cubicBezTo>
                    <a:pt x="5373430" y="2363283"/>
                    <a:pt x="5317550" y="2419163"/>
                    <a:pt x="5248970" y="2419163"/>
                  </a:cubicBezTo>
                  <a:close/>
                </a:path>
              </a:pathLst>
            </a:custGeom>
            <a:solidFill>
              <a:srgbClr val="15A0DB"/>
            </a:solidFill>
          </p:spPr>
          <p:txBody>
            <a:bodyPr/>
            <a:lstStyle/>
            <a:p>
              <a:pPr defTabSz="457200"/>
              <a:endParaRPr lang="en-HR" sz="900">
                <a:solidFill>
                  <a:prstClr val="black"/>
                </a:solidFill>
                <a:latin typeface="Calibri"/>
              </a:endParaRPr>
            </a:p>
          </p:txBody>
        </p:sp>
      </p:grpSp>
      <p:sp>
        <p:nvSpPr>
          <p:cNvPr id="26" name="TextBox 10">
            <a:extLst>
              <a:ext uri="{FF2B5EF4-FFF2-40B4-BE49-F238E27FC236}">
                <a16:creationId xmlns:a16="http://schemas.microsoft.com/office/drawing/2014/main" id="{A72A1367-214C-6392-75A5-9B6C182A64B0}"/>
              </a:ext>
            </a:extLst>
          </p:cNvPr>
          <p:cNvSpPr txBox="1"/>
          <p:nvPr/>
        </p:nvSpPr>
        <p:spPr>
          <a:xfrm>
            <a:off x="4628024" y="2382396"/>
            <a:ext cx="1568726" cy="312714"/>
          </a:xfrm>
          <a:prstGeom prst="rect">
            <a:avLst/>
          </a:prstGeom>
        </p:spPr>
        <p:txBody>
          <a:bodyPr lIns="0" tIns="0" rIns="0" bIns="0" rtlCol="0" anchor="t">
            <a:spAutoFit/>
          </a:bodyPr>
          <a:lstStyle/>
          <a:p>
            <a:pPr algn="ctr" defTabSz="457200">
              <a:lnSpc>
                <a:spcPts val="2590"/>
              </a:lnSpc>
              <a:spcBef>
                <a:spcPct val="0"/>
              </a:spcBef>
            </a:pPr>
            <a:r>
              <a:rPr lang="en-US" sz="1850" spc="46">
                <a:solidFill>
                  <a:srgbClr val="FFFFFF"/>
                </a:solidFill>
                <a:latin typeface="Camber 1 Bold"/>
              </a:rPr>
              <a:t>5</a:t>
            </a:r>
          </a:p>
        </p:txBody>
      </p:sp>
      <p:sp>
        <p:nvSpPr>
          <p:cNvPr id="27" name="TextBox 11">
            <a:extLst>
              <a:ext uri="{FF2B5EF4-FFF2-40B4-BE49-F238E27FC236}">
                <a16:creationId xmlns:a16="http://schemas.microsoft.com/office/drawing/2014/main" id="{2C322937-9C01-722A-7941-C77532FB50E4}"/>
              </a:ext>
            </a:extLst>
          </p:cNvPr>
          <p:cNvSpPr txBox="1"/>
          <p:nvPr/>
        </p:nvSpPr>
        <p:spPr>
          <a:xfrm>
            <a:off x="1009059" y="2382396"/>
            <a:ext cx="1568726" cy="312714"/>
          </a:xfrm>
          <a:prstGeom prst="rect">
            <a:avLst/>
          </a:prstGeom>
        </p:spPr>
        <p:txBody>
          <a:bodyPr lIns="0" tIns="0" rIns="0" bIns="0" rtlCol="0" anchor="t">
            <a:spAutoFit/>
          </a:bodyPr>
          <a:lstStyle/>
          <a:p>
            <a:pPr algn="ctr" defTabSz="457200">
              <a:lnSpc>
                <a:spcPts val="2590"/>
              </a:lnSpc>
              <a:spcBef>
                <a:spcPct val="0"/>
              </a:spcBef>
            </a:pPr>
            <a:r>
              <a:rPr lang="en-US" sz="1850" spc="46">
                <a:solidFill>
                  <a:srgbClr val="FFFFFF"/>
                </a:solidFill>
                <a:latin typeface="Camber 1 Bold"/>
              </a:rPr>
              <a:t>197</a:t>
            </a:r>
          </a:p>
        </p:txBody>
      </p:sp>
      <p:sp>
        <p:nvSpPr>
          <p:cNvPr id="28" name="TextBox 12">
            <a:extLst>
              <a:ext uri="{FF2B5EF4-FFF2-40B4-BE49-F238E27FC236}">
                <a16:creationId xmlns:a16="http://schemas.microsoft.com/office/drawing/2014/main" id="{389CC649-E7B9-A071-90A4-ADE79823E9A4}"/>
              </a:ext>
            </a:extLst>
          </p:cNvPr>
          <p:cNvSpPr txBox="1"/>
          <p:nvPr/>
        </p:nvSpPr>
        <p:spPr>
          <a:xfrm>
            <a:off x="2819468" y="2694231"/>
            <a:ext cx="1568726" cy="168508"/>
          </a:xfrm>
          <a:prstGeom prst="rect">
            <a:avLst/>
          </a:prstGeom>
        </p:spPr>
        <p:txBody>
          <a:bodyPr lIns="0" tIns="0" rIns="0" bIns="0" rtlCol="0" anchor="t">
            <a:spAutoFit/>
          </a:bodyPr>
          <a:lstStyle/>
          <a:p>
            <a:pPr algn="ctr" defTabSz="457200">
              <a:lnSpc>
                <a:spcPts val="1400"/>
              </a:lnSpc>
              <a:spcBef>
                <a:spcPct val="0"/>
              </a:spcBef>
            </a:pPr>
            <a:r>
              <a:rPr lang="en-US" sz="1000" spc="25">
                <a:solidFill>
                  <a:srgbClr val="FFFFFF"/>
                </a:solidFill>
                <a:latin typeface="Camber 2 Bold"/>
              </a:rPr>
              <a:t>devices</a:t>
            </a:r>
          </a:p>
        </p:txBody>
      </p:sp>
      <p:sp>
        <p:nvSpPr>
          <p:cNvPr id="29" name="TextBox 13">
            <a:extLst>
              <a:ext uri="{FF2B5EF4-FFF2-40B4-BE49-F238E27FC236}">
                <a16:creationId xmlns:a16="http://schemas.microsoft.com/office/drawing/2014/main" id="{E5F90B8D-7381-B748-812B-DCF26B961A11}"/>
              </a:ext>
            </a:extLst>
          </p:cNvPr>
          <p:cNvSpPr txBox="1"/>
          <p:nvPr/>
        </p:nvSpPr>
        <p:spPr>
          <a:xfrm>
            <a:off x="4628024" y="2694231"/>
            <a:ext cx="1568726" cy="168508"/>
          </a:xfrm>
          <a:prstGeom prst="rect">
            <a:avLst/>
          </a:prstGeom>
        </p:spPr>
        <p:txBody>
          <a:bodyPr lIns="0" tIns="0" rIns="0" bIns="0" rtlCol="0" anchor="t">
            <a:spAutoFit/>
          </a:bodyPr>
          <a:lstStyle/>
          <a:p>
            <a:pPr algn="ctr" defTabSz="457200">
              <a:lnSpc>
                <a:spcPts val="1400"/>
              </a:lnSpc>
              <a:spcBef>
                <a:spcPct val="0"/>
              </a:spcBef>
            </a:pPr>
            <a:r>
              <a:rPr lang="en-US" sz="1000" spc="25">
                <a:solidFill>
                  <a:srgbClr val="FFFFFF"/>
                </a:solidFill>
                <a:latin typeface="Camber 2 Bold"/>
              </a:rPr>
              <a:t>regional training centres</a:t>
            </a:r>
          </a:p>
        </p:txBody>
      </p:sp>
      <p:grpSp>
        <p:nvGrpSpPr>
          <p:cNvPr id="30" name="Group 14">
            <a:extLst>
              <a:ext uri="{FF2B5EF4-FFF2-40B4-BE49-F238E27FC236}">
                <a16:creationId xmlns:a16="http://schemas.microsoft.com/office/drawing/2014/main" id="{59FE91EB-FF95-BF3E-57EF-E1EA794AE9C1}"/>
              </a:ext>
            </a:extLst>
          </p:cNvPr>
          <p:cNvGrpSpPr/>
          <p:nvPr/>
        </p:nvGrpSpPr>
        <p:grpSpPr>
          <a:xfrm>
            <a:off x="6396532" y="2280907"/>
            <a:ext cx="1680775" cy="756699"/>
            <a:chOff x="0" y="0"/>
            <a:chExt cx="5373430" cy="2419163"/>
          </a:xfrm>
        </p:grpSpPr>
        <p:sp>
          <p:nvSpPr>
            <p:cNvPr id="31" name="Freeform 15">
              <a:extLst>
                <a:ext uri="{FF2B5EF4-FFF2-40B4-BE49-F238E27FC236}">
                  <a16:creationId xmlns:a16="http://schemas.microsoft.com/office/drawing/2014/main" id="{95F7AD72-8A77-C84A-1400-337DD19D2370}"/>
                </a:ext>
              </a:extLst>
            </p:cNvPr>
            <p:cNvSpPr/>
            <p:nvPr/>
          </p:nvSpPr>
          <p:spPr>
            <a:xfrm>
              <a:off x="0" y="0"/>
              <a:ext cx="5373430" cy="2419163"/>
            </a:xfrm>
            <a:custGeom>
              <a:avLst/>
              <a:gdLst/>
              <a:ahLst/>
              <a:cxnLst/>
              <a:rect l="l" t="t" r="r" b="b"/>
              <a:pathLst>
                <a:path w="5373430" h="2419163">
                  <a:moveTo>
                    <a:pt x="5248970" y="2419163"/>
                  </a:moveTo>
                  <a:lnTo>
                    <a:pt x="124460" y="2419163"/>
                  </a:lnTo>
                  <a:cubicBezTo>
                    <a:pt x="55880" y="2419163"/>
                    <a:pt x="0" y="2363283"/>
                    <a:pt x="0" y="2294703"/>
                  </a:cubicBezTo>
                  <a:lnTo>
                    <a:pt x="0" y="124460"/>
                  </a:lnTo>
                  <a:cubicBezTo>
                    <a:pt x="0" y="55880"/>
                    <a:pt x="55880" y="0"/>
                    <a:pt x="124460" y="0"/>
                  </a:cubicBezTo>
                  <a:lnTo>
                    <a:pt x="5248970" y="0"/>
                  </a:lnTo>
                  <a:cubicBezTo>
                    <a:pt x="5317550" y="0"/>
                    <a:pt x="5373430" y="55880"/>
                    <a:pt x="5373430" y="124460"/>
                  </a:cubicBezTo>
                  <a:lnTo>
                    <a:pt x="5373430" y="2294703"/>
                  </a:lnTo>
                  <a:cubicBezTo>
                    <a:pt x="5373430" y="2363283"/>
                    <a:pt x="5317550" y="2419163"/>
                    <a:pt x="5248970" y="2419163"/>
                  </a:cubicBezTo>
                  <a:close/>
                </a:path>
              </a:pathLst>
            </a:custGeom>
            <a:solidFill>
              <a:srgbClr val="1B75BB"/>
            </a:solidFill>
          </p:spPr>
          <p:txBody>
            <a:bodyPr/>
            <a:lstStyle/>
            <a:p>
              <a:pPr defTabSz="457200"/>
              <a:endParaRPr lang="en-HR" sz="900">
                <a:solidFill>
                  <a:prstClr val="black"/>
                </a:solidFill>
                <a:latin typeface="Calibri"/>
              </a:endParaRPr>
            </a:p>
          </p:txBody>
        </p:sp>
      </p:grpSp>
      <p:sp>
        <p:nvSpPr>
          <p:cNvPr id="32" name="TextBox 16">
            <a:extLst>
              <a:ext uri="{FF2B5EF4-FFF2-40B4-BE49-F238E27FC236}">
                <a16:creationId xmlns:a16="http://schemas.microsoft.com/office/drawing/2014/main" id="{5A96EBA5-A4B9-D3FB-68A7-E4B9C87B3E56}"/>
              </a:ext>
            </a:extLst>
          </p:cNvPr>
          <p:cNvSpPr txBox="1"/>
          <p:nvPr/>
        </p:nvSpPr>
        <p:spPr>
          <a:xfrm>
            <a:off x="6452556" y="2481456"/>
            <a:ext cx="1568726" cy="348044"/>
          </a:xfrm>
          <a:prstGeom prst="rect">
            <a:avLst/>
          </a:prstGeom>
        </p:spPr>
        <p:txBody>
          <a:bodyPr lIns="0" tIns="0" rIns="0" bIns="0" rtlCol="0" anchor="t">
            <a:spAutoFit/>
          </a:bodyPr>
          <a:lstStyle/>
          <a:p>
            <a:pPr algn="ctr" defTabSz="457200">
              <a:lnSpc>
                <a:spcPts val="1400"/>
              </a:lnSpc>
              <a:spcBef>
                <a:spcPct val="0"/>
              </a:spcBef>
            </a:pPr>
            <a:r>
              <a:rPr lang="en-US" sz="1000" spc="25">
                <a:solidFill>
                  <a:srgbClr val="FFFFFF"/>
                </a:solidFill>
                <a:latin typeface="Camber 2 Bold"/>
              </a:rPr>
              <a:t>Interactive &amp; presentation classrooms </a:t>
            </a:r>
          </a:p>
        </p:txBody>
      </p:sp>
      <p:sp>
        <p:nvSpPr>
          <p:cNvPr id="33" name="TextBox 17">
            <a:extLst>
              <a:ext uri="{FF2B5EF4-FFF2-40B4-BE49-F238E27FC236}">
                <a16:creationId xmlns:a16="http://schemas.microsoft.com/office/drawing/2014/main" id="{DBEF7A0B-D75C-D716-F6C7-9314BCC9658F}"/>
              </a:ext>
            </a:extLst>
          </p:cNvPr>
          <p:cNvSpPr txBox="1"/>
          <p:nvPr/>
        </p:nvSpPr>
        <p:spPr>
          <a:xfrm>
            <a:off x="1009059" y="2713899"/>
            <a:ext cx="1568726" cy="168508"/>
          </a:xfrm>
          <a:prstGeom prst="rect">
            <a:avLst/>
          </a:prstGeom>
        </p:spPr>
        <p:txBody>
          <a:bodyPr lIns="0" tIns="0" rIns="0" bIns="0" rtlCol="0" anchor="t">
            <a:spAutoFit/>
          </a:bodyPr>
          <a:lstStyle/>
          <a:p>
            <a:pPr algn="ctr" defTabSz="457200">
              <a:lnSpc>
                <a:spcPts val="1400"/>
              </a:lnSpc>
              <a:spcBef>
                <a:spcPct val="0"/>
              </a:spcBef>
            </a:pPr>
            <a:r>
              <a:rPr lang="en-US" sz="1000" spc="25">
                <a:solidFill>
                  <a:srgbClr val="FFFFFF"/>
                </a:solidFill>
                <a:latin typeface="Camber 2 Bold"/>
              </a:rPr>
              <a:t>school LANs</a:t>
            </a:r>
          </a:p>
        </p:txBody>
      </p:sp>
    </p:spTree>
    <p:extLst>
      <p:ext uri="{BB962C8B-B14F-4D97-AF65-F5344CB8AC3E}">
        <p14:creationId xmlns:p14="http://schemas.microsoft.com/office/powerpoint/2010/main" val="4258377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26366" y="574087"/>
            <a:ext cx="4577104" cy="1179810"/>
          </a:xfrm>
          <a:prstGeom prst="rect">
            <a:avLst/>
          </a:prstGeom>
        </p:spPr>
        <p:txBody>
          <a:bodyPr wrap="square" lIns="0" tIns="0" rIns="0" bIns="0" rtlCol="0" anchor="t">
            <a:spAutoFit/>
          </a:bodyPr>
          <a:lstStyle/>
          <a:p>
            <a:pPr defTabSz="457200">
              <a:lnSpc>
                <a:spcPts val="4600"/>
              </a:lnSpc>
              <a:spcBef>
                <a:spcPct val="0"/>
              </a:spcBef>
            </a:pPr>
            <a:r>
              <a:rPr lang="en-US" sz="4000" dirty="0">
                <a:solidFill>
                  <a:srgbClr val="000000"/>
                </a:solidFill>
                <a:latin typeface="Camber Medium" pitchFamily="50" charset="0"/>
              </a:rPr>
              <a:t>Regional training </a:t>
            </a:r>
            <a:r>
              <a:rPr lang="en-US" sz="4000" dirty="0" err="1">
                <a:solidFill>
                  <a:srgbClr val="000000"/>
                </a:solidFill>
                <a:latin typeface="Camber Medium" pitchFamily="50" charset="0"/>
              </a:rPr>
              <a:t>centres</a:t>
            </a:r>
            <a:endParaRPr lang="en-US" sz="4000" dirty="0" err="1">
              <a:solidFill>
                <a:srgbClr val="289689"/>
              </a:solidFill>
              <a:latin typeface="Camber Medium" pitchFamily="50" charset="0"/>
            </a:endParaRPr>
          </a:p>
        </p:txBody>
      </p:sp>
      <p:sp>
        <p:nvSpPr>
          <p:cNvPr id="18" name="TextBox 18"/>
          <p:cNvSpPr txBox="1"/>
          <p:nvPr/>
        </p:nvSpPr>
        <p:spPr>
          <a:xfrm>
            <a:off x="7368703" y="418595"/>
            <a:ext cx="1260948" cy="155492"/>
          </a:xfrm>
          <a:prstGeom prst="rect">
            <a:avLst/>
          </a:prstGeom>
        </p:spPr>
        <p:txBody>
          <a:bodyPr lIns="0" tIns="0" rIns="0" bIns="0" rtlCol="0" anchor="t">
            <a:spAutoFit/>
          </a:bodyPr>
          <a:lstStyle/>
          <a:p>
            <a:pPr algn="r" defTabSz="457200">
              <a:lnSpc>
                <a:spcPts val="1260"/>
              </a:lnSpc>
            </a:pPr>
            <a:r>
              <a:rPr lang="en-US" sz="900" spc="22">
                <a:solidFill>
                  <a:srgbClr val="000000"/>
                </a:solidFill>
                <a:latin typeface="Camber 2 Bold"/>
              </a:rPr>
              <a:t>16</a:t>
            </a:r>
          </a:p>
        </p:txBody>
      </p:sp>
      <p:pic>
        <p:nvPicPr>
          <p:cNvPr id="23" name="Picture 22" descr="A group of people in a classroom&#10;&#10;Description automatically generated">
            <a:extLst>
              <a:ext uri="{FF2B5EF4-FFF2-40B4-BE49-F238E27FC236}">
                <a16:creationId xmlns:a16="http://schemas.microsoft.com/office/drawing/2014/main" id="{A495D49A-AF09-BF17-622F-DEA1F1A001EE}"/>
              </a:ext>
            </a:extLst>
          </p:cNvPr>
          <p:cNvPicPr>
            <a:picLocks noChangeAspect="1"/>
          </p:cNvPicPr>
          <p:nvPr/>
        </p:nvPicPr>
        <p:blipFill>
          <a:blip r:embed="rId2"/>
          <a:stretch>
            <a:fillRect/>
          </a:stretch>
        </p:blipFill>
        <p:spPr>
          <a:xfrm>
            <a:off x="3228395" y="1424859"/>
            <a:ext cx="2351767" cy="1528763"/>
          </a:xfrm>
          <a:prstGeom prst="roundRect">
            <a:avLst>
              <a:gd name="adj" fmla="val 8594"/>
            </a:avLst>
          </a:prstGeom>
          <a:solidFill>
            <a:srgbClr val="FFFFFF">
              <a:shade val="85000"/>
            </a:srgbClr>
          </a:solidFill>
          <a:ln>
            <a:noFill/>
          </a:ln>
          <a:effectLst/>
        </p:spPr>
      </p:pic>
      <p:pic>
        <p:nvPicPr>
          <p:cNvPr id="25" name="Picture 24" descr="A room with a person sitting in a chair&#10;&#10;Description automatically generated">
            <a:extLst>
              <a:ext uri="{FF2B5EF4-FFF2-40B4-BE49-F238E27FC236}">
                <a16:creationId xmlns:a16="http://schemas.microsoft.com/office/drawing/2014/main" id="{456C3AB4-2DFE-5AE7-D4D0-F98BEB2DA246}"/>
              </a:ext>
            </a:extLst>
          </p:cNvPr>
          <p:cNvPicPr>
            <a:picLocks noChangeAspect="1"/>
          </p:cNvPicPr>
          <p:nvPr/>
        </p:nvPicPr>
        <p:blipFill>
          <a:blip r:embed="rId3"/>
          <a:stretch>
            <a:fillRect/>
          </a:stretch>
        </p:blipFill>
        <p:spPr>
          <a:xfrm>
            <a:off x="4273471" y="3063164"/>
            <a:ext cx="2349500" cy="1528763"/>
          </a:xfrm>
          <a:prstGeom prst="roundRect">
            <a:avLst>
              <a:gd name="adj" fmla="val 8594"/>
            </a:avLst>
          </a:prstGeom>
          <a:solidFill>
            <a:srgbClr val="FFFFFF">
              <a:shade val="85000"/>
            </a:srgbClr>
          </a:solidFill>
          <a:ln>
            <a:noFill/>
          </a:ln>
          <a:effectLst/>
        </p:spPr>
      </p:pic>
      <p:pic>
        <p:nvPicPr>
          <p:cNvPr id="27" name="Picture 26" descr="A room with many tables and chairs&#10;&#10;Description automatically generated">
            <a:extLst>
              <a:ext uri="{FF2B5EF4-FFF2-40B4-BE49-F238E27FC236}">
                <a16:creationId xmlns:a16="http://schemas.microsoft.com/office/drawing/2014/main" id="{A319F712-CBC1-D929-84D1-15B6355121AE}"/>
              </a:ext>
            </a:extLst>
          </p:cNvPr>
          <p:cNvPicPr>
            <a:picLocks noChangeAspect="1"/>
          </p:cNvPicPr>
          <p:nvPr/>
        </p:nvPicPr>
        <p:blipFill>
          <a:blip r:embed="rId4"/>
          <a:stretch>
            <a:fillRect/>
          </a:stretch>
        </p:blipFill>
        <p:spPr>
          <a:xfrm>
            <a:off x="5694401" y="909593"/>
            <a:ext cx="2348139" cy="1528763"/>
          </a:xfrm>
          <a:prstGeom prst="roundRect">
            <a:avLst>
              <a:gd name="adj" fmla="val 8594"/>
            </a:avLst>
          </a:prstGeom>
          <a:solidFill>
            <a:srgbClr val="FFFFFF">
              <a:shade val="85000"/>
            </a:srgbClr>
          </a:solidFill>
          <a:ln>
            <a:noFill/>
          </a:ln>
          <a:effectLst/>
        </p:spPr>
      </p:pic>
      <p:pic>
        <p:nvPicPr>
          <p:cNvPr id="28" name="Picture 27" descr="A row of seats in a room&#10;&#10;Description automatically generated">
            <a:extLst>
              <a:ext uri="{FF2B5EF4-FFF2-40B4-BE49-F238E27FC236}">
                <a16:creationId xmlns:a16="http://schemas.microsoft.com/office/drawing/2014/main" id="{4641D0BF-5194-3109-5509-441A04ED373F}"/>
              </a:ext>
            </a:extLst>
          </p:cNvPr>
          <p:cNvPicPr>
            <a:picLocks noChangeAspect="1"/>
          </p:cNvPicPr>
          <p:nvPr/>
        </p:nvPicPr>
        <p:blipFill>
          <a:blip r:embed="rId5"/>
          <a:stretch>
            <a:fillRect/>
          </a:stretch>
        </p:blipFill>
        <p:spPr>
          <a:xfrm>
            <a:off x="764020" y="2438356"/>
            <a:ext cx="2350634" cy="1520599"/>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256E88B0-CE37-0127-0EB7-E75B38032361}"/>
              </a:ext>
            </a:extLst>
          </p:cNvPr>
          <p:cNvGrpSpPr/>
          <p:nvPr/>
        </p:nvGrpSpPr>
        <p:grpSpPr>
          <a:xfrm>
            <a:off x="514350" y="4741028"/>
            <a:ext cx="8115300" cy="130421"/>
            <a:chOff x="0" y="298340"/>
            <a:chExt cx="21640800" cy="347789"/>
          </a:xfrm>
        </p:grpSpPr>
        <p:sp>
          <p:nvSpPr>
            <p:cNvPr id="4" name="TextBox 3">
              <a:extLst>
                <a:ext uri="{FF2B5EF4-FFF2-40B4-BE49-F238E27FC236}">
                  <a16:creationId xmlns:a16="http://schemas.microsoft.com/office/drawing/2014/main" id="{20B8C188-9E87-1321-FF91-C1A982C250A0}"/>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5" name="TextBox 4">
              <a:extLst>
                <a:ext uri="{FF2B5EF4-FFF2-40B4-BE49-F238E27FC236}">
                  <a16:creationId xmlns:a16="http://schemas.microsoft.com/office/drawing/2014/main" id="{5C9419E7-0B01-BE6E-66DF-11C7019C64E3}"/>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spTree>
    <p:extLst>
      <p:ext uri="{BB962C8B-B14F-4D97-AF65-F5344CB8AC3E}">
        <p14:creationId xmlns:p14="http://schemas.microsoft.com/office/powerpoint/2010/main" val="9868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574087"/>
            <a:ext cx="6918614" cy="589905"/>
          </a:xfrm>
          <a:prstGeom prst="rect">
            <a:avLst/>
          </a:prstGeom>
        </p:spPr>
        <p:txBody>
          <a:bodyPr wrap="square" lIns="0" tIns="0" rIns="0" bIns="0" rtlCol="0" anchor="t">
            <a:spAutoFit/>
          </a:bodyPr>
          <a:lstStyle/>
          <a:p>
            <a:pPr defTabSz="457200">
              <a:lnSpc>
                <a:spcPts val="4600"/>
              </a:lnSpc>
              <a:spcBef>
                <a:spcPct val="0"/>
              </a:spcBef>
            </a:pPr>
            <a:r>
              <a:rPr lang="hr-HR" sz="2000" dirty="0">
                <a:solidFill>
                  <a:srgbClr val="000000"/>
                </a:solidFill>
                <a:latin typeface="Camber Thin" pitchFamily="50" charset="0"/>
              </a:rPr>
              <a:t>RESULTS IN</a:t>
            </a:r>
            <a:r>
              <a:rPr lang="hr-HR" sz="4000" dirty="0">
                <a:solidFill>
                  <a:srgbClr val="000000"/>
                </a:solidFill>
                <a:latin typeface="Camber Thin" pitchFamily="50" charset="0"/>
              </a:rPr>
              <a:t> </a:t>
            </a:r>
            <a:r>
              <a:rPr lang="hr-HR" sz="4000" dirty="0">
                <a:solidFill>
                  <a:srgbClr val="289689"/>
                </a:solidFill>
                <a:latin typeface="Camber 1 Bold"/>
              </a:rPr>
              <a:t>E-SERVICES</a:t>
            </a:r>
            <a:endParaRPr lang="en-US" sz="4000" dirty="0">
              <a:solidFill>
                <a:srgbClr val="289689"/>
              </a:solidFill>
              <a:latin typeface="Camber 1 Bold"/>
            </a:endParaRPr>
          </a:p>
        </p:txBody>
      </p:sp>
      <p:sp>
        <p:nvSpPr>
          <p:cNvPr id="13" name="TextBox 13"/>
          <p:cNvSpPr txBox="1"/>
          <p:nvPr/>
        </p:nvSpPr>
        <p:spPr>
          <a:xfrm>
            <a:off x="8490868" y="418595"/>
            <a:ext cx="138782" cy="158890"/>
          </a:xfrm>
          <a:prstGeom prst="rect">
            <a:avLst/>
          </a:prstGeom>
        </p:spPr>
        <p:txBody>
          <a:bodyPr lIns="0" tIns="0" rIns="0" bIns="0" rtlCol="0" anchor="t">
            <a:spAutoFit/>
          </a:bodyPr>
          <a:lstStyle/>
          <a:p>
            <a:pPr algn="r" defTabSz="457200">
              <a:lnSpc>
                <a:spcPts val="1260"/>
              </a:lnSpc>
            </a:pPr>
            <a:r>
              <a:rPr lang="hr-HR" sz="1000" spc="22" dirty="0">
                <a:solidFill>
                  <a:srgbClr val="000000"/>
                </a:solidFill>
                <a:latin typeface="Camber 2 Bold"/>
              </a:rPr>
              <a:t>17</a:t>
            </a:r>
          </a:p>
        </p:txBody>
      </p:sp>
      <p:grpSp>
        <p:nvGrpSpPr>
          <p:cNvPr id="20" name="Group 19">
            <a:extLst>
              <a:ext uri="{FF2B5EF4-FFF2-40B4-BE49-F238E27FC236}">
                <a16:creationId xmlns:a16="http://schemas.microsoft.com/office/drawing/2014/main" id="{E39BFF70-CB99-271C-11E3-609A7F1088F7}"/>
              </a:ext>
            </a:extLst>
          </p:cNvPr>
          <p:cNvGrpSpPr/>
          <p:nvPr/>
        </p:nvGrpSpPr>
        <p:grpSpPr>
          <a:xfrm>
            <a:off x="514350" y="4741028"/>
            <a:ext cx="8115300" cy="130421"/>
            <a:chOff x="0" y="298340"/>
            <a:chExt cx="21640800" cy="347789"/>
          </a:xfrm>
        </p:grpSpPr>
        <p:sp>
          <p:nvSpPr>
            <p:cNvPr id="21" name="TextBox 20">
              <a:extLst>
                <a:ext uri="{FF2B5EF4-FFF2-40B4-BE49-F238E27FC236}">
                  <a16:creationId xmlns:a16="http://schemas.microsoft.com/office/drawing/2014/main" id="{BFF29160-08CC-4F07-4929-8B33A313D264}"/>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22" name="TextBox 21">
              <a:extLst>
                <a:ext uri="{FF2B5EF4-FFF2-40B4-BE49-F238E27FC236}">
                  <a16:creationId xmlns:a16="http://schemas.microsoft.com/office/drawing/2014/main" id="{EA35E425-89D9-BA9A-52D0-304EFC38D546}"/>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grpSp>
        <p:nvGrpSpPr>
          <p:cNvPr id="3" name="Group 3">
            <a:extLst>
              <a:ext uri="{FF2B5EF4-FFF2-40B4-BE49-F238E27FC236}">
                <a16:creationId xmlns:a16="http://schemas.microsoft.com/office/drawing/2014/main" id="{30431533-AC70-04D5-CCAA-ED4D5250F6AF}"/>
              </a:ext>
            </a:extLst>
          </p:cNvPr>
          <p:cNvGrpSpPr/>
          <p:nvPr/>
        </p:nvGrpSpPr>
        <p:grpSpPr>
          <a:xfrm>
            <a:off x="814775" y="2124159"/>
            <a:ext cx="1680775" cy="1314073"/>
            <a:chOff x="0" y="0"/>
            <a:chExt cx="5373430" cy="4201084"/>
          </a:xfrm>
        </p:grpSpPr>
        <p:sp>
          <p:nvSpPr>
            <p:cNvPr id="4" name="Freeform 4">
              <a:extLst>
                <a:ext uri="{FF2B5EF4-FFF2-40B4-BE49-F238E27FC236}">
                  <a16:creationId xmlns:a16="http://schemas.microsoft.com/office/drawing/2014/main" id="{EDD8002F-124D-2D29-3477-31035287F122}"/>
                </a:ext>
              </a:extLst>
            </p:cNvPr>
            <p:cNvSpPr/>
            <p:nvPr/>
          </p:nvSpPr>
          <p:spPr>
            <a:xfrm>
              <a:off x="0" y="0"/>
              <a:ext cx="5373430" cy="4201084"/>
            </a:xfrm>
            <a:custGeom>
              <a:avLst/>
              <a:gdLst/>
              <a:ahLst/>
              <a:cxnLst/>
              <a:rect l="l" t="t" r="r" b="b"/>
              <a:pathLst>
                <a:path w="5373430" h="4201084">
                  <a:moveTo>
                    <a:pt x="5248970" y="4201083"/>
                  </a:moveTo>
                  <a:lnTo>
                    <a:pt x="124460" y="4201083"/>
                  </a:lnTo>
                  <a:cubicBezTo>
                    <a:pt x="55880" y="4201083"/>
                    <a:pt x="0" y="4145204"/>
                    <a:pt x="0" y="4076624"/>
                  </a:cubicBezTo>
                  <a:lnTo>
                    <a:pt x="0" y="124460"/>
                  </a:lnTo>
                  <a:cubicBezTo>
                    <a:pt x="0" y="55880"/>
                    <a:pt x="55880" y="0"/>
                    <a:pt x="124460" y="0"/>
                  </a:cubicBezTo>
                  <a:lnTo>
                    <a:pt x="5248970" y="0"/>
                  </a:lnTo>
                  <a:cubicBezTo>
                    <a:pt x="5317550" y="0"/>
                    <a:pt x="5373430" y="55880"/>
                    <a:pt x="5373430" y="124460"/>
                  </a:cubicBezTo>
                  <a:lnTo>
                    <a:pt x="5373430" y="4076624"/>
                  </a:lnTo>
                  <a:cubicBezTo>
                    <a:pt x="5373430" y="4145204"/>
                    <a:pt x="5317550" y="4201084"/>
                    <a:pt x="5248970" y="4201084"/>
                  </a:cubicBezTo>
                  <a:close/>
                </a:path>
              </a:pathLst>
            </a:custGeom>
            <a:solidFill>
              <a:srgbClr val="289689"/>
            </a:solidFill>
          </p:spPr>
          <p:txBody>
            <a:bodyPr/>
            <a:lstStyle/>
            <a:p>
              <a:pPr defTabSz="457200"/>
              <a:endParaRPr lang="en-HR" sz="900">
                <a:solidFill>
                  <a:prstClr val="black"/>
                </a:solidFill>
                <a:latin typeface="Calibri"/>
              </a:endParaRPr>
            </a:p>
          </p:txBody>
        </p:sp>
      </p:grpSp>
      <p:grpSp>
        <p:nvGrpSpPr>
          <p:cNvPr id="5" name="Group 5">
            <a:extLst>
              <a:ext uri="{FF2B5EF4-FFF2-40B4-BE49-F238E27FC236}">
                <a16:creationId xmlns:a16="http://schemas.microsoft.com/office/drawing/2014/main" id="{EEE04B00-F18D-C45B-040A-39B2BE665F05}"/>
              </a:ext>
            </a:extLst>
          </p:cNvPr>
          <p:cNvGrpSpPr/>
          <p:nvPr/>
        </p:nvGrpSpPr>
        <p:grpSpPr>
          <a:xfrm>
            <a:off x="4450725" y="2124159"/>
            <a:ext cx="1680775" cy="919503"/>
            <a:chOff x="0" y="0"/>
            <a:chExt cx="5373430" cy="2939646"/>
          </a:xfrm>
        </p:grpSpPr>
        <p:sp>
          <p:nvSpPr>
            <p:cNvPr id="6" name="Freeform 6">
              <a:extLst>
                <a:ext uri="{FF2B5EF4-FFF2-40B4-BE49-F238E27FC236}">
                  <a16:creationId xmlns:a16="http://schemas.microsoft.com/office/drawing/2014/main" id="{8CBFA753-AECE-B277-56E1-828F12354FCD}"/>
                </a:ext>
              </a:extLst>
            </p:cNvPr>
            <p:cNvSpPr/>
            <p:nvPr/>
          </p:nvSpPr>
          <p:spPr>
            <a:xfrm>
              <a:off x="0" y="0"/>
              <a:ext cx="5373430" cy="2939646"/>
            </a:xfrm>
            <a:custGeom>
              <a:avLst/>
              <a:gdLst/>
              <a:ahLst/>
              <a:cxnLst/>
              <a:rect l="l" t="t" r="r" b="b"/>
              <a:pathLst>
                <a:path w="5373430" h="2939646">
                  <a:moveTo>
                    <a:pt x="5248970" y="2939646"/>
                  </a:moveTo>
                  <a:lnTo>
                    <a:pt x="124460" y="2939646"/>
                  </a:lnTo>
                  <a:cubicBezTo>
                    <a:pt x="55880" y="2939646"/>
                    <a:pt x="0" y="2883766"/>
                    <a:pt x="0" y="2815186"/>
                  </a:cubicBezTo>
                  <a:lnTo>
                    <a:pt x="0" y="124460"/>
                  </a:lnTo>
                  <a:cubicBezTo>
                    <a:pt x="0" y="55880"/>
                    <a:pt x="55880" y="0"/>
                    <a:pt x="124460" y="0"/>
                  </a:cubicBezTo>
                  <a:lnTo>
                    <a:pt x="5248970" y="0"/>
                  </a:lnTo>
                  <a:cubicBezTo>
                    <a:pt x="5317550" y="0"/>
                    <a:pt x="5373430" y="55880"/>
                    <a:pt x="5373430" y="124460"/>
                  </a:cubicBezTo>
                  <a:lnTo>
                    <a:pt x="5373430" y="2815186"/>
                  </a:lnTo>
                  <a:cubicBezTo>
                    <a:pt x="5373430" y="2883766"/>
                    <a:pt x="5317550" y="2939646"/>
                    <a:pt x="5248970" y="2939646"/>
                  </a:cubicBezTo>
                  <a:close/>
                </a:path>
              </a:pathLst>
            </a:custGeom>
            <a:solidFill>
              <a:srgbClr val="15A0DB"/>
            </a:solidFill>
          </p:spPr>
          <p:txBody>
            <a:bodyPr/>
            <a:lstStyle/>
            <a:p>
              <a:pPr defTabSz="457200"/>
              <a:endParaRPr lang="en-HR" sz="900">
                <a:solidFill>
                  <a:prstClr val="black"/>
                </a:solidFill>
                <a:latin typeface="Calibri"/>
              </a:endParaRPr>
            </a:p>
          </p:txBody>
        </p:sp>
      </p:grpSp>
      <p:grpSp>
        <p:nvGrpSpPr>
          <p:cNvPr id="7" name="Group 7">
            <a:extLst>
              <a:ext uri="{FF2B5EF4-FFF2-40B4-BE49-F238E27FC236}">
                <a16:creationId xmlns:a16="http://schemas.microsoft.com/office/drawing/2014/main" id="{63E7CBD7-52C5-C1B8-3B1F-3CF173058661}"/>
              </a:ext>
            </a:extLst>
          </p:cNvPr>
          <p:cNvGrpSpPr/>
          <p:nvPr/>
        </p:nvGrpSpPr>
        <p:grpSpPr>
          <a:xfrm>
            <a:off x="2625184" y="2124159"/>
            <a:ext cx="1680775" cy="919503"/>
            <a:chOff x="0" y="0"/>
            <a:chExt cx="5373430" cy="2939646"/>
          </a:xfrm>
        </p:grpSpPr>
        <p:sp>
          <p:nvSpPr>
            <p:cNvPr id="8" name="Freeform 8">
              <a:extLst>
                <a:ext uri="{FF2B5EF4-FFF2-40B4-BE49-F238E27FC236}">
                  <a16:creationId xmlns:a16="http://schemas.microsoft.com/office/drawing/2014/main" id="{9B57B10D-9B43-9E23-4565-44B7C0A187D2}"/>
                </a:ext>
              </a:extLst>
            </p:cNvPr>
            <p:cNvSpPr/>
            <p:nvPr/>
          </p:nvSpPr>
          <p:spPr>
            <a:xfrm>
              <a:off x="0" y="0"/>
              <a:ext cx="5373430" cy="2939646"/>
            </a:xfrm>
            <a:custGeom>
              <a:avLst/>
              <a:gdLst/>
              <a:ahLst/>
              <a:cxnLst/>
              <a:rect l="l" t="t" r="r" b="b"/>
              <a:pathLst>
                <a:path w="5373430" h="2939646">
                  <a:moveTo>
                    <a:pt x="5248970" y="2939646"/>
                  </a:moveTo>
                  <a:lnTo>
                    <a:pt x="124460" y="2939646"/>
                  </a:lnTo>
                  <a:cubicBezTo>
                    <a:pt x="55880" y="2939646"/>
                    <a:pt x="0" y="2883766"/>
                    <a:pt x="0" y="2815186"/>
                  </a:cubicBezTo>
                  <a:lnTo>
                    <a:pt x="0" y="124460"/>
                  </a:lnTo>
                  <a:cubicBezTo>
                    <a:pt x="0" y="55880"/>
                    <a:pt x="55880" y="0"/>
                    <a:pt x="124460" y="0"/>
                  </a:cubicBezTo>
                  <a:lnTo>
                    <a:pt x="5248970" y="0"/>
                  </a:lnTo>
                  <a:cubicBezTo>
                    <a:pt x="5317550" y="0"/>
                    <a:pt x="5373430" y="55880"/>
                    <a:pt x="5373430" y="124460"/>
                  </a:cubicBezTo>
                  <a:lnTo>
                    <a:pt x="5373430" y="2815186"/>
                  </a:lnTo>
                  <a:cubicBezTo>
                    <a:pt x="5373430" y="2883766"/>
                    <a:pt x="5317550" y="2939646"/>
                    <a:pt x="5248970" y="2939646"/>
                  </a:cubicBezTo>
                  <a:close/>
                </a:path>
              </a:pathLst>
            </a:custGeom>
            <a:solidFill>
              <a:srgbClr val="97C233"/>
            </a:solidFill>
          </p:spPr>
          <p:txBody>
            <a:bodyPr/>
            <a:lstStyle/>
            <a:p>
              <a:pPr defTabSz="457200"/>
              <a:endParaRPr lang="en-HR" sz="900">
                <a:solidFill>
                  <a:prstClr val="black"/>
                </a:solidFill>
                <a:latin typeface="Calibri"/>
              </a:endParaRPr>
            </a:p>
          </p:txBody>
        </p:sp>
      </p:grpSp>
      <p:grpSp>
        <p:nvGrpSpPr>
          <p:cNvPr id="9" name="Group 9">
            <a:extLst>
              <a:ext uri="{FF2B5EF4-FFF2-40B4-BE49-F238E27FC236}">
                <a16:creationId xmlns:a16="http://schemas.microsoft.com/office/drawing/2014/main" id="{633702E0-7317-AB67-785F-353EF80A610E}"/>
              </a:ext>
            </a:extLst>
          </p:cNvPr>
          <p:cNvGrpSpPr/>
          <p:nvPr/>
        </p:nvGrpSpPr>
        <p:grpSpPr>
          <a:xfrm>
            <a:off x="6261133" y="2124159"/>
            <a:ext cx="1680775" cy="1087035"/>
            <a:chOff x="0" y="0"/>
            <a:chExt cx="5373430" cy="3475243"/>
          </a:xfrm>
        </p:grpSpPr>
        <p:sp>
          <p:nvSpPr>
            <p:cNvPr id="10" name="Freeform 10">
              <a:extLst>
                <a:ext uri="{FF2B5EF4-FFF2-40B4-BE49-F238E27FC236}">
                  <a16:creationId xmlns:a16="http://schemas.microsoft.com/office/drawing/2014/main" id="{B6F59A32-959E-F5C3-A886-39F39DFC87A7}"/>
                </a:ext>
              </a:extLst>
            </p:cNvPr>
            <p:cNvSpPr/>
            <p:nvPr/>
          </p:nvSpPr>
          <p:spPr>
            <a:xfrm>
              <a:off x="0" y="0"/>
              <a:ext cx="5373430" cy="3475244"/>
            </a:xfrm>
            <a:custGeom>
              <a:avLst/>
              <a:gdLst/>
              <a:ahLst/>
              <a:cxnLst/>
              <a:rect l="l" t="t" r="r" b="b"/>
              <a:pathLst>
                <a:path w="5373430" h="3475244">
                  <a:moveTo>
                    <a:pt x="5248970" y="3475243"/>
                  </a:moveTo>
                  <a:lnTo>
                    <a:pt x="124460" y="3475243"/>
                  </a:lnTo>
                  <a:cubicBezTo>
                    <a:pt x="55880" y="3475243"/>
                    <a:pt x="0" y="3419363"/>
                    <a:pt x="0" y="3350783"/>
                  </a:cubicBezTo>
                  <a:lnTo>
                    <a:pt x="0" y="124460"/>
                  </a:lnTo>
                  <a:cubicBezTo>
                    <a:pt x="0" y="55880"/>
                    <a:pt x="55880" y="0"/>
                    <a:pt x="124460" y="0"/>
                  </a:cubicBezTo>
                  <a:lnTo>
                    <a:pt x="5248970" y="0"/>
                  </a:lnTo>
                  <a:cubicBezTo>
                    <a:pt x="5317550" y="0"/>
                    <a:pt x="5373430" y="55880"/>
                    <a:pt x="5373430" y="124460"/>
                  </a:cubicBezTo>
                  <a:lnTo>
                    <a:pt x="5373430" y="3350783"/>
                  </a:lnTo>
                  <a:cubicBezTo>
                    <a:pt x="5373430" y="3419363"/>
                    <a:pt x="5317550" y="3475244"/>
                    <a:pt x="5248970" y="3475244"/>
                  </a:cubicBezTo>
                  <a:close/>
                </a:path>
              </a:pathLst>
            </a:custGeom>
            <a:solidFill>
              <a:srgbClr val="289689"/>
            </a:solidFill>
          </p:spPr>
          <p:txBody>
            <a:bodyPr/>
            <a:lstStyle/>
            <a:p>
              <a:pPr defTabSz="457200"/>
              <a:endParaRPr lang="en-HR" sz="900">
                <a:solidFill>
                  <a:prstClr val="black"/>
                </a:solidFill>
                <a:latin typeface="Calibri"/>
              </a:endParaRPr>
            </a:p>
          </p:txBody>
        </p:sp>
      </p:grpSp>
      <p:sp>
        <p:nvSpPr>
          <p:cNvPr id="11" name="TextBox 11">
            <a:extLst>
              <a:ext uri="{FF2B5EF4-FFF2-40B4-BE49-F238E27FC236}">
                <a16:creationId xmlns:a16="http://schemas.microsoft.com/office/drawing/2014/main" id="{5F46744A-3DF3-B763-EA87-40D35F71A70B}"/>
              </a:ext>
            </a:extLst>
          </p:cNvPr>
          <p:cNvSpPr txBox="1"/>
          <p:nvPr/>
        </p:nvSpPr>
        <p:spPr>
          <a:xfrm>
            <a:off x="992903" y="2331718"/>
            <a:ext cx="1324520" cy="707117"/>
          </a:xfrm>
          <a:prstGeom prst="rect">
            <a:avLst/>
          </a:prstGeom>
        </p:spPr>
        <p:txBody>
          <a:bodyPr lIns="0" tIns="0" rIns="0" bIns="0" rtlCol="0" anchor="t">
            <a:spAutoFit/>
          </a:bodyPr>
          <a:lstStyle/>
          <a:p>
            <a:pPr algn="ctr" defTabSz="457200">
              <a:lnSpc>
                <a:spcPts val="1400"/>
              </a:lnSpc>
              <a:spcBef>
                <a:spcPct val="0"/>
              </a:spcBef>
            </a:pPr>
            <a:r>
              <a:rPr lang="en-US" sz="1000" spc="25">
                <a:solidFill>
                  <a:srgbClr val="FFFFFF"/>
                </a:solidFill>
                <a:latin typeface="Camber 4 Bold"/>
              </a:rPr>
              <a:t>System for business informatization and monitoring of business processes in schools</a:t>
            </a:r>
          </a:p>
        </p:txBody>
      </p:sp>
      <p:sp>
        <p:nvSpPr>
          <p:cNvPr id="12" name="TextBox 12">
            <a:extLst>
              <a:ext uri="{FF2B5EF4-FFF2-40B4-BE49-F238E27FC236}">
                <a16:creationId xmlns:a16="http://schemas.microsoft.com/office/drawing/2014/main" id="{3B0E1A6B-4CD9-90E8-9ED3-047D7585068B}"/>
              </a:ext>
            </a:extLst>
          </p:cNvPr>
          <p:cNvSpPr txBox="1"/>
          <p:nvPr/>
        </p:nvSpPr>
        <p:spPr>
          <a:xfrm>
            <a:off x="4628852" y="2331718"/>
            <a:ext cx="1324520" cy="348044"/>
          </a:xfrm>
          <a:prstGeom prst="rect">
            <a:avLst/>
          </a:prstGeom>
        </p:spPr>
        <p:txBody>
          <a:bodyPr lIns="0" tIns="0" rIns="0" bIns="0" rtlCol="0" anchor="t">
            <a:spAutoFit/>
          </a:bodyPr>
          <a:lstStyle/>
          <a:p>
            <a:pPr algn="ctr" defTabSz="457200">
              <a:lnSpc>
                <a:spcPts val="1400"/>
              </a:lnSpc>
              <a:spcBef>
                <a:spcPct val="0"/>
              </a:spcBef>
            </a:pPr>
            <a:r>
              <a:rPr lang="en-US" sz="1000" spc="25">
                <a:solidFill>
                  <a:srgbClr val="FFFFFF"/>
                </a:solidFill>
                <a:latin typeface="Camber 4 Bold"/>
              </a:rPr>
              <a:t>Edutorij - Digital content repository</a:t>
            </a:r>
          </a:p>
        </p:txBody>
      </p:sp>
      <p:sp>
        <p:nvSpPr>
          <p:cNvPr id="14" name="TextBox 13">
            <a:extLst>
              <a:ext uri="{FF2B5EF4-FFF2-40B4-BE49-F238E27FC236}">
                <a16:creationId xmlns:a16="http://schemas.microsoft.com/office/drawing/2014/main" id="{80BDCB41-0AB8-CB20-E177-4DBE30E9AD65}"/>
              </a:ext>
            </a:extLst>
          </p:cNvPr>
          <p:cNvSpPr txBox="1"/>
          <p:nvPr/>
        </p:nvSpPr>
        <p:spPr>
          <a:xfrm>
            <a:off x="2722005" y="2308479"/>
            <a:ext cx="1487134" cy="527580"/>
          </a:xfrm>
          <a:prstGeom prst="rect">
            <a:avLst/>
          </a:prstGeom>
        </p:spPr>
        <p:txBody>
          <a:bodyPr lIns="0" tIns="0" rIns="0" bIns="0" rtlCol="0" anchor="t">
            <a:spAutoFit/>
          </a:bodyPr>
          <a:lstStyle/>
          <a:p>
            <a:pPr algn="ctr" defTabSz="457200">
              <a:lnSpc>
                <a:spcPts val="1400"/>
              </a:lnSpc>
              <a:spcBef>
                <a:spcPct val="0"/>
              </a:spcBef>
            </a:pPr>
            <a:r>
              <a:rPr lang="en-US" sz="1000" spc="25">
                <a:solidFill>
                  <a:srgbClr val="FFFFFF"/>
                </a:solidFill>
                <a:latin typeface="Camber 4 Bold"/>
              </a:rPr>
              <a:t>Learning analytics system and educational data mining</a:t>
            </a:r>
          </a:p>
        </p:txBody>
      </p:sp>
      <p:sp>
        <p:nvSpPr>
          <p:cNvPr id="15" name="TextBox 14">
            <a:extLst>
              <a:ext uri="{FF2B5EF4-FFF2-40B4-BE49-F238E27FC236}">
                <a16:creationId xmlns:a16="http://schemas.microsoft.com/office/drawing/2014/main" id="{A33991B4-EF98-ED65-DADD-D1F5FF5D945E}"/>
              </a:ext>
            </a:extLst>
          </p:cNvPr>
          <p:cNvSpPr txBox="1"/>
          <p:nvPr/>
        </p:nvSpPr>
        <p:spPr>
          <a:xfrm>
            <a:off x="6439261" y="2308479"/>
            <a:ext cx="1324520" cy="527580"/>
          </a:xfrm>
          <a:prstGeom prst="rect">
            <a:avLst/>
          </a:prstGeom>
        </p:spPr>
        <p:txBody>
          <a:bodyPr lIns="0" tIns="0" rIns="0" bIns="0" rtlCol="0" anchor="t">
            <a:spAutoFit/>
          </a:bodyPr>
          <a:lstStyle/>
          <a:p>
            <a:pPr algn="ctr" defTabSz="457200">
              <a:lnSpc>
                <a:spcPts val="1400"/>
              </a:lnSpc>
              <a:spcBef>
                <a:spcPct val="0"/>
              </a:spcBef>
            </a:pPr>
            <a:r>
              <a:rPr lang="en-US" sz="1000" spc="25">
                <a:solidFill>
                  <a:srgbClr val="FFFFFF"/>
                </a:solidFill>
                <a:latin typeface="Camber 4 Bold"/>
              </a:rPr>
              <a:t>EMA - Application for organizing and monitoring education</a:t>
            </a:r>
          </a:p>
        </p:txBody>
      </p:sp>
    </p:spTree>
    <p:extLst>
      <p:ext uri="{BB962C8B-B14F-4D97-AF65-F5344CB8AC3E}">
        <p14:creationId xmlns:p14="http://schemas.microsoft.com/office/powerpoint/2010/main" val="3165216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574087"/>
            <a:ext cx="6918614" cy="589905"/>
          </a:xfrm>
          <a:prstGeom prst="rect">
            <a:avLst/>
          </a:prstGeom>
        </p:spPr>
        <p:txBody>
          <a:bodyPr wrap="square" lIns="0" tIns="0" rIns="0" bIns="0" rtlCol="0" anchor="t">
            <a:spAutoFit/>
          </a:bodyPr>
          <a:lstStyle/>
          <a:p>
            <a:pPr defTabSz="457200">
              <a:lnSpc>
                <a:spcPts val="4600"/>
              </a:lnSpc>
              <a:spcBef>
                <a:spcPct val="0"/>
              </a:spcBef>
            </a:pPr>
            <a:r>
              <a:rPr lang="hr-HR" sz="2000" dirty="0">
                <a:solidFill>
                  <a:srgbClr val="000000"/>
                </a:solidFill>
                <a:latin typeface="Camber Thin" pitchFamily="50" charset="0"/>
              </a:rPr>
              <a:t>RESULTS IN</a:t>
            </a:r>
            <a:r>
              <a:rPr lang="hr-HR" sz="4000" dirty="0">
                <a:solidFill>
                  <a:srgbClr val="000000"/>
                </a:solidFill>
                <a:latin typeface="Camber Thin" pitchFamily="50" charset="0"/>
              </a:rPr>
              <a:t> </a:t>
            </a:r>
            <a:r>
              <a:rPr lang="hr-HR" sz="4000" dirty="0">
                <a:solidFill>
                  <a:srgbClr val="289689"/>
                </a:solidFill>
                <a:latin typeface="Camber 1 Bold"/>
              </a:rPr>
              <a:t>E-CONTENT </a:t>
            </a:r>
            <a:endParaRPr lang="en-US" sz="4000" dirty="0">
              <a:solidFill>
                <a:srgbClr val="289689"/>
              </a:solidFill>
              <a:latin typeface="Camber 1 Bold"/>
            </a:endParaRPr>
          </a:p>
        </p:txBody>
      </p:sp>
      <p:sp>
        <p:nvSpPr>
          <p:cNvPr id="13" name="TextBox 13"/>
          <p:cNvSpPr txBox="1"/>
          <p:nvPr/>
        </p:nvSpPr>
        <p:spPr>
          <a:xfrm>
            <a:off x="8490868" y="418595"/>
            <a:ext cx="138782" cy="158890"/>
          </a:xfrm>
          <a:prstGeom prst="rect">
            <a:avLst/>
          </a:prstGeom>
        </p:spPr>
        <p:txBody>
          <a:bodyPr lIns="0" tIns="0" rIns="0" bIns="0" rtlCol="0" anchor="t">
            <a:spAutoFit/>
          </a:bodyPr>
          <a:lstStyle/>
          <a:p>
            <a:pPr algn="r" defTabSz="457200">
              <a:lnSpc>
                <a:spcPts val="1260"/>
              </a:lnSpc>
            </a:pPr>
            <a:r>
              <a:rPr lang="hr-HR" sz="1000" spc="22" dirty="0">
                <a:solidFill>
                  <a:srgbClr val="000000"/>
                </a:solidFill>
                <a:latin typeface="Camber 2 Bold"/>
              </a:rPr>
              <a:t>18</a:t>
            </a:r>
          </a:p>
        </p:txBody>
      </p:sp>
      <p:grpSp>
        <p:nvGrpSpPr>
          <p:cNvPr id="20" name="Group 19">
            <a:extLst>
              <a:ext uri="{FF2B5EF4-FFF2-40B4-BE49-F238E27FC236}">
                <a16:creationId xmlns:a16="http://schemas.microsoft.com/office/drawing/2014/main" id="{E39BFF70-CB99-271C-11E3-609A7F1088F7}"/>
              </a:ext>
            </a:extLst>
          </p:cNvPr>
          <p:cNvGrpSpPr/>
          <p:nvPr/>
        </p:nvGrpSpPr>
        <p:grpSpPr>
          <a:xfrm>
            <a:off x="514350" y="4741028"/>
            <a:ext cx="8115300" cy="130421"/>
            <a:chOff x="0" y="298340"/>
            <a:chExt cx="21640800" cy="347789"/>
          </a:xfrm>
        </p:grpSpPr>
        <p:sp>
          <p:nvSpPr>
            <p:cNvPr id="21" name="TextBox 20">
              <a:extLst>
                <a:ext uri="{FF2B5EF4-FFF2-40B4-BE49-F238E27FC236}">
                  <a16:creationId xmlns:a16="http://schemas.microsoft.com/office/drawing/2014/main" id="{BFF29160-08CC-4F07-4929-8B33A313D264}"/>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22" name="TextBox 21">
              <a:extLst>
                <a:ext uri="{FF2B5EF4-FFF2-40B4-BE49-F238E27FC236}">
                  <a16:creationId xmlns:a16="http://schemas.microsoft.com/office/drawing/2014/main" id="{EA35E425-89D9-BA9A-52D0-304EFC38D546}"/>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grpSp>
        <p:nvGrpSpPr>
          <p:cNvPr id="51" name="Group 3">
            <a:extLst>
              <a:ext uri="{FF2B5EF4-FFF2-40B4-BE49-F238E27FC236}">
                <a16:creationId xmlns:a16="http://schemas.microsoft.com/office/drawing/2014/main" id="{0DD86E11-6B75-5707-6AFF-B4E083471E4C}"/>
              </a:ext>
            </a:extLst>
          </p:cNvPr>
          <p:cNvGrpSpPr/>
          <p:nvPr/>
        </p:nvGrpSpPr>
        <p:grpSpPr>
          <a:xfrm>
            <a:off x="1246910" y="2193400"/>
            <a:ext cx="1680775" cy="756699"/>
            <a:chOff x="0" y="0"/>
            <a:chExt cx="5373430" cy="2419163"/>
          </a:xfrm>
        </p:grpSpPr>
        <p:sp>
          <p:nvSpPr>
            <p:cNvPr id="52" name="Freeform 4">
              <a:extLst>
                <a:ext uri="{FF2B5EF4-FFF2-40B4-BE49-F238E27FC236}">
                  <a16:creationId xmlns:a16="http://schemas.microsoft.com/office/drawing/2014/main" id="{8BB6055A-D9BD-FE31-1AD9-3C720E300F21}"/>
                </a:ext>
              </a:extLst>
            </p:cNvPr>
            <p:cNvSpPr/>
            <p:nvPr/>
          </p:nvSpPr>
          <p:spPr>
            <a:xfrm>
              <a:off x="0" y="0"/>
              <a:ext cx="5373430" cy="2419163"/>
            </a:xfrm>
            <a:custGeom>
              <a:avLst/>
              <a:gdLst/>
              <a:ahLst/>
              <a:cxnLst/>
              <a:rect l="l" t="t" r="r" b="b"/>
              <a:pathLst>
                <a:path w="5373430" h="2419163">
                  <a:moveTo>
                    <a:pt x="5248970" y="2419163"/>
                  </a:moveTo>
                  <a:lnTo>
                    <a:pt x="124460" y="2419163"/>
                  </a:lnTo>
                  <a:cubicBezTo>
                    <a:pt x="55880" y="2419163"/>
                    <a:pt x="0" y="2363283"/>
                    <a:pt x="0" y="2294703"/>
                  </a:cubicBezTo>
                  <a:lnTo>
                    <a:pt x="0" y="124460"/>
                  </a:lnTo>
                  <a:cubicBezTo>
                    <a:pt x="0" y="55880"/>
                    <a:pt x="55880" y="0"/>
                    <a:pt x="124460" y="0"/>
                  </a:cubicBezTo>
                  <a:lnTo>
                    <a:pt x="5248970" y="0"/>
                  </a:lnTo>
                  <a:cubicBezTo>
                    <a:pt x="5317550" y="0"/>
                    <a:pt x="5373430" y="55880"/>
                    <a:pt x="5373430" y="124460"/>
                  </a:cubicBezTo>
                  <a:lnTo>
                    <a:pt x="5373430" y="2294703"/>
                  </a:lnTo>
                  <a:cubicBezTo>
                    <a:pt x="5373430" y="2363283"/>
                    <a:pt x="5317550" y="2419163"/>
                    <a:pt x="5248970" y="2419163"/>
                  </a:cubicBezTo>
                  <a:close/>
                </a:path>
              </a:pathLst>
            </a:custGeom>
            <a:solidFill>
              <a:srgbClr val="289689"/>
            </a:solidFill>
          </p:spPr>
          <p:txBody>
            <a:bodyPr/>
            <a:lstStyle/>
            <a:p>
              <a:pPr defTabSz="457200"/>
              <a:endParaRPr lang="en-HR" sz="900">
                <a:solidFill>
                  <a:prstClr val="black"/>
                </a:solidFill>
                <a:latin typeface="Calibri"/>
              </a:endParaRPr>
            </a:p>
          </p:txBody>
        </p:sp>
      </p:grpSp>
      <p:grpSp>
        <p:nvGrpSpPr>
          <p:cNvPr id="53" name="Group 5">
            <a:extLst>
              <a:ext uri="{FF2B5EF4-FFF2-40B4-BE49-F238E27FC236}">
                <a16:creationId xmlns:a16="http://schemas.microsoft.com/office/drawing/2014/main" id="{72854A07-7DD9-40F9-E94A-E330BDB712C5}"/>
              </a:ext>
            </a:extLst>
          </p:cNvPr>
          <p:cNvGrpSpPr/>
          <p:nvPr/>
        </p:nvGrpSpPr>
        <p:grpSpPr>
          <a:xfrm>
            <a:off x="3057319" y="2193400"/>
            <a:ext cx="1680775" cy="756699"/>
            <a:chOff x="0" y="0"/>
            <a:chExt cx="5373430" cy="2419163"/>
          </a:xfrm>
        </p:grpSpPr>
        <p:sp>
          <p:nvSpPr>
            <p:cNvPr id="54" name="Freeform 6">
              <a:extLst>
                <a:ext uri="{FF2B5EF4-FFF2-40B4-BE49-F238E27FC236}">
                  <a16:creationId xmlns:a16="http://schemas.microsoft.com/office/drawing/2014/main" id="{E2DCEC6E-5A99-B806-6C34-B2BC438B2CD4}"/>
                </a:ext>
              </a:extLst>
            </p:cNvPr>
            <p:cNvSpPr/>
            <p:nvPr/>
          </p:nvSpPr>
          <p:spPr>
            <a:xfrm>
              <a:off x="0" y="0"/>
              <a:ext cx="5373430" cy="2419163"/>
            </a:xfrm>
            <a:custGeom>
              <a:avLst/>
              <a:gdLst/>
              <a:ahLst/>
              <a:cxnLst/>
              <a:rect l="l" t="t" r="r" b="b"/>
              <a:pathLst>
                <a:path w="5373430" h="2419163">
                  <a:moveTo>
                    <a:pt x="5248970" y="2419163"/>
                  </a:moveTo>
                  <a:lnTo>
                    <a:pt x="124460" y="2419163"/>
                  </a:lnTo>
                  <a:cubicBezTo>
                    <a:pt x="55880" y="2419163"/>
                    <a:pt x="0" y="2363283"/>
                    <a:pt x="0" y="2294703"/>
                  </a:cubicBezTo>
                  <a:lnTo>
                    <a:pt x="0" y="124460"/>
                  </a:lnTo>
                  <a:cubicBezTo>
                    <a:pt x="0" y="55880"/>
                    <a:pt x="55880" y="0"/>
                    <a:pt x="124460" y="0"/>
                  </a:cubicBezTo>
                  <a:lnTo>
                    <a:pt x="5248970" y="0"/>
                  </a:lnTo>
                  <a:cubicBezTo>
                    <a:pt x="5317550" y="0"/>
                    <a:pt x="5373430" y="55880"/>
                    <a:pt x="5373430" y="124460"/>
                  </a:cubicBezTo>
                  <a:lnTo>
                    <a:pt x="5373430" y="2294703"/>
                  </a:lnTo>
                  <a:cubicBezTo>
                    <a:pt x="5373430" y="2363283"/>
                    <a:pt x="5317550" y="2419163"/>
                    <a:pt x="5248970" y="2419163"/>
                  </a:cubicBezTo>
                  <a:close/>
                </a:path>
              </a:pathLst>
            </a:custGeom>
            <a:solidFill>
              <a:srgbClr val="97C233"/>
            </a:solidFill>
          </p:spPr>
          <p:txBody>
            <a:bodyPr/>
            <a:lstStyle/>
            <a:p>
              <a:pPr defTabSz="457200"/>
              <a:endParaRPr lang="en-HR" sz="900">
                <a:solidFill>
                  <a:prstClr val="black"/>
                </a:solidFill>
                <a:latin typeface="Calibri"/>
              </a:endParaRPr>
            </a:p>
          </p:txBody>
        </p:sp>
      </p:grpSp>
      <p:sp>
        <p:nvSpPr>
          <p:cNvPr id="55" name="TextBox 7">
            <a:extLst>
              <a:ext uri="{FF2B5EF4-FFF2-40B4-BE49-F238E27FC236}">
                <a16:creationId xmlns:a16="http://schemas.microsoft.com/office/drawing/2014/main" id="{EC66392B-6D9C-88CB-36E3-15701EC5D84E}"/>
              </a:ext>
            </a:extLst>
          </p:cNvPr>
          <p:cNvSpPr txBox="1"/>
          <p:nvPr/>
        </p:nvSpPr>
        <p:spPr>
          <a:xfrm>
            <a:off x="3113344" y="2285364"/>
            <a:ext cx="1568726" cy="312714"/>
          </a:xfrm>
          <a:prstGeom prst="rect">
            <a:avLst/>
          </a:prstGeom>
        </p:spPr>
        <p:txBody>
          <a:bodyPr lIns="0" tIns="0" rIns="0" bIns="0" rtlCol="0" anchor="t">
            <a:spAutoFit/>
          </a:bodyPr>
          <a:lstStyle/>
          <a:p>
            <a:pPr algn="ctr" defTabSz="457200">
              <a:lnSpc>
                <a:spcPts val="2590"/>
              </a:lnSpc>
              <a:spcBef>
                <a:spcPct val="0"/>
              </a:spcBef>
            </a:pPr>
            <a:r>
              <a:rPr lang="en-US" sz="1850" spc="46">
                <a:solidFill>
                  <a:srgbClr val="FFFFFF"/>
                </a:solidFill>
                <a:latin typeface="Camber 1 Bold"/>
              </a:rPr>
              <a:t>16</a:t>
            </a:r>
          </a:p>
        </p:txBody>
      </p:sp>
      <p:grpSp>
        <p:nvGrpSpPr>
          <p:cNvPr id="56" name="Group 8">
            <a:extLst>
              <a:ext uri="{FF2B5EF4-FFF2-40B4-BE49-F238E27FC236}">
                <a16:creationId xmlns:a16="http://schemas.microsoft.com/office/drawing/2014/main" id="{67F72BD2-F8CF-B51A-B141-23A68C73977F}"/>
              </a:ext>
            </a:extLst>
          </p:cNvPr>
          <p:cNvGrpSpPr/>
          <p:nvPr/>
        </p:nvGrpSpPr>
        <p:grpSpPr>
          <a:xfrm>
            <a:off x="4865876" y="2193400"/>
            <a:ext cx="1680775" cy="932064"/>
            <a:chOff x="0" y="0"/>
            <a:chExt cx="5373430" cy="2979802"/>
          </a:xfrm>
        </p:grpSpPr>
        <p:sp>
          <p:nvSpPr>
            <p:cNvPr id="57" name="Freeform 9">
              <a:extLst>
                <a:ext uri="{FF2B5EF4-FFF2-40B4-BE49-F238E27FC236}">
                  <a16:creationId xmlns:a16="http://schemas.microsoft.com/office/drawing/2014/main" id="{6F956860-6E61-F82A-FC85-3DD22E6FA5AD}"/>
                </a:ext>
              </a:extLst>
            </p:cNvPr>
            <p:cNvSpPr/>
            <p:nvPr/>
          </p:nvSpPr>
          <p:spPr>
            <a:xfrm>
              <a:off x="0" y="0"/>
              <a:ext cx="5373430" cy="2979802"/>
            </a:xfrm>
            <a:custGeom>
              <a:avLst/>
              <a:gdLst/>
              <a:ahLst/>
              <a:cxnLst/>
              <a:rect l="l" t="t" r="r" b="b"/>
              <a:pathLst>
                <a:path w="5373430" h="2979802">
                  <a:moveTo>
                    <a:pt x="5248970" y="2979802"/>
                  </a:moveTo>
                  <a:lnTo>
                    <a:pt x="124460" y="2979802"/>
                  </a:lnTo>
                  <a:cubicBezTo>
                    <a:pt x="55880" y="2979802"/>
                    <a:pt x="0" y="2923922"/>
                    <a:pt x="0" y="2855342"/>
                  </a:cubicBezTo>
                  <a:lnTo>
                    <a:pt x="0" y="124460"/>
                  </a:lnTo>
                  <a:cubicBezTo>
                    <a:pt x="0" y="55880"/>
                    <a:pt x="55880" y="0"/>
                    <a:pt x="124460" y="0"/>
                  </a:cubicBezTo>
                  <a:lnTo>
                    <a:pt x="5248970" y="0"/>
                  </a:lnTo>
                  <a:cubicBezTo>
                    <a:pt x="5317550" y="0"/>
                    <a:pt x="5373430" y="55880"/>
                    <a:pt x="5373430" y="124460"/>
                  </a:cubicBezTo>
                  <a:lnTo>
                    <a:pt x="5373430" y="2855342"/>
                  </a:lnTo>
                  <a:cubicBezTo>
                    <a:pt x="5373430" y="2923922"/>
                    <a:pt x="5317550" y="2979802"/>
                    <a:pt x="5248970" y="2979802"/>
                  </a:cubicBezTo>
                  <a:close/>
                </a:path>
              </a:pathLst>
            </a:custGeom>
            <a:solidFill>
              <a:srgbClr val="1B75BB"/>
            </a:solidFill>
          </p:spPr>
          <p:txBody>
            <a:bodyPr/>
            <a:lstStyle/>
            <a:p>
              <a:pPr defTabSz="457200"/>
              <a:endParaRPr lang="en-HR" sz="900">
                <a:solidFill>
                  <a:prstClr val="black"/>
                </a:solidFill>
                <a:latin typeface="Calibri"/>
              </a:endParaRPr>
            </a:p>
          </p:txBody>
        </p:sp>
      </p:grpSp>
      <p:sp>
        <p:nvSpPr>
          <p:cNvPr id="58" name="TextBox 10">
            <a:extLst>
              <a:ext uri="{FF2B5EF4-FFF2-40B4-BE49-F238E27FC236}">
                <a16:creationId xmlns:a16="http://schemas.microsoft.com/office/drawing/2014/main" id="{2ED64294-B6BE-BA48-7B4E-2E56BA58DCED}"/>
              </a:ext>
            </a:extLst>
          </p:cNvPr>
          <p:cNvSpPr txBox="1"/>
          <p:nvPr/>
        </p:nvSpPr>
        <p:spPr>
          <a:xfrm>
            <a:off x="4921900" y="2285364"/>
            <a:ext cx="1568726" cy="312714"/>
          </a:xfrm>
          <a:prstGeom prst="rect">
            <a:avLst/>
          </a:prstGeom>
        </p:spPr>
        <p:txBody>
          <a:bodyPr lIns="0" tIns="0" rIns="0" bIns="0" rtlCol="0" anchor="t">
            <a:spAutoFit/>
          </a:bodyPr>
          <a:lstStyle/>
          <a:p>
            <a:pPr algn="ctr" defTabSz="457200">
              <a:lnSpc>
                <a:spcPts val="2590"/>
              </a:lnSpc>
              <a:spcBef>
                <a:spcPct val="0"/>
              </a:spcBef>
            </a:pPr>
            <a:r>
              <a:rPr lang="en-US" sz="1850" spc="46">
                <a:solidFill>
                  <a:srgbClr val="FFFFFF"/>
                </a:solidFill>
                <a:latin typeface="Camber 1 Bold"/>
              </a:rPr>
              <a:t>72</a:t>
            </a:r>
          </a:p>
        </p:txBody>
      </p:sp>
      <p:sp>
        <p:nvSpPr>
          <p:cNvPr id="59" name="TextBox 11">
            <a:extLst>
              <a:ext uri="{FF2B5EF4-FFF2-40B4-BE49-F238E27FC236}">
                <a16:creationId xmlns:a16="http://schemas.microsoft.com/office/drawing/2014/main" id="{813C14AF-1FCC-484D-24F5-F5243BDC2230}"/>
              </a:ext>
            </a:extLst>
          </p:cNvPr>
          <p:cNvSpPr txBox="1"/>
          <p:nvPr/>
        </p:nvSpPr>
        <p:spPr>
          <a:xfrm>
            <a:off x="1302935" y="2285364"/>
            <a:ext cx="1568726" cy="312714"/>
          </a:xfrm>
          <a:prstGeom prst="rect">
            <a:avLst/>
          </a:prstGeom>
        </p:spPr>
        <p:txBody>
          <a:bodyPr lIns="0" tIns="0" rIns="0" bIns="0" rtlCol="0" anchor="t">
            <a:spAutoFit/>
          </a:bodyPr>
          <a:lstStyle/>
          <a:p>
            <a:pPr algn="ctr" defTabSz="457200">
              <a:lnSpc>
                <a:spcPts val="2590"/>
              </a:lnSpc>
              <a:spcBef>
                <a:spcPct val="0"/>
              </a:spcBef>
            </a:pPr>
            <a:r>
              <a:rPr lang="en-US" sz="1850" spc="46">
                <a:solidFill>
                  <a:srgbClr val="FFFFFF"/>
                </a:solidFill>
                <a:latin typeface="Camber 1 Bold"/>
              </a:rPr>
              <a:t>240</a:t>
            </a:r>
          </a:p>
        </p:txBody>
      </p:sp>
      <p:sp>
        <p:nvSpPr>
          <p:cNvPr id="60" name="TextBox 12">
            <a:extLst>
              <a:ext uri="{FF2B5EF4-FFF2-40B4-BE49-F238E27FC236}">
                <a16:creationId xmlns:a16="http://schemas.microsoft.com/office/drawing/2014/main" id="{E82ACAD8-FCA0-F365-0F85-40E2075A49AB}"/>
              </a:ext>
            </a:extLst>
          </p:cNvPr>
          <p:cNvSpPr txBox="1"/>
          <p:nvPr/>
        </p:nvSpPr>
        <p:spPr>
          <a:xfrm>
            <a:off x="3113344" y="2581893"/>
            <a:ext cx="1568726" cy="168508"/>
          </a:xfrm>
          <a:prstGeom prst="rect">
            <a:avLst/>
          </a:prstGeom>
        </p:spPr>
        <p:txBody>
          <a:bodyPr lIns="0" tIns="0" rIns="0" bIns="0" rtlCol="0" anchor="t">
            <a:spAutoFit/>
          </a:bodyPr>
          <a:lstStyle/>
          <a:p>
            <a:pPr algn="ctr" defTabSz="457200">
              <a:lnSpc>
                <a:spcPts val="1400"/>
              </a:lnSpc>
              <a:spcBef>
                <a:spcPct val="0"/>
              </a:spcBef>
            </a:pPr>
            <a:r>
              <a:rPr lang="en-US" sz="1000" spc="25">
                <a:solidFill>
                  <a:srgbClr val="FFFFFF"/>
                </a:solidFill>
                <a:latin typeface="Camber 2 Bold"/>
              </a:rPr>
              <a:t>digital edu resources</a:t>
            </a:r>
          </a:p>
        </p:txBody>
      </p:sp>
      <p:sp>
        <p:nvSpPr>
          <p:cNvPr id="61" name="TextBox 13">
            <a:extLst>
              <a:ext uri="{FF2B5EF4-FFF2-40B4-BE49-F238E27FC236}">
                <a16:creationId xmlns:a16="http://schemas.microsoft.com/office/drawing/2014/main" id="{4B18B9C9-EAAB-7D2C-DEC8-DAFE3804D3A8}"/>
              </a:ext>
            </a:extLst>
          </p:cNvPr>
          <p:cNvSpPr txBox="1"/>
          <p:nvPr/>
        </p:nvSpPr>
        <p:spPr>
          <a:xfrm>
            <a:off x="4921900" y="2600943"/>
            <a:ext cx="1568726" cy="307777"/>
          </a:xfrm>
          <a:prstGeom prst="rect">
            <a:avLst/>
          </a:prstGeom>
        </p:spPr>
        <p:txBody>
          <a:bodyPr lIns="0" tIns="0" rIns="0" bIns="0" rtlCol="0" anchor="t">
            <a:spAutoFit/>
          </a:bodyPr>
          <a:lstStyle/>
          <a:p>
            <a:pPr algn="ctr" defTabSz="457200">
              <a:lnSpc>
                <a:spcPts val="1200"/>
              </a:lnSpc>
            </a:pPr>
            <a:r>
              <a:rPr lang="en-US" sz="1000" spc="25">
                <a:solidFill>
                  <a:srgbClr val="FFFFFF"/>
                </a:solidFill>
                <a:latin typeface="Camber 2 Bold"/>
              </a:rPr>
              <a:t>e-Lektira (compulsory reading material)</a:t>
            </a:r>
          </a:p>
        </p:txBody>
      </p:sp>
      <p:sp>
        <p:nvSpPr>
          <p:cNvPr id="62" name="TextBox 14">
            <a:extLst>
              <a:ext uri="{FF2B5EF4-FFF2-40B4-BE49-F238E27FC236}">
                <a16:creationId xmlns:a16="http://schemas.microsoft.com/office/drawing/2014/main" id="{377F310B-90F1-B143-ACB7-2F91D8B4FF83}"/>
              </a:ext>
            </a:extLst>
          </p:cNvPr>
          <p:cNvSpPr txBox="1"/>
          <p:nvPr/>
        </p:nvSpPr>
        <p:spPr>
          <a:xfrm>
            <a:off x="1302935" y="2586655"/>
            <a:ext cx="1568726" cy="168508"/>
          </a:xfrm>
          <a:prstGeom prst="rect">
            <a:avLst/>
          </a:prstGeom>
        </p:spPr>
        <p:txBody>
          <a:bodyPr lIns="0" tIns="0" rIns="0" bIns="0" rtlCol="0" anchor="t">
            <a:spAutoFit/>
          </a:bodyPr>
          <a:lstStyle/>
          <a:p>
            <a:pPr algn="ctr" defTabSz="457200">
              <a:lnSpc>
                <a:spcPts val="1400"/>
              </a:lnSpc>
              <a:spcBef>
                <a:spcPct val="0"/>
              </a:spcBef>
            </a:pPr>
            <a:r>
              <a:rPr lang="en-US" sz="1000" spc="25">
                <a:solidFill>
                  <a:srgbClr val="FFFFFF"/>
                </a:solidFill>
                <a:latin typeface="Camber 2 Bold"/>
              </a:rPr>
              <a:t>teaching scenarios</a:t>
            </a:r>
          </a:p>
        </p:txBody>
      </p:sp>
    </p:spTree>
    <p:extLst>
      <p:ext uri="{BB962C8B-B14F-4D97-AF65-F5344CB8AC3E}">
        <p14:creationId xmlns:p14="http://schemas.microsoft.com/office/powerpoint/2010/main" val="4063162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574087"/>
            <a:ext cx="6918614" cy="589905"/>
          </a:xfrm>
          <a:prstGeom prst="rect">
            <a:avLst/>
          </a:prstGeom>
        </p:spPr>
        <p:txBody>
          <a:bodyPr wrap="square" lIns="0" tIns="0" rIns="0" bIns="0" rtlCol="0" anchor="t">
            <a:spAutoFit/>
          </a:bodyPr>
          <a:lstStyle/>
          <a:p>
            <a:pPr defTabSz="457200">
              <a:lnSpc>
                <a:spcPts val="4600"/>
              </a:lnSpc>
              <a:spcBef>
                <a:spcPct val="0"/>
              </a:spcBef>
            </a:pPr>
            <a:r>
              <a:rPr lang="hr-HR" sz="2000" dirty="0">
                <a:solidFill>
                  <a:srgbClr val="000000"/>
                </a:solidFill>
                <a:latin typeface="Camber Thin" pitchFamily="50" charset="0"/>
              </a:rPr>
              <a:t>RESULTS IN</a:t>
            </a:r>
            <a:r>
              <a:rPr lang="hr-HR" sz="4000" dirty="0">
                <a:solidFill>
                  <a:srgbClr val="000000"/>
                </a:solidFill>
                <a:latin typeface="Camber Thin" pitchFamily="50" charset="0"/>
              </a:rPr>
              <a:t> </a:t>
            </a:r>
            <a:r>
              <a:rPr lang="hr-HR" sz="4000" dirty="0">
                <a:solidFill>
                  <a:srgbClr val="289689"/>
                </a:solidFill>
                <a:latin typeface="Camber 1 Bold"/>
              </a:rPr>
              <a:t>EDUCATION &amp; SUPPORT</a:t>
            </a:r>
            <a:endParaRPr lang="en-US" sz="4000" dirty="0">
              <a:solidFill>
                <a:srgbClr val="289689"/>
              </a:solidFill>
              <a:latin typeface="Camber 1 Bold"/>
            </a:endParaRPr>
          </a:p>
        </p:txBody>
      </p:sp>
      <p:sp>
        <p:nvSpPr>
          <p:cNvPr id="13" name="TextBox 13"/>
          <p:cNvSpPr txBox="1"/>
          <p:nvPr/>
        </p:nvSpPr>
        <p:spPr>
          <a:xfrm>
            <a:off x="8490868" y="418595"/>
            <a:ext cx="138782" cy="158890"/>
          </a:xfrm>
          <a:prstGeom prst="rect">
            <a:avLst/>
          </a:prstGeom>
        </p:spPr>
        <p:txBody>
          <a:bodyPr lIns="0" tIns="0" rIns="0" bIns="0" rtlCol="0" anchor="t">
            <a:spAutoFit/>
          </a:bodyPr>
          <a:lstStyle/>
          <a:p>
            <a:pPr algn="r" defTabSz="457200">
              <a:lnSpc>
                <a:spcPts val="1260"/>
              </a:lnSpc>
            </a:pPr>
            <a:r>
              <a:rPr lang="hr-HR" sz="1000" spc="22" dirty="0">
                <a:solidFill>
                  <a:srgbClr val="000000"/>
                </a:solidFill>
                <a:latin typeface="Camber 2 Bold"/>
              </a:rPr>
              <a:t>19</a:t>
            </a:r>
          </a:p>
        </p:txBody>
      </p:sp>
      <p:grpSp>
        <p:nvGrpSpPr>
          <p:cNvPr id="20" name="Group 19">
            <a:extLst>
              <a:ext uri="{FF2B5EF4-FFF2-40B4-BE49-F238E27FC236}">
                <a16:creationId xmlns:a16="http://schemas.microsoft.com/office/drawing/2014/main" id="{E39BFF70-CB99-271C-11E3-609A7F1088F7}"/>
              </a:ext>
            </a:extLst>
          </p:cNvPr>
          <p:cNvGrpSpPr/>
          <p:nvPr/>
        </p:nvGrpSpPr>
        <p:grpSpPr>
          <a:xfrm>
            <a:off x="514350" y="4741028"/>
            <a:ext cx="8115300" cy="130421"/>
            <a:chOff x="0" y="298340"/>
            <a:chExt cx="21640800" cy="347789"/>
          </a:xfrm>
        </p:grpSpPr>
        <p:sp>
          <p:nvSpPr>
            <p:cNvPr id="21" name="TextBox 20">
              <a:extLst>
                <a:ext uri="{FF2B5EF4-FFF2-40B4-BE49-F238E27FC236}">
                  <a16:creationId xmlns:a16="http://schemas.microsoft.com/office/drawing/2014/main" id="{BFF29160-08CC-4F07-4929-8B33A313D264}"/>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22" name="TextBox 21">
              <a:extLst>
                <a:ext uri="{FF2B5EF4-FFF2-40B4-BE49-F238E27FC236}">
                  <a16:creationId xmlns:a16="http://schemas.microsoft.com/office/drawing/2014/main" id="{EA35E425-89D9-BA9A-52D0-304EFC38D546}"/>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grpSp>
        <p:nvGrpSpPr>
          <p:cNvPr id="37" name="Group 3">
            <a:extLst>
              <a:ext uri="{FF2B5EF4-FFF2-40B4-BE49-F238E27FC236}">
                <a16:creationId xmlns:a16="http://schemas.microsoft.com/office/drawing/2014/main" id="{E2D843D3-F849-F26A-59C4-DFA5BB07A1DC}"/>
              </a:ext>
            </a:extLst>
          </p:cNvPr>
          <p:cNvGrpSpPr/>
          <p:nvPr/>
        </p:nvGrpSpPr>
        <p:grpSpPr>
          <a:xfrm>
            <a:off x="879765" y="2387395"/>
            <a:ext cx="1680775" cy="919503"/>
            <a:chOff x="0" y="0"/>
            <a:chExt cx="5373430" cy="2939646"/>
          </a:xfrm>
        </p:grpSpPr>
        <p:sp>
          <p:nvSpPr>
            <p:cNvPr id="38" name="Freeform 4">
              <a:extLst>
                <a:ext uri="{FF2B5EF4-FFF2-40B4-BE49-F238E27FC236}">
                  <a16:creationId xmlns:a16="http://schemas.microsoft.com/office/drawing/2014/main" id="{B4CE0C1E-B679-7119-BFD4-9DB65038E26D}"/>
                </a:ext>
              </a:extLst>
            </p:cNvPr>
            <p:cNvSpPr/>
            <p:nvPr/>
          </p:nvSpPr>
          <p:spPr>
            <a:xfrm>
              <a:off x="0" y="0"/>
              <a:ext cx="5373430" cy="2939646"/>
            </a:xfrm>
            <a:custGeom>
              <a:avLst/>
              <a:gdLst/>
              <a:ahLst/>
              <a:cxnLst/>
              <a:rect l="l" t="t" r="r" b="b"/>
              <a:pathLst>
                <a:path w="5373430" h="2939646">
                  <a:moveTo>
                    <a:pt x="5248970" y="2939646"/>
                  </a:moveTo>
                  <a:lnTo>
                    <a:pt x="124460" y="2939646"/>
                  </a:lnTo>
                  <a:cubicBezTo>
                    <a:pt x="55880" y="2939646"/>
                    <a:pt x="0" y="2883766"/>
                    <a:pt x="0" y="2815186"/>
                  </a:cubicBezTo>
                  <a:lnTo>
                    <a:pt x="0" y="124460"/>
                  </a:lnTo>
                  <a:cubicBezTo>
                    <a:pt x="0" y="55880"/>
                    <a:pt x="55880" y="0"/>
                    <a:pt x="124460" y="0"/>
                  </a:cubicBezTo>
                  <a:lnTo>
                    <a:pt x="5248970" y="0"/>
                  </a:lnTo>
                  <a:cubicBezTo>
                    <a:pt x="5317550" y="0"/>
                    <a:pt x="5373430" y="55880"/>
                    <a:pt x="5373430" y="124460"/>
                  </a:cubicBezTo>
                  <a:lnTo>
                    <a:pt x="5373430" y="2815186"/>
                  </a:lnTo>
                  <a:cubicBezTo>
                    <a:pt x="5373430" y="2883766"/>
                    <a:pt x="5317550" y="2939646"/>
                    <a:pt x="5248970" y="2939646"/>
                  </a:cubicBezTo>
                  <a:close/>
                </a:path>
              </a:pathLst>
            </a:custGeom>
            <a:solidFill>
              <a:srgbClr val="289689"/>
            </a:solidFill>
          </p:spPr>
          <p:txBody>
            <a:bodyPr/>
            <a:lstStyle/>
            <a:p>
              <a:pPr defTabSz="457200"/>
              <a:endParaRPr lang="en-HR" sz="900">
                <a:solidFill>
                  <a:prstClr val="black"/>
                </a:solidFill>
                <a:latin typeface="Calibri"/>
              </a:endParaRPr>
            </a:p>
          </p:txBody>
        </p:sp>
      </p:grpSp>
      <p:grpSp>
        <p:nvGrpSpPr>
          <p:cNvPr id="39" name="Group 5">
            <a:extLst>
              <a:ext uri="{FF2B5EF4-FFF2-40B4-BE49-F238E27FC236}">
                <a16:creationId xmlns:a16="http://schemas.microsoft.com/office/drawing/2014/main" id="{473B6160-0A4C-ECF5-4BA9-09900C1C68C2}"/>
              </a:ext>
            </a:extLst>
          </p:cNvPr>
          <p:cNvGrpSpPr/>
          <p:nvPr/>
        </p:nvGrpSpPr>
        <p:grpSpPr>
          <a:xfrm>
            <a:off x="4515715" y="2387395"/>
            <a:ext cx="1680775" cy="919503"/>
            <a:chOff x="0" y="0"/>
            <a:chExt cx="5373430" cy="2939646"/>
          </a:xfrm>
        </p:grpSpPr>
        <p:sp>
          <p:nvSpPr>
            <p:cNvPr id="40" name="Freeform 6">
              <a:extLst>
                <a:ext uri="{FF2B5EF4-FFF2-40B4-BE49-F238E27FC236}">
                  <a16:creationId xmlns:a16="http://schemas.microsoft.com/office/drawing/2014/main" id="{49789BAD-48BF-9843-734B-3EC622BC98A9}"/>
                </a:ext>
              </a:extLst>
            </p:cNvPr>
            <p:cNvSpPr/>
            <p:nvPr/>
          </p:nvSpPr>
          <p:spPr>
            <a:xfrm>
              <a:off x="0" y="0"/>
              <a:ext cx="5373430" cy="2939646"/>
            </a:xfrm>
            <a:custGeom>
              <a:avLst/>
              <a:gdLst/>
              <a:ahLst/>
              <a:cxnLst/>
              <a:rect l="l" t="t" r="r" b="b"/>
              <a:pathLst>
                <a:path w="5373430" h="2939646">
                  <a:moveTo>
                    <a:pt x="5248970" y="2939646"/>
                  </a:moveTo>
                  <a:lnTo>
                    <a:pt x="124460" y="2939646"/>
                  </a:lnTo>
                  <a:cubicBezTo>
                    <a:pt x="55880" y="2939646"/>
                    <a:pt x="0" y="2883766"/>
                    <a:pt x="0" y="2815186"/>
                  </a:cubicBezTo>
                  <a:lnTo>
                    <a:pt x="0" y="124460"/>
                  </a:lnTo>
                  <a:cubicBezTo>
                    <a:pt x="0" y="55880"/>
                    <a:pt x="55880" y="0"/>
                    <a:pt x="124460" y="0"/>
                  </a:cubicBezTo>
                  <a:lnTo>
                    <a:pt x="5248970" y="0"/>
                  </a:lnTo>
                  <a:cubicBezTo>
                    <a:pt x="5317550" y="0"/>
                    <a:pt x="5373430" y="55880"/>
                    <a:pt x="5373430" y="124460"/>
                  </a:cubicBezTo>
                  <a:lnTo>
                    <a:pt x="5373430" y="2815186"/>
                  </a:lnTo>
                  <a:cubicBezTo>
                    <a:pt x="5373430" y="2883766"/>
                    <a:pt x="5317550" y="2939646"/>
                    <a:pt x="5248970" y="2939646"/>
                  </a:cubicBezTo>
                  <a:close/>
                </a:path>
              </a:pathLst>
            </a:custGeom>
            <a:solidFill>
              <a:srgbClr val="15A0DB"/>
            </a:solidFill>
          </p:spPr>
          <p:txBody>
            <a:bodyPr/>
            <a:lstStyle/>
            <a:p>
              <a:pPr defTabSz="457200"/>
              <a:endParaRPr lang="en-HR" sz="900">
                <a:solidFill>
                  <a:prstClr val="black"/>
                </a:solidFill>
                <a:latin typeface="Calibri"/>
              </a:endParaRPr>
            </a:p>
          </p:txBody>
        </p:sp>
      </p:grpSp>
      <p:grpSp>
        <p:nvGrpSpPr>
          <p:cNvPr id="41" name="Group 7">
            <a:extLst>
              <a:ext uri="{FF2B5EF4-FFF2-40B4-BE49-F238E27FC236}">
                <a16:creationId xmlns:a16="http://schemas.microsoft.com/office/drawing/2014/main" id="{75BB4BFF-F6EE-1195-FF00-64660884765B}"/>
              </a:ext>
            </a:extLst>
          </p:cNvPr>
          <p:cNvGrpSpPr/>
          <p:nvPr/>
        </p:nvGrpSpPr>
        <p:grpSpPr>
          <a:xfrm>
            <a:off x="2690174" y="2387395"/>
            <a:ext cx="1680775" cy="919503"/>
            <a:chOff x="0" y="0"/>
            <a:chExt cx="5373430" cy="2939646"/>
          </a:xfrm>
        </p:grpSpPr>
        <p:sp>
          <p:nvSpPr>
            <p:cNvPr id="42" name="Freeform 8">
              <a:extLst>
                <a:ext uri="{FF2B5EF4-FFF2-40B4-BE49-F238E27FC236}">
                  <a16:creationId xmlns:a16="http://schemas.microsoft.com/office/drawing/2014/main" id="{F8F460AD-85FA-3F5D-C9BD-F39305BFB291}"/>
                </a:ext>
              </a:extLst>
            </p:cNvPr>
            <p:cNvSpPr/>
            <p:nvPr/>
          </p:nvSpPr>
          <p:spPr>
            <a:xfrm>
              <a:off x="0" y="0"/>
              <a:ext cx="5373430" cy="2939646"/>
            </a:xfrm>
            <a:custGeom>
              <a:avLst/>
              <a:gdLst/>
              <a:ahLst/>
              <a:cxnLst/>
              <a:rect l="l" t="t" r="r" b="b"/>
              <a:pathLst>
                <a:path w="5373430" h="2939646">
                  <a:moveTo>
                    <a:pt x="5248970" y="2939646"/>
                  </a:moveTo>
                  <a:lnTo>
                    <a:pt x="124460" y="2939646"/>
                  </a:lnTo>
                  <a:cubicBezTo>
                    <a:pt x="55880" y="2939646"/>
                    <a:pt x="0" y="2883766"/>
                    <a:pt x="0" y="2815186"/>
                  </a:cubicBezTo>
                  <a:lnTo>
                    <a:pt x="0" y="124460"/>
                  </a:lnTo>
                  <a:cubicBezTo>
                    <a:pt x="0" y="55880"/>
                    <a:pt x="55880" y="0"/>
                    <a:pt x="124460" y="0"/>
                  </a:cubicBezTo>
                  <a:lnTo>
                    <a:pt x="5248970" y="0"/>
                  </a:lnTo>
                  <a:cubicBezTo>
                    <a:pt x="5317550" y="0"/>
                    <a:pt x="5373430" y="55880"/>
                    <a:pt x="5373430" y="124460"/>
                  </a:cubicBezTo>
                  <a:lnTo>
                    <a:pt x="5373430" y="2815186"/>
                  </a:lnTo>
                  <a:cubicBezTo>
                    <a:pt x="5373430" y="2883766"/>
                    <a:pt x="5317550" y="2939646"/>
                    <a:pt x="5248970" y="2939646"/>
                  </a:cubicBezTo>
                  <a:close/>
                </a:path>
              </a:pathLst>
            </a:custGeom>
            <a:solidFill>
              <a:srgbClr val="97C233"/>
            </a:solidFill>
          </p:spPr>
          <p:txBody>
            <a:bodyPr/>
            <a:lstStyle/>
            <a:p>
              <a:pPr defTabSz="457200"/>
              <a:endParaRPr lang="en-HR" sz="900">
                <a:solidFill>
                  <a:prstClr val="black"/>
                </a:solidFill>
                <a:latin typeface="Calibri"/>
              </a:endParaRPr>
            </a:p>
          </p:txBody>
        </p:sp>
      </p:grpSp>
      <p:grpSp>
        <p:nvGrpSpPr>
          <p:cNvPr id="43" name="Group 9">
            <a:extLst>
              <a:ext uri="{FF2B5EF4-FFF2-40B4-BE49-F238E27FC236}">
                <a16:creationId xmlns:a16="http://schemas.microsoft.com/office/drawing/2014/main" id="{C3FD3DEF-7B80-C46C-B86C-79310F000835}"/>
              </a:ext>
            </a:extLst>
          </p:cNvPr>
          <p:cNvGrpSpPr/>
          <p:nvPr/>
        </p:nvGrpSpPr>
        <p:grpSpPr>
          <a:xfrm>
            <a:off x="6343982" y="2387396"/>
            <a:ext cx="1680775" cy="786777"/>
            <a:chOff x="0" y="0"/>
            <a:chExt cx="5373430" cy="2515320"/>
          </a:xfrm>
        </p:grpSpPr>
        <p:sp>
          <p:nvSpPr>
            <p:cNvPr id="44" name="Freeform 10">
              <a:extLst>
                <a:ext uri="{FF2B5EF4-FFF2-40B4-BE49-F238E27FC236}">
                  <a16:creationId xmlns:a16="http://schemas.microsoft.com/office/drawing/2014/main" id="{18923E38-F1AC-3866-E980-F8AB2E2BA4B5}"/>
                </a:ext>
              </a:extLst>
            </p:cNvPr>
            <p:cNvSpPr/>
            <p:nvPr/>
          </p:nvSpPr>
          <p:spPr>
            <a:xfrm>
              <a:off x="0" y="0"/>
              <a:ext cx="5373430" cy="2515320"/>
            </a:xfrm>
            <a:custGeom>
              <a:avLst/>
              <a:gdLst/>
              <a:ahLst/>
              <a:cxnLst/>
              <a:rect l="l" t="t" r="r" b="b"/>
              <a:pathLst>
                <a:path w="5373430" h="2515320">
                  <a:moveTo>
                    <a:pt x="5248970" y="2515320"/>
                  </a:moveTo>
                  <a:lnTo>
                    <a:pt x="124460" y="2515320"/>
                  </a:lnTo>
                  <a:cubicBezTo>
                    <a:pt x="55880" y="2515320"/>
                    <a:pt x="0" y="2459440"/>
                    <a:pt x="0" y="2390860"/>
                  </a:cubicBezTo>
                  <a:lnTo>
                    <a:pt x="0" y="124460"/>
                  </a:lnTo>
                  <a:cubicBezTo>
                    <a:pt x="0" y="55880"/>
                    <a:pt x="55880" y="0"/>
                    <a:pt x="124460" y="0"/>
                  </a:cubicBezTo>
                  <a:lnTo>
                    <a:pt x="5248970" y="0"/>
                  </a:lnTo>
                  <a:cubicBezTo>
                    <a:pt x="5317550" y="0"/>
                    <a:pt x="5373430" y="55880"/>
                    <a:pt x="5373430" y="124460"/>
                  </a:cubicBezTo>
                  <a:lnTo>
                    <a:pt x="5373430" y="2390860"/>
                  </a:lnTo>
                  <a:cubicBezTo>
                    <a:pt x="5373430" y="2459440"/>
                    <a:pt x="5317550" y="2515320"/>
                    <a:pt x="5248970" y="2515320"/>
                  </a:cubicBezTo>
                  <a:close/>
                </a:path>
              </a:pathLst>
            </a:custGeom>
            <a:solidFill>
              <a:srgbClr val="1B75BB"/>
            </a:solidFill>
          </p:spPr>
          <p:txBody>
            <a:bodyPr/>
            <a:lstStyle/>
            <a:p>
              <a:pPr defTabSz="457200"/>
              <a:endParaRPr lang="en-HR" sz="900">
                <a:solidFill>
                  <a:prstClr val="black"/>
                </a:solidFill>
                <a:latin typeface="Calibri"/>
              </a:endParaRPr>
            </a:p>
          </p:txBody>
        </p:sp>
      </p:grpSp>
      <p:sp>
        <p:nvSpPr>
          <p:cNvPr id="45" name="TextBox 11">
            <a:extLst>
              <a:ext uri="{FF2B5EF4-FFF2-40B4-BE49-F238E27FC236}">
                <a16:creationId xmlns:a16="http://schemas.microsoft.com/office/drawing/2014/main" id="{FEA8DC94-B220-046B-2CD6-ED3FF081834C}"/>
              </a:ext>
            </a:extLst>
          </p:cNvPr>
          <p:cNvSpPr txBox="1"/>
          <p:nvPr/>
        </p:nvSpPr>
        <p:spPr>
          <a:xfrm>
            <a:off x="4693842" y="2605908"/>
            <a:ext cx="1324520" cy="527580"/>
          </a:xfrm>
          <a:prstGeom prst="rect">
            <a:avLst/>
          </a:prstGeom>
        </p:spPr>
        <p:txBody>
          <a:bodyPr lIns="0" tIns="0" rIns="0" bIns="0" rtlCol="0" anchor="t">
            <a:spAutoFit/>
          </a:bodyPr>
          <a:lstStyle/>
          <a:p>
            <a:pPr algn="ctr" defTabSz="457200">
              <a:lnSpc>
                <a:spcPts val="1400"/>
              </a:lnSpc>
              <a:spcBef>
                <a:spcPct val="0"/>
              </a:spcBef>
            </a:pPr>
            <a:r>
              <a:rPr lang="en-US" sz="1000" spc="25">
                <a:solidFill>
                  <a:srgbClr val="FFFFFF"/>
                </a:solidFill>
                <a:latin typeface="Camber 4 Bold"/>
              </a:rPr>
              <a:t>Framework for the Digital Maturity of Schools</a:t>
            </a:r>
          </a:p>
        </p:txBody>
      </p:sp>
      <p:sp>
        <p:nvSpPr>
          <p:cNvPr id="46" name="TextBox 12">
            <a:extLst>
              <a:ext uri="{FF2B5EF4-FFF2-40B4-BE49-F238E27FC236}">
                <a16:creationId xmlns:a16="http://schemas.microsoft.com/office/drawing/2014/main" id="{84190583-2A4F-D4EE-68B7-12643763D81E}"/>
              </a:ext>
            </a:extLst>
          </p:cNvPr>
          <p:cNvSpPr txBox="1"/>
          <p:nvPr/>
        </p:nvSpPr>
        <p:spPr>
          <a:xfrm>
            <a:off x="1057893" y="2566379"/>
            <a:ext cx="1324520" cy="312714"/>
          </a:xfrm>
          <a:prstGeom prst="rect">
            <a:avLst/>
          </a:prstGeom>
        </p:spPr>
        <p:txBody>
          <a:bodyPr lIns="0" tIns="0" rIns="0" bIns="0" rtlCol="0" anchor="t">
            <a:spAutoFit/>
          </a:bodyPr>
          <a:lstStyle/>
          <a:p>
            <a:pPr algn="ctr" defTabSz="457200">
              <a:lnSpc>
                <a:spcPts val="2590"/>
              </a:lnSpc>
              <a:spcBef>
                <a:spcPct val="0"/>
              </a:spcBef>
            </a:pPr>
            <a:r>
              <a:rPr lang="en-US" sz="1850" spc="46">
                <a:solidFill>
                  <a:srgbClr val="FFFFFF"/>
                </a:solidFill>
                <a:latin typeface="Camber 1 Bold"/>
              </a:rPr>
              <a:t>1.900+</a:t>
            </a:r>
          </a:p>
        </p:txBody>
      </p:sp>
      <p:sp>
        <p:nvSpPr>
          <p:cNvPr id="47" name="TextBox 13">
            <a:extLst>
              <a:ext uri="{FF2B5EF4-FFF2-40B4-BE49-F238E27FC236}">
                <a16:creationId xmlns:a16="http://schemas.microsoft.com/office/drawing/2014/main" id="{86A8507A-3DBA-0E09-F9E7-EA46EE6A09B1}"/>
              </a:ext>
            </a:extLst>
          </p:cNvPr>
          <p:cNvSpPr txBox="1"/>
          <p:nvPr/>
        </p:nvSpPr>
        <p:spPr>
          <a:xfrm>
            <a:off x="2881632" y="2566379"/>
            <a:ext cx="1324520" cy="312714"/>
          </a:xfrm>
          <a:prstGeom prst="rect">
            <a:avLst/>
          </a:prstGeom>
        </p:spPr>
        <p:txBody>
          <a:bodyPr lIns="0" tIns="0" rIns="0" bIns="0" rtlCol="0" anchor="t">
            <a:spAutoFit/>
          </a:bodyPr>
          <a:lstStyle/>
          <a:p>
            <a:pPr algn="ctr" defTabSz="457200">
              <a:lnSpc>
                <a:spcPts val="2590"/>
              </a:lnSpc>
              <a:spcBef>
                <a:spcPct val="0"/>
              </a:spcBef>
            </a:pPr>
            <a:r>
              <a:rPr lang="en-US" sz="1850" spc="46">
                <a:solidFill>
                  <a:srgbClr val="FFFFFF"/>
                </a:solidFill>
                <a:latin typeface="Camber 1 Bold"/>
              </a:rPr>
              <a:t>7.000+</a:t>
            </a:r>
          </a:p>
        </p:txBody>
      </p:sp>
      <p:sp>
        <p:nvSpPr>
          <p:cNvPr id="48" name="TextBox 14">
            <a:extLst>
              <a:ext uri="{FF2B5EF4-FFF2-40B4-BE49-F238E27FC236}">
                <a16:creationId xmlns:a16="http://schemas.microsoft.com/office/drawing/2014/main" id="{4C4DD871-73E4-1DE1-00F8-F1744F00BB79}"/>
              </a:ext>
            </a:extLst>
          </p:cNvPr>
          <p:cNvSpPr txBox="1"/>
          <p:nvPr/>
        </p:nvSpPr>
        <p:spPr>
          <a:xfrm>
            <a:off x="1057893" y="2856671"/>
            <a:ext cx="1324520" cy="158890"/>
          </a:xfrm>
          <a:prstGeom prst="rect">
            <a:avLst/>
          </a:prstGeom>
        </p:spPr>
        <p:txBody>
          <a:bodyPr lIns="0" tIns="0" rIns="0" bIns="0" rtlCol="0" anchor="t">
            <a:spAutoFit/>
          </a:bodyPr>
          <a:lstStyle/>
          <a:p>
            <a:pPr algn="ctr" defTabSz="457200">
              <a:lnSpc>
                <a:spcPts val="1250"/>
              </a:lnSpc>
            </a:pPr>
            <a:r>
              <a:rPr lang="en-US" sz="1000" spc="25">
                <a:solidFill>
                  <a:srgbClr val="FFFFFF"/>
                </a:solidFill>
                <a:latin typeface="Camber 4 Bold"/>
              </a:rPr>
              <a:t>various types of training</a:t>
            </a:r>
          </a:p>
        </p:txBody>
      </p:sp>
      <p:sp>
        <p:nvSpPr>
          <p:cNvPr id="49" name="TextBox 15">
            <a:extLst>
              <a:ext uri="{FF2B5EF4-FFF2-40B4-BE49-F238E27FC236}">
                <a16:creationId xmlns:a16="http://schemas.microsoft.com/office/drawing/2014/main" id="{1BA3B76D-C504-B791-C4ED-7844D21F24D3}"/>
              </a:ext>
            </a:extLst>
          </p:cNvPr>
          <p:cNvSpPr txBox="1"/>
          <p:nvPr/>
        </p:nvSpPr>
        <p:spPr>
          <a:xfrm>
            <a:off x="2881632" y="2856671"/>
            <a:ext cx="1324520" cy="325602"/>
          </a:xfrm>
          <a:prstGeom prst="rect">
            <a:avLst/>
          </a:prstGeom>
        </p:spPr>
        <p:txBody>
          <a:bodyPr lIns="0" tIns="0" rIns="0" bIns="0" rtlCol="0" anchor="t">
            <a:spAutoFit/>
          </a:bodyPr>
          <a:lstStyle/>
          <a:p>
            <a:pPr algn="ctr" defTabSz="457200">
              <a:lnSpc>
                <a:spcPts val="1250"/>
              </a:lnSpc>
            </a:pPr>
            <a:r>
              <a:rPr lang="en-US" sz="1000" spc="25">
                <a:solidFill>
                  <a:srgbClr val="FFFFFF"/>
                </a:solidFill>
                <a:latin typeface="Camber 4 Bold"/>
              </a:rPr>
              <a:t>education program attendees</a:t>
            </a:r>
          </a:p>
        </p:txBody>
      </p:sp>
      <p:sp>
        <p:nvSpPr>
          <p:cNvPr id="50" name="TextBox 16">
            <a:extLst>
              <a:ext uri="{FF2B5EF4-FFF2-40B4-BE49-F238E27FC236}">
                <a16:creationId xmlns:a16="http://schemas.microsoft.com/office/drawing/2014/main" id="{A092A45F-B501-B7FC-76BE-17026CB8DDB5}"/>
              </a:ext>
            </a:extLst>
          </p:cNvPr>
          <p:cNvSpPr txBox="1"/>
          <p:nvPr/>
        </p:nvSpPr>
        <p:spPr>
          <a:xfrm>
            <a:off x="6520340" y="2621743"/>
            <a:ext cx="1324520" cy="348044"/>
          </a:xfrm>
          <a:prstGeom prst="rect">
            <a:avLst/>
          </a:prstGeom>
        </p:spPr>
        <p:txBody>
          <a:bodyPr lIns="0" tIns="0" rIns="0" bIns="0" rtlCol="0" anchor="t">
            <a:spAutoFit/>
          </a:bodyPr>
          <a:lstStyle/>
          <a:p>
            <a:pPr algn="ctr" defTabSz="457200">
              <a:lnSpc>
                <a:spcPts val="1400"/>
              </a:lnSpc>
              <a:spcBef>
                <a:spcPct val="0"/>
              </a:spcBef>
            </a:pPr>
            <a:r>
              <a:rPr lang="en-US" sz="1000" spc="25">
                <a:solidFill>
                  <a:srgbClr val="FFFFFF"/>
                </a:solidFill>
                <a:latin typeface="Camber 4 Bold"/>
              </a:rPr>
              <a:t>Community of practitioners</a:t>
            </a:r>
          </a:p>
        </p:txBody>
      </p:sp>
    </p:spTree>
    <p:extLst>
      <p:ext uri="{BB962C8B-B14F-4D97-AF65-F5344CB8AC3E}">
        <p14:creationId xmlns:p14="http://schemas.microsoft.com/office/powerpoint/2010/main" val="3680278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B75BB"/>
        </a:solidFill>
        <a:effectLst/>
      </p:bgPr>
    </p:bg>
    <p:spTree>
      <p:nvGrpSpPr>
        <p:cNvPr id="1" name=""/>
        <p:cNvGrpSpPr/>
        <p:nvPr/>
      </p:nvGrpSpPr>
      <p:grpSpPr>
        <a:xfrm>
          <a:off x="0" y="0"/>
          <a:ext cx="0" cy="0"/>
          <a:chOff x="0" y="0"/>
          <a:chExt cx="0" cy="0"/>
        </a:xfrm>
      </p:grpSpPr>
      <p:sp>
        <p:nvSpPr>
          <p:cNvPr id="2" name="Freeform 2"/>
          <p:cNvSpPr/>
          <p:nvPr/>
        </p:nvSpPr>
        <p:spPr>
          <a:xfrm>
            <a:off x="3104949" y="2006944"/>
            <a:ext cx="2934101" cy="553470"/>
          </a:xfrm>
          <a:custGeom>
            <a:avLst/>
            <a:gdLst/>
            <a:ahLst/>
            <a:cxnLst/>
            <a:rect l="l" t="t" r="r" b="b"/>
            <a:pathLst>
              <a:path w="4172608" h="787094">
                <a:moveTo>
                  <a:pt x="0" y="0"/>
                </a:moveTo>
                <a:lnTo>
                  <a:pt x="4172608" y="0"/>
                </a:lnTo>
                <a:lnTo>
                  <a:pt x="4172608" y="787094"/>
                </a:lnTo>
                <a:lnTo>
                  <a:pt x="0" y="787094"/>
                </a:lnTo>
                <a:lnTo>
                  <a:pt x="0" y="0"/>
                </a:lnTo>
                <a:close/>
              </a:path>
            </a:pathLst>
          </a:custGeom>
          <a:blipFill>
            <a:blip r:embed="rId2"/>
            <a:stretch>
              <a:fillRect/>
            </a:stretch>
          </a:blipFill>
        </p:spPr>
        <p:txBody>
          <a:bodyPr/>
          <a:lstStyle/>
          <a:p>
            <a:pPr defTabSz="457200"/>
            <a:endParaRPr lang="en-HR" sz="900">
              <a:solidFill>
                <a:prstClr val="black"/>
              </a:solidFill>
              <a:latin typeface="Calibri"/>
            </a:endParaRPr>
          </a:p>
        </p:txBody>
      </p:sp>
      <p:grpSp>
        <p:nvGrpSpPr>
          <p:cNvPr id="3" name="Group 3"/>
          <p:cNvGrpSpPr/>
          <p:nvPr/>
        </p:nvGrpSpPr>
        <p:grpSpPr>
          <a:xfrm>
            <a:off x="3104949" y="2621561"/>
            <a:ext cx="1543050" cy="63518"/>
            <a:chOff x="0" y="0"/>
            <a:chExt cx="812800" cy="22806"/>
          </a:xfrm>
        </p:grpSpPr>
        <p:sp>
          <p:nvSpPr>
            <p:cNvPr id="4" name="Freeform 4"/>
            <p:cNvSpPr/>
            <p:nvPr/>
          </p:nvSpPr>
          <p:spPr>
            <a:xfrm>
              <a:off x="0" y="0"/>
              <a:ext cx="812800" cy="22806"/>
            </a:xfrm>
            <a:custGeom>
              <a:avLst/>
              <a:gdLst/>
              <a:ahLst/>
              <a:cxnLst/>
              <a:rect l="l" t="t" r="r" b="b"/>
              <a:pathLst>
                <a:path w="812800" h="22806">
                  <a:moveTo>
                    <a:pt x="11403" y="0"/>
                  </a:moveTo>
                  <a:lnTo>
                    <a:pt x="801397" y="0"/>
                  </a:lnTo>
                  <a:cubicBezTo>
                    <a:pt x="807695" y="0"/>
                    <a:pt x="812800" y="5105"/>
                    <a:pt x="812800" y="11403"/>
                  </a:cubicBezTo>
                  <a:lnTo>
                    <a:pt x="812800" y="11403"/>
                  </a:lnTo>
                  <a:cubicBezTo>
                    <a:pt x="812800" y="17700"/>
                    <a:pt x="807695" y="22806"/>
                    <a:pt x="801397" y="22806"/>
                  </a:cubicBezTo>
                  <a:lnTo>
                    <a:pt x="11403" y="22806"/>
                  </a:lnTo>
                  <a:cubicBezTo>
                    <a:pt x="5105" y="22806"/>
                    <a:pt x="0" y="17700"/>
                    <a:pt x="0" y="11403"/>
                  </a:cubicBezTo>
                  <a:lnTo>
                    <a:pt x="0" y="11403"/>
                  </a:lnTo>
                  <a:cubicBezTo>
                    <a:pt x="0" y="5105"/>
                    <a:pt x="5105" y="0"/>
                    <a:pt x="11403" y="0"/>
                  </a:cubicBezTo>
                  <a:close/>
                </a:path>
              </a:pathLst>
            </a:custGeom>
            <a:solidFill>
              <a:srgbClr val="FFFFFF"/>
            </a:solidFill>
          </p:spPr>
          <p:txBody>
            <a:bodyPr/>
            <a:lstStyle/>
            <a:p>
              <a:pPr defTabSz="457200"/>
              <a:endParaRPr lang="en-HR" sz="900">
                <a:solidFill>
                  <a:prstClr val="black"/>
                </a:solidFill>
                <a:latin typeface="Calibri"/>
              </a:endParaRPr>
            </a:p>
          </p:txBody>
        </p:sp>
        <p:sp>
          <p:nvSpPr>
            <p:cNvPr id="5" name="TextBox 5"/>
            <p:cNvSpPr txBox="1"/>
            <p:nvPr/>
          </p:nvSpPr>
          <p:spPr>
            <a:xfrm>
              <a:off x="0" y="-28575"/>
              <a:ext cx="812800" cy="51381"/>
            </a:xfrm>
            <a:prstGeom prst="rect">
              <a:avLst/>
            </a:prstGeom>
          </p:spPr>
          <p:txBody>
            <a:bodyPr lIns="25400" tIns="25400" rIns="25400" bIns="25400" rtlCol="0" anchor="ctr"/>
            <a:lstStyle/>
            <a:p>
              <a:pPr algn="ctr" defTabSz="457200">
                <a:lnSpc>
                  <a:spcPts val="980"/>
                </a:lnSpc>
              </a:pPr>
              <a:endParaRPr sz="900">
                <a:solidFill>
                  <a:prstClr val="black"/>
                </a:solidFill>
                <a:latin typeface="Calibri"/>
              </a:endParaRPr>
            </a:p>
          </p:txBody>
        </p:sp>
      </p:grpSp>
      <p:grpSp>
        <p:nvGrpSpPr>
          <p:cNvPr id="6" name="Group 6"/>
          <p:cNvGrpSpPr/>
          <p:nvPr/>
        </p:nvGrpSpPr>
        <p:grpSpPr>
          <a:xfrm>
            <a:off x="4529911" y="2621561"/>
            <a:ext cx="1432739" cy="63518"/>
            <a:chOff x="0" y="0"/>
            <a:chExt cx="734979" cy="22806"/>
          </a:xfrm>
        </p:grpSpPr>
        <p:sp>
          <p:nvSpPr>
            <p:cNvPr id="7" name="Freeform 7"/>
            <p:cNvSpPr/>
            <p:nvPr/>
          </p:nvSpPr>
          <p:spPr>
            <a:xfrm>
              <a:off x="0" y="0"/>
              <a:ext cx="734979" cy="22806"/>
            </a:xfrm>
            <a:custGeom>
              <a:avLst/>
              <a:gdLst/>
              <a:ahLst/>
              <a:cxnLst/>
              <a:rect l="l" t="t" r="r" b="b"/>
              <a:pathLst>
                <a:path w="734979" h="22806">
                  <a:moveTo>
                    <a:pt x="0" y="0"/>
                  </a:moveTo>
                  <a:lnTo>
                    <a:pt x="734979" y="0"/>
                  </a:lnTo>
                  <a:lnTo>
                    <a:pt x="734979" y="22806"/>
                  </a:lnTo>
                  <a:lnTo>
                    <a:pt x="0" y="22806"/>
                  </a:lnTo>
                  <a:close/>
                </a:path>
              </a:pathLst>
            </a:custGeom>
            <a:solidFill>
              <a:srgbClr val="FFFFFF"/>
            </a:solidFill>
          </p:spPr>
          <p:txBody>
            <a:bodyPr/>
            <a:lstStyle/>
            <a:p>
              <a:pPr defTabSz="457200"/>
              <a:endParaRPr lang="en-HR" sz="900">
                <a:solidFill>
                  <a:prstClr val="black"/>
                </a:solidFill>
                <a:latin typeface="Calibri"/>
              </a:endParaRPr>
            </a:p>
          </p:txBody>
        </p:sp>
        <p:sp>
          <p:nvSpPr>
            <p:cNvPr id="8" name="TextBox 8"/>
            <p:cNvSpPr txBox="1"/>
            <p:nvPr/>
          </p:nvSpPr>
          <p:spPr>
            <a:xfrm>
              <a:off x="0" y="-28575"/>
              <a:ext cx="734979" cy="51381"/>
            </a:xfrm>
            <a:prstGeom prst="rect">
              <a:avLst/>
            </a:prstGeom>
          </p:spPr>
          <p:txBody>
            <a:bodyPr lIns="25400" tIns="25400" rIns="25400" bIns="25400" rtlCol="0" anchor="ctr"/>
            <a:lstStyle/>
            <a:p>
              <a:pPr algn="ctr" defTabSz="457200">
                <a:lnSpc>
                  <a:spcPts val="980"/>
                </a:lnSpc>
              </a:pPr>
              <a:endParaRPr sz="900">
                <a:solidFill>
                  <a:prstClr val="black"/>
                </a:solidFill>
                <a:latin typeface="Calibri"/>
              </a:endParaRPr>
            </a:p>
          </p:txBody>
        </p:sp>
      </p:grpSp>
      <p:sp>
        <p:nvSpPr>
          <p:cNvPr id="9" name="TextBox 9"/>
          <p:cNvSpPr txBox="1"/>
          <p:nvPr/>
        </p:nvSpPr>
        <p:spPr>
          <a:xfrm>
            <a:off x="2094382" y="2773349"/>
            <a:ext cx="4955237" cy="234038"/>
          </a:xfrm>
          <a:prstGeom prst="rect">
            <a:avLst/>
          </a:prstGeom>
        </p:spPr>
        <p:txBody>
          <a:bodyPr lIns="0" tIns="0" rIns="0" bIns="0" rtlCol="0" anchor="t">
            <a:spAutoFit/>
          </a:bodyPr>
          <a:lstStyle/>
          <a:p>
            <a:pPr algn="ctr" defTabSz="457200">
              <a:lnSpc>
                <a:spcPts val="1840"/>
              </a:lnSpc>
              <a:spcBef>
                <a:spcPct val="0"/>
              </a:spcBef>
            </a:pPr>
            <a:r>
              <a:rPr lang="en-US" sz="1800" dirty="0">
                <a:solidFill>
                  <a:srgbClr val="FFFFFF"/>
                </a:solidFill>
                <a:latin typeface="Camber 1"/>
              </a:rPr>
              <a:t>Croatian Academic and Research Network</a:t>
            </a:r>
          </a:p>
        </p:txBody>
      </p:sp>
      <p:sp>
        <p:nvSpPr>
          <p:cNvPr id="10" name="TextBox 10"/>
          <p:cNvSpPr txBox="1"/>
          <p:nvPr/>
        </p:nvSpPr>
        <p:spPr>
          <a:xfrm>
            <a:off x="7368703" y="418595"/>
            <a:ext cx="1260948" cy="158890"/>
          </a:xfrm>
          <a:prstGeom prst="rect">
            <a:avLst/>
          </a:prstGeom>
        </p:spPr>
        <p:txBody>
          <a:bodyPr lIns="0" tIns="0" rIns="0" bIns="0" rtlCol="0" anchor="t">
            <a:spAutoFit/>
          </a:bodyPr>
          <a:lstStyle/>
          <a:p>
            <a:pPr algn="r" defTabSz="457200">
              <a:lnSpc>
                <a:spcPts val="1260"/>
              </a:lnSpc>
            </a:pPr>
            <a:r>
              <a:rPr lang="en-US" sz="1000" spc="22" dirty="0">
                <a:solidFill>
                  <a:srgbClr val="FFFFFF"/>
                </a:solidFill>
                <a:latin typeface="Camber 1"/>
              </a:rPr>
              <a:t>02</a:t>
            </a:r>
          </a:p>
        </p:txBody>
      </p:sp>
      <p:grpSp>
        <p:nvGrpSpPr>
          <p:cNvPr id="11" name="Group 11"/>
          <p:cNvGrpSpPr/>
          <p:nvPr/>
        </p:nvGrpSpPr>
        <p:grpSpPr>
          <a:xfrm>
            <a:off x="514350" y="4741028"/>
            <a:ext cx="8115300" cy="130421"/>
            <a:chOff x="0" y="298340"/>
            <a:chExt cx="21640800" cy="347789"/>
          </a:xfrm>
        </p:grpSpPr>
        <p:sp>
          <p:nvSpPr>
            <p:cNvPr id="12" name="TextBox 12"/>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solidFill>
                    <a:srgbClr val="FFFFFF"/>
                  </a:solidFill>
                  <a:latin typeface="Camber 1"/>
                </a:rPr>
                <a:t>The impact of </a:t>
              </a:r>
              <a:r>
                <a:rPr lang="hr-HR" sz="900" spc="18" dirty="0">
                  <a:solidFill>
                    <a:srgbClr val="FFFFFF"/>
                  </a:solidFill>
                  <a:latin typeface="Camber 1"/>
                </a:rPr>
                <a:t> </a:t>
              </a:r>
              <a:r>
                <a:rPr lang="en-US" sz="900" spc="18" dirty="0">
                  <a:solidFill>
                    <a:srgbClr val="FFFFFF"/>
                  </a:solidFill>
                  <a:latin typeface="Camber 1"/>
                </a:rPr>
                <a:t>e-Schools </a:t>
              </a:r>
              <a:r>
                <a:rPr lang="en-US" sz="900" spc="18" dirty="0" err="1">
                  <a:solidFill>
                    <a:srgbClr val="FFFFFF"/>
                  </a:solidFill>
                  <a:latin typeface="Camber 1"/>
                </a:rPr>
                <a:t>programme</a:t>
              </a:r>
              <a:endParaRPr lang="en-US" sz="900" spc="18" dirty="0">
                <a:solidFill>
                  <a:srgbClr val="FFFFFF"/>
                </a:solidFill>
                <a:latin typeface="Camber 1"/>
              </a:endParaRPr>
            </a:p>
          </p:txBody>
        </p:sp>
        <p:sp>
          <p:nvSpPr>
            <p:cNvPr id="13" name="TextBox 13"/>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solidFill>
                    <a:srgbClr val="FFFFFF"/>
                  </a:solidFill>
                  <a:latin typeface="Camber 1"/>
                </a:rPr>
                <a:t> </a:t>
              </a:r>
              <a:r>
                <a:rPr lang="en-US" sz="900" spc="18" dirty="0">
                  <a:solidFill>
                    <a:srgbClr val="FFFFFF"/>
                  </a:solidFill>
                  <a:latin typeface="Camber 1"/>
                </a:rPr>
                <a:t>June2024</a:t>
              </a:r>
              <a:endParaRPr lang="en-US" sz="800" spc="18" dirty="0">
                <a:solidFill>
                  <a:srgbClr val="FFFFFF"/>
                </a:solidFill>
                <a:latin typeface="Camber 1"/>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574087"/>
            <a:ext cx="5811681" cy="589905"/>
          </a:xfrm>
          <a:prstGeom prst="rect">
            <a:avLst/>
          </a:prstGeom>
        </p:spPr>
        <p:txBody>
          <a:bodyPr lIns="0" tIns="0" rIns="0" bIns="0" rtlCol="0" anchor="t">
            <a:spAutoFit/>
          </a:bodyPr>
          <a:lstStyle/>
          <a:p>
            <a:pPr defTabSz="457200">
              <a:lnSpc>
                <a:spcPts val="4600"/>
              </a:lnSpc>
              <a:spcBef>
                <a:spcPct val="0"/>
              </a:spcBef>
            </a:pPr>
            <a:r>
              <a:rPr lang="hr-HR" sz="2000" dirty="0">
                <a:solidFill>
                  <a:srgbClr val="000000"/>
                </a:solidFill>
                <a:latin typeface="Camber Thin" pitchFamily="50" charset="0"/>
              </a:rPr>
              <a:t>RESULTS IN</a:t>
            </a:r>
            <a:r>
              <a:rPr lang="hr-HR" sz="4000" dirty="0">
                <a:solidFill>
                  <a:srgbClr val="000000"/>
                </a:solidFill>
                <a:latin typeface="Camber Thin" pitchFamily="50" charset="0"/>
              </a:rPr>
              <a:t> </a:t>
            </a:r>
            <a:r>
              <a:rPr lang="hr-HR" sz="4000" dirty="0">
                <a:solidFill>
                  <a:srgbClr val="289689"/>
                </a:solidFill>
                <a:latin typeface="Camber 1 Bold"/>
              </a:rPr>
              <a:t>RESEARCH</a:t>
            </a:r>
            <a:endParaRPr lang="en-US" sz="4000" dirty="0">
              <a:solidFill>
                <a:srgbClr val="289689"/>
              </a:solidFill>
              <a:latin typeface="Camber 1 Bold"/>
            </a:endParaRPr>
          </a:p>
        </p:txBody>
      </p:sp>
      <p:sp>
        <p:nvSpPr>
          <p:cNvPr id="13" name="TextBox 13"/>
          <p:cNvSpPr txBox="1"/>
          <p:nvPr/>
        </p:nvSpPr>
        <p:spPr>
          <a:xfrm>
            <a:off x="8490868" y="418595"/>
            <a:ext cx="138782" cy="158890"/>
          </a:xfrm>
          <a:prstGeom prst="rect">
            <a:avLst/>
          </a:prstGeom>
        </p:spPr>
        <p:txBody>
          <a:bodyPr lIns="0" tIns="0" rIns="0" bIns="0" rtlCol="0" anchor="t">
            <a:spAutoFit/>
          </a:bodyPr>
          <a:lstStyle/>
          <a:p>
            <a:pPr algn="r" defTabSz="457200">
              <a:lnSpc>
                <a:spcPts val="1260"/>
              </a:lnSpc>
            </a:pPr>
            <a:r>
              <a:rPr lang="hr-HR" sz="1000" spc="22" dirty="0">
                <a:solidFill>
                  <a:srgbClr val="000000"/>
                </a:solidFill>
                <a:latin typeface="Camber 2 Bold"/>
              </a:rPr>
              <a:t>20</a:t>
            </a:r>
            <a:endParaRPr lang="en-US" sz="900" spc="22" dirty="0">
              <a:solidFill>
                <a:srgbClr val="000000"/>
              </a:solidFill>
              <a:latin typeface="Camber 2 Bold"/>
            </a:endParaRPr>
          </a:p>
        </p:txBody>
      </p:sp>
      <p:grpSp>
        <p:nvGrpSpPr>
          <p:cNvPr id="20" name="Group 19">
            <a:extLst>
              <a:ext uri="{FF2B5EF4-FFF2-40B4-BE49-F238E27FC236}">
                <a16:creationId xmlns:a16="http://schemas.microsoft.com/office/drawing/2014/main" id="{E39BFF70-CB99-271C-11E3-609A7F1088F7}"/>
              </a:ext>
            </a:extLst>
          </p:cNvPr>
          <p:cNvGrpSpPr/>
          <p:nvPr/>
        </p:nvGrpSpPr>
        <p:grpSpPr>
          <a:xfrm>
            <a:off x="514350" y="4741028"/>
            <a:ext cx="8115300" cy="130421"/>
            <a:chOff x="0" y="298340"/>
            <a:chExt cx="21640800" cy="347789"/>
          </a:xfrm>
        </p:grpSpPr>
        <p:sp>
          <p:nvSpPr>
            <p:cNvPr id="21" name="TextBox 20">
              <a:extLst>
                <a:ext uri="{FF2B5EF4-FFF2-40B4-BE49-F238E27FC236}">
                  <a16:creationId xmlns:a16="http://schemas.microsoft.com/office/drawing/2014/main" id="{BFF29160-08CC-4F07-4929-8B33A313D264}"/>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22" name="TextBox 21">
              <a:extLst>
                <a:ext uri="{FF2B5EF4-FFF2-40B4-BE49-F238E27FC236}">
                  <a16:creationId xmlns:a16="http://schemas.microsoft.com/office/drawing/2014/main" id="{EA35E425-89D9-BA9A-52D0-304EFC38D546}"/>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grpSp>
        <p:nvGrpSpPr>
          <p:cNvPr id="28" name="Group 3">
            <a:extLst>
              <a:ext uri="{FF2B5EF4-FFF2-40B4-BE49-F238E27FC236}">
                <a16:creationId xmlns:a16="http://schemas.microsoft.com/office/drawing/2014/main" id="{71D7443F-8D7B-A9AC-C001-DEB192CBCBB2}"/>
              </a:ext>
            </a:extLst>
          </p:cNvPr>
          <p:cNvGrpSpPr/>
          <p:nvPr/>
        </p:nvGrpSpPr>
        <p:grpSpPr>
          <a:xfrm>
            <a:off x="1551709" y="2073587"/>
            <a:ext cx="1680775" cy="996326"/>
            <a:chOff x="0" y="0"/>
            <a:chExt cx="5373430" cy="3185250"/>
          </a:xfrm>
        </p:grpSpPr>
        <p:sp>
          <p:nvSpPr>
            <p:cNvPr id="29" name="Freeform 4">
              <a:extLst>
                <a:ext uri="{FF2B5EF4-FFF2-40B4-BE49-F238E27FC236}">
                  <a16:creationId xmlns:a16="http://schemas.microsoft.com/office/drawing/2014/main" id="{515E37FA-57E6-8CB1-9477-3E275E295142}"/>
                </a:ext>
              </a:extLst>
            </p:cNvPr>
            <p:cNvSpPr/>
            <p:nvPr/>
          </p:nvSpPr>
          <p:spPr>
            <a:xfrm>
              <a:off x="0" y="0"/>
              <a:ext cx="5373430" cy="3185250"/>
            </a:xfrm>
            <a:custGeom>
              <a:avLst/>
              <a:gdLst/>
              <a:ahLst/>
              <a:cxnLst/>
              <a:rect l="l" t="t" r="r" b="b"/>
              <a:pathLst>
                <a:path w="5373430" h="3185250">
                  <a:moveTo>
                    <a:pt x="5248970" y="3185250"/>
                  </a:moveTo>
                  <a:lnTo>
                    <a:pt x="124460" y="3185250"/>
                  </a:lnTo>
                  <a:cubicBezTo>
                    <a:pt x="55880" y="3185250"/>
                    <a:pt x="0" y="3129370"/>
                    <a:pt x="0" y="3060790"/>
                  </a:cubicBezTo>
                  <a:lnTo>
                    <a:pt x="0" y="124460"/>
                  </a:lnTo>
                  <a:cubicBezTo>
                    <a:pt x="0" y="55880"/>
                    <a:pt x="55880" y="0"/>
                    <a:pt x="124460" y="0"/>
                  </a:cubicBezTo>
                  <a:lnTo>
                    <a:pt x="5248970" y="0"/>
                  </a:lnTo>
                  <a:cubicBezTo>
                    <a:pt x="5317550" y="0"/>
                    <a:pt x="5373430" y="55880"/>
                    <a:pt x="5373430" y="124460"/>
                  </a:cubicBezTo>
                  <a:lnTo>
                    <a:pt x="5373430" y="3060790"/>
                  </a:lnTo>
                  <a:cubicBezTo>
                    <a:pt x="5373430" y="3129370"/>
                    <a:pt x="5317550" y="3185250"/>
                    <a:pt x="5248970" y="3185250"/>
                  </a:cubicBezTo>
                  <a:close/>
                </a:path>
              </a:pathLst>
            </a:custGeom>
            <a:solidFill>
              <a:srgbClr val="289689"/>
            </a:solidFill>
          </p:spPr>
          <p:txBody>
            <a:bodyPr/>
            <a:lstStyle/>
            <a:p>
              <a:pPr defTabSz="457200"/>
              <a:endParaRPr lang="en-HR" sz="900">
                <a:solidFill>
                  <a:prstClr val="black"/>
                </a:solidFill>
                <a:latin typeface="Calibri"/>
              </a:endParaRPr>
            </a:p>
          </p:txBody>
        </p:sp>
      </p:grpSp>
      <p:grpSp>
        <p:nvGrpSpPr>
          <p:cNvPr id="30" name="Group 5">
            <a:extLst>
              <a:ext uri="{FF2B5EF4-FFF2-40B4-BE49-F238E27FC236}">
                <a16:creationId xmlns:a16="http://schemas.microsoft.com/office/drawing/2014/main" id="{743EFB30-EA01-6A6D-BEE7-5799B08F32AD}"/>
              </a:ext>
            </a:extLst>
          </p:cNvPr>
          <p:cNvGrpSpPr/>
          <p:nvPr/>
        </p:nvGrpSpPr>
        <p:grpSpPr>
          <a:xfrm>
            <a:off x="5187659" y="2073587"/>
            <a:ext cx="1680775" cy="996326"/>
            <a:chOff x="0" y="0"/>
            <a:chExt cx="5373430" cy="3185250"/>
          </a:xfrm>
        </p:grpSpPr>
        <p:sp>
          <p:nvSpPr>
            <p:cNvPr id="31" name="Freeform 6">
              <a:extLst>
                <a:ext uri="{FF2B5EF4-FFF2-40B4-BE49-F238E27FC236}">
                  <a16:creationId xmlns:a16="http://schemas.microsoft.com/office/drawing/2014/main" id="{0B0A91BF-376F-C946-5A1C-BFA0A124CF83}"/>
                </a:ext>
              </a:extLst>
            </p:cNvPr>
            <p:cNvSpPr/>
            <p:nvPr/>
          </p:nvSpPr>
          <p:spPr>
            <a:xfrm>
              <a:off x="0" y="0"/>
              <a:ext cx="5373430" cy="3185250"/>
            </a:xfrm>
            <a:custGeom>
              <a:avLst/>
              <a:gdLst/>
              <a:ahLst/>
              <a:cxnLst/>
              <a:rect l="l" t="t" r="r" b="b"/>
              <a:pathLst>
                <a:path w="5373430" h="3185250">
                  <a:moveTo>
                    <a:pt x="5248970" y="3185250"/>
                  </a:moveTo>
                  <a:lnTo>
                    <a:pt x="124460" y="3185250"/>
                  </a:lnTo>
                  <a:cubicBezTo>
                    <a:pt x="55880" y="3185250"/>
                    <a:pt x="0" y="3129370"/>
                    <a:pt x="0" y="3060790"/>
                  </a:cubicBezTo>
                  <a:lnTo>
                    <a:pt x="0" y="124460"/>
                  </a:lnTo>
                  <a:cubicBezTo>
                    <a:pt x="0" y="55880"/>
                    <a:pt x="55880" y="0"/>
                    <a:pt x="124460" y="0"/>
                  </a:cubicBezTo>
                  <a:lnTo>
                    <a:pt x="5248970" y="0"/>
                  </a:lnTo>
                  <a:cubicBezTo>
                    <a:pt x="5317550" y="0"/>
                    <a:pt x="5373430" y="55880"/>
                    <a:pt x="5373430" y="124460"/>
                  </a:cubicBezTo>
                  <a:lnTo>
                    <a:pt x="5373430" y="3060790"/>
                  </a:lnTo>
                  <a:cubicBezTo>
                    <a:pt x="5373430" y="3129370"/>
                    <a:pt x="5317550" y="3185250"/>
                    <a:pt x="5248970" y="3185250"/>
                  </a:cubicBezTo>
                  <a:close/>
                </a:path>
              </a:pathLst>
            </a:custGeom>
            <a:solidFill>
              <a:srgbClr val="1B75BB"/>
            </a:solidFill>
          </p:spPr>
          <p:txBody>
            <a:bodyPr/>
            <a:lstStyle/>
            <a:p>
              <a:pPr defTabSz="457200"/>
              <a:endParaRPr lang="en-HR" sz="900">
                <a:solidFill>
                  <a:prstClr val="black"/>
                </a:solidFill>
                <a:latin typeface="Calibri"/>
              </a:endParaRPr>
            </a:p>
          </p:txBody>
        </p:sp>
      </p:grpSp>
      <p:grpSp>
        <p:nvGrpSpPr>
          <p:cNvPr id="32" name="Group 7">
            <a:extLst>
              <a:ext uri="{FF2B5EF4-FFF2-40B4-BE49-F238E27FC236}">
                <a16:creationId xmlns:a16="http://schemas.microsoft.com/office/drawing/2014/main" id="{DC51929F-54B2-59B0-0396-2A4D936F6D0E}"/>
              </a:ext>
            </a:extLst>
          </p:cNvPr>
          <p:cNvGrpSpPr/>
          <p:nvPr/>
        </p:nvGrpSpPr>
        <p:grpSpPr>
          <a:xfrm>
            <a:off x="3362118" y="2073587"/>
            <a:ext cx="1680775" cy="820114"/>
            <a:chOff x="0" y="0"/>
            <a:chExt cx="5373430" cy="2621900"/>
          </a:xfrm>
        </p:grpSpPr>
        <p:sp>
          <p:nvSpPr>
            <p:cNvPr id="33" name="Freeform 8">
              <a:extLst>
                <a:ext uri="{FF2B5EF4-FFF2-40B4-BE49-F238E27FC236}">
                  <a16:creationId xmlns:a16="http://schemas.microsoft.com/office/drawing/2014/main" id="{6605BC52-A531-2C04-08A8-5CD6DCC3AACF}"/>
                </a:ext>
              </a:extLst>
            </p:cNvPr>
            <p:cNvSpPr/>
            <p:nvPr/>
          </p:nvSpPr>
          <p:spPr>
            <a:xfrm>
              <a:off x="0" y="0"/>
              <a:ext cx="5373430" cy="2621900"/>
            </a:xfrm>
            <a:custGeom>
              <a:avLst/>
              <a:gdLst/>
              <a:ahLst/>
              <a:cxnLst/>
              <a:rect l="l" t="t" r="r" b="b"/>
              <a:pathLst>
                <a:path w="5373430" h="2621900">
                  <a:moveTo>
                    <a:pt x="5248970" y="2621899"/>
                  </a:moveTo>
                  <a:lnTo>
                    <a:pt x="124460" y="2621899"/>
                  </a:lnTo>
                  <a:cubicBezTo>
                    <a:pt x="55880" y="2621899"/>
                    <a:pt x="0" y="2566020"/>
                    <a:pt x="0" y="2497439"/>
                  </a:cubicBezTo>
                  <a:lnTo>
                    <a:pt x="0" y="124460"/>
                  </a:lnTo>
                  <a:cubicBezTo>
                    <a:pt x="0" y="55880"/>
                    <a:pt x="55880" y="0"/>
                    <a:pt x="124460" y="0"/>
                  </a:cubicBezTo>
                  <a:lnTo>
                    <a:pt x="5248970" y="0"/>
                  </a:lnTo>
                  <a:cubicBezTo>
                    <a:pt x="5317550" y="0"/>
                    <a:pt x="5373430" y="55880"/>
                    <a:pt x="5373430" y="124460"/>
                  </a:cubicBezTo>
                  <a:lnTo>
                    <a:pt x="5373430" y="2497440"/>
                  </a:lnTo>
                  <a:cubicBezTo>
                    <a:pt x="5373430" y="2566020"/>
                    <a:pt x="5317550" y="2621900"/>
                    <a:pt x="5248970" y="2621900"/>
                  </a:cubicBezTo>
                  <a:close/>
                </a:path>
              </a:pathLst>
            </a:custGeom>
            <a:solidFill>
              <a:srgbClr val="15A0DB"/>
            </a:solidFill>
          </p:spPr>
          <p:txBody>
            <a:bodyPr/>
            <a:lstStyle/>
            <a:p>
              <a:pPr defTabSz="457200"/>
              <a:endParaRPr lang="en-HR" sz="900">
                <a:solidFill>
                  <a:prstClr val="black"/>
                </a:solidFill>
                <a:latin typeface="Calibri"/>
              </a:endParaRPr>
            </a:p>
          </p:txBody>
        </p:sp>
      </p:grpSp>
      <p:sp>
        <p:nvSpPr>
          <p:cNvPr id="34" name="TextBox 9">
            <a:extLst>
              <a:ext uri="{FF2B5EF4-FFF2-40B4-BE49-F238E27FC236}">
                <a16:creationId xmlns:a16="http://schemas.microsoft.com/office/drawing/2014/main" id="{27AFC491-3609-4EB3-6DCC-8613729B32BD}"/>
              </a:ext>
            </a:extLst>
          </p:cNvPr>
          <p:cNvSpPr txBox="1"/>
          <p:nvPr/>
        </p:nvSpPr>
        <p:spPr>
          <a:xfrm>
            <a:off x="1729837" y="2190438"/>
            <a:ext cx="1324520" cy="707117"/>
          </a:xfrm>
          <a:prstGeom prst="rect">
            <a:avLst/>
          </a:prstGeom>
        </p:spPr>
        <p:txBody>
          <a:bodyPr lIns="0" tIns="0" rIns="0" bIns="0" rtlCol="0" anchor="t">
            <a:spAutoFit/>
          </a:bodyPr>
          <a:lstStyle/>
          <a:p>
            <a:pPr algn="ctr" defTabSz="457200">
              <a:lnSpc>
                <a:spcPts val="1400"/>
              </a:lnSpc>
            </a:pPr>
            <a:r>
              <a:rPr lang="en-US" sz="1000" spc="25">
                <a:solidFill>
                  <a:srgbClr val="FFFFFF"/>
                </a:solidFill>
                <a:latin typeface="Camber 4 Bold"/>
              </a:rPr>
              <a:t>Scientific research on the impact of e-Schools pilot project (CPP)</a:t>
            </a:r>
          </a:p>
          <a:p>
            <a:pPr algn="ctr" defTabSz="457200">
              <a:lnSpc>
                <a:spcPts val="1400"/>
              </a:lnSpc>
              <a:spcBef>
                <a:spcPct val="0"/>
              </a:spcBef>
            </a:pPr>
            <a:endParaRPr lang="en-US" sz="1000" spc="25">
              <a:solidFill>
                <a:srgbClr val="FFFFFF"/>
              </a:solidFill>
              <a:latin typeface="Camber 4 Bold"/>
            </a:endParaRPr>
          </a:p>
        </p:txBody>
      </p:sp>
      <p:sp>
        <p:nvSpPr>
          <p:cNvPr id="35" name="TextBox 10">
            <a:extLst>
              <a:ext uri="{FF2B5EF4-FFF2-40B4-BE49-F238E27FC236}">
                <a16:creationId xmlns:a16="http://schemas.microsoft.com/office/drawing/2014/main" id="{0BD99D50-A46D-440A-83E6-6E6CE3EA7619}"/>
              </a:ext>
            </a:extLst>
          </p:cNvPr>
          <p:cNvSpPr txBox="1"/>
          <p:nvPr/>
        </p:nvSpPr>
        <p:spPr>
          <a:xfrm>
            <a:off x="3540245" y="2190438"/>
            <a:ext cx="1324520" cy="527580"/>
          </a:xfrm>
          <a:prstGeom prst="rect">
            <a:avLst/>
          </a:prstGeom>
        </p:spPr>
        <p:txBody>
          <a:bodyPr lIns="0" tIns="0" rIns="0" bIns="0" rtlCol="0" anchor="t">
            <a:spAutoFit/>
          </a:bodyPr>
          <a:lstStyle/>
          <a:p>
            <a:pPr algn="ctr" defTabSz="457200">
              <a:lnSpc>
                <a:spcPts val="1400"/>
              </a:lnSpc>
            </a:pPr>
            <a:r>
              <a:rPr lang="en-US" sz="1000" spc="25">
                <a:solidFill>
                  <a:srgbClr val="FFFFFF"/>
                </a:solidFill>
                <a:latin typeface="Camber 4 Bold"/>
              </a:rPr>
              <a:t>Electromagnetic fields research</a:t>
            </a:r>
          </a:p>
          <a:p>
            <a:pPr algn="ctr" defTabSz="457200">
              <a:lnSpc>
                <a:spcPts val="1400"/>
              </a:lnSpc>
              <a:spcBef>
                <a:spcPct val="0"/>
              </a:spcBef>
            </a:pPr>
            <a:r>
              <a:rPr lang="en-US" sz="1000" spc="25">
                <a:solidFill>
                  <a:srgbClr val="FFFFFF"/>
                </a:solidFill>
                <a:latin typeface="Camber 4 Bold"/>
              </a:rPr>
              <a:t>(IMI)</a:t>
            </a:r>
          </a:p>
        </p:txBody>
      </p:sp>
      <p:sp>
        <p:nvSpPr>
          <p:cNvPr id="36" name="TextBox 11">
            <a:extLst>
              <a:ext uri="{FF2B5EF4-FFF2-40B4-BE49-F238E27FC236}">
                <a16:creationId xmlns:a16="http://schemas.microsoft.com/office/drawing/2014/main" id="{90B4CBEC-D50E-A76B-B106-73F37991CB49}"/>
              </a:ext>
            </a:extLst>
          </p:cNvPr>
          <p:cNvSpPr txBox="1"/>
          <p:nvPr/>
        </p:nvSpPr>
        <p:spPr>
          <a:xfrm>
            <a:off x="5365786" y="2190438"/>
            <a:ext cx="1324520" cy="707117"/>
          </a:xfrm>
          <a:prstGeom prst="rect">
            <a:avLst/>
          </a:prstGeom>
        </p:spPr>
        <p:txBody>
          <a:bodyPr lIns="0" tIns="0" rIns="0" bIns="0" rtlCol="0" anchor="t">
            <a:spAutoFit/>
          </a:bodyPr>
          <a:lstStyle/>
          <a:p>
            <a:pPr algn="ctr" defTabSz="457200">
              <a:lnSpc>
                <a:spcPts val="1400"/>
              </a:lnSpc>
            </a:pPr>
            <a:r>
              <a:rPr lang="en-US" sz="1000" spc="25">
                <a:solidFill>
                  <a:srgbClr val="FFFFFF"/>
                </a:solidFill>
                <a:latin typeface="Camber 4 Bold"/>
              </a:rPr>
              <a:t>External evaluation of the digital maturity level</a:t>
            </a:r>
          </a:p>
          <a:p>
            <a:pPr algn="ctr" defTabSz="457200">
              <a:lnSpc>
                <a:spcPts val="1400"/>
              </a:lnSpc>
              <a:spcBef>
                <a:spcPct val="0"/>
              </a:spcBef>
            </a:pPr>
            <a:r>
              <a:rPr lang="en-US" sz="1000" spc="25">
                <a:solidFill>
                  <a:srgbClr val="FFFFFF"/>
                </a:solidFill>
                <a:latin typeface="Camber 4 Bold"/>
              </a:rPr>
              <a:t>(FOI)</a:t>
            </a:r>
          </a:p>
        </p:txBody>
      </p:sp>
    </p:spTree>
    <p:extLst>
      <p:ext uri="{BB962C8B-B14F-4D97-AF65-F5344CB8AC3E}">
        <p14:creationId xmlns:p14="http://schemas.microsoft.com/office/powerpoint/2010/main" val="4262814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rot="-5400000">
            <a:off x="4460147" y="141662"/>
            <a:ext cx="3867571" cy="4343224"/>
          </a:xfrm>
          <a:prstGeom prst="rect">
            <a:avLst/>
          </a:prstGeom>
        </p:spPr>
      </p:pic>
      <p:sp>
        <p:nvSpPr>
          <p:cNvPr id="3" name="TextBox 3"/>
          <p:cNvSpPr txBox="1"/>
          <p:nvPr/>
        </p:nvSpPr>
        <p:spPr>
          <a:xfrm>
            <a:off x="394855" y="665018"/>
            <a:ext cx="4291445" cy="1769715"/>
          </a:xfrm>
          <a:prstGeom prst="rect">
            <a:avLst/>
          </a:prstGeom>
        </p:spPr>
        <p:txBody>
          <a:bodyPr wrap="square" lIns="0" tIns="0" rIns="0" bIns="0" rtlCol="0" anchor="t">
            <a:spAutoFit/>
          </a:bodyPr>
          <a:lstStyle/>
          <a:p>
            <a:pPr defTabSz="457200">
              <a:lnSpc>
                <a:spcPts val="4600"/>
              </a:lnSpc>
              <a:spcBef>
                <a:spcPct val="0"/>
              </a:spcBef>
            </a:pPr>
            <a:r>
              <a:rPr lang="en-US" sz="4000" b="1" dirty="0">
                <a:solidFill>
                  <a:srgbClr val="000000"/>
                </a:solidFill>
                <a:latin typeface="Camber Medium" pitchFamily="50" charset="0"/>
              </a:rPr>
              <a:t>Level of digital maturity raised successfully</a:t>
            </a:r>
          </a:p>
        </p:txBody>
      </p:sp>
      <p:sp>
        <p:nvSpPr>
          <p:cNvPr id="4" name="TextBox 4"/>
          <p:cNvSpPr txBox="1"/>
          <p:nvPr/>
        </p:nvSpPr>
        <p:spPr>
          <a:xfrm>
            <a:off x="394855" y="2571750"/>
            <a:ext cx="2674480" cy="323871"/>
          </a:xfrm>
          <a:prstGeom prst="rect">
            <a:avLst/>
          </a:prstGeom>
        </p:spPr>
        <p:txBody>
          <a:bodyPr lIns="0" tIns="0" rIns="0" bIns="0" rtlCol="0" anchor="t">
            <a:spAutoFit/>
          </a:bodyPr>
          <a:lstStyle/>
          <a:p>
            <a:pPr defTabSz="457200">
              <a:lnSpc>
                <a:spcPts val="1330"/>
              </a:lnSpc>
              <a:spcBef>
                <a:spcPct val="0"/>
              </a:spcBef>
            </a:pPr>
            <a:r>
              <a:rPr lang="en-US" sz="949" spc="24" dirty="0">
                <a:solidFill>
                  <a:srgbClr val="000000"/>
                </a:solidFill>
                <a:latin typeface="Camber 2"/>
              </a:rPr>
              <a:t>Framework for the Digital Maturity of Schools by CARNET &amp; FOI</a:t>
            </a:r>
          </a:p>
        </p:txBody>
      </p:sp>
      <p:sp>
        <p:nvSpPr>
          <p:cNvPr id="5" name="TextBox 5"/>
          <p:cNvSpPr txBox="1"/>
          <p:nvPr/>
        </p:nvSpPr>
        <p:spPr>
          <a:xfrm>
            <a:off x="5378069" y="1408792"/>
            <a:ext cx="166688" cy="119905"/>
          </a:xfrm>
          <a:prstGeom prst="rect">
            <a:avLst/>
          </a:prstGeom>
        </p:spPr>
        <p:txBody>
          <a:bodyPr lIns="0" tIns="0" rIns="0" bIns="0" rtlCol="0" anchor="t">
            <a:spAutoFit/>
          </a:bodyPr>
          <a:lstStyle/>
          <a:p>
            <a:pPr algn="ctr" defTabSz="457200">
              <a:lnSpc>
                <a:spcPts val="980"/>
              </a:lnSpc>
              <a:spcBef>
                <a:spcPct val="0"/>
              </a:spcBef>
            </a:pPr>
            <a:r>
              <a:rPr lang="en-US" sz="700" spc="18">
                <a:solidFill>
                  <a:srgbClr val="FFFFFF"/>
                </a:solidFill>
                <a:latin typeface="Camber 4"/>
              </a:rPr>
              <a:t>124</a:t>
            </a:r>
          </a:p>
        </p:txBody>
      </p:sp>
      <p:sp>
        <p:nvSpPr>
          <p:cNvPr id="6" name="TextBox 6"/>
          <p:cNvSpPr txBox="1"/>
          <p:nvPr/>
        </p:nvSpPr>
        <p:spPr>
          <a:xfrm>
            <a:off x="6488253" y="2005176"/>
            <a:ext cx="112886" cy="119905"/>
          </a:xfrm>
          <a:prstGeom prst="rect">
            <a:avLst/>
          </a:prstGeom>
        </p:spPr>
        <p:txBody>
          <a:bodyPr lIns="0" tIns="0" rIns="0" bIns="0" rtlCol="0" anchor="t">
            <a:spAutoFit/>
          </a:bodyPr>
          <a:lstStyle/>
          <a:p>
            <a:pPr algn="ctr" defTabSz="457200">
              <a:lnSpc>
                <a:spcPts val="980"/>
              </a:lnSpc>
              <a:spcBef>
                <a:spcPct val="0"/>
              </a:spcBef>
            </a:pPr>
            <a:r>
              <a:rPr lang="en-US" sz="700" spc="18">
                <a:solidFill>
                  <a:srgbClr val="FFFFFF"/>
                </a:solidFill>
                <a:latin typeface="Camber 4"/>
              </a:rPr>
              <a:t>93</a:t>
            </a:r>
          </a:p>
        </p:txBody>
      </p:sp>
      <p:sp>
        <p:nvSpPr>
          <p:cNvPr id="7" name="TextBox 7"/>
          <p:cNvSpPr txBox="1"/>
          <p:nvPr/>
        </p:nvSpPr>
        <p:spPr>
          <a:xfrm>
            <a:off x="6168493" y="3541956"/>
            <a:ext cx="107603" cy="119905"/>
          </a:xfrm>
          <a:prstGeom prst="rect">
            <a:avLst/>
          </a:prstGeom>
        </p:spPr>
        <p:txBody>
          <a:bodyPr lIns="0" tIns="0" rIns="0" bIns="0" rtlCol="0" anchor="t">
            <a:spAutoFit/>
          </a:bodyPr>
          <a:lstStyle/>
          <a:p>
            <a:pPr algn="ctr" defTabSz="457200">
              <a:lnSpc>
                <a:spcPts val="980"/>
              </a:lnSpc>
              <a:spcBef>
                <a:spcPct val="0"/>
              </a:spcBef>
            </a:pPr>
            <a:r>
              <a:rPr lang="en-US" sz="700" spc="18">
                <a:solidFill>
                  <a:srgbClr val="FFFFFF"/>
                </a:solidFill>
                <a:latin typeface="Camber 4"/>
              </a:rPr>
              <a:t>27</a:t>
            </a:r>
          </a:p>
        </p:txBody>
      </p:sp>
      <p:sp>
        <p:nvSpPr>
          <p:cNvPr id="8" name="TextBox 8"/>
          <p:cNvSpPr txBox="1"/>
          <p:nvPr/>
        </p:nvSpPr>
        <p:spPr>
          <a:xfrm>
            <a:off x="7722522" y="3764792"/>
            <a:ext cx="57894" cy="119905"/>
          </a:xfrm>
          <a:prstGeom prst="rect">
            <a:avLst/>
          </a:prstGeom>
        </p:spPr>
        <p:txBody>
          <a:bodyPr lIns="0" tIns="0" rIns="0" bIns="0" rtlCol="0" anchor="t">
            <a:spAutoFit/>
          </a:bodyPr>
          <a:lstStyle/>
          <a:p>
            <a:pPr algn="ctr" defTabSz="457200">
              <a:lnSpc>
                <a:spcPts val="980"/>
              </a:lnSpc>
              <a:spcBef>
                <a:spcPct val="0"/>
              </a:spcBef>
            </a:pPr>
            <a:r>
              <a:rPr lang="en-US" sz="700" spc="18">
                <a:solidFill>
                  <a:srgbClr val="000000"/>
                </a:solidFill>
                <a:latin typeface="Camber 4"/>
              </a:rPr>
              <a:t>0</a:t>
            </a:r>
          </a:p>
        </p:txBody>
      </p:sp>
      <p:sp>
        <p:nvSpPr>
          <p:cNvPr id="9" name="TextBox 9"/>
          <p:cNvSpPr txBox="1"/>
          <p:nvPr/>
        </p:nvSpPr>
        <p:spPr>
          <a:xfrm>
            <a:off x="8005061" y="3750504"/>
            <a:ext cx="56853" cy="119905"/>
          </a:xfrm>
          <a:prstGeom prst="rect">
            <a:avLst/>
          </a:prstGeom>
        </p:spPr>
        <p:txBody>
          <a:bodyPr lIns="0" tIns="0" rIns="0" bIns="0" rtlCol="0" anchor="t">
            <a:spAutoFit/>
          </a:bodyPr>
          <a:lstStyle/>
          <a:p>
            <a:pPr algn="ctr" defTabSz="457200">
              <a:lnSpc>
                <a:spcPts val="980"/>
              </a:lnSpc>
              <a:spcBef>
                <a:spcPct val="0"/>
              </a:spcBef>
            </a:pPr>
            <a:r>
              <a:rPr lang="en-US" sz="700" spc="18">
                <a:solidFill>
                  <a:srgbClr val="FFFFFF"/>
                </a:solidFill>
                <a:latin typeface="Camber 4"/>
              </a:rPr>
              <a:t>6</a:t>
            </a:r>
          </a:p>
        </p:txBody>
      </p:sp>
      <p:sp>
        <p:nvSpPr>
          <p:cNvPr id="10" name="TextBox 10"/>
          <p:cNvSpPr txBox="1"/>
          <p:nvPr/>
        </p:nvSpPr>
        <p:spPr>
          <a:xfrm>
            <a:off x="5783357" y="3764792"/>
            <a:ext cx="57597" cy="119905"/>
          </a:xfrm>
          <a:prstGeom prst="rect">
            <a:avLst/>
          </a:prstGeom>
        </p:spPr>
        <p:txBody>
          <a:bodyPr lIns="0" tIns="0" rIns="0" bIns="0" rtlCol="0" anchor="t">
            <a:spAutoFit/>
          </a:bodyPr>
          <a:lstStyle/>
          <a:p>
            <a:pPr algn="ctr" defTabSz="457200">
              <a:lnSpc>
                <a:spcPts val="980"/>
              </a:lnSpc>
              <a:spcBef>
                <a:spcPct val="0"/>
              </a:spcBef>
            </a:pPr>
            <a:r>
              <a:rPr lang="en-US" sz="700" spc="18">
                <a:solidFill>
                  <a:srgbClr val="FFFFFF"/>
                </a:solidFill>
                <a:latin typeface="Camber 4"/>
              </a:rPr>
              <a:t>4</a:t>
            </a:r>
          </a:p>
        </p:txBody>
      </p:sp>
      <p:sp>
        <p:nvSpPr>
          <p:cNvPr id="11" name="TextBox 11"/>
          <p:cNvSpPr txBox="1"/>
          <p:nvPr/>
        </p:nvSpPr>
        <p:spPr>
          <a:xfrm>
            <a:off x="7240298" y="2989805"/>
            <a:ext cx="114449" cy="119905"/>
          </a:xfrm>
          <a:prstGeom prst="rect">
            <a:avLst/>
          </a:prstGeom>
        </p:spPr>
        <p:txBody>
          <a:bodyPr lIns="0" tIns="0" rIns="0" bIns="0" rtlCol="0" anchor="t">
            <a:spAutoFit/>
          </a:bodyPr>
          <a:lstStyle/>
          <a:p>
            <a:pPr algn="ctr" defTabSz="457200">
              <a:lnSpc>
                <a:spcPts val="980"/>
              </a:lnSpc>
              <a:spcBef>
                <a:spcPct val="0"/>
              </a:spcBef>
            </a:pPr>
            <a:r>
              <a:rPr lang="en-US" sz="700" spc="18">
                <a:solidFill>
                  <a:srgbClr val="FFFFFF"/>
                </a:solidFill>
                <a:latin typeface="Camber 4"/>
              </a:rPr>
              <a:t>48</a:t>
            </a:r>
          </a:p>
        </p:txBody>
      </p:sp>
      <p:sp>
        <p:nvSpPr>
          <p:cNvPr id="12" name="TextBox 12"/>
          <p:cNvSpPr txBox="1"/>
          <p:nvPr/>
        </p:nvSpPr>
        <p:spPr>
          <a:xfrm>
            <a:off x="6947614" y="3764792"/>
            <a:ext cx="57894" cy="119905"/>
          </a:xfrm>
          <a:prstGeom prst="rect">
            <a:avLst/>
          </a:prstGeom>
        </p:spPr>
        <p:txBody>
          <a:bodyPr lIns="0" tIns="0" rIns="0" bIns="0" rtlCol="0" anchor="t">
            <a:spAutoFit/>
          </a:bodyPr>
          <a:lstStyle/>
          <a:p>
            <a:pPr algn="ctr" defTabSz="457200">
              <a:lnSpc>
                <a:spcPts val="980"/>
              </a:lnSpc>
              <a:spcBef>
                <a:spcPct val="0"/>
              </a:spcBef>
            </a:pPr>
            <a:r>
              <a:rPr lang="en-US" sz="700" spc="18">
                <a:solidFill>
                  <a:srgbClr val="000000"/>
                </a:solidFill>
                <a:latin typeface="Camber 4"/>
              </a:rPr>
              <a:t>0</a:t>
            </a:r>
          </a:p>
        </p:txBody>
      </p:sp>
      <p:sp>
        <p:nvSpPr>
          <p:cNvPr id="13" name="TextBox 13"/>
          <p:cNvSpPr txBox="1"/>
          <p:nvPr/>
        </p:nvSpPr>
        <p:spPr>
          <a:xfrm>
            <a:off x="4691284" y="3764792"/>
            <a:ext cx="57894" cy="119905"/>
          </a:xfrm>
          <a:prstGeom prst="rect">
            <a:avLst/>
          </a:prstGeom>
        </p:spPr>
        <p:txBody>
          <a:bodyPr lIns="0" tIns="0" rIns="0" bIns="0" rtlCol="0" anchor="t">
            <a:spAutoFit/>
          </a:bodyPr>
          <a:lstStyle/>
          <a:p>
            <a:pPr algn="ctr" defTabSz="457200">
              <a:lnSpc>
                <a:spcPts val="980"/>
              </a:lnSpc>
              <a:spcBef>
                <a:spcPct val="0"/>
              </a:spcBef>
            </a:pPr>
            <a:r>
              <a:rPr lang="en-US" sz="700" spc="18">
                <a:solidFill>
                  <a:srgbClr val="000000"/>
                </a:solidFill>
                <a:latin typeface="Camber 4"/>
              </a:rPr>
              <a:t>0</a:t>
            </a:r>
          </a:p>
        </p:txBody>
      </p:sp>
      <p:sp>
        <p:nvSpPr>
          <p:cNvPr id="14" name="TextBox 14"/>
          <p:cNvSpPr txBox="1"/>
          <p:nvPr/>
        </p:nvSpPr>
        <p:spPr>
          <a:xfrm>
            <a:off x="4952176" y="3764792"/>
            <a:ext cx="57894" cy="119905"/>
          </a:xfrm>
          <a:prstGeom prst="rect">
            <a:avLst/>
          </a:prstGeom>
        </p:spPr>
        <p:txBody>
          <a:bodyPr lIns="0" tIns="0" rIns="0" bIns="0" rtlCol="0" anchor="t">
            <a:spAutoFit/>
          </a:bodyPr>
          <a:lstStyle/>
          <a:p>
            <a:pPr algn="ctr" defTabSz="457200">
              <a:lnSpc>
                <a:spcPts val="980"/>
              </a:lnSpc>
              <a:spcBef>
                <a:spcPct val="0"/>
              </a:spcBef>
            </a:pPr>
            <a:r>
              <a:rPr lang="en-US" sz="700" spc="18">
                <a:solidFill>
                  <a:srgbClr val="000000"/>
                </a:solidFill>
                <a:latin typeface="Camber 4"/>
              </a:rPr>
              <a:t>0</a:t>
            </a:r>
          </a:p>
        </p:txBody>
      </p:sp>
      <p:sp>
        <p:nvSpPr>
          <p:cNvPr id="15" name="TextBox 15"/>
          <p:cNvSpPr txBox="1"/>
          <p:nvPr/>
        </p:nvSpPr>
        <p:spPr>
          <a:xfrm>
            <a:off x="4584256" y="3989613"/>
            <a:ext cx="536228" cy="154017"/>
          </a:xfrm>
          <a:prstGeom prst="rect">
            <a:avLst/>
          </a:prstGeom>
        </p:spPr>
        <p:txBody>
          <a:bodyPr lIns="0" tIns="0" rIns="0" bIns="0" rtlCol="0" anchor="t">
            <a:spAutoFit/>
          </a:bodyPr>
          <a:lstStyle/>
          <a:p>
            <a:pPr algn="ctr" defTabSz="457200">
              <a:lnSpc>
                <a:spcPts val="572"/>
              </a:lnSpc>
            </a:pPr>
            <a:r>
              <a:rPr lang="en-US" sz="572" spc="14">
                <a:solidFill>
                  <a:srgbClr val="000000"/>
                </a:solidFill>
                <a:latin typeface="Camber 2"/>
              </a:rPr>
              <a:t>Digitally unaware</a:t>
            </a:r>
          </a:p>
        </p:txBody>
      </p:sp>
      <p:grpSp>
        <p:nvGrpSpPr>
          <p:cNvPr id="16" name="Group 16"/>
          <p:cNvGrpSpPr/>
          <p:nvPr/>
        </p:nvGrpSpPr>
        <p:grpSpPr>
          <a:xfrm>
            <a:off x="5954675" y="4253529"/>
            <a:ext cx="396496" cy="158637"/>
            <a:chOff x="0" y="0"/>
            <a:chExt cx="380907" cy="152400"/>
          </a:xfrm>
        </p:grpSpPr>
        <p:sp>
          <p:nvSpPr>
            <p:cNvPr id="17" name="Freeform 17"/>
            <p:cNvSpPr/>
            <p:nvPr/>
          </p:nvSpPr>
          <p:spPr>
            <a:xfrm>
              <a:off x="0" y="0"/>
              <a:ext cx="380907" cy="152400"/>
            </a:xfrm>
            <a:custGeom>
              <a:avLst/>
              <a:gdLst/>
              <a:ahLst/>
              <a:cxnLst/>
              <a:rect l="l" t="t" r="r" b="b"/>
              <a:pathLst>
                <a:path w="380907" h="152400">
                  <a:moveTo>
                    <a:pt x="0" y="0"/>
                  </a:moveTo>
                  <a:lnTo>
                    <a:pt x="380907" y="0"/>
                  </a:lnTo>
                  <a:lnTo>
                    <a:pt x="380907" y="152400"/>
                  </a:lnTo>
                  <a:lnTo>
                    <a:pt x="0" y="152400"/>
                  </a:lnTo>
                  <a:close/>
                </a:path>
              </a:pathLst>
            </a:custGeom>
            <a:solidFill>
              <a:srgbClr val="289689"/>
            </a:solidFill>
          </p:spPr>
          <p:txBody>
            <a:bodyPr/>
            <a:lstStyle/>
            <a:p>
              <a:pPr defTabSz="457200"/>
              <a:endParaRPr lang="en-HR" sz="900">
                <a:solidFill>
                  <a:prstClr val="black"/>
                </a:solidFill>
                <a:latin typeface="Calibri"/>
              </a:endParaRPr>
            </a:p>
          </p:txBody>
        </p:sp>
      </p:grpSp>
      <p:grpSp>
        <p:nvGrpSpPr>
          <p:cNvPr id="18" name="Group 18"/>
          <p:cNvGrpSpPr/>
          <p:nvPr/>
        </p:nvGrpSpPr>
        <p:grpSpPr>
          <a:xfrm>
            <a:off x="6373974" y="4253529"/>
            <a:ext cx="396496" cy="158637"/>
            <a:chOff x="0" y="0"/>
            <a:chExt cx="380907" cy="152400"/>
          </a:xfrm>
        </p:grpSpPr>
        <p:sp>
          <p:nvSpPr>
            <p:cNvPr id="19" name="Freeform 19"/>
            <p:cNvSpPr/>
            <p:nvPr/>
          </p:nvSpPr>
          <p:spPr>
            <a:xfrm>
              <a:off x="0" y="0"/>
              <a:ext cx="380907" cy="152400"/>
            </a:xfrm>
            <a:custGeom>
              <a:avLst/>
              <a:gdLst/>
              <a:ahLst/>
              <a:cxnLst/>
              <a:rect l="l" t="t" r="r" b="b"/>
              <a:pathLst>
                <a:path w="380907" h="152400">
                  <a:moveTo>
                    <a:pt x="0" y="0"/>
                  </a:moveTo>
                  <a:lnTo>
                    <a:pt x="380907" y="0"/>
                  </a:lnTo>
                  <a:lnTo>
                    <a:pt x="380907" y="152400"/>
                  </a:lnTo>
                  <a:lnTo>
                    <a:pt x="0" y="152400"/>
                  </a:lnTo>
                  <a:close/>
                </a:path>
              </a:pathLst>
            </a:custGeom>
            <a:solidFill>
              <a:srgbClr val="1B75BB"/>
            </a:solidFill>
          </p:spPr>
          <p:txBody>
            <a:bodyPr/>
            <a:lstStyle/>
            <a:p>
              <a:pPr defTabSz="457200"/>
              <a:endParaRPr lang="en-HR" sz="900">
                <a:solidFill>
                  <a:prstClr val="black"/>
                </a:solidFill>
                <a:latin typeface="Calibri"/>
              </a:endParaRPr>
            </a:p>
          </p:txBody>
        </p:sp>
      </p:grpSp>
      <p:sp>
        <p:nvSpPr>
          <p:cNvPr id="20" name="TextBox 20"/>
          <p:cNvSpPr txBox="1"/>
          <p:nvPr/>
        </p:nvSpPr>
        <p:spPr>
          <a:xfrm>
            <a:off x="5884809" y="4299392"/>
            <a:ext cx="536228" cy="77072"/>
          </a:xfrm>
          <a:prstGeom prst="rect">
            <a:avLst/>
          </a:prstGeom>
        </p:spPr>
        <p:txBody>
          <a:bodyPr lIns="0" tIns="0" rIns="0" bIns="0" rtlCol="0" anchor="t">
            <a:spAutoFit/>
          </a:bodyPr>
          <a:lstStyle/>
          <a:p>
            <a:pPr algn="ctr" defTabSz="457200">
              <a:lnSpc>
                <a:spcPts val="572"/>
              </a:lnSpc>
            </a:pPr>
            <a:r>
              <a:rPr lang="en-US" sz="572" spc="14">
                <a:solidFill>
                  <a:srgbClr val="FFFFFF"/>
                </a:solidFill>
                <a:latin typeface="Camber 2"/>
              </a:rPr>
              <a:t>2016</a:t>
            </a:r>
          </a:p>
        </p:txBody>
      </p:sp>
      <p:sp>
        <p:nvSpPr>
          <p:cNvPr id="21" name="TextBox 21"/>
          <p:cNvSpPr txBox="1"/>
          <p:nvPr/>
        </p:nvSpPr>
        <p:spPr>
          <a:xfrm>
            <a:off x="6304108" y="4299392"/>
            <a:ext cx="536228" cy="77072"/>
          </a:xfrm>
          <a:prstGeom prst="rect">
            <a:avLst/>
          </a:prstGeom>
        </p:spPr>
        <p:txBody>
          <a:bodyPr lIns="0" tIns="0" rIns="0" bIns="0" rtlCol="0" anchor="t">
            <a:spAutoFit/>
          </a:bodyPr>
          <a:lstStyle/>
          <a:p>
            <a:pPr algn="ctr" defTabSz="457200">
              <a:lnSpc>
                <a:spcPts val="572"/>
              </a:lnSpc>
            </a:pPr>
            <a:r>
              <a:rPr lang="en-US" sz="572" spc="14">
                <a:solidFill>
                  <a:srgbClr val="FFFFFF"/>
                </a:solidFill>
                <a:latin typeface="Camber 2"/>
              </a:rPr>
              <a:t>2018</a:t>
            </a:r>
          </a:p>
        </p:txBody>
      </p:sp>
      <p:sp>
        <p:nvSpPr>
          <p:cNvPr id="22" name="TextBox 22"/>
          <p:cNvSpPr txBox="1"/>
          <p:nvPr/>
        </p:nvSpPr>
        <p:spPr>
          <a:xfrm>
            <a:off x="5378069" y="3989613"/>
            <a:ext cx="536228" cy="77072"/>
          </a:xfrm>
          <a:prstGeom prst="rect">
            <a:avLst/>
          </a:prstGeom>
        </p:spPr>
        <p:txBody>
          <a:bodyPr lIns="0" tIns="0" rIns="0" bIns="0" rtlCol="0" anchor="t">
            <a:spAutoFit/>
          </a:bodyPr>
          <a:lstStyle/>
          <a:p>
            <a:pPr algn="ctr" defTabSz="457200">
              <a:lnSpc>
                <a:spcPts val="572"/>
              </a:lnSpc>
            </a:pPr>
            <a:r>
              <a:rPr lang="en-US" sz="572" spc="14">
                <a:solidFill>
                  <a:srgbClr val="000000"/>
                </a:solidFill>
                <a:latin typeface="Camber 2"/>
              </a:rPr>
              <a:t>Digital beginners</a:t>
            </a:r>
          </a:p>
        </p:txBody>
      </p:sp>
      <p:sp>
        <p:nvSpPr>
          <p:cNvPr id="23" name="TextBox 23"/>
          <p:cNvSpPr txBox="1"/>
          <p:nvPr/>
        </p:nvSpPr>
        <p:spPr>
          <a:xfrm>
            <a:off x="6125819" y="3989613"/>
            <a:ext cx="536228" cy="154017"/>
          </a:xfrm>
          <a:prstGeom prst="rect">
            <a:avLst/>
          </a:prstGeom>
        </p:spPr>
        <p:txBody>
          <a:bodyPr lIns="0" tIns="0" rIns="0" bIns="0" rtlCol="0" anchor="t">
            <a:spAutoFit/>
          </a:bodyPr>
          <a:lstStyle/>
          <a:p>
            <a:pPr algn="ctr" defTabSz="457200">
              <a:lnSpc>
                <a:spcPts val="572"/>
              </a:lnSpc>
            </a:pPr>
            <a:r>
              <a:rPr lang="en-US" sz="572" spc="14">
                <a:solidFill>
                  <a:srgbClr val="000000"/>
                </a:solidFill>
                <a:latin typeface="Camber 2"/>
              </a:rPr>
              <a:t>Digitally competent</a:t>
            </a:r>
          </a:p>
        </p:txBody>
      </p:sp>
      <p:sp>
        <p:nvSpPr>
          <p:cNvPr id="24" name="TextBox 24"/>
          <p:cNvSpPr txBox="1"/>
          <p:nvPr/>
        </p:nvSpPr>
        <p:spPr>
          <a:xfrm>
            <a:off x="6864149" y="3989613"/>
            <a:ext cx="536228" cy="154017"/>
          </a:xfrm>
          <a:prstGeom prst="rect">
            <a:avLst/>
          </a:prstGeom>
        </p:spPr>
        <p:txBody>
          <a:bodyPr lIns="0" tIns="0" rIns="0" bIns="0" rtlCol="0" anchor="t">
            <a:spAutoFit/>
          </a:bodyPr>
          <a:lstStyle/>
          <a:p>
            <a:pPr algn="ctr" defTabSz="457200">
              <a:lnSpc>
                <a:spcPts val="572"/>
              </a:lnSpc>
            </a:pPr>
            <a:r>
              <a:rPr lang="en-US" sz="572" spc="14">
                <a:solidFill>
                  <a:srgbClr val="000000"/>
                </a:solidFill>
                <a:latin typeface="Camber 2"/>
              </a:rPr>
              <a:t>Digitally advanced</a:t>
            </a:r>
          </a:p>
        </p:txBody>
      </p:sp>
      <p:sp>
        <p:nvSpPr>
          <p:cNvPr id="25" name="TextBox 25"/>
          <p:cNvSpPr txBox="1"/>
          <p:nvPr/>
        </p:nvSpPr>
        <p:spPr>
          <a:xfrm>
            <a:off x="7638958" y="3989613"/>
            <a:ext cx="536228" cy="77072"/>
          </a:xfrm>
          <a:prstGeom prst="rect">
            <a:avLst/>
          </a:prstGeom>
        </p:spPr>
        <p:txBody>
          <a:bodyPr lIns="0" tIns="0" rIns="0" bIns="0" rtlCol="0" anchor="t">
            <a:spAutoFit/>
          </a:bodyPr>
          <a:lstStyle/>
          <a:p>
            <a:pPr algn="ctr" defTabSz="457200">
              <a:lnSpc>
                <a:spcPts val="572"/>
              </a:lnSpc>
            </a:pPr>
            <a:r>
              <a:rPr lang="en-US" sz="572" spc="14">
                <a:solidFill>
                  <a:srgbClr val="000000"/>
                </a:solidFill>
                <a:latin typeface="Camber 2"/>
              </a:rPr>
              <a:t>Digitally mature</a:t>
            </a:r>
          </a:p>
        </p:txBody>
      </p:sp>
      <p:sp>
        <p:nvSpPr>
          <p:cNvPr id="26" name="TextBox 26"/>
          <p:cNvSpPr txBox="1"/>
          <p:nvPr/>
        </p:nvSpPr>
        <p:spPr>
          <a:xfrm>
            <a:off x="7368703" y="418595"/>
            <a:ext cx="1260948" cy="155492"/>
          </a:xfrm>
          <a:prstGeom prst="rect">
            <a:avLst/>
          </a:prstGeom>
        </p:spPr>
        <p:txBody>
          <a:bodyPr lIns="0" tIns="0" rIns="0" bIns="0" rtlCol="0" anchor="t">
            <a:spAutoFit/>
          </a:bodyPr>
          <a:lstStyle/>
          <a:p>
            <a:pPr algn="r" defTabSz="457200">
              <a:lnSpc>
                <a:spcPts val="1260"/>
              </a:lnSpc>
            </a:pPr>
            <a:r>
              <a:rPr lang="en-US" sz="900" spc="22">
                <a:solidFill>
                  <a:srgbClr val="000000"/>
                </a:solidFill>
                <a:latin typeface="Camber 2 Bold"/>
              </a:rPr>
              <a:t>21</a:t>
            </a:r>
          </a:p>
        </p:txBody>
      </p:sp>
      <p:grpSp>
        <p:nvGrpSpPr>
          <p:cNvPr id="30" name="Group 29">
            <a:extLst>
              <a:ext uri="{FF2B5EF4-FFF2-40B4-BE49-F238E27FC236}">
                <a16:creationId xmlns:a16="http://schemas.microsoft.com/office/drawing/2014/main" id="{E7321942-F9CB-B94A-C802-96224F7D6776}"/>
              </a:ext>
            </a:extLst>
          </p:cNvPr>
          <p:cNvGrpSpPr/>
          <p:nvPr/>
        </p:nvGrpSpPr>
        <p:grpSpPr>
          <a:xfrm>
            <a:off x="514350" y="4741028"/>
            <a:ext cx="8115300" cy="130421"/>
            <a:chOff x="0" y="298340"/>
            <a:chExt cx="21640800" cy="347789"/>
          </a:xfrm>
        </p:grpSpPr>
        <p:sp>
          <p:nvSpPr>
            <p:cNvPr id="31" name="TextBox 30">
              <a:extLst>
                <a:ext uri="{FF2B5EF4-FFF2-40B4-BE49-F238E27FC236}">
                  <a16:creationId xmlns:a16="http://schemas.microsoft.com/office/drawing/2014/main" id="{7DF6F29C-9784-90CB-2B72-6AB5B3BB55B9}"/>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32" name="TextBox 31">
              <a:extLst>
                <a:ext uri="{FF2B5EF4-FFF2-40B4-BE49-F238E27FC236}">
                  <a16:creationId xmlns:a16="http://schemas.microsoft.com/office/drawing/2014/main" id="{21B03680-3490-A2DB-737B-25AB03BA24B5}"/>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B75BB"/>
        </a:solidFill>
        <a:effectLst/>
      </p:bgPr>
    </p:bg>
    <p:spTree>
      <p:nvGrpSpPr>
        <p:cNvPr id="1" name=""/>
        <p:cNvGrpSpPr/>
        <p:nvPr/>
      </p:nvGrpSpPr>
      <p:grpSpPr>
        <a:xfrm>
          <a:off x="0" y="0"/>
          <a:ext cx="0" cy="0"/>
          <a:chOff x="0" y="0"/>
          <a:chExt cx="0" cy="0"/>
        </a:xfrm>
      </p:grpSpPr>
      <p:grpSp>
        <p:nvGrpSpPr>
          <p:cNvPr id="2" name="Group 2"/>
          <p:cNvGrpSpPr/>
          <p:nvPr/>
        </p:nvGrpSpPr>
        <p:grpSpPr>
          <a:xfrm>
            <a:off x="2094382" y="2065330"/>
            <a:ext cx="4955237" cy="939676"/>
            <a:chOff x="0" y="28575"/>
            <a:chExt cx="13213964" cy="2505802"/>
          </a:xfrm>
        </p:grpSpPr>
        <p:sp>
          <p:nvSpPr>
            <p:cNvPr id="3" name="TextBox 3"/>
            <p:cNvSpPr txBox="1"/>
            <p:nvPr/>
          </p:nvSpPr>
          <p:spPr>
            <a:xfrm>
              <a:off x="0" y="28575"/>
              <a:ext cx="13213964" cy="1748000"/>
            </a:xfrm>
            <a:prstGeom prst="rect">
              <a:avLst/>
            </a:prstGeom>
          </p:spPr>
          <p:txBody>
            <a:bodyPr lIns="0" tIns="0" rIns="0" bIns="0" rtlCol="0" anchor="t">
              <a:spAutoFit/>
            </a:bodyPr>
            <a:lstStyle/>
            <a:p>
              <a:pPr algn="ctr" defTabSz="457200">
                <a:lnSpc>
                  <a:spcPts val="4600"/>
                </a:lnSpc>
                <a:spcBef>
                  <a:spcPct val="0"/>
                </a:spcBef>
              </a:pPr>
              <a:r>
                <a:rPr lang="en-US" sz="6000" dirty="0">
                  <a:solidFill>
                    <a:srgbClr val="FFFFFF"/>
                  </a:solidFill>
                  <a:latin typeface="Camber Medium" pitchFamily="50" charset="0"/>
                </a:rPr>
                <a:t>Phase 2</a:t>
              </a:r>
            </a:p>
          </p:txBody>
        </p:sp>
        <p:sp>
          <p:nvSpPr>
            <p:cNvPr id="4" name="TextBox 4"/>
            <p:cNvSpPr txBox="1"/>
            <p:nvPr/>
          </p:nvSpPr>
          <p:spPr>
            <a:xfrm>
              <a:off x="0" y="1910276"/>
              <a:ext cx="13213964" cy="624101"/>
            </a:xfrm>
            <a:prstGeom prst="rect">
              <a:avLst/>
            </a:prstGeom>
          </p:spPr>
          <p:txBody>
            <a:bodyPr lIns="0" tIns="0" rIns="0" bIns="0" rtlCol="0" anchor="t">
              <a:spAutoFit/>
            </a:bodyPr>
            <a:lstStyle/>
            <a:p>
              <a:pPr algn="ctr" defTabSz="457200">
                <a:lnSpc>
                  <a:spcPts val="1840"/>
                </a:lnSpc>
                <a:spcBef>
                  <a:spcPct val="0"/>
                </a:spcBef>
              </a:pPr>
              <a:r>
                <a:rPr lang="en-US" sz="1800" dirty="0">
                  <a:solidFill>
                    <a:srgbClr val="FFFFFF"/>
                  </a:solidFill>
                  <a:latin typeface="Camber 2"/>
                </a:rPr>
                <a:t>2018 - 2023</a:t>
              </a:r>
            </a:p>
          </p:txBody>
        </p:sp>
      </p:grpSp>
      <p:sp>
        <p:nvSpPr>
          <p:cNvPr id="5" name="TextBox 5"/>
          <p:cNvSpPr txBox="1"/>
          <p:nvPr/>
        </p:nvSpPr>
        <p:spPr>
          <a:xfrm>
            <a:off x="7368703" y="418595"/>
            <a:ext cx="1260948" cy="158890"/>
          </a:xfrm>
          <a:prstGeom prst="rect">
            <a:avLst/>
          </a:prstGeom>
        </p:spPr>
        <p:txBody>
          <a:bodyPr lIns="0" tIns="0" rIns="0" bIns="0" rtlCol="0" anchor="t">
            <a:spAutoFit/>
          </a:bodyPr>
          <a:lstStyle/>
          <a:p>
            <a:pPr algn="r" defTabSz="457200">
              <a:lnSpc>
                <a:spcPts val="1260"/>
              </a:lnSpc>
            </a:pPr>
            <a:r>
              <a:rPr lang="en-US" sz="1000" spc="22" dirty="0">
                <a:solidFill>
                  <a:srgbClr val="FFFFFF"/>
                </a:solidFill>
                <a:latin typeface="Camber 2 Bold"/>
              </a:rPr>
              <a:t>22</a:t>
            </a:r>
            <a:endParaRPr lang="en-US" sz="900" spc="22" dirty="0">
              <a:solidFill>
                <a:srgbClr val="FFFFFF"/>
              </a:solidFill>
              <a:latin typeface="Camber 2 Bold"/>
            </a:endParaRPr>
          </a:p>
        </p:txBody>
      </p:sp>
      <p:grpSp>
        <p:nvGrpSpPr>
          <p:cNvPr id="9" name="Group 8">
            <a:extLst>
              <a:ext uri="{FF2B5EF4-FFF2-40B4-BE49-F238E27FC236}">
                <a16:creationId xmlns:a16="http://schemas.microsoft.com/office/drawing/2014/main" id="{4C953878-7F71-8E78-3525-8B9305FBC4E3}"/>
              </a:ext>
            </a:extLst>
          </p:cNvPr>
          <p:cNvGrpSpPr/>
          <p:nvPr/>
        </p:nvGrpSpPr>
        <p:grpSpPr>
          <a:xfrm>
            <a:off x="514350" y="4741028"/>
            <a:ext cx="8115300" cy="130421"/>
            <a:chOff x="0" y="298340"/>
            <a:chExt cx="21640800" cy="347789"/>
          </a:xfrm>
        </p:grpSpPr>
        <p:sp>
          <p:nvSpPr>
            <p:cNvPr id="10" name="TextBox 9">
              <a:extLst>
                <a:ext uri="{FF2B5EF4-FFF2-40B4-BE49-F238E27FC236}">
                  <a16:creationId xmlns:a16="http://schemas.microsoft.com/office/drawing/2014/main" id="{92856206-6435-C614-7F8C-036C116DD375}"/>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solidFill>
                    <a:schemeClr val="bg1"/>
                  </a:solidFill>
                  <a:latin typeface="Camber 1"/>
                </a:rPr>
                <a:t>The impact of </a:t>
              </a:r>
              <a:r>
                <a:rPr lang="hr-HR" sz="900" spc="18" dirty="0">
                  <a:solidFill>
                    <a:schemeClr val="bg1"/>
                  </a:solidFill>
                  <a:latin typeface="Camber 1"/>
                </a:rPr>
                <a:t> </a:t>
              </a:r>
              <a:r>
                <a:rPr lang="en-US" sz="900" spc="18" dirty="0">
                  <a:solidFill>
                    <a:schemeClr val="bg1"/>
                  </a:solidFill>
                  <a:latin typeface="Camber 1"/>
                </a:rPr>
                <a:t>e-Schools </a:t>
              </a:r>
              <a:r>
                <a:rPr lang="en-US" sz="900" spc="18" dirty="0" err="1">
                  <a:solidFill>
                    <a:schemeClr val="bg1"/>
                  </a:solidFill>
                  <a:latin typeface="Camber 1"/>
                </a:rPr>
                <a:t>programme</a:t>
              </a:r>
              <a:endParaRPr lang="en-US" sz="900" spc="18" dirty="0">
                <a:solidFill>
                  <a:schemeClr val="bg1"/>
                </a:solidFill>
                <a:latin typeface="Camber 1"/>
              </a:endParaRPr>
            </a:p>
          </p:txBody>
        </p:sp>
        <p:sp>
          <p:nvSpPr>
            <p:cNvPr id="11" name="TextBox 10">
              <a:extLst>
                <a:ext uri="{FF2B5EF4-FFF2-40B4-BE49-F238E27FC236}">
                  <a16:creationId xmlns:a16="http://schemas.microsoft.com/office/drawing/2014/main" id="{5D5FE626-C3DF-358C-C4C4-6BFE94A41DFC}"/>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solidFill>
                    <a:schemeClr val="bg1"/>
                  </a:solidFill>
                  <a:latin typeface="Camber 1"/>
                </a:rPr>
                <a:t> </a:t>
              </a:r>
              <a:r>
                <a:rPr lang="en-US" sz="900" spc="18" dirty="0">
                  <a:solidFill>
                    <a:schemeClr val="bg1"/>
                  </a:solidFill>
                  <a:latin typeface="Camber 1"/>
                </a:rPr>
                <a:t>June2024</a:t>
              </a:r>
              <a:endParaRPr lang="en-US" sz="800" spc="18" dirty="0">
                <a:solidFill>
                  <a:schemeClr val="bg1"/>
                </a:solidFill>
                <a:latin typeface="Camber 1"/>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99233" y="959178"/>
            <a:ext cx="2148768" cy="589905"/>
          </a:xfrm>
          <a:prstGeom prst="rect">
            <a:avLst/>
          </a:prstGeom>
        </p:spPr>
        <p:txBody>
          <a:bodyPr wrap="square" lIns="0" tIns="0" rIns="0" bIns="0" rtlCol="0" anchor="t">
            <a:spAutoFit/>
          </a:bodyPr>
          <a:lstStyle/>
          <a:p>
            <a:pPr defTabSz="457200">
              <a:lnSpc>
                <a:spcPts val="4600"/>
              </a:lnSpc>
            </a:pPr>
            <a:r>
              <a:rPr lang="en-US" sz="4000" b="1" u="sng">
                <a:solidFill>
                  <a:srgbClr val="000000"/>
                </a:solidFill>
                <a:latin typeface="Camber SemiBold" pitchFamily="2" charset="0"/>
              </a:rPr>
              <a:t>€177 mil</a:t>
            </a:r>
          </a:p>
        </p:txBody>
      </p:sp>
      <p:sp>
        <p:nvSpPr>
          <p:cNvPr id="3" name="TextBox 3"/>
          <p:cNvSpPr txBox="1"/>
          <p:nvPr/>
        </p:nvSpPr>
        <p:spPr>
          <a:xfrm>
            <a:off x="6305363" y="959178"/>
            <a:ext cx="2034469" cy="589905"/>
          </a:xfrm>
          <a:prstGeom prst="rect">
            <a:avLst/>
          </a:prstGeom>
        </p:spPr>
        <p:txBody>
          <a:bodyPr lIns="0" tIns="0" rIns="0" bIns="0" rtlCol="0" anchor="t">
            <a:spAutoFit/>
          </a:bodyPr>
          <a:lstStyle/>
          <a:p>
            <a:pPr defTabSz="457200">
              <a:lnSpc>
                <a:spcPts val="4600"/>
              </a:lnSpc>
              <a:spcBef>
                <a:spcPct val="0"/>
              </a:spcBef>
            </a:pPr>
            <a:r>
              <a:rPr lang="en-US" sz="4000" b="1" u="sng">
                <a:solidFill>
                  <a:srgbClr val="000000"/>
                </a:solidFill>
                <a:latin typeface="Camber SemiBold" pitchFamily="2" charset="0"/>
              </a:rPr>
              <a:t>1321</a:t>
            </a:r>
          </a:p>
        </p:txBody>
      </p:sp>
      <p:sp>
        <p:nvSpPr>
          <p:cNvPr id="4" name="TextBox 4"/>
          <p:cNvSpPr txBox="1"/>
          <p:nvPr/>
        </p:nvSpPr>
        <p:spPr>
          <a:xfrm>
            <a:off x="3649676" y="959178"/>
            <a:ext cx="2378226" cy="589905"/>
          </a:xfrm>
          <a:prstGeom prst="rect">
            <a:avLst/>
          </a:prstGeom>
        </p:spPr>
        <p:txBody>
          <a:bodyPr lIns="0" tIns="0" rIns="0" bIns="0" rtlCol="0" anchor="t">
            <a:spAutoFit/>
          </a:bodyPr>
          <a:lstStyle/>
          <a:p>
            <a:pPr defTabSz="457200">
              <a:lnSpc>
                <a:spcPts val="4600"/>
              </a:lnSpc>
              <a:spcBef>
                <a:spcPct val="0"/>
              </a:spcBef>
            </a:pPr>
            <a:r>
              <a:rPr lang="en-US" sz="4000" b="1" u="sng">
                <a:solidFill>
                  <a:srgbClr val="000000"/>
                </a:solidFill>
                <a:latin typeface="Camber SemiBold" pitchFamily="2" charset="0"/>
              </a:rPr>
              <a:t>600,000</a:t>
            </a:r>
          </a:p>
        </p:txBody>
      </p:sp>
      <p:sp>
        <p:nvSpPr>
          <p:cNvPr id="5" name="TextBox 5"/>
          <p:cNvSpPr txBox="1"/>
          <p:nvPr/>
        </p:nvSpPr>
        <p:spPr>
          <a:xfrm>
            <a:off x="899233" y="2991493"/>
            <a:ext cx="2034469" cy="657296"/>
          </a:xfrm>
          <a:prstGeom prst="rect">
            <a:avLst/>
          </a:prstGeom>
        </p:spPr>
        <p:txBody>
          <a:bodyPr lIns="0" tIns="0" rIns="0" bIns="0" rtlCol="0" anchor="t">
            <a:spAutoFit/>
          </a:bodyPr>
          <a:lstStyle/>
          <a:p>
            <a:pPr defTabSz="457200">
              <a:lnSpc>
                <a:spcPts val="1330"/>
              </a:lnSpc>
            </a:pPr>
            <a:r>
              <a:rPr lang="en-US" sz="950" spc="24">
                <a:solidFill>
                  <a:srgbClr val="000000"/>
                </a:solidFill>
                <a:latin typeface="Camber Regular" pitchFamily="2" charset="0"/>
              </a:rPr>
              <a:t>Total budget for the Phase 2 of the project, where 15% of the total sum comes from the State budget, while 85% is financed by ESF + ERDF</a:t>
            </a:r>
          </a:p>
        </p:txBody>
      </p:sp>
      <p:sp>
        <p:nvSpPr>
          <p:cNvPr id="6" name="TextBox 6"/>
          <p:cNvSpPr txBox="1"/>
          <p:nvPr/>
        </p:nvSpPr>
        <p:spPr>
          <a:xfrm>
            <a:off x="899233" y="2295678"/>
            <a:ext cx="2034469" cy="204158"/>
          </a:xfrm>
          <a:prstGeom prst="rect">
            <a:avLst/>
          </a:prstGeom>
        </p:spPr>
        <p:txBody>
          <a:bodyPr lIns="0" tIns="0" rIns="0" bIns="0" rtlCol="0" anchor="t">
            <a:spAutoFit/>
          </a:bodyPr>
          <a:lstStyle/>
          <a:p>
            <a:pPr defTabSz="457200">
              <a:lnSpc>
                <a:spcPts val="1680"/>
              </a:lnSpc>
            </a:pPr>
            <a:r>
              <a:rPr lang="en-US" sz="1200" b="1" spc="30">
                <a:solidFill>
                  <a:srgbClr val="000000"/>
                </a:solidFill>
                <a:latin typeface="Camber SemiBold" pitchFamily="2" charset="0"/>
              </a:rPr>
              <a:t>85% ESF+ERDF FUNDED</a:t>
            </a:r>
          </a:p>
        </p:txBody>
      </p:sp>
      <p:sp>
        <p:nvSpPr>
          <p:cNvPr id="7" name="TextBox 7"/>
          <p:cNvSpPr txBox="1"/>
          <p:nvPr/>
        </p:nvSpPr>
        <p:spPr>
          <a:xfrm>
            <a:off x="6310125" y="2991493"/>
            <a:ext cx="2034469" cy="657296"/>
          </a:xfrm>
          <a:prstGeom prst="rect">
            <a:avLst/>
          </a:prstGeom>
        </p:spPr>
        <p:txBody>
          <a:bodyPr lIns="0" tIns="0" rIns="0" bIns="0" rtlCol="0" anchor="t">
            <a:spAutoFit/>
          </a:bodyPr>
          <a:lstStyle/>
          <a:p>
            <a:pPr defTabSz="457200">
              <a:lnSpc>
                <a:spcPts val="1330"/>
              </a:lnSpc>
              <a:spcBef>
                <a:spcPct val="0"/>
              </a:spcBef>
            </a:pPr>
            <a:r>
              <a:rPr lang="en-US" sz="950" spc="24">
                <a:solidFill>
                  <a:srgbClr val="000000"/>
                </a:solidFill>
                <a:latin typeface="Camber Regular" pitchFamily="2" charset="0"/>
              </a:rPr>
              <a:t>All schools in Croatia are included in the project. 907 elementary, 364 secondary, and 50 art schools and education centres</a:t>
            </a:r>
          </a:p>
        </p:txBody>
      </p:sp>
      <p:sp>
        <p:nvSpPr>
          <p:cNvPr id="8" name="TextBox 8"/>
          <p:cNvSpPr txBox="1"/>
          <p:nvPr/>
        </p:nvSpPr>
        <p:spPr>
          <a:xfrm>
            <a:off x="6297615" y="2295678"/>
            <a:ext cx="2142176" cy="204158"/>
          </a:xfrm>
          <a:prstGeom prst="rect">
            <a:avLst/>
          </a:prstGeom>
        </p:spPr>
        <p:txBody>
          <a:bodyPr lIns="0" tIns="0" rIns="0" bIns="0" rtlCol="0" anchor="t">
            <a:spAutoFit/>
          </a:bodyPr>
          <a:lstStyle/>
          <a:p>
            <a:pPr defTabSz="457200">
              <a:lnSpc>
                <a:spcPts val="1680"/>
              </a:lnSpc>
              <a:spcBef>
                <a:spcPct val="0"/>
              </a:spcBef>
            </a:pPr>
            <a:r>
              <a:rPr lang="en-US" sz="1200" b="1" spc="30">
                <a:solidFill>
                  <a:srgbClr val="000000"/>
                </a:solidFill>
                <a:latin typeface="Camber SemiBold" pitchFamily="2" charset="0"/>
              </a:rPr>
              <a:t>SCHOOLS</a:t>
            </a:r>
          </a:p>
        </p:txBody>
      </p:sp>
      <p:sp>
        <p:nvSpPr>
          <p:cNvPr id="9" name="TextBox 9"/>
          <p:cNvSpPr txBox="1"/>
          <p:nvPr/>
        </p:nvSpPr>
        <p:spPr>
          <a:xfrm>
            <a:off x="3649676" y="2991493"/>
            <a:ext cx="2026440" cy="323871"/>
          </a:xfrm>
          <a:prstGeom prst="rect">
            <a:avLst/>
          </a:prstGeom>
        </p:spPr>
        <p:txBody>
          <a:bodyPr lIns="0" tIns="0" rIns="0" bIns="0" rtlCol="0" anchor="t">
            <a:spAutoFit/>
          </a:bodyPr>
          <a:lstStyle/>
          <a:p>
            <a:pPr defTabSz="457200">
              <a:lnSpc>
                <a:spcPts val="1330"/>
              </a:lnSpc>
              <a:spcBef>
                <a:spcPct val="0"/>
              </a:spcBef>
            </a:pPr>
            <a:r>
              <a:rPr lang="en-US" sz="950" spc="24">
                <a:solidFill>
                  <a:srgbClr val="000000"/>
                </a:solidFill>
                <a:latin typeface="Camber Regular" pitchFamily="2" charset="0"/>
              </a:rPr>
              <a:t>Overall number of students included in the full-scale project</a:t>
            </a:r>
          </a:p>
        </p:txBody>
      </p:sp>
      <p:sp>
        <p:nvSpPr>
          <p:cNvPr id="10" name="TextBox 10"/>
          <p:cNvSpPr txBox="1"/>
          <p:nvPr/>
        </p:nvSpPr>
        <p:spPr>
          <a:xfrm>
            <a:off x="3649676" y="2295678"/>
            <a:ext cx="2026440" cy="204158"/>
          </a:xfrm>
          <a:prstGeom prst="rect">
            <a:avLst/>
          </a:prstGeom>
        </p:spPr>
        <p:txBody>
          <a:bodyPr lIns="0" tIns="0" rIns="0" bIns="0" rtlCol="0" anchor="t">
            <a:spAutoFit/>
          </a:bodyPr>
          <a:lstStyle/>
          <a:p>
            <a:pPr defTabSz="457200">
              <a:lnSpc>
                <a:spcPts val="1680"/>
              </a:lnSpc>
              <a:spcBef>
                <a:spcPct val="0"/>
              </a:spcBef>
            </a:pPr>
            <a:r>
              <a:rPr lang="en-US" sz="1200" b="1" spc="30">
                <a:solidFill>
                  <a:srgbClr val="000000"/>
                </a:solidFill>
                <a:latin typeface="Camber SemiBold" pitchFamily="2" charset="0"/>
              </a:rPr>
              <a:t>STUDENTS</a:t>
            </a:r>
          </a:p>
        </p:txBody>
      </p:sp>
      <p:sp>
        <p:nvSpPr>
          <p:cNvPr id="11" name="AutoShape 11"/>
          <p:cNvSpPr/>
          <p:nvPr/>
        </p:nvSpPr>
        <p:spPr>
          <a:xfrm>
            <a:off x="5881107" y="949653"/>
            <a:ext cx="11289" cy="3000312"/>
          </a:xfrm>
          <a:prstGeom prst="rect">
            <a:avLst/>
          </a:prstGeom>
          <a:solidFill>
            <a:srgbClr val="1B75BB">
              <a:alpha val="29804"/>
            </a:srgbClr>
          </a:solidFill>
        </p:spPr>
        <p:txBody>
          <a:bodyPr/>
          <a:lstStyle/>
          <a:p>
            <a:pPr defTabSz="457200"/>
            <a:endParaRPr lang="en-HR" sz="900">
              <a:solidFill>
                <a:prstClr val="black"/>
              </a:solidFill>
              <a:latin typeface="Calibri"/>
            </a:endParaRPr>
          </a:p>
        </p:txBody>
      </p:sp>
      <p:sp>
        <p:nvSpPr>
          <p:cNvPr id="12" name="AutoShape 12"/>
          <p:cNvSpPr/>
          <p:nvPr/>
        </p:nvSpPr>
        <p:spPr>
          <a:xfrm>
            <a:off x="3236208" y="949653"/>
            <a:ext cx="11289" cy="3000312"/>
          </a:xfrm>
          <a:prstGeom prst="rect">
            <a:avLst/>
          </a:prstGeom>
          <a:solidFill>
            <a:srgbClr val="1B75BB">
              <a:alpha val="29804"/>
            </a:srgbClr>
          </a:solidFill>
        </p:spPr>
        <p:txBody>
          <a:bodyPr/>
          <a:lstStyle/>
          <a:p>
            <a:pPr defTabSz="457200"/>
            <a:endParaRPr lang="en-HR" sz="900">
              <a:solidFill>
                <a:prstClr val="black"/>
              </a:solidFill>
              <a:latin typeface="Calibri"/>
            </a:endParaRPr>
          </a:p>
        </p:txBody>
      </p:sp>
      <p:sp>
        <p:nvSpPr>
          <p:cNvPr id="13" name="TextBox 13"/>
          <p:cNvSpPr txBox="1"/>
          <p:nvPr/>
        </p:nvSpPr>
        <p:spPr>
          <a:xfrm>
            <a:off x="7368703" y="418595"/>
            <a:ext cx="1260948" cy="158890"/>
          </a:xfrm>
          <a:prstGeom prst="rect">
            <a:avLst/>
          </a:prstGeom>
        </p:spPr>
        <p:txBody>
          <a:bodyPr lIns="0" tIns="0" rIns="0" bIns="0" rtlCol="0" anchor="t">
            <a:spAutoFit/>
          </a:bodyPr>
          <a:lstStyle/>
          <a:p>
            <a:pPr algn="r" defTabSz="457200">
              <a:lnSpc>
                <a:spcPts val="1260"/>
              </a:lnSpc>
            </a:pPr>
            <a:r>
              <a:rPr lang="en-US" sz="1000" spc="22" dirty="0">
                <a:solidFill>
                  <a:srgbClr val="000000"/>
                </a:solidFill>
                <a:latin typeface="Camber 2 Bold"/>
              </a:rPr>
              <a:t>23</a:t>
            </a:r>
            <a:endParaRPr lang="en-US" sz="900" spc="22" dirty="0">
              <a:solidFill>
                <a:srgbClr val="000000"/>
              </a:solidFill>
              <a:latin typeface="Camber 2 Bold"/>
            </a:endParaRPr>
          </a:p>
        </p:txBody>
      </p:sp>
      <p:grpSp>
        <p:nvGrpSpPr>
          <p:cNvPr id="17" name="Group 16">
            <a:extLst>
              <a:ext uri="{FF2B5EF4-FFF2-40B4-BE49-F238E27FC236}">
                <a16:creationId xmlns:a16="http://schemas.microsoft.com/office/drawing/2014/main" id="{973E79DB-F5F8-1E91-B503-1C7CCCDB8508}"/>
              </a:ext>
            </a:extLst>
          </p:cNvPr>
          <p:cNvGrpSpPr/>
          <p:nvPr/>
        </p:nvGrpSpPr>
        <p:grpSpPr>
          <a:xfrm>
            <a:off x="514350" y="4741028"/>
            <a:ext cx="8115300" cy="130421"/>
            <a:chOff x="0" y="298340"/>
            <a:chExt cx="21640800" cy="347789"/>
          </a:xfrm>
        </p:grpSpPr>
        <p:sp>
          <p:nvSpPr>
            <p:cNvPr id="18" name="TextBox 17">
              <a:extLst>
                <a:ext uri="{FF2B5EF4-FFF2-40B4-BE49-F238E27FC236}">
                  <a16:creationId xmlns:a16="http://schemas.microsoft.com/office/drawing/2014/main" id="{F41DF50A-F4A1-6737-7A40-5D1388FD64A7}"/>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19" name="TextBox 18">
              <a:extLst>
                <a:ext uri="{FF2B5EF4-FFF2-40B4-BE49-F238E27FC236}">
                  <a16:creationId xmlns:a16="http://schemas.microsoft.com/office/drawing/2014/main" id="{CA4C2122-35FA-250A-9811-E8AF64692D1A}"/>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44824" y="2044444"/>
            <a:ext cx="2745667" cy="589905"/>
          </a:xfrm>
          <a:prstGeom prst="rect">
            <a:avLst/>
          </a:prstGeom>
        </p:spPr>
        <p:txBody>
          <a:bodyPr lIns="0" tIns="0" rIns="0" bIns="0" rtlCol="0" anchor="t">
            <a:spAutoFit/>
          </a:bodyPr>
          <a:lstStyle/>
          <a:p>
            <a:pPr algn="just" defTabSz="457200">
              <a:lnSpc>
                <a:spcPts val="4600"/>
              </a:lnSpc>
              <a:spcBef>
                <a:spcPct val="0"/>
              </a:spcBef>
            </a:pPr>
            <a:r>
              <a:rPr lang="en-US" sz="4000" b="1" dirty="0">
                <a:solidFill>
                  <a:srgbClr val="000000"/>
                </a:solidFill>
                <a:latin typeface="Camber Medium" pitchFamily="50" charset="0"/>
              </a:rPr>
              <a:t>Partners</a:t>
            </a:r>
          </a:p>
        </p:txBody>
      </p:sp>
      <p:grpSp>
        <p:nvGrpSpPr>
          <p:cNvPr id="3" name="Group 3"/>
          <p:cNvGrpSpPr/>
          <p:nvPr/>
        </p:nvGrpSpPr>
        <p:grpSpPr>
          <a:xfrm>
            <a:off x="4407652" y="1465625"/>
            <a:ext cx="127688" cy="127688"/>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89689"/>
            </a:solidFill>
          </p:spPr>
          <p:txBody>
            <a:bodyPr/>
            <a:lstStyle/>
            <a:p>
              <a:pPr defTabSz="457200"/>
              <a:endParaRPr lang="en-HR" sz="900">
                <a:solidFill>
                  <a:prstClr val="black"/>
                </a:solidFill>
                <a:latin typeface="Calibri"/>
              </a:endParaRPr>
            </a:p>
          </p:txBody>
        </p:sp>
      </p:grpSp>
      <p:sp>
        <p:nvSpPr>
          <p:cNvPr id="5" name="TextBox 5"/>
          <p:cNvSpPr txBox="1"/>
          <p:nvPr/>
        </p:nvSpPr>
        <p:spPr>
          <a:xfrm>
            <a:off x="4685746" y="1458128"/>
            <a:ext cx="3267164" cy="166712"/>
          </a:xfrm>
          <a:prstGeom prst="rect">
            <a:avLst/>
          </a:prstGeom>
        </p:spPr>
        <p:txBody>
          <a:bodyPr lIns="0" tIns="0" rIns="0" bIns="0" rtlCol="0" anchor="t">
            <a:spAutoFit/>
          </a:bodyPr>
          <a:lstStyle/>
          <a:p>
            <a:pPr defTabSz="457200">
              <a:lnSpc>
                <a:spcPts val="1330"/>
              </a:lnSpc>
              <a:spcBef>
                <a:spcPct val="0"/>
              </a:spcBef>
            </a:pPr>
            <a:r>
              <a:rPr lang="en-US" sz="1200" spc="24" dirty="0">
                <a:solidFill>
                  <a:srgbClr val="000000"/>
                </a:solidFill>
                <a:latin typeface="Camber Regular" pitchFamily="2" charset="0"/>
              </a:rPr>
              <a:t>Faculty of Organization and Informatics</a:t>
            </a:r>
          </a:p>
        </p:txBody>
      </p:sp>
      <p:grpSp>
        <p:nvGrpSpPr>
          <p:cNvPr id="6" name="Group 6"/>
          <p:cNvGrpSpPr/>
          <p:nvPr/>
        </p:nvGrpSpPr>
        <p:grpSpPr>
          <a:xfrm>
            <a:off x="4407652" y="1948279"/>
            <a:ext cx="127688" cy="12768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89689"/>
            </a:solidFill>
          </p:spPr>
          <p:txBody>
            <a:bodyPr/>
            <a:lstStyle/>
            <a:p>
              <a:pPr defTabSz="457200"/>
              <a:endParaRPr lang="en-HR" sz="900">
                <a:solidFill>
                  <a:prstClr val="black"/>
                </a:solidFill>
                <a:latin typeface="Calibri"/>
              </a:endParaRPr>
            </a:p>
          </p:txBody>
        </p:sp>
      </p:grpSp>
      <p:sp>
        <p:nvSpPr>
          <p:cNvPr id="8" name="TextBox 8"/>
          <p:cNvSpPr txBox="1"/>
          <p:nvPr/>
        </p:nvSpPr>
        <p:spPr>
          <a:xfrm>
            <a:off x="4685746" y="1929229"/>
            <a:ext cx="3267164" cy="166712"/>
          </a:xfrm>
          <a:prstGeom prst="rect">
            <a:avLst/>
          </a:prstGeom>
        </p:spPr>
        <p:txBody>
          <a:bodyPr lIns="0" tIns="0" rIns="0" bIns="0" rtlCol="0" anchor="t">
            <a:spAutoFit/>
          </a:bodyPr>
          <a:lstStyle/>
          <a:p>
            <a:pPr defTabSz="457200">
              <a:lnSpc>
                <a:spcPts val="1330"/>
              </a:lnSpc>
              <a:spcBef>
                <a:spcPct val="0"/>
              </a:spcBef>
            </a:pPr>
            <a:r>
              <a:rPr lang="en-US" sz="1200" spc="24" dirty="0">
                <a:solidFill>
                  <a:srgbClr val="000000"/>
                </a:solidFill>
                <a:latin typeface="Camber Regular" pitchFamily="2" charset="0"/>
              </a:rPr>
              <a:t>Education and Teacher Training Agency</a:t>
            </a:r>
          </a:p>
        </p:txBody>
      </p:sp>
      <p:grpSp>
        <p:nvGrpSpPr>
          <p:cNvPr id="9" name="Group 9"/>
          <p:cNvGrpSpPr/>
          <p:nvPr/>
        </p:nvGrpSpPr>
        <p:grpSpPr>
          <a:xfrm>
            <a:off x="4407652" y="2419380"/>
            <a:ext cx="127688" cy="127688"/>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89689"/>
            </a:solidFill>
          </p:spPr>
          <p:txBody>
            <a:bodyPr/>
            <a:lstStyle/>
            <a:p>
              <a:pPr defTabSz="457200"/>
              <a:endParaRPr lang="en-HR" sz="900">
                <a:solidFill>
                  <a:prstClr val="black"/>
                </a:solidFill>
                <a:latin typeface="Calibri"/>
              </a:endParaRPr>
            </a:p>
          </p:txBody>
        </p:sp>
      </p:grpSp>
      <p:sp>
        <p:nvSpPr>
          <p:cNvPr id="11" name="TextBox 11"/>
          <p:cNvSpPr txBox="1"/>
          <p:nvPr/>
        </p:nvSpPr>
        <p:spPr>
          <a:xfrm>
            <a:off x="4685746" y="2400330"/>
            <a:ext cx="3267164" cy="166712"/>
          </a:xfrm>
          <a:prstGeom prst="rect">
            <a:avLst/>
          </a:prstGeom>
        </p:spPr>
        <p:txBody>
          <a:bodyPr lIns="0" tIns="0" rIns="0" bIns="0" rtlCol="0" anchor="t">
            <a:spAutoFit/>
          </a:bodyPr>
          <a:lstStyle/>
          <a:p>
            <a:pPr defTabSz="457200">
              <a:lnSpc>
                <a:spcPts val="1330"/>
              </a:lnSpc>
              <a:spcBef>
                <a:spcPct val="0"/>
              </a:spcBef>
            </a:pPr>
            <a:r>
              <a:rPr lang="en-US" sz="1200" spc="24" dirty="0">
                <a:solidFill>
                  <a:srgbClr val="000000"/>
                </a:solidFill>
                <a:latin typeface="Camber Regular" pitchFamily="2" charset="0"/>
              </a:rPr>
              <a:t>Agency for Vocational and Adult Education</a:t>
            </a:r>
          </a:p>
        </p:txBody>
      </p:sp>
      <p:grpSp>
        <p:nvGrpSpPr>
          <p:cNvPr id="12" name="Group 12"/>
          <p:cNvGrpSpPr/>
          <p:nvPr/>
        </p:nvGrpSpPr>
        <p:grpSpPr>
          <a:xfrm>
            <a:off x="4407652" y="2890501"/>
            <a:ext cx="127688" cy="127688"/>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89689"/>
            </a:solidFill>
          </p:spPr>
          <p:txBody>
            <a:bodyPr/>
            <a:lstStyle/>
            <a:p>
              <a:pPr defTabSz="457200"/>
              <a:endParaRPr lang="en-HR" sz="900">
                <a:solidFill>
                  <a:prstClr val="black"/>
                </a:solidFill>
                <a:latin typeface="Calibri"/>
              </a:endParaRPr>
            </a:p>
          </p:txBody>
        </p:sp>
      </p:grpSp>
      <p:sp>
        <p:nvSpPr>
          <p:cNvPr id="14" name="TextBox 14"/>
          <p:cNvSpPr txBox="1"/>
          <p:nvPr/>
        </p:nvSpPr>
        <p:spPr>
          <a:xfrm>
            <a:off x="4685746" y="2871451"/>
            <a:ext cx="3267164" cy="333425"/>
          </a:xfrm>
          <a:prstGeom prst="rect">
            <a:avLst/>
          </a:prstGeom>
        </p:spPr>
        <p:txBody>
          <a:bodyPr lIns="0" tIns="0" rIns="0" bIns="0" rtlCol="0" anchor="t">
            <a:spAutoFit/>
          </a:bodyPr>
          <a:lstStyle/>
          <a:p>
            <a:pPr defTabSz="457200">
              <a:lnSpc>
                <a:spcPts val="1330"/>
              </a:lnSpc>
              <a:spcBef>
                <a:spcPct val="0"/>
              </a:spcBef>
            </a:pPr>
            <a:r>
              <a:rPr lang="en-US" sz="1200" spc="24" dirty="0">
                <a:solidFill>
                  <a:srgbClr val="000000"/>
                </a:solidFill>
                <a:latin typeface="Camber Regular" pitchFamily="2" charset="0"/>
              </a:rPr>
              <a:t>National Centre for External Evaluation of Education</a:t>
            </a:r>
          </a:p>
        </p:txBody>
      </p:sp>
      <p:grpSp>
        <p:nvGrpSpPr>
          <p:cNvPr id="15" name="Group 15"/>
          <p:cNvGrpSpPr/>
          <p:nvPr/>
        </p:nvGrpSpPr>
        <p:grpSpPr>
          <a:xfrm>
            <a:off x="4407652" y="3323480"/>
            <a:ext cx="127688" cy="127688"/>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89689"/>
            </a:solidFill>
          </p:spPr>
          <p:txBody>
            <a:bodyPr/>
            <a:lstStyle/>
            <a:p>
              <a:pPr defTabSz="457200"/>
              <a:endParaRPr lang="en-HR" sz="900">
                <a:solidFill>
                  <a:prstClr val="black"/>
                </a:solidFill>
                <a:latin typeface="Calibri"/>
              </a:endParaRPr>
            </a:p>
          </p:txBody>
        </p:sp>
      </p:grpSp>
      <p:sp>
        <p:nvSpPr>
          <p:cNvPr id="17" name="TextBox 17"/>
          <p:cNvSpPr txBox="1"/>
          <p:nvPr/>
        </p:nvSpPr>
        <p:spPr>
          <a:xfrm>
            <a:off x="4685746" y="3304430"/>
            <a:ext cx="3267164" cy="166712"/>
          </a:xfrm>
          <a:prstGeom prst="rect">
            <a:avLst/>
          </a:prstGeom>
        </p:spPr>
        <p:txBody>
          <a:bodyPr lIns="0" tIns="0" rIns="0" bIns="0" rtlCol="0" anchor="t">
            <a:spAutoFit/>
          </a:bodyPr>
          <a:lstStyle/>
          <a:p>
            <a:pPr defTabSz="457200">
              <a:lnSpc>
                <a:spcPts val="1330"/>
              </a:lnSpc>
              <a:spcBef>
                <a:spcPct val="0"/>
              </a:spcBef>
            </a:pPr>
            <a:r>
              <a:rPr lang="en-US" sz="1200" spc="24" dirty="0">
                <a:solidFill>
                  <a:srgbClr val="000000"/>
                </a:solidFill>
                <a:latin typeface="Camber Regular" pitchFamily="2" charset="0"/>
              </a:rPr>
              <a:t>Innovation Center Nikola Tesla</a:t>
            </a:r>
          </a:p>
        </p:txBody>
      </p:sp>
      <p:sp>
        <p:nvSpPr>
          <p:cNvPr id="18" name="TextBox 18"/>
          <p:cNvSpPr txBox="1"/>
          <p:nvPr/>
        </p:nvSpPr>
        <p:spPr>
          <a:xfrm>
            <a:off x="7368703" y="418595"/>
            <a:ext cx="1260948" cy="158890"/>
          </a:xfrm>
          <a:prstGeom prst="rect">
            <a:avLst/>
          </a:prstGeom>
        </p:spPr>
        <p:txBody>
          <a:bodyPr lIns="0" tIns="0" rIns="0" bIns="0" rtlCol="0" anchor="t">
            <a:spAutoFit/>
          </a:bodyPr>
          <a:lstStyle/>
          <a:p>
            <a:pPr algn="r" defTabSz="457200">
              <a:lnSpc>
                <a:spcPts val="1260"/>
              </a:lnSpc>
            </a:pPr>
            <a:r>
              <a:rPr lang="en-US" sz="1000" spc="22" dirty="0">
                <a:solidFill>
                  <a:srgbClr val="000000"/>
                </a:solidFill>
                <a:latin typeface="Camber 2 Bold"/>
              </a:rPr>
              <a:t>24</a:t>
            </a:r>
            <a:endParaRPr lang="en-US" sz="900" spc="22" dirty="0">
              <a:solidFill>
                <a:srgbClr val="000000"/>
              </a:solidFill>
              <a:latin typeface="Camber 2 Bold"/>
            </a:endParaRPr>
          </a:p>
        </p:txBody>
      </p:sp>
      <p:grpSp>
        <p:nvGrpSpPr>
          <p:cNvPr id="22" name="Group 21">
            <a:extLst>
              <a:ext uri="{FF2B5EF4-FFF2-40B4-BE49-F238E27FC236}">
                <a16:creationId xmlns:a16="http://schemas.microsoft.com/office/drawing/2014/main" id="{78A671B6-C8F5-71BB-3D11-0AC40A103654}"/>
              </a:ext>
            </a:extLst>
          </p:cNvPr>
          <p:cNvGrpSpPr/>
          <p:nvPr/>
        </p:nvGrpSpPr>
        <p:grpSpPr>
          <a:xfrm>
            <a:off x="514350" y="4741028"/>
            <a:ext cx="8115300" cy="130421"/>
            <a:chOff x="0" y="298340"/>
            <a:chExt cx="21640800" cy="347789"/>
          </a:xfrm>
        </p:grpSpPr>
        <p:sp>
          <p:nvSpPr>
            <p:cNvPr id="23" name="TextBox 22">
              <a:extLst>
                <a:ext uri="{FF2B5EF4-FFF2-40B4-BE49-F238E27FC236}">
                  <a16:creationId xmlns:a16="http://schemas.microsoft.com/office/drawing/2014/main" id="{CBF90998-BE5C-608E-424B-A31DED8DB9F7}"/>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24" name="TextBox 23">
              <a:extLst>
                <a:ext uri="{FF2B5EF4-FFF2-40B4-BE49-F238E27FC236}">
                  <a16:creationId xmlns:a16="http://schemas.microsoft.com/office/drawing/2014/main" id="{A9658B08-0EC4-5BE8-B4AF-0D86C8BFF542}"/>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7"/>
          <p:cNvSpPr txBox="1"/>
          <p:nvPr/>
        </p:nvSpPr>
        <p:spPr>
          <a:xfrm>
            <a:off x="7368703" y="418595"/>
            <a:ext cx="1260948" cy="155492"/>
          </a:xfrm>
          <a:prstGeom prst="rect">
            <a:avLst/>
          </a:prstGeom>
        </p:spPr>
        <p:txBody>
          <a:bodyPr lIns="0" tIns="0" rIns="0" bIns="0" rtlCol="0" anchor="t">
            <a:spAutoFit/>
          </a:bodyPr>
          <a:lstStyle/>
          <a:p>
            <a:pPr algn="r" defTabSz="457200">
              <a:lnSpc>
                <a:spcPts val="1260"/>
              </a:lnSpc>
            </a:pPr>
            <a:r>
              <a:rPr lang="en-US" sz="900" spc="22" dirty="0">
                <a:solidFill>
                  <a:srgbClr val="000000"/>
                </a:solidFill>
                <a:latin typeface="Camber 2 Bold"/>
              </a:rPr>
              <a:t>25</a:t>
            </a:r>
          </a:p>
        </p:txBody>
      </p:sp>
      <p:grpSp>
        <p:nvGrpSpPr>
          <p:cNvPr id="89" name="Group 88">
            <a:extLst>
              <a:ext uri="{FF2B5EF4-FFF2-40B4-BE49-F238E27FC236}">
                <a16:creationId xmlns:a16="http://schemas.microsoft.com/office/drawing/2014/main" id="{0B46B185-DCDC-A356-A60D-423D1182500F}"/>
              </a:ext>
            </a:extLst>
          </p:cNvPr>
          <p:cNvGrpSpPr/>
          <p:nvPr/>
        </p:nvGrpSpPr>
        <p:grpSpPr>
          <a:xfrm>
            <a:off x="344115" y="496341"/>
            <a:ext cx="1576172" cy="2545389"/>
            <a:chOff x="176874" y="218593"/>
            <a:chExt cx="1576172" cy="2545389"/>
          </a:xfrm>
        </p:grpSpPr>
        <p:grpSp>
          <p:nvGrpSpPr>
            <p:cNvPr id="74" name="Group 2">
              <a:extLst>
                <a:ext uri="{FF2B5EF4-FFF2-40B4-BE49-F238E27FC236}">
                  <a16:creationId xmlns:a16="http://schemas.microsoft.com/office/drawing/2014/main" id="{A05A8BD2-7D79-4B63-19E4-0494CA687C61}"/>
                </a:ext>
              </a:extLst>
            </p:cNvPr>
            <p:cNvGrpSpPr/>
            <p:nvPr/>
          </p:nvGrpSpPr>
          <p:grpSpPr>
            <a:xfrm>
              <a:off x="176874" y="1014980"/>
              <a:ext cx="1576171" cy="1749002"/>
              <a:chOff x="0" y="0"/>
              <a:chExt cx="802655" cy="2709333"/>
            </a:xfrm>
          </p:grpSpPr>
          <p:sp>
            <p:nvSpPr>
              <p:cNvPr id="75" name="Freeform 3">
                <a:extLst>
                  <a:ext uri="{FF2B5EF4-FFF2-40B4-BE49-F238E27FC236}">
                    <a16:creationId xmlns:a16="http://schemas.microsoft.com/office/drawing/2014/main" id="{1BC15BDA-3450-D65A-AD2A-9BCA0B67BE03}"/>
                  </a:ext>
                </a:extLst>
              </p:cNvPr>
              <p:cNvSpPr/>
              <p:nvPr/>
            </p:nvSpPr>
            <p:spPr>
              <a:xfrm>
                <a:off x="0" y="0"/>
                <a:ext cx="802655" cy="2709333"/>
              </a:xfrm>
              <a:custGeom>
                <a:avLst/>
                <a:gdLst/>
                <a:ahLst/>
                <a:cxnLst/>
                <a:rect l="l" t="t" r="r" b="b"/>
                <a:pathLst>
                  <a:path w="802655" h="2709333">
                    <a:moveTo>
                      <a:pt x="0" y="0"/>
                    </a:moveTo>
                    <a:lnTo>
                      <a:pt x="802655" y="0"/>
                    </a:lnTo>
                    <a:lnTo>
                      <a:pt x="802655" y="2709333"/>
                    </a:lnTo>
                    <a:lnTo>
                      <a:pt x="0" y="2709333"/>
                    </a:lnTo>
                    <a:close/>
                  </a:path>
                </a:pathLst>
              </a:custGeom>
              <a:solidFill>
                <a:srgbClr val="289689"/>
              </a:solidFill>
            </p:spPr>
            <p:txBody>
              <a:bodyPr/>
              <a:lstStyle/>
              <a:p>
                <a:pPr defTabSz="457200"/>
                <a:endParaRPr lang="en-HR" sz="900">
                  <a:solidFill>
                    <a:prstClr val="black"/>
                  </a:solidFill>
                  <a:latin typeface="Calibri"/>
                </a:endParaRPr>
              </a:p>
            </p:txBody>
          </p:sp>
          <p:sp>
            <p:nvSpPr>
              <p:cNvPr id="76" name="TextBox 4">
                <a:extLst>
                  <a:ext uri="{FF2B5EF4-FFF2-40B4-BE49-F238E27FC236}">
                    <a16:creationId xmlns:a16="http://schemas.microsoft.com/office/drawing/2014/main" id="{AC0A470D-7566-5B5C-6863-09ADDF7824F8}"/>
                  </a:ext>
                </a:extLst>
              </p:cNvPr>
              <p:cNvSpPr txBox="1"/>
              <p:nvPr/>
            </p:nvSpPr>
            <p:spPr>
              <a:xfrm>
                <a:off x="0" y="-28575"/>
                <a:ext cx="802655" cy="2737908"/>
              </a:xfrm>
              <a:prstGeom prst="rect">
                <a:avLst/>
              </a:prstGeom>
            </p:spPr>
            <p:txBody>
              <a:bodyPr lIns="25400" tIns="25400" rIns="25400" bIns="25400" rtlCol="0" anchor="ctr"/>
              <a:lstStyle/>
              <a:p>
                <a:pPr algn="ctr" defTabSz="457200">
                  <a:lnSpc>
                    <a:spcPts val="980"/>
                  </a:lnSpc>
                </a:pPr>
                <a:endParaRPr sz="900">
                  <a:solidFill>
                    <a:prstClr val="black"/>
                  </a:solidFill>
                  <a:latin typeface="Calibri"/>
                </a:endParaRPr>
              </a:p>
            </p:txBody>
          </p:sp>
        </p:grpSp>
        <p:grpSp>
          <p:nvGrpSpPr>
            <p:cNvPr id="56" name="Group 55">
              <a:extLst>
                <a:ext uri="{FF2B5EF4-FFF2-40B4-BE49-F238E27FC236}">
                  <a16:creationId xmlns:a16="http://schemas.microsoft.com/office/drawing/2014/main" id="{4082ECA2-7574-3AAD-E851-3E2E5CEB797C}"/>
                </a:ext>
              </a:extLst>
            </p:cNvPr>
            <p:cNvGrpSpPr/>
            <p:nvPr/>
          </p:nvGrpSpPr>
          <p:grpSpPr>
            <a:xfrm>
              <a:off x="176875" y="218593"/>
              <a:ext cx="1576171" cy="1576171"/>
              <a:chOff x="639629" y="307942"/>
              <a:chExt cx="1576171" cy="1576171"/>
            </a:xfrm>
          </p:grpSpPr>
          <p:grpSp>
            <p:nvGrpSpPr>
              <p:cNvPr id="50" name="Group 49">
                <a:extLst>
                  <a:ext uri="{FF2B5EF4-FFF2-40B4-BE49-F238E27FC236}">
                    <a16:creationId xmlns:a16="http://schemas.microsoft.com/office/drawing/2014/main" id="{B67AC15D-480E-D3D1-B29D-9D73973651EA}"/>
                  </a:ext>
                </a:extLst>
              </p:cNvPr>
              <p:cNvGrpSpPr/>
              <p:nvPr/>
            </p:nvGrpSpPr>
            <p:grpSpPr>
              <a:xfrm>
                <a:off x="639629" y="307942"/>
                <a:ext cx="1576171" cy="1576171"/>
                <a:chOff x="801440" y="874385"/>
                <a:chExt cx="1814077" cy="1814077"/>
              </a:xfrm>
            </p:grpSpPr>
            <p:sp>
              <p:nvSpPr>
                <p:cNvPr id="48" name="Oval 47">
                  <a:extLst>
                    <a:ext uri="{FF2B5EF4-FFF2-40B4-BE49-F238E27FC236}">
                      <a16:creationId xmlns:a16="http://schemas.microsoft.com/office/drawing/2014/main" id="{0A948BF9-4357-32CE-57A3-62B137469C3F}"/>
                    </a:ext>
                  </a:extLst>
                </p:cNvPr>
                <p:cNvSpPr/>
                <p:nvPr/>
              </p:nvSpPr>
              <p:spPr>
                <a:xfrm>
                  <a:off x="801440" y="874385"/>
                  <a:ext cx="1814077" cy="1814077"/>
                </a:xfrm>
                <a:prstGeom prst="ellipse">
                  <a:avLst/>
                </a:prstGeom>
                <a:solidFill>
                  <a:srgbClr val="2896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49" name="Freeform 36">
                  <a:extLst>
                    <a:ext uri="{FF2B5EF4-FFF2-40B4-BE49-F238E27FC236}">
                      <a16:creationId xmlns:a16="http://schemas.microsoft.com/office/drawing/2014/main" id="{3D3779C0-5DD7-69DA-DDE2-55C1DB812354}"/>
                    </a:ext>
                  </a:extLst>
                </p:cNvPr>
                <p:cNvSpPr/>
                <p:nvPr/>
              </p:nvSpPr>
              <p:spPr>
                <a:xfrm rot="10800000">
                  <a:off x="1409185" y="1630360"/>
                  <a:ext cx="598590" cy="769216"/>
                </a:xfrm>
                <a:custGeom>
                  <a:avLst/>
                  <a:gdLst/>
                  <a:ahLst/>
                  <a:cxnLst/>
                  <a:rect l="l" t="t" r="r" b="b"/>
                  <a:pathLst>
                    <a:path w="1197179" h="1538431">
                      <a:moveTo>
                        <a:pt x="0" y="0"/>
                      </a:moveTo>
                      <a:lnTo>
                        <a:pt x="1197180" y="0"/>
                      </a:lnTo>
                      <a:lnTo>
                        <a:pt x="1197180" y="1538431"/>
                      </a:lnTo>
                      <a:lnTo>
                        <a:pt x="0" y="15384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HR" sz="900" dirty="0">
                    <a:solidFill>
                      <a:prstClr val="black"/>
                    </a:solidFill>
                    <a:latin typeface="Calibri"/>
                  </a:endParaRPr>
                </a:p>
              </p:txBody>
            </p:sp>
          </p:grpSp>
          <p:sp>
            <p:nvSpPr>
              <p:cNvPr id="38" name="TextBox 38"/>
              <p:cNvSpPr txBox="1"/>
              <p:nvPr/>
            </p:nvSpPr>
            <p:spPr>
              <a:xfrm>
                <a:off x="769315" y="713394"/>
                <a:ext cx="1343805" cy="141065"/>
              </a:xfrm>
              <a:prstGeom prst="rect">
                <a:avLst/>
              </a:prstGeom>
            </p:spPr>
            <p:txBody>
              <a:bodyPr wrap="square" lIns="0" tIns="0" rIns="0" bIns="0" rtlCol="0" anchor="t">
                <a:spAutoFit/>
              </a:bodyPr>
              <a:lstStyle/>
              <a:p>
                <a:pPr algn="ctr" defTabSz="457200">
                  <a:lnSpc>
                    <a:spcPts val="1132"/>
                  </a:lnSpc>
                  <a:spcBef>
                    <a:spcPct val="0"/>
                  </a:spcBef>
                </a:pPr>
                <a:r>
                  <a:rPr lang="en-US" sz="985" dirty="0">
                    <a:solidFill>
                      <a:srgbClr val="FFFFFF"/>
                    </a:solidFill>
                    <a:latin typeface="Camber 1"/>
                  </a:rPr>
                  <a:t>INFRASTRUCTURE</a:t>
                </a:r>
              </a:p>
            </p:txBody>
          </p:sp>
        </p:grpSp>
        <p:sp>
          <p:nvSpPr>
            <p:cNvPr id="39" name="TextBox 39"/>
            <p:cNvSpPr txBox="1"/>
            <p:nvPr/>
          </p:nvSpPr>
          <p:spPr>
            <a:xfrm>
              <a:off x="306560" y="1884112"/>
              <a:ext cx="1304345" cy="641201"/>
            </a:xfrm>
            <a:prstGeom prst="rect">
              <a:avLst/>
            </a:prstGeom>
          </p:spPr>
          <p:txBody>
            <a:bodyPr wrap="square" lIns="0" tIns="0" rIns="0" bIns="0" rtlCol="0" anchor="t">
              <a:spAutoFit/>
            </a:bodyPr>
            <a:lstStyle/>
            <a:p>
              <a:pPr marL="183516" lvl="1" indent="-91758" defTabSz="457200">
                <a:lnSpc>
                  <a:spcPts val="978"/>
                </a:lnSpc>
                <a:buFont typeface="Arial"/>
                <a:buChar char="•"/>
              </a:pPr>
              <a:r>
                <a:rPr lang="en-US" sz="900" dirty="0">
                  <a:solidFill>
                    <a:schemeClr val="bg1"/>
                  </a:solidFill>
                  <a:latin typeface="Camber 2"/>
                </a:rPr>
                <a:t>Local computer network</a:t>
              </a:r>
            </a:p>
            <a:p>
              <a:pPr marL="183516" lvl="1" indent="-91758" defTabSz="457200">
                <a:lnSpc>
                  <a:spcPts val="978"/>
                </a:lnSpc>
                <a:buFont typeface="Arial"/>
                <a:buChar char="•"/>
              </a:pPr>
              <a:r>
                <a:rPr lang="en-US" sz="900" dirty="0">
                  <a:solidFill>
                    <a:schemeClr val="bg1"/>
                  </a:solidFill>
                  <a:latin typeface="Camber 2"/>
                </a:rPr>
                <a:t>Interactive and presentation classroom</a:t>
              </a:r>
            </a:p>
            <a:p>
              <a:pPr marL="183516" lvl="1" indent="-91758" defTabSz="457200">
                <a:lnSpc>
                  <a:spcPts val="978"/>
                </a:lnSpc>
                <a:buFont typeface="Arial"/>
                <a:buChar char="•"/>
              </a:pPr>
              <a:r>
                <a:rPr lang="en-US" sz="900" dirty="0">
                  <a:solidFill>
                    <a:schemeClr val="bg1"/>
                  </a:solidFill>
                  <a:latin typeface="Camber 2"/>
                </a:rPr>
                <a:t>Laptop computers</a:t>
              </a:r>
            </a:p>
          </p:txBody>
        </p:sp>
      </p:grpSp>
      <p:grpSp>
        <p:nvGrpSpPr>
          <p:cNvPr id="90" name="Group 89">
            <a:extLst>
              <a:ext uri="{FF2B5EF4-FFF2-40B4-BE49-F238E27FC236}">
                <a16:creationId xmlns:a16="http://schemas.microsoft.com/office/drawing/2014/main" id="{C516CCF9-7F09-8FF1-DF95-87127F3258E4}"/>
              </a:ext>
            </a:extLst>
          </p:cNvPr>
          <p:cNvGrpSpPr/>
          <p:nvPr/>
        </p:nvGrpSpPr>
        <p:grpSpPr>
          <a:xfrm>
            <a:off x="1972975" y="693590"/>
            <a:ext cx="1576171" cy="4064375"/>
            <a:chOff x="1756286" y="788290"/>
            <a:chExt cx="1576171" cy="4064375"/>
          </a:xfrm>
        </p:grpSpPr>
        <p:grpSp>
          <p:nvGrpSpPr>
            <p:cNvPr id="77" name="Group 5">
              <a:extLst>
                <a:ext uri="{FF2B5EF4-FFF2-40B4-BE49-F238E27FC236}">
                  <a16:creationId xmlns:a16="http://schemas.microsoft.com/office/drawing/2014/main" id="{68753353-B4EA-F5AD-76C5-FCB7EB061748}"/>
                </a:ext>
              </a:extLst>
            </p:cNvPr>
            <p:cNvGrpSpPr/>
            <p:nvPr/>
          </p:nvGrpSpPr>
          <p:grpSpPr>
            <a:xfrm>
              <a:off x="1760849" y="788290"/>
              <a:ext cx="1571605" cy="3290578"/>
              <a:chOff x="0" y="0"/>
              <a:chExt cx="803624" cy="2709333"/>
            </a:xfrm>
          </p:grpSpPr>
          <p:sp>
            <p:nvSpPr>
              <p:cNvPr id="78" name="Freeform 6">
                <a:extLst>
                  <a:ext uri="{FF2B5EF4-FFF2-40B4-BE49-F238E27FC236}">
                    <a16:creationId xmlns:a16="http://schemas.microsoft.com/office/drawing/2014/main" id="{476599E1-BD7A-2841-C875-3199CE064BA0}"/>
                  </a:ext>
                </a:extLst>
              </p:cNvPr>
              <p:cNvSpPr/>
              <p:nvPr/>
            </p:nvSpPr>
            <p:spPr>
              <a:xfrm>
                <a:off x="0" y="0"/>
                <a:ext cx="803624" cy="2709333"/>
              </a:xfrm>
              <a:custGeom>
                <a:avLst/>
                <a:gdLst/>
                <a:ahLst/>
                <a:cxnLst/>
                <a:rect l="l" t="t" r="r" b="b"/>
                <a:pathLst>
                  <a:path w="803624" h="2709333">
                    <a:moveTo>
                      <a:pt x="0" y="0"/>
                    </a:moveTo>
                    <a:lnTo>
                      <a:pt x="803624" y="0"/>
                    </a:lnTo>
                    <a:lnTo>
                      <a:pt x="803624" y="2709333"/>
                    </a:lnTo>
                    <a:lnTo>
                      <a:pt x="0" y="2709333"/>
                    </a:lnTo>
                    <a:close/>
                  </a:path>
                </a:pathLst>
              </a:custGeom>
              <a:solidFill>
                <a:srgbClr val="97C233"/>
              </a:solidFill>
            </p:spPr>
            <p:txBody>
              <a:bodyPr/>
              <a:lstStyle/>
              <a:p>
                <a:pPr defTabSz="457200"/>
                <a:endParaRPr lang="en-HR" sz="900">
                  <a:solidFill>
                    <a:prstClr val="black"/>
                  </a:solidFill>
                  <a:latin typeface="Calibri"/>
                </a:endParaRPr>
              </a:p>
            </p:txBody>
          </p:sp>
          <p:sp>
            <p:nvSpPr>
              <p:cNvPr id="79" name="TextBox 7">
                <a:extLst>
                  <a:ext uri="{FF2B5EF4-FFF2-40B4-BE49-F238E27FC236}">
                    <a16:creationId xmlns:a16="http://schemas.microsoft.com/office/drawing/2014/main" id="{2673C02B-5B03-AFD0-BB22-F9DCE378B7EA}"/>
                  </a:ext>
                </a:extLst>
              </p:cNvPr>
              <p:cNvSpPr txBox="1"/>
              <p:nvPr/>
            </p:nvSpPr>
            <p:spPr>
              <a:xfrm>
                <a:off x="0" y="-28575"/>
                <a:ext cx="803624" cy="2737908"/>
              </a:xfrm>
              <a:prstGeom prst="rect">
                <a:avLst/>
              </a:prstGeom>
            </p:spPr>
            <p:txBody>
              <a:bodyPr lIns="25400" tIns="25400" rIns="25400" bIns="25400" rtlCol="0" anchor="ctr"/>
              <a:lstStyle/>
              <a:p>
                <a:pPr algn="ctr" defTabSz="457200">
                  <a:lnSpc>
                    <a:spcPts val="980"/>
                  </a:lnSpc>
                </a:pPr>
                <a:endParaRPr sz="900">
                  <a:solidFill>
                    <a:prstClr val="black"/>
                  </a:solidFill>
                  <a:latin typeface="Calibri"/>
                </a:endParaRPr>
              </a:p>
            </p:txBody>
          </p:sp>
        </p:grpSp>
        <p:sp>
          <p:nvSpPr>
            <p:cNvPr id="40" name="TextBox 40"/>
            <p:cNvSpPr txBox="1"/>
            <p:nvPr/>
          </p:nvSpPr>
          <p:spPr>
            <a:xfrm>
              <a:off x="1937331" y="1014980"/>
              <a:ext cx="1214080" cy="2180084"/>
            </a:xfrm>
            <a:prstGeom prst="rect">
              <a:avLst/>
            </a:prstGeom>
          </p:spPr>
          <p:txBody>
            <a:bodyPr lIns="0" tIns="0" rIns="0" bIns="0" rtlCol="0" anchor="t">
              <a:spAutoFit/>
            </a:bodyPr>
            <a:lstStyle/>
            <a:p>
              <a:pPr marL="183516" lvl="1" indent="-91758" defTabSz="457200">
                <a:lnSpc>
                  <a:spcPts val="978"/>
                </a:lnSpc>
                <a:buFont typeface="Arial"/>
                <a:buChar char="•"/>
              </a:pPr>
              <a:r>
                <a:rPr lang="en-US" sz="900" dirty="0">
                  <a:solidFill>
                    <a:schemeClr val="bg1"/>
                  </a:solidFill>
                  <a:latin typeface="Camber 2"/>
                </a:rPr>
                <a:t>Allocation and management of institutional and user infrastructure resources</a:t>
              </a:r>
            </a:p>
            <a:p>
              <a:pPr marL="183516" lvl="1" indent="-91758" defTabSz="457200">
                <a:lnSpc>
                  <a:spcPts val="978"/>
                </a:lnSpc>
                <a:buFont typeface="Arial"/>
                <a:buChar char="•"/>
              </a:pPr>
              <a:r>
                <a:rPr lang="en-US" sz="900" dirty="0">
                  <a:solidFill>
                    <a:schemeClr val="bg1"/>
                  </a:solidFill>
                  <a:latin typeface="Camber 2"/>
                </a:rPr>
                <a:t>Centralized management of user devices in schools</a:t>
              </a:r>
            </a:p>
            <a:p>
              <a:pPr marL="183516" lvl="1" indent="-91758" defTabSz="457200">
                <a:lnSpc>
                  <a:spcPts val="978"/>
                </a:lnSpc>
                <a:buFont typeface="Arial"/>
                <a:buChar char="•"/>
              </a:pPr>
              <a:r>
                <a:rPr lang="en-US" sz="900" dirty="0">
                  <a:solidFill>
                    <a:schemeClr val="bg1"/>
                  </a:solidFill>
                  <a:latin typeface="Camber 2"/>
                </a:rPr>
                <a:t>Secure management of user master data</a:t>
              </a:r>
            </a:p>
            <a:p>
              <a:pPr marL="183516" lvl="1" indent="-91758" defTabSz="457200">
                <a:lnSpc>
                  <a:spcPts val="978"/>
                </a:lnSpc>
                <a:buFont typeface="Arial"/>
                <a:buChar char="•"/>
              </a:pPr>
              <a:r>
                <a:rPr lang="en-US" sz="900" dirty="0">
                  <a:solidFill>
                    <a:schemeClr val="bg1"/>
                  </a:solidFill>
                  <a:latin typeface="Camber 2"/>
                </a:rPr>
                <a:t>Management of the school's local computer network</a:t>
              </a:r>
            </a:p>
            <a:p>
              <a:pPr marL="183516" lvl="1" indent="-91758" defTabSz="457200">
                <a:lnSpc>
                  <a:spcPts val="978"/>
                </a:lnSpc>
                <a:buFont typeface="Arial"/>
                <a:buChar char="•"/>
              </a:pPr>
              <a:r>
                <a:rPr lang="en-US" sz="900" dirty="0">
                  <a:solidFill>
                    <a:schemeClr val="bg1"/>
                  </a:solidFill>
                  <a:latin typeface="Camber 2"/>
                </a:rPr>
                <a:t>User portal for personalized access to various data from different databases</a:t>
              </a:r>
            </a:p>
          </p:txBody>
        </p:sp>
        <p:grpSp>
          <p:nvGrpSpPr>
            <p:cNvPr id="55" name="Group 54">
              <a:extLst>
                <a:ext uri="{FF2B5EF4-FFF2-40B4-BE49-F238E27FC236}">
                  <a16:creationId xmlns:a16="http://schemas.microsoft.com/office/drawing/2014/main" id="{E9759DDC-9489-9581-CBC3-256400511553}"/>
                </a:ext>
              </a:extLst>
            </p:cNvPr>
            <p:cNvGrpSpPr/>
            <p:nvPr/>
          </p:nvGrpSpPr>
          <p:grpSpPr>
            <a:xfrm>
              <a:off x="1756286" y="3276494"/>
              <a:ext cx="1576171" cy="1576171"/>
              <a:chOff x="2244959" y="307941"/>
              <a:chExt cx="1576171" cy="1576171"/>
            </a:xfrm>
          </p:grpSpPr>
          <p:grpSp>
            <p:nvGrpSpPr>
              <p:cNvPr id="54" name="Group 53">
                <a:extLst>
                  <a:ext uri="{FF2B5EF4-FFF2-40B4-BE49-F238E27FC236}">
                    <a16:creationId xmlns:a16="http://schemas.microsoft.com/office/drawing/2014/main" id="{7AA153AA-373F-3847-E721-6859CDC8B1EF}"/>
                  </a:ext>
                </a:extLst>
              </p:cNvPr>
              <p:cNvGrpSpPr/>
              <p:nvPr/>
            </p:nvGrpSpPr>
            <p:grpSpPr>
              <a:xfrm>
                <a:off x="2244959" y="307941"/>
                <a:ext cx="1576171" cy="1576171"/>
                <a:chOff x="769315" y="2289566"/>
                <a:chExt cx="1576171" cy="1576171"/>
              </a:xfrm>
            </p:grpSpPr>
            <p:sp>
              <p:nvSpPr>
                <p:cNvPr id="52" name="Oval 51">
                  <a:extLst>
                    <a:ext uri="{FF2B5EF4-FFF2-40B4-BE49-F238E27FC236}">
                      <a16:creationId xmlns:a16="http://schemas.microsoft.com/office/drawing/2014/main" id="{07457BC8-9B5F-B536-E726-7644FA035FB5}"/>
                    </a:ext>
                  </a:extLst>
                </p:cNvPr>
                <p:cNvSpPr/>
                <p:nvPr/>
              </p:nvSpPr>
              <p:spPr>
                <a:xfrm>
                  <a:off x="769315" y="2289566"/>
                  <a:ext cx="1576171" cy="1576171"/>
                </a:xfrm>
                <a:prstGeom prst="ellipse">
                  <a:avLst/>
                </a:prstGeom>
                <a:solidFill>
                  <a:srgbClr val="97C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32" name="Freeform 32"/>
                <p:cNvSpPr/>
                <p:nvPr/>
              </p:nvSpPr>
              <p:spPr>
                <a:xfrm>
                  <a:off x="1254008" y="2920391"/>
                  <a:ext cx="652072" cy="611318"/>
                </a:xfrm>
                <a:custGeom>
                  <a:avLst/>
                  <a:gdLst/>
                  <a:ahLst/>
                  <a:cxnLst/>
                  <a:rect l="l" t="t" r="r" b="b"/>
                  <a:pathLst>
                    <a:path w="1502728" h="1408808">
                      <a:moveTo>
                        <a:pt x="0" y="0"/>
                      </a:moveTo>
                      <a:lnTo>
                        <a:pt x="1502728" y="0"/>
                      </a:lnTo>
                      <a:lnTo>
                        <a:pt x="1502728" y="1408807"/>
                      </a:lnTo>
                      <a:lnTo>
                        <a:pt x="0" y="1408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HR" sz="900">
                    <a:solidFill>
                      <a:prstClr val="black"/>
                    </a:solidFill>
                    <a:latin typeface="Calibri"/>
                  </a:endParaRPr>
                </a:p>
              </p:txBody>
            </p:sp>
          </p:grpSp>
          <p:sp>
            <p:nvSpPr>
              <p:cNvPr id="44" name="TextBox 44"/>
              <p:cNvSpPr txBox="1"/>
              <p:nvPr/>
            </p:nvSpPr>
            <p:spPr>
              <a:xfrm>
                <a:off x="2332060" y="643769"/>
                <a:ext cx="1430463" cy="141064"/>
              </a:xfrm>
              <a:prstGeom prst="rect">
                <a:avLst/>
              </a:prstGeom>
            </p:spPr>
            <p:txBody>
              <a:bodyPr lIns="0" tIns="0" rIns="0" bIns="0" rtlCol="0" anchor="t">
                <a:spAutoFit/>
              </a:bodyPr>
              <a:lstStyle/>
              <a:p>
                <a:pPr algn="ctr" defTabSz="457200">
                  <a:lnSpc>
                    <a:spcPts val="1132"/>
                  </a:lnSpc>
                  <a:spcBef>
                    <a:spcPct val="0"/>
                  </a:spcBef>
                </a:pPr>
                <a:r>
                  <a:rPr lang="en-US" sz="985" dirty="0">
                    <a:solidFill>
                      <a:srgbClr val="FFFFFF"/>
                    </a:solidFill>
                    <a:latin typeface="Camber 1"/>
                  </a:rPr>
                  <a:t>E-SERVICES</a:t>
                </a:r>
              </a:p>
            </p:txBody>
          </p:sp>
        </p:grpSp>
      </p:grpSp>
      <p:grpSp>
        <p:nvGrpSpPr>
          <p:cNvPr id="91" name="Group 90">
            <a:extLst>
              <a:ext uri="{FF2B5EF4-FFF2-40B4-BE49-F238E27FC236}">
                <a16:creationId xmlns:a16="http://schemas.microsoft.com/office/drawing/2014/main" id="{F60F99F9-FD2D-A4E8-2E32-73648DC15679}"/>
              </a:ext>
            </a:extLst>
          </p:cNvPr>
          <p:cNvGrpSpPr/>
          <p:nvPr/>
        </p:nvGrpSpPr>
        <p:grpSpPr>
          <a:xfrm>
            <a:off x="3594551" y="503859"/>
            <a:ext cx="1583799" cy="2939867"/>
            <a:chOff x="3348644" y="218592"/>
            <a:chExt cx="1583799" cy="2939867"/>
          </a:xfrm>
        </p:grpSpPr>
        <p:grpSp>
          <p:nvGrpSpPr>
            <p:cNvPr id="80" name="Group 8">
              <a:extLst>
                <a:ext uri="{FF2B5EF4-FFF2-40B4-BE49-F238E27FC236}">
                  <a16:creationId xmlns:a16="http://schemas.microsoft.com/office/drawing/2014/main" id="{1F8EEBDB-262D-D72A-02B2-031E097B5A00}"/>
                </a:ext>
              </a:extLst>
            </p:cNvPr>
            <p:cNvGrpSpPr/>
            <p:nvPr/>
          </p:nvGrpSpPr>
          <p:grpSpPr>
            <a:xfrm>
              <a:off x="3348644" y="973731"/>
              <a:ext cx="1579411" cy="2184728"/>
              <a:chOff x="0" y="-28575"/>
              <a:chExt cx="800155" cy="2737908"/>
            </a:xfrm>
          </p:grpSpPr>
          <p:sp>
            <p:nvSpPr>
              <p:cNvPr id="81" name="Freeform 9">
                <a:extLst>
                  <a:ext uri="{FF2B5EF4-FFF2-40B4-BE49-F238E27FC236}">
                    <a16:creationId xmlns:a16="http://schemas.microsoft.com/office/drawing/2014/main" id="{1915429D-E10F-81FF-3419-682EFD4C989A}"/>
                  </a:ext>
                </a:extLst>
              </p:cNvPr>
              <p:cNvSpPr/>
              <p:nvPr/>
            </p:nvSpPr>
            <p:spPr>
              <a:xfrm>
                <a:off x="3193" y="1"/>
                <a:ext cx="796962" cy="2709332"/>
              </a:xfrm>
              <a:custGeom>
                <a:avLst/>
                <a:gdLst/>
                <a:ahLst/>
                <a:cxnLst/>
                <a:rect l="l" t="t" r="r" b="b"/>
                <a:pathLst>
                  <a:path w="800155" h="2709333">
                    <a:moveTo>
                      <a:pt x="0" y="0"/>
                    </a:moveTo>
                    <a:lnTo>
                      <a:pt x="800155" y="0"/>
                    </a:lnTo>
                    <a:lnTo>
                      <a:pt x="800155" y="2709333"/>
                    </a:lnTo>
                    <a:lnTo>
                      <a:pt x="0" y="2709333"/>
                    </a:lnTo>
                    <a:close/>
                  </a:path>
                </a:pathLst>
              </a:custGeom>
              <a:solidFill>
                <a:srgbClr val="15A0DB"/>
              </a:solidFill>
            </p:spPr>
            <p:txBody>
              <a:bodyPr/>
              <a:lstStyle/>
              <a:p>
                <a:pPr defTabSz="457200"/>
                <a:endParaRPr lang="en-HR" sz="900" dirty="0">
                  <a:solidFill>
                    <a:prstClr val="black"/>
                  </a:solidFill>
                  <a:latin typeface="Calibri"/>
                </a:endParaRPr>
              </a:p>
            </p:txBody>
          </p:sp>
          <p:sp>
            <p:nvSpPr>
              <p:cNvPr id="82" name="TextBox 10">
                <a:extLst>
                  <a:ext uri="{FF2B5EF4-FFF2-40B4-BE49-F238E27FC236}">
                    <a16:creationId xmlns:a16="http://schemas.microsoft.com/office/drawing/2014/main" id="{41F3AC55-5AF5-6C56-9310-56C393485888}"/>
                  </a:ext>
                </a:extLst>
              </p:cNvPr>
              <p:cNvSpPr txBox="1"/>
              <p:nvPr/>
            </p:nvSpPr>
            <p:spPr>
              <a:xfrm>
                <a:off x="0" y="-28575"/>
                <a:ext cx="800155" cy="2737908"/>
              </a:xfrm>
              <a:prstGeom prst="rect">
                <a:avLst/>
              </a:prstGeom>
            </p:spPr>
            <p:txBody>
              <a:bodyPr lIns="25400" tIns="25400" rIns="25400" bIns="25400" rtlCol="0" anchor="ctr"/>
              <a:lstStyle/>
              <a:p>
                <a:pPr algn="ctr" defTabSz="457200">
                  <a:lnSpc>
                    <a:spcPts val="980"/>
                  </a:lnSpc>
                </a:pPr>
                <a:endParaRPr sz="900">
                  <a:solidFill>
                    <a:prstClr val="black"/>
                  </a:solidFill>
                  <a:latin typeface="Calibri"/>
                </a:endParaRPr>
              </a:p>
            </p:txBody>
          </p:sp>
        </p:grpSp>
        <p:sp>
          <p:nvSpPr>
            <p:cNvPr id="41" name="TextBox 41"/>
            <p:cNvSpPr txBox="1"/>
            <p:nvPr/>
          </p:nvSpPr>
          <p:spPr>
            <a:xfrm>
              <a:off x="3551562" y="1884112"/>
              <a:ext cx="1185587" cy="1025922"/>
            </a:xfrm>
            <a:prstGeom prst="rect">
              <a:avLst/>
            </a:prstGeom>
          </p:spPr>
          <p:txBody>
            <a:bodyPr lIns="0" tIns="0" rIns="0" bIns="0" rtlCol="0" anchor="t">
              <a:spAutoFit/>
            </a:bodyPr>
            <a:lstStyle/>
            <a:p>
              <a:pPr marL="183516" lvl="1" indent="-91758" defTabSz="457200">
                <a:lnSpc>
                  <a:spcPts val="978"/>
                </a:lnSpc>
                <a:buFont typeface="Arial"/>
                <a:buChar char="•"/>
              </a:pPr>
              <a:r>
                <a:rPr lang="en-US" sz="900" dirty="0">
                  <a:solidFill>
                    <a:schemeClr val="bg1"/>
                  </a:solidFill>
                  <a:latin typeface="Camber 2"/>
                </a:rPr>
                <a:t>Digital educational resources</a:t>
              </a:r>
            </a:p>
            <a:p>
              <a:pPr marL="183516" lvl="1" indent="-91758" defTabSz="457200">
                <a:lnSpc>
                  <a:spcPts val="978"/>
                </a:lnSpc>
                <a:buFont typeface="Arial"/>
                <a:buChar char="•"/>
              </a:pPr>
              <a:r>
                <a:rPr lang="en-US" sz="900" dirty="0">
                  <a:solidFill>
                    <a:schemeClr val="bg1"/>
                  </a:solidFill>
                  <a:latin typeface="Camber 2"/>
                </a:rPr>
                <a:t>Teaching scenarios for curricular topics</a:t>
              </a:r>
            </a:p>
            <a:p>
              <a:pPr marL="183516" lvl="1" indent="-91758" defTabSz="457200">
                <a:lnSpc>
                  <a:spcPts val="978"/>
                </a:lnSpc>
                <a:buFont typeface="Arial"/>
                <a:buChar char="•"/>
              </a:pPr>
              <a:r>
                <a:rPr lang="en-US" sz="900" dirty="0">
                  <a:solidFill>
                    <a:schemeClr val="bg1"/>
                  </a:solidFill>
                  <a:latin typeface="Camber 2"/>
                </a:rPr>
                <a:t>Teaching scenarios  and digital resources for interdisciplinary topics</a:t>
              </a:r>
            </a:p>
          </p:txBody>
        </p:sp>
        <p:grpSp>
          <p:nvGrpSpPr>
            <p:cNvPr id="63" name="Group 62">
              <a:extLst>
                <a:ext uri="{FF2B5EF4-FFF2-40B4-BE49-F238E27FC236}">
                  <a16:creationId xmlns:a16="http://schemas.microsoft.com/office/drawing/2014/main" id="{7C024AE8-2687-2947-2653-C04DA9AB97CF}"/>
                </a:ext>
              </a:extLst>
            </p:cNvPr>
            <p:cNvGrpSpPr/>
            <p:nvPr/>
          </p:nvGrpSpPr>
          <p:grpSpPr>
            <a:xfrm>
              <a:off x="3356272" y="218592"/>
              <a:ext cx="1576171" cy="1576171"/>
              <a:chOff x="3841971" y="435846"/>
              <a:chExt cx="1576171" cy="1576171"/>
            </a:xfrm>
          </p:grpSpPr>
          <p:sp>
            <p:nvSpPr>
              <p:cNvPr id="60" name="Oval 59">
                <a:extLst>
                  <a:ext uri="{FF2B5EF4-FFF2-40B4-BE49-F238E27FC236}">
                    <a16:creationId xmlns:a16="http://schemas.microsoft.com/office/drawing/2014/main" id="{FEB1DDCE-75B1-B736-7C12-3ABEEF81CA97}"/>
                  </a:ext>
                </a:extLst>
              </p:cNvPr>
              <p:cNvSpPr/>
              <p:nvPr/>
            </p:nvSpPr>
            <p:spPr>
              <a:xfrm>
                <a:off x="3841971" y="435846"/>
                <a:ext cx="1576171" cy="1576171"/>
              </a:xfrm>
              <a:prstGeom prst="ellipse">
                <a:avLst/>
              </a:prstGeom>
              <a:solidFill>
                <a:srgbClr val="15A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20" name="Freeform 20"/>
              <p:cNvSpPr/>
              <p:nvPr/>
            </p:nvSpPr>
            <p:spPr>
              <a:xfrm>
                <a:off x="4426656" y="1096026"/>
                <a:ext cx="406799" cy="653492"/>
              </a:xfrm>
              <a:custGeom>
                <a:avLst/>
                <a:gdLst/>
                <a:ahLst/>
                <a:cxnLst/>
                <a:rect l="l" t="t" r="r" b="b"/>
                <a:pathLst>
                  <a:path w="813597" h="1306983">
                    <a:moveTo>
                      <a:pt x="0" y="0"/>
                    </a:moveTo>
                    <a:lnTo>
                      <a:pt x="813596" y="0"/>
                    </a:lnTo>
                    <a:lnTo>
                      <a:pt x="813596" y="1306983"/>
                    </a:lnTo>
                    <a:lnTo>
                      <a:pt x="0" y="13069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HR" sz="900">
                  <a:solidFill>
                    <a:prstClr val="black"/>
                  </a:solidFill>
                  <a:latin typeface="Calibri"/>
                </a:endParaRPr>
              </a:p>
            </p:txBody>
          </p:sp>
          <p:sp>
            <p:nvSpPr>
              <p:cNvPr id="45" name="TextBox 45"/>
              <p:cNvSpPr txBox="1"/>
              <p:nvPr/>
            </p:nvSpPr>
            <p:spPr>
              <a:xfrm>
                <a:off x="3900578" y="854459"/>
                <a:ext cx="1430463" cy="141064"/>
              </a:xfrm>
              <a:prstGeom prst="rect">
                <a:avLst/>
              </a:prstGeom>
            </p:spPr>
            <p:txBody>
              <a:bodyPr lIns="0" tIns="0" rIns="0" bIns="0" rtlCol="0" anchor="t">
                <a:spAutoFit/>
              </a:bodyPr>
              <a:lstStyle/>
              <a:p>
                <a:pPr algn="ctr" defTabSz="457200">
                  <a:lnSpc>
                    <a:spcPts val="1132"/>
                  </a:lnSpc>
                  <a:spcBef>
                    <a:spcPct val="0"/>
                  </a:spcBef>
                </a:pPr>
                <a:r>
                  <a:rPr lang="en-US" sz="985" dirty="0">
                    <a:solidFill>
                      <a:srgbClr val="FFFFFF"/>
                    </a:solidFill>
                    <a:latin typeface="Camber 1"/>
                  </a:rPr>
                  <a:t>E-CONTENT</a:t>
                </a:r>
              </a:p>
            </p:txBody>
          </p:sp>
        </p:grpSp>
      </p:grpSp>
      <p:grpSp>
        <p:nvGrpSpPr>
          <p:cNvPr id="93" name="Group 92">
            <a:extLst>
              <a:ext uri="{FF2B5EF4-FFF2-40B4-BE49-F238E27FC236}">
                <a16:creationId xmlns:a16="http://schemas.microsoft.com/office/drawing/2014/main" id="{5C99DE66-9820-0056-D561-B6244A4606A2}"/>
              </a:ext>
            </a:extLst>
          </p:cNvPr>
          <p:cNvGrpSpPr/>
          <p:nvPr/>
        </p:nvGrpSpPr>
        <p:grpSpPr>
          <a:xfrm>
            <a:off x="6855647" y="418595"/>
            <a:ext cx="1583436" cy="3237487"/>
            <a:chOff x="6483471" y="218592"/>
            <a:chExt cx="1583436" cy="3237487"/>
          </a:xfrm>
        </p:grpSpPr>
        <p:grpSp>
          <p:nvGrpSpPr>
            <p:cNvPr id="86" name="Group 14">
              <a:extLst>
                <a:ext uri="{FF2B5EF4-FFF2-40B4-BE49-F238E27FC236}">
                  <a16:creationId xmlns:a16="http://schemas.microsoft.com/office/drawing/2014/main" id="{8FA1DF02-41E1-BFCE-AE4B-227DA17F2916}"/>
                </a:ext>
              </a:extLst>
            </p:cNvPr>
            <p:cNvGrpSpPr/>
            <p:nvPr/>
          </p:nvGrpSpPr>
          <p:grpSpPr>
            <a:xfrm>
              <a:off x="6487496" y="906844"/>
              <a:ext cx="1579411" cy="2549235"/>
              <a:chOff x="0" y="-28575"/>
              <a:chExt cx="796276" cy="2737908"/>
            </a:xfrm>
          </p:grpSpPr>
          <p:sp>
            <p:nvSpPr>
              <p:cNvPr id="87" name="Freeform 15">
                <a:extLst>
                  <a:ext uri="{FF2B5EF4-FFF2-40B4-BE49-F238E27FC236}">
                    <a16:creationId xmlns:a16="http://schemas.microsoft.com/office/drawing/2014/main" id="{1BCC4026-9A04-4275-1FB7-6E4F6FC097F5}"/>
                  </a:ext>
                </a:extLst>
              </p:cNvPr>
              <p:cNvSpPr/>
              <p:nvPr/>
            </p:nvSpPr>
            <p:spPr>
              <a:xfrm>
                <a:off x="1" y="0"/>
                <a:ext cx="791944" cy="2709333"/>
              </a:xfrm>
              <a:custGeom>
                <a:avLst/>
                <a:gdLst/>
                <a:ahLst/>
                <a:cxnLst/>
                <a:rect l="l" t="t" r="r" b="b"/>
                <a:pathLst>
                  <a:path w="796276" h="2709333">
                    <a:moveTo>
                      <a:pt x="0" y="0"/>
                    </a:moveTo>
                    <a:lnTo>
                      <a:pt x="796276" y="0"/>
                    </a:lnTo>
                    <a:lnTo>
                      <a:pt x="796276" y="2709333"/>
                    </a:lnTo>
                    <a:lnTo>
                      <a:pt x="0" y="2709333"/>
                    </a:lnTo>
                    <a:close/>
                  </a:path>
                </a:pathLst>
              </a:custGeom>
              <a:solidFill>
                <a:srgbClr val="286594"/>
              </a:solidFill>
            </p:spPr>
            <p:txBody>
              <a:bodyPr/>
              <a:lstStyle/>
              <a:p>
                <a:pPr defTabSz="457200"/>
                <a:endParaRPr lang="en-HR" sz="900">
                  <a:solidFill>
                    <a:prstClr val="black"/>
                  </a:solidFill>
                  <a:latin typeface="Calibri"/>
                </a:endParaRPr>
              </a:p>
            </p:txBody>
          </p:sp>
          <p:sp>
            <p:nvSpPr>
              <p:cNvPr id="88" name="TextBox 16">
                <a:extLst>
                  <a:ext uri="{FF2B5EF4-FFF2-40B4-BE49-F238E27FC236}">
                    <a16:creationId xmlns:a16="http://schemas.microsoft.com/office/drawing/2014/main" id="{E9BD14C7-D1F5-4BCA-CD8F-3BCF86311C2E}"/>
                  </a:ext>
                </a:extLst>
              </p:cNvPr>
              <p:cNvSpPr txBox="1"/>
              <p:nvPr/>
            </p:nvSpPr>
            <p:spPr>
              <a:xfrm>
                <a:off x="0" y="-28575"/>
                <a:ext cx="796276" cy="2737908"/>
              </a:xfrm>
              <a:prstGeom prst="rect">
                <a:avLst/>
              </a:prstGeom>
            </p:spPr>
            <p:txBody>
              <a:bodyPr lIns="25400" tIns="25400" rIns="25400" bIns="25400" rtlCol="0" anchor="ctr"/>
              <a:lstStyle/>
              <a:p>
                <a:pPr algn="ctr" defTabSz="457200">
                  <a:lnSpc>
                    <a:spcPts val="980"/>
                  </a:lnSpc>
                </a:pPr>
                <a:endParaRPr sz="900">
                  <a:solidFill>
                    <a:prstClr val="black"/>
                  </a:solidFill>
                  <a:latin typeface="Calibri"/>
                </a:endParaRPr>
              </a:p>
            </p:txBody>
          </p:sp>
        </p:grpSp>
        <p:sp>
          <p:nvSpPr>
            <p:cNvPr id="43" name="TextBox 43"/>
            <p:cNvSpPr txBox="1"/>
            <p:nvPr/>
          </p:nvSpPr>
          <p:spPr>
            <a:xfrm>
              <a:off x="6850756" y="1884112"/>
              <a:ext cx="1035893" cy="769441"/>
            </a:xfrm>
            <a:prstGeom prst="rect">
              <a:avLst/>
            </a:prstGeom>
          </p:spPr>
          <p:txBody>
            <a:bodyPr lIns="0" tIns="0" rIns="0" bIns="0" rtlCol="0" anchor="t">
              <a:spAutoFit/>
            </a:bodyPr>
            <a:lstStyle/>
            <a:p>
              <a:pPr defTabSz="457200">
                <a:lnSpc>
                  <a:spcPts val="978"/>
                </a:lnSpc>
              </a:pPr>
              <a:r>
                <a:rPr lang="en-US" sz="900" dirty="0">
                  <a:solidFill>
                    <a:schemeClr val="bg1"/>
                  </a:solidFill>
                  <a:latin typeface="Camber 2"/>
                </a:rPr>
                <a:t>Various research, measurements, and evaluations aimed at exploring the effects of using ICT in education</a:t>
              </a:r>
            </a:p>
          </p:txBody>
        </p:sp>
        <p:grpSp>
          <p:nvGrpSpPr>
            <p:cNvPr id="73" name="Group 72">
              <a:extLst>
                <a:ext uri="{FF2B5EF4-FFF2-40B4-BE49-F238E27FC236}">
                  <a16:creationId xmlns:a16="http://schemas.microsoft.com/office/drawing/2014/main" id="{82417D7D-70F8-D74E-9FE2-B2802D5CC0C5}"/>
                </a:ext>
              </a:extLst>
            </p:cNvPr>
            <p:cNvGrpSpPr/>
            <p:nvPr/>
          </p:nvGrpSpPr>
          <p:grpSpPr>
            <a:xfrm>
              <a:off x="6483471" y="218592"/>
              <a:ext cx="1576171" cy="1597536"/>
              <a:chOff x="6843025" y="417432"/>
              <a:chExt cx="1576171" cy="1597536"/>
            </a:xfrm>
          </p:grpSpPr>
          <p:sp>
            <p:nvSpPr>
              <p:cNvPr id="70" name="Oval 69">
                <a:extLst>
                  <a:ext uri="{FF2B5EF4-FFF2-40B4-BE49-F238E27FC236}">
                    <a16:creationId xmlns:a16="http://schemas.microsoft.com/office/drawing/2014/main" id="{41DC1FD3-08DF-B960-1D8F-59BE48195229}"/>
                  </a:ext>
                </a:extLst>
              </p:cNvPr>
              <p:cNvSpPr/>
              <p:nvPr/>
            </p:nvSpPr>
            <p:spPr>
              <a:xfrm>
                <a:off x="6843025" y="417432"/>
                <a:ext cx="1576171" cy="1576171"/>
              </a:xfrm>
              <a:prstGeom prst="ellipse">
                <a:avLst/>
              </a:prstGeom>
              <a:solidFill>
                <a:srgbClr val="286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27" name="TextBox 27"/>
              <p:cNvSpPr txBox="1"/>
              <p:nvPr/>
            </p:nvSpPr>
            <p:spPr>
              <a:xfrm>
                <a:off x="7157722" y="1006679"/>
                <a:ext cx="966470" cy="1008289"/>
              </a:xfrm>
              <a:prstGeom prst="rect">
                <a:avLst/>
              </a:prstGeom>
            </p:spPr>
            <p:txBody>
              <a:bodyPr lIns="25400" tIns="25400" rIns="25400" bIns="25400" rtlCol="0" anchor="ctr"/>
              <a:lstStyle/>
              <a:p>
                <a:pPr algn="ctr" defTabSz="457200">
                  <a:lnSpc>
                    <a:spcPts val="980"/>
                  </a:lnSpc>
                </a:pPr>
                <a:endParaRPr sz="900">
                  <a:solidFill>
                    <a:prstClr val="black"/>
                  </a:solidFill>
                  <a:latin typeface="Calibri"/>
                </a:endParaRPr>
              </a:p>
            </p:txBody>
          </p:sp>
          <p:sp>
            <p:nvSpPr>
              <p:cNvPr id="28" name="Freeform 28"/>
              <p:cNvSpPr/>
              <p:nvPr/>
            </p:nvSpPr>
            <p:spPr>
              <a:xfrm>
                <a:off x="7238949" y="1042110"/>
                <a:ext cx="760228" cy="517905"/>
              </a:xfrm>
              <a:custGeom>
                <a:avLst/>
                <a:gdLst/>
                <a:ahLst/>
                <a:cxnLst/>
                <a:rect l="l" t="t" r="r" b="b"/>
                <a:pathLst>
                  <a:path w="1520456" h="1035810">
                    <a:moveTo>
                      <a:pt x="0" y="0"/>
                    </a:moveTo>
                    <a:lnTo>
                      <a:pt x="1520455" y="0"/>
                    </a:lnTo>
                    <a:lnTo>
                      <a:pt x="1520455" y="1035811"/>
                    </a:lnTo>
                    <a:lnTo>
                      <a:pt x="0" y="1035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HR" sz="900">
                  <a:solidFill>
                    <a:prstClr val="black"/>
                  </a:solidFill>
                  <a:latin typeface="Calibri"/>
                </a:endParaRPr>
              </a:p>
            </p:txBody>
          </p:sp>
          <p:sp>
            <p:nvSpPr>
              <p:cNvPr id="46" name="TextBox 46"/>
              <p:cNvSpPr txBox="1"/>
              <p:nvPr/>
            </p:nvSpPr>
            <p:spPr>
              <a:xfrm>
                <a:off x="6915878" y="831777"/>
                <a:ext cx="1430463" cy="141064"/>
              </a:xfrm>
              <a:prstGeom prst="rect">
                <a:avLst/>
              </a:prstGeom>
            </p:spPr>
            <p:txBody>
              <a:bodyPr lIns="0" tIns="0" rIns="0" bIns="0" rtlCol="0" anchor="t">
                <a:spAutoFit/>
              </a:bodyPr>
              <a:lstStyle/>
              <a:p>
                <a:pPr algn="ctr" defTabSz="457200">
                  <a:lnSpc>
                    <a:spcPts val="1132"/>
                  </a:lnSpc>
                  <a:spcBef>
                    <a:spcPct val="0"/>
                  </a:spcBef>
                </a:pPr>
                <a:r>
                  <a:rPr lang="en-US" sz="985" dirty="0">
                    <a:solidFill>
                      <a:srgbClr val="FFFFFF"/>
                    </a:solidFill>
                    <a:latin typeface="Camber 1"/>
                  </a:rPr>
                  <a:t>RESEARCH</a:t>
                </a:r>
              </a:p>
            </p:txBody>
          </p:sp>
        </p:grpSp>
      </p:grpSp>
      <p:grpSp>
        <p:nvGrpSpPr>
          <p:cNvPr id="92" name="Group 91">
            <a:extLst>
              <a:ext uri="{FF2B5EF4-FFF2-40B4-BE49-F238E27FC236}">
                <a16:creationId xmlns:a16="http://schemas.microsoft.com/office/drawing/2014/main" id="{0F553E98-0B8B-5330-8A4D-3392FB30E438}"/>
              </a:ext>
            </a:extLst>
          </p:cNvPr>
          <p:cNvGrpSpPr/>
          <p:nvPr/>
        </p:nvGrpSpPr>
        <p:grpSpPr>
          <a:xfrm>
            <a:off x="5226969" y="1795022"/>
            <a:ext cx="1576171" cy="2962943"/>
            <a:chOff x="4907300" y="1889722"/>
            <a:chExt cx="1576171" cy="2962943"/>
          </a:xfrm>
        </p:grpSpPr>
        <p:grpSp>
          <p:nvGrpSpPr>
            <p:cNvPr id="83" name="Group 11">
              <a:extLst>
                <a:ext uri="{FF2B5EF4-FFF2-40B4-BE49-F238E27FC236}">
                  <a16:creationId xmlns:a16="http://schemas.microsoft.com/office/drawing/2014/main" id="{B791D6DD-AF34-298C-0910-D74BB8E74D40}"/>
                </a:ext>
              </a:extLst>
            </p:cNvPr>
            <p:cNvGrpSpPr/>
            <p:nvPr/>
          </p:nvGrpSpPr>
          <p:grpSpPr>
            <a:xfrm>
              <a:off x="4911527" y="1889722"/>
              <a:ext cx="1571605" cy="2174857"/>
              <a:chOff x="0" y="0"/>
              <a:chExt cx="819604" cy="2709333"/>
            </a:xfrm>
          </p:grpSpPr>
          <p:sp>
            <p:nvSpPr>
              <p:cNvPr id="84" name="Freeform 12">
                <a:extLst>
                  <a:ext uri="{FF2B5EF4-FFF2-40B4-BE49-F238E27FC236}">
                    <a16:creationId xmlns:a16="http://schemas.microsoft.com/office/drawing/2014/main" id="{E251082D-1096-0735-6DB2-E02979B64025}"/>
                  </a:ext>
                </a:extLst>
              </p:cNvPr>
              <p:cNvSpPr/>
              <p:nvPr/>
            </p:nvSpPr>
            <p:spPr>
              <a:xfrm>
                <a:off x="0" y="0"/>
                <a:ext cx="819604" cy="2709333"/>
              </a:xfrm>
              <a:custGeom>
                <a:avLst/>
                <a:gdLst/>
                <a:ahLst/>
                <a:cxnLst/>
                <a:rect l="l" t="t" r="r" b="b"/>
                <a:pathLst>
                  <a:path w="819604" h="2709333">
                    <a:moveTo>
                      <a:pt x="0" y="0"/>
                    </a:moveTo>
                    <a:lnTo>
                      <a:pt x="819604" y="0"/>
                    </a:lnTo>
                    <a:lnTo>
                      <a:pt x="819604" y="2709333"/>
                    </a:lnTo>
                    <a:lnTo>
                      <a:pt x="0" y="2709333"/>
                    </a:lnTo>
                    <a:close/>
                  </a:path>
                </a:pathLst>
              </a:custGeom>
              <a:solidFill>
                <a:srgbClr val="1B75BB"/>
              </a:solidFill>
            </p:spPr>
            <p:txBody>
              <a:bodyPr/>
              <a:lstStyle/>
              <a:p>
                <a:pPr defTabSz="457200"/>
                <a:endParaRPr lang="en-HR" sz="900">
                  <a:solidFill>
                    <a:prstClr val="black"/>
                  </a:solidFill>
                  <a:latin typeface="Calibri"/>
                </a:endParaRPr>
              </a:p>
            </p:txBody>
          </p:sp>
          <p:sp>
            <p:nvSpPr>
              <p:cNvPr id="85" name="TextBox 13">
                <a:extLst>
                  <a:ext uri="{FF2B5EF4-FFF2-40B4-BE49-F238E27FC236}">
                    <a16:creationId xmlns:a16="http://schemas.microsoft.com/office/drawing/2014/main" id="{08438FF0-6FDA-6137-61E9-2D338B5C1846}"/>
                  </a:ext>
                </a:extLst>
              </p:cNvPr>
              <p:cNvSpPr txBox="1"/>
              <p:nvPr/>
            </p:nvSpPr>
            <p:spPr>
              <a:xfrm>
                <a:off x="0" y="-28575"/>
                <a:ext cx="819604" cy="2737908"/>
              </a:xfrm>
              <a:prstGeom prst="rect">
                <a:avLst/>
              </a:prstGeom>
            </p:spPr>
            <p:txBody>
              <a:bodyPr lIns="25400" tIns="25400" rIns="25400" bIns="25400" rtlCol="0" anchor="ctr"/>
              <a:lstStyle/>
              <a:p>
                <a:pPr algn="ctr" defTabSz="457200">
                  <a:lnSpc>
                    <a:spcPts val="980"/>
                  </a:lnSpc>
                </a:pPr>
                <a:endParaRPr sz="900">
                  <a:solidFill>
                    <a:prstClr val="black"/>
                  </a:solidFill>
                  <a:latin typeface="Calibri"/>
                </a:endParaRPr>
              </a:p>
            </p:txBody>
          </p:sp>
        </p:grpSp>
        <p:sp>
          <p:nvSpPr>
            <p:cNvPr id="42" name="TextBox 42"/>
            <p:cNvSpPr txBox="1"/>
            <p:nvPr/>
          </p:nvSpPr>
          <p:spPr>
            <a:xfrm>
              <a:off x="5089670" y="2037522"/>
              <a:ext cx="1185587" cy="1154162"/>
            </a:xfrm>
            <a:prstGeom prst="rect">
              <a:avLst/>
            </a:prstGeom>
          </p:spPr>
          <p:txBody>
            <a:bodyPr lIns="0" tIns="0" rIns="0" bIns="0" rtlCol="0" anchor="t">
              <a:spAutoFit/>
            </a:bodyPr>
            <a:lstStyle/>
            <a:p>
              <a:pPr marL="183516" lvl="1" indent="-91758" defTabSz="457200">
                <a:lnSpc>
                  <a:spcPts val="978"/>
                </a:lnSpc>
                <a:buFont typeface="Arial"/>
                <a:buChar char="•"/>
              </a:pPr>
              <a:r>
                <a:rPr lang="en-US" sz="900" dirty="0">
                  <a:solidFill>
                    <a:schemeClr val="bg1"/>
                  </a:solidFill>
                  <a:latin typeface="Camber 2"/>
                </a:rPr>
                <a:t>Education</a:t>
              </a:r>
            </a:p>
            <a:p>
              <a:pPr marL="183516" lvl="1" indent="-91758" defTabSz="457200">
                <a:lnSpc>
                  <a:spcPts val="978"/>
                </a:lnSpc>
                <a:buFont typeface="Arial"/>
                <a:buChar char="•"/>
              </a:pPr>
              <a:r>
                <a:rPr lang="en-US" sz="900" dirty="0">
                  <a:solidFill>
                    <a:schemeClr val="bg1"/>
                  </a:solidFill>
                  <a:latin typeface="Camber 2"/>
                </a:rPr>
                <a:t>Help Desk</a:t>
              </a:r>
            </a:p>
            <a:p>
              <a:pPr marL="183516" lvl="1" indent="-91758" defTabSz="457200">
                <a:lnSpc>
                  <a:spcPts val="978"/>
                </a:lnSpc>
                <a:buFont typeface="Arial"/>
                <a:buChar char="•"/>
              </a:pPr>
              <a:r>
                <a:rPr lang="en-US" sz="900" dirty="0">
                  <a:solidFill>
                    <a:schemeClr val="bg1"/>
                  </a:solidFill>
                  <a:latin typeface="Camber 2"/>
                </a:rPr>
                <a:t>Mobile teams for support</a:t>
              </a:r>
            </a:p>
            <a:p>
              <a:pPr marL="183516" lvl="1" indent="-91758" defTabSz="457200">
                <a:lnSpc>
                  <a:spcPts val="978"/>
                </a:lnSpc>
                <a:buFont typeface="Arial"/>
                <a:buChar char="•"/>
              </a:pPr>
              <a:r>
                <a:rPr lang="en-US" sz="900" dirty="0">
                  <a:solidFill>
                    <a:schemeClr val="bg1"/>
                  </a:solidFill>
                  <a:latin typeface="Camber 2"/>
                </a:rPr>
                <a:t>Community of practitioners</a:t>
              </a:r>
            </a:p>
            <a:p>
              <a:pPr marL="183516" lvl="1" indent="-91758" defTabSz="457200">
                <a:lnSpc>
                  <a:spcPts val="978"/>
                </a:lnSpc>
                <a:buFont typeface="Arial"/>
                <a:buChar char="•"/>
              </a:pPr>
              <a:r>
                <a:rPr lang="en-US" sz="900" dirty="0">
                  <a:solidFill>
                    <a:schemeClr val="bg1"/>
                  </a:solidFill>
                  <a:latin typeface="Camber 2"/>
                </a:rPr>
                <a:t>Framework for the Digital Maturity of Schools</a:t>
              </a:r>
            </a:p>
          </p:txBody>
        </p:sp>
        <p:grpSp>
          <p:nvGrpSpPr>
            <p:cNvPr id="68" name="Group 67">
              <a:extLst>
                <a:ext uri="{FF2B5EF4-FFF2-40B4-BE49-F238E27FC236}">
                  <a16:creationId xmlns:a16="http://schemas.microsoft.com/office/drawing/2014/main" id="{3593FB9B-0193-A3B6-929F-ABE72FBE45D0}"/>
                </a:ext>
              </a:extLst>
            </p:cNvPr>
            <p:cNvGrpSpPr/>
            <p:nvPr/>
          </p:nvGrpSpPr>
          <p:grpSpPr>
            <a:xfrm>
              <a:off x="4907300" y="3276494"/>
              <a:ext cx="1576171" cy="1576171"/>
              <a:chOff x="5284964" y="305518"/>
              <a:chExt cx="1576171" cy="1576171"/>
            </a:xfrm>
          </p:grpSpPr>
          <p:sp>
            <p:nvSpPr>
              <p:cNvPr id="65" name="Oval 64">
                <a:extLst>
                  <a:ext uri="{FF2B5EF4-FFF2-40B4-BE49-F238E27FC236}">
                    <a16:creationId xmlns:a16="http://schemas.microsoft.com/office/drawing/2014/main" id="{1C196225-E463-3960-3F29-F60DF7A832B4}"/>
                  </a:ext>
                </a:extLst>
              </p:cNvPr>
              <p:cNvSpPr/>
              <p:nvPr/>
            </p:nvSpPr>
            <p:spPr>
              <a:xfrm>
                <a:off x="5284964" y="305518"/>
                <a:ext cx="1576171" cy="1576171"/>
              </a:xfrm>
              <a:prstGeom prst="ellipse">
                <a:avLst/>
              </a:prstGeom>
              <a:solidFill>
                <a:srgbClr val="1B75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24" name="Freeform 24"/>
              <p:cNvSpPr/>
              <p:nvPr/>
            </p:nvSpPr>
            <p:spPr>
              <a:xfrm flipH="1">
                <a:off x="5674921" y="968221"/>
                <a:ext cx="877018" cy="575543"/>
              </a:xfrm>
              <a:custGeom>
                <a:avLst/>
                <a:gdLst/>
                <a:ahLst/>
                <a:cxnLst/>
                <a:rect l="l" t="t" r="r" b="b"/>
                <a:pathLst>
                  <a:path w="1754036" h="1151086">
                    <a:moveTo>
                      <a:pt x="1754036" y="0"/>
                    </a:moveTo>
                    <a:lnTo>
                      <a:pt x="0" y="0"/>
                    </a:lnTo>
                    <a:lnTo>
                      <a:pt x="0" y="1151086"/>
                    </a:lnTo>
                    <a:lnTo>
                      <a:pt x="1754036" y="1151086"/>
                    </a:lnTo>
                    <a:lnTo>
                      <a:pt x="175403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endParaRPr lang="en-HR" sz="900">
                  <a:solidFill>
                    <a:prstClr val="black"/>
                  </a:solidFill>
                  <a:latin typeface="Calibri"/>
                </a:endParaRPr>
              </a:p>
            </p:txBody>
          </p:sp>
          <p:sp>
            <p:nvSpPr>
              <p:cNvPr id="47" name="TextBox 47"/>
              <p:cNvSpPr txBox="1"/>
              <p:nvPr/>
            </p:nvSpPr>
            <p:spPr>
              <a:xfrm>
                <a:off x="5691512" y="572331"/>
                <a:ext cx="772846" cy="282129"/>
              </a:xfrm>
              <a:prstGeom prst="rect">
                <a:avLst/>
              </a:prstGeom>
            </p:spPr>
            <p:txBody>
              <a:bodyPr lIns="0" tIns="0" rIns="0" bIns="0" rtlCol="0" anchor="t">
                <a:spAutoFit/>
              </a:bodyPr>
              <a:lstStyle/>
              <a:p>
                <a:pPr algn="ctr" defTabSz="457200">
                  <a:lnSpc>
                    <a:spcPts val="1132"/>
                  </a:lnSpc>
                  <a:spcBef>
                    <a:spcPct val="0"/>
                  </a:spcBef>
                </a:pPr>
                <a:r>
                  <a:rPr lang="en-US" sz="985" dirty="0">
                    <a:solidFill>
                      <a:srgbClr val="FFFFFF"/>
                    </a:solidFill>
                    <a:latin typeface="Camber 1"/>
                  </a:rPr>
                  <a:t>EDUCATION &amp; SUPPORT</a:t>
                </a:r>
              </a:p>
            </p:txBody>
          </p:sp>
        </p:grpSp>
      </p:grpSp>
    </p:spTree>
    <p:extLst>
      <p:ext uri="{BB962C8B-B14F-4D97-AF65-F5344CB8AC3E}">
        <p14:creationId xmlns:p14="http://schemas.microsoft.com/office/powerpoint/2010/main" val="3057344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89689"/>
        </a:solidFill>
        <a:effectLst/>
      </p:bgPr>
    </p:bg>
    <p:spTree>
      <p:nvGrpSpPr>
        <p:cNvPr id="1" name=""/>
        <p:cNvGrpSpPr/>
        <p:nvPr/>
      </p:nvGrpSpPr>
      <p:grpSpPr>
        <a:xfrm>
          <a:off x="0" y="0"/>
          <a:ext cx="0" cy="0"/>
          <a:chOff x="0" y="0"/>
          <a:chExt cx="0" cy="0"/>
        </a:xfrm>
      </p:grpSpPr>
      <p:grpSp>
        <p:nvGrpSpPr>
          <p:cNvPr id="2" name="Group 2"/>
          <p:cNvGrpSpPr/>
          <p:nvPr/>
        </p:nvGrpSpPr>
        <p:grpSpPr>
          <a:xfrm>
            <a:off x="2094382" y="2085877"/>
            <a:ext cx="4955237" cy="928335"/>
            <a:chOff x="0" y="19051"/>
            <a:chExt cx="13213964" cy="2475560"/>
          </a:xfrm>
        </p:grpSpPr>
        <p:sp>
          <p:nvSpPr>
            <p:cNvPr id="3" name="TextBox 3"/>
            <p:cNvSpPr txBox="1"/>
            <p:nvPr/>
          </p:nvSpPr>
          <p:spPr>
            <a:xfrm>
              <a:off x="0" y="19051"/>
              <a:ext cx="13213964" cy="1748000"/>
            </a:xfrm>
            <a:prstGeom prst="rect">
              <a:avLst/>
            </a:prstGeom>
          </p:spPr>
          <p:txBody>
            <a:bodyPr lIns="0" tIns="0" rIns="0" bIns="0" rtlCol="0" anchor="t">
              <a:spAutoFit/>
            </a:bodyPr>
            <a:lstStyle/>
            <a:p>
              <a:pPr algn="ctr" defTabSz="457200">
                <a:lnSpc>
                  <a:spcPts val="4600"/>
                </a:lnSpc>
                <a:spcBef>
                  <a:spcPct val="0"/>
                </a:spcBef>
              </a:pPr>
              <a:r>
                <a:rPr lang="en-US" sz="6000" dirty="0">
                  <a:solidFill>
                    <a:srgbClr val="000000"/>
                  </a:solidFill>
                  <a:latin typeface="Camber Medium" pitchFamily="50" charset="0"/>
                </a:rPr>
                <a:t>Results</a:t>
              </a:r>
            </a:p>
          </p:txBody>
        </p:sp>
        <p:sp>
          <p:nvSpPr>
            <p:cNvPr id="4" name="TextBox 4"/>
            <p:cNvSpPr txBox="1"/>
            <p:nvPr/>
          </p:nvSpPr>
          <p:spPr>
            <a:xfrm>
              <a:off x="0" y="1776467"/>
              <a:ext cx="13213964" cy="718144"/>
            </a:xfrm>
            <a:prstGeom prst="rect">
              <a:avLst/>
            </a:prstGeom>
          </p:spPr>
          <p:txBody>
            <a:bodyPr lIns="0" tIns="0" rIns="0" bIns="0" rtlCol="0" anchor="t">
              <a:spAutoFit/>
            </a:bodyPr>
            <a:lstStyle/>
            <a:p>
              <a:pPr algn="ctr" defTabSz="457200">
                <a:lnSpc>
                  <a:spcPts val="2070"/>
                </a:lnSpc>
                <a:spcBef>
                  <a:spcPct val="0"/>
                </a:spcBef>
              </a:pPr>
              <a:r>
                <a:rPr lang="en-US" sz="1800" spc="36" dirty="0">
                  <a:solidFill>
                    <a:srgbClr val="000000"/>
                  </a:solidFill>
                  <a:latin typeface="Camber Light" pitchFamily="50" charset="0"/>
                </a:rPr>
                <a:t>Phase 2</a:t>
              </a:r>
            </a:p>
          </p:txBody>
        </p:sp>
      </p:grpSp>
      <p:sp>
        <p:nvSpPr>
          <p:cNvPr id="5" name="TextBox 5"/>
          <p:cNvSpPr txBox="1"/>
          <p:nvPr/>
        </p:nvSpPr>
        <p:spPr>
          <a:xfrm>
            <a:off x="7368703" y="418595"/>
            <a:ext cx="1260948" cy="158890"/>
          </a:xfrm>
          <a:prstGeom prst="rect">
            <a:avLst/>
          </a:prstGeom>
        </p:spPr>
        <p:txBody>
          <a:bodyPr lIns="0" tIns="0" rIns="0" bIns="0" rtlCol="0" anchor="t">
            <a:spAutoFit/>
          </a:bodyPr>
          <a:lstStyle/>
          <a:p>
            <a:pPr algn="r" defTabSz="457200">
              <a:lnSpc>
                <a:spcPts val="1260"/>
              </a:lnSpc>
            </a:pPr>
            <a:r>
              <a:rPr lang="en-US" sz="1000" spc="22" dirty="0">
                <a:solidFill>
                  <a:srgbClr val="000000"/>
                </a:solidFill>
                <a:latin typeface="Camber 2 Bold"/>
              </a:rPr>
              <a:t>26</a:t>
            </a:r>
          </a:p>
        </p:txBody>
      </p:sp>
      <p:grpSp>
        <p:nvGrpSpPr>
          <p:cNvPr id="12" name="Group 11">
            <a:extLst>
              <a:ext uri="{FF2B5EF4-FFF2-40B4-BE49-F238E27FC236}">
                <a16:creationId xmlns:a16="http://schemas.microsoft.com/office/drawing/2014/main" id="{BCE0749C-31F2-8F02-7E95-4888855D873B}"/>
              </a:ext>
            </a:extLst>
          </p:cNvPr>
          <p:cNvGrpSpPr/>
          <p:nvPr/>
        </p:nvGrpSpPr>
        <p:grpSpPr>
          <a:xfrm>
            <a:off x="514350" y="4741028"/>
            <a:ext cx="8115300" cy="130421"/>
            <a:chOff x="0" y="298340"/>
            <a:chExt cx="21640800" cy="347789"/>
          </a:xfrm>
        </p:grpSpPr>
        <p:sp>
          <p:nvSpPr>
            <p:cNvPr id="13" name="TextBox 12">
              <a:extLst>
                <a:ext uri="{FF2B5EF4-FFF2-40B4-BE49-F238E27FC236}">
                  <a16:creationId xmlns:a16="http://schemas.microsoft.com/office/drawing/2014/main" id="{5EF743B9-6169-C12E-BCCE-9F3014FB39F8}"/>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14" name="TextBox 13">
              <a:extLst>
                <a:ext uri="{FF2B5EF4-FFF2-40B4-BE49-F238E27FC236}">
                  <a16:creationId xmlns:a16="http://schemas.microsoft.com/office/drawing/2014/main" id="{63215776-8F04-0BEC-C975-F35FC0FBBA69}"/>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574087"/>
            <a:ext cx="5811681" cy="589905"/>
          </a:xfrm>
          <a:prstGeom prst="rect">
            <a:avLst/>
          </a:prstGeom>
        </p:spPr>
        <p:txBody>
          <a:bodyPr lIns="0" tIns="0" rIns="0" bIns="0" rtlCol="0" anchor="t">
            <a:spAutoFit/>
          </a:bodyPr>
          <a:lstStyle/>
          <a:p>
            <a:pPr defTabSz="457200">
              <a:lnSpc>
                <a:spcPts val="4600"/>
              </a:lnSpc>
              <a:spcBef>
                <a:spcPct val="0"/>
              </a:spcBef>
            </a:pPr>
            <a:r>
              <a:rPr lang="hr-HR" sz="2000" dirty="0">
                <a:solidFill>
                  <a:srgbClr val="000000"/>
                </a:solidFill>
                <a:latin typeface="Camber Thin" pitchFamily="50" charset="0"/>
              </a:rPr>
              <a:t>RESULTS IN</a:t>
            </a:r>
            <a:r>
              <a:rPr lang="hr-HR" sz="4000" dirty="0">
                <a:solidFill>
                  <a:srgbClr val="000000"/>
                </a:solidFill>
                <a:latin typeface="Camber Thin" pitchFamily="50" charset="0"/>
              </a:rPr>
              <a:t> </a:t>
            </a:r>
            <a:r>
              <a:rPr lang="hr-HR" sz="4000" dirty="0">
                <a:solidFill>
                  <a:srgbClr val="289689"/>
                </a:solidFill>
                <a:latin typeface="Camber 1 Bold"/>
              </a:rPr>
              <a:t>INFRASTRUCTURE</a:t>
            </a:r>
            <a:endParaRPr lang="en-US" sz="4000" dirty="0">
              <a:solidFill>
                <a:srgbClr val="289689"/>
              </a:solidFill>
              <a:latin typeface="Camber 1 Bold"/>
            </a:endParaRPr>
          </a:p>
        </p:txBody>
      </p:sp>
      <p:sp>
        <p:nvSpPr>
          <p:cNvPr id="13" name="TextBox 13"/>
          <p:cNvSpPr txBox="1"/>
          <p:nvPr/>
        </p:nvSpPr>
        <p:spPr>
          <a:xfrm>
            <a:off x="8490868" y="418595"/>
            <a:ext cx="138782" cy="158890"/>
          </a:xfrm>
          <a:prstGeom prst="rect">
            <a:avLst/>
          </a:prstGeom>
        </p:spPr>
        <p:txBody>
          <a:bodyPr lIns="0" tIns="0" rIns="0" bIns="0" rtlCol="0" anchor="t">
            <a:spAutoFit/>
          </a:bodyPr>
          <a:lstStyle/>
          <a:p>
            <a:pPr algn="r" defTabSz="457200">
              <a:lnSpc>
                <a:spcPts val="1260"/>
              </a:lnSpc>
            </a:pPr>
            <a:r>
              <a:rPr lang="hr-HR" sz="1000" spc="22" dirty="0">
                <a:solidFill>
                  <a:srgbClr val="000000"/>
                </a:solidFill>
                <a:latin typeface="Camber 2 Bold"/>
              </a:rPr>
              <a:t>27</a:t>
            </a:r>
            <a:endParaRPr lang="en-US" sz="900" spc="22" dirty="0">
              <a:solidFill>
                <a:srgbClr val="000000"/>
              </a:solidFill>
              <a:latin typeface="Camber 2 Bold"/>
            </a:endParaRPr>
          </a:p>
        </p:txBody>
      </p:sp>
      <p:grpSp>
        <p:nvGrpSpPr>
          <p:cNvPr id="20" name="Group 19">
            <a:extLst>
              <a:ext uri="{FF2B5EF4-FFF2-40B4-BE49-F238E27FC236}">
                <a16:creationId xmlns:a16="http://schemas.microsoft.com/office/drawing/2014/main" id="{E39BFF70-CB99-271C-11E3-609A7F1088F7}"/>
              </a:ext>
            </a:extLst>
          </p:cNvPr>
          <p:cNvGrpSpPr/>
          <p:nvPr/>
        </p:nvGrpSpPr>
        <p:grpSpPr>
          <a:xfrm>
            <a:off x="514350" y="4741028"/>
            <a:ext cx="8115300" cy="130421"/>
            <a:chOff x="0" y="298340"/>
            <a:chExt cx="21640800" cy="347789"/>
          </a:xfrm>
        </p:grpSpPr>
        <p:sp>
          <p:nvSpPr>
            <p:cNvPr id="21" name="TextBox 20">
              <a:extLst>
                <a:ext uri="{FF2B5EF4-FFF2-40B4-BE49-F238E27FC236}">
                  <a16:creationId xmlns:a16="http://schemas.microsoft.com/office/drawing/2014/main" id="{BFF29160-08CC-4F07-4929-8B33A313D264}"/>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22" name="TextBox 21">
              <a:extLst>
                <a:ext uri="{FF2B5EF4-FFF2-40B4-BE49-F238E27FC236}">
                  <a16:creationId xmlns:a16="http://schemas.microsoft.com/office/drawing/2014/main" id="{EA35E425-89D9-BA9A-52D0-304EFC38D546}"/>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grpSp>
        <p:nvGrpSpPr>
          <p:cNvPr id="57" name="Group 56">
            <a:extLst>
              <a:ext uri="{FF2B5EF4-FFF2-40B4-BE49-F238E27FC236}">
                <a16:creationId xmlns:a16="http://schemas.microsoft.com/office/drawing/2014/main" id="{E4366954-4498-5C52-866F-2D9F1EACA1E5}"/>
              </a:ext>
            </a:extLst>
          </p:cNvPr>
          <p:cNvGrpSpPr/>
          <p:nvPr/>
        </p:nvGrpSpPr>
        <p:grpSpPr>
          <a:xfrm>
            <a:off x="4646006" y="2024133"/>
            <a:ext cx="2369405" cy="796565"/>
            <a:chOff x="1805266" y="3128484"/>
            <a:chExt cx="1568726" cy="796565"/>
          </a:xfrm>
        </p:grpSpPr>
        <p:grpSp>
          <p:nvGrpSpPr>
            <p:cNvPr id="16" name="Group 3">
              <a:extLst>
                <a:ext uri="{FF2B5EF4-FFF2-40B4-BE49-F238E27FC236}">
                  <a16:creationId xmlns:a16="http://schemas.microsoft.com/office/drawing/2014/main" id="{10720756-BF21-3175-5DAC-773526E4D65E}"/>
                </a:ext>
              </a:extLst>
            </p:cNvPr>
            <p:cNvGrpSpPr/>
            <p:nvPr/>
          </p:nvGrpSpPr>
          <p:grpSpPr>
            <a:xfrm>
              <a:off x="2048280" y="3471859"/>
              <a:ext cx="1046018" cy="282147"/>
              <a:chOff x="0" y="0"/>
              <a:chExt cx="5373430" cy="2419163"/>
            </a:xfrm>
          </p:grpSpPr>
          <p:sp>
            <p:nvSpPr>
              <p:cNvPr id="17" name="Freeform 4">
                <a:extLst>
                  <a:ext uri="{FF2B5EF4-FFF2-40B4-BE49-F238E27FC236}">
                    <a16:creationId xmlns:a16="http://schemas.microsoft.com/office/drawing/2014/main" id="{D0655593-1D83-485A-8C22-BFC1714FD7FD}"/>
                  </a:ext>
                </a:extLst>
              </p:cNvPr>
              <p:cNvSpPr/>
              <p:nvPr/>
            </p:nvSpPr>
            <p:spPr>
              <a:xfrm>
                <a:off x="0" y="0"/>
                <a:ext cx="5373430" cy="2419163"/>
              </a:xfrm>
              <a:custGeom>
                <a:avLst/>
                <a:gdLst/>
                <a:ahLst/>
                <a:cxnLst/>
                <a:rect l="l" t="t" r="r" b="b"/>
                <a:pathLst>
                  <a:path w="5373430" h="2419163">
                    <a:moveTo>
                      <a:pt x="5248970" y="2419163"/>
                    </a:moveTo>
                    <a:lnTo>
                      <a:pt x="124460" y="2419163"/>
                    </a:lnTo>
                    <a:cubicBezTo>
                      <a:pt x="55880" y="2419163"/>
                      <a:pt x="0" y="2363283"/>
                      <a:pt x="0" y="2294703"/>
                    </a:cubicBezTo>
                    <a:lnTo>
                      <a:pt x="0" y="124460"/>
                    </a:lnTo>
                    <a:cubicBezTo>
                      <a:pt x="0" y="55880"/>
                      <a:pt x="55880" y="0"/>
                      <a:pt x="124460" y="0"/>
                    </a:cubicBezTo>
                    <a:lnTo>
                      <a:pt x="5248970" y="0"/>
                    </a:lnTo>
                    <a:cubicBezTo>
                      <a:pt x="5317550" y="0"/>
                      <a:pt x="5373430" y="55880"/>
                      <a:pt x="5373430" y="124460"/>
                    </a:cubicBezTo>
                    <a:lnTo>
                      <a:pt x="5373430" y="2294703"/>
                    </a:lnTo>
                    <a:cubicBezTo>
                      <a:pt x="5373430" y="2363283"/>
                      <a:pt x="5317550" y="2419163"/>
                      <a:pt x="5248970" y="2419163"/>
                    </a:cubicBezTo>
                    <a:close/>
                  </a:path>
                </a:pathLst>
              </a:custGeom>
              <a:solidFill>
                <a:srgbClr val="289689"/>
              </a:solidFill>
            </p:spPr>
            <p:txBody>
              <a:bodyPr/>
              <a:lstStyle/>
              <a:p>
                <a:pPr defTabSz="457200"/>
                <a:endParaRPr lang="en-HR" sz="900">
                  <a:solidFill>
                    <a:prstClr val="black"/>
                  </a:solidFill>
                  <a:latin typeface="Calibri"/>
                </a:endParaRPr>
              </a:p>
            </p:txBody>
          </p:sp>
        </p:grpSp>
        <p:sp>
          <p:nvSpPr>
            <p:cNvPr id="30" name="TextBox 14">
              <a:extLst>
                <a:ext uri="{FF2B5EF4-FFF2-40B4-BE49-F238E27FC236}">
                  <a16:creationId xmlns:a16="http://schemas.microsoft.com/office/drawing/2014/main" id="{C9883129-4278-8251-4074-3061E20627F6}"/>
                </a:ext>
              </a:extLst>
            </p:cNvPr>
            <p:cNvSpPr txBox="1"/>
            <p:nvPr/>
          </p:nvSpPr>
          <p:spPr>
            <a:xfrm>
              <a:off x="1805266" y="3128484"/>
              <a:ext cx="1568726" cy="796565"/>
            </a:xfrm>
            <a:prstGeom prst="rect">
              <a:avLst/>
            </a:prstGeom>
          </p:spPr>
          <p:txBody>
            <a:bodyPr lIns="0" tIns="0" rIns="0" bIns="0" rtlCol="0" anchor="t">
              <a:spAutoFit/>
            </a:bodyPr>
            <a:lstStyle/>
            <a:p>
              <a:pPr algn="ctr" defTabSz="457200">
                <a:lnSpc>
                  <a:spcPts val="2590"/>
                </a:lnSpc>
                <a:spcBef>
                  <a:spcPct val="0"/>
                </a:spcBef>
              </a:pPr>
              <a:r>
                <a:rPr lang="en-US" sz="6000" spc="46" dirty="0">
                  <a:solidFill>
                    <a:srgbClr val="289689"/>
                  </a:solidFill>
                  <a:latin typeface="Camber SemiBold" pitchFamily="50" charset="0"/>
                </a:rPr>
                <a:t>1510</a:t>
              </a:r>
            </a:p>
          </p:txBody>
        </p:sp>
        <p:sp>
          <p:nvSpPr>
            <p:cNvPr id="34" name="TextBox 18">
              <a:extLst>
                <a:ext uri="{FF2B5EF4-FFF2-40B4-BE49-F238E27FC236}">
                  <a16:creationId xmlns:a16="http://schemas.microsoft.com/office/drawing/2014/main" id="{039B14F5-0F9C-5C1B-8D57-695F9371639E}"/>
                </a:ext>
              </a:extLst>
            </p:cNvPr>
            <p:cNvSpPr txBox="1"/>
            <p:nvPr/>
          </p:nvSpPr>
          <p:spPr>
            <a:xfrm>
              <a:off x="2104304" y="3520579"/>
              <a:ext cx="934574" cy="168508"/>
            </a:xfrm>
            <a:prstGeom prst="rect">
              <a:avLst/>
            </a:prstGeom>
          </p:spPr>
          <p:txBody>
            <a:bodyPr wrap="square" lIns="0" tIns="0" rIns="0" bIns="0" rtlCol="0" anchor="t">
              <a:spAutoFit/>
            </a:bodyPr>
            <a:lstStyle/>
            <a:p>
              <a:pPr algn="ctr" defTabSz="457200">
                <a:lnSpc>
                  <a:spcPts val="1400"/>
                </a:lnSpc>
                <a:spcBef>
                  <a:spcPct val="0"/>
                </a:spcBef>
              </a:pPr>
              <a:r>
                <a:rPr lang="en-US" sz="1000" spc="25" dirty="0">
                  <a:solidFill>
                    <a:srgbClr val="FFFFFF"/>
                  </a:solidFill>
                  <a:latin typeface="Camber 2 Bold"/>
                </a:rPr>
                <a:t>LANs designed</a:t>
              </a:r>
            </a:p>
          </p:txBody>
        </p:sp>
      </p:grpSp>
      <p:grpSp>
        <p:nvGrpSpPr>
          <p:cNvPr id="58" name="Group 57">
            <a:extLst>
              <a:ext uri="{FF2B5EF4-FFF2-40B4-BE49-F238E27FC236}">
                <a16:creationId xmlns:a16="http://schemas.microsoft.com/office/drawing/2014/main" id="{96B7F387-7DF4-81A6-FB73-4468B6316027}"/>
              </a:ext>
            </a:extLst>
          </p:cNvPr>
          <p:cNvGrpSpPr/>
          <p:nvPr/>
        </p:nvGrpSpPr>
        <p:grpSpPr>
          <a:xfrm>
            <a:off x="1435036" y="1959276"/>
            <a:ext cx="2952867" cy="746203"/>
            <a:chOff x="3205479" y="1823418"/>
            <a:chExt cx="2952867" cy="746203"/>
          </a:xfrm>
        </p:grpSpPr>
        <p:grpSp>
          <p:nvGrpSpPr>
            <p:cNvPr id="43" name="Group 3">
              <a:extLst>
                <a:ext uri="{FF2B5EF4-FFF2-40B4-BE49-F238E27FC236}">
                  <a16:creationId xmlns:a16="http://schemas.microsoft.com/office/drawing/2014/main" id="{AC73686E-167F-3D30-D253-E83FF9D52AC7}"/>
                </a:ext>
              </a:extLst>
            </p:cNvPr>
            <p:cNvGrpSpPr/>
            <p:nvPr/>
          </p:nvGrpSpPr>
          <p:grpSpPr>
            <a:xfrm>
              <a:off x="3987618" y="2287474"/>
              <a:ext cx="1348704" cy="282147"/>
              <a:chOff x="-745334" y="-18254"/>
              <a:chExt cx="5373430" cy="2419163"/>
            </a:xfrm>
            <a:solidFill>
              <a:srgbClr val="97C233"/>
            </a:solidFill>
          </p:grpSpPr>
          <p:sp>
            <p:nvSpPr>
              <p:cNvPr id="44" name="Freeform 4">
                <a:extLst>
                  <a:ext uri="{FF2B5EF4-FFF2-40B4-BE49-F238E27FC236}">
                    <a16:creationId xmlns:a16="http://schemas.microsoft.com/office/drawing/2014/main" id="{FBD25FF4-E2E9-E3B3-4EAD-F92B146F0482}"/>
                  </a:ext>
                </a:extLst>
              </p:cNvPr>
              <p:cNvSpPr/>
              <p:nvPr/>
            </p:nvSpPr>
            <p:spPr>
              <a:xfrm>
                <a:off x="-745334" y="-18254"/>
                <a:ext cx="5373430" cy="2419163"/>
              </a:xfrm>
              <a:custGeom>
                <a:avLst/>
                <a:gdLst/>
                <a:ahLst/>
                <a:cxnLst/>
                <a:rect l="l" t="t" r="r" b="b"/>
                <a:pathLst>
                  <a:path w="5373430" h="2419163">
                    <a:moveTo>
                      <a:pt x="5248970" y="2419163"/>
                    </a:moveTo>
                    <a:lnTo>
                      <a:pt x="124460" y="2419163"/>
                    </a:lnTo>
                    <a:cubicBezTo>
                      <a:pt x="55880" y="2419163"/>
                      <a:pt x="0" y="2363283"/>
                      <a:pt x="0" y="2294703"/>
                    </a:cubicBezTo>
                    <a:lnTo>
                      <a:pt x="0" y="124460"/>
                    </a:lnTo>
                    <a:cubicBezTo>
                      <a:pt x="0" y="55880"/>
                      <a:pt x="55880" y="0"/>
                      <a:pt x="124460" y="0"/>
                    </a:cubicBezTo>
                    <a:lnTo>
                      <a:pt x="5248970" y="0"/>
                    </a:lnTo>
                    <a:cubicBezTo>
                      <a:pt x="5317550" y="0"/>
                      <a:pt x="5373430" y="55880"/>
                      <a:pt x="5373430" y="124460"/>
                    </a:cubicBezTo>
                    <a:lnTo>
                      <a:pt x="5373430" y="2294703"/>
                    </a:lnTo>
                    <a:cubicBezTo>
                      <a:pt x="5373430" y="2363283"/>
                      <a:pt x="5317550" y="2419163"/>
                      <a:pt x="5248970" y="2419163"/>
                    </a:cubicBezTo>
                    <a:close/>
                  </a:path>
                </a:pathLst>
              </a:custGeom>
              <a:grpFill/>
            </p:spPr>
            <p:txBody>
              <a:bodyPr/>
              <a:lstStyle/>
              <a:p>
                <a:pPr defTabSz="457200"/>
                <a:endParaRPr lang="en-HR" sz="900">
                  <a:solidFill>
                    <a:prstClr val="black"/>
                  </a:solidFill>
                  <a:latin typeface="Calibri"/>
                </a:endParaRPr>
              </a:p>
            </p:txBody>
          </p:sp>
        </p:grpSp>
        <p:sp>
          <p:nvSpPr>
            <p:cNvPr id="45" name="TextBox 14">
              <a:extLst>
                <a:ext uri="{FF2B5EF4-FFF2-40B4-BE49-F238E27FC236}">
                  <a16:creationId xmlns:a16="http://schemas.microsoft.com/office/drawing/2014/main" id="{02FDEEB9-C4FA-CB6F-6EB8-38FC4EECA8E2}"/>
                </a:ext>
              </a:extLst>
            </p:cNvPr>
            <p:cNvSpPr txBox="1"/>
            <p:nvPr/>
          </p:nvSpPr>
          <p:spPr>
            <a:xfrm>
              <a:off x="3205479" y="1823418"/>
              <a:ext cx="2952867" cy="463140"/>
            </a:xfrm>
            <a:prstGeom prst="rect">
              <a:avLst/>
            </a:prstGeom>
          </p:spPr>
          <p:txBody>
            <a:bodyPr wrap="square" lIns="0" tIns="0" rIns="0" bIns="0" rtlCol="0" anchor="t">
              <a:spAutoFit/>
            </a:bodyPr>
            <a:lstStyle/>
            <a:p>
              <a:pPr algn="ctr" defTabSz="457200">
                <a:lnSpc>
                  <a:spcPts val="2590"/>
                </a:lnSpc>
                <a:spcBef>
                  <a:spcPct val="0"/>
                </a:spcBef>
              </a:pPr>
              <a:r>
                <a:rPr lang="hr-HR" sz="6000" spc="46" dirty="0">
                  <a:solidFill>
                    <a:srgbClr val="97C233"/>
                  </a:solidFill>
                  <a:latin typeface="Camber SemiBold" pitchFamily="50" charset="0"/>
                </a:rPr>
                <a:t>53,105</a:t>
              </a:r>
              <a:endParaRPr lang="en-US" sz="6000" spc="46" dirty="0">
                <a:solidFill>
                  <a:srgbClr val="97C233"/>
                </a:solidFill>
                <a:latin typeface="Camber SemiBold" pitchFamily="50" charset="0"/>
              </a:endParaRPr>
            </a:p>
          </p:txBody>
        </p:sp>
        <p:sp>
          <p:nvSpPr>
            <p:cNvPr id="46" name="TextBox 18">
              <a:extLst>
                <a:ext uri="{FF2B5EF4-FFF2-40B4-BE49-F238E27FC236}">
                  <a16:creationId xmlns:a16="http://schemas.microsoft.com/office/drawing/2014/main" id="{9C41A0FC-1BDC-DEF4-FAD9-1D8308F6C95F}"/>
                </a:ext>
              </a:extLst>
            </p:cNvPr>
            <p:cNvSpPr txBox="1"/>
            <p:nvPr/>
          </p:nvSpPr>
          <p:spPr>
            <a:xfrm>
              <a:off x="4112451" y="2344294"/>
              <a:ext cx="1099038" cy="168508"/>
            </a:xfrm>
            <a:prstGeom prst="rect">
              <a:avLst/>
            </a:prstGeom>
          </p:spPr>
          <p:txBody>
            <a:bodyPr wrap="square" lIns="0" tIns="0" rIns="0" bIns="0" rtlCol="0" anchor="t">
              <a:spAutoFit/>
            </a:bodyPr>
            <a:lstStyle/>
            <a:p>
              <a:pPr algn="ctr" defTabSz="457200">
                <a:lnSpc>
                  <a:spcPts val="1400"/>
                </a:lnSpc>
                <a:spcBef>
                  <a:spcPct val="0"/>
                </a:spcBef>
              </a:pPr>
              <a:r>
                <a:rPr lang="hr-HR" sz="1000" spc="25" dirty="0">
                  <a:solidFill>
                    <a:srgbClr val="FFFFFF"/>
                  </a:solidFill>
                  <a:latin typeface="Camber 2 Bold"/>
                </a:rPr>
                <a:t>Laptops delivered</a:t>
              </a:r>
              <a:endParaRPr lang="en-US" sz="1000" spc="25" dirty="0">
                <a:solidFill>
                  <a:srgbClr val="FFFFFF"/>
                </a:solidFill>
                <a:latin typeface="Camber 2 Bold"/>
              </a:endParaRPr>
            </a:p>
          </p:txBody>
        </p:sp>
      </p:grpSp>
      <p:grpSp>
        <p:nvGrpSpPr>
          <p:cNvPr id="56" name="Group 55">
            <a:extLst>
              <a:ext uri="{FF2B5EF4-FFF2-40B4-BE49-F238E27FC236}">
                <a16:creationId xmlns:a16="http://schemas.microsoft.com/office/drawing/2014/main" id="{9E4828AF-B4FC-8826-2BC7-7F54EB4AA145}"/>
              </a:ext>
            </a:extLst>
          </p:cNvPr>
          <p:cNvGrpSpPr/>
          <p:nvPr/>
        </p:nvGrpSpPr>
        <p:grpSpPr>
          <a:xfrm>
            <a:off x="2142916" y="3264091"/>
            <a:ext cx="1497222" cy="784190"/>
            <a:chOff x="3515163" y="3076945"/>
            <a:chExt cx="1568726" cy="784190"/>
          </a:xfrm>
        </p:grpSpPr>
        <p:grpSp>
          <p:nvGrpSpPr>
            <p:cNvPr id="18" name="Group 5">
              <a:extLst>
                <a:ext uri="{FF2B5EF4-FFF2-40B4-BE49-F238E27FC236}">
                  <a16:creationId xmlns:a16="http://schemas.microsoft.com/office/drawing/2014/main" id="{9376D34B-5738-9437-F3F6-7AA2F2DBD4E2}"/>
                </a:ext>
              </a:extLst>
            </p:cNvPr>
            <p:cNvGrpSpPr/>
            <p:nvPr/>
          </p:nvGrpSpPr>
          <p:grpSpPr>
            <a:xfrm>
              <a:off x="3638803" y="3469040"/>
              <a:ext cx="1370212" cy="392095"/>
              <a:chOff x="0" y="0"/>
              <a:chExt cx="5373430" cy="2819619"/>
            </a:xfrm>
          </p:grpSpPr>
          <p:sp>
            <p:nvSpPr>
              <p:cNvPr id="19" name="Freeform 6">
                <a:extLst>
                  <a:ext uri="{FF2B5EF4-FFF2-40B4-BE49-F238E27FC236}">
                    <a16:creationId xmlns:a16="http://schemas.microsoft.com/office/drawing/2014/main" id="{603F22B1-8705-FFDD-B70D-CE18CC7779D8}"/>
                  </a:ext>
                </a:extLst>
              </p:cNvPr>
              <p:cNvSpPr/>
              <p:nvPr/>
            </p:nvSpPr>
            <p:spPr>
              <a:xfrm>
                <a:off x="0" y="0"/>
                <a:ext cx="5373430" cy="2819620"/>
              </a:xfrm>
              <a:custGeom>
                <a:avLst/>
                <a:gdLst/>
                <a:ahLst/>
                <a:cxnLst/>
                <a:rect l="l" t="t" r="r" b="b"/>
                <a:pathLst>
                  <a:path w="5373430" h="2819620">
                    <a:moveTo>
                      <a:pt x="5248970" y="2819619"/>
                    </a:moveTo>
                    <a:lnTo>
                      <a:pt x="124460" y="2819619"/>
                    </a:lnTo>
                    <a:cubicBezTo>
                      <a:pt x="55880" y="2819619"/>
                      <a:pt x="0" y="2763739"/>
                      <a:pt x="0" y="2695159"/>
                    </a:cubicBezTo>
                    <a:lnTo>
                      <a:pt x="0" y="124460"/>
                    </a:lnTo>
                    <a:cubicBezTo>
                      <a:pt x="0" y="55880"/>
                      <a:pt x="55880" y="0"/>
                      <a:pt x="124460" y="0"/>
                    </a:cubicBezTo>
                    <a:lnTo>
                      <a:pt x="5248970" y="0"/>
                    </a:lnTo>
                    <a:cubicBezTo>
                      <a:pt x="5317550" y="0"/>
                      <a:pt x="5373430" y="55880"/>
                      <a:pt x="5373430" y="124460"/>
                    </a:cubicBezTo>
                    <a:lnTo>
                      <a:pt x="5373430" y="2695160"/>
                    </a:lnTo>
                    <a:cubicBezTo>
                      <a:pt x="5373430" y="2763739"/>
                      <a:pt x="5317550" y="2819620"/>
                      <a:pt x="5248970" y="2819620"/>
                    </a:cubicBezTo>
                    <a:close/>
                  </a:path>
                </a:pathLst>
              </a:custGeom>
              <a:solidFill>
                <a:srgbClr val="15A0DB"/>
              </a:solidFill>
            </p:spPr>
            <p:txBody>
              <a:bodyPr/>
              <a:lstStyle/>
              <a:p>
                <a:pPr defTabSz="457200"/>
                <a:endParaRPr lang="en-HR" sz="900">
                  <a:solidFill>
                    <a:prstClr val="black"/>
                  </a:solidFill>
                  <a:latin typeface="Calibri"/>
                </a:endParaRPr>
              </a:p>
            </p:txBody>
          </p:sp>
        </p:grpSp>
        <p:sp>
          <p:nvSpPr>
            <p:cNvPr id="32" name="TextBox 16">
              <a:extLst>
                <a:ext uri="{FF2B5EF4-FFF2-40B4-BE49-F238E27FC236}">
                  <a16:creationId xmlns:a16="http://schemas.microsoft.com/office/drawing/2014/main" id="{E2960C55-EC6F-D7D7-BC82-5732695B5842}"/>
                </a:ext>
              </a:extLst>
            </p:cNvPr>
            <p:cNvSpPr txBox="1"/>
            <p:nvPr/>
          </p:nvSpPr>
          <p:spPr>
            <a:xfrm>
              <a:off x="3659583" y="3527241"/>
              <a:ext cx="1317049" cy="282129"/>
            </a:xfrm>
            <a:prstGeom prst="rect">
              <a:avLst/>
            </a:prstGeom>
          </p:spPr>
          <p:txBody>
            <a:bodyPr wrap="square" lIns="0" tIns="0" rIns="0" bIns="0" rtlCol="0" anchor="t">
              <a:spAutoFit/>
            </a:bodyPr>
            <a:lstStyle/>
            <a:p>
              <a:pPr algn="ctr" defTabSz="457200">
                <a:lnSpc>
                  <a:spcPts val="1100"/>
                </a:lnSpc>
              </a:pPr>
              <a:r>
                <a:rPr lang="en-US" sz="1000" spc="25" dirty="0">
                  <a:solidFill>
                    <a:srgbClr val="FFFFFF"/>
                  </a:solidFill>
                  <a:latin typeface="Camber 2 Bold"/>
                </a:rPr>
                <a:t>new regional training </a:t>
              </a:r>
              <a:r>
                <a:rPr lang="en-US" sz="1000" spc="25" dirty="0" err="1">
                  <a:solidFill>
                    <a:srgbClr val="FFFFFF"/>
                  </a:solidFill>
                  <a:latin typeface="Camber 2 Bold"/>
                </a:rPr>
                <a:t>centres</a:t>
              </a:r>
              <a:endParaRPr lang="en-US" sz="1000" spc="25" dirty="0">
                <a:solidFill>
                  <a:srgbClr val="FFFFFF"/>
                </a:solidFill>
                <a:latin typeface="Camber 2 Bold"/>
              </a:endParaRPr>
            </a:p>
          </p:txBody>
        </p:sp>
        <p:sp>
          <p:nvSpPr>
            <p:cNvPr id="49" name="TextBox 14">
              <a:extLst>
                <a:ext uri="{FF2B5EF4-FFF2-40B4-BE49-F238E27FC236}">
                  <a16:creationId xmlns:a16="http://schemas.microsoft.com/office/drawing/2014/main" id="{6EE17980-66BF-7F3A-3EA8-C36EA202A510}"/>
                </a:ext>
              </a:extLst>
            </p:cNvPr>
            <p:cNvSpPr txBox="1"/>
            <p:nvPr/>
          </p:nvSpPr>
          <p:spPr>
            <a:xfrm>
              <a:off x="3515163" y="3076945"/>
              <a:ext cx="1568726" cy="392095"/>
            </a:xfrm>
            <a:prstGeom prst="rect">
              <a:avLst/>
            </a:prstGeom>
          </p:spPr>
          <p:txBody>
            <a:bodyPr lIns="0" tIns="0" rIns="0" bIns="0" rtlCol="0" anchor="t">
              <a:spAutoFit/>
            </a:bodyPr>
            <a:lstStyle/>
            <a:p>
              <a:pPr algn="ctr" defTabSz="457200">
                <a:lnSpc>
                  <a:spcPts val="2590"/>
                </a:lnSpc>
                <a:spcBef>
                  <a:spcPct val="0"/>
                </a:spcBef>
              </a:pPr>
              <a:r>
                <a:rPr lang="en-US" sz="4000" spc="46" dirty="0">
                  <a:solidFill>
                    <a:srgbClr val="15A0DB"/>
                  </a:solidFill>
                  <a:latin typeface="Camber SemiBold" pitchFamily="50" charset="0"/>
                </a:rPr>
                <a:t>10</a:t>
              </a:r>
            </a:p>
          </p:txBody>
        </p:sp>
      </p:grpSp>
      <p:grpSp>
        <p:nvGrpSpPr>
          <p:cNvPr id="55" name="Group 54">
            <a:extLst>
              <a:ext uri="{FF2B5EF4-FFF2-40B4-BE49-F238E27FC236}">
                <a16:creationId xmlns:a16="http://schemas.microsoft.com/office/drawing/2014/main" id="{A5FC16A3-383F-2C05-134C-897807413B7C}"/>
              </a:ext>
            </a:extLst>
          </p:cNvPr>
          <p:cNvGrpSpPr/>
          <p:nvPr/>
        </p:nvGrpSpPr>
        <p:grpSpPr>
          <a:xfrm>
            <a:off x="4990320" y="3203829"/>
            <a:ext cx="1680775" cy="904713"/>
            <a:chOff x="5553520" y="3076945"/>
            <a:chExt cx="1680775" cy="904713"/>
          </a:xfrm>
        </p:grpSpPr>
        <p:grpSp>
          <p:nvGrpSpPr>
            <p:cNvPr id="25" name="Group 9">
              <a:extLst>
                <a:ext uri="{FF2B5EF4-FFF2-40B4-BE49-F238E27FC236}">
                  <a16:creationId xmlns:a16="http://schemas.microsoft.com/office/drawing/2014/main" id="{035FC6AB-FEDB-31DB-EDB1-9F99830BA36D}"/>
                </a:ext>
              </a:extLst>
            </p:cNvPr>
            <p:cNvGrpSpPr/>
            <p:nvPr/>
          </p:nvGrpSpPr>
          <p:grpSpPr>
            <a:xfrm>
              <a:off x="5553520" y="3469040"/>
              <a:ext cx="1680775" cy="512618"/>
              <a:chOff x="0" y="0"/>
              <a:chExt cx="5373430" cy="3420304"/>
            </a:xfrm>
          </p:grpSpPr>
          <p:sp>
            <p:nvSpPr>
              <p:cNvPr id="26" name="Freeform 10">
                <a:extLst>
                  <a:ext uri="{FF2B5EF4-FFF2-40B4-BE49-F238E27FC236}">
                    <a16:creationId xmlns:a16="http://schemas.microsoft.com/office/drawing/2014/main" id="{3C97A29D-9F0D-09A5-E7BC-63232D0FA987}"/>
                  </a:ext>
                </a:extLst>
              </p:cNvPr>
              <p:cNvSpPr/>
              <p:nvPr/>
            </p:nvSpPr>
            <p:spPr>
              <a:xfrm>
                <a:off x="0" y="0"/>
                <a:ext cx="5373430" cy="3420304"/>
              </a:xfrm>
              <a:custGeom>
                <a:avLst/>
                <a:gdLst/>
                <a:ahLst/>
                <a:cxnLst/>
                <a:rect l="l" t="t" r="r" b="b"/>
                <a:pathLst>
                  <a:path w="5373430" h="3420304">
                    <a:moveTo>
                      <a:pt x="5248970" y="3420304"/>
                    </a:moveTo>
                    <a:lnTo>
                      <a:pt x="124460" y="3420304"/>
                    </a:lnTo>
                    <a:cubicBezTo>
                      <a:pt x="55880" y="3420304"/>
                      <a:pt x="0" y="3364424"/>
                      <a:pt x="0" y="3295844"/>
                    </a:cubicBezTo>
                    <a:lnTo>
                      <a:pt x="0" y="124460"/>
                    </a:lnTo>
                    <a:cubicBezTo>
                      <a:pt x="0" y="55880"/>
                      <a:pt x="55880" y="0"/>
                      <a:pt x="124460" y="0"/>
                    </a:cubicBezTo>
                    <a:lnTo>
                      <a:pt x="5248970" y="0"/>
                    </a:lnTo>
                    <a:cubicBezTo>
                      <a:pt x="5317550" y="0"/>
                      <a:pt x="5373430" y="55880"/>
                      <a:pt x="5373430" y="124460"/>
                    </a:cubicBezTo>
                    <a:lnTo>
                      <a:pt x="5373430" y="3295844"/>
                    </a:lnTo>
                    <a:cubicBezTo>
                      <a:pt x="5373430" y="3364424"/>
                      <a:pt x="5317550" y="3420304"/>
                      <a:pt x="5248970" y="3420304"/>
                    </a:cubicBezTo>
                    <a:close/>
                  </a:path>
                </a:pathLst>
              </a:custGeom>
              <a:solidFill>
                <a:srgbClr val="1B75BB"/>
              </a:solidFill>
            </p:spPr>
            <p:txBody>
              <a:bodyPr/>
              <a:lstStyle/>
              <a:p>
                <a:pPr defTabSz="457200"/>
                <a:endParaRPr lang="en-HR" sz="900">
                  <a:solidFill>
                    <a:prstClr val="black"/>
                  </a:solidFill>
                  <a:latin typeface="Calibri"/>
                </a:endParaRPr>
              </a:p>
            </p:txBody>
          </p:sp>
        </p:grpSp>
        <p:sp>
          <p:nvSpPr>
            <p:cNvPr id="33" name="TextBox 17">
              <a:extLst>
                <a:ext uri="{FF2B5EF4-FFF2-40B4-BE49-F238E27FC236}">
                  <a16:creationId xmlns:a16="http://schemas.microsoft.com/office/drawing/2014/main" id="{EA18DE6D-400F-9FC7-6A6F-C01585D7A7D1}"/>
                </a:ext>
              </a:extLst>
            </p:cNvPr>
            <p:cNvSpPr txBox="1"/>
            <p:nvPr/>
          </p:nvSpPr>
          <p:spPr>
            <a:xfrm>
              <a:off x="5606684" y="3603625"/>
              <a:ext cx="1568726" cy="282129"/>
            </a:xfrm>
            <a:prstGeom prst="rect">
              <a:avLst/>
            </a:prstGeom>
          </p:spPr>
          <p:txBody>
            <a:bodyPr lIns="0" tIns="0" rIns="0" bIns="0" rtlCol="0" anchor="t">
              <a:spAutoFit/>
            </a:bodyPr>
            <a:lstStyle/>
            <a:p>
              <a:pPr algn="ctr" defTabSz="457200">
                <a:lnSpc>
                  <a:spcPts val="1100"/>
                </a:lnSpc>
              </a:pPr>
              <a:r>
                <a:rPr lang="en-US" sz="1000" spc="25" dirty="0">
                  <a:solidFill>
                    <a:srgbClr val="FFFFFF"/>
                  </a:solidFill>
                  <a:latin typeface="Camber 2 Bold"/>
                </a:rPr>
                <a:t>interactive &amp; presentation classrooms per school</a:t>
              </a:r>
            </a:p>
          </p:txBody>
        </p:sp>
        <p:sp>
          <p:nvSpPr>
            <p:cNvPr id="53" name="TextBox 14">
              <a:extLst>
                <a:ext uri="{FF2B5EF4-FFF2-40B4-BE49-F238E27FC236}">
                  <a16:creationId xmlns:a16="http://schemas.microsoft.com/office/drawing/2014/main" id="{78E93C98-EBD9-3EB5-CF84-8992724EEF58}"/>
                </a:ext>
              </a:extLst>
            </p:cNvPr>
            <p:cNvSpPr txBox="1"/>
            <p:nvPr/>
          </p:nvSpPr>
          <p:spPr>
            <a:xfrm>
              <a:off x="5606684" y="3076945"/>
              <a:ext cx="1568726" cy="392095"/>
            </a:xfrm>
            <a:prstGeom prst="rect">
              <a:avLst/>
            </a:prstGeom>
          </p:spPr>
          <p:txBody>
            <a:bodyPr lIns="0" tIns="0" rIns="0" bIns="0" rtlCol="0" anchor="t">
              <a:spAutoFit/>
            </a:bodyPr>
            <a:lstStyle/>
            <a:p>
              <a:pPr algn="ctr" defTabSz="457200">
                <a:lnSpc>
                  <a:spcPts val="2590"/>
                </a:lnSpc>
                <a:spcBef>
                  <a:spcPct val="0"/>
                </a:spcBef>
              </a:pPr>
              <a:r>
                <a:rPr lang="hr-HR" sz="4000" spc="46" dirty="0">
                  <a:solidFill>
                    <a:srgbClr val="1B75BB"/>
                  </a:solidFill>
                  <a:latin typeface="Camber SemiBold" pitchFamily="50" charset="0"/>
                </a:rPr>
                <a:t>2</a:t>
              </a:r>
              <a:endParaRPr lang="en-US" sz="4000" spc="46" dirty="0">
                <a:solidFill>
                  <a:srgbClr val="1B75BB"/>
                </a:solidFill>
                <a:latin typeface="Camber SemiBold" pitchFamily="50" charset="0"/>
              </a:endParaRPr>
            </a:p>
          </p:txBody>
        </p:sp>
      </p:grpSp>
    </p:spTree>
    <p:extLst>
      <p:ext uri="{BB962C8B-B14F-4D97-AF65-F5344CB8AC3E}">
        <p14:creationId xmlns:p14="http://schemas.microsoft.com/office/powerpoint/2010/main" val="3603175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574087"/>
            <a:ext cx="5811681" cy="589905"/>
          </a:xfrm>
          <a:prstGeom prst="rect">
            <a:avLst/>
          </a:prstGeom>
        </p:spPr>
        <p:txBody>
          <a:bodyPr lIns="0" tIns="0" rIns="0" bIns="0" rtlCol="0" anchor="t">
            <a:spAutoFit/>
          </a:bodyPr>
          <a:lstStyle/>
          <a:p>
            <a:pPr defTabSz="457200">
              <a:lnSpc>
                <a:spcPts val="4600"/>
              </a:lnSpc>
              <a:spcBef>
                <a:spcPct val="0"/>
              </a:spcBef>
            </a:pPr>
            <a:r>
              <a:rPr lang="hr-HR" sz="2000" dirty="0">
                <a:solidFill>
                  <a:srgbClr val="000000"/>
                </a:solidFill>
                <a:latin typeface="Camber Thin" pitchFamily="50" charset="0"/>
              </a:rPr>
              <a:t>RESULTS IN</a:t>
            </a:r>
            <a:r>
              <a:rPr lang="hr-HR" sz="4000" dirty="0">
                <a:solidFill>
                  <a:srgbClr val="000000"/>
                </a:solidFill>
                <a:latin typeface="Camber Thin" pitchFamily="50" charset="0"/>
              </a:rPr>
              <a:t> </a:t>
            </a:r>
            <a:r>
              <a:rPr lang="hr-HR" sz="4000" dirty="0">
                <a:solidFill>
                  <a:srgbClr val="289689"/>
                </a:solidFill>
                <a:latin typeface="Camber 1 Bold"/>
              </a:rPr>
              <a:t>E-SERVICES</a:t>
            </a:r>
            <a:endParaRPr lang="en-US" sz="4000" dirty="0">
              <a:solidFill>
                <a:srgbClr val="289689"/>
              </a:solidFill>
              <a:latin typeface="Camber 1 Bold"/>
            </a:endParaRPr>
          </a:p>
        </p:txBody>
      </p:sp>
      <p:sp>
        <p:nvSpPr>
          <p:cNvPr id="13" name="TextBox 13"/>
          <p:cNvSpPr txBox="1"/>
          <p:nvPr/>
        </p:nvSpPr>
        <p:spPr>
          <a:xfrm>
            <a:off x="8490868" y="418595"/>
            <a:ext cx="138782" cy="158890"/>
          </a:xfrm>
          <a:prstGeom prst="rect">
            <a:avLst/>
          </a:prstGeom>
        </p:spPr>
        <p:txBody>
          <a:bodyPr lIns="0" tIns="0" rIns="0" bIns="0" rtlCol="0" anchor="t">
            <a:spAutoFit/>
          </a:bodyPr>
          <a:lstStyle/>
          <a:p>
            <a:pPr algn="r" defTabSz="457200">
              <a:lnSpc>
                <a:spcPts val="1260"/>
              </a:lnSpc>
            </a:pPr>
            <a:r>
              <a:rPr lang="hr-HR" sz="1000" spc="22" dirty="0">
                <a:solidFill>
                  <a:srgbClr val="000000"/>
                </a:solidFill>
                <a:latin typeface="Camber 2 Bold"/>
              </a:rPr>
              <a:t>28</a:t>
            </a:r>
            <a:endParaRPr lang="en-US" sz="900" spc="22" dirty="0">
              <a:solidFill>
                <a:srgbClr val="000000"/>
              </a:solidFill>
              <a:latin typeface="Camber 2 Bold"/>
            </a:endParaRPr>
          </a:p>
        </p:txBody>
      </p:sp>
      <p:grpSp>
        <p:nvGrpSpPr>
          <p:cNvPr id="20" name="Group 19">
            <a:extLst>
              <a:ext uri="{FF2B5EF4-FFF2-40B4-BE49-F238E27FC236}">
                <a16:creationId xmlns:a16="http://schemas.microsoft.com/office/drawing/2014/main" id="{E39BFF70-CB99-271C-11E3-609A7F1088F7}"/>
              </a:ext>
            </a:extLst>
          </p:cNvPr>
          <p:cNvGrpSpPr/>
          <p:nvPr/>
        </p:nvGrpSpPr>
        <p:grpSpPr>
          <a:xfrm>
            <a:off x="514350" y="4741028"/>
            <a:ext cx="8115300" cy="130421"/>
            <a:chOff x="0" y="298340"/>
            <a:chExt cx="21640800" cy="347789"/>
          </a:xfrm>
        </p:grpSpPr>
        <p:sp>
          <p:nvSpPr>
            <p:cNvPr id="21" name="TextBox 20">
              <a:extLst>
                <a:ext uri="{FF2B5EF4-FFF2-40B4-BE49-F238E27FC236}">
                  <a16:creationId xmlns:a16="http://schemas.microsoft.com/office/drawing/2014/main" id="{BFF29160-08CC-4F07-4929-8B33A313D264}"/>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22" name="TextBox 21">
              <a:extLst>
                <a:ext uri="{FF2B5EF4-FFF2-40B4-BE49-F238E27FC236}">
                  <a16:creationId xmlns:a16="http://schemas.microsoft.com/office/drawing/2014/main" id="{EA35E425-89D9-BA9A-52D0-304EFC38D546}"/>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grpSp>
        <p:nvGrpSpPr>
          <p:cNvPr id="3" name="Group 3">
            <a:extLst>
              <a:ext uri="{FF2B5EF4-FFF2-40B4-BE49-F238E27FC236}">
                <a16:creationId xmlns:a16="http://schemas.microsoft.com/office/drawing/2014/main" id="{CB24037D-D6B7-EF86-254F-D47EB54685EF}"/>
              </a:ext>
            </a:extLst>
          </p:cNvPr>
          <p:cNvGrpSpPr/>
          <p:nvPr/>
        </p:nvGrpSpPr>
        <p:grpSpPr>
          <a:xfrm>
            <a:off x="1040561" y="1686027"/>
            <a:ext cx="1716493" cy="1060731"/>
            <a:chOff x="0" y="0"/>
            <a:chExt cx="5373430" cy="4076301"/>
          </a:xfrm>
        </p:grpSpPr>
        <p:sp>
          <p:nvSpPr>
            <p:cNvPr id="4" name="Freeform 4">
              <a:extLst>
                <a:ext uri="{FF2B5EF4-FFF2-40B4-BE49-F238E27FC236}">
                  <a16:creationId xmlns:a16="http://schemas.microsoft.com/office/drawing/2014/main" id="{5B526B0C-9A7C-8892-EFB8-B55A5F67ECB9}"/>
                </a:ext>
              </a:extLst>
            </p:cNvPr>
            <p:cNvSpPr/>
            <p:nvPr/>
          </p:nvSpPr>
          <p:spPr>
            <a:xfrm>
              <a:off x="0" y="0"/>
              <a:ext cx="5373430" cy="4076301"/>
            </a:xfrm>
            <a:custGeom>
              <a:avLst/>
              <a:gdLst/>
              <a:ahLst/>
              <a:cxnLst/>
              <a:rect l="l" t="t" r="r" b="b"/>
              <a:pathLst>
                <a:path w="5373430" h="4076301">
                  <a:moveTo>
                    <a:pt x="5248970" y="4076301"/>
                  </a:moveTo>
                  <a:lnTo>
                    <a:pt x="124460" y="4076301"/>
                  </a:lnTo>
                  <a:cubicBezTo>
                    <a:pt x="55880" y="4076301"/>
                    <a:pt x="0" y="4020421"/>
                    <a:pt x="0" y="3951841"/>
                  </a:cubicBezTo>
                  <a:lnTo>
                    <a:pt x="0" y="124460"/>
                  </a:lnTo>
                  <a:cubicBezTo>
                    <a:pt x="0" y="55880"/>
                    <a:pt x="55880" y="0"/>
                    <a:pt x="124460" y="0"/>
                  </a:cubicBezTo>
                  <a:lnTo>
                    <a:pt x="5248970" y="0"/>
                  </a:lnTo>
                  <a:cubicBezTo>
                    <a:pt x="5317550" y="0"/>
                    <a:pt x="5373430" y="55880"/>
                    <a:pt x="5373430" y="124460"/>
                  </a:cubicBezTo>
                  <a:lnTo>
                    <a:pt x="5373430" y="3951841"/>
                  </a:lnTo>
                  <a:cubicBezTo>
                    <a:pt x="5373430" y="4020421"/>
                    <a:pt x="5317550" y="4076301"/>
                    <a:pt x="5248970" y="4076301"/>
                  </a:cubicBezTo>
                  <a:close/>
                </a:path>
              </a:pathLst>
            </a:custGeom>
            <a:solidFill>
              <a:srgbClr val="289689"/>
            </a:solidFill>
          </p:spPr>
          <p:txBody>
            <a:bodyPr/>
            <a:lstStyle/>
            <a:p>
              <a:pPr defTabSz="457200"/>
              <a:endParaRPr lang="en-HR" sz="900">
                <a:solidFill>
                  <a:prstClr val="black"/>
                </a:solidFill>
                <a:latin typeface="Calibri"/>
              </a:endParaRPr>
            </a:p>
          </p:txBody>
        </p:sp>
      </p:grpSp>
      <p:grpSp>
        <p:nvGrpSpPr>
          <p:cNvPr id="5" name="Group 5">
            <a:extLst>
              <a:ext uri="{FF2B5EF4-FFF2-40B4-BE49-F238E27FC236}">
                <a16:creationId xmlns:a16="http://schemas.microsoft.com/office/drawing/2014/main" id="{ED06983B-42B5-4326-2ABE-4B8F5E31545F}"/>
              </a:ext>
            </a:extLst>
          </p:cNvPr>
          <p:cNvGrpSpPr/>
          <p:nvPr/>
        </p:nvGrpSpPr>
        <p:grpSpPr>
          <a:xfrm>
            <a:off x="5931815" y="1686027"/>
            <a:ext cx="1680775" cy="711370"/>
            <a:chOff x="-61859" y="0"/>
            <a:chExt cx="5373430" cy="2274247"/>
          </a:xfrm>
        </p:grpSpPr>
        <p:sp>
          <p:nvSpPr>
            <p:cNvPr id="6" name="Freeform 6">
              <a:extLst>
                <a:ext uri="{FF2B5EF4-FFF2-40B4-BE49-F238E27FC236}">
                  <a16:creationId xmlns:a16="http://schemas.microsoft.com/office/drawing/2014/main" id="{8BC33463-7E78-316E-4CF7-B2582EBFDBBF}"/>
                </a:ext>
              </a:extLst>
            </p:cNvPr>
            <p:cNvSpPr/>
            <p:nvPr/>
          </p:nvSpPr>
          <p:spPr>
            <a:xfrm>
              <a:off x="-61859" y="0"/>
              <a:ext cx="5373430" cy="2274247"/>
            </a:xfrm>
            <a:custGeom>
              <a:avLst/>
              <a:gdLst/>
              <a:ahLst/>
              <a:cxnLst/>
              <a:rect l="l" t="t" r="r" b="b"/>
              <a:pathLst>
                <a:path w="5373430" h="2274247">
                  <a:moveTo>
                    <a:pt x="5248970" y="2274246"/>
                  </a:moveTo>
                  <a:lnTo>
                    <a:pt x="124460" y="2274246"/>
                  </a:lnTo>
                  <a:cubicBezTo>
                    <a:pt x="55880" y="2274246"/>
                    <a:pt x="0" y="2218367"/>
                    <a:pt x="0" y="2149786"/>
                  </a:cubicBezTo>
                  <a:lnTo>
                    <a:pt x="0" y="124460"/>
                  </a:lnTo>
                  <a:cubicBezTo>
                    <a:pt x="0" y="55880"/>
                    <a:pt x="55880" y="0"/>
                    <a:pt x="124460" y="0"/>
                  </a:cubicBezTo>
                  <a:lnTo>
                    <a:pt x="5248970" y="0"/>
                  </a:lnTo>
                  <a:cubicBezTo>
                    <a:pt x="5317550" y="0"/>
                    <a:pt x="5373430" y="55880"/>
                    <a:pt x="5373430" y="124460"/>
                  </a:cubicBezTo>
                  <a:lnTo>
                    <a:pt x="5373430" y="2149787"/>
                  </a:lnTo>
                  <a:cubicBezTo>
                    <a:pt x="5373430" y="2218367"/>
                    <a:pt x="5317550" y="2274247"/>
                    <a:pt x="5248970" y="2274247"/>
                  </a:cubicBezTo>
                  <a:close/>
                </a:path>
              </a:pathLst>
            </a:custGeom>
            <a:solidFill>
              <a:srgbClr val="15A0DB"/>
            </a:solidFill>
          </p:spPr>
          <p:txBody>
            <a:bodyPr/>
            <a:lstStyle/>
            <a:p>
              <a:pPr defTabSz="457200"/>
              <a:endParaRPr lang="en-HR" sz="900" dirty="0">
                <a:solidFill>
                  <a:prstClr val="black"/>
                </a:solidFill>
                <a:latin typeface="Calibri"/>
              </a:endParaRPr>
            </a:p>
          </p:txBody>
        </p:sp>
      </p:grpSp>
      <p:grpSp>
        <p:nvGrpSpPr>
          <p:cNvPr id="7" name="Group 7">
            <a:extLst>
              <a:ext uri="{FF2B5EF4-FFF2-40B4-BE49-F238E27FC236}">
                <a16:creationId xmlns:a16="http://schemas.microsoft.com/office/drawing/2014/main" id="{BDFD9818-12B6-EF72-81A5-846AEE53302C}"/>
              </a:ext>
            </a:extLst>
          </p:cNvPr>
          <p:cNvGrpSpPr/>
          <p:nvPr/>
        </p:nvGrpSpPr>
        <p:grpSpPr>
          <a:xfrm>
            <a:off x="2343809" y="2841432"/>
            <a:ext cx="1680775" cy="854722"/>
            <a:chOff x="0" y="0"/>
            <a:chExt cx="5373430" cy="2732540"/>
          </a:xfrm>
        </p:grpSpPr>
        <p:sp>
          <p:nvSpPr>
            <p:cNvPr id="8" name="Freeform 8">
              <a:extLst>
                <a:ext uri="{FF2B5EF4-FFF2-40B4-BE49-F238E27FC236}">
                  <a16:creationId xmlns:a16="http://schemas.microsoft.com/office/drawing/2014/main" id="{6E5FACCB-2439-E82B-9BEF-25FB9A90C9E5}"/>
                </a:ext>
              </a:extLst>
            </p:cNvPr>
            <p:cNvSpPr/>
            <p:nvPr/>
          </p:nvSpPr>
          <p:spPr>
            <a:xfrm>
              <a:off x="0" y="0"/>
              <a:ext cx="5373430" cy="2732540"/>
            </a:xfrm>
            <a:custGeom>
              <a:avLst/>
              <a:gdLst/>
              <a:ahLst/>
              <a:cxnLst/>
              <a:rect l="l" t="t" r="r" b="b"/>
              <a:pathLst>
                <a:path w="5373430" h="2732540">
                  <a:moveTo>
                    <a:pt x="5248970" y="2732540"/>
                  </a:moveTo>
                  <a:lnTo>
                    <a:pt x="124460" y="2732540"/>
                  </a:lnTo>
                  <a:cubicBezTo>
                    <a:pt x="55880" y="2732540"/>
                    <a:pt x="0" y="2676660"/>
                    <a:pt x="0" y="2608080"/>
                  </a:cubicBezTo>
                  <a:lnTo>
                    <a:pt x="0" y="124460"/>
                  </a:lnTo>
                  <a:cubicBezTo>
                    <a:pt x="0" y="55880"/>
                    <a:pt x="55880" y="0"/>
                    <a:pt x="124460" y="0"/>
                  </a:cubicBezTo>
                  <a:lnTo>
                    <a:pt x="5248970" y="0"/>
                  </a:lnTo>
                  <a:cubicBezTo>
                    <a:pt x="5317550" y="0"/>
                    <a:pt x="5373430" y="55880"/>
                    <a:pt x="5373430" y="124460"/>
                  </a:cubicBezTo>
                  <a:lnTo>
                    <a:pt x="5373430" y="2608080"/>
                  </a:lnTo>
                  <a:cubicBezTo>
                    <a:pt x="5373430" y="2676660"/>
                    <a:pt x="5317550" y="2732540"/>
                    <a:pt x="5248970" y="2732540"/>
                  </a:cubicBezTo>
                  <a:close/>
                </a:path>
              </a:pathLst>
            </a:custGeom>
            <a:solidFill>
              <a:srgbClr val="97C233"/>
            </a:solidFill>
          </p:spPr>
          <p:txBody>
            <a:bodyPr/>
            <a:lstStyle/>
            <a:p>
              <a:pPr defTabSz="457200"/>
              <a:endParaRPr lang="en-HR" sz="900">
                <a:solidFill>
                  <a:prstClr val="black"/>
                </a:solidFill>
                <a:latin typeface="Calibri"/>
              </a:endParaRPr>
            </a:p>
          </p:txBody>
        </p:sp>
      </p:grpSp>
      <p:grpSp>
        <p:nvGrpSpPr>
          <p:cNvPr id="9" name="Group 9">
            <a:extLst>
              <a:ext uri="{FF2B5EF4-FFF2-40B4-BE49-F238E27FC236}">
                <a16:creationId xmlns:a16="http://schemas.microsoft.com/office/drawing/2014/main" id="{BC1870BB-055B-0607-8EE0-F293ECCFDFC3}"/>
              </a:ext>
            </a:extLst>
          </p:cNvPr>
          <p:cNvGrpSpPr/>
          <p:nvPr/>
        </p:nvGrpSpPr>
        <p:grpSpPr>
          <a:xfrm>
            <a:off x="4137812" y="2131400"/>
            <a:ext cx="1680775" cy="849402"/>
            <a:chOff x="0" y="0"/>
            <a:chExt cx="5373430" cy="3115205"/>
          </a:xfrm>
        </p:grpSpPr>
        <p:sp>
          <p:nvSpPr>
            <p:cNvPr id="10" name="Freeform 10">
              <a:extLst>
                <a:ext uri="{FF2B5EF4-FFF2-40B4-BE49-F238E27FC236}">
                  <a16:creationId xmlns:a16="http://schemas.microsoft.com/office/drawing/2014/main" id="{57D5FAF2-3C02-D85C-570B-4D46D4B9F13A}"/>
                </a:ext>
              </a:extLst>
            </p:cNvPr>
            <p:cNvSpPr/>
            <p:nvPr/>
          </p:nvSpPr>
          <p:spPr>
            <a:xfrm>
              <a:off x="0" y="0"/>
              <a:ext cx="5373430" cy="3115205"/>
            </a:xfrm>
            <a:custGeom>
              <a:avLst/>
              <a:gdLst/>
              <a:ahLst/>
              <a:cxnLst/>
              <a:rect l="l" t="t" r="r" b="b"/>
              <a:pathLst>
                <a:path w="5373430" h="3115205">
                  <a:moveTo>
                    <a:pt x="5248970" y="3115205"/>
                  </a:moveTo>
                  <a:lnTo>
                    <a:pt x="124460" y="3115205"/>
                  </a:lnTo>
                  <a:cubicBezTo>
                    <a:pt x="55880" y="3115205"/>
                    <a:pt x="0" y="3059325"/>
                    <a:pt x="0" y="2990745"/>
                  </a:cubicBezTo>
                  <a:lnTo>
                    <a:pt x="0" y="124460"/>
                  </a:lnTo>
                  <a:cubicBezTo>
                    <a:pt x="0" y="55880"/>
                    <a:pt x="55880" y="0"/>
                    <a:pt x="124460" y="0"/>
                  </a:cubicBezTo>
                  <a:lnTo>
                    <a:pt x="5248970" y="0"/>
                  </a:lnTo>
                  <a:cubicBezTo>
                    <a:pt x="5317550" y="0"/>
                    <a:pt x="5373430" y="55880"/>
                    <a:pt x="5373430" y="124460"/>
                  </a:cubicBezTo>
                  <a:lnTo>
                    <a:pt x="5373430" y="2990745"/>
                  </a:lnTo>
                  <a:cubicBezTo>
                    <a:pt x="5373430" y="3059325"/>
                    <a:pt x="5317550" y="3115205"/>
                    <a:pt x="5248970" y="3115205"/>
                  </a:cubicBezTo>
                  <a:close/>
                </a:path>
              </a:pathLst>
            </a:custGeom>
            <a:solidFill>
              <a:srgbClr val="1B75BB"/>
            </a:solidFill>
          </p:spPr>
          <p:txBody>
            <a:bodyPr/>
            <a:lstStyle/>
            <a:p>
              <a:pPr defTabSz="457200"/>
              <a:endParaRPr lang="en-HR" sz="900">
                <a:solidFill>
                  <a:prstClr val="black"/>
                </a:solidFill>
                <a:latin typeface="Calibri"/>
              </a:endParaRPr>
            </a:p>
          </p:txBody>
        </p:sp>
      </p:grpSp>
      <p:sp>
        <p:nvSpPr>
          <p:cNvPr id="11" name="TextBox 11">
            <a:extLst>
              <a:ext uri="{FF2B5EF4-FFF2-40B4-BE49-F238E27FC236}">
                <a16:creationId xmlns:a16="http://schemas.microsoft.com/office/drawing/2014/main" id="{484681B3-E192-D499-3150-7DBE17E38C29}"/>
              </a:ext>
            </a:extLst>
          </p:cNvPr>
          <p:cNvSpPr txBox="1"/>
          <p:nvPr/>
        </p:nvSpPr>
        <p:spPr>
          <a:xfrm>
            <a:off x="1110915" y="1837956"/>
            <a:ext cx="1586346" cy="718145"/>
          </a:xfrm>
          <a:prstGeom prst="rect">
            <a:avLst/>
          </a:prstGeom>
        </p:spPr>
        <p:txBody>
          <a:bodyPr wrap="square" lIns="0" tIns="0" rIns="0" bIns="0" rtlCol="0" anchor="t">
            <a:spAutoFit/>
          </a:bodyPr>
          <a:lstStyle/>
          <a:p>
            <a:pPr algn="ctr" defTabSz="457200">
              <a:lnSpc>
                <a:spcPts val="1400"/>
              </a:lnSpc>
              <a:spcBef>
                <a:spcPct val="0"/>
              </a:spcBef>
            </a:pPr>
            <a:r>
              <a:rPr lang="en-US" sz="1200" spc="25" dirty="0">
                <a:solidFill>
                  <a:srgbClr val="FFFFFF"/>
                </a:solidFill>
                <a:latin typeface="Camber 4 Bold"/>
              </a:rPr>
              <a:t>Allocation and management of institutional and user infrastructure resources</a:t>
            </a:r>
          </a:p>
        </p:txBody>
      </p:sp>
      <p:sp>
        <p:nvSpPr>
          <p:cNvPr id="12" name="TextBox 12">
            <a:extLst>
              <a:ext uri="{FF2B5EF4-FFF2-40B4-BE49-F238E27FC236}">
                <a16:creationId xmlns:a16="http://schemas.microsoft.com/office/drawing/2014/main" id="{E0684724-0FF4-699C-BF4A-EC7EFFC44CAB}"/>
              </a:ext>
            </a:extLst>
          </p:cNvPr>
          <p:cNvSpPr txBox="1"/>
          <p:nvPr/>
        </p:nvSpPr>
        <p:spPr>
          <a:xfrm>
            <a:off x="6086519" y="1862175"/>
            <a:ext cx="1377089" cy="359073"/>
          </a:xfrm>
          <a:prstGeom prst="rect">
            <a:avLst/>
          </a:prstGeom>
        </p:spPr>
        <p:txBody>
          <a:bodyPr wrap="square" lIns="0" tIns="0" rIns="0" bIns="0" rtlCol="0" anchor="t">
            <a:spAutoFit/>
          </a:bodyPr>
          <a:lstStyle/>
          <a:p>
            <a:pPr algn="ctr" defTabSz="457200">
              <a:lnSpc>
                <a:spcPts val="1400"/>
              </a:lnSpc>
              <a:spcBef>
                <a:spcPct val="0"/>
              </a:spcBef>
            </a:pPr>
            <a:r>
              <a:rPr lang="en-US" sz="1200" spc="25" dirty="0">
                <a:solidFill>
                  <a:srgbClr val="FFFFFF"/>
                </a:solidFill>
                <a:latin typeface="Camber 4 Bold"/>
              </a:rPr>
              <a:t>Secure management of user master data</a:t>
            </a:r>
          </a:p>
        </p:txBody>
      </p:sp>
      <p:sp>
        <p:nvSpPr>
          <p:cNvPr id="14" name="TextBox 13">
            <a:extLst>
              <a:ext uri="{FF2B5EF4-FFF2-40B4-BE49-F238E27FC236}">
                <a16:creationId xmlns:a16="http://schemas.microsoft.com/office/drawing/2014/main" id="{6081F779-7F89-740C-1C56-DF065D259639}"/>
              </a:ext>
            </a:extLst>
          </p:cNvPr>
          <p:cNvSpPr txBox="1"/>
          <p:nvPr/>
        </p:nvSpPr>
        <p:spPr>
          <a:xfrm>
            <a:off x="2459181" y="2992891"/>
            <a:ext cx="1468582" cy="707117"/>
          </a:xfrm>
          <a:prstGeom prst="rect">
            <a:avLst/>
          </a:prstGeom>
        </p:spPr>
        <p:txBody>
          <a:bodyPr wrap="square" lIns="0" tIns="0" rIns="0" bIns="0" rtlCol="0" anchor="t">
            <a:spAutoFit/>
          </a:bodyPr>
          <a:lstStyle/>
          <a:p>
            <a:pPr algn="ctr" defTabSz="457200">
              <a:lnSpc>
                <a:spcPts val="1400"/>
              </a:lnSpc>
            </a:pPr>
            <a:r>
              <a:rPr lang="en-US" sz="1200" spc="25" dirty="0">
                <a:solidFill>
                  <a:srgbClr val="FFFFFF"/>
                </a:solidFill>
                <a:latin typeface="Camber 4 Bold"/>
              </a:rPr>
              <a:t>MDM -  Centralized management of user devices in schools </a:t>
            </a:r>
          </a:p>
          <a:p>
            <a:pPr algn="ctr" defTabSz="457200">
              <a:lnSpc>
                <a:spcPts val="1400"/>
              </a:lnSpc>
              <a:spcBef>
                <a:spcPct val="0"/>
              </a:spcBef>
            </a:pPr>
            <a:endParaRPr lang="en-US" sz="1000" spc="25" dirty="0">
              <a:solidFill>
                <a:srgbClr val="FFFFFF"/>
              </a:solidFill>
              <a:latin typeface="Camber 4 Bold"/>
            </a:endParaRPr>
          </a:p>
        </p:txBody>
      </p:sp>
      <p:sp>
        <p:nvSpPr>
          <p:cNvPr id="15" name="TextBox 14">
            <a:extLst>
              <a:ext uri="{FF2B5EF4-FFF2-40B4-BE49-F238E27FC236}">
                <a16:creationId xmlns:a16="http://schemas.microsoft.com/office/drawing/2014/main" id="{E50D8FAC-F039-FD06-2C7A-4345F4AA07D6}"/>
              </a:ext>
            </a:extLst>
          </p:cNvPr>
          <p:cNvSpPr txBox="1"/>
          <p:nvPr/>
        </p:nvSpPr>
        <p:spPr>
          <a:xfrm>
            <a:off x="4315940" y="2283329"/>
            <a:ext cx="1324520" cy="538609"/>
          </a:xfrm>
          <a:prstGeom prst="rect">
            <a:avLst/>
          </a:prstGeom>
        </p:spPr>
        <p:txBody>
          <a:bodyPr lIns="0" tIns="0" rIns="0" bIns="0" rtlCol="0" anchor="t">
            <a:spAutoFit/>
          </a:bodyPr>
          <a:lstStyle/>
          <a:p>
            <a:pPr algn="ctr" defTabSz="457200">
              <a:lnSpc>
                <a:spcPts val="1400"/>
              </a:lnSpc>
              <a:spcBef>
                <a:spcPct val="0"/>
              </a:spcBef>
            </a:pPr>
            <a:r>
              <a:rPr lang="en-US" sz="1200" spc="25" dirty="0">
                <a:solidFill>
                  <a:srgbClr val="FFFFFF"/>
                </a:solidFill>
                <a:latin typeface="Camber 4 Bold"/>
              </a:rPr>
              <a:t>Management of the school's local computer network</a:t>
            </a:r>
          </a:p>
        </p:txBody>
      </p:sp>
    </p:spTree>
    <p:extLst>
      <p:ext uri="{BB962C8B-B14F-4D97-AF65-F5344CB8AC3E}">
        <p14:creationId xmlns:p14="http://schemas.microsoft.com/office/powerpoint/2010/main" val="3889835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574087"/>
            <a:ext cx="5811681" cy="589905"/>
          </a:xfrm>
          <a:prstGeom prst="rect">
            <a:avLst/>
          </a:prstGeom>
        </p:spPr>
        <p:txBody>
          <a:bodyPr lIns="0" tIns="0" rIns="0" bIns="0" rtlCol="0" anchor="t">
            <a:spAutoFit/>
          </a:bodyPr>
          <a:lstStyle/>
          <a:p>
            <a:pPr defTabSz="457200">
              <a:lnSpc>
                <a:spcPts val="4600"/>
              </a:lnSpc>
              <a:spcBef>
                <a:spcPct val="0"/>
              </a:spcBef>
            </a:pPr>
            <a:r>
              <a:rPr lang="hr-HR" sz="2000" dirty="0">
                <a:solidFill>
                  <a:srgbClr val="000000"/>
                </a:solidFill>
                <a:latin typeface="Camber Thin" pitchFamily="50" charset="0"/>
              </a:rPr>
              <a:t>RESULTS IN</a:t>
            </a:r>
            <a:r>
              <a:rPr lang="hr-HR" sz="4000" dirty="0">
                <a:solidFill>
                  <a:srgbClr val="000000"/>
                </a:solidFill>
                <a:latin typeface="Camber Thin" pitchFamily="50" charset="0"/>
              </a:rPr>
              <a:t> </a:t>
            </a:r>
            <a:r>
              <a:rPr lang="hr-HR" sz="4000" dirty="0">
                <a:solidFill>
                  <a:srgbClr val="289689"/>
                </a:solidFill>
                <a:latin typeface="Camber 1 Bold"/>
              </a:rPr>
              <a:t>E-CONTENT</a:t>
            </a:r>
            <a:endParaRPr lang="en-US" sz="4000" dirty="0">
              <a:solidFill>
                <a:srgbClr val="289689"/>
              </a:solidFill>
              <a:latin typeface="Camber 1 Bold"/>
            </a:endParaRPr>
          </a:p>
        </p:txBody>
      </p:sp>
      <p:sp>
        <p:nvSpPr>
          <p:cNvPr id="13" name="TextBox 13"/>
          <p:cNvSpPr txBox="1"/>
          <p:nvPr/>
        </p:nvSpPr>
        <p:spPr>
          <a:xfrm>
            <a:off x="8490868" y="418595"/>
            <a:ext cx="138782" cy="158890"/>
          </a:xfrm>
          <a:prstGeom prst="rect">
            <a:avLst/>
          </a:prstGeom>
        </p:spPr>
        <p:txBody>
          <a:bodyPr lIns="0" tIns="0" rIns="0" bIns="0" rtlCol="0" anchor="t">
            <a:spAutoFit/>
          </a:bodyPr>
          <a:lstStyle/>
          <a:p>
            <a:pPr algn="r" defTabSz="457200">
              <a:lnSpc>
                <a:spcPts val="1260"/>
              </a:lnSpc>
            </a:pPr>
            <a:r>
              <a:rPr lang="hr-HR" sz="1000" spc="22" dirty="0">
                <a:solidFill>
                  <a:srgbClr val="000000"/>
                </a:solidFill>
                <a:latin typeface="Camber 2 Bold"/>
              </a:rPr>
              <a:t>29</a:t>
            </a:r>
            <a:endParaRPr lang="en-US" sz="900" spc="22" dirty="0">
              <a:solidFill>
                <a:srgbClr val="000000"/>
              </a:solidFill>
              <a:latin typeface="Camber 2 Bold"/>
            </a:endParaRPr>
          </a:p>
        </p:txBody>
      </p:sp>
      <p:grpSp>
        <p:nvGrpSpPr>
          <p:cNvPr id="20" name="Group 19">
            <a:extLst>
              <a:ext uri="{FF2B5EF4-FFF2-40B4-BE49-F238E27FC236}">
                <a16:creationId xmlns:a16="http://schemas.microsoft.com/office/drawing/2014/main" id="{E39BFF70-CB99-271C-11E3-609A7F1088F7}"/>
              </a:ext>
            </a:extLst>
          </p:cNvPr>
          <p:cNvGrpSpPr/>
          <p:nvPr/>
        </p:nvGrpSpPr>
        <p:grpSpPr>
          <a:xfrm>
            <a:off x="514350" y="4741028"/>
            <a:ext cx="8115300" cy="130421"/>
            <a:chOff x="0" y="298340"/>
            <a:chExt cx="21640800" cy="347789"/>
          </a:xfrm>
        </p:grpSpPr>
        <p:sp>
          <p:nvSpPr>
            <p:cNvPr id="21" name="TextBox 20">
              <a:extLst>
                <a:ext uri="{FF2B5EF4-FFF2-40B4-BE49-F238E27FC236}">
                  <a16:creationId xmlns:a16="http://schemas.microsoft.com/office/drawing/2014/main" id="{BFF29160-08CC-4F07-4929-8B33A313D264}"/>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22" name="TextBox 21">
              <a:extLst>
                <a:ext uri="{FF2B5EF4-FFF2-40B4-BE49-F238E27FC236}">
                  <a16:creationId xmlns:a16="http://schemas.microsoft.com/office/drawing/2014/main" id="{EA35E425-89D9-BA9A-52D0-304EFC38D546}"/>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grpSp>
        <p:nvGrpSpPr>
          <p:cNvPr id="70" name="Group 3">
            <a:extLst>
              <a:ext uri="{FF2B5EF4-FFF2-40B4-BE49-F238E27FC236}">
                <a16:creationId xmlns:a16="http://schemas.microsoft.com/office/drawing/2014/main" id="{649D7C3B-277A-A291-A144-12ED2342224E}"/>
              </a:ext>
            </a:extLst>
          </p:cNvPr>
          <p:cNvGrpSpPr/>
          <p:nvPr/>
        </p:nvGrpSpPr>
        <p:grpSpPr>
          <a:xfrm>
            <a:off x="1882941" y="1901293"/>
            <a:ext cx="1680775" cy="1214805"/>
            <a:chOff x="0" y="0"/>
            <a:chExt cx="5373430" cy="2776694"/>
          </a:xfrm>
        </p:grpSpPr>
        <p:sp>
          <p:nvSpPr>
            <p:cNvPr id="71" name="Freeform 4">
              <a:extLst>
                <a:ext uri="{FF2B5EF4-FFF2-40B4-BE49-F238E27FC236}">
                  <a16:creationId xmlns:a16="http://schemas.microsoft.com/office/drawing/2014/main" id="{1F2AB38D-12EA-3094-E084-DD208EBDD791}"/>
                </a:ext>
              </a:extLst>
            </p:cNvPr>
            <p:cNvSpPr/>
            <p:nvPr/>
          </p:nvSpPr>
          <p:spPr>
            <a:xfrm>
              <a:off x="0" y="0"/>
              <a:ext cx="5373430" cy="2776694"/>
            </a:xfrm>
            <a:custGeom>
              <a:avLst/>
              <a:gdLst/>
              <a:ahLst/>
              <a:cxnLst/>
              <a:rect l="l" t="t" r="r" b="b"/>
              <a:pathLst>
                <a:path w="5373430" h="2776694">
                  <a:moveTo>
                    <a:pt x="5248970" y="2776694"/>
                  </a:moveTo>
                  <a:lnTo>
                    <a:pt x="124460" y="2776694"/>
                  </a:lnTo>
                  <a:cubicBezTo>
                    <a:pt x="55880" y="2776694"/>
                    <a:pt x="0" y="2720814"/>
                    <a:pt x="0" y="2652234"/>
                  </a:cubicBezTo>
                  <a:lnTo>
                    <a:pt x="0" y="124460"/>
                  </a:lnTo>
                  <a:cubicBezTo>
                    <a:pt x="0" y="55880"/>
                    <a:pt x="55880" y="0"/>
                    <a:pt x="124460" y="0"/>
                  </a:cubicBezTo>
                  <a:lnTo>
                    <a:pt x="5248970" y="0"/>
                  </a:lnTo>
                  <a:cubicBezTo>
                    <a:pt x="5317550" y="0"/>
                    <a:pt x="5373430" y="55880"/>
                    <a:pt x="5373430" y="124460"/>
                  </a:cubicBezTo>
                  <a:lnTo>
                    <a:pt x="5373430" y="2652234"/>
                  </a:lnTo>
                  <a:cubicBezTo>
                    <a:pt x="5373430" y="2720814"/>
                    <a:pt x="5317550" y="2776694"/>
                    <a:pt x="5248970" y="2776694"/>
                  </a:cubicBezTo>
                  <a:close/>
                </a:path>
              </a:pathLst>
            </a:custGeom>
            <a:solidFill>
              <a:srgbClr val="289689"/>
            </a:solidFill>
          </p:spPr>
          <p:txBody>
            <a:bodyPr/>
            <a:lstStyle/>
            <a:p>
              <a:pPr defTabSz="457200"/>
              <a:endParaRPr lang="en-HR" sz="900" dirty="0">
                <a:solidFill>
                  <a:prstClr val="black"/>
                </a:solidFill>
                <a:latin typeface="Calibri"/>
              </a:endParaRPr>
            </a:p>
          </p:txBody>
        </p:sp>
      </p:grpSp>
      <p:grpSp>
        <p:nvGrpSpPr>
          <p:cNvPr id="72" name="Group 5">
            <a:extLst>
              <a:ext uri="{FF2B5EF4-FFF2-40B4-BE49-F238E27FC236}">
                <a16:creationId xmlns:a16="http://schemas.microsoft.com/office/drawing/2014/main" id="{54949C6C-7020-2A53-49A6-256661934410}"/>
              </a:ext>
            </a:extLst>
          </p:cNvPr>
          <p:cNvGrpSpPr/>
          <p:nvPr/>
        </p:nvGrpSpPr>
        <p:grpSpPr>
          <a:xfrm>
            <a:off x="5534023" y="1901293"/>
            <a:ext cx="1680775" cy="1214805"/>
            <a:chOff x="0" y="0"/>
            <a:chExt cx="5373430" cy="2776694"/>
          </a:xfrm>
        </p:grpSpPr>
        <p:sp>
          <p:nvSpPr>
            <p:cNvPr id="73" name="Freeform 6">
              <a:extLst>
                <a:ext uri="{FF2B5EF4-FFF2-40B4-BE49-F238E27FC236}">
                  <a16:creationId xmlns:a16="http://schemas.microsoft.com/office/drawing/2014/main" id="{813047A3-AB53-4473-31EB-0E851D9262B1}"/>
                </a:ext>
              </a:extLst>
            </p:cNvPr>
            <p:cNvSpPr/>
            <p:nvPr/>
          </p:nvSpPr>
          <p:spPr>
            <a:xfrm>
              <a:off x="0" y="0"/>
              <a:ext cx="5373430" cy="2776694"/>
            </a:xfrm>
            <a:custGeom>
              <a:avLst/>
              <a:gdLst/>
              <a:ahLst/>
              <a:cxnLst/>
              <a:rect l="l" t="t" r="r" b="b"/>
              <a:pathLst>
                <a:path w="5373430" h="2776694">
                  <a:moveTo>
                    <a:pt x="5248970" y="2776694"/>
                  </a:moveTo>
                  <a:lnTo>
                    <a:pt x="124460" y="2776694"/>
                  </a:lnTo>
                  <a:cubicBezTo>
                    <a:pt x="55880" y="2776694"/>
                    <a:pt x="0" y="2720814"/>
                    <a:pt x="0" y="2652234"/>
                  </a:cubicBezTo>
                  <a:lnTo>
                    <a:pt x="0" y="124460"/>
                  </a:lnTo>
                  <a:cubicBezTo>
                    <a:pt x="0" y="55880"/>
                    <a:pt x="55880" y="0"/>
                    <a:pt x="124460" y="0"/>
                  </a:cubicBezTo>
                  <a:lnTo>
                    <a:pt x="5248970" y="0"/>
                  </a:lnTo>
                  <a:cubicBezTo>
                    <a:pt x="5317550" y="0"/>
                    <a:pt x="5373430" y="55880"/>
                    <a:pt x="5373430" y="124460"/>
                  </a:cubicBezTo>
                  <a:lnTo>
                    <a:pt x="5373430" y="2652234"/>
                  </a:lnTo>
                  <a:cubicBezTo>
                    <a:pt x="5373430" y="2720814"/>
                    <a:pt x="5317550" y="2776694"/>
                    <a:pt x="5248970" y="2776694"/>
                  </a:cubicBezTo>
                  <a:close/>
                </a:path>
              </a:pathLst>
            </a:custGeom>
            <a:solidFill>
              <a:srgbClr val="15A0DB"/>
            </a:solidFill>
          </p:spPr>
          <p:txBody>
            <a:bodyPr/>
            <a:lstStyle/>
            <a:p>
              <a:pPr defTabSz="457200"/>
              <a:endParaRPr lang="en-HR" sz="900">
                <a:solidFill>
                  <a:prstClr val="black"/>
                </a:solidFill>
                <a:latin typeface="Calibri"/>
              </a:endParaRPr>
            </a:p>
          </p:txBody>
        </p:sp>
      </p:grpSp>
      <p:grpSp>
        <p:nvGrpSpPr>
          <p:cNvPr id="74" name="Group 7">
            <a:extLst>
              <a:ext uri="{FF2B5EF4-FFF2-40B4-BE49-F238E27FC236}">
                <a16:creationId xmlns:a16="http://schemas.microsoft.com/office/drawing/2014/main" id="{FD1D04D2-EDDE-2A6D-CE18-8E0F6CE84333}"/>
              </a:ext>
            </a:extLst>
          </p:cNvPr>
          <p:cNvGrpSpPr/>
          <p:nvPr/>
        </p:nvGrpSpPr>
        <p:grpSpPr>
          <a:xfrm>
            <a:off x="3708482" y="1901293"/>
            <a:ext cx="1680775" cy="1214805"/>
            <a:chOff x="0" y="0"/>
            <a:chExt cx="5373430" cy="2776694"/>
          </a:xfrm>
        </p:grpSpPr>
        <p:sp>
          <p:nvSpPr>
            <p:cNvPr id="75" name="Freeform 8">
              <a:extLst>
                <a:ext uri="{FF2B5EF4-FFF2-40B4-BE49-F238E27FC236}">
                  <a16:creationId xmlns:a16="http://schemas.microsoft.com/office/drawing/2014/main" id="{87827826-91D9-BA66-1AE7-080AEEB4AE2F}"/>
                </a:ext>
              </a:extLst>
            </p:cNvPr>
            <p:cNvSpPr/>
            <p:nvPr/>
          </p:nvSpPr>
          <p:spPr>
            <a:xfrm>
              <a:off x="0" y="0"/>
              <a:ext cx="5373430" cy="2776694"/>
            </a:xfrm>
            <a:custGeom>
              <a:avLst/>
              <a:gdLst/>
              <a:ahLst/>
              <a:cxnLst/>
              <a:rect l="l" t="t" r="r" b="b"/>
              <a:pathLst>
                <a:path w="5373430" h="2776694">
                  <a:moveTo>
                    <a:pt x="5248970" y="2776694"/>
                  </a:moveTo>
                  <a:lnTo>
                    <a:pt x="124460" y="2776694"/>
                  </a:lnTo>
                  <a:cubicBezTo>
                    <a:pt x="55880" y="2776694"/>
                    <a:pt x="0" y="2720814"/>
                    <a:pt x="0" y="2652234"/>
                  </a:cubicBezTo>
                  <a:lnTo>
                    <a:pt x="0" y="124460"/>
                  </a:lnTo>
                  <a:cubicBezTo>
                    <a:pt x="0" y="55880"/>
                    <a:pt x="55880" y="0"/>
                    <a:pt x="124460" y="0"/>
                  </a:cubicBezTo>
                  <a:lnTo>
                    <a:pt x="5248970" y="0"/>
                  </a:lnTo>
                  <a:cubicBezTo>
                    <a:pt x="5317550" y="0"/>
                    <a:pt x="5373430" y="55880"/>
                    <a:pt x="5373430" y="124460"/>
                  </a:cubicBezTo>
                  <a:lnTo>
                    <a:pt x="5373430" y="2652234"/>
                  </a:lnTo>
                  <a:cubicBezTo>
                    <a:pt x="5373430" y="2720814"/>
                    <a:pt x="5317550" y="2776694"/>
                    <a:pt x="5248970" y="2776694"/>
                  </a:cubicBezTo>
                  <a:close/>
                </a:path>
              </a:pathLst>
            </a:custGeom>
            <a:solidFill>
              <a:srgbClr val="97C233"/>
            </a:solidFill>
          </p:spPr>
          <p:txBody>
            <a:bodyPr/>
            <a:lstStyle/>
            <a:p>
              <a:pPr defTabSz="457200"/>
              <a:endParaRPr lang="en-HR" sz="900">
                <a:solidFill>
                  <a:prstClr val="black"/>
                </a:solidFill>
                <a:latin typeface="Calibri"/>
              </a:endParaRPr>
            </a:p>
          </p:txBody>
        </p:sp>
      </p:grpSp>
      <p:sp>
        <p:nvSpPr>
          <p:cNvPr id="76" name="TextBox 9">
            <a:extLst>
              <a:ext uri="{FF2B5EF4-FFF2-40B4-BE49-F238E27FC236}">
                <a16:creationId xmlns:a16="http://schemas.microsoft.com/office/drawing/2014/main" id="{F92E047D-1B53-CF21-FC85-B205B57D284E}"/>
              </a:ext>
            </a:extLst>
          </p:cNvPr>
          <p:cNvSpPr txBox="1"/>
          <p:nvPr/>
        </p:nvSpPr>
        <p:spPr>
          <a:xfrm>
            <a:off x="3743724" y="2150264"/>
            <a:ext cx="1568726" cy="358431"/>
          </a:xfrm>
          <a:prstGeom prst="rect">
            <a:avLst/>
          </a:prstGeom>
        </p:spPr>
        <p:txBody>
          <a:bodyPr lIns="0" tIns="0" rIns="0" bIns="0" rtlCol="0" anchor="t">
            <a:spAutoFit/>
          </a:bodyPr>
          <a:lstStyle/>
          <a:p>
            <a:pPr algn="ctr" defTabSz="457200">
              <a:lnSpc>
                <a:spcPts val="2590"/>
              </a:lnSpc>
              <a:spcBef>
                <a:spcPct val="0"/>
              </a:spcBef>
            </a:pPr>
            <a:r>
              <a:rPr lang="en-US" sz="3200" spc="46" dirty="0">
                <a:solidFill>
                  <a:srgbClr val="FFFFFF"/>
                </a:solidFill>
                <a:latin typeface="Camber 1 Bold"/>
              </a:rPr>
              <a:t>350</a:t>
            </a:r>
          </a:p>
        </p:txBody>
      </p:sp>
      <p:sp>
        <p:nvSpPr>
          <p:cNvPr id="77" name="TextBox 10">
            <a:extLst>
              <a:ext uri="{FF2B5EF4-FFF2-40B4-BE49-F238E27FC236}">
                <a16:creationId xmlns:a16="http://schemas.microsoft.com/office/drawing/2014/main" id="{9D42F010-9047-8E13-57F6-62FD448C976B}"/>
              </a:ext>
            </a:extLst>
          </p:cNvPr>
          <p:cNvSpPr txBox="1"/>
          <p:nvPr/>
        </p:nvSpPr>
        <p:spPr>
          <a:xfrm>
            <a:off x="5534023" y="2150263"/>
            <a:ext cx="1568726" cy="358431"/>
          </a:xfrm>
          <a:prstGeom prst="rect">
            <a:avLst/>
          </a:prstGeom>
        </p:spPr>
        <p:txBody>
          <a:bodyPr lIns="0" tIns="0" rIns="0" bIns="0" rtlCol="0" anchor="t">
            <a:spAutoFit/>
          </a:bodyPr>
          <a:lstStyle/>
          <a:p>
            <a:pPr algn="ctr" defTabSz="457200">
              <a:lnSpc>
                <a:spcPts val="2590"/>
              </a:lnSpc>
              <a:spcBef>
                <a:spcPct val="0"/>
              </a:spcBef>
            </a:pPr>
            <a:r>
              <a:rPr lang="en-US" sz="3200" spc="46" dirty="0">
                <a:solidFill>
                  <a:srgbClr val="FFFFFF"/>
                </a:solidFill>
                <a:latin typeface="Camber 1 Bold"/>
              </a:rPr>
              <a:t>47</a:t>
            </a:r>
          </a:p>
        </p:txBody>
      </p:sp>
      <p:sp>
        <p:nvSpPr>
          <p:cNvPr id="78" name="TextBox 11">
            <a:extLst>
              <a:ext uri="{FF2B5EF4-FFF2-40B4-BE49-F238E27FC236}">
                <a16:creationId xmlns:a16="http://schemas.microsoft.com/office/drawing/2014/main" id="{2D9B59DF-59E7-7792-29D5-37C5A743E32E}"/>
              </a:ext>
            </a:extLst>
          </p:cNvPr>
          <p:cNvSpPr txBox="1"/>
          <p:nvPr/>
        </p:nvSpPr>
        <p:spPr>
          <a:xfrm>
            <a:off x="1938965" y="2166737"/>
            <a:ext cx="1568726" cy="358431"/>
          </a:xfrm>
          <a:prstGeom prst="rect">
            <a:avLst/>
          </a:prstGeom>
        </p:spPr>
        <p:txBody>
          <a:bodyPr lIns="0" tIns="0" rIns="0" bIns="0" rtlCol="0" anchor="t">
            <a:spAutoFit/>
          </a:bodyPr>
          <a:lstStyle/>
          <a:p>
            <a:pPr algn="ctr" defTabSz="457200">
              <a:lnSpc>
                <a:spcPts val="2590"/>
              </a:lnSpc>
              <a:spcBef>
                <a:spcPct val="0"/>
              </a:spcBef>
            </a:pPr>
            <a:r>
              <a:rPr lang="en-US" sz="3200" spc="46" dirty="0">
                <a:solidFill>
                  <a:srgbClr val="FFFFFF"/>
                </a:solidFill>
                <a:latin typeface="Camber 1 Bold"/>
              </a:rPr>
              <a:t>240</a:t>
            </a:r>
          </a:p>
        </p:txBody>
      </p:sp>
      <p:sp>
        <p:nvSpPr>
          <p:cNvPr id="79" name="TextBox 12">
            <a:extLst>
              <a:ext uri="{FF2B5EF4-FFF2-40B4-BE49-F238E27FC236}">
                <a16:creationId xmlns:a16="http://schemas.microsoft.com/office/drawing/2014/main" id="{DBE7798B-C444-AF9C-DCC7-6EC9FF061EF4}"/>
              </a:ext>
            </a:extLst>
          </p:cNvPr>
          <p:cNvSpPr txBox="1"/>
          <p:nvPr/>
        </p:nvSpPr>
        <p:spPr>
          <a:xfrm>
            <a:off x="3764506" y="2571750"/>
            <a:ext cx="1568726" cy="307777"/>
          </a:xfrm>
          <a:prstGeom prst="rect">
            <a:avLst/>
          </a:prstGeom>
        </p:spPr>
        <p:txBody>
          <a:bodyPr lIns="0" tIns="0" rIns="0" bIns="0" rtlCol="0" anchor="t">
            <a:spAutoFit/>
          </a:bodyPr>
          <a:lstStyle/>
          <a:p>
            <a:pPr algn="ctr" defTabSz="457200">
              <a:lnSpc>
                <a:spcPts val="1200"/>
              </a:lnSpc>
            </a:pPr>
            <a:r>
              <a:rPr lang="en-US" sz="1200" spc="25" dirty="0">
                <a:solidFill>
                  <a:srgbClr val="FFFFFF"/>
                </a:solidFill>
                <a:latin typeface="Camber 2 Bold"/>
              </a:rPr>
              <a:t>Teaching scenarios for interdisciplinary topics</a:t>
            </a:r>
          </a:p>
        </p:txBody>
      </p:sp>
      <p:sp>
        <p:nvSpPr>
          <p:cNvPr id="80" name="TextBox 13">
            <a:extLst>
              <a:ext uri="{FF2B5EF4-FFF2-40B4-BE49-F238E27FC236}">
                <a16:creationId xmlns:a16="http://schemas.microsoft.com/office/drawing/2014/main" id="{6D5EADF8-A811-5D6F-1506-7B85009197B5}"/>
              </a:ext>
            </a:extLst>
          </p:cNvPr>
          <p:cNvSpPr txBox="1"/>
          <p:nvPr/>
        </p:nvSpPr>
        <p:spPr>
          <a:xfrm>
            <a:off x="5573063" y="2571265"/>
            <a:ext cx="1568726" cy="307777"/>
          </a:xfrm>
          <a:prstGeom prst="rect">
            <a:avLst/>
          </a:prstGeom>
        </p:spPr>
        <p:txBody>
          <a:bodyPr lIns="0" tIns="0" rIns="0" bIns="0" rtlCol="0" anchor="t">
            <a:spAutoFit/>
          </a:bodyPr>
          <a:lstStyle/>
          <a:p>
            <a:pPr algn="ctr" defTabSz="457200">
              <a:lnSpc>
                <a:spcPts val="1200"/>
              </a:lnSpc>
            </a:pPr>
            <a:r>
              <a:rPr lang="en-US" sz="1200" spc="25" dirty="0">
                <a:solidFill>
                  <a:srgbClr val="FFFFFF"/>
                </a:solidFill>
                <a:latin typeface="Camber 2 Bold"/>
              </a:rPr>
              <a:t>digital educational resources produced</a:t>
            </a:r>
          </a:p>
        </p:txBody>
      </p:sp>
      <p:sp>
        <p:nvSpPr>
          <p:cNvPr id="81" name="TextBox 14">
            <a:extLst>
              <a:ext uri="{FF2B5EF4-FFF2-40B4-BE49-F238E27FC236}">
                <a16:creationId xmlns:a16="http://schemas.microsoft.com/office/drawing/2014/main" id="{0D52E57E-4BA6-2F7C-2812-20FEA166DBDD}"/>
              </a:ext>
            </a:extLst>
          </p:cNvPr>
          <p:cNvSpPr txBox="1"/>
          <p:nvPr/>
        </p:nvSpPr>
        <p:spPr>
          <a:xfrm>
            <a:off x="1929202" y="2571750"/>
            <a:ext cx="1568726" cy="461665"/>
          </a:xfrm>
          <a:prstGeom prst="rect">
            <a:avLst/>
          </a:prstGeom>
        </p:spPr>
        <p:txBody>
          <a:bodyPr lIns="0" tIns="0" rIns="0" bIns="0" rtlCol="0" anchor="t">
            <a:spAutoFit/>
          </a:bodyPr>
          <a:lstStyle/>
          <a:p>
            <a:pPr algn="ctr" defTabSz="457200">
              <a:lnSpc>
                <a:spcPts val="1200"/>
              </a:lnSpc>
            </a:pPr>
            <a:r>
              <a:rPr lang="en-US" sz="1200" spc="25" dirty="0">
                <a:solidFill>
                  <a:srgbClr val="FFFFFF"/>
                </a:solidFill>
                <a:latin typeface="Camber 2 Bold"/>
              </a:rPr>
              <a:t>teaching scenarios for curricular topics</a:t>
            </a:r>
          </a:p>
          <a:p>
            <a:pPr algn="ctr" defTabSz="457200">
              <a:lnSpc>
                <a:spcPts val="1200"/>
              </a:lnSpc>
            </a:pPr>
            <a:endParaRPr lang="en-US" sz="1200" spc="25" dirty="0">
              <a:solidFill>
                <a:srgbClr val="FFFFFF"/>
              </a:solidFill>
              <a:latin typeface="Camber 2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71EA39D6-3377-8D0C-4AE3-EEE60C603CFD}"/>
              </a:ext>
            </a:extLst>
          </p:cNvPr>
          <p:cNvSpPr/>
          <p:nvPr/>
        </p:nvSpPr>
        <p:spPr>
          <a:xfrm>
            <a:off x="6373794" y="-1699428"/>
            <a:ext cx="3398855" cy="3398855"/>
          </a:xfrm>
          <a:prstGeom prst="ellipse">
            <a:avLst/>
          </a:prstGeom>
          <a:solidFill>
            <a:srgbClr val="1B75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 name="Freeform 2"/>
          <p:cNvSpPr/>
          <p:nvPr/>
        </p:nvSpPr>
        <p:spPr>
          <a:xfrm>
            <a:off x="514350" y="1262169"/>
            <a:ext cx="2619161" cy="2619161"/>
          </a:xfrm>
          <a:custGeom>
            <a:avLst/>
            <a:gdLst/>
            <a:ahLst/>
            <a:cxnLst/>
            <a:rect l="l" t="t" r="r" b="b"/>
            <a:pathLst>
              <a:path w="3797645" h="3797645">
                <a:moveTo>
                  <a:pt x="0" y="0"/>
                </a:moveTo>
                <a:lnTo>
                  <a:pt x="3797645" y="0"/>
                </a:lnTo>
                <a:lnTo>
                  <a:pt x="3797645" y="3797646"/>
                </a:lnTo>
                <a:lnTo>
                  <a:pt x="0" y="3797646"/>
                </a:lnTo>
                <a:lnTo>
                  <a:pt x="0" y="0"/>
                </a:lnTo>
                <a:close/>
              </a:path>
            </a:pathLst>
          </a:custGeom>
          <a:blipFill>
            <a:blip r:embed="rId2"/>
            <a:stretch>
              <a:fillRect/>
            </a:stretch>
          </a:blipFill>
        </p:spPr>
        <p:txBody>
          <a:bodyPr/>
          <a:lstStyle/>
          <a:p>
            <a:pPr defTabSz="457200"/>
            <a:endParaRPr lang="en-HR" sz="900">
              <a:solidFill>
                <a:prstClr val="black"/>
              </a:solidFill>
              <a:latin typeface="Calibri"/>
            </a:endParaRPr>
          </a:p>
        </p:txBody>
      </p:sp>
      <p:sp>
        <p:nvSpPr>
          <p:cNvPr id="3" name="TextBox 3"/>
          <p:cNvSpPr txBox="1"/>
          <p:nvPr/>
        </p:nvSpPr>
        <p:spPr>
          <a:xfrm>
            <a:off x="3292002" y="1981845"/>
            <a:ext cx="4707174" cy="1179810"/>
          </a:xfrm>
          <a:prstGeom prst="rect">
            <a:avLst/>
          </a:prstGeom>
        </p:spPr>
        <p:txBody>
          <a:bodyPr wrap="square" lIns="0" tIns="0" rIns="0" bIns="0" rtlCol="0" anchor="t">
            <a:spAutoFit/>
          </a:bodyPr>
          <a:lstStyle/>
          <a:p>
            <a:pPr algn="r" defTabSz="457200">
              <a:lnSpc>
                <a:spcPts val="4600"/>
              </a:lnSpc>
              <a:spcBef>
                <a:spcPct val="0"/>
              </a:spcBef>
            </a:pPr>
            <a:r>
              <a:rPr lang="en-US" sz="4000" dirty="0">
                <a:solidFill>
                  <a:srgbClr val="000000"/>
                </a:solidFill>
                <a:latin typeface="Camber Light" pitchFamily="50" charset="0"/>
              </a:rPr>
              <a:t>What is e-Schools </a:t>
            </a:r>
            <a:r>
              <a:rPr lang="en-US" sz="4000" dirty="0" err="1">
                <a:solidFill>
                  <a:srgbClr val="000000"/>
                </a:solidFill>
                <a:latin typeface="Camber Light" pitchFamily="50" charset="0"/>
              </a:rPr>
              <a:t>programme</a:t>
            </a:r>
            <a:r>
              <a:rPr lang="en-US" sz="4000" dirty="0">
                <a:solidFill>
                  <a:srgbClr val="000000"/>
                </a:solidFill>
                <a:latin typeface="Camber Light" pitchFamily="50" charset="0"/>
              </a:rPr>
              <a:t>?</a:t>
            </a:r>
          </a:p>
        </p:txBody>
      </p:sp>
      <p:sp>
        <p:nvSpPr>
          <p:cNvPr id="4" name="TextBox 4"/>
          <p:cNvSpPr txBox="1"/>
          <p:nvPr/>
        </p:nvSpPr>
        <p:spPr>
          <a:xfrm>
            <a:off x="7368703" y="418595"/>
            <a:ext cx="1260948" cy="158890"/>
          </a:xfrm>
          <a:prstGeom prst="rect">
            <a:avLst/>
          </a:prstGeom>
        </p:spPr>
        <p:txBody>
          <a:bodyPr lIns="0" tIns="0" rIns="0" bIns="0" rtlCol="0" anchor="t">
            <a:spAutoFit/>
          </a:bodyPr>
          <a:lstStyle/>
          <a:p>
            <a:pPr algn="r" defTabSz="457200">
              <a:lnSpc>
                <a:spcPts val="1260"/>
              </a:lnSpc>
            </a:pPr>
            <a:r>
              <a:rPr lang="en-US" sz="1000" spc="22" dirty="0">
                <a:solidFill>
                  <a:schemeClr val="bg1"/>
                </a:solidFill>
                <a:latin typeface="Camber 2 Bold"/>
              </a:rPr>
              <a:t>03</a:t>
            </a:r>
            <a:endParaRPr lang="en-US" sz="900" spc="22" dirty="0">
              <a:solidFill>
                <a:schemeClr val="bg1"/>
              </a:solidFill>
              <a:latin typeface="Camber 2 Bold"/>
            </a:endParaRPr>
          </a:p>
        </p:txBody>
      </p:sp>
      <p:sp>
        <p:nvSpPr>
          <p:cNvPr id="5" name="TextBox 5"/>
          <p:cNvSpPr txBox="1"/>
          <p:nvPr/>
        </p:nvSpPr>
        <p:spPr>
          <a:xfrm>
            <a:off x="6862965" y="3193248"/>
            <a:ext cx="1136211" cy="252762"/>
          </a:xfrm>
          <a:prstGeom prst="rect">
            <a:avLst/>
          </a:prstGeom>
        </p:spPr>
        <p:txBody>
          <a:bodyPr wrap="square" lIns="0" tIns="0" rIns="0" bIns="0" rtlCol="0" anchor="t">
            <a:spAutoFit/>
          </a:bodyPr>
          <a:lstStyle/>
          <a:p>
            <a:pPr defTabSz="457200">
              <a:lnSpc>
                <a:spcPts val="2100"/>
              </a:lnSpc>
              <a:spcBef>
                <a:spcPct val="0"/>
              </a:spcBef>
            </a:pPr>
            <a:r>
              <a:rPr lang="en-US" sz="1500" spc="37" dirty="0">
                <a:solidFill>
                  <a:srgbClr val="000000"/>
                </a:solidFill>
                <a:latin typeface="Camber 2 Bold"/>
              </a:rPr>
              <a:t>2015. - 2023.</a:t>
            </a:r>
          </a:p>
        </p:txBody>
      </p:sp>
      <p:grpSp>
        <p:nvGrpSpPr>
          <p:cNvPr id="12" name="Group 11">
            <a:extLst>
              <a:ext uri="{FF2B5EF4-FFF2-40B4-BE49-F238E27FC236}">
                <a16:creationId xmlns:a16="http://schemas.microsoft.com/office/drawing/2014/main" id="{8A197011-6FEE-DD42-5DA1-28805C12AA51}"/>
              </a:ext>
            </a:extLst>
          </p:cNvPr>
          <p:cNvGrpSpPr/>
          <p:nvPr/>
        </p:nvGrpSpPr>
        <p:grpSpPr>
          <a:xfrm>
            <a:off x="514350" y="4741028"/>
            <a:ext cx="8115300" cy="130421"/>
            <a:chOff x="0" y="298340"/>
            <a:chExt cx="21640800" cy="347789"/>
          </a:xfrm>
        </p:grpSpPr>
        <p:sp>
          <p:nvSpPr>
            <p:cNvPr id="13" name="TextBox 12">
              <a:extLst>
                <a:ext uri="{FF2B5EF4-FFF2-40B4-BE49-F238E27FC236}">
                  <a16:creationId xmlns:a16="http://schemas.microsoft.com/office/drawing/2014/main" id="{7E5D4C4A-9AB1-8CB0-9ACB-61C6CADDBDD1}"/>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14" name="TextBox 13">
              <a:extLst>
                <a:ext uri="{FF2B5EF4-FFF2-40B4-BE49-F238E27FC236}">
                  <a16:creationId xmlns:a16="http://schemas.microsoft.com/office/drawing/2014/main" id="{D9F63697-1154-0BA1-FFD7-07DF4702F435}"/>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574087"/>
            <a:ext cx="5811681" cy="589905"/>
          </a:xfrm>
          <a:prstGeom prst="rect">
            <a:avLst/>
          </a:prstGeom>
        </p:spPr>
        <p:txBody>
          <a:bodyPr lIns="0" tIns="0" rIns="0" bIns="0" rtlCol="0" anchor="t">
            <a:spAutoFit/>
          </a:bodyPr>
          <a:lstStyle/>
          <a:p>
            <a:pPr defTabSz="457200">
              <a:lnSpc>
                <a:spcPts val="4600"/>
              </a:lnSpc>
              <a:spcBef>
                <a:spcPct val="0"/>
              </a:spcBef>
            </a:pPr>
            <a:r>
              <a:rPr lang="hr-HR" sz="2000" dirty="0">
                <a:solidFill>
                  <a:srgbClr val="000000"/>
                </a:solidFill>
                <a:latin typeface="Camber Thin" pitchFamily="50" charset="0"/>
              </a:rPr>
              <a:t>RESULTS IN</a:t>
            </a:r>
            <a:r>
              <a:rPr lang="hr-HR" sz="4000" dirty="0">
                <a:solidFill>
                  <a:srgbClr val="000000"/>
                </a:solidFill>
                <a:latin typeface="Camber Thin" pitchFamily="50" charset="0"/>
              </a:rPr>
              <a:t> </a:t>
            </a:r>
            <a:r>
              <a:rPr lang="hr-HR" sz="4000" dirty="0">
                <a:solidFill>
                  <a:srgbClr val="289689"/>
                </a:solidFill>
                <a:latin typeface="Camber 1 Bold"/>
              </a:rPr>
              <a:t>EDUCATION</a:t>
            </a:r>
            <a:endParaRPr lang="en-US" sz="4000" dirty="0">
              <a:solidFill>
                <a:srgbClr val="289689"/>
              </a:solidFill>
              <a:latin typeface="Camber 1 Bold"/>
            </a:endParaRPr>
          </a:p>
        </p:txBody>
      </p:sp>
      <p:sp>
        <p:nvSpPr>
          <p:cNvPr id="13" name="TextBox 13"/>
          <p:cNvSpPr txBox="1"/>
          <p:nvPr/>
        </p:nvSpPr>
        <p:spPr>
          <a:xfrm>
            <a:off x="8490868" y="418595"/>
            <a:ext cx="138782" cy="158890"/>
          </a:xfrm>
          <a:prstGeom prst="rect">
            <a:avLst/>
          </a:prstGeom>
        </p:spPr>
        <p:txBody>
          <a:bodyPr lIns="0" tIns="0" rIns="0" bIns="0" rtlCol="0" anchor="t">
            <a:spAutoFit/>
          </a:bodyPr>
          <a:lstStyle/>
          <a:p>
            <a:pPr algn="r" defTabSz="457200">
              <a:lnSpc>
                <a:spcPts val="1260"/>
              </a:lnSpc>
            </a:pPr>
            <a:r>
              <a:rPr lang="hr-HR" sz="1000" spc="22" dirty="0">
                <a:solidFill>
                  <a:srgbClr val="000000"/>
                </a:solidFill>
                <a:latin typeface="Camber 2 Bold"/>
              </a:rPr>
              <a:t>30</a:t>
            </a:r>
            <a:endParaRPr lang="en-US" sz="900" spc="22" dirty="0">
              <a:solidFill>
                <a:srgbClr val="000000"/>
              </a:solidFill>
              <a:latin typeface="Camber 2 Bold"/>
            </a:endParaRPr>
          </a:p>
        </p:txBody>
      </p:sp>
      <p:grpSp>
        <p:nvGrpSpPr>
          <p:cNvPr id="20" name="Group 19">
            <a:extLst>
              <a:ext uri="{FF2B5EF4-FFF2-40B4-BE49-F238E27FC236}">
                <a16:creationId xmlns:a16="http://schemas.microsoft.com/office/drawing/2014/main" id="{E39BFF70-CB99-271C-11E3-609A7F1088F7}"/>
              </a:ext>
            </a:extLst>
          </p:cNvPr>
          <p:cNvGrpSpPr/>
          <p:nvPr/>
        </p:nvGrpSpPr>
        <p:grpSpPr>
          <a:xfrm>
            <a:off x="514350" y="4741028"/>
            <a:ext cx="8115300" cy="130421"/>
            <a:chOff x="0" y="298340"/>
            <a:chExt cx="21640800" cy="347789"/>
          </a:xfrm>
        </p:grpSpPr>
        <p:sp>
          <p:nvSpPr>
            <p:cNvPr id="21" name="TextBox 20">
              <a:extLst>
                <a:ext uri="{FF2B5EF4-FFF2-40B4-BE49-F238E27FC236}">
                  <a16:creationId xmlns:a16="http://schemas.microsoft.com/office/drawing/2014/main" id="{BFF29160-08CC-4F07-4929-8B33A313D264}"/>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22" name="TextBox 21">
              <a:extLst>
                <a:ext uri="{FF2B5EF4-FFF2-40B4-BE49-F238E27FC236}">
                  <a16:creationId xmlns:a16="http://schemas.microsoft.com/office/drawing/2014/main" id="{EA35E425-89D9-BA9A-52D0-304EFC38D546}"/>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grpSp>
        <p:nvGrpSpPr>
          <p:cNvPr id="57" name="Group 5">
            <a:extLst>
              <a:ext uri="{FF2B5EF4-FFF2-40B4-BE49-F238E27FC236}">
                <a16:creationId xmlns:a16="http://schemas.microsoft.com/office/drawing/2014/main" id="{10669165-036D-625B-9623-546F1B897C24}"/>
              </a:ext>
            </a:extLst>
          </p:cNvPr>
          <p:cNvGrpSpPr/>
          <p:nvPr/>
        </p:nvGrpSpPr>
        <p:grpSpPr>
          <a:xfrm>
            <a:off x="4464861" y="2583697"/>
            <a:ext cx="1680775" cy="794714"/>
            <a:chOff x="0" y="0"/>
            <a:chExt cx="5373430" cy="2540696"/>
          </a:xfrm>
        </p:grpSpPr>
        <p:sp>
          <p:nvSpPr>
            <p:cNvPr id="58" name="Freeform 6">
              <a:extLst>
                <a:ext uri="{FF2B5EF4-FFF2-40B4-BE49-F238E27FC236}">
                  <a16:creationId xmlns:a16="http://schemas.microsoft.com/office/drawing/2014/main" id="{8B5ADDAA-BEA9-02A5-1092-5A63444DC376}"/>
                </a:ext>
              </a:extLst>
            </p:cNvPr>
            <p:cNvSpPr/>
            <p:nvPr/>
          </p:nvSpPr>
          <p:spPr>
            <a:xfrm>
              <a:off x="0" y="0"/>
              <a:ext cx="5373430" cy="2540696"/>
            </a:xfrm>
            <a:custGeom>
              <a:avLst/>
              <a:gdLst/>
              <a:ahLst/>
              <a:cxnLst/>
              <a:rect l="l" t="t" r="r" b="b"/>
              <a:pathLst>
                <a:path w="5373430" h="2540696">
                  <a:moveTo>
                    <a:pt x="5248970" y="2540696"/>
                  </a:moveTo>
                  <a:lnTo>
                    <a:pt x="124460" y="2540696"/>
                  </a:lnTo>
                  <a:cubicBezTo>
                    <a:pt x="55880" y="2540696"/>
                    <a:pt x="0" y="2484816"/>
                    <a:pt x="0" y="2416236"/>
                  </a:cubicBezTo>
                  <a:lnTo>
                    <a:pt x="0" y="124460"/>
                  </a:lnTo>
                  <a:cubicBezTo>
                    <a:pt x="0" y="55880"/>
                    <a:pt x="55880" y="0"/>
                    <a:pt x="124460" y="0"/>
                  </a:cubicBezTo>
                  <a:lnTo>
                    <a:pt x="5248970" y="0"/>
                  </a:lnTo>
                  <a:cubicBezTo>
                    <a:pt x="5317550" y="0"/>
                    <a:pt x="5373430" y="55880"/>
                    <a:pt x="5373430" y="124460"/>
                  </a:cubicBezTo>
                  <a:lnTo>
                    <a:pt x="5373430" y="2416236"/>
                  </a:lnTo>
                  <a:cubicBezTo>
                    <a:pt x="5373430" y="2484816"/>
                    <a:pt x="5317550" y="2540696"/>
                    <a:pt x="5248970" y="2540696"/>
                  </a:cubicBezTo>
                  <a:close/>
                </a:path>
              </a:pathLst>
            </a:custGeom>
            <a:solidFill>
              <a:srgbClr val="15A0DB"/>
            </a:solidFill>
          </p:spPr>
          <p:txBody>
            <a:bodyPr/>
            <a:lstStyle/>
            <a:p>
              <a:pPr defTabSz="457200"/>
              <a:endParaRPr lang="en-HR" sz="900">
                <a:solidFill>
                  <a:prstClr val="black"/>
                </a:solidFill>
                <a:latin typeface="Calibri"/>
              </a:endParaRPr>
            </a:p>
          </p:txBody>
        </p:sp>
      </p:grpSp>
      <p:grpSp>
        <p:nvGrpSpPr>
          <p:cNvPr id="59" name="Group 7">
            <a:extLst>
              <a:ext uri="{FF2B5EF4-FFF2-40B4-BE49-F238E27FC236}">
                <a16:creationId xmlns:a16="http://schemas.microsoft.com/office/drawing/2014/main" id="{996E4F9E-AAD3-E1C3-E012-A90735F1D538}"/>
              </a:ext>
            </a:extLst>
          </p:cNvPr>
          <p:cNvGrpSpPr/>
          <p:nvPr/>
        </p:nvGrpSpPr>
        <p:grpSpPr>
          <a:xfrm>
            <a:off x="2556550" y="2332078"/>
            <a:ext cx="1680775" cy="1046333"/>
            <a:chOff x="0" y="0"/>
            <a:chExt cx="5373430" cy="3345120"/>
          </a:xfrm>
        </p:grpSpPr>
        <p:sp>
          <p:nvSpPr>
            <p:cNvPr id="60" name="Freeform 8">
              <a:extLst>
                <a:ext uri="{FF2B5EF4-FFF2-40B4-BE49-F238E27FC236}">
                  <a16:creationId xmlns:a16="http://schemas.microsoft.com/office/drawing/2014/main" id="{7B91B608-D01D-DD1B-F54B-56F1B631F24A}"/>
                </a:ext>
              </a:extLst>
            </p:cNvPr>
            <p:cNvSpPr/>
            <p:nvPr/>
          </p:nvSpPr>
          <p:spPr>
            <a:xfrm>
              <a:off x="0" y="0"/>
              <a:ext cx="5373430" cy="3345120"/>
            </a:xfrm>
            <a:custGeom>
              <a:avLst/>
              <a:gdLst/>
              <a:ahLst/>
              <a:cxnLst/>
              <a:rect l="l" t="t" r="r" b="b"/>
              <a:pathLst>
                <a:path w="5373430" h="3345120">
                  <a:moveTo>
                    <a:pt x="5248970" y="3345120"/>
                  </a:moveTo>
                  <a:lnTo>
                    <a:pt x="124460" y="3345120"/>
                  </a:lnTo>
                  <a:cubicBezTo>
                    <a:pt x="55880" y="3345120"/>
                    <a:pt x="0" y="3289240"/>
                    <a:pt x="0" y="3220660"/>
                  </a:cubicBezTo>
                  <a:lnTo>
                    <a:pt x="0" y="124460"/>
                  </a:lnTo>
                  <a:cubicBezTo>
                    <a:pt x="0" y="55880"/>
                    <a:pt x="55880" y="0"/>
                    <a:pt x="124460" y="0"/>
                  </a:cubicBezTo>
                  <a:lnTo>
                    <a:pt x="5248970" y="0"/>
                  </a:lnTo>
                  <a:cubicBezTo>
                    <a:pt x="5317550" y="0"/>
                    <a:pt x="5373430" y="55880"/>
                    <a:pt x="5373430" y="124460"/>
                  </a:cubicBezTo>
                  <a:lnTo>
                    <a:pt x="5373430" y="3220660"/>
                  </a:lnTo>
                  <a:cubicBezTo>
                    <a:pt x="5373430" y="3289240"/>
                    <a:pt x="5317550" y="3345120"/>
                    <a:pt x="5248970" y="3345120"/>
                  </a:cubicBezTo>
                  <a:close/>
                </a:path>
              </a:pathLst>
            </a:custGeom>
            <a:solidFill>
              <a:srgbClr val="97C233"/>
            </a:solidFill>
          </p:spPr>
          <p:txBody>
            <a:bodyPr/>
            <a:lstStyle/>
            <a:p>
              <a:pPr defTabSz="457200"/>
              <a:endParaRPr lang="en-HR" sz="900">
                <a:solidFill>
                  <a:prstClr val="black"/>
                </a:solidFill>
                <a:latin typeface="Calibri"/>
              </a:endParaRPr>
            </a:p>
          </p:txBody>
        </p:sp>
      </p:grpSp>
      <p:grpSp>
        <p:nvGrpSpPr>
          <p:cNvPr id="61" name="Group 9">
            <a:extLst>
              <a:ext uri="{FF2B5EF4-FFF2-40B4-BE49-F238E27FC236}">
                <a16:creationId xmlns:a16="http://schemas.microsoft.com/office/drawing/2014/main" id="{4E6B15F0-76FC-E0AE-A0A9-1A5CE5B5390B}"/>
              </a:ext>
            </a:extLst>
          </p:cNvPr>
          <p:cNvGrpSpPr/>
          <p:nvPr/>
        </p:nvGrpSpPr>
        <p:grpSpPr>
          <a:xfrm>
            <a:off x="6373172" y="3005842"/>
            <a:ext cx="1680775" cy="794714"/>
            <a:chOff x="0" y="0"/>
            <a:chExt cx="5373430" cy="2540696"/>
          </a:xfrm>
        </p:grpSpPr>
        <p:sp>
          <p:nvSpPr>
            <p:cNvPr id="62" name="Freeform 10">
              <a:extLst>
                <a:ext uri="{FF2B5EF4-FFF2-40B4-BE49-F238E27FC236}">
                  <a16:creationId xmlns:a16="http://schemas.microsoft.com/office/drawing/2014/main" id="{57B2E885-2D09-865D-5836-B15D6A231F34}"/>
                </a:ext>
              </a:extLst>
            </p:cNvPr>
            <p:cNvSpPr/>
            <p:nvPr/>
          </p:nvSpPr>
          <p:spPr>
            <a:xfrm>
              <a:off x="0" y="0"/>
              <a:ext cx="5373430" cy="2540696"/>
            </a:xfrm>
            <a:custGeom>
              <a:avLst/>
              <a:gdLst/>
              <a:ahLst/>
              <a:cxnLst/>
              <a:rect l="l" t="t" r="r" b="b"/>
              <a:pathLst>
                <a:path w="5373430" h="2540696">
                  <a:moveTo>
                    <a:pt x="5248970" y="2540696"/>
                  </a:moveTo>
                  <a:lnTo>
                    <a:pt x="124460" y="2540696"/>
                  </a:lnTo>
                  <a:cubicBezTo>
                    <a:pt x="55880" y="2540696"/>
                    <a:pt x="0" y="2484816"/>
                    <a:pt x="0" y="2416236"/>
                  </a:cubicBezTo>
                  <a:lnTo>
                    <a:pt x="0" y="124460"/>
                  </a:lnTo>
                  <a:cubicBezTo>
                    <a:pt x="0" y="55880"/>
                    <a:pt x="55880" y="0"/>
                    <a:pt x="124460" y="0"/>
                  </a:cubicBezTo>
                  <a:lnTo>
                    <a:pt x="5248970" y="0"/>
                  </a:lnTo>
                  <a:cubicBezTo>
                    <a:pt x="5317550" y="0"/>
                    <a:pt x="5373430" y="55880"/>
                    <a:pt x="5373430" y="124460"/>
                  </a:cubicBezTo>
                  <a:lnTo>
                    <a:pt x="5373430" y="2416236"/>
                  </a:lnTo>
                  <a:cubicBezTo>
                    <a:pt x="5373430" y="2484816"/>
                    <a:pt x="5317550" y="2540696"/>
                    <a:pt x="5248970" y="2540696"/>
                  </a:cubicBezTo>
                  <a:close/>
                </a:path>
              </a:pathLst>
            </a:custGeom>
            <a:solidFill>
              <a:srgbClr val="1B75BB"/>
            </a:solidFill>
          </p:spPr>
          <p:txBody>
            <a:bodyPr/>
            <a:lstStyle/>
            <a:p>
              <a:pPr defTabSz="457200"/>
              <a:endParaRPr lang="en-HR" sz="900">
                <a:solidFill>
                  <a:prstClr val="black"/>
                </a:solidFill>
                <a:latin typeface="Calibri"/>
              </a:endParaRPr>
            </a:p>
          </p:txBody>
        </p:sp>
      </p:grpSp>
      <p:grpSp>
        <p:nvGrpSpPr>
          <p:cNvPr id="69" name="Group 68">
            <a:extLst>
              <a:ext uri="{FF2B5EF4-FFF2-40B4-BE49-F238E27FC236}">
                <a16:creationId xmlns:a16="http://schemas.microsoft.com/office/drawing/2014/main" id="{D4FDD9E8-2D39-8013-8BBD-FFBCCBC8D586}"/>
              </a:ext>
            </a:extLst>
          </p:cNvPr>
          <p:cNvGrpSpPr/>
          <p:nvPr/>
        </p:nvGrpSpPr>
        <p:grpSpPr>
          <a:xfrm>
            <a:off x="648239" y="1729347"/>
            <a:ext cx="1680775" cy="1276495"/>
            <a:chOff x="766481" y="2198991"/>
            <a:chExt cx="1680775" cy="1276495"/>
          </a:xfrm>
        </p:grpSpPr>
        <p:grpSp>
          <p:nvGrpSpPr>
            <p:cNvPr id="55" name="Group 3">
              <a:extLst>
                <a:ext uri="{FF2B5EF4-FFF2-40B4-BE49-F238E27FC236}">
                  <a16:creationId xmlns:a16="http://schemas.microsoft.com/office/drawing/2014/main" id="{6B248DB3-AF23-8169-9CB6-B0CBC07E91C5}"/>
                </a:ext>
              </a:extLst>
            </p:cNvPr>
            <p:cNvGrpSpPr/>
            <p:nvPr/>
          </p:nvGrpSpPr>
          <p:grpSpPr>
            <a:xfrm>
              <a:off x="766481" y="2198991"/>
              <a:ext cx="1680775" cy="1276495"/>
              <a:chOff x="-154396" y="39921"/>
              <a:chExt cx="5373430" cy="4080947"/>
            </a:xfrm>
          </p:grpSpPr>
          <p:sp>
            <p:nvSpPr>
              <p:cNvPr id="56" name="Freeform 4">
                <a:extLst>
                  <a:ext uri="{FF2B5EF4-FFF2-40B4-BE49-F238E27FC236}">
                    <a16:creationId xmlns:a16="http://schemas.microsoft.com/office/drawing/2014/main" id="{A8A7B296-57CB-BEF7-FF4E-7593BF43DB9F}"/>
                  </a:ext>
                </a:extLst>
              </p:cNvPr>
              <p:cNvSpPr/>
              <p:nvPr/>
            </p:nvSpPr>
            <p:spPr>
              <a:xfrm>
                <a:off x="-154396" y="39921"/>
                <a:ext cx="5373430" cy="4080947"/>
              </a:xfrm>
              <a:custGeom>
                <a:avLst/>
                <a:gdLst/>
                <a:ahLst/>
                <a:cxnLst/>
                <a:rect l="l" t="t" r="r" b="b"/>
                <a:pathLst>
                  <a:path w="5373430" h="4080947">
                    <a:moveTo>
                      <a:pt x="5248970" y="4080947"/>
                    </a:moveTo>
                    <a:lnTo>
                      <a:pt x="124460" y="4080947"/>
                    </a:lnTo>
                    <a:cubicBezTo>
                      <a:pt x="55880" y="4080947"/>
                      <a:pt x="0" y="4025067"/>
                      <a:pt x="0" y="3956486"/>
                    </a:cubicBezTo>
                    <a:lnTo>
                      <a:pt x="0" y="124460"/>
                    </a:lnTo>
                    <a:cubicBezTo>
                      <a:pt x="0" y="55880"/>
                      <a:pt x="55880" y="0"/>
                      <a:pt x="124460" y="0"/>
                    </a:cubicBezTo>
                    <a:lnTo>
                      <a:pt x="5248970" y="0"/>
                    </a:lnTo>
                    <a:cubicBezTo>
                      <a:pt x="5317550" y="0"/>
                      <a:pt x="5373430" y="55880"/>
                      <a:pt x="5373430" y="124460"/>
                    </a:cubicBezTo>
                    <a:lnTo>
                      <a:pt x="5373430" y="3956487"/>
                    </a:lnTo>
                    <a:cubicBezTo>
                      <a:pt x="5373430" y="4025067"/>
                      <a:pt x="5317550" y="4080947"/>
                      <a:pt x="5248970" y="4080947"/>
                    </a:cubicBezTo>
                    <a:close/>
                  </a:path>
                </a:pathLst>
              </a:custGeom>
              <a:solidFill>
                <a:srgbClr val="289689"/>
              </a:solidFill>
            </p:spPr>
            <p:txBody>
              <a:bodyPr/>
              <a:lstStyle/>
              <a:p>
                <a:pPr defTabSz="457200"/>
                <a:endParaRPr lang="en-HR" sz="900" dirty="0">
                  <a:solidFill>
                    <a:prstClr val="black"/>
                  </a:solidFill>
                  <a:latin typeface="Calibri"/>
                </a:endParaRPr>
              </a:p>
            </p:txBody>
          </p:sp>
        </p:grpSp>
        <p:sp>
          <p:nvSpPr>
            <p:cNvPr id="63" name="TextBox 11">
              <a:extLst>
                <a:ext uri="{FF2B5EF4-FFF2-40B4-BE49-F238E27FC236}">
                  <a16:creationId xmlns:a16="http://schemas.microsoft.com/office/drawing/2014/main" id="{D993E9E4-A2F7-9A49-8D5F-A3E67803A793}"/>
                </a:ext>
              </a:extLst>
            </p:cNvPr>
            <p:cNvSpPr txBox="1"/>
            <p:nvPr/>
          </p:nvSpPr>
          <p:spPr>
            <a:xfrm>
              <a:off x="881978" y="2718273"/>
              <a:ext cx="1449781" cy="538609"/>
            </a:xfrm>
            <a:prstGeom prst="rect">
              <a:avLst/>
            </a:prstGeom>
          </p:spPr>
          <p:txBody>
            <a:bodyPr lIns="0" tIns="0" rIns="0" bIns="0" rtlCol="0" anchor="t">
              <a:spAutoFit/>
            </a:bodyPr>
            <a:lstStyle/>
            <a:p>
              <a:pPr algn="ctr" defTabSz="457200">
                <a:lnSpc>
                  <a:spcPts val="1400"/>
                </a:lnSpc>
                <a:spcBef>
                  <a:spcPct val="0"/>
                </a:spcBef>
              </a:pPr>
              <a:r>
                <a:rPr lang="en-US" sz="1200" spc="25" dirty="0">
                  <a:solidFill>
                    <a:srgbClr val="FFFFFF"/>
                  </a:solidFill>
                  <a:latin typeface="Camber 4 Bold"/>
                </a:rPr>
                <a:t>educational staff participating in workshops at schools</a:t>
              </a:r>
            </a:p>
          </p:txBody>
        </p:sp>
        <p:sp>
          <p:nvSpPr>
            <p:cNvPr id="64" name="TextBox 12">
              <a:extLst>
                <a:ext uri="{FF2B5EF4-FFF2-40B4-BE49-F238E27FC236}">
                  <a16:creationId xmlns:a16="http://schemas.microsoft.com/office/drawing/2014/main" id="{5CFFF63B-5F69-4EDD-1DC5-2885F9A1E7E3}"/>
                </a:ext>
              </a:extLst>
            </p:cNvPr>
            <p:cNvSpPr txBox="1"/>
            <p:nvPr/>
          </p:nvSpPr>
          <p:spPr>
            <a:xfrm>
              <a:off x="944609" y="2343782"/>
              <a:ext cx="1324520" cy="333425"/>
            </a:xfrm>
            <a:prstGeom prst="rect">
              <a:avLst/>
            </a:prstGeom>
          </p:spPr>
          <p:txBody>
            <a:bodyPr lIns="0" tIns="0" rIns="0" bIns="0" rtlCol="0" anchor="t">
              <a:spAutoFit/>
            </a:bodyPr>
            <a:lstStyle/>
            <a:p>
              <a:pPr algn="ctr" defTabSz="457200">
                <a:lnSpc>
                  <a:spcPts val="2590"/>
                </a:lnSpc>
                <a:spcBef>
                  <a:spcPct val="0"/>
                </a:spcBef>
              </a:pPr>
              <a:r>
                <a:rPr lang="en-US" sz="2400" spc="46" dirty="0">
                  <a:solidFill>
                    <a:srgbClr val="FFFFFF"/>
                  </a:solidFill>
                  <a:latin typeface="Camber 1 Bold"/>
                </a:rPr>
                <a:t>23.000+</a:t>
              </a:r>
            </a:p>
          </p:txBody>
        </p:sp>
      </p:grpSp>
      <p:sp>
        <p:nvSpPr>
          <p:cNvPr id="65" name="TextBox 13">
            <a:extLst>
              <a:ext uri="{FF2B5EF4-FFF2-40B4-BE49-F238E27FC236}">
                <a16:creationId xmlns:a16="http://schemas.microsoft.com/office/drawing/2014/main" id="{E97AEC0A-B7EA-5FE3-3203-A3BF44E1C0F6}"/>
              </a:ext>
            </a:extLst>
          </p:cNvPr>
          <p:cNvSpPr txBox="1"/>
          <p:nvPr/>
        </p:nvSpPr>
        <p:spPr>
          <a:xfrm>
            <a:off x="2748008" y="2476869"/>
            <a:ext cx="1324520" cy="344838"/>
          </a:xfrm>
          <a:prstGeom prst="rect">
            <a:avLst/>
          </a:prstGeom>
        </p:spPr>
        <p:txBody>
          <a:bodyPr lIns="0" tIns="0" rIns="0" bIns="0" rtlCol="0" anchor="t">
            <a:spAutoFit/>
          </a:bodyPr>
          <a:lstStyle/>
          <a:p>
            <a:pPr algn="ctr" defTabSz="457200">
              <a:lnSpc>
                <a:spcPts val="2590"/>
              </a:lnSpc>
              <a:spcBef>
                <a:spcPct val="0"/>
              </a:spcBef>
            </a:pPr>
            <a:r>
              <a:rPr lang="en-US" sz="2400" spc="46" dirty="0">
                <a:solidFill>
                  <a:srgbClr val="FFFFFF"/>
                </a:solidFill>
                <a:latin typeface="Camber 1 Bold"/>
              </a:rPr>
              <a:t>4.000+</a:t>
            </a:r>
          </a:p>
        </p:txBody>
      </p:sp>
      <p:sp>
        <p:nvSpPr>
          <p:cNvPr id="66" name="TextBox 14">
            <a:extLst>
              <a:ext uri="{FF2B5EF4-FFF2-40B4-BE49-F238E27FC236}">
                <a16:creationId xmlns:a16="http://schemas.microsoft.com/office/drawing/2014/main" id="{654534EC-43A6-4BAE-2573-D1266BE87163}"/>
              </a:ext>
            </a:extLst>
          </p:cNvPr>
          <p:cNvSpPr txBox="1"/>
          <p:nvPr/>
        </p:nvSpPr>
        <p:spPr>
          <a:xfrm>
            <a:off x="4642988" y="2752301"/>
            <a:ext cx="1324520" cy="500137"/>
          </a:xfrm>
          <a:prstGeom prst="rect">
            <a:avLst/>
          </a:prstGeom>
        </p:spPr>
        <p:txBody>
          <a:bodyPr lIns="0" tIns="0" rIns="0" bIns="0" rtlCol="0" anchor="t">
            <a:spAutoFit/>
          </a:bodyPr>
          <a:lstStyle/>
          <a:p>
            <a:pPr algn="ctr" defTabSz="457200">
              <a:lnSpc>
                <a:spcPts val="1250"/>
              </a:lnSpc>
            </a:pPr>
            <a:r>
              <a:rPr lang="en-US" sz="1200" spc="25" dirty="0">
                <a:solidFill>
                  <a:srgbClr val="FFFFFF"/>
                </a:solidFill>
                <a:latin typeface="Camber 4 Bold"/>
              </a:rPr>
              <a:t>Framework for the Digital Maturity of Schools</a:t>
            </a:r>
          </a:p>
        </p:txBody>
      </p:sp>
      <p:sp>
        <p:nvSpPr>
          <p:cNvPr id="67" name="TextBox 15">
            <a:extLst>
              <a:ext uri="{FF2B5EF4-FFF2-40B4-BE49-F238E27FC236}">
                <a16:creationId xmlns:a16="http://schemas.microsoft.com/office/drawing/2014/main" id="{AC8E0D13-E14C-695C-40B9-B05FB15BCF55}"/>
              </a:ext>
            </a:extLst>
          </p:cNvPr>
          <p:cNvSpPr txBox="1"/>
          <p:nvPr/>
        </p:nvSpPr>
        <p:spPr>
          <a:xfrm>
            <a:off x="2734677" y="2843423"/>
            <a:ext cx="1324520" cy="359073"/>
          </a:xfrm>
          <a:prstGeom prst="rect">
            <a:avLst/>
          </a:prstGeom>
        </p:spPr>
        <p:txBody>
          <a:bodyPr lIns="0" tIns="0" rIns="0" bIns="0" rtlCol="0" anchor="t">
            <a:spAutoFit/>
          </a:bodyPr>
          <a:lstStyle/>
          <a:p>
            <a:pPr algn="ctr" defTabSz="457200">
              <a:lnSpc>
                <a:spcPts val="1400"/>
              </a:lnSpc>
              <a:spcBef>
                <a:spcPct val="0"/>
              </a:spcBef>
            </a:pPr>
            <a:r>
              <a:rPr lang="en-US" sz="1200" spc="25" dirty="0">
                <a:solidFill>
                  <a:srgbClr val="FFFFFF"/>
                </a:solidFill>
                <a:latin typeface="Camber 4 Bold"/>
              </a:rPr>
              <a:t>attended online educations</a:t>
            </a:r>
          </a:p>
        </p:txBody>
      </p:sp>
      <p:sp>
        <p:nvSpPr>
          <p:cNvPr id="68" name="TextBox 16">
            <a:extLst>
              <a:ext uri="{FF2B5EF4-FFF2-40B4-BE49-F238E27FC236}">
                <a16:creationId xmlns:a16="http://schemas.microsoft.com/office/drawing/2014/main" id="{DD8C368D-F175-E2D4-5EED-1824D4D79437}"/>
              </a:ext>
            </a:extLst>
          </p:cNvPr>
          <p:cNvSpPr txBox="1"/>
          <p:nvPr/>
        </p:nvSpPr>
        <p:spPr>
          <a:xfrm>
            <a:off x="6551300" y="3198099"/>
            <a:ext cx="1324520" cy="359073"/>
          </a:xfrm>
          <a:prstGeom prst="rect">
            <a:avLst/>
          </a:prstGeom>
        </p:spPr>
        <p:txBody>
          <a:bodyPr lIns="0" tIns="0" rIns="0" bIns="0" rtlCol="0" anchor="t">
            <a:spAutoFit/>
          </a:bodyPr>
          <a:lstStyle/>
          <a:p>
            <a:pPr algn="ctr" defTabSz="457200">
              <a:lnSpc>
                <a:spcPts val="1400"/>
              </a:lnSpc>
              <a:spcBef>
                <a:spcPct val="0"/>
              </a:spcBef>
            </a:pPr>
            <a:r>
              <a:rPr lang="en-US" sz="1200" spc="25" dirty="0">
                <a:solidFill>
                  <a:srgbClr val="FFFFFF"/>
                </a:solidFill>
                <a:latin typeface="Camber 4 Bold"/>
              </a:rPr>
              <a:t>Community of practitioners</a:t>
            </a:r>
          </a:p>
        </p:txBody>
      </p:sp>
    </p:spTree>
    <p:extLst>
      <p:ext uri="{BB962C8B-B14F-4D97-AF65-F5344CB8AC3E}">
        <p14:creationId xmlns:p14="http://schemas.microsoft.com/office/powerpoint/2010/main" val="276816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574087"/>
            <a:ext cx="5811681" cy="589905"/>
          </a:xfrm>
          <a:prstGeom prst="rect">
            <a:avLst/>
          </a:prstGeom>
        </p:spPr>
        <p:txBody>
          <a:bodyPr lIns="0" tIns="0" rIns="0" bIns="0" rtlCol="0" anchor="t">
            <a:spAutoFit/>
          </a:bodyPr>
          <a:lstStyle/>
          <a:p>
            <a:pPr defTabSz="457200">
              <a:lnSpc>
                <a:spcPts val="4600"/>
              </a:lnSpc>
              <a:spcBef>
                <a:spcPct val="0"/>
              </a:spcBef>
            </a:pPr>
            <a:r>
              <a:rPr lang="hr-HR" sz="2000" dirty="0">
                <a:solidFill>
                  <a:srgbClr val="000000"/>
                </a:solidFill>
                <a:latin typeface="Camber Thin" pitchFamily="50" charset="0"/>
              </a:rPr>
              <a:t>RESULTS IN</a:t>
            </a:r>
            <a:r>
              <a:rPr lang="hr-HR" sz="4000" dirty="0">
                <a:solidFill>
                  <a:srgbClr val="000000"/>
                </a:solidFill>
                <a:latin typeface="Camber Thin" pitchFamily="50" charset="0"/>
              </a:rPr>
              <a:t> </a:t>
            </a:r>
            <a:r>
              <a:rPr lang="hr-HR" sz="4000" dirty="0">
                <a:solidFill>
                  <a:srgbClr val="289689"/>
                </a:solidFill>
                <a:latin typeface="Camber 1 Bold"/>
              </a:rPr>
              <a:t>SUPPORT</a:t>
            </a:r>
            <a:endParaRPr lang="en-US" sz="4000" dirty="0">
              <a:solidFill>
                <a:srgbClr val="289689"/>
              </a:solidFill>
              <a:latin typeface="Camber 1 Bold"/>
            </a:endParaRPr>
          </a:p>
        </p:txBody>
      </p:sp>
      <p:sp>
        <p:nvSpPr>
          <p:cNvPr id="13" name="TextBox 13"/>
          <p:cNvSpPr txBox="1"/>
          <p:nvPr/>
        </p:nvSpPr>
        <p:spPr>
          <a:xfrm>
            <a:off x="8490868" y="418595"/>
            <a:ext cx="138782" cy="158890"/>
          </a:xfrm>
          <a:prstGeom prst="rect">
            <a:avLst/>
          </a:prstGeom>
        </p:spPr>
        <p:txBody>
          <a:bodyPr lIns="0" tIns="0" rIns="0" bIns="0" rtlCol="0" anchor="t">
            <a:spAutoFit/>
          </a:bodyPr>
          <a:lstStyle/>
          <a:p>
            <a:pPr algn="r" defTabSz="457200">
              <a:lnSpc>
                <a:spcPts val="1260"/>
              </a:lnSpc>
            </a:pPr>
            <a:r>
              <a:rPr lang="en-US" sz="1000" spc="22" dirty="0">
                <a:solidFill>
                  <a:srgbClr val="000000"/>
                </a:solidFill>
                <a:latin typeface="Camber 2 Bold"/>
              </a:rPr>
              <a:t>31</a:t>
            </a:r>
            <a:endParaRPr lang="en-US" sz="900" spc="22" dirty="0">
              <a:solidFill>
                <a:srgbClr val="000000"/>
              </a:solidFill>
              <a:latin typeface="Camber 2 Bold"/>
            </a:endParaRPr>
          </a:p>
        </p:txBody>
      </p:sp>
      <p:grpSp>
        <p:nvGrpSpPr>
          <p:cNvPr id="20" name="Group 19">
            <a:extLst>
              <a:ext uri="{FF2B5EF4-FFF2-40B4-BE49-F238E27FC236}">
                <a16:creationId xmlns:a16="http://schemas.microsoft.com/office/drawing/2014/main" id="{E39BFF70-CB99-271C-11E3-609A7F1088F7}"/>
              </a:ext>
            </a:extLst>
          </p:cNvPr>
          <p:cNvGrpSpPr/>
          <p:nvPr/>
        </p:nvGrpSpPr>
        <p:grpSpPr>
          <a:xfrm>
            <a:off x="514350" y="4741028"/>
            <a:ext cx="8115300" cy="130421"/>
            <a:chOff x="0" y="298340"/>
            <a:chExt cx="21640800" cy="347789"/>
          </a:xfrm>
        </p:grpSpPr>
        <p:sp>
          <p:nvSpPr>
            <p:cNvPr id="21" name="TextBox 20">
              <a:extLst>
                <a:ext uri="{FF2B5EF4-FFF2-40B4-BE49-F238E27FC236}">
                  <a16:creationId xmlns:a16="http://schemas.microsoft.com/office/drawing/2014/main" id="{BFF29160-08CC-4F07-4929-8B33A313D264}"/>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22" name="TextBox 21">
              <a:extLst>
                <a:ext uri="{FF2B5EF4-FFF2-40B4-BE49-F238E27FC236}">
                  <a16:creationId xmlns:a16="http://schemas.microsoft.com/office/drawing/2014/main" id="{EA35E425-89D9-BA9A-52D0-304EFC38D546}"/>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sp>
        <p:nvSpPr>
          <p:cNvPr id="42" name="TextBox 10">
            <a:extLst>
              <a:ext uri="{FF2B5EF4-FFF2-40B4-BE49-F238E27FC236}">
                <a16:creationId xmlns:a16="http://schemas.microsoft.com/office/drawing/2014/main" id="{722C8F02-ACA9-780D-DAB7-14D7C1A79BA3}"/>
              </a:ext>
            </a:extLst>
          </p:cNvPr>
          <p:cNvSpPr txBox="1"/>
          <p:nvPr/>
        </p:nvSpPr>
        <p:spPr>
          <a:xfrm>
            <a:off x="2896648" y="2787399"/>
            <a:ext cx="1324520" cy="325602"/>
          </a:xfrm>
          <a:prstGeom prst="rect">
            <a:avLst/>
          </a:prstGeom>
        </p:spPr>
        <p:txBody>
          <a:bodyPr lIns="0" tIns="0" rIns="0" bIns="0" rtlCol="0" anchor="t">
            <a:spAutoFit/>
          </a:bodyPr>
          <a:lstStyle/>
          <a:p>
            <a:pPr algn="ctr" defTabSz="457200">
              <a:lnSpc>
                <a:spcPts val="1250"/>
              </a:lnSpc>
            </a:pPr>
            <a:r>
              <a:rPr lang="en-US" sz="1000" spc="25">
                <a:solidFill>
                  <a:srgbClr val="FFFFFF"/>
                </a:solidFill>
                <a:latin typeface="Camber 4 Bold"/>
              </a:rPr>
              <a:t>mobile teams' visits to schools  </a:t>
            </a:r>
          </a:p>
        </p:txBody>
      </p:sp>
      <p:grpSp>
        <p:nvGrpSpPr>
          <p:cNvPr id="43" name="Group 3">
            <a:extLst>
              <a:ext uri="{FF2B5EF4-FFF2-40B4-BE49-F238E27FC236}">
                <a16:creationId xmlns:a16="http://schemas.microsoft.com/office/drawing/2014/main" id="{68817782-F7BE-1043-C4A1-3BC2BFC7B7F5}"/>
              </a:ext>
            </a:extLst>
          </p:cNvPr>
          <p:cNvGrpSpPr/>
          <p:nvPr/>
        </p:nvGrpSpPr>
        <p:grpSpPr>
          <a:xfrm>
            <a:off x="889680" y="2235908"/>
            <a:ext cx="1680775" cy="919503"/>
            <a:chOff x="0" y="0"/>
            <a:chExt cx="5373430" cy="2939646"/>
          </a:xfrm>
        </p:grpSpPr>
        <p:sp>
          <p:nvSpPr>
            <p:cNvPr id="44" name="Freeform 4">
              <a:extLst>
                <a:ext uri="{FF2B5EF4-FFF2-40B4-BE49-F238E27FC236}">
                  <a16:creationId xmlns:a16="http://schemas.microsoft.com/office/drawing/2014/main" id="{7759EC92-3248-FCAC-9D37-FB6CBA35DC02}"/>
                </a:ext>
              </a:extLst>
            </p:cNvPr>
            <p:cNvSpPr/>
            <p:nvPr/>
          </p:nvSpPr>
          <p:spPr>
            <a:xfrm>
              <a:off x="0" y="0"/>
              <a:ext cx="5373430" cy="2939646"/>
            </a:xfrm>
            <a:custGeom>
              <a:avLst/>
              <a:gdLst/>
              <a:ahLst/>
              <a:cxnLst/>
              <a:rect l="l" t="t" r="r" b="b"/>
              <a:pathLst>
                <a:path w="5373430" h="2939646">
                  <a:moveTo>
                    <a:pt x="5248970" y="2939646"/>
                  </a:moveTo>
                  <a:lnTo>
                    <a:pt x="124460" y="2939646"/>
                  </a:lnTo>
                  <a:cubicBezTo>
                    <a:pt x="55880" y="2939646"/>
                    <a:pt x="0" y="2883766"/>
                    <a:pt x="0" y="2815186"/>
                  </a:cubicBezTo>
                  <a:lnTo>
                    <a:pt x="0" y="124460"/>
                  </a:lnTo>
                  <a:cubicBezTo>
                    <a:pt x="0" y="55880"/>
                    <a:pt x="55880" y="0"/>
                    <a:pt x="124460" y="0"/>
                  </a:cubicBezTo>
                  <a:lnTo>
                    <a:pt x="5248970" y="0"/>
                  </a:lnTo>
                  <a:cubicBezTo>
                    <a:pt x="5317550" y="0"/>
                    <a:pt x="5373430" y="55880"/>
                    <a:pt x="5373430" y="124460"/>
                  </a:cubicBezTo>
                  <a:lnTo>
                    <a:pt x="5373430" y="2815186"/>
                  </a:lnTo>
                  <a:cubicBezTo>
                    <a:pt x="5373430" y="2883766"/>
                    <a:pt x="5317550" y="2939646"/>
                    <a:pt x="5248970" y="2939646"/>
                  </a:cubicBezTo>
                  <a:close/>
                </a:path>
              </a:pathLst>
            </a:custGeom>
            <a:solidFill>
              <a:srgbClr val="289689"/>
            </a:solidFill>
          </p:spPr>
          <p:txBody>
            <a:bodyPr/>
            <a:lstStyle/>
            <a:p>
              <a:pPr defTabSz="457200"/>
              <a:endParaRPr lang="en-HR" sz="900">
                <a:solidFill>
                  <a:prstClr val="black"/>
                </a:solidFill>
                <a:latin typeface="Calibri"/>
              </a:endParaRPr>
            </a:p>
          </p:txBody>
        </p:sp>
      </p:grpSp>
      <p:grpSp>
        <p:nvGrpSpPr>
          <p:cNvPr id="45" name="Group 5">
            <a:extLst>
              <a:ext uri="{FF2B5EF4-FFF2-40B4-BE49-F238E27FC236}">
                <a16:creationId xmlns:a16="http://schemas.microsoft.com/office/drawing/2014/main" id="{74C649BF-2A0F-1C87-5436-ACE657170E9C}"/>
              </a:ext>
            </a:extLst>
          </p:cNvPr>
          <p:cNvGrpSpPr/>
          <p:nvPr/>
        </p:nvGrpSpPr>
        <p:grpSpPr>
          <a:xfrm>
            <a:off x="4501964" y="2493849"/>
            <a:ext cx="1680775" cy="919503"/>
            <a:chOff x="0" y="0"/>
            <a:chExt cx="5373430" cy="2939646"/>
          </a:xfrm>
        </p:grpSpPr>
        <p:sp>
          <p:nvSpPr>
            <p:cNvPr id="46" name="Freeform 6">
              <a:extLst>
                <a:ext uri="{FF2B5EF4-FFF2-40B4-BE49-F238E27FC236}">
                  <a16:creationId xmlns:a16="http://schemas.microsoft.com/office/drawing/2014/main" id="{9998D3FA-0E35-C9BA-7547-4ABD9CDCB7F8}"/>
                </a:ext>
              </a:extLst>
            </p:cNvPr>
            <p:cNvSpPr/>
            <p:nvPr/>
          </p:nvSpPr>
          <p:spPr>
            <a:xfrm>
              <a:off x="0" y="0"/>
              <a:ext cx="5373430" cy="2939646"/>
            </a:xfrm>
            <a:custGeom>
              <a:avLst/>
              <a:gdLst/>
              <a:ahLst/>
              <a:cxnLst/>
              <a:rect l="l" t="t" r="r" b="b"/>
              <a:pathLst>
                <a:path w="5373430" h="2939646">
                  <a:moveTo>
                    <a:pt x="5248970" y="2939646"/>
                  </a:moveTo>
                  <a:lnTo>
                    <a:pt x="124460" y="2939646"/>
                  </a:lnTo>
                  <a:cubicBezTo>
                    <a:pt x="55880" y="2939646"/>
                    <a:pt x="0" y="2883766"/>
                    <a:pt x="0" y="2815186"/>
                  </a:cubicBezTo>
                  <a:lnTo>
                    <a:pt x="0" y="124460"/>
                  </a:lnTo>
                  <a:cubicBezTo>
                    <a:pt x="0" y="55880"/>
                    <a:pt x="55880" y="0"/>
                    <a:pt x="124460" y="0"/>
                  </a:cubicBezTo>
                  <a:lnTo>
                    <a:pt x="5248970" y="0"/>
                  </a:lnTo>
                  <a:cubicBezTo>
                    <a:pt x="5317550" y="0"/>
                    <a:pt x="5373430" y="55880"/>
                    <a:pt x="5373430" y="124460"/>
                  </a:cubicBezTo>
                  <a:lnTo>
                    <a:pt x="5373430" y="2815186"/>
                  </a:lnTo>
                  <a:cubicBezTo>
                    <a:pt x="5373430" y="2883766"/>
                    <a:pt x="5317550" y="2939646"/>
                    <a:pt x="5248970" y="2939646"/>
                  </a:cubicBezTo>
                  <a:close/>
                </a:path>
              </a:pathLst>
            </a:custGeom>
            <a:solidFill>
              <a:srgbClr val="15A0DB"/>
            </a:solidFill>
          </p:spPr>
          <p:txBody>
            <a:bodyPr/>
            <a:lstStyle/>
            <a:p>
              <a:pPr defTabSz="457200"/>
              <a:endParaRPr lang="en-HR" sz="900">
                <a:solidFill>
                  <a:prstClr val="black"/>
                </a:solidFill>
                <a:latin typeface="Calibri"/>
              </a:endParaRPr>
            </a:p>
          </p:txBody>
        </p:sp>
      </p:grpSp>
      <p:grpSp>
        <p:nvGrpSpPr>
          <p:cNvPr id="47" name="Group 7">
            <a:extLst>
              <a:ext uri="{FF2B5EF4-FFF2-40B4-BE49-F238E27FC236}">
                <a16:creationId xmlns:a16="http://schemas.microsoft.com/office/drawing/2014/main" id="{7A2E4F17-B7A4-53FC-9983-B99C285B432D}"/>
              </a:ext>
            </a:extLst>
          </p:cNvPr>
          <p:cNvGrpSpPr/>
          <p:nvPr/>
        </p:nvGrpSpPr>
        <p:grpSpPr>
          <a:xfrm>
            <a:off x="2695822" y="1918355"/>
            <a:ext cx="1680775" cy="919503"/>
            <a:chOff x="0" y="0"/>
            <a:chExt cx="5373430" cy="2939646"/>
          </a:xfrm>
        </p:grpSpPr>
        <p:sp>
          <p:nvSpPr>
            <p:cNvPr id="48" name="Freeform 8">
              <a:extLst>
                <a:ext uri="{FF2B5EF4-FFF2-40B4-BE49-F238E27FC236}">
                  <a16:creationId xmlns:a16="http://schemas.microsoft.com/office/drawing/2014/main" id="{1F66AE17-CF90-1424-A6C3-4207CE6FCC0F}"/>
                </a:ext>
              </a:extLst>
            </p:cNvPr>
            <p:cNvSpPr/>
            <p:nvPr/>
          </p:nvSpPr>
          <p:spPr>
            <a:xfrm>
              <a:off x="0" y="0"/>
              <a:ext cx="5373430" cy="2939646"/>
            </a:xfrm>
            <a:custGeom>
              <a:avLst/>
              <a:gdLst/>
              <a:ahLst/>
              <a:cxnLst/>
              <a:rect l="l" t="t" r="r" b="b"/>
              <a:pathLst>
                <a:path w="5373430" h="2939646">
                  <a:moveTo>
                    <a:pt x="5248970" y="2939646"/>
                  </a:moveTo>
                  <a:lnTo>
                    <a:pt x="124460" y="2939646"/>
                  </a:lnTo>
                  <a:cubicBezTo>
                    <a:pt x="55880" y="2939646"/>
                    <a:pt x="0" y="2883766"/>
                    <a:pt x="0" y="2815186"/>
                  </a:cubicBezTo>
                  <a:lnTo>
                    <a:pt x="0" y="124460"/>
                  </a:lnTo>
                  <a:cubicBezTo>
                    <a:pt x="0" y="55880"/>
                    <a:pt x="55880" y="0"/>
                    <a:pt x="124460" y="0"/>
                  </a:cubicBezTo>
                  <a:lnTo>
                    <a:pt x="5248970" y="0"/>
                  </a:lnTo>
                  <a:cubicBezTo>
                    <a:pt x="5317550" y="0"/>
                    <a:pt x="5373430" y="55880"/>
                    <a:pt x="5373430" y="124460"/>
                  </a:cubicBezTo>
                  <a:lnTo>
                    <a:pt x="5373430" y="2815186"/>
                  </a:lnTo>
                  <a:cubicBezTo>
                    <a:pt x="5373430" y="2883766"/>
                    <a:pt x="5317550" y="2939646"/>
                    <a:pt x="5248970" y="2939646"/>
                  </a:cubicBezTo>
                  <a:close/>
                </a:path>
              </a:pathLst>
            </a:custGeom>
            <a:solidFill>
              <a:srgbClr val="97C233"/>
            </a:solidFill>
          </p:spPr>
          <p:txBody>
            <a:bodyPr/>
            <a:lstStyle/>
            <a:p>
              <a:pPr defTabSz="457200"/>
              <a:endParaRPr lang="en-HR" sz="900">
                <a:solidFill>
                  <a:prstClr val="black"/>
                </a:solidFill>
                <a:latin typeface="Calibri"/>
              </a:endParaRPr>
            </a:p>
          </p:txBody>
        </p:sp>
      </p:grpSp>
      <p:sp>
        <p:nvSpPr>
          <p:cNvPr id="49" name="TextBox 9">
            <a:extLst>
              <a:ext uri="{FF2B5EF4-FFF2-40B4-BE49-F238E27FC236}">
                <a16:creationId xmlns:a16="http://schemas.microsoft.com/office/drawing/2014/main" id="{4D61185F-A801-2248-6EBD-44F1C8EEBE37}"/>
              </a:ext>
            </a:extLst>
          </p:cNvPr>
          <p:cNvSpPr txBox="1"/>
          <p:nvPr/>
        </p:nvSpPr>
        <p:spPr>
          <a:xfrm>
            <a:off x="2881517" y="2038992"/>
            <a:ext cx="1324520" cy="692497"/>
          </a:xfrm>
          <a:prstGeom prst="rect">
            <a:avLst/>
          </a:prstGeom>
        </p:spPr>
        <p:txBody>
          <a:bodyPr lIns="0" tIns="0" rIns="0" bIns="0" rtlCol="0" anchor="t">
            <a:spAutoFit/>
          </a:bodyPr>
          <a:lstStyle/>
          <a:p>
            <a:pPr algn="ctr" defTabSz="457200">
              <a:lnSpc>
                <a:spcPts val="2590"/>
              </a:lnSpc>
              <a:spcBef>
                <a:spcPct val="0"/>
              </a:spcBef>
            </a:pPr>
            <a:r>
              <a:rPr lang="en-US" sz="2800" spc="46" dirty="0">
                <a:solidFill>
                  <a:srgbClr val="FFFFFF"/>
                </a:solidFill>
                <a:latin typeface="Camber 1 Bold"/>
              </a:rPr>
              <a:t>1.200+</a:t>
            </a:r>
            <a:endParaRPr lang="en-US" sz="1850" spc="46" dirty="0">
              <a:solidFill>
                <a:srgbClr val="FFFFFF"/>
              </a:solidFill>
              <a:latin typeface="Camber 1 Bold"/>
            </a:endParaRPr>
          </a:p>
          <a:p>
            <a:pPr algn="ctr" defTabSz="457200">
              <a:lnSpc>
                <a:spcPts val="1400"/>
              </a:lnSpc>
              <a:spcBef>
                <a:spcPct val="0"/>
              </a:spcBef>
            </a:pPr>
            <a:r>
              <a:rPr lang="en-US" sz="1200" spc="25" dirty="0">
                <a:solidFill>
                  <a:srgbClr val="FFFFFF"/>
                </a:solidFill>
                <a:latin typeface="Camber 4 Bold"/>
              </a:rPr>
              <a:t>mobile teams` visits to schools</a:t>
            </a:r>
          </a:p>
        </p:txBody>
      </p:sp>
      <p:sp>
        <p:nvSpPr>
          <p:cNvPr id="50" name="TextBox 11">
            <a:extLst>
              <a:ext uri="{FF2B5EF4-FFF2-40B4-BE49-F238E27FC236}">
                <a16:creationId xmlns:a16="http://schemas.microsoft.com/office/drawing/2014/main" id="{4AA974E4-97C9-BB4D-212E-2CB5C029F4DA}"/>
              </a:ext>
            </a:extLst>
          </p:cNvPr>
          <p:cNvSpPr txBox="1"/>
          <p:nvPr/>
        </p:nvSpPr>
        <p:spPr>
          <a:xfrm>
            <a:off x="1060242" y="2420228"/>
            <a:ext cx="1324520" cy="538609"/>
          </a:xfrm>
          <a:prstGeom prst="rect">
            <a:avLst/>
          </a:prstGeom>
        </p:spPr>
        <p:txBody>
          <a:bodyPr lIns="0" tIns="0" rIns="0" bIns="0" rtlCol="0" anchor="t">
            <a:spAutoFit/>
          </a:bodyPr>
          <a:lstStyle/>
          <a:p>
            <a:pPr algn="ctr" defTabSz="457200">
              <a:lnSpc>
                <a:spcPts val="1400"/>
              </a:lnSpc>
              <a:spcBef>
                <a:spcPct val="0"/>
              </a:spcBef>
            </a:pPr>
            <a:r>
              <a:rPr lang="en-US" sz="1200" spc="25" dirty="0">
                <a:solidFill>
                  <a:srgbClr val="FFFFFF"/>
                </a:solidFill>
                <a:latin typeface="Camber 4 Bold"/>
              </a:rPr>
              <a:t>Helpdesk for educational system support</a:t>
            </a:r>
          </a:p>
        </p:txBody>
      </p:sp>
      <p:sp>
        <p:nvSpPr>
          <p:cNvPr id="51" name="TextBox 12">
            <a:extLst>
              <a:ext uri="{FF2B5EF4-FFF2-40B4-BE49-F238E27FC236}">
                <a16:creationId xmlns:a16="http://schemas.microsoft.com/office/drawing/2014/main" id="{49B5D467-92D7-2D38-5ED0-DD5F04A50E55}"/>
              </a:ext>
            </a:extLst>
          </p:cNvPr>
          <p:cNvSpPr txBox="1"/>
          <p:nvPr/>
        </p:nvSpPr>
        <p:spPr>
          <a:xfrm>
            <a:off x="4674047" y="2762235"/>
            <a:ext cx="1324520" cy="359073"/>
          </a:xfrm>
          <a:prstGeom prst="rect">
            <a:avLst/>
          </a:prstGeom>
        </p:spPr>
        <p:txBody>
          <a:bodyPr lIns="0" tIns="0" rIns="0" bIns="0" rtlCol="0" anchor="ctr">
            <a:spAutoFit/>
          </a:bodyPr>
          <a:lstStyle/>
          <a:p>
            <a:pPr algn="ctr" defTabSz="457200">
              <a:lnSpc>
                <a:spcPts val="1400"/>
              </a:lnSpc>
              <a:spcBef>
                <a:spcPct val="0"/>
              </a:spcBef>
            </a:pPr>
            <a:r>
              <a:rPr lang="en-US" sz="1200" spc="25" dirty="0">
                <a:solidFill>
                  <a:srgbClr val="FFFFFF"/>
                </a:solidFill>
                <a:latin typeface="Camber 4 Bold"/>
              </a:rPr>
              <a:t>Community of practitioners</a:t>
            </a:r>
          </a:p>
        </p:txBody>
      </p:sp>
      <p:grpSp>
        <p:nvGrpSpPr>
          <p:cNvPr id="52" name="Group 9">
            <a:extLst>
              <a:ext uri="{FF2B5EF4-FFF2-40B4-BE49-F238E27FC236}">
                <a16:creationId xmlns:a16="http://schemas.microsoft.com/office/drawing/2014/main" id="{CA768EA5-9320-4473-3215-6F466A00F182}"/>
              </a:ext>
            </a:extLst>
          </p:cNvPr>
          <p:cNvGrpSpPr/>
          <p:nvPr/>
        </p:nvGrpSpPr>
        <p:grpSpPr>
          <a:xfrm>
            <a:off x="6306119" y="2116274"/>
            <a:ext cx="1777639" cy="910951"/>
            <a:chOff x="0" y="22770"/>
            <a:chExt cx="5373430" cy="2540696"/>
          </a:xfrm>
        </p:grpSpPr>
        <p:sp>
          <p:nvSpPr>
            <p:cNvPr id="53" name="Freeform 10">
              <a:extLst>
                <a:ext uri="{FF2B5EF4-FFF2-40B4-BE49-F238E27FC236}">
                  <a16:creationId xmlns:a16="http://schemas.microsoft.com/office/drawing/2014/main" id="{C509A25A-EE32-13B7-295F-DBF760BE0817}"/>
                </a:ext>
              </a:extLst>
            </p:cNvPr>
            <p:cNvSpPr/>
            <p:nvPr/>
          </p:nvSpPr>
          <p:spPr>
            <a:xfrm>
              <a:off x="0" y="22770"/>
              <a:ext cx="5373430" cy="2540696"/>
            </a:xfrm>
            <a:custGeom>
              <a:avLst/>
              <a:gdLst/>
              <a:ahLst/>
              <a:cxnLst/>
              <a:rect l="l" t="t" r="r" b="b"/>
              <a:pathLst>
                <a:path w="5373430" h="2540696">
                  <a:moveTo>
                    <a:pt x="5248970" y="2540696"/>
                  </a:moveTo>
                  <a:lnTo>
                    <a:pt x="124460" y="2540696"/>
                  </a:lnTo>
                  <a:cubicBezTo>
                    <a:pt x="55880" y="2540696"/>
                    <a:pt x="0" y="2484816"/>
                    <a:pt x="0" y="2416236"/>
                  </a:cubicBezTo>
                  <a:lnTo>
                    <a:pt x="0" y="124460"/>
                  </a:lnTo>
                  <a:cubicBezTo>
                    <a:pt x="0" y="55880"/>
                    <a:pt x="55880" y="0"/>
                    <a:pt x="124460" y="0"/>
                  </a:cubicBezTo>
                  <a:lnTo>
                    <a:pt x="5248970" y="0"/>
                  </a:lnTo>
                  <a:cubicBezTo>
                    <a:pt x="5317550" y="0"/>
                    <a:pt x="5373430" y="55880"/>
                    <a:pt x="5373430" y="124460"/>
                  </a:cubicBezTo>
                  <a:lnTo>
                    <a:pt x="5373430" y="2416236"/>
                  </a:lnTo>
                  <a:cubicBezTo>
                    <a:pt x="5373430" y="2484816"/>
                    <a:pt x="5317550" y="2540696"/>
                    <a:pt x="5248970" y="2540696"/>
                  </a:cubicBezTo>
                  <a:close/>
                </a:path>
              </a:pathLst>
            </a:custGeom>
            <a:solidFill>
              <a:srgbClr val="1B75BB"/>
            </a:solidFill>
          </p:spPr>
          <p:txBody>
            <a:bodyPr lIns="91440" tIns="45720" rIns="91440" bIns="45720" anchor="t"/>
            <a:lstStyle/>
            <a:p>
              <a:pPr defTabSz="457200"/>
              <a:endParaRPr lang="en-US" sz="1000" spc="25" dirty="0">
                <a:solidFill>
                  <a:srgbClr val="FFFFFF"/>
                </a:solidFill>
                <a:latin typeface="Camber 4 Bold"/>
              </a:endParaRPr>
            </a:p>
          </p:txBody>
        </p:sp>
      </p:grpSp>
      <p:sp>
        <p:nvSpPr>
          <p:cNvPr id="54" name="TextBox 53">
            <a:extLst>
              <a:ext uri="{FF2B5EF4-FFF2-40B4-BE49-F238E27FC236}">
                <a16:creationId xmlns:a16="http://schemas.microsoft.com/office/drawing/2014/main" id="{FF927182-4799-10AD-F475-12AD82BD2771}"/>
              </a:ext>
            </a:extLst>
          </p:cNvPr>
          <p:cNvSpPr txBox="1"/>
          <p:nvPr/>
        </p:nvSpPr>
        <p:spPr>
          <a:xfrm>
            <a:off x="6446617" y="2346553"/>
            <a:ext cx="14966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ea typeface="+mn-lt"/>
                <a:cs typeface="+mn-lt"/>
              </a:rPr>
              <a:t>Regional gatherings across the country</a:t>
            </a:r>
            <a:endParaRPr lang="en-US" sz="1800" dirty="0"/>
          </a:p>
        </p:txBody>
      </p:sp>
    </p:spTree>
    <p:extLst>
      <p:ext uri="{BB962C8B-B14F-4D97-AF65-F5344CB8AC3E}">
        <p14:creationId xmlns:p14="http://schemas.microsoft.com/office/powerpoint/2010/main" val="1191397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574087"/>
            <a:ext cx="5811681" cy="589905"/>
          </a:xfrm>
          <a:prstGeom prst="rect">
            <a:avLst/>
          </a:prstGeom>
        </p:spPr>
        <p:txBody>
          <a:bodyPr lIns="0" tIns="0" rIns="0" bIns="0" rtlCol="0" anchor="t">
            <a:spAutoFit/>
          </a:bodyPr>
          <a:lstStyle/>
          <a:p>
            <a:pPr defTabSz="457200">
              <a:lnSpc>
                <a:spcPts val="4600"/>
              </a:lnSpc>
              <a:spcBef>
                <a:spcPct val="0"/>
              </a:spcBef>
            </a:pPr>
            <a:r>
              <a:rPr lang="hr-HR" sz="2000" dirty="0">
                <a:solidFill>
                  <a:srgbClr val="000000"/>
                </a:solidFill>
                <a:latin typeface="Camber Thin" pitchFamily="50" charset="0"/>
              </a:rPr>
              <a:t>RESULTS IN</a:t>
            </a:r>
            <a:r>
              <a:rPr lang="hr-HR" sz="4000" dirty="0">
                <a:solidFill>
                  <a:srgbClr val="000000"/>
                </a:solidFill>
                <a:latin typeface="Camber Thin" pitchFamily="50" charset="0"/>
              </a:rPr>
              <a:t> </a:t>
            </a:r>
            <a:r>
              <a:rPr lang="hr-HR" sz="4000" dirty="0">
                <a:solidFill>
                  <a:srgbClr val="289689"/>
                </a:solidFill>
                <a:latin typeface="Camber 1 Bold"/>
              </a:rPr>
              <a:t>RESEARCH</a:t>
            </a:r>
            <a:endParaRPr lang="en-US" sz="4000" dirty="0">
              <a:solidFill>
                <a:srgbClr val="289689"/>
              </a:solidFill>
              <a:latin typeface="Camber 1 Bold"/>
            </a:endParaRPr>
          </a:p>
        </p:txBody>
      </p:sp>
      <p:sp>
        <p:nvSpPr>
          <p:cNvPr id="13" name="TextBox 13"/>
          <p:cNvSpPr txBox="1"/>
          <p:nvPr/>
        </p:nvSpPr>
        <p:spPr>
          <a:xfrm>
            <a:off x="8490868" y="418595"/>
            <a:ext cx="138782" cy="158890"/>
          </a:xfrm>
          <a:prstGeom prst="rect">
            <a:avLst/>
          </a:prstGeom>
        </p:spPr>
        <p:txBody>
          <a:bodyPr lIns="0" tIns="0" rIns="0" bIns="0" rtlCol="0" anchor="t">
            <a:spAutoFit/>
          </a:bodyPr>
          <a:lstStyle/>
          <a:p>
            <a:pPr algn="r" defTabSz="457200">
              <a:lnSpc>
                <a:spcPts val="1260"/>
              </a:lnSpc>
            </a:pPr>
            <a:r>
              <a:rPr lang="en-US" sz="1000" spc="22" dirty="0">
                <a:solidFill>
                  <a:srgbClr val="000000"/>
                </a:solidFill>
                <a:latin typeface="Camber 2 Bold"/>
              </a:rPr>
              <a:t>3</a:t>
            </a:r>
            <a:r>
              <a:rPr lang="hr-HR" sz="1000" spc="22" dirty="0">
                <a:solidFill>
                  <a:srgbClr val="000000"/>
                </a:solidFill>
                <a:latin typeface="Camber 2 Bold"/>
              </a:rPr>
              <a:t>2</a:t>
            </a:r>
            <a:endParaRPr lang="en-US" sz="900" spc="22" dirty="0">
              <a:solidFill>
                <a:srgbClr val="000000"/>
              </a:solidFill>
              <a:latin typeface="Camber 2 Bold"/>
            </a:endParaRPr>
          </a:p>
        </p:txBody>
      </p:sp>
      <p:grpSp>
        <p:nvGrpSpPr>
          <p:cNvPr id="20" name="Group 19">
            <a:extLst>
              <a:ext uri="{FF2B5EF4-FFF2-40B4-BE49-F238E27FC236}">
                <a16:creationId xmlns:a16="http://schemas.microsoft.com/office/drawing/2014/main" id="{E39BFF70-CB99-271C-11E3-609A7F1088F7}"/>
              </a:ext>
            </a:extLst>
          </p:cNvPr>
          <p:cNvGrpSpPr/>
          <p:nvPr/>
        </p:nvGrpSpPr>
        <p:grpSpPr>
          <a:xfrm>
            <a:off x="514350" y="4741028"/>
            <a:ext cx="8115300" cy="130421"/>
            <a:chOff x="0" y="298340"/>
            <a:chExt cx="21640800" cy="347789"/>
          </a:xfrm>
        </p:grpSpPr>
        <p:sp>
          <p:nvSpPr>
            <p:cNvPr id="21" name="TextBox 20">
              <a:extLst>
                <a:ext uri="{FF2B5EF4-FFF2-40B4-BE49-F238E27FC236}">
                  <a16:creationId xmlns:a16="http://schemas.microsoft.com/office/drawing/2014/main" id="{BFF29160-08CC-4F07-4929-8B33A313D264}"/>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22" name="TextBox 21">
              <a:extLst>
                <a:ext uri="{FF2B5EF4-FFF2-40B4-BE49-F238E27FC236}">
                  <a16:creationId xmlns:a16="http://schemas.microsoft.com/office/drawing/2014/main" id="{EA35E425-89D9-BA9A-52D0-304EFC38D546}"/>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grpSp>
        <p:nvGrpSpPr>
          <p:cNvPr id="14" name="Group 3">
            <a:extLst>
              <a:ext uri="{FF2B5EF4-FFF2-40B4-BE49-F238E27FC236}">
                <a16:creationId xmlns:a16="http://schemas.microsoft.com/office/drawing/2014/main" id="{05674BBD-50E1-0C38-8CA5-003F7B926BEA}"/>
              </a:ext>
            </a:extLst>
          </p:cNvPr>
          <p:cNvGrpSpPr/>
          <p:nvPr/>
        </p:nvGrpSpPr>
        <p:grpSpPr>
          <a:xfrm>
            <a:off x="928252" y="1914591"/>
            <a:ext cx="1680775" cy="919503"/>
            <a:chOff x="0" y="0"/>
            <a:chExt cx="5373430" cy="2939646"/>
          </a:xfrm>
        </p:grpSpPr>
        <p:sp>
          <p:nvSpPr>
            <p:cNvPr id="15" name="Freeform 4">
              <a:extLst>
                <a:ext uri="{FF2B5EF4-FFF2-40B4-BE49-F238E27FC236}">
                  <a16:creationId xmlns:a16="http://schemas.microsoft.com/office/drawing/2014/main" id="{A0973403-8DC5-3981-CB20-4009420CB304}"/>
                </a:ext>
              </a:extLst>
            </p:cNvPr>
            <p:cNvSpPr/>
            <p:nvPr/>
          </p:nvSpPr>
          <p:spPr>
            <a:xfrm>
              <a:off x="0" y="0"/>
              <a:ext cx="5373430" cy="2939646"/>
            </a:xfrm>
            <a:custGeom>
              <a:avLst/>
              <a:gdLst/>
              <a:ahLst/>
              <a:cxnLst/>
              <a:rect l="l" t="t" r="r" b="b"/>
              <a:pathLst>
                <a:path w="5373430" h="2939646">
                  <a:moveTo>
                    <a:pt x="5248970" y="2939646"/>
                  </a:moveTo>
                  <a:lnTo>
                    <a:pt x="124460" y="2939646"/>
                  </a:lnTo>
                  <a:cubicBezTo>
                    <a:pt x="55880" y="2939646"/>
                    <a:pt x="0" y="2883766"/>
                    <a:pt x="0" y="2815186"/>
                  </a:cubicBezTo>
                  <a:lnTo>
                    <a:pt x="0" y="124460"/>
                  </a:lnTo>
                  <a:cubicBezTo>
                    <a:pt x="0" y="55880"/>
                    <a:pt x="55880" y="0"/>
                    <a:pt x="124460" y="0"/>
                  </a:cubicBezTo>
                  <a:lnTo>
                    <a:pt x="5248970" y="0"/>
                  </a:lnTo>
                  <a:cubicBezTo>
                    <a:pt x="5317550" y="0"/>
                    <a:pt x="5373430" y="55880"/>
                    <a:pt x="5373430" y="124460"/>
                  </a:cubicBezTo>
                  <a:lnTo>
                    <a:pt x="5373430" y="2815186"/>
                  </a:lnTo>
                  <a:cubicBezTo>
                    <a:pt x="5373430" y="2883766"/>
                    <a:pt x="5317550" y="2939646"/>
                    <a:pt x="5248970" y="2939646"/>
                  </a:cubicBezTo>
                  <a:close/>
                </a:path>
              </a:pathLst>
            </a:custGeom>
            <a:solidFill>
              <a:srgbClr val="289689"/>
            </a:solidFill>
          </p:spPr>
          <p:txBody>
            <a:bodyPr/>
            <a:lstStyle/>
            <a:p>
              <a:pPr defTabSz="457200"/>
              <a:endParaRPr lang="en-HR" sz="900">
                <a:solidFill>
                  <a:prstClr val="black"/>
                </a:solidFill>
                <a:latin typeface="Calibri"/>
              </a:endParaRPr>
            </a:p>
          </p:txBody>
        </p:sp>
      </p:grpSp>
      <p:grpSp>
        <p:nvGrpSpPr>
          <p:cNvPr id="16" name="Group 5">
            <a:extLst>
              <a:ext uri="{FF2B5EF4-FFF2-40B4-BE49-F238E27FC236}">
                <a16:creationId xmlns:a16="http://schemas.microsoft.com/office/drawing/2014/main" id="{676802A3-0605-1230-D217-7F5786EA38C0}"/>
              </a:ext>
            </a:extLst>
          </p:cNvPr>
          <p:cNvGrpSpPr/>
          <p:nvPr/>
        </p:nvGrpSpPr>
        <p:grpSpPr>
          <a:xfrm>
            <a:off x="4605129" y="2059054"/>
            <a:ext cx="1680775" cy="1134113"/>
            <a:chOff x="0" y="0"/>
            <a:chExt cx="5373430" cy="3625752"/>
          </a:xfrm>
        </p:grpSpPr>
        <p:sp>
          <p:nvSpPr>
            <p:cNvPr id="27" name="Freeform 6">
              <a:extLst>
                <a:ext uri="{FF2B5EF4-FFF2-40B4-BE49-F238E27FC236}">
                  <a16:creationId xmlns:a16="http://schemas.microsoft.com/office/drawing/2014/main" id="{2FB80BB7-A6A5-5C1C-C88F-359E64720B39}"/>
                </a:ext>
              </a:extLst>
            </p:cNvPr>
            <p:cNvSpPr/>
            <p:nvPr/>
          </p:nvSpPr>
          <p:spPr>
            <a:xfrm>
              <a:off x="0" y="0"/>
              <a:ext cx="5373430" cy="3625752"/>
            </a:xfrm>
            <a:custGeom>
              <a:avLst/>
              <a:gdLst/>
              <a:ahLst/>
              <a:cxnLst/>
              <a:rect l="l" t="t" r="r" b="b"/>
              <a:pathLst>
                <a:path w="5373430" h="3625752">
                  <a:moveTo>
                    <a:pt x="5248970" y="3625752"/>
                  </a:moveTo>
                  <a:lnTo>
                    <a:pt x="124460" y="3625752"/>
                  </a:lnTo>
                  <a:cubicBezTo>
                    <a:pt x="55880" y="3625752"/>
                    <a:pt x="0" y="3569872"/>
                    <a:pt x="0" y="3501292"/>
                  </a:cubicBezTo>
                  <a:lnTo>
                    <a:pt x="0" y="124460"/>
                  </a:lnTo>
                  <a:cubicBezTo>
                    <a:pt x="0" y="55880"/>
                    <a:pt x="55880" y="0"/>
                    <a:pt x="124460" y="0"/>
                  </a:cubicBezTo>
                  <a:lnTo>
                    <a:pt x="5248970" y="0"/>
                  </a:lnTo>
                  <a:cubicBezTo>
                    <a:pt x="5317550" y="0"/>
                    <a:pt x="5373430" y="55880"/>
                    <a:pt x="5373430" y="124460"/>
                  </a:cubicBezTo>
                  <a:lnTo>
                    <a:pt x="5373430" y="3501292"/>
                  </a:lnTo>
                  <a:cubicBezTo>
                    <a:pt x="5373430" y="3569872"/>
                    <a:pt x="5317550" y="3625752"/>
                    <a:pt x="5248970" y="3625752"/>
                  </a:cubicBezTo>
                  <a:close/>
                </a:path>
              </a:pathLst>
            </a:custGeom>
            <a:solidFill>
              <a:srgbClr val="15A0DB"/>
            </a:solidFill>
          </p:spPr>
          <p:txBody>
            <a:bodyPr/>
            <a:lstStyle/>
            <a:p>
              <a:pPr defTabSz="457200"/>
              <a:endParaRPr lang="en-HR" sz="900">
                <a:solidFill>
                  <a:prstClr val="black"/>
                </a:solidFill>
                <a:latin typeface="Calibri"/>
              </a:endParaRPr>
            </a:p>
          </p:txBody>
        </p:sp>
      </p:grpSp>
      <p:grpSp>
        <p:nvGrpSpPr>
          <p:cNvPr id="28" name="Group 7">
            <a:extLst>
              <a:ext uri="{FF2B5EF4-FFF2-40B4-BE49-F238E27FC236}">
                <a16:creationId xmlns:a16="http://schemas.microsoft.com/office/drawing/2014/main" id="{46FB1ED3-A505-FB58-C1FD-DFBFAD27EDFC}"/>
              </a:ext>
            </a:extLst>
          </p:cNvPr>
          <p:cNvGrpSpPr/>
          <p:nvPr/>
        </p:nvGrpSpPr>
        <p:grpSpPr>
          <a:xfrm>
            <a:off x="6464031" y="2634732"/>
            <a:ext cx="1680775" cy="769191"/>
            <a:chOff x="0" y="0"/>
            <a:chExt cx="5373430" cy="2459098"/>
          </a:xfrm>
        </p:grpSpPr>
        <p:sp>
          <p:nvSpPr>
            <p:cNvPr id="29" name="Freeform 8">
              <a:extLst>
                <a:ext uri="{FF2B5EF4-FFF2-40B4-BE49-F238E27FC236}">
                  <a16:creationId xmlns:a16="http://schemas.microsoft.com/office/drawing/2014/main" id="{9CFA72A9-AB27-5AB3-F534-AC2659FE8F35}"/>
                </a:ext>
              </a:extLst>
            </p:cNvPr>
            <p:cNvSpPr/>
            <p:nvPr/>
          </p:nvSpPr>
          <p:spPr>
            <a:xfrm>
              <a:off x="0" y="0"/>
              <a:ext cx="5373430" cy="2459098"/>
            </a:xfrm>
            <a:custGeom>
              <a:avLst/>
              <a:gdLst/>
              <a:ahLst/>
              <a:cxnLst/>
              <a:rect l="l" t="t" r="r" b="b"/>
              <a:pathLst>
                <a:path w="5373430" h="2459098">
                  <a:moveTo>
                    <a:pt x="5248970" y="2459098"/>
                  </a:moveTo>
                  <a:lnTo>
                    <a:pt x="124460" y="2459098"/>
                  </a:lnTo>
                  <a:cubicBezTo>
                    <a:pt x="55880" y="2459098"/>
                    <a:pt x="0" y="2403218"/>
                    <a:pt x="0" y="2334638"/>
                  </a:cubicBezTo>
                  <a:lnTo>
                    <a:pt x="0" y="124460"/>
                  </a:lnTo>
                  <a:cubicBezTo>
                    <a:pt x="0" y="55880"/>
                    <a:pt x="55880" y="0"/>
                    <a:pt x="124460" y="0"/>
                  </a:cubicBezTo>
                  <a:lnTo>
                    <a:pt x="5248970" y="0"/>
                  </a:lnTo>
                  <a:cubicBezTo>
                    <a:pt x="5317550" y="0"/>
                    <a:pt x="5373430" y="55880"/>
                    <a:pt x="5373430" y="124460"/>
                  </a:cubicBezTo>
                  <a:lnTo>
                    <a:pt x="5373430" y="2334638"/>
                  </a:lnTo>
                  <a:cubicBezTo>
                    <a:pt x="5373430" y="2403218"/>
                    <a:pt x="5317550" y="2459098"/>
                    <a:pt x="5248970" y="2459098"/>
                  </a:cubicBezTo>
                  <a:close/>
                </a:path>
              </a:pathLst>
            </a:custGeom>
            <a:solidFill>
              <a:srgbClr val="1B75BB"/>
            </a:solidFill>
          </p:spPr>
          <p:txBody>
            <a:bodyPr/>
            <a:lstStyle/>
            <a:p>
              <a:pPr defTabSz="457200"/>
              <a:endParaRPr lang="en-HR" sz="900">
                <a:solidFill>
                  <a:prstClr val="black"/>
                </a:solidFill>
                <a:latin typeface="Calibri"/>
              </a:endParaRPr>
            </a:p>
          </p:txBody>
        </p:sp>
      </p:grpSp>
      <p:grpSp>
        <p:nvGrpSpPr>
          <p:cNvPr id="30" name="Group 9">
            <a:extLst>
              <a:ext uri="{FF2B5EF4-FFF2-40B4-BE49-F238E27FC236}">
                <a16:creationId xmlns:a16="http://schemas.microsoft.com/office/drawing/2014/main" id="{9316603D-4809-0AEC-E7B0-69BC35132203}"/>
              </a:ext>
            </a:extLst>
          </p:cNvPr>
          <p:cNvGrpSpPr/>
          <p:nvPr/>
        </p:nvGrpSpPr>
        <p:grpSpPr>
          <a:xfrm>
            <a:off x="2787155" y="2269810"/>
            <a:ext cx="1680775" cy="1134113"/>
            <a:chOff x="0" y="0"/>
            <a:chExt cx="5373430" cy="3625752"/>
          </a:xfrm>
        </p:grpSpPr>
        <p:sp>
          <p:nvSpPr>
            <p:cNvPr id="31" name="Freeform 10">
              <a:extLst>
                <a:ext uri="{FF2B5EF4-FFF2-40B4-BE49-F238E27FC236}">
                  <a16:creationId xmlns:a16="http://schemas.microsoft.com/office/drawing/2014/main" id="{1104CA86-F7D4-37BA-EB73-86F544C3539F}"/>
                </a:ext>
              </a:extLst>
            </p:cNvPr>
            <p:cNvSpPr/>
            <p:nvPr/>
          </p:nvSpPr>
          <p:spPr>
            <a:xfrm>
              <a:off x="0" y="0"/>
              <a:ext cx="5373430" cy="3625752"/>
            </a:xfrm>
            <a:custGeom>
              <a:avLst/>
              <a:gdLst/>
              <a:ahLst/>
              <a:cxnLst/>
              <a:rect l="l" t="t" r="r" b="b"/>
              <a:pathLst>
                <a:path w="5373430" h="3625752">
                  <a:moveTo>
                    <a:pt x="5248970" y="3625752"/>
                  </a:moveTo>
                  <a:lnTo>
                    <a:pt x="124460" y="3625752"/>
                  </a:lnTo>
                  <a:cubicBezTo>
                    <a:pt x="55880" y="3625752"/>
                    <a:pt x="0" y="3569872"/>
                    <a:pt x="0" y="3501292"/>
                  </a:cubicBezTo>
                  <a:lnTo>
                    <a:pt x="0" y="124460"/>
                  </a:lnTo>
                  <a:cubicBezTo>
                    <a:pt x="0" y="55880"/>
                    <a:pt x="55880" y="0"/>
                    <a:pt x="124460" y="0"/>
                  </a:cubicBezTo>
                  <a:lnTo>
                    <a:pt x="5248970" y="0"/>
                  </a:lnTo>
                  <a:cubicBezTo>
                    <a:pt x="5317550" y="0"/>
                    <a:pt x="5373430" y="55880"/>
                    <a:pt x="5373430" y="124460"/>
                  </a:cubicBezTo>
                  <a:lnTo>
                    <a:pt x="5373430" y="3501292"/>
                  </a:lnTo>
                  <a:cubicBezTo>
                    <a:pt x="5373430" y="3569872"/>
                    <a:pt x="5317550" y="3625752"/>
                    <a:pt x="5248970" y="3625752"/>
                  </a:cubicBezTo>
                  <a:close/>
                </a:path>
              </a:pathLst>
            </a:custGeom>
            <a:solidFill>
              <a:srgbClr val="97C233"/>
            </a:solidFill>
          </p:spPr>
          <p:txBody>
            <a:bodyPr/>
            <a:lstStyle/>
            <a:p>
              <a:pPr defTabSz="457200"/>
              <a:endParaRPr lang="en-HR" sz="900">
                <a:solidFill>
                  <a:prstClr val="black"/>
                </a:solidFill>
                <a:latin typeface="Calibri"/>
              </a:endParaRPr>
            </a:p>
          </p:txBody>
        </p:sp>
      </p:grpSp>
      <p:sp>
        <p:nvSpPr>
          <p:cNvPr id="32" name="TextBox 11">
            <a:extLst>
              <a:ext uri="{FF2B5EF4-FFF2-40B4-BE49-F238E27FC236}">
                <a16:creationId xmlns:a16="http://schemas.microsoft.com/office/drawing/2014/main" id="{4479F9A5-89CF-0880-EC8E-A0ACBFF10BE0}"/>
              </a:ext>
            </a:extLst>
          </p:cNvPr>
          <p:cNvSpPr txBox="1"/>
          <p:nvPr/>
        </p:nvSpPr>
        <p:spPr>
          <a:xfrm>
            <a:off x="2876219" y="2486050"/>
            <a:ext cx="1502648" cy="886653"/>
          </a:xfrm>
          <a:prstGeom prst="rect">
            <a:avLst/>
          </a:prstGeom>
        </p:spPr>
        <p:txBody>
          <a:bodyPr lIns="0" tIns="0" rIns="0" bIns="0" rtlCol="0" anchor="t">
            <a:spAutoFit/>
          </a:bodyPr>
          <a:lstStyle/>
          <a:p>
            <a:pPr algn="ctr" defTabSz="457200">
              <a:lnSpc>
                <a:spcPts val="1400"/>
              </a:lnSpc>
            </a:pPr>
            <a:r>
              <a:rPr lang="en-US" sz="1200" spc="25" dirty="0">
                <a:solidFill>
                  <a:srgbClr val="FFFFFF"/>
                </a:solidFill>
                <a:latin typeface="Camber 4 Bold"/>
              </a:rPr>
              <a:t>Experimental application of models for using ICT in learning and teaching</a:t>
            </a:r>
          </a:p>
          <a:p>
            <a:pPr algn="ctr" defTabSz="457200">
              <a:lnSpc>
                <a:spcPts val="1400"/>
              </a:lnSpc>
              <a:spcBef>
                <a:spcPct val="0"/>
              </a:spcBef>
            </a:pPr>
            <a:endParaRPr lang="en-US" sz="1000" spc="25" dirty="0">
              <a:solidFill>
                <a:srgbClr val="FFFFFF"/>
              </a:solidFill>
              <a:latin typeface="Camber 4 Bold"/>
            </a:endParaRPr>
          </a:p>
        </p:txBody>
      </p:sp>
      <p:sp>
        <p:nvSpPr>
          <p:cNvPr id="33" name="TextBox 12">
            <a:extLst>
              <a:ext uri="{FF2B5EF4-FFF2-40B4-BE49-F238E27FC236}">
                <a16:creationId xmlns:a16="http://schemas.microsoft.com/office/drawing/2014/main" id="{B0065805-2137-0204-B93D-4CE5B7C86C79}"/>
              </a:ext>
            </a:extLst>
          </p:cNvPr>
          <p:cNvSpPr txBox="1"/>
          <p:nvPr/>
        </p:nvSpPr>
        <p:spPr>
          <a:xfrm>
            <a:off x="4783256" y="2275294"/>
            <a:ext cx="1324520" cy="718145"/>
          </a:xfrm>
          <a:prstGeom prst="rect">
            <a:avLst/>
          </a:prstGeom>
        </p:spPr>
        <p:txBody>
          <a:bodyPr lIns="0" tIns="0" rIns="0" bIns="0" rtlCol="0" anchor="t">
            <a:spAutoFit/>
          </a:bodyPr>
          <a:lstStyle/>
          <a:p>
            <a:pPr algn="ctr" defTabSz="457200">
              <a:lnSpc>
                <a:spcPts val="1400"/>
              </a:lnSpc>
              <a:spcBef>
                <a:spcPct val="0"/>
              </a:spcBef>
            </a:pPr>
            <a:r>
              <a:rPr lang="en-US" sz="1200" spc="25" dirty="0">
                <a:solidFill>
                  <a:srgbClr val="FFFFFF"/>
                </a:solidFill>
                <a:latin typeface="Camber 4 Bold"/>
              </a:rPr>
              <a:t>Research of students’ digital competence and attitude</a:t>
            </a:r>
          </a:p>
        </p:txBody>
      </p:sp>
      <p:sp>
        <p:nvSpPr>
          <p:cNvPr id="34" name="TextBox 13">
            <a:extLst>
              <a:ext uri="{FF2B5EF4-FFF2-40B4-BE49-F238E27FC236}">
                <a16:creationId xmlns:a16="http://schemas.microsoft.com/office/drawing/2014/main" id="{8DAF7C5F-7FF3-6CDD-0CE4-AF14E1A4EFA8}"/>
              </a:ext>
            </a:extLst>
          </p:cNvPr>
          <p:cNvSpPr txBox="1"/>
          <p:nvPr/>
        </p:nvSpPr>
        <p:spPr>
          <a:xfrm>
            <a:off x="6642158" y="2813902"/>
            <a:ext cx="1324520" cy="359073"/>
          </a:xfrm>
          <a:prstGeom prst="rect">
            <a:avLst/>
          </a:prstGeom>
        </p:spPr>
        <p:txBody>
          <a:bodyPr lIns="0" tIns="0" rIns="0" bIns="0" rtlCol="0" anchor="t">
            <a:spAutoFit/>
          </a:bodyPr>
          <a:lstStyle/>
          <a:p>
            <a:pPr algn="ctr" defTabSz="457200">
              <a:lnSpc>
                <a:spcPts val="1400"/>
              </a:lnSpc>
              <a:spcBef>
                <a:spcPct val="0"/>
              </a:spcBef>
            </a:pPr>
            <a:r>
              <a:rPr lang="en-US" sz="1200" spc="25" dirty="0">
                <a:solidFill>
                  <a:srgbClr val="FFFFFF"/>
                </a:solidFill>
                <a:latin typeface="Camber 4 Bold"/>
              </a:rPr>
              <a:t>Evaluation of digital maturity of schools</a:t>
            </a:r>
          </a:p>
        </p:txBody>
      </p:sp>
      <p:sp>
        <p:nvSpPr>
          <p:cNvPr id="35" name="TextBox 14">
            <a:extLst>
              <a:ext uri="{FF2B5EF4-FFF2-40B4-BE49-F238E27FC236}">
                <a16:creationId xmlns:a16="http://schemas.microsoft.com/office/drawing/2014/main" id="{6B29EDC0-D1AC-CB0E-583F-9296D7529639}"/>
              </a:ext>
            </a:extLst>
          </p:cNvPr>
          <p:cNvSpPr txBox="1"/>
          <p:nvPr/>
        </p:nvSpPr>
        <p:spPr>
          <a:xfrm>
            <a:off x="1106380" y="2130831"/>
            <a:ext cx="1324520" cy="707117"/>
          </a:xfrm>
          <a:prstGeom prst="rect">
            <a:avLst/>
          </a:prstGeom>
        </p:spPr>
        <p:txBody>
          <a:bodyPr lIns="0" tIns="0" rIns="0" bIns="0" rtlCol="0" anchor="t">
            <a:spAutoFit/>
          </a:bodyPr>
          <a:lstStyle/>
          <a:p>
            <a:pPr algn="ctr" defTabSz="457200">
              <a:lnSpc>
                <a:spcPts val="1400"/>
              </a:lnSpc>
            </a:pPr>
            <a:r>
              <a:rPr lang="en-US" sz="1200" spc="25" dirty="0">
                <a:solidFill>
                  <a:srgbClr val="FFFFFF"/>
                </a:solidFill>
                <a:latin typeface="Camber 4 Bold"/>
              </a:rPr>
              <a:t>Scientific research on the impact of the project</a:t>
            </a:r>
          </a:p>
          <a:p>
            <a:pPr algn="ctr" defTabSz="457200">
              <a:lnSpc>
                <a:spcPts val="1400"/>
              </a:lnSpc>
              <a:spcBef>
                <a:spcPct val="0"/>
              </a:spcBef>
            </a:pPr>
            <a:endParaRPr lang="en-US" sz="1000" spc="25" dirty="0">
              <a:solidFill>
                <a:srgbClr val="FFFFFF"/>
              </a:solidFill>
              <a:latin typeface="Camber 4 Bold"/>
            </a:endParaRPr>
          </a:p>
        </p:txBody>
      </p:sp>
    </p:spTree>
    <p:extLst>
      <p:ext uri="{BB962C8B-B14F-4D97-AF65-F5344CB8AC3E}">
        <p14:creationId xmlns:p14="http://schemas.microsoft.com/office/powerpoint/2010/main" val="842987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rot="-5400000">
            <a:off x="4506677" y="439375"/>
            <a:ext cx="3982842" cy="3982842"/>
          </a:xfrm>
          <a:prstGeom prst="rect">
            <a:avLst/>
          </a:prstGeom>
        </p:spPr>
      </p:pic>
      <p:sp>
        <p:nvSpPr>
          <p:cNvPr id="3" name="TextBox 3"/>
          <p:cNvSpPr txBox="1"/>
          <p:nvPr/>
        </p:nvSpPr>
        <p:spPr>
          <a:xfrm>
            <a:off x="533079" y="574087"/>
            <a:ext cx="3950637" cy="1179810"/>
          </a:xfrm>
          <a:prstGeom prst="rect">
            <a:avLst/>
          </a:prstGeom>
        </p:spPr>
        <p:txBody>
          <a:bodyPr wrap="square" lIns="0" tIns="0" rIns="0" bIns="0" rtlCol="0" anchor="t">
            <a:spAutoFit/>
          </a:bodyPr>
          <a:lstStyle/>
          <a:p>
            <a:pPr defTabSz="457200">
              <a:lnSpc>
                <a:spcPts val="4600"/>
              </a:lnSpc>
              <a:spcBef>
                <a:spcPct val="0"/>
              </a:spcBef>
            </a:pPr>
            <a:r>
              <a:rPr lang="en-US" sz="4000" b="1" dirty="0">
                <a:solidFill>
                  <a:srgbClr val="000000"/>
                </a:solidFill>
                <a:latin typeface="Camber Medium" pitchFamily="50" charset="0"/>
              </a:rPr>
              <a:t>Digital</a:t>
            </a:r>
            <a:r>
              <a:rPr lang="hr-HR" sz="4000" b="1" dirty="0">
                <a:solidFill>
                  <a:srgbClr val="000000"/>
                </a:solidFill>
                <a:latin typeface="Camber Medium" pitchFamily="50" charset="0"/>
              </a:rPr>
              <a:t> </a:t>
            </a:r>
            <a:r>
              <a:rPr lang="en-US" sz="4000" b="1" dirty="0">
                <a:solidFill>
                  <a:srgbClr val="000000"/>
                </a:solidFill>
                <a:latin typeface="Camber Medium" pitchFamily="50" charset="0"/>
              </a:rPr>
              <a:t>maturity by segments</a:t>
            </a:r>
          </a:p>
        </p:txBody>
      </p:sp>
      <p:sp>
        <p:nvSpPr>
          <p:cNvPr id="4" name="TextBox 4"/>
          <p:cNvSpPr txBox="1"/>
          <p:nvPr/>
        </p:nvSpPr>
        <p:spPr>
          <a:xfrm>
            <a:off x="4935374" y="4186826"/>
            <a:ext cx="438840" cy="196657"/>
          </a:xfrm>
          <a:prstGeom prst="rect">
            <a:avLst/>
          </a:prstGeom>
        </p:spPr>
        <p:txBody>
          <a:bodyPr wrap="square" lIns="0" tIns="0" rIns="0" bIns="0" rtlCol="0" anchor="t">
            <a:spAutoFit/>
          </a:bodyPr>
          <a:lstStyle/>
          <a:p>
            <a:pPr algn="ctr" defTabSz="457200">
              <a:lnSpc>
                <a:spcPts val="500"/>
              </a:lnSpc>
            </a:pPr>
            <a:r>
              <a:rPr lang="en-US" sz="600" spc="12" dirty="0">
                <a:solidFill>
                  <a:srgbClr val="000000"/>
                </a:solidFill>
                <a:latin typeface="Camber 2"/>
              </a:rPr>
              <a:t>Planning, management &amp; leadership</a:t>
            </a:r>
          </a:p>
        </p:txBody>
      </p:sp>
      <p:grpSp>
        <p:nvGrpSpPr>
          <p:cNvPr id="5" name="Group 5"/>
          <p:cNvGrpSpPr/>
          <p:nvPr/>
        </p:nvGrpSpPr>
        <p:grpSpPr>
          <a:xfrm>
            <a:off x="3460991" y="3059250"/>
            <a:ext cx="1420091" cy="961187"/>
            <a:chOff x="0" y="19051"/>
            <a:chExt cx="2808451" cy="1892420"/>
          </a:xfrm>
        </p:grpSpPr>
        <p:grpSp>
          <p:nvGrpSpPr>
            <p:cNvPr id="6" name="Group 6"/>
            <p:cNvGrpSpPr/>
            <p:nvPr/>
          </p:nvGrpSpPr>
          <p:grpSpPr>
            <a:xfrm>
              <a:off x="0" y="30949"/>
              <a:ext cx="149991" cy="149991"/>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89689"/>
              </a:solidFill>
            </p:spPr>
            <p:txBody>
              <a:bodyPr/>
              <a:lstStyle/>
              <a:p>
                <a:pPr defTabSz="457200"/>
                <a:endParaRPr lang="en-HR" sz="900">
                  <a:solidFill>
                    <a:prstClr val="black"/>
                  </a:solidFill>
                  <a:latin typeface="Calibri"/>
                </a:endParaRPr>
              </a:p>
            </p:txBody>
          </p:sp>
        </p:grpSp>
        <p:grpSp>
          <p:nvGrpSpPr>
            <p:cNvPr id="8" name="Group 8"/>
            <p:cNvGrpSpPr/>
            <p:nvPr/>
          </p:nvGrpSpPr>
          <p:grpSpPr>
            <a:xfrm>
              <a:off x="0" y="891496"/>
              <a:ext cx="149991" cy="149991"/>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9E265"/>
              </a:solidFill>
            </p:spPr>
            <p:txBody>
              <a:bodyPr/>
              <a:lstStyle/>
              <a:p>
                <a:pPr defTabSz="457200"/>
                <a:endParaRPr lang="en-HR" sz="900">
                  <a:solidFill>
                    <a:prstClr val="black"/>
                  </a:solidFill>
                  <a:latin typeface="Calibri"/>
                </a:endParaRPr>
              </a:p>
            </p:txBody>
          </p:sp>
        </p:grpSp>
        <p:grpSp>
          <p:nvGrpSpPr>
            <p:cNvPr id="10" name="Group 10"/>
            <p:cNvGrpSpPr/>
            <p:nvPr/>
          </p:nvGrpSpPr>
          <p:grpSpPr>
            <a:xfrm>
              <a:off x="0" y="458271"/>
              <a:ext cx="149991" cy="149991"/>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97C233"/>
              </a:solidFill>
            </p:spPr>
            <p:txBody>
              <a:bodyPr/>
              <a:lstStyle/>
              <a:p>
                <a:pPr defTabSz="457200"/>
                <a:endParaRPr lang="en-HR" sz="900">
                  <a:solidFill>
                    <a:prstClr val="black"/>
                  </a:solidFill>
                  <a:latin typeface="Calibri"/>
                </a:endParaRPr>
              </a:p>
            </p:txBody>
          </p:sp>
        </p:grpSp>
        <p:grpSp>
          <p:nvGrpSpPr>
            <p:cNvPr id="12" name="Group 12"/>
            <p:cNvGrpSpPr/>
            <p:nvPr/>
          </p:nvGrpSpPr>
          <p:grpSpPr>
            <a:xfrm>
              <a:off x="0" y="1320972"/>
              <a:ext cx="149991" cy="149991"/>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15A0DB"/>
              </a:solidFill>
            </p:spPr>
            <p:txBody>
              <a:bodyPr/>
              <a:lstStyle/>
              <a:p>
                <a:pPr defTabSz="457200"/>
                <a:endParaRPr lang="en-HR" sz="900">
                  <a:solidFill>
                    <a:prstClr val="black"/>
                  </a:solidFill>
                  <a:latin typeface="Calibri"/>
                </a:endParaRPr>
              </a:p>
            </p:txBody>
          </p:sp>
        </p:grpSp>
        <p:grpSp>
          <p:nvGrpSpPr>
            <p:cNvPr id="14" name="Group 14"/>
            <p:cNvGrpSpPr/>
            <p:nvPr/>
          </p:nvGrpSpPr>
          <p:grpSpPr>
            <a:xfrm>
              <a:off x="0" y="1752323"/>
              <a:ext cx="149991" cy="149991"/>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1B75BB"/>
              </a:solidFill>
            </p:spPr>
            <p:txBody>
              <a:bodyPr/>
              <a:lstStyle/>
              <a:p>
                <a:pPr defTabSz="457200"/>
                <a:endParaRPr lang="en-HR" sz="900">
                  <a:solidFill>
                    <a:prstClr val="black"/>
                  </a:solidFill>
                  <a:latin typeface="Calibri"/>
                </a:endParaRPr>
              </a:p>
            </p:txBody>
          </p:sp>
        </p:grpSp>
        <p:sp>
          <p:nvSpPr>
            <p:cNvPr id="16" name="TextBox 16"/>
            <p:cNvSpPr txBox="1"/>
            <p:nvPr/>
          </p:nvSpPr>
          <p:spPr>
            <a:xfrm>
              <a:off x="262071" y="19051"/>
              <a:ext cx="2546380" cy="167018"/>
            </a:xfrm>
            <a:prstGeom prst="rect">
              <a:avLst/>
            </a:prstGeom>
          </p:spPr>
          <p:txBody>
            <a:bodyPr lIns="0" tIns="0" rIns="0" bIns="0" rtlCol="0" anchor="t">
              <a:spAutoFit/>
            </a:bodyPr>
            <a:lstStyle/>
            <a:p>
              <a:pPr defTabSz="457200">
                <a:lnSpc>
                  <a:spcPts val="572"/>
                </a:lnSpc>
              </a:pPr>
              <a:r>
                <a:rPr lang="en-US" sz="800" spc="14" dirty="0">
                  <a:solidFill>
                    <a:srgbClr val="000000"/>
                  </a:solidFill>
                  <a:latin typeface="Camber 2"/>
                </a:rPr>
                <a:t>Digitally mature</a:t>
              </a:r>
            </a:p>
          </p:txBody>
        </p:sp>
        <p:sp>
          <p:nvSpPr>
            <p:cNvPr id="17" name="TextBox 17"/>
            <p:cNvSpPr txBox="1"/>
            <p:nvPr/>
          </p:nvSpPr>
          <p:spPr>
            <a:xfrm>
              <a:off x="262071" y="450403"/>
              <a:ext cx="2546380" cy="167018"/>
            </a:xfrm>
            <a:prstGeom prst="rect">
              <a:avLst/>
            </a:prstGeom>
          </p:spPr>
          <p:txBody>
            <a:bodyPr lIns="0" tIns="0" rIns="0" bIns="0" rtlCol="0" anchor="t">
              <a:spAutoFit/>
            </a:bodyPr>
            <a:lstStyle/>
            <a:p>
              <a:pPr defTabSz="457200">
                <a:lnSpc>
                  <a:spcPts val="572"/>
                </a:lnSpc>
              </a:pPr>
              <a:r>
                <a:rPr lang="en-US" sz="800" spc="14">
                  <a:solidFill>
                    <a:srgbClr val="000000"/>
                  </a:solidFill>
                  <a:latin typeface="Camber 2"/>
                </a:rPr>
                <a:t>Digitally advanced</a:t>
              </a:r>
            </a:p>
          </p:txBody>
        </p:sp>
        <p:sp>
          <p:nvSpPr>
            <p:cNvPr id="18" name="TextBox 18"/>
            <p:cNvSpPr txBox="1"/>
            <p:nvPr/>
          </p:nvSpPr>
          <p:spPr>
            <a:xfrm>
              <a:off x="262071" y="881752"/>
              <a:ext cx="2546380" cy="167018"/>
            </a:xfrm>
            <a:prstGeom prst="rect">
              <a:avLst/>
            </a:prstGeom>
          </p:spPr>
          <p:txBody>
            <a:bodyPr lIns="0" tIns="0" rIns="0" bIns="0" rtlCol="0" anchor="t">
              <a:spAutoFit/>
            </a:bodyPr>
            <a:lstStyle/>
            <a:p>
              <a:pPr defTabSz="457200">
                <a:lnSpc>
                  <a:spcPts val="572"/>
                </a:lnSpc>
              </a:pPr>
              <a:r>
                <a:rPr lang="en-US" sz="800" spc="14" dirty="0">
                  <a:solidFill>
                    <a:srgbClr val="000000"/>
                  </a:solidFill>
                  <a:latin typeface="Camber 2"/>
                </a:rPr>
                <a:t>Digitally competent</a:t>
              </a:r>
            </a:p>
          </p:txBody>
        </p:sp>
        <p:sp>
          <p:nvSpPr>
            <p:cNvPr id="19" name="TextBox 19"/>
            <p:cNvSpPr txBox="1"/>
            <p:nvPr/>
          </p:nvSpPr>
          <p:spPr>
            <a:xfrm>
              <a:off x="262071" y="1313104"/>
              <a:ext cx="2546380" cy="167018"/>
            </a:xfrm>
            <a:prstGeom prst="rect">
              <a:avLst/>
            </a:prstGeom>
          </p:spPr>
          <p:txBody>
            <a:bodyPr lIns="0" tIns="0" rIns="0" bIns="0" rtlCol="0" anchor="t">
              <a:spAutoFit/>
            </a:bodyPr>
            <a:lstStyle/>
            <a:p>
              <a:pPr defTabSz="457200">
                <a:lnSpc>
                  <a:spcPts val="572"/>
                </a:lnSpc>
              </a:pPr>
              <a:r>
                <a:rPr lang="en-US" sz="800" spc="14">
                  <a:solidFill>
                    <a:srgbClr val="000000"/>
                  </a:solidFill>
                  <a:latin typeface="Camber 2"/>
                </a:rPr>
                <a:t>Digital beginners</a:t>
              </a:r>
            </a:p>
          </p:txBody>
        </p:sp>
        <p:sp>
          <p:nvSpPr>
            <p:cNvPr id="20" name="TextBox 20"/>
            <p:cNvSpPr txBox="1"/>
            <p:nvPr/>
          </p:nvSpPr>
          <p:spPr>
            <a:xfrm>
              <a:off x="262071" y="1744453"/>
              <a:ext cx="2546380" cy="167018"/>
            </a:xfrm>
            <a:prstGeom prst="rect">
              <a:avLst/>
            </a:prstGeom>
          </p:spPr>
          <p:txBody>
            <a:bodyPr lIns="0" tIns="0" rIns="0" bIns="0" rtlCol="0" anchor="t">
              <a:spAutoFit/>
            </a:bodyPr>
            <a:lstStyle/>
            <a:p>
              <a:pPr defTabSz="457200">
                <a:lnSpc>
                  <a:spcPts val="572"/>
                </a:lnSpc>
              </a:pPr>
              <a:r>
                <a:rPr lang="en-US" sz="800" spc="14">
                  <a:solidFill>
                    <a:srgbClr val="000000"/>
                  </a:solidFill>
                  <a:latin typeface="Camber 2"/>
                </a:rPr>
                <a:t>Digitally unaware</a:t>
              </a:r>
            </a:p>
          </p:txBody>
        </p:sp>
      </p:grpSp>
      <p:sp>
        <p:nvSpPr>
          <p:cNvPr id="21" name="TextBox 21"/>
          <p:cNvSpPr txBox="1"/>
          <p:nvPr/>
        </p:nvSpPr>
        <p:spPr>
          <a:xfrm>
            <a:off x="5618182" y="4196711"/>
            <a:ext cx="444932" cy="132537"/>
          </a:xfrm>
          <a:prstGeom prst="rect">
            <a:avLst/>
          </a:prstGeom>
        </p:spPr>
        <p:txBody>
          <a:bodyPr wrap="square" lIns="0" tIns="0" rIns="0" bIns="0" rtlCol="0" anchor="t">
            <a:spAutoFit/>
          </a:bodyPr>
          <a:lstStyle/>
          <a:p>
            <a:pPr algn="ctr" defTabSz="457200">
              <a:lnSpc>
                <a:spcPts val="500"/>
              </a:lnSpc>
            </a:pPr>
            <a:r>
              <a:rPr lang="en-US" sz="600" spc="12" dirty="0">
                <a:solidFill>
                  <a:srgbClr val="000000"/>
                </a:solidFill>
                <a:latin typeface="Camber 2"/>
              </a:rPr>
              <a:t>Digital tech in teaching</a:t>
            </a:r>
          </a:p>
        </p:txBody>
      </p:sp>
      <p:sp>
        <p:nvSpPr>
          <p:cNvPr id="22" name="TextBox 22"/>
          <p:cNvSpPr txBox="1"/>
          <p:nvPr/>
        </p:nvSpPr>
        <p:spPr>
          <a:xfrm>
            <a:off x="6307082" y="4182782"/>
            <a:ext cx="406377" cy="196657"/>
          </a:xfrm>
          <a:prstGeom prst="rect">
            <a:avLst/>
          </a:prstGeom>
        </p:spPr>
        <p:txBody>
          <a:bodyPr wrap="square" lIns="0" tIns="0" rIns="0" bIns="0" rtlCol="0" anchor="t">
            <a:spAutoFit/>
          </a:bodyPr>
          <a:lstStyle/>
          <a:p>
            <a:pPr algn="ctr" defTabSz="457200">
              <a:lnSpc>
                <a:spcPts val="500"/>
              </a:lnSpc>
            </a:pPr>
            <a:r>
              <a:rPr lang="en-US" sz="600" spc="12" dirty="0">
                <a:solidFill>
                  <a:srgbClr val="000000"/>
                </a:solidFill>
                <a:latin typeface="Camber 2"/>
              </a:rPr>
              <a:t>Development of digital competence </a:t>
            </a:r>
          </a:p>
        </p:txBody>
      </p:sp>
      <p:sp>
        <p:nvSpPr>
          <p:cNvPr id="23" name="TextBox 23"/>
          <p:cNvSpPr txBox="1"/>
          <p:nvPr/>
        </p:nvSpPr>
        <p:spPr>
          <a:xfrm>
            <a:off x="6979085" y="4182782"/>
            <a:ext cx="391067" cy="132537"/>
          </a:xfrm>
          <a:prstGeom prst="rect">
            <a:avLst/>
          </a:prstGeom>
        </p:spPr>
        <p:txBody>
          <a:bodyPr wrap="square" lIns="0" tIns="0" rIns="0" bIns="0" rtlCol="0" anchor="t">
            <a:spAutoFit/>
          </a:bodyPr>
          <a:lstStyle/>
          <a:p>
            <a:pPr algn="ctr" defTabSz="457200">
              <a:lnSpc>
                <a:spcPts val="500"/>
              </a:lnSpc>
            </a:pPr>
            <a:r>
              <a:rPr lang="en-US" sz="600" spc="12" dirty="0">
                <a:solidFill>
                  <a:srgbClr val="000000"/>
                </a:solidFill>
                <a:latin typeface="Camber 2"/>
              </a:rPr>
              <a:t>Digital culture</a:t>
            </a:r>
          </a:p>
        </p:txBody>
      </p:sp>
      <p:sp>
        <p:nvSpPr>
          <p:cNvPr id="24" name="TextBox 24"/>
          <p:cNvSpPr txBox="1"/>
          <p:nvPr/>
        </p:nvSpPr>
        <p:spPr>
          <a:xfrm>
            <a:off x="7602224" y="4190388"/>
            <a:ext cx="536228" cy="68417"/>
          </a:xfrm>
          <a:prstGeom prst="rect">
            <a:avLst/>
          </a:prstGeom>
        </p:spPr>
        <p:txBody>
          <a:bodyPr wrap="square" lIns="0" tIns="0" rIns="0" bIns="0" rtlCol="0" anchor="t">
            <a:spAutoFit/>
          </a:bodyPr>
          <a:lstStyle/>
          <a:p>
            <a:pPr algn="ctr" defTabSz="457200">
              <a:lnSpc>
                <a:spcPts val="500"/>
              </a:lnSpc>
            </a:pPr>
            <a:r>
              <a:rPr lang="en-US" sz="600" spc="12" dirty="0">
                <a:solidFill>
                  <a:srgbClr val="000000"/>
                </a:solidFill>
                <a:latin typeface="Camber 2"/>
              </a:rPr>
              <a:t>Infrastructure</a:t>
            </a:r>
          </a:p>
        </p:txBody>
      </p:sp>
      <p:sp>
        <p:nvSpPr>
          <p:cNvPr id="25" name="TextBox 25"/>
          <p:cNvSpPr txBox="1"/>
          <p:nvPr/>
        </p:nvSpPr>
        <p:spPr>
          <a:xfrm>
            <a:off x="7368703" y="418595"/>
            <a:ext cx="1260948" cy="158890"/>
          </a:xfrm>
          <a:prstGeom prst="rect">
            <a:avLst/>
          </a:prstGeom>
        </p:spPr>
        <p:txBody>
          <a:bodyPr lIns="0" tIns="0" rIns="0" bIns="0" rtlCol="0" anchor="t">
            <a:spAutoFit/>
          </a:bodyPr>
          <a:lstStyle/>
          <a:p>
            <a:pPr algn="r" defTabSz="457200">
              <a:lnSpc>
                <a:spcPts val="1260"/>
              </a:lnSpc>
            </a:pPr>
            <a:r>
              <a:rPr lang="en-US" sz="1000" spc="22" dirty="0">
                <a:solidFill>
                  <a:srgbClr val="000000"/>
                </a:solidFill>
                <a:latin typeface="Camber 2 Bold"/>
              </a:rPr>
              <a:t>34</a:t>
            </a:r>
            <a:endParaRPr lang="en-US" sz="900" spc="22" dirty="0">
              <a:solidFill>
                <a:srgbClr val="000000"/>
              </a:solidFill>
              <a:latin typeface="Camber 2 Bold"/>
            </a:endParaRPr>
          </a:p>
        </p:txBody>
      </p:sp>
      <p:grpSp>
        <p:nvGrpSpPr>
          <p:cNvPr id="29" name="Group 28">
            <a:extLst>
              <a:ext uri="{FF2B5EF4-FFF2-40B4-BE49-F238E27FC236}">
                <a16:creationId xmlns:a16="http://schemas.microsoft.com/office/drawing/2014/main" id="{93472733-7B22-3E3D-5EA7-0F050FE3723A}"/>
              </a:ext>
            </a:extLst>
          </p:cNvPr>
          <p:cNvGrpSpPr/>
          <p:nvPr/>
        </p:nvGrpSpPr>
        <p:grpSpPr>
          <a:xfrm>
            <a:off x="514350" y="4741028"/>
            <a:ext cx="8115300" cy="130421"/>
            <a:chOff x="0" y="298340"/>
            <a:chExt cx="21640800" cy="347789"/>
          </a:xfrm>
        </p:grpSpPr>
        <p:sp>
          <p:nvSpPr>
            <p:cNvPr id="30" name="TextBox 29">
              <a:extLst>
                <a:ext uri="{FF2B5EF4-FFF2-40B4-BE49-F238E27FC236}">
                  <a16:creationId xmlns:a16="http://schemas.microsoft.com/office/drawing/2014/main" id="{59AC39DF-F1AB-1768-7719-A7AD60F978F5}"/>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31" name="TextBox 30">
              <a:extLst>
                <a:ext uri="{FF2B5EF4-FFF2-40B4-BE49-F238E27FC236}">
                  <a16:creationId xmlns:a16="http://schemas.microsoft.com/office/drawing/2014/main" id="{FC8A07AD-0236-FEFE-6954-A15A9F8F932A}"/>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932182" y="1671750"/>
            <a:ext cx="6092" cy="2584415"/>
          </a:xfrm>
          <a:prstGeom prst="rect">
            <a:avLst/>
          </a:prstGeom>
          <a:solidFill>
            <a:srgbClr val="000000">
              <a:alpha val="29804"/>
            </a:srgbClr>
          </a:solidFill>
        </p:spPr>
        <p:txBody>
          <a:bodyPr/>
          <a:lstStyle/>
          <a:p>
            <a:pPr defTabSz="457200"/>
            <a:endParaRPr lang="en-HR" sz="900">
              <a:solidFill>
                <a:prstClr val="black"/>
              </a:solidFill>
              <a:latin typeface="Calibri"/>
            </a:endParaRPr>
          </a:p>
        </p:txBody>
      </p:sp>
      <p:sp>
        <p:nvSpPr>
          <p:cNvPr id="3" name="AutoShape 3"/>
          <p:cNvSpPr/>
          <p:nvPr/>
        </p:nvSpPr>
        <p:spPr>
          <a:xfrm>
            <a:off x="6138132" y="1671751"/>
            <a:ext cx="6092" cy="2584415"/>
          </a:xfrm>
          <a:prstGeom prst="rect">
            <a:avLst/>
          </a:prstGeom>
          <a:solidFill>
            <a:srgbClr val="000000">
              <a:alpha val="29804"/>
            </a:srgbClr>
          </a:solidFill>
        </p:spPr>
        <p:txBody>
          <a:bodyPr/>
          <a:lstStyle/>
          <a:p>
            <a:pPr defTabSz="457200"/>
            <a:endParaRPr lang="en-HR" sz="900">
              <a:solidFill>
                <a:prstClr val="black"/>
              </a:solidFill>
              <a:latin typeface="Calibri"/>
            </a:endParaRPr>
          </a:p>
        </p:txBody>
      </p:sp>
      <p:sp>
        <p:nvSpPr>
          <p:cNvPr id="4" name="Freeform 4"/>
          <p:cNvSpPr/>
          <p:nvPr/>
        </p:nvSpPr>
        <p:spPr>
          <a:xfrm>
            <a:off x="1144824" y="3402695"/>
            <a:ext cx="798611" cy="728914"/>
          </a:xfrm>
          <a:custGeom>
            <a:avLst/>
            <a:gdLst/>
            <a:ahLst/>
            <a:cxnLst/>
            <a:rect l="l" t="t" r="r" b="b"/>
            <a:pathLst>
              <a:path w="1597222" h="1457828">
                <a:moveTo>
                  <a:pt x="0" y="0"/>
                </a:moveTo>
                <a:lnTo>
                  <a:pt x="1597221" y="0"/>
                </a:lnTo>
                <a:lnTo>
                  <a:pt x="1597221" y="1457828"/>
                </a:lnTo>
                <a:lnTo>
                  <a:pt x="0" y="14578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HR" sz="900">
              <a:solidFill>
                <a:prstClr val="black"/>
              </a:solidFill>
              <a:latin typeface="Calibri"/>
            </a:endParaRPr>
          </a:p>
        </p:txBody>
      </p:sp>
      <p:grpSp>
        <p:nvGrpSpPr>
          <p:cNvPr id="5" name="Group 5"/>
          <p:cNvGrpSpPr/>
          <p:nvPr/>
        </p:nvGrpSpPr>
        <p:grpSpPr>
          <a:xfrm rot="20845707">
            <a:off x="189123" y="296960"/>
            <a:ext cx="650451" cy="809025"/>
            <a:chOff x="-18120" y="160760"/>
            <a:chExt cx="2743637" cy="3412510"/>
          </a:xfrm>
        </p:grpSpPr>
        <p:grpSp>
          <p:nvGrpSpPr>
            <p:cNvPr id="6" name="Group 6"/>
            <p:cNvGrpSpPr/>
            <p:nvPr/>
          </p:nvGrpSpPr>
          <p:grpSpPr>
            <a:xfrm>
              <a:off x="-18120" y="160760"/>
              <a:ext cx="2743637" cy="3412510"/>
              <a:chOff x="-5368" y="47625"/>
              <a:chExt cx="812800" cy="1010953"/>
            </a:xfrm>
          </p:grpSpPr>
          <p:sp>
            <p:nvSpPr>
              <p:cNvPr id="7" name="Freeform 7"/>
              <p:cNvSpPr/>
              <p:nvPr/>
            </p:nvSpPr>
            <p:spPr>
              <a:xfrm>
                <a:off x="-5368" y="24577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75BC"/>
              </a:solidFill>
            </p:spPr>
            <p:txBody>
              <a:bodyPr/>
              <a:lstStyle/>
              <a:p>
                <a:pPr defTabSz="457200"/>
                <a:endParaRPr lang="en-HR" sz="900" dirty="0">
                  <a:solidFill>
                    <a:prstClr val="black"/>
                  </a:solidFill>
                  <a:latin typeface="Calibri"/>
                </a:endParaRPr>
              </a:p>
            </p:txBody>
          </p:sp>
          <p:sp>
            <p:nvSpPr>
              <p:cNvPr id="8" name="TextBox 8"/>
              <p:cNvSpPr txBox="1"/>
              <p:nvPr/>
            </p:nvSpPr>
            <p:spPr>
              <a:xfrm>
                <a:off x="76200" y="47625"/>
                <a:ext cx="660400" cy="688975"/>
              </a:xfrm>
              <a:prstGeom prst="rect">
                <a:avLst/>
              </a:prstGeom>
            </p:spPr>
            <p:txBody>
              <a:bodyPr lIns="25400" tIns="25400" rIns="25400" bIns="25400" rtlCol="0" anchor="ctr"/>
              <a:lstStyle/>
              <a:p>
                <a:pPr algn="ctr" defTabSz="457200">
                  <a:lnSpc>
                    <a:spcPts val="980"/>
                  </a:lnSpc>
                </a:pPr>
                <a:endParaRPr sz="900">
                  <a:solidFill>
                    <a:prstClr val="black"/>
                  </a:solidFill>
                  <a:latin typeface="Calibri"/>
                </a:endParaRPr>
              </a:p>
            </p:txBody>
          </p:sp>
        </p:grpSp>
        <p:sp>
          <p:nvSpPr>
            <p:cNvPr id="9" name="Freeform 9"/>
            <p:cNvSpPr/>
            <p:nvPr/>
          </p:nvSpPr>
          <p:spPr>
            <a:xfrm>
              <a:off x="549055" y="1170871"/>
              <a:ext cx="1633296" cy="2174104"/>
            </a:xfrm>
            <a:custGeom>
              <a:avLst/>
              <a:gdLst/>
              <a:ahLst/>
              <a:cxnLst/>
              <a:rect l="l" t="t" r="r" b="b"/>
              <a:pathLst>
                <a:path w="1633296" h="2174104">
                  <a:moveTo>
                    <a:pt x="0" y="0"/>
                  </a:moveTo>
                  <a:lnTo>
                    <a:pt x="1633295" y="0"/>
                  </a:lnTo>
                  <a:lnTo>
                    <a:pt x="1633295" y="2174104"/>
                  </a:lnTo>
                  <a:lnTo>
                    <a:pt x="0" y="21741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HR" sz="900">
                <a:solidFill>
                  <a:prstClr val="black"/>
                </a:solidFill>
                <a:latin typeface="Calibri"/>
              </a:endParaRPr>
            </a:p>
          </p:txBody>
        </p:sp>
      </p:grpSp>
      <p:sp>
        <p:nvSpPr>
          <p:cNvPr id="10" name="TextBox 10"/>
          <p:cNvSpPr txBox="1"/>
          <p:nvPr/>
        </p:nvSpPr>
        <p:spPr>
          <a:xfrm>
            <a:off x="983686" y="701472"/>
            <a:ext cx="7176628" cy="570284"/>
          </a:xfrm>
          <a:prstGeom prst="rect">
            <a:avLst/>
          </a:prstGeom>
        </p:spPr>
        <p:txBody>
          <a:bodyPr wrap="square" lIns="0" tIns="0" rIns="0" bIns="0" rtlCol="0" anchor="t">
            <a:spAutoFit/>
          </a:bodyPr>
          <a:lstStyle/>
          <a:p>
            <a:pPr defTabSz="457200">
              <a:lnSpc>
                <a:spcPts val="4600"/>
              </a:lnSpc>
              <a:spcBef>
                <a:spcPct val="0"/>
              </a:spcBef>
            </a:pPr>
            <a:r>
              <a:rPr lang="en-US" sz="3600" b="1" dirty="0">
                <a:solidFill>
                  <a:srgbClr val="000000"/>
                </a:solidFill>
                <a:latin typeface="Camber Medium" pitchFamily="50" charset="0"/>
              </a:rPr>
              <a:t>Awards an</a:t>
            </a:r>
            <a:r>
              <a:rPr lang="hr-HR" sz="3600" b="1" dirty="0">
                <a:solidFill>
                  <a:srgbClr val="000000"/>
                </a:solidFill>
                <a:latin typeface="Camber Medium" pitchFamily="50" charset="0"/>
              </a:rPr>
              <a:t>d </a:t>
            </a:r>
            <a:r>
              <a:rPr lang="en-US" sz="3600" b="1" dirty="0">
                <a:solidFill>
                  <a:srgbClr val="000000"/>
                </a:solidFill>
                <a:latin typeface="Camber Medium" pitchFamily="50" charset="0"/>
              </a:rPr>
              <a:t>acknowledgements</a:t>
            </a:r>
          </a:p>
        </p:txBody>
      </p:sp>
      <p:grpSp>
        <p:nvGrpSpPr>
          <p:cNvPr id="11" name="Group 11"/>
          <p:cNvGrpSpPr/>
          <p:nvPr/>
        </p:nvGrpSpPr>
        <p:grpSpPr>
          <a:xfrm>
            <a:off x="514350" y="1778943"/>
            <a:ext cx="1966502" cy="1335957"/>
            <a:chOff x="0" y="9525"/>
            <a:chExt cx="5244004" cy="3562552"/>
          </a:xfrm>
        </p:grpSpPr>
        <p:sp>
          <p:nvSpPr>
            <p:cNvPr id="12" name="TextBox 12"/>
            <p:cNvSpPr txBox="1"/>
            <p:nvPr/>
          </p:nvSpPr>
          <p:spPr>
            <a:xfrm>
              <a:off x="0" y="9525"/>
              <a:ext cx="5244004" cy="1846659"/>
            </a:xfrm>
            <a:prstGeom prst="rect">
              <a:avLst/>
            </a:prstGeom>
          </p:spPr>
          <p:txBody>
            <a:bodyPr lIns="0" tIns="0" rIns="0" bIns="0" rtlCol="0" anchor="t">
              <a:spAutoFit/>
            </a:bodyPr>
            <a:lstStyle/>
            <a:p>
              <a:pPr algn="ctr" defTabSz="457200">
                <a:lnSpc>
                  <a:spcPts val="1782"/>
                </a:lnSpc>
                <a:spcBef>
                  <a:spcPct val="0"/>
                </a:spcBef>
              </a:pPr>
              <a:r>
                <a:rPr lang="en-US" sz="1550" dirty="0">
                  <a:solidFill>
                    <a:srgbClr val="1B75BC"/>
                  </a:solidFill>
                  <a:latin typeface="Camber Medium" pitchFamily="50" charset="0"/>
                </a:rPr>
                <a:t>2017</a:t>
              </a:r>
              <a:endParaRPr lang="hr-HR" sz="1550" dirty="0">
                <a:solidFill>
                  <a:srgbClr val="1B75BC"/>
                </a:solidFill>
                <a:latin typeface="Camber Medium" pitchFamily="50" charset="0"/>
              </a:endParaRPr>
            </a:p>
            <a:p>
              <a:pPr algn="ctr" defTabSz="457200">
                <a:lnSpc>
                  <a:spcPts val="1782"/>
                </a:lnSpc>
                <a:spcBef>
                  <a:spcPct val="0"/>
                </a:spcBef>
              </a:pPr>
              <a:r>
                <a:rPr lang="en-US" sz="1550" dirty="0">
                  <a:solidFill>
                    <a:srgbClr val="000000"/>
                  </a:solidFill>
                  <a:latin typeface="Camber 4"/>
                </a:rPr>
                <a:t>UNESCO King Hamad bin Isa Al-Khalifa</a:t>
              </a:r>
            </a:p>
          </p:txBody>
        </p:sp>
        <p:sp>
          <p:nvSpPr>
            <p:cNvPr id="13" name="TextBox 13"/>
            <p:cNvSpPr txBox="1"/>
            <p:nvPr/>
          </p:nvSpPr>
          <p:spPr>
            <a:xfrm>
              <a:off x="203200" y="2263853"/>
              <a:ext cx="4876799" cy="1308224"/>
            </a:xfrm>
            <a:prstGeom prst="rect">
              <a:avLst/>
            </a:prstGeom>
          </p:spPr>
          <p:txBody>
            <a:bodyPr wrap="square" lIns="0" tIns="0" rIns="0" bIns="0" rtlCol="0" anchor="t">
              <a:spAutoFit/>
            </a:bodyPr>
            <a:lstStyle/>
            <a:p>
              <a:pPr algn="just" defTabSz="457200">
                <a:lnSpc>
                  <a:spcPts val="1330"/>
                </a:lnSpc>
                <a:spcBef>
                  <a:spcPct val="0"/>
                </a:spcBef>
              </a:pPr>
              <a:r>
                <a:rPr lang="en-US" sz="949" spc="24" dirty="0">
                  <a:solidFill>
                    <a:srgbClr val="000000"/>
                  </a:solidFill>
                  <a:latin typeface="Camber 2"/>
                </a:rPr>
                <a:t>e-Schools is one of the twelve best projects in the world in the field of ICT application in education.</a:t>
              </a:r>
            </a:p>
          </p:txBody>
        </p:sp>
      </p:grpSp>
      <p:grpSp>
        <p:nvGrpSpPr>
          <p:cNvPr id="14" name="Group 14"/>
          <p:cNvGrpSpPr/>
          <p:nvPr/>
        </p:nvGrpSpPr>
        <p:grpSpPr>
          <a:xfrm>
            <a:off x="3554952" y="1778943"/>
            <a:ext cx="1966502" cy="2352666"/>
            <a:chOff x="0" y="19051"/>
            <a:chExt cx="5244004" cy="6273772"/>
          </a:xfrm>
        </p:grpSpPr>
        <p:sp>
          <p:nvSpPr>
            <p:cNvPr id="15" name="TextBox 15"/>
            <p:cNvSpPr txBox="1"/>
            <p:nvPr/>
          </p:nvSpPr>
          <p:spPr>
            <a:xfrm>
              <a:off x="0" y="19051"/>
              <a:ext cx="5244004" cy="1846658"/>
            </a:xfrm>
            <a:prstGeom prst="rect">
              <a:avLst/>
            </a:prstGeom>
          </p:spPr>
          <p:txBody>
            <a:bodyPr lIns="0" tIns="0" rIns="0" bIns="0" rtlCol="0" anchor="t">
              <a:spAutoFit/>
            </a:bodyPr>
            <a:lstStyle/>
            <a:p>
              <a:pPr algn="ctr" defTabSz="457200">
                <a:lnSpc>
                  <a:spcPts val="1840"/>
                </a:lnSpc>
                <a:spcBef>
                  <a:spcPct val="0"/>
                </a:spcBef>
              </a:pPr>
              <a:r>
                <a:rPr lang="en-US" sz="1600" dirty="0">
                  <a:solidFill>
                    <a:srgbClr val="1B75BC"/>
                  </a:solidFill>
                  <a:latin typeface="Camber Medium" pitchFamily="50" charset="0"/>
                </a:rPr>
                <a:t>2020</a:t>
              </a:r>
              <a:endParaRPr lang="hr-HR" sz="1600" dirty="0">
                <a:solidFill>
                  <a:srgbClr val="1B75BC"/>
                </a:solidFill>
                <a:latin typeface="Camber Medium" pitchFamily="50" charset="0"/>
              </a:endParaRPr>
            </a:p>
            <a:p>
              <a:pPr algn="ctr" defTabSz="457200">
                <a:lnSpc>
                  <a:spcPts val="1840"/>
                </a:lnSpc>
                <a:spcBef>
                  <a:spcPct val="0"/>
                </a:spcBef>
              </a:pPr>
              <a:r>
                <a:rPr lang="en-US" sz="1600" dirty="0">
                  <a:solidFill>
                    <a:srgbClr val="000000"/>
                  </a:solidFill>
                  <a:latin typeface="Camber 4"/>
                </a:rPr>
                <a:t>European Commission – </a:t>
              </a:r>
              <a:r>
                <a:rPr lang="en-US" sz="1600" dirty="0" err="1">
                  <a:solidFill>
                    <a:srgbClr val="000000"/>
                  </a:solidFill>
                  <a:latin typeface="Camber 4"/>
                </a:rPr>
                <a:t>Regiostars</a:t>
              </a:r>
              <a:endParaRPr lang="en-US" sz="1600" dirty="0">
                <a:solidFill>
                  <a:srgbClr val="000000"/>
                </a:solidFill>
                <a:latin typeface="Camber 4"/>
              </a:endParaRPr>
            </a:p>
          </p:txBody>
        </p:sp>
        <p:sp>
          <p:nvSpPr>
            <p:cNvPr id="16" name="TextBox 16"/>
            <p:cNvSpPr txBox="1"/>
            <p:nvPr/>
          </p:nvSpPr>
          <p:spPr>
            <a:xfrm>
              <a:off x="213064" y="2317207"/>
              <a:ext cx="4998127" cy="3975616"/>
            </a:xfrm>
            <a:prstGeom prst="rect">
              <a:avLst/>
            </a:prstGeom>
          </p:spPr>
          <p:txBody>
            <a:bodyPr wrap="square" lIns="0" tIns="0" rIns="0" bIns="0" rtlCol="0" anchor="t">
              <a:spAutoFit/>
            </a:bodyPr>
            <a:lstStyle/>
            <a:p>
              <a:pPr algn="just" defTabSz="457200">
                <a:lnSpc>
                  <a:spcPts val="1330"/>
                </a:lnSpc>
                <a:spcBef>
                  <a:spcPct val="0"/>
                </a:spcBef>
              </a:pPr>
              <a:r>
                <a:rPr lang="en-US" sz="949" spc="24" dirty="0">
                  <a:solidFill>
                    <a:srgbClr val="000000"/>
                  </a:solidFill>
                  <a:latin typeface="Camber 2"/>
                </a:rPr>
                <a:t>The e-Schools pilot project won an award for the best project in the category of Skills and Education for Digital Europe, with the Republic of Croatia highlighted as an example of a country where continuity of education was successfully ensured during the crisis through distance learning.</a:t>
              </a:r>
            </a:p>
          </p:txBody>
        </p:sp>
      </p:grpSp>
      <p:grpSp>
        <p:nvGrpSpPr>
          <p:cNvPr id="17" name="Group 17"/>
          <p:cNvGrpSpPr/>
          <p:nvPr/>
        </p:nvGrpSpPr>
        <p:grpSpPr>
          <a:xfrm>
            <a:off x="6663148" y="1776272"/>
            <a:ext cx="1966502" cy="2215631"/>
            <a:chOff x="0" y="19051"/>
            <a:chExt cx="5244004" cy="5908348"/>
          </a:xfrm>
        </p:grpSpPr>
        <p:sp>
          <p:nvSpPr>
            <p:cNvPr id="18" name="TextBox 18"/>
            <p:cNvSpPr txBox="1"/>
            <p:nvPr/>
          </p:nvSpPr>
          <p:spPr>
            <a:xfrm>
              <a:off x="0" y="19051"/>
              <a:ext cx="5244004" cy="3693319"/>
            </a:xfrm>
            <a:prstGeom prst="rect">
              <a:avLst/>
            </a:prstGeom>
          </p:spPr>
          <p:txBody>
            <a:bodyPr lIns="0" tIns="0" rIns="0" bIns="0" rtlCol="0" anchor="t">
              <a:spAutoFit/>
            </a:bodyPr>
            <a:lstStyle/>
            <a:p>
              <a:pPr algn="ctr" defTabSz="457200">
                <a:lnSpc>
                  <a:spcPts val="1840"/>
                </a:lnSpc>
                <a:spcBef>
                  <a:spcPct val="0"/>
                </a:spcBef>
              </a:pPr>
              <a:r>
                <a:rPr lang="en-US" sz="1600" dirty="0">
                  <a:solidFill>
                    <a:srgbClr val="1B75BC"/>
                  </a:solidFill>
                  <a:latin typeface="Camber Medium" pitchFamily="50" charset="0"/>
                </a:rPr>
                <a:t>2021</a:t>
              </a:r>
              <a:endParaRPr lang="hr-HR" sz="1600" dirty="0">
                <a:solidFill>
                  <a:srgbClr val="1B75BC"/>
                </a:solidFill>
                <a:latin typeface="Camber Medium" pitchFamily="50" charset="0"/>
              </a:endParaRPr>
            </a:p>
            <a:p>
              <a:pPr algn="ctr" defTabSz="457200">
                <a:lnSpc>
                  <a:spcPts val="1840"/>
                </a:lnSpc>
                <a:spcBef>
                  <a:spcPct val="0"/>
                </a:spcBef>
              </a:pPr>
              <a:r>
                <a:rPr lang="en-US" sz="1600" dirty="0">
                  <a:solidFill>
                    <a:srgbClr val="000000"/>
                  </a:solidFill>
                  <a:latin typeface="Camber 4"/>
                </a:rPr>
                <a:t>Cohesion Policy and Investments in Digital Education: The Experience of e-Schools in Croatia</a:t>
              </a:r>
            </a:p>
          </p:txBody>
        </p:sp>
        <p:sp>
          <p:nvSpPr>
            <p:cNvPr id="19" name="TextBox 19"/>
            <p:cNvSpPr txBox="1"/>
            <p:nvPr/>
          </p:nvSpPr>
          <p:spPr>
            <a:xfrm>
              <a:off x="248392" y="4174610"/>
              <a:ext cx="4747220" cy="1752789"/>
            </a:xfrm>
            <a:prstGeom prst="rect">
              <a:avLst/>
            </a:prstGeom>
          </p:spPr>
          <p:txBody>
            <a:bodyPr wrap="square" lIns="0" tIns="0" rIns="0" bIns="0" rtlCol="0" anchor="t">
              <a:spAutoFit/>
            </a:bodyPr>
            <a:lstStyle/>
            <a:p>
              <a:pPr algn="just" defTabSz="457200">
                <a:lnSpc>
                  <a:spcPts val="1330"/>
                </a:lnSpc>
                <a:spcBef>
                  <a:spcPct val="0"/>
                </a:spcBef>
              </a:pPr>
              <a:r>
                <a:rPr lang="en-US" sz="949" spc="24" dirty="0">
                  <a:solidFill>
                    <a:srgbClr val="000000"/>
                  </a:solidFill>
                  <a:latin typeface="Camber 2"/>
                </a:rPr>
                <a:t>The project was presented at the online conference of the MRRFEU and the European Commission as an example of best practice.</a:t>
              </a:r>
            </a:p>
          </p:txBody>
        </p:sp>
      </p:grpSp>
      <p:sp>
        <p:nvSpPr>
          <p:cNvPr id="20" name="TextBox 20"/>
          <p:cNvSpPr txBox="1"/>
          <p:nvPr/>
        </p:nvSpPr>
        <p:spPr>
          <a:xfrm>
            <a:off x="7368703" y="418595"/>
            <a:ext cx="1260948" cy="158890"/>
          </a:xfrm>
          <a:prstGeom prst="rect">
            <a:avLst/>
          </a:prstGeom>
        </p:spPr>
        <p:txBody>
          <a:bodyPr lIns="0" tIns="0" rIns="0" bIns="0" rtlCol="0" anchor="t">
            <a:spAutoFit/>
          </a:bodyPr>
          <a:lstStyle/>
          <a:p>
            <a:pPr algn="r" defTabSz="457200">
              <a:lnSpc>
                <a:spcPts val="1260"/>
              </a:lnSpc>
            </a:pPr>
            <a:r>
              <a:rPr lang="en-US" sz="1000" spc="22" dirty="0">
                <a:solidFill>
                  <a:srgbClr val="000000"/>
                </a:solidFill>
                <a:latin typeface="Camber 2 Bold"/>
              </a:rPr>
              <a:t>06</a:t>
            </a:r>
          </a:p>
        </p:txBody>
      </p:sp>
      <p:grpSp>
        <p:nvGrpSpPr>
          <p:cNvPr id="24" name="Group 23">
            <a:extLst>
              <a:ext uri="{FF2B5EF4-FFF2-40B4-BE49-F238E27FC236}">
                <a16:creationId xmlns:a16="http://schemas.microsoft.com/office/drawing/2014/main" id="{71C1EC7A-F607-1FA8-4461-DC6E51153E77}"/>
              </a:ext>
            </a:extLst>
          </p:cNvPr>
          <p:cNvGrpSpPr/>
          <p:nvPr/>
        </p:nvGrpSpPr>
        <p:grpSpPr>
          <a:xfrm>
            <a:off x="514350" y="4741028"/>
            <a:ext cx="8115300" cy="130421"/>
            <a:chOff x="0" y="298340"/>
            <a:chExt cx="21640800" cy="347789"/>
          </a:xfrm>
        </p:grpSpPr>
        <p:sp>
          <p:nvSpPr>
            <p:cNvPr id="25" name="TextBox 24">
              <a:extLst>
                <a:ext uri="{FF2B5EF4-FFF2-40B4-BE49-F238E27FC236}">
                  <a16:creationId xmlns:a16="http://schemas.microsoft.com/office/drawing/2014/main" id="{2E500227-50B4-C510-5709-87A0D971910B}"/>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26" name="TextBox 25">
              <a:extLst>
                <a:ext uri="{FF2B5EF4-FFF2-40B4-BE49-F238E27FC236}">
                  <a16:creationId xmlns:a16="http://schemas.microsoft.com/office/drawing/2014/main" id="{1A7502CB-C602-46F3-BFED-E4CCDC0DA8D5}"/>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3" descr="A tall metal tower&#10;&#10;Description automatically generated with low confidence">
            <a:extLst>
              <a:ext uri="{FF2B5EF4-FFF2-40B4-BE49-F238E27FC236}">
                <a16:creationId xmlns:a16="http://schemas.microsoft.com/office/drawing/2014/main" id="{67BA1BE5-593E-BB19-5664-FC9BBBA55350}"/>
              </a:ext>
            </a:extLst>
          </p:cNvPr>
          <p:cNvPicPr>
            <a:picLocks noChangeAspect="1"/>
          </p:cNvPicPr>
          <p:nvPr/>
        </p:nvPicPr>
        <p:blipFill>
          <a:blip r:embed="rId2"/>
          <a:stretch>
            <a:fillRect/>
          </a:stretch>
        </p:blipFill>
        <p:spPr>
          <a:xfrm>
            <a:off x="6562348" y="1047902"/>
            <a:ext cx="3000897" cy="4001196"/>
          </a:xfrm>
          <a:prstGeom prst="rect">
            <a:avLst/>
          </a:prstGeom>
        </p:spPr>
      </p:pic>
      <p:sp>
        <p:nvSpPr>
          <p:cNvPr id="2" name="TextBox 2"/>
          <p:cNvSpPr txBox="1"/>
          <p:nvPr/>
        </p:nvSpPr>
        <p:spPr>
          <a:xfrm>
            <a:off x="514350" y="22494"/>
            <a:ext cx="5389117" cy="512704"/>
          </a:xfrm>
          <a:prstGeom prst="rect">
            <a:avLst/>
          </a:prstGeom>
        </p:spPr>
        <p:txBody>
          <a:bodyPr wrap="square" lIns="0" tIns="0" rIns="0" bIns="0" rtlCol="0" anchor="t">
            <a:spAutoFit/>
          </a:bodyPr>
          <a:lstStyle/>
          <a:p>
            <a:pPr defTabSz="457200">
              <a:lnSpc>
                <a:spcPts val="4600"/>
              </a:lnSpc>
              <a:spcBef>
                <a:spcPct val="0"/>
              </a:spcBef>
            </a:pPr>
            <a:r>
              <a:rPr lang="hr-HR" sz="2000" dirty="0">
                <a:solidFill>
                  <a:srgbClr val="000000"/>
                </a:solidFill>
                <a:latin typeface="Camber Thin" pitchFamily="50" charset="0"/>
              </a:rPr>
              <a:t>TRIVIA</a:t>
            </a:r>
            <a:endParaRPr lang="en-US" sz="4000" dirty="0">
              <a:solidFill>
                <a:srgbClr val="289689"/>
              </a:solidFill>
              <a:latin typeface="Camber 1 Bold"/>
            </a:endParaRPr>
          </a:p>
        </p:txBody>
      </p:sp>
      <p:sp>
        <p:nvSpPr>
          <p:cNvPr id="13" name="TextBox 13"/>
          <p:cNvSpPr txBox="1"/>
          <p:nvPr/>
        </p:nvSpPr>
        <p:spPr>
          <a:xfrm>
            <a:off x="8490868" y="418595"/>
            <a:ext cx="138782" cy="158890"/>
          </a:xfrm>
          <a:prstGeom prst="rect">
            <a:avLst/>
          </a:prstGeom>
        </p:spPr>
        <p:txBody>
          <a:bodyPr lIns="0" tIns="0" rIns="0" bIns="0" rtlCol="0" anchor="t">
            <a:spAutoFit/>
          </a:bodyPr>
          <a:lstStyle/>
          <a:p>
            <a:pPr algn="r" defTabSz="457200">
              <a:lnSpc>
                <a:spcPts val="1260"/>
              </a:lnSpc>
            </a:pPr>
            <a:r>
              <a:rPr lang="en-US" sz="1000" spc="22" dirty="0">
                <a:solidFill>
                  <a:srgbClr val="000000"/>
                </a:solidFill>
                <a:latin typeface="Camber 2 Bold"/>
              </a:rPr>
              <a:t>3</a:t>
            </a:r>
            <a:r>
              <a:rPr lang="hr-HR" sz="1000" spc="22" dirty="0">
                <a:solidFill>
                  <a:srgbClr val="000000"/>
                </a:solidFill>
                <a:latin typeface="Camber 2 Bold"/>
              </a:rPr>
              <a:t>5</a:t>
            </a:r>
            <a:endParaRPr lang="en-US" sz="900" spc="22" dirty="0">
              <a:solidFill>
                <a:srgbClr val="000000"/>
              </a:solidFill>
              <a:latin typeface="Camber 2 Bold"/>
            </a:endParaRPr>
          </a:p>
        </p:txBody>
      </p:sp>
      <p:sp>
        <p:nvSpPr>
          <p:cNvPr id="3" name="Oval 2">
            <a:extLst>
              <a:ext uri="{FF2B5EF4-FFF2-40B4-BE49-F238E27FC236}">
                <a16:creationId xmlns:a16="http://schemas.microsoft.com/office/drawing/2014/main" id="{726B283A-BDFA-3781-9AB4-EFBCBD42DFEE}"/>
              </a:ext>
            </a:extLst>
          </p:cNvPr>
          <p:cNvSpPr/>
          <p:nvPr/>
        </p:nvSpPr>
        <p:spPr>
          <a:xfrm>
            <a:off x="5078561" y="-221449"/>
            <a:ext cx="2556164" cy="2556164"/>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4" name="TextBox 3">
            <a:extLst>
              <a:ext uri="{FF2B5EF4-FFF2-40B4-BE49-F238E27FC236}">
                <a16:creationId xmlns:a16="http://schemas.microsoft.com/office/drawing/2014/main" id="{A49E42BD-8365-F075-27B4-08ED0BDD179E}"/>
              </a:ext>
            </a:extLst>
          </p:cNvPr>
          <p:cNvSpPr txBox="1"/>
          <p:nvPr/>
        </p:nvSpPr>
        <p:spPr>
          <a:xfrm>
            <a:off x="5651642" y="491093"/>
            <a:ext cx="1410001" cy="1131079"/>
          </a:xfrm>
          <a:prstGeom prst="rect">
            <a:avLst/>
          </a:prstGeom>
          <a:noFill/>
        </p:spPr>
        <p:txBody>
          <a:bodyPr wrap="none" rtlCol="0">
            <a:spAutoFit/>
          </a:bodyPr>
          <a:lstStyle/>
          <a:p>
            <a:pPr algn="ctr"/>
            <a:r>
              <a:rPr lang="hr-HR" dirty="0">
                <a:latin typeface="Camber Light" pitchFamily="50" charset="0"/>
              </a:rPr>
              <a:t>4 380 </a:t>
            </a:r>
            <a:r>
              <a:rPr lang="hr-HR" dirty="0" err="1">
                <a:latin typeface="Camber Light" pitchFamily="50" charset="0"/>
              </a:rPr>
              <a:t>racks</a:t>
            </a:r>
            <a:endParaRPr lang="hr-HR" dirty="0">
              <a:latin typeface="Camber Light" pitchFamily="50" charset="0"/>
            </a:endParaRPr>
          </a:p>
          <a:p>
            <a:pPr algn="ctr"/>
            <a:endParaRPr lang="hr-HR" dirty="0">
              <a:latin typeface="Camber Light" pitchFamily="50" charset="0"/>
            </a:endParaRPr>
          </a:p>
          <a:p>
            <a:pPr algn="ctr"/>
            <a:r>
              <a:rPr lang="hr-HR" dirty="0">
                <a:latin typeface="Camber Light" pitchFamily="50" charset="0"/>
              </a:rPr>
              <a:t>6175 </a:t>
            </a:r>
            <a:r>
              <a:rPr lang="hr-HR" dirty="0" err="1">
                <a:latin typeface="Camber Light" pitchFamily="50" charset="0"/>
              </a:rPr>
              <a:t>meters</a:t>
            </a:r>
            <a:r>
              <a:rPr lang="hr-HR" dirty="0">
                <a:latin typeface="Camber Light" pitchFamily="50" charset="0"/>
              </a:rPr>
              <a:t> </a:t>
            </a:r>
            <a:r>
              <a:rPr lang="hr-HR" dirty="0" err="1">
                <a:latin typeface="Camber Light" pitchFamily="50" charset="0"/>
              </a:rPr>
              <a:t>high</a:t>
            </a:r>
            <a:endParaRPr lang="hr-HR" dirty="0">
              <a:latin typeface="Camber Light" pitchFamily="50" charset="0"/>
            </a:endParaRPr>
          </a:p>
          <a:p>
            <a:pPr algn="ctr"/>
            <a:endParaRPr lang="hr-HR" dirty="0">
              <a:latin typeface="Camber Light" pitchFamily="50" charset="0"/>
            </a:endParaRPr>
          </a:p>
          <a:p>
            <a:pPr algn="ctr"/>
            <a:r>
              <a:rPr lang="hr-HR" dirty="0">
                <a:latin typeface="Camber Light" pitchFamily="50" charset="0"/>
              </a:rPr>
              <a:t>19 Eiffel </a:t>
            </a:r>
            <a:r>
              <a:rPr lang="hr-HR" dirty="0" err="1">
                <a:latin typeface="Camber Light" pitchFamily="50" charset="0"/>
              </a:rPr>
              <a:t>Towers</a:t>
            </a:r>
            <a:endParaRPr lang="hr-HR" dirty="0">
              <a:latin typeface="Camber Light" pitchFamily="50" charset="0"/>
            </a:endParaRPr>
          </a:p>
        </p:txBody>
      </p:sp>
      <p:pic>
        <p:nvPicPr>
          <p:cNvPr id="6" name="Picture 5">
            <a:extLst>
              <a:ext uri="{FF2B5EF4-FFF2-40B4-BE49-F238E27FC236}">
                <a16:creationId xmlns:a16="http://schemas.microsoft.com/office/drawing/2014/main" id="{97B2A507-677D-2D9E-68E7-14CDA8F45C30}"/>
              </a:ext>
            </a:extLst>
          </p:cNvPr>
          <p:cNvPicPr>
            <a:picLocks noChangeAspect="1"/>
          </p:cNvPicPr>
          <p:nvPr/>
        </p:nvPicPr>
        <p:blipFill>
          <a:blip r:embed="rId3"/>
          <a:stretch>
            <a:fillRect/>
          </a:stretch>
        </p:blipFill>
        <p:spPr>
          <a:xfrm>
            <a:off x="246386" y="779141"/>
            <a:ext cx="3868413" cy="2880842"/>
          </a:xfrm>
          <a:prstGeom prst="rect">
            <a:avLst/>
          </a:prstGeom>
        </p:spPr>
      </p:pic>
      <p:sp>
        <p:nvSpPr>
          <p:cNvPr id="9" name="Rectangle: Rounded Corners 8">
            <a:extLst>
              <a:ext uri="{FF2B5EF4-FFF2-40B4-BE49-F238E27FC236}">
                <a16:creationId xmlns:a16="http://schemas.microsoft.com/office/drawing/2014/main" id="{21F619D4-81AA-FD37-459D-5CD88700F7F4}"/>
              </a:ext>
            </a:extLst>
          </p:cNvPr>
          <p:cNvSpPr/>
          <p:nvPr/>
        </p:nvSpPr>
        <p:spPr>
          <a:xfrm>
            <a:off x="1615440" y="3482340"/>
            <a:ext cx="3589020" cy="882019"/>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TextBox 9">
            <a:extLst>
              <a:ext uri="{FF2B5EF4-FFF2-40B4-BE49-F238E27FC236}">
                <a16:creationId xmlns:a16="http://schemas.microsoft.com/office/drawing/2014/main" id="{A18E7604-17B8-1BC4-62C1-857B9015A113}"/>
              </a:ext>
            </a:extLst>
          </p:cNvPr>
          <p:cNvSpPr txBox="1"/>
          <p:nvPr/>
        </p:nvSpPr>
        <p:spPr>
          <a:xfrm>
            <a:off x="2008669" y="3773308"/>
            <a:ext cx="2802562" cy="300082"/>
          </a:xfrm>
          <a:prstGeom prst="rect">
            <a:avLst/>
          </a:prstGeom>
          <a:noFill/>
        </p:spPr>
        <p:txBody>
          <a:bodyPr wrap="none" rtlCol="0">
            <a:spAutoFit/>
          </a:bodyPr>
          <a:lstStyle/>
          <a:p>
            <a:r>
              <a:rPr lang="hr-HR" dirty="0">
                <a:latin typeface="Camber Light" pitchFamily="50" charset="0"/>
              </a:rPr>
              <a:t>3 000 km – </a:t>
            </a:r>
            <a:r>
              <a:rPr lang="hr-HR" dirty="0" err="1">
                <a:latin typeface="Camber Light" pitchFamily="50" charset="0"/>
              </a:rPr>
              <a:t>lenght</a:t>
            </a:r>
            <a:r>
              <a:rPr lang="hr-HR" dirty="0">
                <a:latin typeface="Camber Light" pitchFamily="50" charset="0"/>
              </a:rPr>
              <a:t> </a:t>
            </a:r>
            <a:r>
              <a:rPr lang="hr-HR" dirty="0" err="1">
                <a:latin typeface="Camber Light" pitchFamily="50" charset="0"/>
              </a:rPr>
              <a:t>of</a:t>
            </a:r>
            <a:r>
              <a:rPr lang="hr-HR" dirty="0">
                <a:latin typeface="Camber Light" pitchFamily="50" charset="0"/>
              </a:rPr>
              <a:t> UTP </a:t>
            </a:r>
            <a:r>
              <a:rPr lang="hr-HR" dirty="0" err="1">
                <a:latin typeface="Camber Light" pitchFamily="50" charset="0"/>
              </a:rPr>
              <a:t>cables</a:t>
            </a:r>
            <a:r>
              <a:rPr lang="hr-HR" dirty="0">
                <a:latin typeface="Camber Light" pitchFamily="50" charset="0"/>
              </a:rPr>
              <a:t> </a:t>
            </a:r>
            <a:r>
              <a:rPr lang="hr-HR" dirty="0" err="1">
                <a:latin typeface="Camber Light" pitchFamily="50" charset="0"/>
              </a:rPr>
              <a:t>used</a:t>
            </a:r>
            <a:endParaRPr lang="hr-HR" dirty="0">
              <a:latin typeface="Camber Light" pitchFamily="50" charset="0"/>
            </a:endParaRPr>
          </a:p>
        </p:txBody>
      </p:sp>
    </p:spTree>
    <p:extLst>
      <p:ext uri="{BB962C8B-B14F-4D97-AF65-F5344CB8AC3E}">
        <p14:creationId xmlns:p14="http://schemas.microsoft.com/office/powerpoint/2010/main" val="784562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descr="A globe on a stand&#10;&#10;Description automatically generated with low confidence">
            <a:extLst>
              <a:ext uri="{FF2B5EF4-FFF2-40B4-BE49-F238E27FC236}">
                <a16:creationId xmlns:a16="http://schemas.microsoft.com/office/drawing/2014/main" id="{2F339C42-C9A9-1CD5-EC51-8796E91102C5}"/>
              </a:ext>
            </a:extLst>
          </p:cNvPr>
          <p:cNvPicPr>
            <a:picLocks noChangeAspect="1"/>
          </p:cNvPicPr>
          <p:nvPr/>
        </p:nvPicPr>
        <p:blipFill rotWithShape="1">
          <a:blip r:embed="rId2"/>
          <a:srcRect t="3713" b="2594"/>
          <a:stretch/>
        </p:blipFill>
        <p:spPr>
          <a:xfrm>
            <a:off x="220562" y="1070778"/>
            <a:ext cx="2556163" cy="3541352"/>
          </a:xfrm>
          <a:prstGeom prst="rect">
            <a:avLst/>
          </a:prstGeom>
        </p:spPr>
      </p:pic>
      <p:pic>
        <p:nvPicPr>
          <p:cNvPr id="5" name="Picture 4" descr="A grassy hill overlooking a body of water&#10;&#10;Description automatically generated with low confidence">
            <a:extLst>
              <a:ext uri="{FF2B5EF4-FFF2-40B4-BE49-F238E27FC236}">
                <a16:creationId xmlns:a16="http://schemas.microsoft.com/office/drawing/2014/main" id="{A5FF3D4B-3A01-B770-4A86-78C649E459EA}"/>
              </a:ext>
            </a:extLst>
          </p:cNvPr>
          <p:cNvPicPr>
            <a:picLocks noChangeAspect="1"/>
          </p:cNvPicPr>
          <p:nvPr/>
        </p:nvPicPr>
        <p:blipFill>
          <a:blip r:embed="rId3"/>
          <a:stretch>
            <a:fillRect/>
          </a:stretch>
        </p:blipFill>
        <p:spPr>
          <a:xfrm>
            <a:off x="3273294" y="2956381"/>
            <a:ext cx="4076196" cy="2292860"/>
          </a:xfrm>
          <a:prstGeom prst="rect">
            <a:avLst/>
          </a:prstGeom>
        </p:spPr>
      </p:pic>
      <p:sp>
        <p:nvSpPr>
          <p:cNvPr id="2" name="TextBox 2"/>
          <p:cNvSpPr txBox="1"/>
          <p:nvPr/>
        </p:nvSpPr>
        <p:spPr>
          <a:xfrm>
            <a:off x="514350" y="22494"/>
            <a:ext cx="5389117" cy="512704"/>
          </a:xfrm>
          <a:prstGeom prst="rect">
            <a:avLst/>
          </a:prstGeom>
        </p:spPr>
        <p:txBody>
          <a:bodyPr wrap="square" lIns="0" tIns="0" rIns="0" bIns="0" rtlCol="0" anchor="t">
            <a:spAutoFit/>
          </a:bodyPr>
          <a:lstStyle/>
          <a:p>
            <a:pPr defTabSz="457200">
              <a:lnSpc>
                <a:spcPts val="4600"/>
              </a:lnSpc>
              <a:spcBef>
                <a:spcPct val="0"/>
              </a:spcBef>
            </a:pPr>
            <a:r>
              <a:rPr lang="hr-HR" sz="2000" dirty="0">
                <a:solidFill>
                  <a:srgbClr val="000000"/>
                </a:solidFill>
                <a:latin typeface="Camber Thin" pitchFamily="50" charset="0"/>
              </a:rPr>
              <a:t>TRIVIA</a:t>
            </a:r>
            <a:endParaRPr lang="en-US" sz="4000" dirty="0">
              <a:solidFill>
                <a:srgbClr val="289689"/>
              </a:solidFill>
              <a:latin typeface="Camber 1 Bold"/>
            </a:endParaRPr>
          </a:p>
        </p:txBody>
      </p:sp>
      <p:sp>
        <p:nvSpPr>
          <p:cNvPr id="13" name="TextBox 13"/>
          <p:cNvSpPr txBox="1"/>
          <p:nvPr/>
        </p:nvSpPr>
        <p:spPr>
          <a:xfrm>
            <a:off x="8490868" y="418595"/>
            <a:ext cx="138782" cy="158890"/>
          </a:xfrm>
          <a:prstGeom prst="rect">
            <a:avLst/>
          </a:prstGeom>
        </p:spPr>
        <p:txBody>
          <a:bodyPr lIns="0" tIns="0" rIns="0" bIns="0" rtlCol="0" anchor="t">
            <a:spAutoFit/>
          </a:bodyPr>
          <a:lstStyle/>
          <a:p>
            <a:pPr algn="r" defTabSz="457200">
              <a:lnSpc>
                <a:spcPts val="1260"/>
              </a:lnSpc>
            </a:pPr>
            <a:r>
              <a:rPr lang="en-US" sz="1000" spc="22" dirty="0">
                <a:solidFill>
                  <a:srgbClr val="000000"/>
                </a:solidFill>
                <a:latin typeface="Camber 2 Bold"/>
              </a:rPr>
              <a:t>3</a:t>
            </a:r>
            <a:r>
              <a:rPr lang="hr-HR" sz="1000" spc="22" dirty="0">
                <a:solidFill>
                  <a:srgbClr val="000000"/>
                </a:solidFill>
                <a:latin typeface="Camber 2 Bold"/>
              </a:rPr>
              <a:t>5</a:t>
            </a:r>
            <a:endParaRPr lang="en-US" sz="900" spc="22" dirty="0">
              <a:solidFill>
                <a:srgbClr val="000000"/>
              </a:solidFill>
              <a:latin typeface="Camber 2 Bold"/>
            </a:endParaRPr>
          </a:p>
        </p:txBody>
      </p:sp>
      <p:sp>
        <p:nvSpPr>
          <p:cNvPr id="3" name="Oval 2">
            <a:extLst>
              <a:ext uri="{FF2B5EF4-FFF2-40B4-BE49-F238E27FC236}">
                <a16:creationId xmlns:a16="http://schemas.microsoft.com/office/drawing/2014/main" id="{726B283A-BDFA-3781-9AB4-EFBCBD42DFEE}"/>
              </a:ext>
            </a:extLst>
          </p:cNvPr>
          <p:cNvSpPr/>
          <p:nvPr/>
        </p:nvSpPr>
        <p:spPr>
          <a:xfrm>
            <a:off x="2044218" y="-207304"/>
            <a:ext cx="2556164" cy="2556164"/>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4" name="TextBox 3">
            <a:extLst>
              <a:ext uri="{FF2B5EF4-FFF2-40B4-BE49-F238E27FC236}">
                <a16:creationId xmlns:a16="http://schemas.microsoft.com/office/drawing/2014/main" id="{A49E42BD-8365-F075-27B4-08ED0BDD179E}"/>
              </a:ext>
            </a:extLst>
          </p:cNvPr>
          <p:cNvSpPr txBox="1"/>
          <p:nvPr/>
        </p:nvSpPr>
        <p:spPr>
          <a:xfrm>
            <a:off x="2311303" y="557395"/>
            <a:ext cx="1995290" cy="1131079"/>
          </a:xfrm>
          <a:prstGeom prst="rect">
            <a:avLst/>
          </a:prstGeom>
          <a:noFill/>
        </p:spPr>
        <p:txBody>
          <a:bodyPr wrap="none" rtlCol="0">
            <a:spAutoFit/>
          </a:bodyPr>
          <a:lstStyle/>
          <a:p>
            <a:pPr algn="ctr"/>
            <a:r>
              <a:rPr lang="hr-HR" dirty="0">
                <a:latin typeface="Camber Light" pitchFamily="50" charset="0"/>
              </a:rPr>
              <a:t>400 000 </a:t>
            </a:r>
            <a:r>
              <a:rPr lang="hr-HR" dirty="0" err="1">
                <a:latin typeface="Camber Light" pitchFamily="50" charset="0"/>
              </a:rPr>
              <a:t>kilometers</a:t>
            </a:r>
            <a:endParaRPr lang="hr-HR" dirty="0">
              <a:latin typeface="Camber Light" pitchFamily="50" charset="0"/>
            </a:endParaRPr>
          </a:p>
          <a:p>
            <a:pPr algn="ctr"/>
            <a:endParaRPr lang="hr-HR" dirty="0">
              <a:latin typeface="Camber Light" pitchFamily="50" charset="0"/>
            </a:endParaRPr>
          </a:p>
          <a:p>
            <a:pPr algn="ctr"/>
            <a:r>
              <a:rPr lang="hr-HR" dirty="0">
                <a:latin typeface="Camber Light" pitchFamily="50" charset="0"/>
              </a:rPr>
              <a:t>10 </a:t>
            </a:r>
            <a:r>
              <a:rPr lang="hr-HR" dirty="0" err="1">
                <a:latin typeface="Camber Light" pitchFamily="50" charset="0"/>
              </a:rPr>
              <a:t>times</a:t>
            </a:r>
            <a:r>
              <a:rPr lang="hr-HR" dirty="0">
                <a:latin typeface="Camber Light" pitchFamily="50" charset="0"/>
              </a:rPr>
              <a:t> </a:t>
            </a:r>
            <a:r>
              <a:rPr lang="hr-HR" dirty="0" err="1">
                <a:latin typeface="Camber Light" pitchFamily="50" charset="0"/>
              </a:rPr>
              <a:t>around</a:t>
            </a:r>
            <a:r>
              <a:rPr lang="hr-HR" dirty="0">
                <a:latin typeface="Camber Light" pitchFamily="50" charset="0"/>
              </a:rPr>
              <a:t> </a:t>
            </a:r>
            <a:r>
              <a:rPr lang="hr-HR" dirty="0" err="1">
                <a:latin typeface="Camber Light" pitchFamily="50" charset="0"/>
              </a:rPr>
              <a:t>Equator</a:t>
            </a:r>
            <a:endParaRPr lang="hr-HR" dirty="0">
              <a:latin typeface="Camber Light" pitchFamily="50" charset="0"/>
            </a:endParaRPr>
          </a:p>
          <a:p>
            <a:pPr algn="ctr"/>
            <a:endParaRPr lang="hr-HR" dirty="0">
              <a:latin typeface="Camber Light" pitchFamily="50" charset="0"/>
            </a:endParaRPr>
          </a:p>
          <a:p>
            <a:pPr algn="ctr"/>
            <a:r>
              <a:rPr lang="hr-HR" dirty="0">
                <a:latin typeface="Camber Light" pitchFamily="50" charset="0"/>
              </a:rPr>
              <a:t>More </a:t>
            </a:r>
            <a:r>
              <a:rPr lang="hr-HR" dirty="0" err="1">
                <a:latin typeface="Camber Light" pitchFamily="50" charset="0"/>
              </a:rPr>
              <a:t>than</a:t>
            </a:r>
            <a:r>
              <a:rPr lang="hr-HR" dirty="0">
                <a:latin typeface="Camber Light" pitchFamily="50" charset="0"/>
              </a:rPr>
              <a:t> </a:t>
            </a:r>
            <a:r>
              <a:rPr lang="hr-HR" dirty="0" err="1">
                <a:latin typeface="Camber Light" pitchFamily="50" charset="0"/>
              </a:rPr>
              <a:t>Earth</a:t>
            </a:r>
            <a:r>
              <a:rPr lang="hr-HR" dirty="0">
                <a:latin typeface="Camber Light" pitchFamily="50" charset="0"/>
              </a:rPr>
              <a:t> to </a:t>
            </a:r>
            <a:r>
              <a:rPr lang="hr-HR" dirty="0" err="1">
                <a:latin typeface="Camber Light" pitchFamily="50" charset="0"/>
              </a:rPr>
              <a:t>Moon</a:t>
            </a:r>
            <a:endParaRPr lang="hr-HR" dirty="0">
              <a:latin typeface="Camber Light" pitchFamily="50" charset="0"/>
            </a:endParaRPr>
          </a:p>
        </p:txBody>
      </p:sp>
      <p:sp>
        <p:nvSpPr>
          <p:cNvPr id="9" name="Rectangle: Rounded Corners 8">
            <a:extLst>
              <a:ext uri="{FF2B5EF4-FFF2-40B4-BE49-F238E27FC236}">
                <a16:creationId xmlns:a16="http://schemas.microsoft.com/office/drawing/2014/main" id="{21F619D4-81AA-FD37-459D-5CD88700F7F4}"/>
              </a:ext>
            </a:extLst>
          </p:cNvPr>
          <p:cNvSpPr/>
          <p:nvPr/>
        </p:nvSpPr>
        <p:spPr>
          <a:xfrm>
            <a:off x="5554980" y="4171120"/>
            <a:ext cx="3589020" cy="882019"/>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TextBox 9">
            <a:extLst>
              <a:ext uri="{FF2B5EF4-FFF2-40B4-BE49-F238E27FC236}">
                <a16:creationId xmlns:a16="http://schemas.microsoft.com/office/drawing/2014/main" id="{A18E7604-17B8-1BC4-62C1-857B9015A113}"/>
              </a:ext>
            </a:extLst>
          </p:cNvPr>
          <p:cNvSpPr txBox="1"/>
          <p:nvPr/>
        </p:nvSpPr>
        <p:spPr>
          <a:xfrm>
            <a:off x="6487900" y="4254338"/>
            <a:ext cx="1723179" cy="715581"/>
          </a:xfrm>
          <a:prstGeom prst="rect">
            <a:avLst/>
          </a:prstGeom>
          <a:noFill/>
        </p:spPr>
        <p:txBody>
          <a:bodyPr wrap="square" rtlCol="0">
            <a:spAutoFit/>
          </a:bodyPr>
          <a:lstStyle/>
          <a:p>
            <a:pPr algn="ctr"/>
            <a:r>
              <a:rPr lang="hr-HR" dirty="0">
                <a:latin typeface="Camber Light" pitchFamily="50" charset="0"/>
              </a:rPr>
              <a:t>34 000 WiFi </a:t>
            </a:r>
            <a:r>
              <a:rPr lang="hr-HR" dirty="0" err="1">
                <a:latin typeface="Camber Light" pitchFamily="50" charset="0"/>
              </a:rPr>
              <a:t>APs</a:t>
            </a:r>
            <a:r>
              <a:rPr lang="hr-HR" dirty="0">
                <a:latin typeface="Camber Light" pitchFamily="50" charset="0"/>
              </a:rPr>
              <a:t>	</a:t>
            </a:r>
          </a:p>
          <a:p>
            <a:pPr algn="ctr"/>
            <a:endParaRPr lang="hr-HR" dirty="0">
              <a:latin typeface="Camber Light" pitchFamily="50" charset="0"/>
            </a:endParaRPr>
          </a:p>
          <a:p>
            <a:pPr algn="ctr"/>
            <a:r>
              <a:rPr lang="hr-HR" dirty="0">
                <a:latin typeface="Camber Light" pitchFamily="50" charset="0"/>
              </a:rPr>
              <a:t>1 400 </a:t>
            </a:r>
            <a:r>
              <a:rPr lang="hr-HR" dirty="0" err="1">
                <a:latin typeface="Camber Light" pitchFamily="50" charset="0"/>
              </a:rPr>
              <a:t>meters</a:t>
            </a:r>
            <a:r>
              <a:rPr lang="hr-HR" dirty="0">
                <a:latin typeface="Camber Light" pitchFamily="50" charset="0"/>
              </a:rPr>
              <a:t> </a:t>
            </a:r>
            <a:r>
              <a:rPr lang="hr-HR" dirty="0" err="1">
                <a:latin typeface="Camber Light" pitchFamily="50" charset="0"/>
              </a:rPr>
              <a:t>high</a:t>
            </a:r>
            <a:r>
              <a:rPr lang="hr-HR" dirty="0">
                <a:latin typeface="Camber Light" pitchFamily="50" charset="0"/>
              </a:rPr>
              <a:t> </a:t>
            </a:r>
          </a:p>
        </p:txBody>
      </p:sp>
      <p:pic>
        <p:nvPicPr>
          <p:cNvPr id="11" name="Picture 10" descr="A city with a lake and mountains in the background&#10;&#10;Description automatically generated with low confidence">
            <a:extLst>
              <a:ext uri="{FF2B5EF4-FFF2-40B4-BE49-F238E27FC236}">
                <a16:creationId xmlns:a16="http://schemas.microsoft.com/office/drawing/2014/main" id="{9D27BF39-735C-6C91-1FF2-B615CC3D6D92}"/>
              </a:ext>
            </a:extLst>
          </p:cNvPr>
          <p:cNvPicPr>
            <a:picLocks noChangeAspect="1"/>
          </p:cNvPicPr>
          <p:nvPr/>
        </p:nvPicPr>
        <p:blipFill rotWithShape="1">
          <a:blip r:embed="rId4"/>
          <a:srcRect t="11151"/>
          <a:stretch/>
        </p:blipFill>
        <p:spPr>
          <a:xfrm>
            <a:off x="5209629" y="0"/>
            <a:ext cx="3934371" cy="2245870"/>
          </a:xfrm>
          <a:prstGeom prst="rect">
            <a:avLst/>
          </a:prstGeom>
        </p:spPr>
      </p:pic>
      <p:sp>
        <p:nvSpPr>
          <p:cNvPr id="12" name="Rectangle: Rounded Corners 11">
            <a:extLst>
              <a:ext uri="{FF2B5EF4-FFF2-40B4-BE49-F238E27FC236}">
                <a16:creationId xmlns:a16="http://schemas.microsoft.com/office/drawing/2014/main" id="{966FB493-D15B-4DDC-0649-0BD5AAB72493}"/>
              </a:ext>
            </a:extLst>
          </p:cNvPr>
          <p:cNvSpPr/>
          <p:nvPr/>
        </p:nvSpPr>
        <p:spPr>
          <a:xfrm>
            <a:off x="4867954" y="1384540"/>
            <a:ext cx="2308860" cy="1218432"/>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4" name="TextBox 13">
            <a:extLst>
              <a:ext uri="{FF2B5EF4-FFF2-40B4-BE49-F238E27FC236}">
                <a16:creationId xmlns:a16="http://schemas.microsoft.com/office/drawing/2014/main" id="{9AC7BE57-4968-F46F-F789-6CC5235EBA1E}"/>
              </a:ext>
            </a:extLst>
          </p:cNvPr>
          <p:cNvSpPr txBox="1"/>
          <p:nvPr/>
        </p:nvSpPr>
        <p:spPr>
          <a:xfrm>
            <a:off x="5106139" y="1635966"/>
            <a:ext cx="1832489" cy="715581"/>
          </a:xfrm>
          <a:prstGeom prst="rect">
            <a:avLst/>
          </a:prstGeom>
          <a:noFill/>
        </p:spPr>
        <p:txBody>
          <a:bodyPr wrap="none" rtlCol="0">
            <a:spAutoFit/>
          </a:bodyPr>
          <a:lstStyle/>
          <a:p>
            <a:pPr algn="ctr"/>
            <a:r>
              <a:rPr lang="hr-HR" dirty="0">
                <a:latin typeface="Camber Light" pitchFamily="50" charset="0"/>
              </a:rPr>
              <a:t>400 000 </a:t>
            </a:r>
            <a:r>
              <a:rPr lang="hr-HR" dirty="0" err="1">
                <a:latin typeface="Camber Light" pitchFamily="50" charset="0"/>
              </a:rPr>
              <a:t>meters</a:t>
            </a:r>
            <a:r>
              <a:rPr lang="hr-HR" dirty="0">
                <a:latin typeface="Camber Light" pitchFamily="50" charset="0"/>
              </a:rPr>
              <a:t> </a:t>
            </a:r>
            <a:r>
              <a:rPr lang="hr-HR" dirty="0" err="1">
                <a:latin typeface="Camber Light" pitchFamily="50" charset="0"/>
              </a:rPr>
              <a:t>of</a:t>
            </a:r>
            <a:r>
              <a:rPr lang="hr-HR" dirty="0">
                <a:latin typeface="Camber Light" pitchFamily="50" charset="0"/>
              </a:rPr>
              <a:t> </a:t>
            </a:r>
            <a:r>
              <a:rPr lang="hr-HR" dirty="0" err="1">
                <a:latin typeface="Camber Light" pitchFamily="50" charset="0"/>
              </a:rPr>
              <a:t>fibre</a:t>
            </a:r>
            <a:endParaRPr lang="hr-HR" dirty="0">
              <a:latin typeface="Camber Light" pitchFamily="50" charset="0"/>
            </a:endParaRPr>
          </a:p>
          <a:p>
            <a:pPr algn="ctr"/>
            <a:endParaRPr lang="hr-HR" dirty="0">
              <a:latin typeface="Camber Light" pitchFamily="50" charset="0"/>
            </a:endParaRPr>
          </a:p>
          <a:p>
            <a:pPr algn="ctr"/>
            <a:r>
              <a:rPr lang="hr-HR" dirty="0">
                <a:latin typeface="Camber Light" pitchFamily="50" charset="0"/>
              </a:rPr>
              <a:t>Zagreb - Split</a:t>
            </a:r>
          </a:p>
        </p:txBody>
      </p:sp>
    </p:spTree>
    <p:extLst>
      <p:ext uri="{BB962C8B-B14F-4D97-AF65-F5344CB8AC3E}">
        <p14:creationId xmlns:p14="http://schemas.microsoft.com/office/powerpoint/2010/main" val="2770771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5A0DB"/>
        </a:solidFill>
        <a:effectLst/>
      </p:bgPr>
    </p:bg>
    <p:spTree>
      <p:nvGrpSpPr>
        <p:cNvPr id="1" name=""/>
        <p:cNvGrpSpPr/>
        <p:nvPr/>
      </p:nvGrpSpPr>
      <p:grpSpPr>
        <a:xfrm>
          <a:off x="0" y="0"/>
          <a:ext cx="0" cy="0"/>
          <a:chOff x="0" y="0"/>
          <a:chExt cx="0" cy="0"/>
        </a:xfrm>
      </p:grpSpPr>
      <p:sp>
        <p:nvSpPr>
          <p:cNvPr id="2" name="Freeform 2"/>
          <p:cNvSpPr/>
          <p:nvPr/>
        </p:nvSpPr>
        <p:spPr>
          <a:xfrm>
            <a:off x="3788976" y="514350"/>
            <a:ext cx="1566048" cy="2125351"/>
          </a:xfrm>
          <a:custGeom>
            <a:avLst/>
            <a:gdLst/>
            <a:ahLst/>
            <a:cxnLst/>
            <a:rect l="l" t="t" r="r" b="b"/>
            <a:pathLst>
              <a:path w="3132096" h="4250701">
                <a:moveTo>
                  <a:pt x="0" y="0"/>
                </a:moveTo>
                <a:lnTo>
                  <a:pt x="3132096" y="0"/>
                </a:lnTo>
                <a:lnTo>
                  <a:pt x="3132096" y="4250701"/>
                </a:lnTo>
                <a:lnTo>
                  <a:pt x="0" y="4250701"/>
                </a:lnTo>
                <a:lnTo>
                  <a:pt x="0" y="0"/>
                </a:lnTo>
                <a:close/>
              </a:path>
            </a:pathLst>
          </a:custGeom>
          <a:blipFill>
            <a:blip r:embed="rId2"/>
            <a:stretch>
              <a:fillRect/>
            </a:stretch>
          </a:blipFill>
        </p:spPr>
        <p:txBody>
          <a:bodyPr/>
          <a:lstStyle/>
          <a:p>
            <a:pPr defTabSz="457200"/>
            <a:endParaRPr lang="en-HR" sz="900">
              <a:solidFill>
                <a:prstClr val="black"/>
              </a:solidFill>
              <a:latin typeface="Calibri"/>
            </a:endParaRPr>
          </a:p>
        </p:txBody>
      </p:sp>
      <p:sp>
        <p:nvSpPr>
          <p:cNvPr id="3" name="TextBox 3"/>
          <p:cNvSpPr txBox="1"/>
          <p:nvPr/>
        </p:nvSpPr>
        <p:spPr>
          <a:xfrm>
            <a:off x="2006399" y="3046716"/>
            <a:ext cx="5131203" cy="490584"/>
          </a:xfrm>
          <a:prstGeom prst="rect">
            <a:avLst/>
          </a:prstGeom>
        </p:spPr>
        <p:txBody>
          <a:bodyPr lIns="0" tIns="0" rIns="0" bIns="0" rtlCol="0" anchor="t">
            <a:spAutoFit/>
          </a:bodyPr>
          <a:lstStyle/>
          <a:p>
            <a:pPr algn="ctr" defTabSz="457200">
              <a:lnSpc>
                <a:spcPts val="1330"/>
              </a:lnSpc>
              <a:spcBef>
                <a:spcPct val="0"/>
              </a:spcBef>
            </a:pPr>
            <a:r>
              <a:rPr lang="en-US" sz="949" spc="24">
                <a:solidFill>
                  <a:srgbClr val="FFFFFF"/>
                </a:solidFill>
                <a:latin typeface="Camber 2"/>
              </a:rPr>
              <a:t>The project was co-financed by the European Union through the European Structural and Investment Funds. More information about EU funds can be found on the website of the Ministry of Regional Development and European Union Funds: www.strukturnifondovi.hr</a:t>
            </a:r>
          </a:p>
        </p:txBody>
      </p:sp>
      <p:sp>
        <p:nvSpPr>
          <p:cNvPr id="4" name="TextBox 4"/>
          <p:cNvSpPr txBox="1"/>
          <p:nvPr/>
        </p:nvSpPr>
        <p:spPr>
          <a:xfrm>
            <a:off x="1276661" y="3799207"/>
            <a:ext cx="6590679" cy="157159"/>
          </a:xfrm>
          <a:prstGeom prst="rect">
            <a:avLst/>
          </a:prstGeom>
        </p:spPr>
        <p:txBody>
          <a:bodyPr lIns="0" tIns="0" rIns="0" bIns="0" rtlCol="0" anchor="t">
            <a:spAutoFit/>
          </a:bodyPr>
          <a:lstStyle/>
          <a:p>
            <a:pPr algn="ctr" defTabSz="457200">
              <a:lnSpc>
                <a:spcPts val="1330"/>
              </a:lnSpc>
              <a:spcBef>
                <a:spcPct val="0"/>
              </a:spcBef>
            </a:pPr>
            <a:r>
              <a:rPr lang="en-US" sz="949" spc="24">
                <a:solidFill>
                  <a:srgbClr val="FFFFFF"/>
                </a:solidFill>
                <a:latin typeface="Camber 4"/>
              </a:rPr>
              <a:t>The content of this material is the sole responsibility of the Croatian Academic and Research Network - CARNET.</a:t>
            </a:r>
          </a:p>
        </p:txBody>
      </p:sp>
      <p:sp>
        <p:nvSpPr>
          <p:cNvPr id="5" name="TextBox 5"/>
          <p:cNvSpPr txBox="1"/>
          <p:nvPr/>
        </p:nvSpPr>
        <p:spPr>
          <a:xfrm>
            <a:off x="1756889" y="4219017"/>
            <a:ext cx="5630223" cy="323871"/>
          </a:xfrm>
          <a:prstGeom prst="rect">
            <a:avLst/>
          </a:prstGeom>
        </p:spPr>
        <p:txBody>
          <a:bodyPr lIns="0" tIns="0" rIns="0" bIns="0" rtlCol="0" anchor="t">
            <a:spAutoFit/>
          </a:bodyPr>
          <a:lstStyle/>
          <a:p>
            <a:pPr algn="ctr" defTabSz="457200">
              <a:lnSpc>
                <a:spcPts val="1330"/>
              </a:lnSpc>
            </a:pPr>
            <a:r>
              <a:rPr lang="en-US" sz="949" spc="24">
                <a:solidFill>
                  <a:srgbClr val="FFFFFF"/>
                </a:solidFill>
                <a:latin typeface="Camber 2"/>
              </a:rPr>
              <a:t>Contact: Hrvatska akademska i istraživačka mreža – CARNET | Josipa Marohnića 5, 10000 Zagreb</a:t>
            </a:r>
          </a:p>
          <a:p>
            <a:pPr algn="ctr" defTabSz="457200">
              <a:lnSpc>
                <a:spcPts val="1330"/>
              </a:lnSpc>
              <a:spcBef>
                <a:spcPct val="0"/>
              </a:spcBef>
            </a:pPr>
            <a:r>
              <a:rPr lang="en-US" sz="949" spc="24">
                <a:solidFill>
                  <a:srgbClr val="FFFFFF"/>
                </a:solidFill>
                <a:latin typeface="Camber 2"/>
              </a:rPr>
              <a:t>Tel.: +385 1 6661 616 | www.carnet.hr</a:t>
            </a:r>
          </a:p>
        </p:txBody>
      </p:sp>
      <p:sp>
        <p:nvSpPr>
          <p:cNvPr id="6" name="AutoShape 6"/>
          <p:cNvSpPr/>
          <p:nvPr/>
        </p:nvSpPr>
        <p:spPr>
          <a:xfrm>
            <a:off x="1602378" y="4095732"/>
            <a:ext cx="5932086" cy="0"/>
          </a:xfrm>
          <a:prstGeom prst="line">
            <a:avLst/>
          </a:prstGeom>
          <a:ln w="19050" cap="flat">
            <a:solidFill>
              <a:srgbClr val="FFFFFF"/>
            </a:solidFill>
            <a:prstDash val="solid"/>
            <a:headEnd type="none" w="sm" len="sm"/>
            <a:tailEnd type="none" w="sm" len="sm"/>
          </a:ln>
        </p:spPr>
        <p:txBody>
          <a:bodyPr/>
          <a:lstStyle/>
          <a:p>
            <a:pPr defTabSz="457200"/>
            <a:endParaRPr lang="en-HR" sz="900">
              <a:solidFill>
                <a:prstClr val="black"/>
              </a:solidFill>
              <a:latin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94EECD4-3F1F-662A-1342-8DF3765FEE73}"/>
              </a:ext>
            </a:extLst>
          </p:cNvPr>
          <p:cNvSpPr>
            <a:spLocks noGrp="1"/>
          </p:cNvSpPr>
          <p:nvPr>
            <p:ph type="body" sz="quarter" idx="11"/>
          </p:nvPr>
        </p:nvSpPr>
        <p:spPr>
          <a:xfrm>
            <a:off x="424121" y="3308240"/>
            <a:ext cx="3795964" cy="486139"/>
          </a:xfrm>
        </p:spPr>
        <p:txBody>
          <a:bodyPr/>
          <a:lstStyle/>
          <a:p>
            <a:r>
              <a:rPr lang="en-US" sz="1600" dirty="0"/>
              <a:t>goran.skvarc@carnet.hr tihomir.markulin@carnet.hr</a:t>
            </a:r>
          </a:p>
        </p:txBody>
      </p:sp>
      <p:sp>
        <p:nvSpPr>
          <p:cNvPr id="8" name="Text Placeholder 7">
            <a:extLst>
              <a:ext uri="{FF2B5EF4-FFF2-40B4-BE49-F238E27FC236}">
                <a16:creationId xmlns:a16="http://schemas.microsoft.com/office/drawing/2014/main" id="{6A348D8F-4883-F698-E8B7-38962B0631B6}"/>
              </a:ext>
            </a:extLst>
          </p:cNvPr>
          <p:cNvSpPr txBox="1">
            <a:spLocks/>
          </p:cNvSpPr>
          <p:nvPr/>
        </p:nvSpPr>
        <p:spPr>
          <a:xfrm>
            <a:off x="424121" y="1842932"/>
            <a:ext cx="5793498" cy="426330"/>
          </a:xfrm>
          <a:prstGeom prst="rect">
            <a:avLst/>
          </a:prstGeom>
        </p:spPr>
        <p:txBody>
          <a:bodyPr anchor="ctr"/>
          <a:lstStyle>
            <a:lvl1pPr marL="0" indent="0" algn="l" defTabSz="685800" rtl="0" eaLnBrk="1" latinLnBrk="0" hangingPunct="1">
              <a:lnSpc>
                <a:spcPct val="90000"/>
              </a:lnSpc>
              <a:spcBef>
                <a:spcPts val="750"/>
              </a:spcBef>
              <a:buFont typeface="Arial" panose="020B0604020202020204" pitchFamily="34" charset="0"/>
              <a:buNone/>
              <a:defRPr sz="1600" kern="1200">
                <a:solidFill>
                  <a:srgbClr val="41414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414140"/>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b="1">
                <a:solidFill>
                  <a:schemeClr val="accent1">
                    <a:lumMod val="50000"/>
                  </a:schemeClr>
                </a:solidFill>
              </a:rPr>
              <a:t>Any questions?</a:t>
            </a:r>
          </a:p>
        </p:txBody>
      </p:sp>
      <p:sp>
        <p:nvSpPr>
          <p:cNvPr id="9" name="Text Placeholder 6">
            <a:extLst>
              <a:ext uri="{FF2B5EF4-FFF2-40B4-BE49-F238E27FC236}">
                <a16:creationId xmlns:a16="http://schemas.microsoft.com/office/drawing/2014/main" id="{3C39C7EC-1AC8-7BAD-8633-820FEC8D5523}"/>
              </a:ext>
            </a:extLst>
          </p:cNvPr>
          <p:cNvSpPr txBox="1">
            <a:spLocks/>
          </p:cNvSpPr>
          <p:nvPr/>
        </p:nvSpPr>
        <p:spPr>
          <a:xfrm>
            <a:off x="374475" y="1290573"/>
            <a:ext cx="5981102" cy="765524"/>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600" kern="1200">
                <a:solidFill>
                  <a:srgbClr val="41414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414140"/>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3600">
                <a:solidFill>
                  <a:schemeClr val="accent1">
                    <a:lumMod val="50000"/>
                  </a:schemeClr>
                </a:solidFill>
              </a:rPr>
              <a:t>Thank you</a:t>
            </a:r>
          </a:p>
        </p:txBody>
      </p:sp>
    </p:spTree>
    <p:extLst>
      <p:ext uri="{BB962C8B-B14F-4D97-AF65-F5344CB8AC3E}">
        <p14:creationId xmlns:p14="http://schemas.microsoft.com/office/powerpoint/2010/main" val="705628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defTabSz="457200"/>
            <a:endParaRPr lang="en-HR" sz="900">
              <a:solidFill>
                <a:prstClr val="black"/>
              </a:solidFill>
              <a:latin typeface="Calibri"/>
            </a:endParaRPr>
          </a:p>
        </p:txBody>
      </p:sp>
      <p:grpSp>
        <p:nvGrpSpPr>
          <p:cNvPr id="3" name="Group 3"/>
          <p:cNvGrpSpPr/>
          <p:nvPr/>
        </p:nvGrpSpPr>
        <p:grpSpPr>
          <a:xfrm>
            <a:off x="0" y="0"/>
            <a:ext cx="9144000" cy="5143500"/>
            <a:chOff x="0" y="0"/>
            <a:chExt cx="3402471" cy="1913890"/>
          </a:xfrm>
        </p:grpSpPr>
        <p:sp>
          <p:nvSpPr>
            <p:cNvPr id="4" name="Freeform 4"/>
            <p:cNvSpPr/>
            <p:nvPr/>
          </p:nvSpPr>
          <p:spPr>
            <a:xfrm>
              <a:off x="0" y="0"/>
              <a:ext cx="3402471" cy="1913890"/>
            </a:xfrm>
            <a:custGeom>
              <a:avLst/>
              <a:gdLst/>
              <a:ahLst/>
              <a:cxnLst/>
              <a:rect l="l" t="t" r="r" b="b"/>
              <a:pathLst>
                <a:path w="3402471" h="1913890">
                  <a:moveTo>
                    <a:pt x="0" y="0"/>
                  </a:moveTo>
                  <a:lnTo>
                    <a:pt x="3402471" y="0"/>
                  </a:lnTo>
                  <a:lnTo>
                    <a:pt x="3402471" y="1913890"/>
                  </a:lnTo>
                  <a:lnTo>
                    <a:pt x="0" y="1913890"/>
                  </a:lnTo>
                  <a:close/>
                </a:path>
              </a:pathLst>
            </a:custGeom>
            <a:solidFill>
              <a:srgbClr val="1B75BB">
                <a:alpha val="72941"/>
              </a:srgbClr>
            </a:solidFill>
          </p:spPr>
          <p:txBody>
            <a:bodyPr/>
            <a:lstStyle/>
            <a:p>
              <a:pPr defTabSz="457200"/>
              <a:endParaRPr lang="en-HR" sz="900">
                <a:solidFill>
                  <a:prstClr val="black"/>
                </a:solidFill>
                <a:latin typeface="Calibri"/>
              </a:endParaRPr>
            </a:p>
          </p:txBody>
        </p:sp>
      </p:grpSp>
      <p:sp>
        <p:nvSpPr>
          <p:cNvPr id="5" name="TextBox 5"/>
          <p:cNvSpPr txBox="1"/>
          <p:nvPr/>
        </p:nvSpPr>
        <p:spPr>
          <a:xfrm>
            <a:off x="514350" y="-337999"/>
            <a:ext cx="1243023" cy="3802772"/>
          </a:xfrm>
          <a:prstGeom prst="rect">
            <a:avLst/>
          </a:prstGeom>
        </p:spPr>
        <p:txBody>
          <a:bodyPr lIns="0" tIns="0" rIns="0" bIns="0" rtlCol="0" anchor="t">
            <a:spAutoFit/>
          </a:bodyPr>
          <a:lstStyle/>
          <a:p>
            <a:pPr algn="ctr" defTabSz="457200">
              <a:lnSpc>
                <a:spcPts val="31571"/>
              </a:lnSpc>
              <a:spcBef>
                <a:spcPct val="0"/>
              </a:spcBef>
            </a:pPr>
            <a:r>
              <a:rPr lang="en-US" sz="22551" spc="564">
                <a:solidFill>
                  <a:srgbClr val="289689">
                    <a:alpha val="72941"/>
                  </a:srgbClr>
                </a:solidFill>
                <a:latin typeface="Norwester"/>
              </a:rPr>
              <a:t>"</a:t>
            </a:r>
          </a:p>
        </p:txBody>
      </p:sp>
      <p:sp>
        <p:nvSpPr>
          <p:cNvPr id="6" name="TextBox 6"/>
          <p:cNvSpPr txBox="1"/>
          <p:nvPr/>
        </p:nvSpPr>
        <p:spPr>
          <a:xfrm rot="-10800000">
            <a:off x="7386628" y="1843032"/>
            <a:ext cx="1243023" cy="3802772"/>
          </a:xfrm>
          <a:prstGeom prst="rect">
            <a:avLst/>
          </a:prstGeom>
        </p:spPr>
        <p:txBody>
          <a:bodyPr lIns="0" tIns="0" rIns="0" bIns="0" rtlCol="0" anchor="t">
            <a:spAutoFit/>
          </a:bodyPr>
          <a:lstStyle/>
          <a:p>
            <a:pPr algn="ctr" defTabSz="457200">
              <a:lnSpc>
                <a:spcPts val="31571"/>
              </a:lnSpc>
              <a:spcBef>
                <a:spcPct val="0"/>
              </a:spcBef>
            </a:pPr>
            <a:r>
              <a:rPr lang="en-US" sz="22551" spc="564">
                <a:solidFill>
                  <a:srgbClr val="289689">
                    <a:alpha val="72941"/>
                  </a:srgbClr>
                </a:solidFill>
                <a:latin typeface="Norwester"/>
              </a:rPr>
              <a:t>"</a:t>
            </a:r>
          </a:p>
        </p:txBody>
      </p:sp>
      <p:sp>
        <p:nvSpPr>
          <p:cNvPr id="7" name="TextBox 7"/>
          <p:cNvSpPr txBox="1"/>
          <p:nvPr/>
        </p:nvSpPr>
        <p:spPr>
          <a:xfrm>
            <a:off x="1719171" y="1826501"/>
            <a:ext cx="5705658" cy="1464632"/>
          </a:xfrm>
          <a:prstGeom prst="rect">
            <a:avLst/>
          </a:prstGeom>
        </p:spPr>
        <p:txBody>
          <a:bodyPr lIns="0" tIns="0" rIns="0" bIns="0" rtlCol="0" anchor="t">
            <a:spAutoFit/>
          </a:bodyPr>
          <a:lstStyle/>
          <a:p>
            <a:pPr defTabSz="457200">
              <a:lnSpc>
                <a:spcPts val="2897"/>
              </a:lnSpc>
              <a:spcBef>
                <a:spcPct val="0"/>
              </a:spcBef>
            </a:pPr>
            <a:r>
              <a:rPr lang="en-US" sz="2069" spc="52">
                <a:solidFill>
                  <a:srgbClr val="FFFFFF"/>
                </a:solidFill>
                <a:latin typeface="Camber 4 Bold"/>
              </a:rPr>
              <a:t>Comprehensive informatization of school operation processes and teaching processes aimed at the creation of digitally mature schools for the 21st century.</a:t>
            </a:r>
          </a:p>
        </p:txBody>
      </p:sp>
      <p:sp>
        <p:nvSpPr>
          <p:cNvPr id="8" name="TextBox 8"/>
          <p:cNvSpPr txBox="1"/>
          <p:nvPr/>
        </p:nvSpPr>
        <p:spPr>
          <a:xfrm>
            <a:off x="7368703" y="418595"/>
            <a:ext cx="1260948" cy="158890"/>
          </a:xfrm>
          <a:prstGeom prst="rect">
            <a:avLst/>
          </a:prstGeom>
        </p:spPr>
        <p:txBody>
          <a:bodyPr lIns="0" tIns="0" rIns="0" bIns="0" rtlCol="0" anchor="t">
            <a:spAutoFit/>
          </a:bodyPr>
          <a:lstStyle/>
          <a:p>
            <a:pPr algn="r" defTabSz="457200">
              <a:lnSpc>
                <a:spcPts val="1260"/>
              </a:lnSpc>
            </a:pPr>
            <a:r>
              <a:rPr lang="en-US" sz="1000" spc="22" dirty="0">
                <a:solidFill>
                  <a:srgbClr val="FFFFFF"/>
                </a:solidFill>
                <a:latin typeface="Camber 2 Bold"/>
              </a:rPr>
              <a:t>04</a:t>
            </a:r>
            <a:endParaRPr lang="en-US" sz="900" spc="22" dirty="0">
              <a:solidFill>
                <a:srgbClr val="FFFFFF"/>
              </a:solidFill>
              <a:latin typeface="Camber 2 Bold"/>
            </a:endParaRPr>
          </a:p>
        </p:txBody>
      </p:sp>
      <p:grpSp>
        <p:nvGrpSpPr>
          <p:cNvPr id="14" name="Group 11">
            <a:extLst>
              <a:ext uri="{FF2B5EF4-FFF2-40B4-BE49-F238E27FC236}">
                <a16:creationId xmlns:a16="http://schemas.microsoft.com/office/drawing/2014/main" id="{037102AA-5A03-168D-0700-D93E8EF75EA2}"/>
              </a:ext>
            </a:extLst>
          </p:cNvPr>
          <p:cNvGrpSpPr/>
          <p:nvPr/>
        </p:nvGrpSpPr>
        <p:grpSpPr>
          <a:xfrm>
            <a:off x="514350" y="4741028"/>
            <a:ext cx="8115300" cy="130421"/>
            <a:chOff x="0" y="298340"/>
            <a:chExt cx="21640800" cy="347789"/>
          </a:xfrm>
        </p:grpSpPr>
        <p:sp>
          <p:nvSpPr>
            <p:cNvPr id="15" name="TextBox 12">
              <a:extLst>
                <a:ext uri="{FF2B5EF4-FFF2-40B4-BE49-F238E27FC236}">
                  <a16:creationId xmlns:a16="http://schemas.microsoft.com/office/drawing/2014/main" id="{CD4D2F87-22F4-39C3-7473-B3D99AC3C068}"/>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solidFill>
                    <a:srgbClr val="FFFFFF"/>
                  </a:solidFill>
                  <a:latin typeface="Camber 1"/>
                </a:rPr>
                <a:t>The impact of </a:t>
              </a:r>
              <a:r>
                <a:rPr lang="hr-HR" sz="900" spc="18" dirty="0">
                  <a:solidFill>
                    <a:srgbClr val="FFFFFF"/>
                  </a:solidFill>
                  <a:latin typeface="Camber 1"/>
                </a:rPr>
                <a:t> </a:t>
              </a:r>
              <a:r>
                <a:rPr lang="en-US" sz="900" spc="18" dirty="0">
                  <a:solidFill>
                    <a:srgbClr val="FFFFFF"/>
                  </a:solidFill>
                  <a:latin typeface="Camber 1"/>
                </a:rPr>
                <a:t>e-Schools </a:t>
              </a:r>
              <a:r>
                <a:rPr lang="en-US" sz="900" spc="18" dirty="0" err="1">
                  <a:solidFill>
                    <a:srgbClr val="FFFFFF"/>
                  </a:solidFill>
                  <a:latin typeface="Camber 1"/>
                </a:rPr>
                <a:t>programme</a:t>
              </a:r>
              <a:endParaRPr lang="en-US" sz="900" spc="18" dirty="0">
                <a:solidFill>
                  <a:srgbClr val="FFFFFF"/>
                </a:solidFill>
                <a:latin typeface="Camber 1"/>
              </a:endParaRPr>
            </a:p>
          </p:txBody>
        </p:sp>
        <p:sp>
          <p:nvSpPr>
            <p:cNvPr id="16" name="TextBox 13">
              <a:extLst>
                <a:ext uri="{FF2B5EF4-FFF2-40B4-BE49-F238E27FC236}">
                  <a16:creationId xmlns:a16="http://schemas.microsoft.com/office/drawing/2014/main" id="{0C618F29-03F0-68BE-B12E-33967D6C2E5A}"/>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solidFill>
                    <a:srgbClr val="FFFFFF"/>
                  </a:solidFill>
                  <a:latin typeface="Camber 1"/>
                </a:rPr>
                <a:t> </a:t>
              </a:r>
              <a:r>
                <a:rPr lang="en-US" sz="900" spc="18" dirty="0">
                  <a:solidFill>
                    <a:srgbClr val="FFFFFF"/>
                  </a:solidFill>
                  <a:latin typeface="Camber 1"/>
                </a:rPr>
                <a:t>June2024</a:t>
              </a:r>
              <a:endParaRPr lang="en-US" sz="800" spc="18" dirty="0">
                <a:solidFill>
                  <a:srgbClr val="FFFFFF"/>
                </a:solidFill>
                <a:latin typeface="Camber 1"/>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05AA1856-FB0C-2450-253B-4910067B34D3}"/>
              </a:ext>
            </a:extLst>
          </p:cNvPr>
          <p:cNvSpPr/>
          <p:nvPr/>
        </p:nvSpPr>
        <p:spPr>
          <a:xfrm>
            <a:off x="7562849" y="-917959"/>
            <a:ext cx="1827230" cy="1827230"/>
          </a:xfrm>
          <a:prstGeom prst="ellipse">
            <a:avLst/>
          </a:prstGeom>
          <a:solidFill>
            <a:srgbClr val="1B75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 name="TextBox 2"/>
          <p:cNvSpPr txBox="1"/>
          <p:nvPr/>
        </p:nvSpPr>
        <p:spPr>
          <a:xfrm>
            <a:off x="1230549" y="2526895"/>
            <a:ext cx="6332300" cy="598690"/>
          </a:xfrm>
          <a:prstGeom prst="rect">
            <a:avLst/>
          </a:prstGeom>
        </p:spPr>
        <p:txBody>
          <a:bodyPr wrap="square" lIns="0" tIns="0" rIns="0" bIns="0" rtlCol="0" anchor="t">
            <a:spAutoFit/>
          </a:bodyPr>
          <a:lstStyle/>
          <a:p>
            <a:pPr algn="r" defTabSz="457200">
              <a:lnSpc>
                <a:spcPts val="4600"/>
              </a:lnSpc>
              <a:spcBef>
                <a:spcPct val="0"/>
              </a:spcBef>
            </a:pPr>
            <a:r>
              <a:rPr lang="en-US" sz="4400" dirty="0">
                <a:solidFill>
                  <a:srgbClr val="1B75BC"/>
                </a:solidFill>
                <a:latin typeface="Camber Medium" pitchFamily="50" charset="0"/>
              </a:rPr>
              <a:t>Digitally mature schools</a:t>
            </a:r>
          </a:p>
        </p:txBody>
      </p:sp>
      <p:sp>
        <p:nvSpPr>
          <p:cNvPr id="3" name="TextBox 3"/>
          <p:cNvSpPr txBox="1"/>
          <p:nvPr/>
        </p:nvSpPr>
        <p:spPr>
          <a:xfrm>
            <a:off x="1230548" y="2189530"/>
            <a:ext cx="6332301" cy="230832"/>
          </a:xfrm>
          <a:prstGeom prst="rect">
            <a:avLst/>
          </a:prstGeom>
        </p:spPr>
        <p:txBody>
          <a:bodyPr wrap="square" lIns="0" tIns="0" rIns="0" bIns="0" rtlCol="0" anchor="t">
            <a:spAutoFit/>
          </a:bodyPr>
          <a:lstStyle/>
          <a:p>
            <a:pPr algn="r" defTabSz="457200">
              <a:lnSpc>
                <a:spcPts val="1840"/>
              </a:lnSpc>
              <a:spcBef>
                <a:spcPct val="0"/>
              </a:spcBef>
            </a:pPr>
            <a:r>
              <a:rPr lang="en-US" sz="1600" dirty="0">
                <a:solidFill>
                  <a:srgbClr val="000000"/>
                </a:solidFill>
                <a:latin typeface="Camber 2"/>
              </a:rPr>
              <a:t>What we want to achieve?</a:t>
            </a:r>
          </a:p>
        </p:txBody>
      </p:sp>
      <p:sp>
        <p:nvSpPr>
          <p:cNvPr id="4" name="TextBox 4"/>
          <p:cNvSpPr txBox="1"/>
          <p:nvPr/>
        </p:nvSpPr>
        <p:spPr>
          <a:xfrm>
            <a:off x="7368703" y="418595"/>
            <a:ext cx="1260948" cy="158890"/>
          </a:xfrm>
          <a:prstGeom prst="rect">
            <a:avLst/>
          </a:prstGeom>
        </p:spPr>
        <p:txBody>
          <a:bodyPr lIns="0" tIns="0" rIns="0" bIns="0" rtlCol="0" anchor="t">
            <a:spAutoFit/>
          </a:bodyPr>
          <a:lstStyle/>
          <a:p>
            <a:pPr algn="r" defTabSz="457200">
              <a:lnSpc>
                <a:spcPts val="1260"/>
              </a:lnSpc>
            </a:pPr>
            <a:r>
              <a:rPr lang="en-US" sz="1000" spc="22" dirty="0">
                <a:solidFill>
                  <a:schemeClr val="bg1"/>
                </a:solidFill>
                <a:latin typeface="Camber 2 Bold"/>
              </a:rPr>
              <a:t>05</a:t>
            </a:r>
            <a:endParaRPr lang="en-US" sz="900" spc="22" dirty="0">
              <a:solidFill>
                <a:schemeClr val="bg1"/>
              </a:solidFill>
              <a:latin typeface="Camber 2 Bold"/>
            </a:endParaRPr>
          </a:p>
        </p:txBody>
      </p:sp>
      <p:grpSp>
        <p:nvGrpSpPr>
          <p:cNvPr id="10" name="Group 9">
            <a:extLst>
              <a:ext uri="{FF2B5EF4-FFF2-40B4-BE49-F238E27FC236}">
                <a16:creationId xmlns:a16="http://schemas.microsoft.com/office/drawing/2014/main" id="{73AD516C-6AC9-28FD-BCBD-B7B4B601B7DD}"/>
              </a:ext>
            </a:extLst>
          </p:cNvPr>
          <p:cNvGrpSpPr/>
          <p:nvPr/>
        </p:nvGrpSpPr>
        <p:grpSpPr>
          <a:xfrm>
            <a:off x="514350" y="4741028"/>
            <a:ext cx="8115300" cy="130421"/>
            <a:chOff x="0" y="298340"/>
            <a:chExt cx="21640800" cy="347789"/>
          </a:xfrm>
        </p:grpSpPr>
        <p:sp>
          <p:nvSpPr>
            <p:cNvPr id="11" name="TextBox 10">
              <a:extLst>
                <a:ext uri="{FF2B5EF4-FFF2-40B4-BE49-F238E27FC236}">
                  <a16:creationId xmlns:a16="http://schemas.microsoft.com/office/drawing/2014/main" id="{5FB87180-2B54-0908-DABF-A8122773F157}"/>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12" name="TextBox 11">
              <a:extLst>
                <a:ext uri="{FF2B5EF4-FFF2-40B4-BE49-F238E27FC236}">
                  <a16:creationId xmlns:a16="http://schemas.microsoft.com/office/drawing/2014/main" id="{E0D8D090-CDED-040F-EF68-62876F57FD71}"/>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sp>
        <p:nvSpPr>
          <p:cNvPr id="13" name="Oval 12">
            <a:extLst>
              <a:ext uri="{FF2B5EF4-FFF2-40B4-BE49-F238E27FC236}">
                <a16:creationId xmlns:a16="http://schemas.microsoft.com/office/drawing/2014/main" id="{8A186AC2-94E4-0979-AC37-E5E4076DC340}"/>
              </a:ext>
            </a:extLst>
          </p:cNvPr>
          <p:cNvSpPr/>
          <p:nvPr/>
        </p:nvSpPr>
        <p:spPr>
          <a:xfrm>
            <a:off x="-1185079" y="-1310613"/>
            <a:ext cx="3398855" cy="3398855"/>
          </a:xfrm>
          <a:prstGeom prst="ellipse">
            <a:avLst/>
          </a:prstGeom>
          <a:solidFill>
            <a:srgbClr val="1B75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6479326" y="1627767"/>
            <a:ext cx="4763" cy="2149235"/>
          </a:xfrm>
          <a:prstGeom prst="rect">
            <a:avLst/>
          </a:prstGeom>
          <a:solidFill>
            <a:srgbClr val="1B75BC"/>
          </a:solidFill>
        </p:spPr>
        <p:txBody>
          <a:bodyPr/>
          <a:lstStyle/>
          <a:p>
            <a:pPr defTabSz="457200"/>
            <a:endParaRPr lang="en-HR" sz="900">
              <a:solidFill>
                <a:prstClr val="black"/>
              </a:solidFill>
              <a:latin typeface="Calibri"/>
            </a:endParaRPr>
          </a:p>
        </p:txBody>
      </p:sp>
      <p:sp>
        <p:nvSpPr>
          <p:cNvPr id="3" name="AutoShape 3"/>
          <p:cNvSpPr/>
          <p:nvPr/>
        </p:nvSpPr>
        <p:spPr>
          <a:xfrm rot="-5400000">
            <a:off x="4231991" y="1908885"/>
            <a:ext cx="4763" cy="1615335"/>
          </a:xfrm>
          <a:prstGeom prst="rect">
            <a:avLst/>
          </a:prstGeom>
          <a:solidFill>
            <a:srgbClr val="1B75BC"/>
          </a:solidFill>
        </p:spPr>
        <p:txBody>
          <a:bodyPr/>
          <a:lstStyle/>
          <a:p>
            <a:pPr defTabSz="457200"/>
            <a:endParaRPr lang="en-HR" sz="900">
              <a:solidFill>
                <a:prstClr val="black"/>
              </a:solidFill>
              <a:latin typeface="Calibri"/>
            </a:endParaRPr>
          </a:p>
        </p:txBody>
      </p:sp>
      <p:sp>
        <p:nvSpPr>
          <p:cNvPr id="4" name="AutoShape 4"/>
          <p:cNvSpPr/>
          <p:nvPr/>
        </p:nvSpPr>
        <p:spPr>
          <a:xfrm rot="-5400000">
            <a:off x="2079484" y="2083236"/>
            <a:ext cx="4763" cy="1249922"/>
          </a:xfrm>
          <a:prstGeom prst="rect">
            <a:avLst/>
          </a:prstGeom>
          <a:solidFill>
            <a:srgbClr val="1B75BC"/>
          </a:solidFill>
        </p:spPr>
        <p:txBody>
          <a:bodyPr/>
          <a:lstStyle/>
          <a:p>
            <a:pPr defTabSz="457200"/>
            <a:endParaRPr lang="en-HR" sz="900">
              <a:solidFill>
                <a:prstClr val="black"/>
              </a:solidFill>
              <a:latin typeface="Calibri"/>
            </a:endParaRPr>
          </a:p>
        </p:txBody>
      </p:sp>
      <p:sp>
        <p:nvSpPr>
          <p:cNvPr id="12" name="TextBox 12"/>
          <p:cNvSpPr txBox="1"/>
          <p:nvPr/>
        </p:nvSpPr>
        <p:spPr>
          <a:xfrm>
            <a:off x="896709" y="2128230"/>
            <a:ext cx="400510" cy="172420"/>
          </a:xfrm>
          <a:prstGeom prst="rect">
            <a:avLst/>
          </a:prstGeom>
        </p:spPr>
        <p:txBody>
          <a:bodyPr wrap="square" lIns="0" tIns="0" rIns="0" bIns="0" rtlCol="0" anchor="t">
            <a:spAutoFit/>
          </a:bodyPr>
          <a:lstStyle/>
          <a:p>
            <a:pPr defTabSz="457200">
              <a:lnSpc>
                <a:spcPts val="1330"/>
              </a:lnSpc>
              <a:spcBef>
                <a:spcPct val="0"/>
              </a:spcBef>
            </a:pPr>
            <a:r>
              <a:rPr lang="en-US" sz="1400" spc="24" dirty="0">
                <a:solidFill>
                  <a:srgbClr val="000000"/>
                </a:solidFill>
                <a:latin typeface="Camber 2"/>
              </a:rPr>
              <a:t>2012</a:t>
            </a:r>
            <a:endParaRPr lang="en-US" sz="1000" spc="24" dirty="0">
              <a:solidFill>
                <a:srgbClr val="000000"/>
              </a:solidFill>
              <a:latin typeface="Camber 2"/>
            </a:endParaRPr>
          </a:p>
        </p:txBody>
      </p:sp>
      <p:sp>
        <p:nvSpPr>
          <p:cNvPr id="13" name="TextBox 13"/>
          <p:cNvSpPr txBox="1"/>
          <p:nvPr/>
        </p:nvSpPr>
        <p:spPr>
          <a:xfrm>
            <a:off x="921891" y="3154040"/>
            <a:ext cx="1521000" cy="218008"/>
          </a:xfrm>
          <a:prstGeom prst="rect">
            <a:avLst/>
          </a:prstGeom>
        </p:spPr>
        <p:txBody>
          <a:bodyPr lIns="0" tIns="0" rIns="0" bIns="0" rtlCol="0" anchor="t">
            <a:spAutoFit/>
          </a:bodyPr>
          <a:lstStyle/>
          <a:p>
            <a:pPr defTabSz="457200">
              <a:lnSpc>
                <a:spcPts val="1680"/>
              </a:lnSpc>
              <a:spcBef>
                <a:spcPct val="0"/>
              </a:spcBef>
            </a:pPr>
            <a:r>
              <a:rPr lang="en-US" sz="1600" spc="30" dirty="0">
                <a:solidFill>
                  <a:srgbClr val="000000"/>
                </a:solidFill>
                <a:latin typeface="Camber 1 Bold"/>
              </a:rPr>
              <a:t>IDEA</a:t>
            </a:r>
            <a:endParaRPr lang="en-US" sz="1200" spc="30" dirty="0">
              <a:solidFill>
                <a:srgbClr val="000000"/>
              </a:solidFill>
              <a:latin typeface="Camber 1 Bold"/>
            </a:endParaRPr>
          </a:p>
        </p:txBody>
      </p:sp>
      <p:sp>
        <p:nvSpPr>
          <p:cNvPr id="14" name="TextBox 14"/>
          <p:cNvSpPr txBox="1"/>
          <p:nvPr/>
        </p:nvSpPr>
        <p:spPr>
          <a:xfrm>
            <a:off x="2873723" y="2132967"/>
            <a:ext cx="400510" cy="178952"/>
          </a:xfrm>
          <a:prstGeom prst="rect">
            <a:avLst/>
          </a:prstGeom>
        </p:spPr>
        <p:txBody>
          <a:bodyPr wrap="square" lIns="0" tIns="0" rIns="0" bIns="0" rtlCol="0" anchor="t">
            <a:spAutoFit/>
          </a:bodyPr>
          <a:lstStyle/>
          <a:p>
            <a:pPr defTabSz="457200">
              <a:lnSpc>
                <a:spcPts val="1330"/>
              </a:lnSpc>
              <a:spcBef>
                <a:spcPct val="0"/>
              </a:spcBef>
            </a:pPr>
            <a:r>
              <a:rPr lang="en-US" sz="1400" spc="24" dirty="0">
                <a:solidFill>
                  <a:srgbClr val="000000"/>
                </a:solidFill>
                <a:latin typeface="Camber 2"/>
              </a:rPr>
              <a:t>2014</a:t>
            </a:r>
            <a:endParaRPr lang="en-US" sz="949" spc="24" dirty="0">
              <a:solidFill>
                <a:srgbClr val="000000"/>
              </a:solidFill>
              <a:latin typeface="Camber 2"/>
            </a:endParaRPr>
          </a:p>
        </p:txBody>
      </p:sp>
      <p:sp>
        <p:nvSpPr>
          <p:cNvPr id="15" name="TextBox 15"/>
          <p:cNvSpPr txBox="1"/>
          <p:nvPr/>
        </p:nvSpPr>
        <p:spPr>
          <a:xfrm>
            <a:off x="2313478" y="3154039"/>
            <a:ext cx="1521000" cy="436017"/>
          </a:xfrm>
          <a:prstGeom prst="rect">
            <a:avLst/>
          </a:prstGeom>
        </p:spPr>
        <p:txBody>
          <a:bodyPr lIns="0" tIns="0" rIns="0" bIns="0" rtlCol="0" anchor="t">
            <a:spAutoFit/>
          </a:bodyPr>
          <a:lstStyle/>
          <a:p>
            <a:pPr defTabSz="457200">
              <a:lnSpc>
                <a:spcPts val="1680"/>
              </a:lnSpc>
              <a:spcBef>
                <a:spcPct val="0"/>
              </a:spcBef>
            </a:pPr>
            <a:r>
              <a:rPr lang="en-US" sz="1600" spc="30" dirty="0">
                <a:solidFill>
                  <a:srgbClr val="000000"/>
                </a:solidFill>
                <a:latin typeface="Camber 1 Bold"/>
              </a:rPr>
              <a:t>PUBLIC CALL FOR PARTICIPATION</a:t>
            </a:r>
          </a:p>
        </p:txBody>
      </p:sp>
      <p:sp>
        <p:nvSpPr>
          <p:cNvPr id="16" name="TextBox 16"/>
          <p:cNvSpPr txBox="1"/>
          <p:nvPr/>
        </p:nvSpPr>
        <p:spPr>
          <a:xfrm>
            <a:off x="4637768" y="2134672"/>
            <a:ext cx="808544" cy="172420"/>
          </a:xfrm>
          <a:prstGeom prst="rect">
            <a:avLst/>
          </a:prstGeom>
        </p:spPr>
        <p:txBody>
          <a:bodyPr wrap="square" lIns="0" tIns="0" rIns="0" bIns="0" rtlCol="0" anchor="t">
            <a:spAutoFit/>
          </a:bodyPr>
          <a:lstStyle/>
          <a:p>
            <a:pPr defTabSz="457200">
              <a:lnSpc>
                <a:spcPts val="1330"/>
              </a:lnSpc>
              <a:spcBef>
                <a:spcPct val="0"/>
              </a:spcBef>
            </a:pPr>
            <a:r>
              <a:rPr lang="en-US" sz="1400" spc="24" dirty="0">
                <a:solidFill>
                  <a:srgbClr val="000000"/>
                </a:solidFill>
                <a:latin typeface="Camber 2"/>
              </a:rPr>
              <a:t>2015-</a:t>
            </a:r>
            <a:r>
              <a:rPr lang="hr-HR" sz="1400" spc="24" dirty="0">
                <a:solidFill>
                  <a:srgbClr val="000000"/>
                </a:solidFill>
                <a:latin typeface="Camber 2"/>
              </a:rPr>
              <a:t>20</a:t>
            </a:r>
            <a:r>
              <a:rPr lang="en-US" sz="1400" spc="24" dirty="0">
                <a:solidFill>
                  <a:srgbClr val="000000"/>
                </a:solidFill>
                <a:latin typeface="Camber 2"/>
              </a:rPr>
              <a:t>18</a:t>
            </a:r>
          </a:p>
        </p:txBody>
      </p:sp>
      <p:sp>
        <p:nvSpPr>
          <p:cNvPr id="17" name="TextBox 17"/>
          <p:cNvSpPr txBox="1"/>
          <p:nvPr/>
        </p:nvSpPr>
        <p:spPr>
          <a:xfrm>
            <a:off x="4702840" y="3156208"/>
            <a:ext cx="1521000" cy="218008"/>
          </a:xfrm>
          <a:prstGeom prst="rect">
            <a:avLst/>
          </a:prstGeom>
        </p:spPr>
        <p:txBody>
          <a:bodyPr lIns="0" tIns="0" rIns="0" bIns="0" rtlCol="0" anchor="t">
            <a:spAutoFit/>
          </a:bodyPr>
          <a:lstStyle/>
          <a:p>
            <a:pPr defTabSz="457200">
              <a:lnSpc>
                <a:spcPts val="1680"/>
              </a:lnSpc>
              <a:spcBef>
                <a:spcPct val="0"/>
              </a:spcBef>
            </a:pPr>
            <a:r>
              <a:rPr lang="en-US" sz="1600" spc="30" dirty="0">
                <a:solidFill>
                  <a:srgbClr val="000000"/>
                </a:solidFill>
                <a:latin typeface="Camber 1 Bold"/>
              </a:rPr>
              <a:t>PHASE 1</a:t>
            </a:r>
          </a:p>
        </p:txBody>
      </p:sp>
      <p:sp>
        <p:nvSpPr>
          <p:cNvPr id="18" name="TextBox 18"/>
          <p:cNvSpPr txBox="1"/>
          <p:nvPr/>
        </p:nvSpPr>
        <p:spPr>
          <a:xfrm>
            <a:off x="7476612" y="2133147"/>
            <a:ext cx="806767" cy="172420"/>
          </a:xfrm>
          <a:prstGeom prst="rect">
            <a:avLst/>
          </a:prstGeom>
        </p:spPr>
        <p:txBody>
          <a:bodyPr wrap="square" lIns="0" tIns="0" rIns="0" bIns="0" rtlCol="0" anchor="t">
            <a:spAutoFit/>
          </a:bodyPr>
          <a:lstStyle/>
          <a:p>
            <a:pPr defTabSz="457200">
              <a:lnSpc>
                <a:spcPts val="1330"/>
              </a:lnSpc>
              <a:spcBef>
                <a:spcPct val="0"/>
              </a:spcBef>
            </a:pPr>
            <a:r>
              <a:rPr lang="en-US" sz="1400" spc="24" dirty="0">
                <a:solidFill>
                  <a:srgbClr val="000000"/>
                </a:solidFill>
                <a:latin typeface="Camber 2"/>
              </a:rPr>
              <a:t>2018-</a:t>
            </a:r>
            <a:r>
              <a:rPr lang="hr-HR" sz="1400" spc="24" dirty="0">
                <a:solidFill>
                  <a:srgbClr val="000000"/>
                </a:solidFill>
                <a:latin typeface="Camber 2"/>
              </a:rPr>
              <a:t>20</a:t>
            </a:r>
            <a:r>
              <a:rPr lang="en-US" sz="1400" spc="24" dirty="0">
                <a:solidFill>
                  <a:srgbClr val="000000"/>
                </a:solidFill>
                <a:latin typeface="Camber 2"/>
              </a:rPr>
              <a:t>23</a:t>
            </a:r>
          </a:p>
        </p:txBody>
      </p:sp>
      <p:sp>
        <p:nvSpPr>
          <p:cNvPr id="19" name="TextBox 19"/>
          <p:cNvSpPr txBox="1"/>
          <p:nvPr/>
        </p:nvSpPr>
        <p:spPr>
          <a:xfrm>
            <a:off x="7556325" y="3150834"/>
            <a:ext cx="1521000" cy="224420"/>
          </a:xfrm>
          <a:prstGeom prst="rect">
            <a:avLst/>
          </a:prstGeom>
        </p:spPr>
        <p:txBody>
          <a:bodyPr lIns="0" tIns="0" rIns="0" bIns="0" rtlCol="0" anchor="t">
            <a:spAutoFit/>
          </a:bodyPr>
          <a:lstStyle/>
          <a:p>
            <a:pPr defTabSz="457200">
              <a:lnSpc>
                <a:spcPts val="1680"/>
              </a:lnSpc>
              <a:spcBef>
                <a:spcPct val="0"/>
              </a:spcBef>
            </a:pPr>
            <a:r>
              <a:rPr lang="en-US" sz="1600" spc="30" dirty="0">
                <a:solidFill>
                  <a:srgbClr val="000000"/>
                </a:solidFill>
                <a:latin typeface="Camber 1 Bold"/>
              </a:rPr>
              <a:t>PHASE 2</a:t>
            </a:r>
          </a:p>
        </p:txBody>
      </p:sp>
      <p:sp>
        <p:nvSpPr>
          <p:cNvPr id="20" name="TextBox 20"/>
          <p:cNvSpPr txBox="1"/>
          <p:nvPr/>
        </p:nvSpPr>
        <p:spPr>
          <a:xfrm>
            <a:off x="7368703" y="418595"/>
            <a:ext cx="1260948" cy="158890"/>
          </a:xfrm>
          <a:prstGeom prst="rect">
            <a:avLst/>
          </a:prstGeom>
        </p:spPr>
        <p:txBody>
          <a:bodyPr lIns="0" tIns="0" rIns="0" bIns="0" rtlCol="0" anchor="t">
            <a:spAutoFit/>
          </a:bodyPr>
          <a:lstStyle/>
          <a:p>
            <a:pPr algn="r" defTabSz="457200">
              <a:lnSpc>
                <a:spcPts val="1260"/>
              </a:lnSpc>
            </a:pPr>
            <a:r>
              <a:rPr lang="en-US" sz="1000" spc="22" dirty="0">
                <a:solidFill>
                  <a:srgbClr val="000000"/>
                </a:solidFill>
                <a:latin typeface="Camber 2 Bold"/>
              </a:rPr>
              <a:t>07</a:t>
            </a:r>
            <a:endParaRPr lang="en-US" sz="900" spc="22" dirty="0">
              <a:solidFill>
                <a:srgbClr val="000000"/>
              </a:solidFill>
              <a:latin typeface="Camber 2 Bold"/>
            </a:endParaRPr>
          </a:p>
        </p:txBody>
      </p:sp>
      <p:sp>
        <p:nvSpPr>
          <p:cNvPr id="68" name="TextBox 10">
            <a:extLst>
              <a:ext uri="{FF2B5EF4-FFF2-40B4-BE49-F238E27FC236}">
                <a16:creationId xmlns:a16="http://schemas.microsoft.com/office/drawing/2014/main" id="{AB53968C-3ABF-AA14-D848-737A14293C2C}"/>
              </a:ext>
            </a:extLst>
          </p:cNvPr>
          <p:cNvSpPr txBox="1"/>
          <p:nvPr/>
        </p:nvSpPr>
        <p:spPr>
          <a:xfrm>
            <a:off x="983686" y="701472"/>
            <a:ext cx="7176628" cy="570284"/>
          </a:xfrm>
          <a:prstGeom prst="rect">
            <a:avLst/>
          </a:prstGeom>
        </p:spPr>
        <p:txBody>
          <a:bodyPr wrap="square" lIns="0" tIns="0" rIns="0" bIns="0" rtlCol="0" anchor="t">
            <a:spAutoFit/>
          </a:bodyPr>
          <a:lstStyle/>
          <a:p>
            <a:pPr defTabSz="457200">
              <a:lnSpc>
                <a:spcPts val="4600"/>
              </a:lnSpc>
              <a:spcBef>
                <a:spcPct val="0"/>
              </a:spcBef>
            </a:pPr>
            <a:r>
              <a:rPr lang="hr-HR" sz="3600" b="1" dirty="0">
                <a:solidFill>
                  <a:srgbClr val="000000"/>
                </a:solidFill>
                <a:latin typeface="Camber Medium" pitchFamily="50" charset="0"/>
              </a:rPr>
              <a:t>Project timeline</a:t>
            </a:r>
            <a:endParaRPr lang="en-US" sz="3600" b="1" dirty="0">
              <a:solidFill>
                <a:srgbClr val="000000"/>
              </a:solidFill>
              <a:latin typeface="Camber Medium" pitchFamily="50" charset="0"/>
            </a:endParaRPr>
          </a:p>
        </p:txBody>
      </p:sp>
      <p:grpSp>
        <p:nvGrpSpPr>
          <p:cNvPr id="69" name="Group 68">
            <a:extLst>
              <a:ext uri="{FF2B5EF4-FFF2-40B4-BE49-F238E27FC236}">
                <a16:creationId xmlns:a16="http://schemas.microsoft.com/office/drawing/2014/main" id="{267A8314-280B-C9DF-C09B-3E4FD65D3543}"/>
              </a:ext>
            </a:extLst>
          </p:cNvPr>
          <p:cNvGrpSpPr/>
          <p:nvPr/>
        </p:nvGrpSpPr>
        <p:grpSpPr>
          <a:xfrm>
            <a:off x="514350" y="4741028"/>
            <a:ext cx="8115300" cy="130421"/>
            <a:chOff x="0" y="298340"/>
            <a:chExt cx="21640800" cy="347789"/>
          </a:xfrm>
        </p:grpSpPr>
        <p:sp>
          <p:nvSpPr>
            <p:cNvPr id="70" name="TextBox 69">
              <a:extLst>
                <a:ext uri="{FF2B5EF4-FFF2-40B4-BE49-F238E27FC236}">
                  <a16:creationId xmlns:a16="http://schemas.microsoft.com/office/drawing/2014/main" id="{4E4EB516-023B-3978-72A0-80EC9008B10C}"/>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71" name="TextBox 70">
              <a:extLst>
                <a:ext uri="{FF2B5EF4-FFF2-40B4-BE49-F238E27FC236}">
                  <a16:creationId xmlns:a16="http://schemas.microsoft.com/office/drawing/2014/main" id="{460CFADC-C986-6C10-3189-1EF5359313D3}"/>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grpSp>
        <p:nvGrpSpPr>
          <p:cNvPr id="82" name="Group 81">
            <a:extLst>
              <a:ext uri="{FF2B5EF4-FFF2-40B4-BE49-F238E27FC236}">
                <a16:creationId xmlns:a16="http://schemas.microsoft.com/office/drawing/2014/main" id="{07EACD54-4570-A217-694E-8C15928FA495}"/>
              </a:ext>
            </a:extLst>
          </p:cNvPr>
          <p:cNvGrpSpPr/>
          <p:nvPr/>
        </p:nvGrpSpPr>
        <p:grpSpPr>
          <a:xfrm>
            <a:off x="737025" y="2342592"/>
            <a:ext cx="719878" cy="719878"/>
            <a:chOff x="430832" y="1885572"/>
            <a:chExt cx="719878" cy="719878"/>
          </a:xfrm>
        </p:grpSpPr>
        <p:sp>
          <p:nvSpPr>
            <p:cNvPr id="81" name="Oval 80">
              <a:extLst>
                <a:ext uri="{FF2B5EF4-FFF2-40B4-BE49-F238E27FC236}">
                  <a16:creationId xmlns:a16="http://schemas.microsoft.com/office/drawing/2014/main" id="{396C904A-D1F9-8B4D-5069-E8726B1CAD22}"/>
                </a:ext>
              </a:extLst>
            </p:cNvPr>
            <p:cNvSpPr/>
            <p:nvPr/>
          </p:nvSpPr>
          <p:spPr>
            <a:xfrm>
              <a:off x="430832" y="1885572"/>
              <a:ext cx="719878" cy="7198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grpSp>
          <p:nvGrpSpPr>
            <p:cNvPr id="72" name="Google Shape;5143;p59">
              <a:extLst>
                <a:ext uri="{FF2B5EF4-FFF2-40B4-BE49-F238E27FC236}">
                  <a16:creationId xmlns:a16="http://schemas.microsoft.com/office/drawing/2014/main" id="{3CD75DB2-D338-B3CC-9B83-5A31451464B7}"/>
                </a:ext>
              </a:extLst>
            </p:cNvPr>
            <p:cNvGrpSpPr/>
            <p:nvPr/>
          </p:nvGrpSpPr>
          <p:grpSpPr>
            <a:xfrm>
              <a:off x="615698" y="2075875"/>
              <a:ext cx="339200" cy="339271"/>
              <a:chOff x="5049725" y="2027900"/>
              <a:chExt cx="481750" cy="481850"/>
            </a:xfrm>
            <a:solidFill>
              <a:schemeClr val="bg1"/>
            </a:solidFill>
          </p:grpSpPr>
          <p:sp>
            <p:nvSpPr>
              <p:cNvPr id="73" name="Google Shape;5144;p59">
                <a:extLst>
                  <a:ext uri="{FF2B5EF4-FFF2-40B4-BE49-F238E27FC236}">
                    <a16:creationId xmlns:a16="http://schemas.microsoft.com/office/drawing/2014/main" id="{4DEE2393-B450-58BB-EFDB-74C1B79FD537}"/>
                  </a:ext>
                </a:extLst>
              </p:cNvPr>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4" name="Google Shape;5145;p59">
                <a:extLst>
                  <a:ext uri="{FF2B5EF4-FFF2-40B4-BE49-F238E27FC236}">
                    <a16:creationId xmlns:a16="http://schemas.microsoft.com/office/drawing/2014/main" id="{675E8B80-5074-B980-6EEA-6B4B9C0C7BA3}"/>
                  </a:ext>
                </a:extLst>
              </p:cNvPr>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5" name="Google Shape;5146;p59">
                <a:extLst>
                  <a:ext uri="{FF2B5EF4-FFF2-40B4-BE49-F238E27FC236}">
                    <a16:creationId xmlns:a16="http://schemas.microsoft.com/office/drawing/2014/main" id="{6F5AAC7E-75DC-45D2-A225-7E68B4B81D0B}"/>
                  </a:ext>
                </a:extLst>
              </p:cNvPr>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6" name="Google Shape;5147;p59">
                <a:extLst>
                  <a:ext uri="{FF2B5EF4-FFF2-40B4-BE49-F238E27FC236}">
                    <a16:creationId xmlns:a16="http://schemas.microsoft.com/office/drawing/2014/main" id="{BD1E016E-2631-1254-AE81-FEFA388DD66C}"/>
                  </a:ext>
                </a:extLst>
              </p:cNvPr>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7" name="Google Shape;5148;p59">
                <a:extLst>
                  <a:ext uri="{FF2B5EF4-FFF2-40B4-BE49-F238E27FC236}">
                    <a16:creationId xmlns:a16="http://schemas.microsoft.com/office/drawing/2014/main" id="{387CD406-3C81-4BFE-118C-BC2BB34630B5}"/>
                  </a:ext>
                </a:extLst>
              </p:cNvPr>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8" name="Google Shape;5149;p59">
                <a:extLst>
                  <a:ext uri="{FF2B5EF4-FFF2-40B4-BE49-F238E27FC236}">
                    <a16:creationId xmlns:a16="http://schemas.microsoft.com/office/drawing/2014/main" id="{279FF567-88D6-BCAC-E8BC-7DE37720685F}"/>
                  </a:ext>
                </a:extLst>
              </p:cNvPr>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9" name="Google Shape;5150;p59">
                <a:extLst>
                  <a:ext uri="{FF2B5EF4-FFF2-40B4-BE49-F238E27FC236}">
                    <a16:creationId xmlns:a16="http://schemas.microsoft.com/office/drawing/2014/main" id="{753FF1A6-18F4-C989-2BE6-7DDA0A6D86FC}"/>
                  </a:ext>
                </a:extLst>
              </p:cNvPr>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 name="Google Shape;5151;p59">
                <a:extLst>
                  <a:ext uri="{FF2B5EF4-FFF2-40B4-BE49-F238E27FC236}">
                    <a16:creationId xmlns:a16="http://schemas.microsoft.com/office/drawing/2014/main" id="{0983F19F-E446-EF03-DF32-EFCA93EE759B}"/>
                  </a:ext>
                </a:extLst>
              </p:cNvPr>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sp>
        <p:nvSpPr>
          <p:cNvPr id="84" name="Oval 83">
            <a:extLst>
              <a:ext uri="{FF2B5EF4-FFF2-40B4-BE49-F238E27FC236}">
                <a16:creationId xmlns:a16="http://schemas.microsoft.com/office/drawing/2014/main" id="{7905C2FE-A7CD-A14E-6BC3-1A1D5C94A3B7}"/>
              </a:ext>
            </a:extLst>
          </p:cNvPr>
          <p:cNvSpPr/>
          <p:nvPr/>
        </p:nvSpPr>
        <p:spPr>
          <a:xfrm>
            <a:off x="2706827" y="2342592"/>
            <a:ext cx="719878" cy="7198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grpSp>
        <p:nvGrpSpPr>
          <p:cNvPr id="94" name="Google Shape;6150;p61">
            <a:extLst>
              <a:ext uri="{FF2B5EF4-FFF2-40B4-BE49-F238E27FC236}">
                <a16:creationId xmlns:a16="http://schemas.microsoft.com/office/drawing/2014/main" id="{5712C357-D07D-7D5A-3583-21AA39D23ED8}"/>
              </a:ext>
            </a:extLst>
          </p:cNvPr>
          <p:cNvGrpSpPr/>
          <p:nvPr/>
        </p:nvGrpSpPr>
        <p:grpSpPr>
          <a:xfrm>
            <a:off x="2889645" y="2527491"/>
            <a:ext cx="350079" cy="350079"/>
            <a:chOff x="3497300" y="3227275"/>
            <a:chExt cx="296175" cy="296175"/>
          </a:xfrm>
          <a:solidFill>
            <a:schemeClr val="bg1"/>
          </a:solidFill>
        </p:grpSpPr>
        <p:sp>
          <p:nvSpPr>
            <p:cNvPr id="95" name="Google Shape;6151;p61">
              <a:extLst>
                <a:ext uri="{FF2B5EF4-FFF2-40B4-BE49-F238E27FC236}">
                  <a16:creationId xmlns:a16="http://schemas.microsoft.com/office/drawing/2014/main" id="{485BADA4-1A2B-E303-B273-AE8F151D2819}"/>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152;p61">
              <a:extLst>
                <a:ext uri="{FF2B5EF4-FFF2-40B4-BE49-F238E27FC236}">
                  <a16:creationId xmlns:a16="http://schemas.microsoft.com/office/drawing/2014/main" id="{959832C2-CA8B-67BF-1B75-61A12D03E67A}"/>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153;p61">
              <a:extLst>
                <a:ext uri="{FF2B5EF4-FFF2-40B4-BE49-F238E27FC236}">
                  <a16:creationId xmlns:a16="http://schemas.microsoft.com/office/drawing/2014/main" id="{BAF1CD24-5929-A3DA-F095-EC81F1F5D641}"/>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154;p61">
              <a:extLst>
                <a:ext uri="{FF2B5EF4-FFF2-40B4-BE49-F238E27FC236}">
                  <a16:creationId xmlns:a16="http://schemas.microsoft.com/office/drawing/2014/main" id="{5DDA8AA8-593B-5B67-42AC-5011A1F0F664}"/>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155;p61">
              <a:extLst>
                <a:ext uri="{FF2B5EF4-FFF2-40B4-BE49-F238E27FC236}">
                  <a16:creationId xmlns:a16="http://schemas.microsoft.com/office/drawing/2014/main" id="{85B1DA8F-9912-3D86-12C5-47334BEB4AE6}"/>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156;p61">
              <a:extLst>
                <a:ext uri="{FF2B5EF4-FFF2-40B4-BE49-F238E27FC236}">
                  <a16:creationId xmlns:a16="http://schemas.microsoft.com/office/drawing/2014/main" id="{BAC853DD-3713-F87F-47E7-3FBFD33C8541}"/>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157;p61">
              <a:extLst>
                <a:ext uri="{FF2B5EF4-FFF2-40B4-BE49-F238E27FC236}">
                  <a16:creationId xmlns:a16="http://schemas.microsoft.com/office/drawing/2014/main" id="{57157176-DA72-241F-FCA8-F00100715E65}"/>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6158;p61">
              <a:extLst>
                <a:ext uri="{FF2B5EF4-FFF2-40B4-BE49-F238E27FC236}">
                  <a16:creationId xmlns:a16="http://schemas.microsoft.com/office/drawing/2014/main" id="{00A467B5-1FC8-4143-CF36-75FED25CF135}"/>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Oval 103">
            <a:extLst>
              <a:ext uri="{FF2B5EF4-FFF2-40B4-BE49-F238E27FC236}">
                <a16:creationId xmlns:a16="http://schemas.microsoft.com/office/drawing/2014/main" id="{8DA43EEE-199D-B473-AE2B-D9D9095E952D}"/>
              </a:ext>
            </a:extLst>
          </p:cNvPr>
          <p:cNvSpPr/>
          <p:nvPr/>
        </p:nvSpPr>
        <p:spPr>
          <a:xfrm>
            <a:off x="4702840" y="2344762"/>
            <a:ext cx="719878" cy="7198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5" name="Oval 114">
            <a:extLst>
              <a:ext uri="{FF2B5EF4-FFF2-40B4-BE49-F238E27FC236}">
                <a16:creationId xmlns:a16="http://schemas.microsoft.com/office/drawing/2014/main" id="{6533BB66-380B-0865-93B9-AB28D914F1A7}"/>
              </a:ext>
            </a:extLst>
          </p:cNvPr>
          <p:cNvSpPr/>
          <p:nvPr/>
        </p:nvSpPr>
        <p:spPr>
          <a:xfrm>
            <a:off x="7556325" y="2336779"/>
            <a:ext cx="719878" cy="7198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grpSp>
        <p:nvGrpSpPr>
          <p:cNvPr id="125" name="Google Shape;7935;p65">
            <a:extLst>
              <a:ext uri="{FF2B5EF4-FFF2-40B4-BE49-F238E27FC236}">
                <a16:creationId xmlns:a16="http://schemas.microsoft.com/office/drawing/2014/main" id="{E3C51366-614A-6D62-AF9D-897122F51B5E}"/>
              </a:ext>
            </a:extLst>
          </p:cNvPr>
          <p:cNvGrpSpPr/>
          <p:nvPr/>
        </p:nvGrpSpPr>
        <p:grpSpPr>
          <a:xfrm>
            <a:off x="4850699" y="2507033"/>
            <a:ext cx="424159" cy="419659"/>
            <a:chOff x="-1182750" y="3962900"/>
            <a:chExt cx="294575" cy="291450"/>
          </a:xfrm>
          <a:solidFill>
            <a:schemeClr val="bg1"/>
          </a:solidFill>
        </p:grpSpPr>
        <p:sp>
          <p:nvSpPr>
            <p:cNvPr id="126" name="Google Shape;7936;p65">
              <a:extLst>
                <a:ext uri="{FF2B5EF4-FFF2-40B4-BE49-F238E27FC236}">
                  <a16:creationId xmlns:a16="http://schemas.microsoft.com/office/drawing/2014/main" id="{05F8400D-BD36-033D-610B-9A2FC7DAD90B}"/>
                </a:ext>
              </a:extLst>
            </p:cNvPr>
            <p:cNvSpPr/>
            <p:nvPr/>
          </p:nvSpPr>
          <p:spPr>
            <a:xfrm>
              <a:off x="-1078000" y="4030650"/>
              <a:ext cx="17350" cy="17350"/>
            </a:xfrm>
            <a:custGeom>
              <a:avLst/>
              <a:gdLst/>
              <a:ahLst/>
              <a:cxnLst/>
              <a:rect l="l" t="t" r="r" b="b"/>
              <a:pathLst>
                <a:path w="694" h="694" extrusionOk="0">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937;p65">
              <a:extLst>
                <a:ext uri="{FF2B5EF4-FFF2-40B4-BE49-F238E27FC236}">
                  <a16:creationId xmlns:a16="http://schemas.microsoft.com/office/drawing/2014/main" id="{07F15074-6B15-916B-8100-778F65818F5F}"/>
                </a:ext>
              </a:extLst>
            </p:cNvPr>
            <p:cNvSpPr/>
            <p:nvPr/>
          </p:nvSpPr>
          <p:spPr>
            <a:xfrm>
              <a:off x="-1129200" y="409995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938;p65">
              <a:extLst>
                <a:ext uri="{FF2B5EF4-FFF2-40B4-BE49-F238E27FC236}">
                  <a16:creationId xmlns:a16="http://schemas.microsoft.com/office/drawing/2014/main" id="{D86EC83A-1149-94B3-0B77-32EAC7FB39A2}"/>
                </a:ext>
              </a:extLst>
            </p:cNvPr>
            <p:cNvSpPr/>
            <p:nvPr/>
          </p:nvSpPr>
          <p:spPr>
            <a:xfrm>
              <a:off x="-1009475" y="4081850"/>
              <a:ext cx="18125" cy="17350"/>
            </a:xfrm>
            <a:custGeom>
              <a:avLst/>
              <a:gdLst/>
              <a:ahLst/>
              <a:cxnLst/>
              <a:rect l="l" t="t" r="r" b="b"/>
              <a:pathLst>
                <a:path w="725" h="694" extrusionOk="0">
                  <a:moveTo>
                    <a:pt x="347" y="0"/>
                  </a:moveTo>
                  <a:cubicBezTo>
                    <a:pt x="158" y="0"/>
                    <a:pt x="0" y="158"/>
                    <a:pt x="0" y="347"/>
                  </a:cubicBezTo>
                  <a:cubicBezTo>
                    <a:pt x="0" y="536"/>
                    <a:pt x="158" y="693"/>
                    <a:pt x="347" y="693"/>
                  </a:cubicBezTo>
                  <a:cubicBezTo>
                    <a:pt x="567" y="693"/>
                    <a:pt x="725" y="536"/>
                    <a:pt x="725" y="347"/>
                  </a:cubicBezTo>
                  <a:cubicBezTo>
                    <a:pt x="725" y="158"/>
                    <a:pt x="567"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939;p65">
              <a:extLst>
                <a:ext uri="{FF2B5EF4-FFF2-40B4-BE49-F238E27FC236}">
                  <a16:creationId xmlns:a16="http://schemas.microsoft.com/office/drawing/2014/main" id="{75DDE2B9-2145-125E-E2AE-A19507108658}"/>
                </a:ext>
              </a:extLst>
            </p:cNvPr>
            <p:cNvSpPr/>
            <p:nvPr/>
          </p:nvSpPr>
          <p:spPr>
            <a:xfrm>
              <a:off x="-1182750" y="4168475"/>
              <a:ext cx="292225" cy="34675"/>
            </a:xfrm>
            <a:custGeom>
              <a:avLst/>
              <a:gdLst/>
              <a:ahLst/>
              <a:cxnLst/>
              <a:rect l="l" t="t" r="r" b="b"/>
              <a:pathLst>
                <a:path w="11689" h="1387" extrusionOk="0">
                  <a:moveTo>
                    <a:pt x="0" y="1"/>
                  </a:moveTo>
                  <a:lnTo>
                    <a:pt x="0" y="347"/>
                  </a:lnTo>
                  <a:lnTo>
                    <a:pt x="63" y="347"/>
                  </a:lnTo>
                  <a:cubicBezTo>
                    <a:pt x="63" y="914"/>
                    <a:pt x="504" y="1387"/>
                    <a:pt x="1071" y="1387"/>
                  </a:cubicBezTo>
                  <a:lnTo>
                    <a:pt x="10680" y="1387"/>
                  </a:lnTo>
                  <a:cubicBezTo>
                    <a:pt x="11247" y="1387"/>
                    <a:pt x="11688" y="914"/>
                    <a:pt x="11688" y="347"/>
                  </a:cubicBezTo>
                  <a:lnTo>
                    <a:pt x="1168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940;p65">
              <a:extLst>
                <a:ext uri="{FF2B5EF4-FFF2-40B4-BE49-F238E27FC236}">
                  <a16:creationId xmlns:a16="http://schemas.microsoft.com/office/drawing/2014/main" id="{DB955D21-86C5-88C7-8A3B-5723016E0FB0}"/>
                </a:ext>
              </a:extLst>
            </p:cNvPr>
            <p:cNvSpPr/>
            <p:nvPr/>
          </p:nvSpPr>
          <p:spPr>
            <a:xfrm>
              <a:off x="-1117400" y="4220475"/>
              <a:ext cx="161500" cy="33875"/>
            </a:xfrm>
            <a:custGeom>
              <a:avLst/>
              <a:gdLst/>
              <a:ahLst/>
              <a:cxnLst/>
              <a:rect l="l" t="t" r="r" b="b"/>
              <a:pathLst>
                <a:path w="6460" h="1355" extrusionOk="0">
                  <a:moveTo>
                    <a:pt x="1513" y="0"/>
                  </a:moveTo>
                  <a:lnTo>
                    <a:pt x="1356" y="693"/>
                  </a:lnTo>
                  <a:lnTo>
                    <a:pt x="474" y="693"/>
                  </a:lnTo>
                  <a:cubicBezTo>
                    <a:pt x="32" y="693"/>
                    <a:pt x="1" y="1355"/>
                    <a:pt x="474" y="1355"/>
                  </a:cubicBezTo>
                  <a:lnTo>
                    <a:pt x="5924" y="1355"/>
                  </a:lnTo>
                  <a:cubicBezTo>
                    <a:pt x="6459" y="1355"/>
                    <a:pt x="6459" y="693"/>
                    <a:pt x="5987" y="693"/>
                  </a:cubicBezTo>
                  <a:lnTo>
                    <a:pt x="5073" y="693"/>
                  </a:lnTo>
                  <a:lnTo>
                    <a:pt x="491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941;p65">
              <a:extLst>
                <a:ext uri="{FF2B5EF4-FFF2-40B4-BE49-F238E27FC236}">
                  <a16:creationId xmlns:a16="http://schemas.microsoft.com/office/drawing/2014/main" id="{6DED0D7F-11E1-71D3-41DA-8A5D728BBC42}"/>
                </a:ext>
              </a:extLst>
            </p:cNvPr>
            <p:cNvSpPr/>
            <p:nvPr/>
          </p:nvSpPr>
          <p:spPr>
            <a:xfrm>
              <a:off x="-958300" y="4014100"/>
              <a:ext cx="18150" cy="17350"/>
            </a:xfrm>
            <a:custGeom>
              <a:avLst/>
              <a:gdLst/>
              <a:ahLst/>
              <a:cxnLst/>
              <a:rect l="l" t="t" r="r" b="b"/>
              <a:pathLst>
                <a:path w="726" h="694" extrusionOk="0">
                  <a:moveTo>
                    <a:pt x="348" y="1"/>
                  </a:moveTo>
                  <a:cubicBezTo>
                    <a:pt x="158" y="1"/>
                    <a:pt x="1" y="158"/>
                    <a:pt x="1" y="347"/>
                  </a:cubicBezTo>
                  <a:cubicBezTo>
                    <a:pt x="1" y="536"/>
                    <a:pt x="158" y="694"/>
                    <a:pt x="348" y="694"/>
                  </a:cubicBezTo>
                  <a:cubicBezTo>
                    <a:pt x="568" y="694"/>
                    <a:pt x="726" y="536"/>
                    <a:pt x="726" y="347"/>
                  </a:cubicBezTo>
                  <a:cubicBezTo>
                    <a:pt x="726" y="158"/>
                    <a:pt x="568" y="1"/>
                    <a:pt x="3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942;p65">
              <a:extLst>
                <a:ext uri="{FF2B5EF4-FFF2-40B4-BE49-F238E27FC236}">
                  <a16:creationId xmlns:a16="http://schemas.microsoft.com/office/drawing/2014/main" id="{A54F3C5E-C01F-9C33-8697-6AF474DDE4BE}"/>
                </a:ext>
              </a:extLst>
            </p:cNvPr>
            <p:cNvSpPr/>
            <p:nvPr/>
          </p:nvSpPr>
          <p:spPr>
            <a:xfrm>
              <a:off x="-1180400" y="3962900"/>
              <a:ext cx="292225" cy="188275"/>
            </a:xfrm>
            <a:custGeom>
              <a:avLst/>
              <a:gdLst/>
              <a:ahLst/>
              <a:cxnLst/>
              <a:rect l="l" t="t" r="r" b="b"/>
              <a:pathLst>
                <a:path w="11689" h="7531" extrusionOk="0">
                  <a:moveTo>
                    <a:pt x="9232" y="1324"/>
                  </a:moveTo>
                  <a:cubicBezTo>
                    <a:pt x="9799" y="1324"/>
                    <a:pt x="10271" y="1797"/>
                    <a:pt x="10271" y="2364"/>
                  </a:cubicBezTo>
                  <a:cubicBezTo>
                    <a:pt x="10271" y="2922"/>
                    <a:pt x="9822" y="3391"/>
                    <a:pt x="9247" y="3391"/>
                  </a:cubicBezTo>
                  <a:cubicBezTo>
                    <a:pt x="9140" y="3391"/>
                    <a:pt x="9029" y="3375"/>
                    <a:pt x="8916" y="3341"/>
                  </a:cubicBezTo>
                  <a:lnTo>
                    <a:pt x="8034" y="4538"/>
                  </a:lnTo>
                  <a:cubicBezTo>
                    <a:pt x="8507" y="5199"/>
                    <a:pt x="7971" y="6144"/>
                    <a:pt x="7152" y="6144"/>
                  </a:cubicBezTo>
                  <a:cubicBezTo>
                    <a:pt x="6491" y="6144"/>
                    <a:pt x="5987" y="5514"/>
                    <a:pt x="6176" y="4790"/>
                  </a:cubicBezTo>
                  <a:lnTo>
                    <a:pt x="4978" y="3908"/>
                  </a:lnTo>
                  <a:cubicBezTo>
                    <a:pt x="4839" y="4007"/>
                    <a:pt x="4661" y="4069"/>
                    <a:pt x="4470" y="4069"/>
                  </a:cubicBezTo>
                  <a:cubicBezTo>
                    <a:pt x="4359" y="4069"/>
                    <a:pt x="4243" y="4048"/>
                    <a:pt x="4128" y="4002"/>
                  </a:cubicBezTo>
                  <a:lnTo>
                    <a:pt x="3214" y="5199"/>
                  </a:lnTo>
                  <a:cubicBezTo>
                    <a:pt x="3340" y="5357"/>
                    <a:pt x="3372" y="5546"/>
                    <a:pt x="3372" y="5735"/>
                  </a:cubicBezTo>
                  <a:cubicBezTo>
                    <a:pt x="3372" y="6302"/>
                    <a:pt x="2899" y="6775"/>
                    <a:pt x="2363" y="6775"/>
                  </a:cubicBezTo>
                  <a:cubicBezTo>
                    <a:pt x="1796" y="6775"/>
                    <a:pt x="1324" y="6302"/>
                    <a:pt x="1324" y="5735"/>
                  </a:cubicBezTo>
                  <a:cubicBezTo>
                    <a:pt x="1324" y="5199"/>
                    <a:pt x="1796" y="4727"/>
                    <a:pt x="2363" y="4727"/>
                  </a:cubicBezTo>
                  <a:cubicBezTo>
                    <a:pt x="2489" y="4727"/>
                    <a:pt x="2552" y="4758"/>
                    <a:pt x="2678" y="4758"/>
                  </a:cubicBezTo>
                  <a:lnTo>
                    <a:pt x="3592" y="3593"/>
                  </a:lnTo>
                  <a:cubicBezTo>
                    <a:pt x="3120" y="2899"/>
                    <a:pt x="3624" y="1954"/>
                    <a:pt x="4443" y="1954"/>
                  </a:cubicBezTo>
                  <a:cubicBezTo>
                    <a:pt x="5104" y="1954"/>
                    <a:pt x="5640" y="2584"/>
                    <a:pt x="5419" y="3309"/>
                  </a:cubicBezTo>
                  <a:lnTo>
                    <a:pt x="6617" y="4223"/>
                  </a:lnTo>
                  <a:cubicBezTo>
                    <a:pt x="6766" y="4116"/>
                    <a:pt x="6959" y="4038"/>
                    <a:pt x="7165" y="4038"/>
                  </a:cubicBezTo>
                  <a:cubicBezTo>
                    <a:pt x="7264" y="4038"/>
                    <a:pt x="7365" y="4056"/>
                    <a:pt x="7467" y="4097"/>
                  </a:cubicBezTo>
                  <a:lnTo>
                    <a:pt x="8381" y="2899"/>
                  </a:lnTo>
                  <a:cubicBezTo>
                    <a:pt x="8255" y="2742"/>
                    <a:pt x="8223" y="2553"/>
                    <a:pt x="8223" y="2364"/>
                  </a:cubicBezTo>
                  <a:cubicBezTo>
                    <a:pt x="8223" y="1797"/>
                    <a:pt x="8696" y="1324"/>
                    <a:pt x="9232" y="1324"/>
                  </a:cubicBezTo>
                  <a:close/>
                  <a:moveTo>
                    <a:pt x="1009" y="1"/>
                  </a:moveTo>
                  <a:cubicBezTo>
                    <a:pt x="473" y="1"/>
                    <a:pt x="1" y="474"/>
                    <a:pt x="1" y="1009"/>
                  </a:cubicBezTo>
                  <a:lnTo>
                    <a:pt x="1" y="7531"/>
                  </a:lnTo>
                  <a:lnTo>
                    <a:pt x="11689" y="7531"/>
                  </a:lnTo>
                  <a:lnTo>
                    <a:pt x="11689" y="1009"/>
                  </a:lnTo>
                  <a:cubicBezTo>
                    <a:pt x="11657" y="411"/>
                    <a:pt x="11185" y="1"/>
                    <a:pt x="106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5537;p60">
            <a:extLst>
              <a:ext uri="{FF2B5EF4-FFF2-40B4-BE49-F238E27FC236}">
                <a16:creationId xmlns:a16="http://schemas.microsoft.com/office/drawing/2014/main" id="{F45F5548-2E93-9EE7-83B4-BE282E74538E}"/>
              </a:ext>
            </a:extLst>
          </p:cNvPr>
          <p:cNvGrpSpPr/>
          <p:nvPr/>
        </p:nvGrpSpPr>
        <p:grpSpPr>
          <a:xfrm>
            <a:off x="7731730" y="2529103"/>
            <a:ext cx="369068" cy="289004"/>
            <a:chOff x="-41526450" y="3653375"/>
            <a:chExt cx="315875" cy="247350"/>
          </a:xfrm>
          <a:solidFill>
            <a:schemeClr val="bg1"/>
          </a:solidFill>
        </p:grpSpPr>
        <p:sp>
          <p:nvSpPr>
            <p:cNvPr id="143" name="Google Shape;5538;p60">
              <a:extLst>
                <a:ext uri="{FF2B5EF4-FFF2-40B4-BE49-F238E27FC236}">
                  <a16:creationId xmlns:a16="http://schemas.microsoft.com/office/drawing/2014/main" id="{8A44E16D-A8A1-3F41-969D-E3F153A7816D}"/>
                </a:ext>
              </a:extLst>
            </p:cNvPr>
            <p:cNvSpPr/>
            <p:nvPr/>
          </p:nvSpPr>
          <p:spPr>
            <a:xfrm>
              <a:off x="-41526450" y="3860525"/>
              <a:ext cx="315875" cy="40200"/>
            </a:xfrm>
            <a:custGeom>
              <a:avLst/>
              <a:gdLst/>
              <a:ahLst/>
              <a:cxnLst/>
              <a:rect l="l" t="t" r="r" b="b"/>
              <a:pathLst>
                <a:path w="12635" h="1608" extrusionOk="0">
                  <a:moveTo>
                    <a:pt x="379" y="0"/>
                  </a:moveTo>
                  <a:cubicBezTo>
                    <a:pt x="159" y="0"/>
                    <a:pt x="1" y="189"/>
                    <a:pt x="1" y="378"/>
                  </a:cubicBezTo>
                  <a:cubicBezTo>
                    <a:pt x="1" y="1040"/>
                    <a:pt x="537" y="1607"/>
                    <a:pt x="1198" y="1607"/>
                  </a:cubicBezTo>
                  <a:lnTo>
                    <a:pt x="11406" y="1607"/>
                  </a:lnTo>
                  <a:cubicBezTo>
                    <a:pt x="12067" y="1607"/>
                    <a:pt x="12634" y="1072"/>
                    <a:pt x="12634" y="378"/>
                  </a:cubicBezTo>
                  <a:cubicBezTo>
                    <a:pt x="12603" y="158"/>
                    <a:pt x="12445" y="0"/>
                    <a:pt x="12193" y="0"/>
                  </a:cubicBezTo>
                  <a:lnTo>
                    <a:pt x="10965" y="0"/>
                  </a:lnTo>
                  <a:lnTo>
                    <a:pt x="10965" y="378"/>
                  </a:lnTo>
                  <a:cubicBezTo>
                    <a:pt x="10965" y="630"/>
                    <a:pt x="10776" y="819"/>
                    <a:pt x="10555" y="819"/>
                  </a:cubicBezTo>
                  <a:cubicBezTo>
                    <a:pt x="10303" y="819"/>
                    <a:pt x="10146" y="630"/>
                    <a:pt x="10146" y="378"/>
                  </a:cubicBezTo>
                  <a:lnTo>
                    <a:pt x="10146" y="0"/>
                  </a:lnTo>
                  <a:lnTo>
                    <a:pt x="9326" y="0"/>
                  </a:lnTo>
                  <a:lnTo>
                    <a:pt x="9326" y="378"/>
                  </a:lnTo>
                  <a:cubicBezTo>
                    <a:pt x="9326" y="630"/>
                    <a:pt x="9137" y="819"/>
                    <a:pt x="8917" y="819"/>
                  </a:cubicBezTo>
                  <a:cubicBezTo>
                    <a:pt x="8696" y="819"/>
                    <a:pt x="8507" y="630"/>
                    <a:pt x="8507" y="378"/>
                  </a:cubicBezTo>
                  <a:lnTo>
                    <a:pt x="850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539;p60">
              <a:extLst>
                <a:ext uri="{FF2B5EF4-FFF2-40B4-BE49-F238E27FC236}">
                  <a16:creationId xmlns:a16="http://schemas.microsoft.com/office/drawing/2014/main" id="{552E9981-9157-214E-E6A5-ABC0C7EC793F}"/>
                </a:ext>
              </a:extLst>
            </p:cNvPr>
            <p:cNvSpPr/>
            <p:nvPr/>
          </p:nvSpPr>
          <p:spPr>
            <a:xfrm>
              <a:off x="-41506750" y="3653375"/>
              <a:ext cx="275700" cy="186700"/>
            </a:xfrm>
            <a:custGeom>
              <a:avLst/>
              <a:gdLst/>
              <a:ahLst/>
              <a:cxnLst/>
              <a:rect l="l" t="t" r="r" b="b"/>
              <a:pathLst>
                <a:path w="11028" h="7468" extrusionOk="0">
                  <a:moveTo>
                    <a:pt x="3794" y="1673"/>
                  </a:moveTo>
                  <a:cubicBezTo>
                    <a:pt x="3841" y="1673"/>
                    <a:pt x="3890" y="1682"/>
                    <a:pt x="3939" y="1702"/>
                  </a:cubicBezTo>
                  <a:lnTo>
                    <a:pt x="6428" y="2521"/>
                  </a:lnTo>
                  <a:cubicBezTo>
                    <a:pt x="6680" y="2616"/>
                    <a:pt x="6806" y="2994"/>
                    <a:pt x="6585" y="3214"/>
                  </a:cubicBezTo>
                  <a:lnTo>
                    <a:pt x="6018" y="3750"/>
                  </a:lnTo>
                  <a:lnTo>
                    <a:pt x="7404" y="5136"/>
                  </a:lnTo>
                  <a:cubicBezTo>
                    <a:pt x="7593" y="5262"/>
                    <a:pt x="7593" y="5514"/>
                    <a:pt x="7436" y="5671"/>
                  </a:cubicBezTo>
                  <a:cubicBezTo>
                    <a:pt x="7357" y="5750"/>
                    <a:pt x="7247" y="5790"/>
                    <a:pt x="7136" y="5790"/>
                  </a:cubicBezTo>
                  <a:cubicBezTo>
                    <a:pt x="7026" y="5790"/>
                    <a:pt x="6916" y="5750"/>
                    <a:pt x="6837" y="5671"/>
                  </a:cubicBezTo>
                  <a:lnTo>
                    <a:pt x="5451" y="4317"/>
                  </a:lnTo>
                  <a:lnTo>
                    <a:pt x="4915" y="4852"/>
                  </a:lnTo>
                  <a:cubicBezTo>
                    <a:pt x="4821" y="4947"/>
                    <a:pt x="4714" y="4988"/>
                    <a:pt x="4613" y="4988"/>
                  </a:cubicBezTo>
                  <a:cubicBezTo>
                    <a:pt x="4444" y="4988"/>
                    <a:pt x="4293" y="4872"/>
                    <a:pt x="4254" y="4695"/>
                  </a:cubicBezTo>
                  <a:lnTo>
                    <a:pt x="3435" y="2206"/>
                  </a:lnTo>
                  <a:cubicBezTo>
                    <a:pt x="3328" y="1940"/>
                    <a:pt x="3537" y="1673"/>
                    <a:pt x="3794" y="1673"/>
                  </a:cubicBezTo>
                  <a:close/>
                  <a:moveTo>
                    <a:pt x="1198" y="1"/>
                  </a:moveTo>
                  <a:cubicBezTo>
                    <a:pt x="536" y="1"/>
                    <a:pt x="1" y="568"/>
                    <a:pt x="1" y="1229"/>
                  </a:cubicBezTo>
                  <a:lnTo>
                    <a:pt x="1" y="7467"/>
                  </a:lnTo>
                  <a:lnTo>
                    <a:pt x="11027" y="7467"/>
                  </a:lnTo>
                  <a:lnTo>
                    <a:pt x="11027" y="1229"/>
                  </a:lnTo>
                  <a:cubicBezTo>
                    <a:pt x="11027" y="568"/>
                    <a:pt x="10460" y="1"/>
                    <a:pt x="97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B75BC"/>
        </a:solidFill>
        <a:effectLst/>
      </p:bgPr>
    </p:bg>
    <p:spTree>
      <p:nvGrpSpPr>
        <p:cNvPr id="1" name=""/>
        <p:cNvGrpSpPr/>
        <p:nvPr/>
      </p:nvGrpSpPr>
      <p:grpSpPr>
        <a:xfrm>
          <a:off x="0" y="0"/>
          <a:ext cx="0" cy="0"/>
          <a:chOff x="0" y="0"/>
          <a:chExt cx="0" cy="0"/>
        </a:xfrm>
      </p:grpSpPr>
      <p:sp>
        <p:nvSpPr>
          <p:cNvPr id="2" name="TextBox 2"/>
          <p:cNvSpPr txBox="1"/>
          <p:nvPr/>
        </p:nvSpPr>
        <p:spPr>
          <a:xfrm>
            <a:off x="1013043" y="811108"/>
            <a:ext cx="6986133" cy="589905"/>
          </a:xfrm>
          <a:prstGeom prst="rect">
            <a:avLst/>
          </a:prstGeom>
        </p:spPr>
        <p:txBody>
          <a:bodyPr lIns="0" tIns="0" rIns="0" bIns="0" rtlCol="0" anchor="t">
            <a:spAutoFit/>
          </a:bodyPr>
          <a:lstStyle/>
          <a:p>
            <a:pPr defTabSz="457200">
              <a:lnSpc>
                <a:spcPts val="4600"/>
              </a:lnSpc>
              <a:spcBef>
                <a:spcPct val="0"/>
              </a:spcBef>
            </a:pPr>
            <a:r>
              <a:rPr lang="en-US" sz="4000" dirty="0">
                <a:solidFill>
                  <a:schemeClr val="bg1"/>
                </a:solidFill>
                <a:latin typeface="Camber Medium" pitchFamily="50" charset="0"/>
              </a:rPr>
              <a:t>Key challenges</a:t>
            </a:r>
          </a:p>
        </p:txBody>
      </p:sp>
      <p:sp>
        <p:nvSpPr>
          <p:cNvPr id="3" name="AutoShape 3"/>
          <p:cNvSpPr/>
          <p:nvPr/>
        </p:nvSpPr>
        <p:spPr>
          <a:xfrm>
            <a:off x="4453067" y="2075957"/>
            <a:ext cx="9979" cy="1603304"/>
          </a:xfrm>
          <a:prstGeom prst="rect">
            <a:avLst/>
          </a:prstGeom>
          <a:solidFill>
            <a:schemeClr val="bg1">
              <a:alpha val="29804"/>
            </a:schemeClr>
          </a:solidFill>
        </p:spPr>
        <p:txBody>
          <a:bodyPr/>
          <a:lstStyle/>
          <a:p>
            <a:pPr defTabSz="457200"/>
            <a:endParaRPr lang="en-HR" sz="900">
              <a:solidFill>
                <a:schemeClr val="bg1"/>
              </a:solidFill>
              <a:latin typeface="Calibri"/>
            </a:endParaRPr>
          </a:p>
        </p:txBody>
      </p:sp>
      <p:sp>
        <p:nvSpPr>
          <p:cNvPr id="4" name="AutoShape 4"/>
          <p:cNvSpPr/>
          <p:nvPr/>
        </p:nvSpPr>
        <p:spPr>
          <a:xfrm>
            <a:off x="6494682" y="2075957"/>
            <a:ext cx="9979" cy="1603304"/>
          </a:xfrm>
          <a:prstGeom prst="rect">
            <a:avLst/>
          </a:prstGeom>
          <a:solidFill>
            <a:schemeClr val="bg1">
              <a:alpha val="29804"/>
            </a:schemeClr>
          </a:solidFill>
        </p:spPr>
        <p:txBody>
          <a:bodyPr/>
          <a:lstStyle/>
          <a:p>
            <a:pPr defTabSz="457200"/>
            <a:endParaRPr lang="en-HR" sz="900">
              <a:solidFill>
                <a:schemeClr val="bg1"/>
              </a:solidFill>
              <a:latin typeface="Calibri"/>
            </a:endParaRPr>
          </a:p>
        </p:txBody>
      </p:sp>
      <p:sp>
        <p:nvSpPr>
          <p:cNvPr id="5" name="AutoShape 5"/>
          <p:cNvSpPr/>
          <p:nvPr/>
        </p:nvSpPr>
        <p:spPr>
          <a:xfrm>
            <a:off x="2309285" y="2075957"/>
            <a:ext cx="9979" cy="1603304"/>
          </a:xfrm>
          <a:prstGeom prst="rect">
            <a:avLst/>
          </a:prstGeom>
          <a:solidFill>
            <a:schemeClr val="bg1">
              <a:alpha val="29804"/>
            </a:schemeClr>
          </a:solidFill>
        </p:spPr>
        <p:txBody>
          <a:bodyPr/>
          <a:lstStyle/>
          <a:p>
            <a:pPr defTabSz="457200"/>
            <a:endParaRPr lang="en-HR" sz="900">
              <a:solidFill>
                <a:schemeClr val="bg1"/>
              </a:solidFill>
              <a:latin typeface="Calibri"/>
            </a:endParaRPr>
          </a:p>
        </p:txBody>
      </p:sp>
      <p:sp>
        <p:nvSpPr>
          <p:cNvPr id="6" name="TextBox 6"/>
          <p:cNvSpPr txBox="1"/>
          <p:nvPr/>
        </p:nvSpPr>
        <p:spPr>
          <a:xfrm>
            <a:off x="647240" y="2149768"/>
            <a:ext cx="1432957" cy="240835"/>
          </a:xfrm>
          <a:prstGeom prst="rect">
            <a:avLst/>
          </a:prstGeom>
        </p:spPr>
        <p:txBody>
          <a:bodyPr lIns="0" tIns="0" rIns="0" bIns="0" rtlCol="0" anchor="t">
            <a:spAutoFit/>
          </a:bodyPr>
          <a:lstStyle/>
          <a:p>
            <a:pPr algn="ctr" defTabSz="457200">
              <a:lnSpc>
                <a:spcPts val="1840"/>
              </a:lnSpc>
              <a:spcBef>
                <a:spcPct val="0"/>
              </a:spcBef>
            </a:pPr>
            <a:r>
              <a:rPr lang="en-US" sz="2000" dirty="0">
                <a:solidFill>
                  <a:schemeClr val="bg1"/>
                </a:solidFill>
                <a:latin typeface="Camber 4"/>
              </a:rPr>
              <a:t>No system</a:t>
            </a:r>
          </a:p>
        </p:txBody>
      </p:sp>
      <p:sp>
        <p:nvSpPr>
          <p:cNvPr id="7" name="TextBox 7"/>
          <p:cNvSpPr txBox="1"/>
          <p:nvPr/>
        </p:nvSpPr>
        <p:spPr>
          <a:xfrm>
            <a:off x="647240" y="2531851"/>
            <a:ext cx="1432957" cy="825739"/>
          </a:xfrm>
          <a:prstGeom prst="rect">
            <a:avLst/>
          </a:prstGeom>
        </p:spPr>
        <p:txBody>
          <a:bodyPr lIns="0" tIns="0" rIns="0" bIns="0" rtlCol="0" anchor="t">
            <a:spAutoFit/>
          </a:bodyPr>
          <a:lstStyle/>
          <a:p>
            <a:pPr algn="ctr" defTabSz="457200">
              <a:lnSpc>
                <a:spcPts val="1330"/>
              </a:lnSpc>
              <a:spcBef>
                <a:spcPct val="0"/>
              </a:spcBef>
            </a:pPr>
            <a:r>
              <a:rPr lang="en-US" sz="1050" spc="24" dirty="0">
                <a:solidFill>
                  <a:schemeClr val="bg1"/>
                </a:solidFill>
                <a:latin typeface="Camber 2"/>
              </a:rPr>
              <a:t>Lack of a systematic approach to introducing ICT into education and other processes in schools.</a:t>
            </a:r>
          </a:p>
        </p:txBody>
      </p:sp>
      <p:sp>
        <p:nvSpPr>
          <p:cNvPr id="8" name="TextBox 8"/>
          <p:cNvSpPr txBox="1"/>
          <p:nvPr/>
        </p:nvSpPr>
        <p:spPr>
          <a:xfrm>
            <a:off x="2609138" y="2149768"/>
            <a:ext cx="1688209" cy="240835"/>
          </a:xfrm>
          <a:prstGeom prst="rect">
            <a:avLst/>
          </a:prstGeom>
        </p:spPr>
        <p:txBody>
          <a:bodyPr lIns="0" tIns="0" rIns="0" bIns="0" rtlCol="0" anchor="t">
            <a:spAutoFit/>
          </a:bodyPr>
          <a:lstStyle/>
          <a:p>
            <a:pPr algn="ctr" defTabSz="457200">
              <a:lnSpc>
                <a:spcPts val="1840"/>
              </a:lnSpc>
              <a:spcBef>
                <a:spcPct val="0"/>
              </a:spcBef>
            </a:pPr>
            <a:r>
              <a:rPr lang="en-US" sz="2000" dirty="0">
                <a:solidFill>
                  <a:schemeClr val="bg1"/>
                </a:solidFill>
                <a:latin typeface="Camber 4"/>
              </a:rPr>
              <a:t>No guidelines</a:t>
            </a:r>
          </a:p>
        </p:txBody>
      </p:sp>
      <p:sp>
        <p:nvSpPr>
          <p:cNvPr id="9" name="TextBox 9"/>
          <p:cNvSpPr txBox="1"/>
          <p:nvPr/>
        </p:nvSpPr>
        <p:spPr>
          <a:xfrm>
            <a:off x="2609138" y="2531851"/>
            <a:ext cx="1688209" cy="490584"/>
          </a:xfrm>
          <a:prstGeom prst="rect">
            <a:avLst/>
          </a:prstGeom>
        </p:spPr>
        <p:txBody>
          <a:bodyPr lIns="0" tIns="0" rIns="0" bIns="0" rtlCol="0" anchor="t">
            <a:spAutoFit/>
          </a:bodyPr>
          <a:lstStyle/>
          <a:p>
            <a:pPr algn="ctr" defTabSz="457200">
              <a:lnSpc>
                <a:spcPts val="1330"/>
              </a:lnSpc>
              <a:spcBef>
                <a:spcPct val="0"/>
              </a:spcBef>
            </a:pPr>
            <a:r>
              <a:rPr lang="en-US" sz="1050" spc="24" dirty="0">
                <a:solidFill>
                  <a:schemeClr val="bg1"/>
                </a:solidFill>
                <a:latin typeface="Camber 2"/>
              </a:rPr>
              <a:t>Lack of guidelines or a system of development of digitally mature schools.</a:t>
            </a:r>
          </a:p>
        </p:txBody>
      </p:sp>
      <p:sp>
        <p:nvSpPr>
          <p:cNvPr id="10" name="TextBox 10"/>
          <p:cNvSpPr txBox="1"/>
          <p:nvPr/>
        </p:nvSpPr>
        <p:spPr>
          <a:xfrm>
            <a:off x="4760740" y="2149768"/>
            <a:ext cx="1444813" cy="240835"/>
          </a:xfrm>
          <a:prstGeom prst="rect">
            <a:avLst/>
          </a:prstGeom>
        </p:spPr>
        <p:txBody>
          <a:bodyPr lIns="0" tIns="0" rIns="0" bIns="0" rtlCol="0" anchor="t">
            <a:spAutoFit/>
          </a:bodyPr>
          <a:lstStyle/>
          <a:p>
            <a:pPr algn="ctr" defTabSz="457200">
              <a:lnSpc>
                <a:spcPts val="1840"/>
              </a:lnSpc>
              <a:spcBef>
                <a:spcPct val="0"/>
              </a:spcBef>
            </a:pPr>
            <a:r>
              <a:rPr lang="en-US" sz="2000" dirty="0">
                <a:solidFill>
                  <a:schemeClr val="bg1"/>
                </a:solidFill>
                <a:latin typeface="Camber 4"/>
              </a:rPr>
              <a:t>No strategy</a:t>
            </a:r>
          </a:p>
        </p:txBody>
      </p:sp>
      <p:sp>
        <p:nvSpPr>
          <p:cNvPr id="11" name="TextBox 11"/>
          <p:cNvSpPr txBox="1"/>
          <p:nvPr/>
        </p:nvSpPr>
        <p:spPr>
          <a:xfrm>
            <a:off x="4760740" y="2531851"/>
            <a:ext cx="1444813" cy="990720"/>
          </a:xfrm>
          <a:prstGeom prst="rect">
            <a:avLst/>
          </a:prstGeom>
        </p:spPr>
        <p:txBody>
          <a:bodyPr lIns="0" tIns="0" rIns="0" bIns="0" rtlCol="0" anchor="t">
            <a:spAutoFit/>
          </a:bodyPr>
          <a:lstStyle/>
          <a:p>
            <a:pPr algn="ctr" defTabSz="457200">
              <a:lnSpc>
                <a:spcPts val="1330"/>
              </a:lnSpc>
              <a:spcBef>
                <a:spcPct val="0"/>
              </a:spcBef>
            </a:pPr>
            <a:r>
              <a:rPr lang="en-US" sz="1050" spc="24" dirty="0">
                <a:solidFill>
                  <a:schemeClr val="bg1"/>
                </a:solidFill>
                <a:latin typeface="Camber 2"/>
              </a:rPr>
              <a:t>Lack of an officially accepted framework and strategy for the development of digitally mature schools. (Jugo et al, 2018).</a:t>
            </a:r>
          </a:p>
        </p:txBody>
      </p:sp>
      <p:sp>
        <p:nvSpPr>
          <p:cNvPr id="12" name="TextBox 12"/>
          <p:cNvSpPr txBox="1"/>
          <p:nvPr/>
        </p:nvSpPr>
        <p:spPr>
          <a:xfrm>
            <a:off x="6813362" y="2149768"/>
            <a:ext cx="1444813" cy="240835"/>
          </a:xfrm>
          <a:prstGeom prst="rect">
            <a:avLst/>
          </a:prstGeom>
        </p:spPr>
        <p:txBody>
          <a:bodyPr lIns="0" tIns="0" rIns="0" bIns="0" rtlCol="0" anchor="t">
            <a:spAutoFit/>
          </a:bodyPr>
          <a:lstStyle/>
          <a:p>
            <a:pPr algn="ctr" defTabSz="457200">
              <a:lnSpc>
                <a:spcPts val="1840"/>
              </a:lnSpc>
              <a:spcBef>
                <a:spcPct val="0"/>
              </a:spcBef>
            </a:pPr>
            <a:r>
              <a:rPr lang="en-US" sz="2000" dirty="0">
                <a:solidFill>
                  <a:schemeClr val="bg1"/>
                </a:solidFill>
                <a:latin typeface="Camber 4"/>
              </a:rPr>
              <a:t>Low usage</a:t>
            </a:r>
          </a:p>
        </p:txBody>
      </p:sp>
      <p:sp>
        <p:nvSpPr>
          <p:cNvPr id="13" name="TextBox 13"/>
          <p:cNvSpPr txBox="1"/>
          <p:nvPr/>
        </p:nvSpPr>
        <p:spPr>
          <a:xfrm>
            <a:off x="6813362" y="2531851"/>
            <a:ext cx="1444813" cy="657296"/>
          </a:xfrm>
          <a:prstGeom prst="rect">
            <a:avLst/>
          </a:prstGeom>
        </p:spPr>
        <p:txBody>
          <a:bodyPr lIns="0" tIns="0" rIns="0" bIns="0" rtlCol="0" anchor="t">
            <a:spAutoFit/>
          </a:bodyPr>
          <a:lstStyle/>
          <a:p>
            <a:pPr algn="ctr" defTabSz="457200">
              <a:lnSpc>
                <a:spcPts val="1330"/>
              </a:lnSpc>
            </a:pPr>
            <a:r>
              <a:rPr lang="en-US" sz="1050" spc="24" dirty="0">
                <a:solidFill>
                  <a:schemeClr val="bg1"/>
                </a:solidFill>
                <a:latin typeface="Camber 2"/>
              </a:rPr>
              <a:t>Low level of use of the opportunities ICT offers in the education system.</a:t>
            </a:r>
          </a:p>
          <a:p>
            <a:pPr algn="ctr" defTabSz="457200">
              <a:lnSpc>
                <a:spcPts val="1330"/>
              </a:lnSpc>
              <a:spcBef>
                <a:spcPct val="0"/>
              </a:spcBef>
            </a:pPr>
            <a:endParaRPr lang="en-US" sz="1050" spc="24">
              <a:solidFill>
                <a:schemeClr val="bg1"/>
              </a:solidFill>
              <a:latin typeface="Camber 2"/>
            </a:endParaRPr>
          </a:p>
        </p:txBody>
      </p:sp>
      <p:sp>
        <p:nvSpPr>
          <p:cNvPr id="14" name="TextBox 14"/>
          <p:cNvSpPr txBox="1"/>
          <p:nvPr/>
        </p:nvSpPr>
        <p:spPr>
          <a:xfrm>
            <a:off x="7368703" y="418595"/>
            <a:ext cx="1260948" cy="155492"/>
          </a:xfrm>
          <a:prstGeom prst="rect">
            <a:avLst/>
          </a:prstGeom>
        </p:spPr>
        <p:txBody>
          <a:bodyPr lIns="0" tIns="0" rIns="0" bIns="0" rtlCol="0" anchor="t">
            <a:spAutoFit/>
          </a:bodyPr>
          <a:lstStyle/>
          <a:p>
            <a:pPr algn="r" defTabSz="457200">
              <a:lnSpc>
                <a:spcPts val="1260"/>
              </a:lnSpc>
            </a:pPr>
            <a:r>
              <a:rPr lang="en-US" sz="900" spc="22" dirty="0">
                <a:solidFill>
                  <a:schemeClr val="bg1"/>
                </a:solidFill>
                <a:latin typeface="Camber 2 Bold"/>
              </a:rPr>
              <a:t>08</a:t>
            </a:r>
          </a:p>
        </p:txBody>
      </p:sp>
      <p:grpSp>
        <p:nvGrpSpPr>
          <p:cNvPr id="18" name="Group 17">
            <a:extLst>
              <a:ext uri="{FF2B5EF4-FFF2-40B4-BE49-F238E27FC236}">
                <a16:creationId xmlns:a16="http://schemas.microsoft.com/office/drawing/2014/main" id="{CEFCDBA5-1D83-F57C-86FA-ADF29535F9E6}"/>
              </a:ext>
            </a:extLst>
          </p:cNvPr>
          <p:cNvGrpSpPr/>
          <p:nvPr/>
        </p:nvGrpSpPr>
        <p:grpSpPr>
          <a:xfrm>
            <a:off x="514350" y="4741028"/>
            <a:ext cx="8115300" cy="130421"/>
            <a:chOff x="0" y="298340"/>
            <a:chExt cx="21640800" cy="347789"/>
          </a:xfrm>
        </p:grpSpPr>
        <p:sp>
          <p:nvSpPr>
            <p:cNvPr id="19" name="TextBox 18">
              <a:extLst>
                <a:ext uri="{FF2B5EF4-FFF2-40B4-BE49-F238E27FC236}">
                  <a16:creationId xmlns:a16="http://schemas.microsoft.com/office/drawing/2014/main" id="{F0CEB2C3-2158-6523-DB1C-351FC2E19922}"/>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solidFill>
                    <a:schemeClr val="bg1"/>
                  </a:solidFill>
                  <a:latin typeface="Camber 1"/>
                </a:rPr>
                <a:t>The impact of </a:t>
              </a:r>
              <a:r>
                <a:rPr lang="hr-HR" sz="900" spc="18" dirty="0">
                  <a:solidFill>
                    <a:schemeClr val="bg1"/>
                  </a:solidFill>
                  <a:latin typeface="Camber 1"/>
                </a:rPr>
                <a:t> </a:t>
              </a:r>
              <a:r>
                <a:rPr lang="en-US" sz="900" spc="18" dirty="0">
                  <a:solidFill>
                    <a:schemeClr val="bg1"/>
                  </a:solidFill>
                  <a:latin typeface="Camber 1"/>
                </a:rPr>
                <a:t>e-Schools </a:t>
              </a:r>
              <a:r>
                <a:rPr lang="en-US" sz="900" spc="18" dirty="0" err="1">
                  <a:solidFill>
                    <a:schemeClr val="bg1"/>
                  </a:solidFill>
                  <a:latin typeface="Camber 1"/>
                </a:rPr>
                <a:t>programme</a:t>
              </a:r>
              <a:endParaRPr lang="en-US" sz="900" spc="18" dirty="0">
                <a:solidFill>
                  <a:schemeClr val="bg1"/>
                </a:solidFill>
                <a:latin typeface="Camber 1"/>
              </a:endParaRPr>
            </a:p>
          </p:txBody>
        </p:sp>
        <p:sp>
          <p:nvSpPr>
            <p:cNvPr id="20" name="TextBox 19">
              <a:extLst>
                <a:ext uri="{FF2B5EF4-FFF2-40B4-BE49-F238E27FC236}">
                  <a16:creationId xmlns:a16="http://schemas.microsoft.com/office/drawing/2014/main" id="{F7678021-8D47-337A-A7B7-A1718BA9EE60}"/>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solidFill>
                    <a:schemeClr val="bg1"/>
                  </a:solidFill>
                  <a:latin typeface="Camber 1"/>
                </a:rPr>
                <a:t> </a:t>
              </a:r>
              <a:r>
                <a:rPr lang="en-US" sz="900" spc="18" dirty="0">
                  <a:solidFill>
                    <a:schemeClr val="bg1"/>
                  </a:solidFill>
                  <a:latin typeface="Camber 1"/>
                </a:rPr>
                <a:t>June2024</a:t>
              </a:r>
              <a:endParaRPr lang="en-US" sz="800" spc="18" dirty="0">
                <a:solidFill>
                  <a:schemeClr val="bg1"/>
                </a:solidFill>
                <a:latin typeface="Camber 1"/>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96441" y="1558550"/>
            <a:ext cx="127688" cy="127688"/>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89689"/>
            </a:solidFill>
          </p:spPr>
          <p:txBody>
            <a:bodyPr/>
            <a:lstStyle/>
            <a:p>
              <a:pPr defTabSz="457200"/>
              <a:endParaRPr lang="en-HR" sz="900">
                <a:solidFill>
                  <a:prstClr val="black"/>
                </a:solidFill>
                <a:latin typeface="Calibri"/>
              </a:endParaRPr>
            </a:p>
          </p:txBody>
        </p:sp>
      </p:grpSp>
      <p:grpSp>
        <p:nvGrpSpPr>
          <p:cNvPr id="4" name="Group 4"/>
          <p:cNvGrpSpPr/>
          <p:nvPr/>
        </p:nvGrpSpPr>
        <p:grpSpPr>
          <a:xfrm>
            <a:off x="5396441" y="2047601"/>
            <a:ext cx="127688" cy="127688"/>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89689"/>
            </a:solidFill>
          </p:spPr>
          <p:txBody>
            <a:bodyPr/>
            <a:lstStyle/>
            <a:p>
              <a:pPr defTabSz="457200"/>
              <a:endParaRPr lang="en-HR" sz="900">
                <a:solidFill>
                  <a:prstClr val="black"/>
                </a:solidFill>
                <a:latin typeface="Calibri"/>
              </a:endParaRPr>
            </a:p>
          </p:txBody>
        </p:sp>
      </p:grpSp>
      <p:grpSp>
        <p:nvGrpSpPr>
          <p:cNvPr id="6" name="Group 6"/>
          <p:cNvGrpSpPr/>
          <p:nvPr/>
        </p:nvGrpSpPr>
        <p:grpSpPr>
          <a:xfrm>
            <a:off x="5396441" y="2513683"/>
            <a:ext cx="127688" cy="12768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89689"/>
            </a:solidFill>
          </p:spPr>
          <p:txBody>
            <a:bodyPr/>
            <a:lstStyle/>
            <a:p>
              <a:pPr defTabSz="457200"/>
              <a:endParaRPr lang="en-HR" sz="900">
                <a:solidFill>
                  <a:prstClr val="black"/>
                </a:solidFill>
                <a:latin typeface="Calibri"/>
              </a:endParaRPr>
            </a:p>
          </p:txBody>
        </p:sp>
      </p:grpSp>
      <p:grpSp>
        <p:nvGrpSpPr>
          <p:cNvPr id="8" name="Group 8"/>
          <p:cNvGrpSpPr/>
          <p:nvPr/>
        </p:nvGrpSpPr>
        <p:grpSpPr>
          <a:xfrm>
            <a:off x="5396441" y="2902866"/>
            <a:ext cx="127688" cy="127688"/>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89689"/>
            </a:solidFill>
          </p:spPr>
          <p:txBody>
            <a:bodyPr/>
            <a:lstStyle/>
            <a:p>
              <a:pPr defTabSz="457200"/>
              <a:endParaRPr lang="en-HR" sz="900">
                <a:solidFill>
                  <a:prstClr val="black"/>
                </a:solidFill>
                <a:latin typeface="Calibri"/>
              </a:endParaRPr>
            </a:p>
          </p:txBody>
        </p:sp>
      </p:grpSp>
      <p:grpSp>
        <p:nvGrpSpPr>
          <p:cNvPr id="10" name="Group 10"/>
          <p:cNvGrpSpPr/>
          <p:nvPr/>
        </p:nvGrpSpPr>
        <p:grpSpPr>
          <a:xfrm>
            <a:off x="5396441" y="3405771"/>
            <a:ext cx="127688" cy="127688"/>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89689"/>
            </a:solidFill>
          </p:spPr>
          <p:txBody>
            <a:bodyPr/>
            <a:lstStyle/>
            <a:p>
              <a:pPr defTabSz="457200"/>
              <a:endParaRPr lang="en-HR" sz="900">
                <a:solidFill>
                  <a:prstClr val="black"/>
                </a:solidFill>
                <a:latin typeface="Calibri"/>
              </a:endParaRPr>
            </a:p>
          </p:txBody>
        </p:sp>
      </p:grpSp>
      <p:sp>
        <p:nvSpPr>
          <p:cNvPr id="12" name="Freeform 12"/>
          <p:cNvSpPr/>
          <p:nvPr/>
        </p:nvSpPr>
        <p:spPr>
          <a:xfrm>
            <a:off x="0" y="-24987"/>
            <a:ext cx="4572000" cy="5168487"/>
          </a:xfrm>
          <a:custGeom>
            <a:avLst/>
            <a:gdLst/>
            <a:ahLst/>
            <a:cxnLst/>
            <a:rect l="l" t="t" r="r" b="b"/>
            <a:pathLst>
              <a:path w="9144000" h="10336973">
                <a:moveTo>
                  <a:pt x="0" y="0"/>
                </a:moveTo>
                <a:lnTo>
                  <a:pt x="9144000" y="0"/>
                </a:lnTo>
                <a:lnTo>
                  <a:pt x="9144000" y="10336973"/>
                </a:lnTo>
                <a:lnTo>
                  <a:pt x="0" y="10336973"/>
                </a:lnTo>
                <a:lnTo>
                  <a:pt x="0" y="0"/>
                </a:lnTo>
                <a:close/>
              </a:path>
            </a:pathLst>
          </a:custGeom>
          <a:blipFill>
            <a:blip r:embed="rId2">
              <a:alphaModFix amt="51000"/>
            </a:blip>
            <a:stretch>
              <a:fillRect l="-87669" t="-9151" r="-35429" b="-1858"/>
            </a:stretch>
          </a:blipFill>
        </p:spPr>
        <p:txBody>
          <a:bodyPr/>
          <a:lstStyle/>
          <a:p>
            <a:pPr defTabSz="457200"/>
            <a:endParaRPr lang="en-HR" sz="900">
              <a:solidFill>
                <a:prstClr val="black"/>
              </a:solidFill>
              <a:latin typeface="Calibri"/>
            </a:endParaRPr>
          </a:p>
        </p:txBody>
      </p:sp>
      <p:sp>
        <p:nvSpPr>
          <p:cNvPr id="13" name="TextBox 13"/>
          <p:cNvSpPr txBox="1"/>
          <p:nvPr/>
        </p:nvSpPr>
        <p:spPr>
          <a:xfrm>
            <a:off x="1144824" y="1786941"/>
            <a:ext cx="3427176" cy="1179810"/>
          </a:xfrm>
          <a:prstGeom prst="rect">
            <a:avLst/>
          </a:prstGeom>
        </p:spPr>
        <p:txBody>
          <a:bodyPr lIns="0" tIns="0" rIns="0" bIns="0" rtlCol="0" anchor="t">
            <a:spAutoFit/>
          </a:bodyPr>
          <a:lstStyle/>
          <a:p>
            <a:pPr defTabSz="457200">
              <a:lnSpc>
                <a:spcPts val="4600"/>
              </a:lnSpc>
              <a:spcBef>
                <a:spcPct val="0"/>
              </a:spcBef>
            </a:pPr>
            <a:r>
              <a:rPr lang="en-US" sz="4000" dirty="0">
                <a:solidFill>
                  <a:srgbClr val="000000"/>
                </a:solidFill>
                <a:latin typeface="Camber Medium" pitchFamily="50" charset="0"/>
              </a:rPr>
              <a:t>Benefits for </a:t>
            </a:r>
            <a:r>
              <a:rPr lang="en-US" sz="4000" u="sng" dirty="0">
                <a:solidFill>
                  <a:srgbClr val="FFFFFF"/>
                </a:solidFill>
                <a:latin typeface="Camber Medium" pitchFamily="50" charset="0"/>
              </a:rPr>
              <a:t>principles</a:t>
            </a:r>
          </a:p>
        </p:txBody>
      </p:sp>
      <p:sp>
        <p:nvSpPr>
          <p:cNvPr id="14" name="TextBox 14"/>
          <p:cNvSpPr txBox="1"/>
          <p:nvPr/>
        </p:nvSpPr>
        <p:spPr>
          <a:xfrm>
            <a:off x="5674535" y="1543364"/>
            <a:ext cx="2805020" cy="287515"/>
          </a:xfrm>
          <a:prstGeom prst="rect">
            <a:avLst/>
          </a:prstGeom>
        </p:spPr>
        <p:txBody>
          <a:bodyPr lIns="0" tIns="0" rIns="0" bIns="0" rtlCol="0" anchor="t">
            <a:spAutoFit/>
          </a:bodyPr>
          <a:lstStyle/>
          <a:p>
            <a:pPr defTabSz="457200">
              <a:lnSpc>
                <a:spcPts val="1140"/>
              </a:lnSpc>
            </a:pPr>
            <a:r>
              <a:rPr lang="en-US" sz="1200" spc="24" dirty="0">
                <a:solidFill>
                  <a:srgbClr val="000000"/>
                </a:solidFill>
                <a:latin typeface="Camber 2"/>
              </a:rPr>
              <a:t>Digitally equipped school with </a:t>
            </a:r>
          </a:p>
          <a:p>
            <a:pPr defTabSz="457200">
              <a:lnSpc>
                <a:spcPts val="1140"/>
              </a:lnSpc>
            </a:pPr>
            <a:r>
              <a:rPr lang="en-US" sz="1200" spc="24" dirty="0">
                <a:solidFill>
                  <a:srgbClr val="000000"/>
                </a:solidFill>
                <a:latin typeface="Camber 2"/>
              </a:rPr>
              <a:t>a quality network</a:t>
            </a:r>
          </a:p>
        </p:txBody>
      </p:sp>
      <p:sp>
        <p:nvSpPr>
          <p:cNvPr id="15" name="TextBox 15"/>
          <p:cNvSpPr txBox="1"/>
          <p:nvPr/>
        </p:nvSpPr>
        <p:spPr>
          <a:xfrm>
            <a:off x="5674535" y="2032414"/>
            <a:ext cx="2732050" cy="287515"/>
          </a:xfrm>
          <a:prstGeom prst="rect">
            <a:avLst/>
          </a:prstGeom>
        </p:spPr>
        <p:txBody>
          <a:bodyPr lIns="0" tIns="0" rIns="0" bIns="0" rtlCol="0" anchor="t">
            <a:spAutoFit/>
          </a:bodyPr>
          <a:lstStyle/>
          <a:p>
            <a:pPr defTabSz="457200">
              <a:lnSpc>
                <a:spcPts val="1140"/>
              </a:lnSpc>
            </a:pPr>
            <a:r>
              <a:rPr lang="en-US" sz="1200" spc="24" dirty="0">
                <a:solidFill>
                  <a:srgbClr val="000000"/>
                </a:solidFill>
                <a:latin typeface="Camber 2"/>
              </a:rPr>
              <a:t>Equipped, educated, and digitally </a:t>
            </a:r>
          </a:p>
          <a:p>
            <a:pPr defTabSz="457200">
              <a:lnSpc>
                <a:spcPts val="1140"/>
              </a:lnSpc>
            </a:pPr>
            <a:r>
              <a:rPr lang="en-US" sz="1200" spc="24" dirty="0">
                <a:solidFill>
                  <a:srgbClr val="000000"/>
                </a:solidFill>
                <a:latin typeface="Camber 2"/>
              </a:rPr>
              <a:t>competent teachers</a:t>
            </a:r>
          </a:p>
        </p:txBody>
      </p:sp>
      <p:sp>
        <p:nvSpPr>
          <p:cNvPr id="16" name="TextBox 16"/>
          <p:cNvSpPr txBox="1"/>
          <p:nvPr/>
        </p:nvSpPr>
        <p:spPr>
          <a:xfrm>
            <a:off x="5674535" y="2486259"/>
            <a:ext cx="2335371" cy="166712"/>
          </a:xfrm>
          <a:prstGeom prst="rect">
            <a:avLst/>
          </a:prstGeom>
        </p:spPr>
        <p:txBody>
          <a:bodyPr lIns="0" tIns="0" rIns="0" bIns="0" rtlCol="0" anchor="t">
            <a:spAutoFit/>
          </a:bodyPr>
          <a:lstStyle/>
          <a:p>
            <a:pPr defTabSz="457200">
              <a:lnSpc>
                <a:spcPts val="1330"/>
              </a:lnSpc>
              <a:spcBef>
                <a:spcPct val="0"/>
              </a:spcBef>
            </a:pPr>
            <a:r>
              <a:rPr lang="en-US" sz="1200" spc="24">
                <a:solidFill>
                  <a:srgbClr val="000000"/>
                </a:solidFill>
                <a:latin typeface="Camber 2"/>
              </a:rPr>
              <a:t>Education</a:t>
            </a:r>
          </a:p>
        </p:txBody>
      </p:sp>
      <p:sp>
        <p:nvSpPr>
          <p:cNvPr id="17" name="TextBox 17"/>
          <p:cNvSpPr txBox="1"/>
          <p:nvPr/>
        </p:nvSpPr>
        <p:spPr>
          <a:xfrm>
            <a:off x="5674535" y="2887680"/>
            <a:ext cx="2837451" cy="287515"/>
          </a:xfrm>
          <a:prstGeom prst="rect">
            <a:avLst/>
          </a:prstGeom>
        </p:spPr>
        <p:txBody>
          <a:bodyPr lIns="0" tIns="0" rIns="0" bIns="0" rtlCol="0" anchor="t">
            <a:spAutoFit/>
          </a:bodyPr>
          <a:lstStyle/>
          <a:p>
            <a:pPr defTabSz="457200">
              <a:lnSpc>
                <a:spcPts val="1140"/>
              </a:lnSpc>
            </a:pPr>
            <a:r>
              <a:rPr lang="en-US" sz="1200" spc="24">
                <a:solidFill>
                  <a:srgbClr val="000000"/>
                </a:solidFill>
                <a:latin typeface="Camber 2"/>
              </a:rPr>
              <a:t>Guidelines on which aspects need further development in the school</a:t>
            </a:r>
          </a:p>
        </p:txBody>
      </p:sp>
      <p:sp>
        <p:nvSpPr>
          <p:cNvPr id="18" name="TextBox 18"/>
          <p:cNvSpPr txBox="1"/>
          <p:nvPr/>
        </p:nvSpPr>
        <p:spPr>
          <a:xfrm>
            <a:off x="5674535" y="3390584"/>
            <a:ext cx="2732050" cy="287515"/>
          </a:xfrm>
          <a:prstGeom prst="rect">
            <a:avLst/>
          </a:prstGeom>
        </p:spPr>
        <p:txBody>
          <a:bodyPr lIns="0" tIns="0" rIns="0" bIns="0" rtlCol="0" anchor="t">
            <a:spAutoFit/>
          </a:bodyPr>
          <a:lstStyle/>
          <a:p>
            <a:pPr defTabSz="457200">
              <a:lnSpc>
                <a:spcPts val="1140"/>
              </a:lnSpc>
            </a:pPr>
            <a:r>
              <a:rPr lang="en-US" sz="1200" spc="24">
                <a:solidFill>
                  <a:srgbClr val="000000"/>
                </a:solidFill>
                <a:latin typeface="Camber 2"/>
              </a:rPr>
              <a:t>Improvement of teaching and administrative processes of the school</a:t>
            </a:r>
          </a:p>
        </p:txBody>
      </p:sp>
      <p:sp>
        <p:nvSpPr>
          <p:cNvPr id="19" name="TextBox 19"/>
          <p:cNvSpPr txBox="1"/>
          <p:nvPr/>
        </p:nvSpPr>
        <p:spPr>
          <a:xfrm>
            <a:off x="7368703" y="418595"/>
            <a:ext cx="1260948" cy="158890"/>
          </a:xfrm>
          <a:prstGeom prst="rect">
            <a:avLst/>
          </a:prstGeom>
        </p:spPr>
        <p:txBody>
          <a:bodyPr lIns="0" tIns="0" rIns="0" bIns="0" rtlCol="0" anchor="t">
            <a:spAutoFit/>
          </a:bodyPr>
          <a:lstStyle/>
          <a:p>
            <a:pPr algn="r" defTabSz="457200">
              <a:lnSpc>
                <a:spcPts val="1260"/>
              </a:lnSpc>
            </a:pPr>
            <a:r>
              <a:rPr lang="en-US" sz="1000" spc="22" dirty="0">
                <a:solidFill>
                  <a:srgbClr val="000000"/>
                </a:solidFill>
                <a:latin typeface="Camber 2 Bold"/>
              </a:rPr>
              <a:t>09</a:t>
            </a:r>
            <a:endParaRPr lang="en-US" sz="900" spc="22" dirty="0">
              <a:solidFill>
                <a:srgbClr val="000000"/>
              </a:solidFill>
              <a:latin typeface="Camber 2 Bold"/>
            </a:endParaRPr>
          </a:p>
        </p:txBody>
      </p:sp>
      <p:grpSp>
        <p:nvGrpSpPr>
          <p:cNvPr id="23" name="Group 22">
            <a:extLst>
              <a:ext uri="{FF2B5EF4-FFF2-40B4-BE49-F238E27FC236}">
                <a16:creationId xmlns:a16="http://schemas.microsoft.com/office/drawing/2014/main" id="{745F8331-F894-1AAE-A636-C9E45F1391B3}"/>
              </a:ext>
            </a:extLst>
          </p:cNvPr>
          <p:cNvGrpSpPr/>
          <p:nvPr/>
        </p:nvGrpSpPr>
        <p:grpSpPr>
          <a:xfrm>
            <a:off x="514350" y="4741028"/>
            <a:ext cx="8115300" cy="130421"/>
            <a:chOff x="0" y="298340"/>
            <a:chExt cx="21640800" cy="347789"/>
          </a:xfrm>
        </p:grpSpPr>
        <p:sp>
          <p:nvSpPr>
            <p:cNvPr id="24" name="TextBox 23">
              <a:extLst>
                <a:ext uri="{FF2B5EF4-FFF2-40B4-BE49-F238E27FC236}">
                  <a16:creationId xmlns:a16="http://schemas.microsoft.com/office/drawing/2014/main" id="{6B5CEA97-92DD-DFEB-AC58-D73CBF0BFF4A}"/>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25" name="TextBox 24">
              <a:extLst>
                <a:ext uri="{FF2B5EF4-FFF2-40B4-BE49-F238E27FC236}">
                  <a16:creationId xmlns:a16="http://schemas.microsoft.com/office/drawing/2014/main" id="{90B6B22F-E60B-DF0D-BCFD-493E272E65DD}"/>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96441" y="1530100"/>
            <a:ext cx="127688" cy="127688"/>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B75BB"/>
            </a:solidFill>
          </p:spPr>
          <p:txBody>
            <a:bodyPr/>
            <a:lstStyle/>
            <a:p>
              <a:pPr defTabSz="457200"/>
              <a:endParaRPr lang="en-HR" sz="900">
                <a:solidFill>
                  <a:prstClr val="black"/>
                </a:solidFill>
                <a:latin typeface="Calibri"/>
              </a:endParaRPr>
            </a:p>
          </p:txBody>
        </p:sp>
      </p:grpSp>
      <p:grpSp>
        <p:nvGrpSpPr>
          <p:cNvPr id="4" name="Group 4"/>
          <p:cNvGrpSpPr/>
          <p:nvPr/>
        </p:nvGrpSpPr>
        <p:grpSpPr>
          <a:xfrm>
            <a:off x="5396441" y="2005146"/>
            <a:ext cx="127688" cy="127688"/>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B75BB"/>
            </a:solidFill>
          </p:spPr>
          <p:txBody>
            <a:bodyPr/>
            <a:lstStyle/>
            <a:p>
              <a:pPr defTabSz="457200"/>
              <a:endParaRPr lang="en-HR" sz="900">
                <a:solidFill>
                  <a:prstClr val="black"/>
                </a:solidFill>
                <a:latin typeface="Calibri"/>
              </a:endParaRPr>
            </a:p>
          </p:txBody>
        </p:sp>
      </p:grpSp>
      <p:grpSp>
        <p:nvGrpSpPr>
          <p:cNvPr id="6" name="Group 6"/>
          <p:cNvGrpSpPr/>
          <p:nvPr/>
        </p:nvGrpSpPr>
        <p:grpSpPr>
          <a:xfrm>
            <a:off x="5396441" y="2623188"/>
            <a:ext cx="127688" cy="12768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B75BB"/>
            </a:solidFill>
          </p:spPr>
          <p:txBody>
            <a:bodyPr/>
            <a:lstStyle/>
            <a:p>
              <a:pPr defTabSz="457200"/>
              <a:endParaRPr lang="en-HR" sz="900">
                <a:solidFill>
                  <a:prstClr val="black"/>
                </a:solidFill>
                <a:latin typeface="Calibri"/>
              </a:endParaRPr>
            </a:p>
          </p:txBody>
        </p:sp>
      </p:grpSp>
      <p:grpSp>
        <p:nvGrpSpPr>
          <p:cNvPr id="8" name="Group 8"/>
          <p:cNvGrpSpPr/>
          <p:nvPr/>
        </p:nvGrpSpPr>
        <p:grpSpPr>
          <a:xfrm>
            <a:off x="5396441" y="2954213"/>
            <a:ext cx="127688" cy="127688"/>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B75BB"/>
            </a:solidFill>
          </p:spPr>
          <p:txBody>
            <a:bodyPr/>
            <a:lstStyle/>
            <a:p>
              <a:pPr defTabSz="457200"/>
              <a:endParaRPr lang="en-HR" sz="900">
                <a:solidFill>
                  <a:prstClr val="black"/>
                </a:solidFill>
                <a:latin typeface="Calibri"/>
              </a:endParaRPr>
            </a:p>
          </p:txBody>
        </p:sp>
      </p:grpSp>
      <p:sp>
        <p:nvSpPr>
          <p:cNvPr id="10" name="Freeform 10"/>
          <p:cNvSpPr/>
          <p:nvPr/>
        </p:nvSpPr>
        <p:spPr>
          <a:xfrm>
            <a:off x="0" y="5795"/>
            <a:ext cx="4572000" cy="5131910"/>
          </a:xfrm>
          <a:custGeom>
            <a:avLst/>
            <a:gdLst/>
            <a:ahLst/>
            <a:cxnLst/>
            <a:rect l="l" t="t" r="r" b="b"/>
            <a:pathLst>
              <a:path w="9144000" h="10263820">
                <a:moveTo>
                  <a:pt x="0" y="0"/>
                </a:moveTo>
                <a:lnTo>
                  <a:pt x="9144000" y="0"/>
                </a:lnTo>
                <a:lnTo>
                  <a:pt x="9144000" y="10263820"/>
                </a:lnTo>
                <a:lnTo>
                  <a:pt x="0" y="10263820"/>
                </a:lnTo>
                <a:lnTo>
                  <a:pt x="0" y="0"/>
                </a:lnTo>
                <a:close/>
              </a:path>
            </a:pathLst>
          </a:custGeom>
          <a:blipFill>
            <a:blip r:embed="rId2">
              <a:alphaModFix amt="90000"/>
            </a:blip>
            <a:stretch>
              <a:fillRect l="-36801" t="-6545" r="-42531"/>
            </a:stretch>
          </a:blipFill>
        </p:spPr>
        <p:txBody>
          <a:bodyPr/>
          <a:lstStyle/>
          <a:p>
            <a:pPr defTabSz="457200"/>
            <a:endParaRPr lang="en-HR" sz="900">
              <a:solidFill>
                <a:prstClr val="black"/>
              </a:solidFill>
              <a:latin typeface="Calibri"/>
            </a:endParaRPr>
          </a:p>
        </p:txBody>
      </p:sp>
      <p:grpSp>
        <p:nvGrpSpPr>
          <p:cNvPr id="11" name="Group 11"/>
          <p:cNvGrpSpPr/>
          <p:nvPr/>
        </p:nvGrpSpPr>
        <p:grpSpPr>
          <a:xfrm>
            <a:off x="0" y="-753"/>
            <a:ext cx="4572000" cy="5184601"/>
            <a:chOff x="0" y="0"/>
            <a:chExt cx="2408296" cy="2730983"/>
          </a:xfrm>
        </p:grpSpPr>
        <p:sp>
          <p:nvSpPr>
            <p:cNvPr id="12" name="Freeform 12"/>
            <p:cNvSpPr/>
            <p:nvPr/>
          </p:nvSpPr>
          <p:spPr>
            <a:xfrm>
              <a:off x="0" y="0"/>
              <a:ext cx="2408296" cy="2730983"/>
            </a:xfrm>
            <a:custGeom>
              <a:avLst/>
              <a:gdLst/>
              <a:ahLst/>
              <a:cxnLst/>
              <a:rect l="l" t="t" r="r" b="b"/>
              <a:pathLst>
                <a:path w="2408296" h="2730983">
                  <a:moveTo>
                    <a:pt x="0" y="0"/>
                  </a:moveTo>
                  <a:lnTo>
                    <a:pt x="2408296" y="0"/>
                  </a:lnTo>
                  <a:lnTo>
                    <a:pt x="2408296" y="2730983"/>
                  </a:lnTo>
                  <a:lnTo>
                    <a:pt x="0" y="2730983"/>
                  </a:lnTo>
                  <a:close/>
                </a:path>
              </a:pathLst>
            </a:custGeom>
            <a:solidFill>
              <a:srgbClr val="000000">
                <a:alpha val="33725"/>
              </a:srgbClr>
            </a:solidFill>
          </p:spPr>
          <p:txBody>
            <a:bodyPr/>
            <a:lstStyle/>
            <a:p>
              <a:pPr defTabSz="457200"/>
              <a:endParaRPr lang="en-HR" sz="900">
                <a:solidFill>
                  <a:prstClr val="black"/>
                </a:solidFill>
                <a:latin typeface="Calibri"/>
              </a:endParaRPr>
            </a:p>
          </p:txBody>
        </p:sp>
        <p:sp>
          <p:nvSpPr>
            <p:cNvPr id="13" name="TextBox 13"/>
            <p:cNvSpPr txBox="1"/>
            <p:nvPr/>
          </p:nvSpPr>
          <p:spPr>
            <a:xfrm>
              <a:off x="0" y="-28575"/>
              <a:ext cx="2408296" cy="2759558"/>
            </a:xfrm>
            <a:prstGeom prst="rect">
              <a:avLst/>
            </a:prstGeom>
          </p:spPr>
          <p:txBody>
            <a:bodyPr lIns="25400" tIns="25400" rIns="25400" bIns="25400" rtlCol="0" anchor="ctr"/>
            <a:lstStyle/>
            <a:p>
              <a:pPr algn="ctr" defTabSz="457200">
                <a:lnSpc>
                  <a:spcPts val="980"/>
                </a:lnSpc>
              </a:pPr>
              <a:endParaRPr sz="900">
                <a:solidFill>
                  <a:prstClr val="black"/>
                </a:solidFill>
                <a:latin typeface="Calibri"/>
              </a:endParaRPr>
            </a:p>
          </p:txBody>
        </p:sp>
      </p:grpSp>
      <p:sp>
        <p:nvSpPr>
          <p:cNvPr id="14" name="TextBox 14"/>
          <p:cNvSpPr txBox="1"/>
          <p:nvPr/>
        </p:nvSpPr>
        <p:spPr>
          <a:xfrm>
            <a:off x="5674535" y="1507986"/>
            <a:ext cx="2805020" cy="287515"/>
          </a:xfrm>
          <a:prstGeom prst="rect">
            <a:avLst/>
          </a:prstGeom>
        </p:spPr>
        <p:txBody>
          <a:bodyPr lIns="0" tIns="0" rIns="0" bIns="0" rtlCol="0" anchor="t">
            <a:spAutoFit/>
          </a:bodyPr>
          <a:lstStyle/>
          <a:p>
            <a:pPr defTabSz="457200">
              <a:lnSpc>
                <a:spcPts val="1140"/>
              </a:lnSpc>
            </a:pPr>
            <a:r>
              <a:rPr lang="en-US" sz="1200" spc="24" dirty="0">
                <a:solidFill>
                  <a:srgbClr val="000000"/>
                </a:solidFill>
                <a:latin typeface="Camber 2"/>
              </a:rPr>
              <a:t>Modern equipment and e-services for work</a:t>
            </a:r>
          </a:p>
        </p:txBody>
      </p:sp>
      <p:sp>
        <p:nvSpPr>
          <p:cNvPr id="15" name="TextBox 15"/>
          <p:cNvSpPr txBox="1"/>
          <p:nvPr/>
        </p:nvSpPr>
        <p:spPr>
          <a:xfrm>
            <a:off x="5674535" y="1989960"/>
            <a:ext cx="2732050" cy="425181"/>
          </a:xfrm>
          <a:prstGeom prst="rect">
            <a:avLst/>
          </a:prstGeom>
        </p:spPr>
        <p:txBody>
          <a:bodyPr lIns="0" tIns="0" rIns="0" bIns="0" rtlCol="0" anchor="t">
            <a:spAutoFit/>
          </a:bodyPr>
          <a:lstStyle/>
          <a:p>
            <a:pPr defTabSz="457200">
              <a:lnSpc>
                <a:spcPts val="1140"/>
              </a:lnSpc>
            </a:pPr>
            <a:r>
              <a:rPr lang="en-US" sz="1200" spc="24" dirty="0">
                <a:solidFill>
                  <a:srgbClr val="000000"/>
                </a:solidFill>
                <a:latin typeface="Camber 2"/>
              </a:rPr>
              <a:t>Tools and resources for using ICT and applying modern teaching methods in education</a:t>
            </a:r>
          </a:p>
        </p:txBody>
      </p:sp>
      <p:sp>
        <p:nvSpPr>
          <p:cNvPr id="16" name="TextBox 16"/>
          <p:cNvSpPr txBox="1"/>
          <p:nvPr/>
        </p:nvSpPr>
        <p:spPr>
          <a:xfrm>
            <a:off x="5674535" y="2595764"/>
            <a:ext cx="2335371" cy="166712"/>
          </a:xfrm>
          <a:prstGeom prst="rect">
            <a:avLst/>
          </a:prstGeom>
        </p:spPr>
        <p:txBody>
          <a:bodyPr lIns="0" tIns="0" rIns="0" bIns="0" rtlCol="0" anchor="t">
            <a:spAutoFit/>
          </a:bodyPr>
          <a:lstStyle/>
          <a:p>
            <a:pPr defTabSz="457200">
              <a:lnSpc>
                <a:spcPts val="1330"/>
              </a:lnSpc>
              <a:spcBef>
                <a:spcPct val="0"/>
              </a:spcBef>
            </a:pPr>
            <a:r>
              <a:rPr lang="en-US" sz="1200" spc="24">
                <a:solidFill>
                  <a:srgbClr val="000000"/>
                </a:solidFill>
                <a:latin typeface="Camber 2"/>
              </a:rPr>
              <a:t>Support in work</a:t>
            </a:r>
          </a:p>
        </p:txBody>
      </p:sp>
      <p:sp>
        <p:nvSpPr>
          <p:cNvPr id="17" name="TextBox 17"/>
          <p:cNvSpPr txBox="1"/>
          <p:nvPr/>
        </p:nvSpPr>
        <p:spPr>
          <a:xfrm>
            <a:off x="5674535" y="2939026"/>
            <a:ext cx="2837451" cy="287515"/>
          </a:xfrm>
          <a:prstGeom prst="rect">
            <a:avLst/>
          </a:prstGeom>
        </p:spPr>
        <p:txBody>
          <a:bodyPr lIns="0" tIns="0" rIns="0" bIns="0" rtlCol="0" anchor="t">
            <a:spAutoFit/>
          </a:bodyPr>
          <a:lstStyle/>
          <a:p>
            <a:pPr defTabSz="457200">
              <a:lnSpc>
                <a:spcPts val="1140"/>
              </a:lnSpc>
            </a:pPr>
            <a:r>
              <a:rPr lang="en-US" sz="1200" spc="24">
                <a:solidFill>
                  <a:srgbClr val="000000"/>
                </a:solidFill>
                <a:latin typeface="Camber 2"/>
              </a:rPr>
              <a:t>Education and training for the development of digital competencies</a:t>
            </a:r>
          </a:p>
        </p:txBody>
      </p:sp>
      <p:sp>
        <p:nvSpPr>
          <p:cNvPr id="18" name="TextBox 18"/>
          <p:cNvSpPr txBox="1"/>
          <p:nvPr/>
        </p:nvSpPr>
        <p:spPr>
          <a:xfrm>
            <a:off x="7368703" y="418595"/>
            <a:ext cx="1260948" cy="158890"/>
          </a:xfrm>
          <a:prstGeom prst="rect">
            <a:avLst/>
          </a:prstGeom>
        </p:spPr>
        <p:txBody>
          <a:bodyPr lIns="0" tIns="0" rIns="0" bIns="0" rtlCol="0" anchor="t">
            <a:spAutoFit/>
          </a:bodyPr>
          <a:lstStyle/>
          <a:p>
            <a:pPr algn="r" defTabSz="457200">
              <a:lnSpc>
                <a:spcPts val="1260"/>
              </a:lnSpc>
            </a:pPr>
            <a:r>
              <a:rPr lang="en-US" sz="1000" spc="22" dirty="0">
                <a:solidFill>
                  <a:srgbClr val="000000"/>
                </a:solidFill>
                <a:latin typeface="Camber 2 Bold"/>
              </a:rPr>
              <a:t>10</a:t>
            </a:r>
            <a:endParaRPr lang="en-US" sz="900" spc="22" dirty="0">
              <a:solidFill>
                <a:srgbClr val="000000"/>
              </a:solidFill>
              <a:latin typeface="Camber 2 Bold"/>
            </a:endParaRPr>
          </a:p>
        </p:txBody>
      </p:sp>
      <p:sp>
        <p:nvSpPr>
          <p:cNvPr id="19" name="TextBox 19"/>
          <p:cNvSpPr txBox="1"/>
          <p:nvPr/>
        </p:nvSpPr>
        <p:spPr>
          <a:xfrm>
            <a:off x="1144824" y="1786941"/>
            <a:ext cx="3427176" cy="1179810"/>
          </a:xfrm>
          <a:prstGeom prst="rect">
            <a:avLst/>
          </a:prstGeom>
        </p:spPr>
        <p:txBody>
          <a:bodyPr lIns="0" tIns="0" rIns="0" bIns="0" rtlCol="0" anchor="t">
            <a:spAutoFit/>
          </a:bodyPr>
          <a:lstStyle/>
          <a:p>
            <a:pPr defTabSz="457200">
              <a:lnSpc>
                <a:spcPts val="4600"/>
              </a:lnSpc>
              <a:spcBef>
                <a:spcPct val="0"/>
              </a:spcBef>
            </a:pPr>
            <a:r>
              <a:rPr lang="en-US" sz="4000" dirty="0">
                <a:solidFill>
                  <a:srgbClr val="000000"/>
                </a:solidFill>
                <a:latin typeface="Camber Medium" pitchFamily="50" charset="0"/>
              </a:rPr>
              <a:t>Benefits for </a:t>
            </a:r>
            <a:r>
              <a:rPr lang="en-US" sz="4000" u="sng" dirty="0">
                <a:solidFill>
                  <a:srgbClr val="FFFFFF"/>
                </a:solidFill>
                <a:latin typeface="Camber Medium" pitchFamily="50" charset="0"/>
              </a:rPr>
              <a:t>teachers</a:t>
            </a:r>
          </a:p>
        </p:txBody>
      </p:sp>
      <p:grpSp>
        <p:nvGrpSpPr>
          <p:cNvPr id="23" name="Group 22">
            <a:extLst>
              <a:ext uri="{FF2B5EF4-FFF2-40B4-BE49-F238E27FC236}">
                <a16:creationId xmlns:a16="http://schemas.microsoft.com/office/drawing/2014/main" id="{7EB47244-A17F-7FD1-788E-E9FE8C5D9082}"/>
              </a:ext>
            </a:extLst>
          </p:cNvPr>
          <p:cNvGrpSpPr/>
          <p:nvPr/>
        </p:nvGrpSpPr>
        <p:grpSpPr>
          <a:xfrm>
            <a:off x="514350" y="4741028"/>
            <a:ext cx="8115300" cy="130421"/>
            <a:chOff x="0" y="298340"/>
            <a:chExt cx="21640800" cy="347789"/>
          </a:xfrm>
        </p:grpSpPr>
        <p:sp>
          <p:nvSpPr>
            <p:cNvPr id="24" name="TextBox 23">
              <a:extLst>
                <a:ext uri="{FF2B5EF4-FFF2-40B4-BE49-F238E27FC236}">
                  <a16:creationId xmlns:a16="http://schemas.microsoft.com/office/drawing/2014/main" id="{1624B2B2-F0DB-F709-3916-DE3DF33C20D2}"/>
                </a:ext>
              </a:extLst>
            </p:cNvPr>
            <p:cNvSpPr txBox="1"/>
            <p:nvPr/>
          </p:nvSpPr>
          <p:spPr>
            <a:xfrm>
              <a:off x="0" y="304156"/>
              <a:ext cx="5283200" cy="341973"/>
            </a:xfrm>
            <a:prstGeom prst="rect">
              <a:avLst/>
            </a:prstGeom>
          </p:spPr>
          <p:txBody>
            <a:bodyPr wrap="square" lIns="0" tIns="0" rIns="0" bIns="0" rtlCol="0" anchor="t">
              <a:spAutoFit/>
            </a:bodyPr>
            <a:lstStyle/>
            <a:p>
              <a:pPr defTabSz="457200">
                <a:lnSpc>
                  <a:spcPts val="980"/>
                </a:lnSpc>
              </a:pPr>
              <a:r>
                <a:rPr lang="en-US" sz="900" spc="18" dirty="0">
                  <a:latin typeface="Camber 1"/>
                </a:rPr>
                <a:t>The impact of </a:t>
              </a:r>
              <a:r>
                <a:rPr lang="hr-HR" sz="900" spc="18" dirty="0">
                  <a:latin typeface="Camber 1"/>
                </a:rPr>
                <a:t> </a:t>
              </a:r>
              <a:r>
                <a:rPr lang="en-US" sz="900" spc="18" dirty="0">
                  <a:latin typeface="Camber 1"/>
                </a:rPr>
                <a:t>e-Schools </a:t>
              </a:r>
              <a:r>
                <a:rPr lang="en-US" sz="900" spc="18" dirty="0" err="1">
                  <a:latin typeface="Camber 1"/>
                </a:rPr>
                <a:t>programme</a:t>
              </a:r>
              <a:endParaRPr lang="en-US" sz="900" spc="18" dirty="0">
                <a:latin typeface="Camber 1"/>
              </a:endParaRPr>
            </a:p>
          </p:txBody>
        </p:sp>
        <p:sp>
          <p:nvSpPr>
            <p:cNvPr id="25" name="TextBox 24">
              <a:extLst>
                <a:ext uri="{FF2B5EF4-FFF2-40B4-BE49-F238E27FC236}">
                  <a16:creationId xmlns:a16="http://schemas.microsoft.com/office/drawing/2014/main" id="{E874E9B5-ADDF-6E48-4934-E92EABE24EFA}"/>
                </a:ext>
              </a:extLst>
            </p:cNvPr>
            <p:cNvSpPr txBox="1"/>
            <p:nvPr/>
          </p:nvSpPr>
          <p:spPr>
            <a:xfrm>
              <a:off x="18278272" y="298340"/>
              <a:ext cx="3362528" cy="341973"/>
            </a:xfrm>
            <a:prstGeom prst="rect">
              <a:avLst/>
            </a:prstGeom>
          </p:spPr>
          <p:txBody>
            <a:bodyPr lIns="0" tIns="0" rIns="0" bIns="0" rtlCol="0" anchor="t">
              <a:spAutoFit/>
            </a:bodyPr>
            <a:lstStyle/>
            <a:p>
              <a:pPr algn="r" defTabSz="457200">
                <a:lnSpc>
                  <a:spcPts val="980"/>
                </a:lnSpc>
              </a:pPr>
              <a:r>
                <a:rPr lang="en-US" sz="800" spc="18" dirty="0">
                  <a:latin typeface="Camber 1"/>
                </a:rPr>
                <a:t> </a:t>
              </a:r>
              <a:r>
                <a:rPr lang="en-US" sz="900" spc="18" dirty="0">
                  <a:latin typeface="Camber 1"/>
                </a:rPr>
                <a:t>June2024</a:t>
              </a:r>
              <a:endParaRPr lang="en-US" sz="800" spc="18" dirty="0">
                <a:latin typeface="Camber 1"/>
              </a:endParaRPr>
            </a:p>
          </p:txBody>
        </p:sp>
      </p:grpSp>
    </p:spTree>
  </p:cSld>
  <p:clrMapOvr>
    <a:masterClrMapping/>
  </p:clrMapOvr>
</p:sld>
</file>

<file path=ppt/theme/theme1.xml><?xml version="1.0" encoding="utf-8"?>
<a:theme xmlns:a="http://schemas.openxmlformats.org/drawingml/2006/main" name="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D0992E-CCCF-45DB-AB26-A4F50B75E4D6}" vid="{C2252C9B-28CB-4431-8278-C26B15A769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EFC14C35B6BD02428EFDFCF6B38DCCFF" ma:contentTypeVersion="3" ma:contentTypeDescription="Create a new document." ma:contentTypeScope="" ma:versionID="cb80918fe4a605eb18370ba55c5d957b">
  <xsd:schema xmlns:xsd="http://www.w3.org/2001/XMLSchema" xmlns:xs="http://www.w3.org/2001/XMLSchema" xmlns:p="http://schemas.microsoft.com/office/2006/metadata/properties" xmlns:ns1="http://schemas.microsoft.com/sharepoint/v3" xmlns:ns2="e7019c98-23ef-46f8-8434-cfd3a3bc7393" targetNamespace="http://schemas.microsoft.com/office/2006/metadata/properties" ma:root="true" ma:fieldsID="19d4d48c21c094bbdb8e7cf95f595ca6" ns1:_="" ns2:_="">
    <xsd:import namespace="http://schemas.microsoft.com/sharepoint/v3"/>
    <xsd:import namespace="e7019c98-23ef-46f8-8434-cfd3a3bc7393"/>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019c98-23ef-46f8-8434-cfd3a3bc7393"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0"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e7019c98-23ef-46f8-8434-cfd3a3bc7393">GN4PROJ-13-16</_dlc_DocId>
    <_dlc_DocIdUrl xmlns="e7019c98-23ef-46f8-8434-cfd3a3bc7393">
      <Url>https://intranet.geant.org/help-and-support/_layouts/15/DocIdRedir.aspx?ID=GN4PROJ-13-16</Url>
      <Description>GN4PROJ-13-16</Description>
    </_dlc_DocIdUrl>
  </documentManagement>
</p:properties>
</file>

<file path=customXml/itemProps1.xml><?xml version="1.0" encoding="utf-8"?>
<ds:datastoreItem xmlns:ds="http://schemas.openxmlformats.org/officeDocument/2006/customXml" ds:itemID="{22C07721-32FF-48B6-9D36-E09F4CC3A69A}">
  <ds:schemaRefs>
    <ds:schemaRef ds:uri="http://schemas.microsoft.com/sharepoint/v3/contenttype/forms"/>
  </ds:schemaRefs>
</ds:datastoreItem>
</file>

<file path=customXml/itemProps2.xml><?xml version="1.0" encoding="utf-8"?>
<ds:datastoreItem xmlns:ds="http://schemas.openxmlformats.org/officeDocument/2006/customXml" ds:itemID="{754E8D75-8AF6-4906-9862-16846F3CF792}">
  <ds:schemaRefs>
    <ds:schemaRef ds:uri="http://schemas.microsoft.com/sharepoint/events"/>
  </ds:schemaRefs>
</ds:datastoreItem>
</file>

<file path=customXml/itemProps3.xml><?xml version="1.0" encoding="utf-8"?>
<ds:datastoreItem xmlns:ds="http://schemas.openxmlformats.org/officeDocument/2006/customXml" ds:itemID="{F2E35BE0-4019-4082-B1C6-2E4ACDDEA26A}">
  <ds:schemaRefs>
    <ds:schemaRef ds:uri="e7019c98-23ef-46f8-8434-cfd3a3bc73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59AA3960-760A-4B61-8C8B-DBF90F37C8C8}">
  <ds:schemaRefs>
    <ds:schemaRef ds:uri="e7019c98-23ef-46f8-8434-cfd3a3bc7393"/>
    <ds:schemaRef ds:uri="http://schemas.microsoft.com/office/2006/documentManagement/types"/>
    <ds:schemaRef ds:uri="http://schemas.microsoft.com/office/2006/metadata/properties"/>
    <ds:schemaRef ds:uri="http://schemas.microsoft.com/sharepoint/v3"/>
    <ds:schemaRef ds:uri="http://purl.org/dc/elements/1.1/"/>
    <ds:schemaRef ds:uri="http://www.w3.org/XML/1998/namespace"/>
    <ds:schemaRef ds:uri="http://schemas.microsoft.com/office/infopath/2007/PartnerControls"/>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Final GEANT Association template 16 9 widescreen</Template>
  <TotalTime>74</TotalTime>
  <Words>1565</Words>
  <Application>Microsoft Macintosh PowerPoint</Application>
  <PresentationFormat>On-screen Show (16:9)</PresentationFormat>
  <Paragraphs>357</Paragraphs>
  <Slides>38</Slides>
  <Notes>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38</vt:i4>
      </vt:variant>
    </vt:vector>
  </HeadingPairs>
  <TitlesOfParts>
    <vt:vector size="54" baseType="lpstr">
      <vt:lpstr>Arial</vt:lpstr>
      <vt:lpstr>Calibri</vt:lpstr>
      <vt:lpstr>Camber 1</vt:lpstr>
      <vt:lpstr>Camber 1 Bold</vt:lpstr>
      <vt:lpstr>Camber 2</vt:lpstr>
      <vt:lpstr>Camber 2 Bold</vt:lpstr>
      <vt:lpstr>Camber 4</vt:lpstr>
      <vt:lpstr>Camber 4 Bold</vt:lpstr>
      <vt:lpstr>Camber Light</vt:lpstr>
      <vt:lpstr>Camber Medium</vt:lpstr>
      <vt:lpstr>Camber Regular</vt:lpstr>
      <vt:lpstr>Camber SemiBold</vt:lpstr>
      <vt:lpstr>Camber Thin</vt:lpstr>
      <vt:lpstr>Norwester</vt:lpstr>
      <vt:lpstr>GEANT Association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DANTE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Meyer</dc:creator>
  <cp:keywords/>
  <dc:description>change to funding information Nov 2015</dc:description>
  <cp:lastModifiedBy>Goran Škvarč</cp:lastModifiedBy>
  <cp:revision>114</cp:revision>
  <dcterms:created xsi:type="dcterms:W3CDTF">2015-04-29T14:13:57Z</dcterms:created>
  <dcterms:modified xsi:type="dcterms:W3CDTF">2024-06-05T12:19:40Z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0x010100EFC14C35B6BD02428EFDFCF6B38DCCFF</vt:lpwstr>
  </property>
  <property fmtid="{D5CDD505-2E9C-101B-9397-08002B2CF9AE}" pid="3" name="_dlc_DocIdItemGuid">
    <vt:lpwstr>44859268-e552-4f71-81b4-ca39bd175d99</vt:lpwstr>
  </property>
</Properties>
</file>