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42"/>
  </p:notesMasterIdLst>
  <p:sldIdLst>
    <p:sldId id="299" r:id="rId6"/>
    <p:sldId id="297" r:id="rId7"/>
    <p:sldId id="300" r:id="rId8"/>
    <p:sldId id="303" r:id="rId9"/>
    <p:sldId id="1167" r:id="rId10"/>
    <p:sldId id="1162" r:id="rId11"/>
    <p:sldId id="1163" r:id="rId12"/>
    <p:sldId id="1164" r:id="rId13"/>
    <p:sldId id="1165" r:id="rId14"/>
    <p:sldId id="1166" r:id="rId15"/>
    <p:sldId id="309" r:id="rId16"/>
    <p:sldId id="266" r:id="rId17"/>
    <p:sldId id="310" r:id="rId18"/>
    <p:sldId id="304" r:id="rId19"/>
    <p:sldId id="301" r:id="rId20"/>
    <p:sldId id="311" r:id="rId21"/>
    <p:sldId id="308" r:id="rId22"/>
    <p:sldId id="1170" r:id="rId23"/>
    <p:sldId id="312" r:id="rId24"/>
    <p:sldId id="1169" r:id="rId25"/>
    <p:sldId id="1158" r:id="rId26"/>
    <p:sldId id="1156" r:id="rId27"/>
    <p:sldId id="1157" r:id="rId28"/>
    <p:sldId id="1105" r:id="rId29"/>
    <p:sldId id="1116" r:id="rId30"/>
    <p:sldId id="1117" r:id="rId31"/>
    <p:sldId id="1118" r:id="rId32"/>
    <p:sldId id="1119" r:id="rId33"/>
    <p:sldId id="1123" r:id="rId34"/>
    <p:sldId id="302" r:id="rId35"/>
    <p:sldId id="1168" r:id="rId36"/>
    <p:sldId id="1159" r:id="rId37"/>
    <p:sldId id="313" r:id="rId38"/>
    <p:sldId id="1160" r:id="rId39"/>
    <p:sldId id="1161" r:id="rId40"/>
    <p:sldId id="295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595"/>
    <a:srgbClr val="6396BA"/>
    <a:srgbClr val="224843"/>
    <a:srgbClr val="F0D39F"/>
    <a:srgbClr val="991D42"/>
    <a:srgbClr val="D7E9F4"/>
    <a:srgbClr val="1C2C4F"/>
    <a:srgbClr val="285D93"/>
    <a:srgbClr val="E3B400"/>
    <a:srgbClr val="41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1" autoAdjust="0"/>
    <p:restoredTop sz="94660"/>
  </p:normalViewPr>
  <p:slideViewPr>
    <p:cSldViewPr snapToGrid="0">
      <p:cViewPr>
        <p:scale>
          <a:sx n="194" d="100"/>
          <a:sy n="194" d="100"/>
        </p:scale>
        <p:origin x="648" y="5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14:34:14.5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24575,'14'0'0,"-2"0"0,-8 0 0,-1 0 0,4 0 0,-2 0 0,2 0 0,-2 0 0,-1 0 0,3 0 0,-3 2 0,3-2 0,-3 2 0,2-2 0,4 0 0,0 0 0,3 0 0,-3 0 0,-4 0 0,-1 0 0,0 0 0,1 0 0,2 0 0,-1 0 0,0 0 0,-1 0 0,0 0 0,1 0 0,-3 2 0,3-2 0,0 2 0,-2-2 0,2 0 0,-2 0 0,1 0 0,1 0 0,1 0 0,-1 0 0,1 0 0,-3 0 0,11 0 0,-5 0 0,8 0 0,-5 2 0,-2-2 0,-4 2 0,-2-2 0,-3 0 0,4 2 0,-2-1 0,2 0 0,0 1 0,-3-2 0,3 2 0,-1-2 0,-2 0 0,5 0 0,-3 0 0,3 1 0,7 0 0,2 3 0,0-3 0,-2 2 0,-6-3 0,-3 0 0,1 0 0,-4 0 0,1 2 0,1-2 0,-1 2 0,1-1 0,-1 0 0,-1 2 0,3-1 0,-3 0 0,2 2 0,9-1 0,-4 1 0,11 2 0,-13-2 0,1-1 0,-6-2 0,2-1 0,-1 2 0,-1-2 0,3 4 0,-3-4 0,2 2 0,-1-1 0,-1 0 0,3 5 0,-3-3 0,1 6 0,-3-7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14:34:15.8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374 114 24575,'-18'-7'0,"3"0"0,9 5 0,1-1 0,-4 0 0,3 0 0,-13-6 0,6 4 0,-4-3 0,7 4 0,4 0 0,-1 2 0,3-2 0,-3 4 0,1-3 0,-5 0 0,5 1 0,-3 0 0,5 0 0,-4 0 0,3-1 0,-8-1 0,3 4 0,-9-5 0,6 2 0,-1 0 0,8 1 0,3 2 0,-3-2 0,-3 2 0,1-3 0,-1 2 0,2 0 0,3 1 0,-1 0 0,-1-2 0,2 1 0,-3 0 0,1 1 0,-1-2 0,1 2 0,0-2 0,1 0 0,1 2 0,-2-2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14:34:24.51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24575,'12'7'0,"-4"0"0,-6-3 0,-2 0 0,0 3 0,0-3 0,0 3 0,0-2 0,0 0 0,2 1 0,-2-1 0,2 2 0,-2-3 0,0 1 0,1 0 0,0-1 0,2 3 0,-3-2 0,2 0 0,-2 0 0,2 1 0,-2 0 0,3-1 0,-1-1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14:34:28.0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1 289 24575,'2'-14'0,"0"1"0,1 7 0,1 0 0,-2 0 0,1 3 0,-2-3 0,2 2 0,-1-3 0,0 3 0,0-2 0,-1 1 0,1 1 0,1-3 0,-2 3 0,-1-2 0,2 1 0,-2 1 0,3-2 0,-2 1 0,1 1 0,-1-4 0,0 4 0,0-1 0,-1-1 0,0 2 0,2-4 0,0 3 0,0-2 0,0 3 0,-1-3 0,1 2 0,0-2 0,0 4 0,0-3 0,-2 0 0,2 0 0,-2 1 0,0 0 0,0 0 0,0-2 0,0 3 0,1-1 0,0-1 0,0 2 0,-1-3 0,0 3 0,0-1 0,0-1 0,0 2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6:12:35.43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6:12:55.8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6:13:01.5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38435-1C4D-D361-683E-F7B5656A4D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919018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1" y="1619337"/>
            <a:ext cx="4276291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909372"/>
            <a:ext cx="4562293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328766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623253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3AE0-6C5D-DF1E-E4C1-1FD73BFF3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30560-C97D-61E4-B112-A75B61DCE7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D0DCF837-1CC0-D41A-9A45-40F9EFCC4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FABDAEB-5718-BD19-6677-55F90435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7" t="63885" r="24367" b="25890"/>
          <a:stretch/>
        </p:blipFill>
        <p:spPr>
          <a:xfrm>
            <a:off x="2748053" y="4448247"/>
            <a:ext cx="6395947" cy="69525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1473" y="4737301"/>
            <a:ext cx="60796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04555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396B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3FBB5DD-F23D-BFD9-C754-1058CD38C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350201" y="4737300"/>
            <a:ext cx="1016655" cy="274638"/>
          </a:xfrm>
          <a:prstGeom prst="rect">
            <a:avLst/>
          </a:prstGeom>
        </p:spPr>
      </p:pic>
      <p:pic>
        <p:nvPicPr>
          <p:cNvPr id="10" name="Picture 9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0F23D177-D40B-05F1-482A-B8DF18145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18" t="63623" r="25148" b="28822"/>
          <a:stretch/>
        </p:blipFill>
        <p:spPr>
          <a:xfrm>
            <a:off x="2748053" y="4629813"/>
            <a:ext cx="6395947" cy="513688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716" y="4751034"/>
            <a:ext cx="9809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F1DA8E-61B8-6DA4-81A2-2DD487D640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946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B183-FA2B-0B15-9915-FD43F149D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B8568-755C-C2E7-C717-739E35CF30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7" name="Picture 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7669FC1-0416-8323-3841-A1DAB031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447674"/>
            <a:ext cx="9144000" cy="695826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9757" y="4737301"/>
            <a:ext cx="499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1761730-9440-4A84-CB34-A27DF096EF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4572146"/>
            <a:ext cx="1243983" cy="4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6396B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customXml" Target="../ink/ink4.xml"/><Relationship Id="rId10" Type="http://schemas.openxmlformats.org/officeDocument/2006/relationships/customXml" Target="../ink/ink7.xml"/><Relationship Id="rId4" Type="http://schemas.openxmlformats.org/officeDocument/2006/relationships/image" Target="../media/image24.png"/><Relationship Id="rId9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hyperlink" Target="https://workfloworchestrator.org/" TargetMode="Externa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41B41-0771-ADBC-7CF1-ED2A0CA0A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601" y="2919018"/>
            <a:ext cx="4070368" cy="281467"/>
          </a:xfrm>
        </p:spPr>
        <p:txBody>
          <a:bodyPr/>
          <a:lstStyle/>
          <a:p>
            <a:r>
              <a:rPr lang="en-US" dirty="0"/>
              <a:t>Simone Spinelli &lt;</a:t>
            </a:r>
            <a:r>
              <a:rPr lang="en-US" dirty="0" err="1"/>
              <a:t>simone.spinelli@geant.org</a:t>
            </a:r>
            <a:r>
              <a:rPr lang="en-US" dirty="0"/>
              <a:t>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4B7778-A9AA-698F-92B1-938416076B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Automating GÉANT Network Migration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1A6BFC-C12E-173A-47DB-3D4DFC7E1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Orchestrating Change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323A3-4D3A-3748-4DFA-FA4ED959F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TNC24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39ADB-1ACA-13FB-180C-ACCCBD271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Rennes, France | 10-14 June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917F9-2C12-1A99-DAEA-F1CF89F865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1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7" y="1024856"/>
            <a:ext cx="4922282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B7E6D-15B9-6AC6-E2F1-EE0B751AF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662276" cy="2983761"/>
          </a:xfrm>
        </p:spPr>
        <p:txBody>
          <a:bodyPr/>
          <a:lstStyle/>
          <a:p>
            <a:r>
              <a:rPr lang="en-US" dirty="0"/>
              <a:t>SROS introduces </a:t>
            </a:r>
            <a:r>
              <a:rPr lang="en-US" b="1" dirty="0"/>
              <a:t>new concepts </a:t>
            </a:r>
            <a:r>
              <a:rPr lang="en-US" dirty="0"/>
              <a:t>and </a:t>
            </a:r>
            <a:r>
              <a:rPr lang="en-US" b="1" dirty="0"/>
              <a:t>different constraints</a:t>
            </a:r>
          </a:p>
          <a:p>
            <a:r>
              <a:rPr lang="en-US" dirty="0"/>
              <a:t>Many </a:t>
            </a:r>
            <a:r>
              <a:rPr lang="en-US" b="1" dirty="0"/>
              <a:t>services multiplexed </a:t>
            </a:r>
            <a:r>
              <a:rPr lang="en-US" dirty="0"/>
              <a:t>on the same physical layer</a:t>
            </a:r>
          </a:p>
          <a:p>
            <a:r>
              <a:rPr lang="en-US" dirty="0"/>
              <a:t>For some time, we are going to run a </a:t>
            </a:r>
            <a:r>
              <a:rPr lang="en-US" b="1" dirty="0"/>
              <a:t>hybrid network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Abstract modeling of our services</a:t>
            </a:r>
          </a:p>
          <a:p>
            <a:pPr lvl="1"/>
            <a:r>
              <a:rPr lang="en-US" dirty="0"/>
              <a:t>Lots of interoperability testing</a:t>
            </a:r>
          </a:p>
          <a:p>
            <a:r>
              <a:rPr lang="en-US" dirty="0"/>
              <a:t>Changes will be done as quick as possible: </a:t>
            </a:r>
            <a:r>
              <a:rPr lang="en-US" b="1" dirty="0"/>
              <a:t>smoke test </a:t>
            </a:r>
            <a:r>
              <a:rPr lang="en-US" dirty="0"/>
              <a:t>should be </a:t>
            </a:r>
            <a:r>
              <a:rPr lang="en-US" b="1" dirty="0"/>
              <a:t>embedded</a:t>
            </a:r>
          </a:p>
          <a:p>
            <a:r>
              <a:rPr lang="en-US" dirty="0"/>
              <a:t>Managing firewall filters for hosts on routers is not really sustainable: SNM</a:t>
            </a:r>
          </a:p>
          <a:p>
            <a:pPr lvl="1"/>
            <a:r>
              <a:rPr lang="en-US" dirty="0"/>
              <a:t>Decoupling functions</a:t>
            </a:r>
          </a:p>
          <a:p>
            <a:pPr lvl="1"/>
            <a:r>
              <a:rPr lang="en-US" dirty="0"/>
              <a:t>Rationalize/simplify model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19A49B-DAC4-18E2-3055-8ED6A023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A1410-5767-FDC3-18C0-90F021A44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69CC7332-7FB3-7D61-79F6-568F508DF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2754" y="9644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6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077F3-33A6-ECD0-41B0-2330F55BD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2713E-3827-ACB6-B1AB-9A249A88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27A81B-D338-524D-4E28-76E02B59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</a:t>
            </a:r>
          </a:p>
        </p:txBody>
      </p:sp>
      <p:pic>
        <p:nvPicPr>
          <p:cNvPr id="6" name="Content Placeholder 5" descr="A diagram of a service&#10;&#10;Description automatically generated">
            <a:extLst>
              <a:ext uri="{FF2B5EF4-FFF2-40B4-BE49-F238E27FC236}">
                <a16:creationId xmlns:a16="http://schemas.microsoft.com/office/drawing/2014/main" id="{48920C07-DC26-8642-26B6-966846DA5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2263" y="1951892"/>
            <a:ext cx="4787926" cy="221879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DDF9A55-7EFE-D8A4-0B4E-B9E164B05006}"/>
              </a:ext>
            </a:extLst>
          </p:cNvPr>
          <p:cNvSpPr txBox="1">
            <a:spLocks/>
          </p:cNvSpPr>
          <p:nvPr/>
        </p:nvSpPr>
        <p:spPr>
          <a:xfrm>
            <a:off x="225029" y="3549683"/>
            <a:ext cx="8788343" cy="12420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1D76AC1-17A8-4137-8233-FFF0BFEE2183}"/>
              </a:ext>
            </a:extLst>
          </p:cNvPr>
          <p:cNvSpPr txBox="1">
            <a:spLocks/>
          </p:cNvSpPr>
          <p:nvPr/>
        </p:nvSpPr>
        <p:spPr>
          <a:xfrm>
            <a:off x="350201" y="731799"/>
            <a:ext cx="3492062" cy="3679902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problems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fast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predictable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scalable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 config generation and change validation  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OSS/BSS finally in sync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9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077F3-33A6-ECD0-41B0-2330F55BD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2713E-3827-ACB6-B1AB-9A249A88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27A81B-D338-524D-4E28-76E02B59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DDF9A55-7EFE-D8A4-0B4E-B9E164B05006}"/>
              </a:ext>
            </a:extLst>
          </p:cNvPr>
          <p:cNvSpPr txBox="1">
            <a:spLocks/>
          </p:cNvSpPr>
          <p:nvPr/>
        </p:nvSpPr>
        <p:spPr>
          <a:xfrm>
            <a:off x="225029" y="3549683"/>
            <a:ext cx="8788343" cy="12420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1D76AC1-17A8-4137-8233-FFF0BFEE2183}"/>
              </a:ext>
            </a:extLst>
          </p:cNvPr>
          <p:cNvSpPr txBox="1">
            <a:spLocks/>
          </p:cNvSpPr>
          <p:nvPr/>
        </p:nvSpPr>
        <p:spPr>
          <a:xfrm>
            <a:off x="350201" y="731799"/>
            <a:ext cx="3492062" cy="3679902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4385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problems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fast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predictable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scalable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 config generation and change validation  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OSS/BSS finally in sync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55DAC4-95C9-F790-112D-9416B3430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62603" y="1321161"/>
            <a:ext cx="4780229" cy="28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2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F557E-BFF1-11BE-0653-A3C85E6A8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model</a:t>
            </a:r>
            <a:r>
              <a:rPr lang="en-US" dirty="0"/>
              <a:t> of our network that represents the dependencies between services</a:t>
            </a:r>
          </a:p>
          <a:p>
            <a:r>
              <a:rPr lang="en-US" b="1" dirty="0"/>
              <a:t>Functionally equivalent </a:t>
            </a:r>
            <a:r>
              <a:rPr lang="en-US" dirty="0"/>
              <a:t>configuration on Nokia</a:t>
            </a:r>
          </a:p>
          <a:p>
            <a:r>
              <a:rPr lang="en-US" b="1" dirty="0"/>
              <a:t>Programmatic access </a:t>
            </a:r>
            <a:r>
              <a:rPr lang="en-US" dirty="0"/>
              <a:t>all our routers (Nokia &amp; Juniper)</a:t>
            </a:r>
          </a:p>
          <a:p>
            <a:r>
              <a:rPr lang="en-US" b="1" dirty="0"/>
              <a:t>API access </a:t>
            </a:r>
            <a:r>
              <a:rPr lang="en-US" dirty="0"/>
              <a:t>all our OSS/BSS systems</a:t>
            </a:r>
          </a:p>
          <a:p>
            <a:r>
              <a:rPr lang="en-US" dirty="0"/>
              <a:t>Clear </a:t>
            </a:r>
            <a:r>
              <a:rPr lang="en-US" b="1" dirty="0"/>
              <a:t>procedures and MOPs </a:t>
            </a:r>
            <a:r>
              <a:rPr lang="en-US" dirty="0"/>
              <a:t>for managing nodes and services lifecycle </a:t>
            </a:r>
          </a:p>
          <a:p>
            <a:r>
              <a:rPr lang="en-US" dirty="0"/>
              <a:t>An </a:t>
            </a:r>
            <a:r>
              <a:rPr lang="en-US" b="1" dirty="0"/>
              <a:t>engine</a:t>
            </a:r>
            <a:r>
              <a:rPr lang="en-US" dirty="0"/>
              <a:t> to coordinate “all the things”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566569-BBCF-1A98-7E1E-6F7FAC7D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do this?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ECF5-50D0-6AF0-F665-FE1BEA0D6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 descr="A toolbox full of tools&#10;&#10;Description automatically generated">
            <a:extLst>
              <a:ext uri="{FF2B5EF4-FFF2-40B4-BE49-F238E27FC236}">
                <a16:creationId xmlns:a16="http://schemas.microsoft.com/office/drawing/2014/main" id="{DA4B073A-CD29-8D18-2415-AC21F1DC1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51" y="2930769"/>
            <a:ext cx="2148209" cy="16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2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4342FF-C4AF-8E92-7411-8788AFB1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interconnected worlds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6659-E5A9-37A4-EB7E-5C6AFADDE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1D5A8-F4EB-5BD6-42D7-32FFF1DB91F3}"/>
              </a:ext>
            </a:extLst>
          </p:cNvPr>
          <p:cNvSpPr>
            <a:spLocks/>
          </p:cNvSpPr>
          <p:nvPr/>
        </p:nvSpPr>
        <p:spPr>
          <a:xfrm>
            <a:off x="166181" y="672140"/>
            <a:ext cx="4546727" cy="1820338"/>
          </a:xfrm>
          <a:prstGeom prst="rect">
            <a:avLst/>
          </a:prstGeom>
          <a:solidFill>
            <a:srgbClr val="7195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CE1DA-F370-3E5C-3774-C2D9AB670977}"/>
              </a:ext>
            </a:extLst>
          </p:cNvPr>
          <p:cNvSpPr>
            <a:spLocks/>
          </p:cNvSpPr>
          <p:nvPr/>
        </p:nvSpPr>
        <p:spPr>
          <a:xfrm>
            <a:off x="4806903" y="672141"/>
            <a:ext cx="4215832" cy="1820338"/>
          </a:xfrm>
          <a:prstGeom prst="rect">
            <a:avLst/>
          </a:prstGeom>
          <a:solidFill>
            <a:srgbClr val="639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97BDB-2E19-EDB5-99BA-C56292372CE9}"/>
              </a:ext>
            </a:extLst>
          </p:cNvPr>
          <p:cNvSpPr txBox="1"/>
          <p:nvPr/>
        </p:nvSpPr>
        <p:spPr>
          <a:xfrm>
            <a:off x="371635" y="906660"/>
            <a:ext cx="43412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service and how do you deliver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decides? And how?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authoritative system for a specific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else that must happen because of your action?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C62C4-5633-6F52-8227-2018D357980D}"/>
              </a:ext>
            </a:extLst>
          </p:cNvPr>
          <p:cNvSpPr txBox="1"/>
          <p:nvPr/>
        </p:nvSpPr>
        <p:spPr>
          <a:xfrm>
            <a:off x="4946204" y="832103"/>
            <a:ext cx="444863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Artifacts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config?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static/design?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depends from the single instance?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data coming from?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possible variants? </a:t>
            </a:r>
          </a:p>
        </p:txBody>
      </p:sp>
    </p:spTree>
    <p:extLst>
      <p:ext uri="{BB962C8B-B14F-4D97-AF65-F5344CB8AC3E}">
        <p14:creationId xmlns:p14="http://schemas.microsoft.com/office/powerpoint/2010/main" val="4186820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4342FF-C4AF-8E92-7411-8788AFB1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interconnected worlds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6659-E5A9-37A4-EB7E-5C6AFADDE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1D5A8-F4EB-5BD6-42D7-32FFF1DB91F3}"/>
              </a:ext>
            </a:extLst>
          </p:cNvPr>
          <p:cNvSpPr>
            <a:spLocks/>
          </p:cNvSpPr>
          <p:nvPr/>
        </p:nvSpPr>
        <p:spPr>
          <a:xfrm>
            <a:off x="166181" y="672140"/>
            <a:ext cx="4546727" cy="1820338"/>
          </a:xfrm>
          <a:prstGeom prst="rect">
            <a:avLst/>
          </a:prstGeom>
          <a:solidFill>
            <a:srgbClr val="7195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CE1DA-F370-3E5C-3774-C2D9AB670977}"/>
              </a:ext>
            </a:extLst>
          </p:cNvPr>
          <p:cNvSpPr>
            <a:spLocks/>
          </p:cNvSpPr>
          <p:nvPr/>
        </p:nvSpPr>
        <p:spPr>
          <a:xfrm>
            <a:off x="4806903" y="672141"/>
            <a:ext cx="4215832" cy="1820338"/>
          </a:xfrm>
          <a:prstGeom prst="rect">
            <a:avLst/>
          </a:prstGeom>
          <a:solidFill>
            <a:srgbClr val="639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97BDB-2E19-EDB5-99BA-C56292372CE9}"/>
              </a:ext>
            </a:extLst>
          </p:cNvPr>
          <p:cNvSpPr txBox="1"/>
          <p:nvPr/>
        </p:nvSpPr>
        <p:spPr>
          <a:xfrm>
            <a:off x="371635" y="906660"/>
            <a:ext cx="43412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service and how do you deliver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decides? And how?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authoritative system for a specific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else that must happen because of your action?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C62C4-5633-6F52-8227-2018D357980D}"/>
              </a:ext>
            </a:extLst>
          </p:cNvPr>
          <p:cNvSpPr txBox="1"/>
          <p:nvPr/>
        </p:nvSpPr>
        <p:spPr>
          <a:xfrm>
            <a:off x="4946204" y="832103"/>
            <a:ext cx="444863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Artifacts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config?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static/design?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depends from the single instance?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data coming from?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possible variants?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28C59-64BE-9CFF-C830-9AF5C455D45A}"/>
              </a:ext>
            </a:extLst>
          </p:cNvPr>
          <p:cNvSpPr>
            <a:spLocks/>
          </p:cNvSpPr>
          <p:nvPr/>
        </p:nvSpPr>
        <p:spPr>
          <a:xfrm>
            <a:off x="166181" y="2651022"/>
            <a:ext cx="4038174" cy="1899610"/>
          </a:xfrm>
          <a:prstGeom prst="rect">
            <a:avLst/>
          </a:prstGeom>
          <a:solidFill>
            <a:srgbClr val="7195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 the business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Interacts with multiple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Agnostic to the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end-to-end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4AD085-6D06-41F8-7F75-57267C34820F}"/>
              </a:ext>
            </a:extLst>
          </p:cNvPr>
          <p:cNvSpPr>
            <a:spLocks/>
          </p:cNvSpPr>
          <p:nvPr/>
        </p:nvSpPr>
        <p:spPr>
          <a:xfrm>
            <a:off x="4297680" y="2651023"/>
            <a:ext cx="4725056" cy="1899610"/>
          </a:xfrm>
          <a:prstGeom prst="rect">
            <a:avLst/>
          </a:prstGeom>
          <a:solidFill>
            <a:srgbClr val="639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Executes atomic actions: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specialized, dependent from the context (Cisco/Juniper/Nokia/Linux/*)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focus is the artifact itself</a:t>
            </a:r>
          </a:p>
        </p:txBody>
      </p:sp>
    </p:spTree>
    <p:extLst>
      <p:ext uri="{BB962C8B-B14F-4D97-AF65-F5344CB8AC3E}">
        <p14:creationId xmlns:p14="http://schemas.microsoft.com/office/powerpoint/2010/main" val="405935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3C72E7-677E-E774-F8AB-70A512967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A38CB-4E06-8363-19FC-E7B1B7889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9606B-B866-579D-F31B-EB7D387C2F40}"/>
              </a:ext>
            </a:extLst>
          </p:cNvPr>
          <p:cNvSpPr/>
          <p:nvPr/>
        </p:nvSpPr>
        <p:spPr>
          <a:xfrm>
            <a:off x="3701441" y="1211154"/>
            <a:ext cx="4911497" cy="559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Analyze &amp; rethink our design &amp; processes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2D84E-A7D7-9E74-AD06-9F54BC26138B}"/>
              </a:ext>
            </a:extLst>
          </p:cNvPr>
          <p:cNvSpPr/>
          <p:nvPr/>
        </p:nvSpPr>
        <p:spPr>
          <a:xfrm>
            <a:off x="3651337" y="1858835"/>
            <a:ext cx="4961601" cy="559494"/>
          </a:xfrm>
          <a:prstGeom prst="rect">
            <a:avLst/>
          </a:prstGeom>
          <a:solidFill>
            <a:srgbClr val="AC9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Node decomposition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C24BBC-D83F-1943-951E-4E98ACAFF379}"/>
              </a:ext>
            </a:extLst>
          </p:cNvPr>
          <p:cNvSpPr/>
          <p:nvPr/>
        </p:nvSpPr>
        <p:spPr>
          <a:xfrm>
            <a:off x="3782860" y="2537560"/>
            <a:ext cx="4830078" cy="559494"/>
          </a:xfrm>
          <a:prstGeom prst="rect">
            <a:avLst/>
          </a:prstGeom>
          <a:solidFill>
            <a:srgbClr val="6543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Service decomposition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342DB-17D8-FEB3-84BF-486A91A948A8}"/>
              </a:ext>
            </a:extLst>
          </p:cNvPr>
          <p:cNvSpPr/>
          <p:nvPr/>
        </p:nvSpPr>
        <p:spPr>
          <a:xfrm>
            <a:off x="3701441" y="3197775"/>
            <a:ext cx="4911497" cy="559494"/>
          </a:xfrm>
          <a:prstGeom prst="rect">
            <a:avLst/>
          </a:prstGeom>
          <a:solidFill>
            <a:srgbClr val="0438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Config decomposition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ED1BD1-82F9-C3FF-B349-04C5CBD9B3C8}"/>
              </a:ext>
            </a:extLst>
          </p:cNvPr>
          <p:cNvSpPr/>
          <p:nvPr/>
        </p:nvSpPr>
        <p:spPr>
          <a:xfrm>
            <a:off x="290583" y="987346"/>
            <a:ext cx="3601183" cy="2983761"/>
          </a:xfrm>
          <a:prstGeom prst="roundRect">
            <a:avLst/>
          </a:prstGeom>
          <a:solidFill>
            <a:srgbClr val="00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Approaching top to bottom (Orchestration) is a winning choice for us. </a:t>
            </a:r>
          </a:p>
          <a:p>
            <a:pPr marL="0" indent="0"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“Shift our thinking from lines of config to abstract models” </a:t>
            </a:r>
          </a:p>
          <a:p>
            <a:pPr algn="ctr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1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white circles with black text&#10;&#10;Description automatically generated">
            <a:extLst>
              <a:ext uri="{FF2B5EF4-FFF2-40B4-BE49-F238E27FC236}">
                <a16:creationId xmlns:a16="http://schemas.microsoft.com/office/drawing/2014/main" id="{E867DEC6-354C-7462-ABB0-2D332966C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54" y="965200"/>
            <a:ext cx="6631518" cy="29829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D5D6A8-F92A-53A1-1891-134E012E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lifecycle of our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CD6FE-2D63-47FF-959B-E561AA418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9D0929-3197-ABB7-7044-BAA243EB4F45}"/>
              </a:ext>
            </a:extLst>
          </p:cNvPr>
          <p:cNvSpPr/>
          <p:nvPr/>
        </p:nvSpPr>
        <p:spPr>
          <a:xfrm>
            <a:off x="4572000" y="920262"/>
            <a:ext cx="3768969" cy="31828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647EAB-0C0B-D8F1-711D-2BC2F108312F}"/>
              </a:ext>
            </a:extLst>
          </p:cNvPr>
          <p:cNvSpPr/>
          <p:nvPr/>
        </p:nvSpPr>
        <p:spPr>
          <a:xfrm>
            <a:off x="2687515" y="2989385"/>
            <a:ext cx="3768969" cy="12065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492C4A6-D6FE-0E7E-4087-14862B79EDFC}"/>
              </a:ext>
            </a:extLst>
          </p:cNvPr>
          <p:cNvSpPr/>
          <p:nvPr/>
        </p:nvSpPr>
        <p:spPr>
          <a:xfrm>
            <a:off x="3629757" y="2339665"/>
            <a:ext cx="3768969" cy="12065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9011F-7D39-A0CC-D4E8-EFE3D6BF03AF}"/>
              </a:ext>
            </a:extLst>
          </p:cNvPr>
          <p:cNvGrpSpPr/>
          <p:nvPr/>
        </p:nvGrpSpPr>
        <p:grpSpPr>
          <a:xfrm>
            <a:off x="4481594" y="1053129"/>
            <a:ext cx="260280" cy="65520"/>
            <a:chOff x="4481594" y="1053129"/>
            <a:chExt cx="260280" cy="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C8B0A53-EAB8-534E-15E7-6FD4E34C0106}"/>
                    </a:ext>
                  </a:extLst>
                </p14:cNvPr>
                <p14:cNvContentPartPr/>
                <p14:nvPr/>
              </p14:nvContentPartPr>
              <p14:xfrm>
                <a:off x="4481594" y="1053129"/>
                <a:ext cx="255240" cy="36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C8B0A53-EAB8-534E-15E7-6FD4E34C010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45594" y="1017129"/>
                  <a:ext cx="326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DACBA91-27B5-269B-108E-4D1A7C3F8021}"/>
                    </a:ext>
                  </a:extLst>
                </p14:cNvPr>
                <p14:cNvContentPartPr/>
                <p14:nvPr/>
              </p14:nvContentPartPr>
              <p14:xfrm>
                <a:off x="4607234" y="1077609"/>
                <a:ext cx="134640" cy="41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DACBA91-27B5-269B-108E-4D1A7C3F80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71234" y="1041609"/>
                  <a:ext cx="206280" cy="112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8910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white circles with black text&#10;&#10;Description automatically generated">
            <a:extLst>
              <a:ext uri="{FF2B5EF4-FFF2-40B4-BE49-F238E27FC236}">
                <a16:creationId xmlns:a16="http://schemas.microsoft.com/office/drawing/2014/main" id="{E867DEC6-354C-7462-ABB0-2D332966C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54" y="965200"/>
            <a:ext cx="6631518" cy="29829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D5D6A8-F92A-53A1-1891-134E012E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lifecycle of our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CD6FE-2D63-47FF-959B-E561AA418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8B6C19F-2C0E-A483-2F9D-6F67129D7D2E}"/>
              </a:ext>
            </a:extLst>
          </p:cNvPr>
          <p:cNvSpPr/>
          <p:nvPr/>
        </p:nvSpPr>
        <p:spPr>
          <a:xfrm>
            <a:off x="2469172" y="2667000"/>
            <a:ext cx="5221166" cy="1418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8EC7418-6340-E40E-A8CF-1E10EA1FE5BB}"/>
              </a:ext>
            </a:extLst>
          </p:cNvPr>
          <p:cNvSpPr/>
          <p:nvPr/>
        </p:nvSpPr>
        <p:spPr>
          <a:xfrm>
            <a:off x="4091353" y="1957537"/>
            <a:ext cx="885091" cy="1418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474F9C-F2B0-17E3-FF49-BBBF045FDEB3}"/>
                  </a:ext>
                </a:extLst>
              </p14:cNvPr>
              <p14:cNvContentPartPr/>
              <p14:nvPr/>
            </p14:nvContentPartPr>
            <p14:xfrm>
              <a:off x="5089634" y="2597529"/>
              <a:ext cx="16200" cy="48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474F9C-F2B0-17E3-FF49-BBBF045FDE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3994" y="2561889"/>
                <a:ext cx="878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03F4C8-087F-B3CA-604D-A7D744F7525F}"/>
                  </a:ext>
                </a:extLst>
              </p14:cNvPr>
              <p14:cNvContentPartPr/>
              <p14:nvPr/>
            </p14:nvContentPartPr>
            <p14:xfrm>
              <a:off x="5635394" y="2597529"/>
              <a:ext cx="24120" cy="104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03F4C8-087F-B3CA-604D-A7D744F752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9754" y="2561889"/>
                <a:ext cx="9576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7EAEB3-B556-2F50-75F8-F6F8EB625FF4}"/>
                  </a:ext>
                </a:extLst>
              </p14:cNvPr>
              <p14:cNvContentPartPr/>
              <p14:nvPr/>
            </p14:nvContentPartPr>
            <p14:xfrm>
              <a:off x="5129912" y="2636013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7EAEB3-B556-2F50-75F8-F6F8EB625F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3912" y="260001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9F8132E-6E2E-776C-AEFE-5BDDE912BAFA}"/>
                  </a:ext>
                </a:extLst>
              </p14:cNvPr>
              <p14:cNvContentPartPr/>
              <p14:nvPr/>
            </p14:nvContentPartPr>
            <p14:xfrm>
              <a:off x="5687290" y="257681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9F8132E-6E2E-776C-AEFE-5BDDE912BA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1290" y="254081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78976A4-E05C-FF6E-3A59-AF5CEE9A17EC}"/>
                  </a:ext>
                </a:extLst>
              </p14:cNvPr>
              <p14:cNvContentPartPr/>
              <p14:nvPr/>
            </p14:nvContentPartPr>
            <p14:xfrm>
              <a:off x="5037130" y="257105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78976A4-E05C-FF6E-3A59-AF5CEE9A17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01490" y="2535050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969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CF9D1-111E-460E-5EAE-19745CEB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217618" cy="29837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Again on:</a:t>
            </a:r>
          </a:p>
          <a:p>
            <a:r>
              <a:rPr lang="en-US" b="1" dirty="0"/>
              <a:t>GAP</a:t>
            </a:r>
            <a:r>
              <a:rPr lang="en-US" dirty="0"/>
              <a:t>: GÉANT AUTOMATION PLATFORM:</a:t>
            </a:r>
          </a:p>
          <a:p>
            <a:pPr lvl="1"/>
            <a:r>
              <a:rPr lang="en-US" dirty="0"/>
              <a:t>What is the approach</a:t>
            </a:r>
          </a:p>
          <a:p>
            <a:pPr lvl="1"/>
            <a:r>
              <a:rPr lang="en-US" dirty="0"/>
              <a:t>What is it doing for us</a:t>
            </a:r>
          </a:p>
          <a:p>
            <a:r>
              <a:rPr lang="en-US" dirty="0"/>
              <a:t>GÉANT IP/MPLS </a:t>
            </a:r>
            <a:r>
              <a:rPr lang="en-US" b="1" dirty="0"/>
              <a:t>migration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What’s the status </a:t>
            </a:r>
          </a:p>
          <a:p>
            <a:pPr lvl="1"/>
            <a:r>
              <a:rPr lang="en-US" dirty="0"/>
              <a:t>What is our strategy</a:t>
            </a:r>
          </a:p>
          <a:p>
            <a:r>
              <a:rPr lang="en-US" dirty="0"/>
              <a:t>Why I hope you will do the same</a:t>
            </a:r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…and I did not loose weight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0A845-EBB4-C66F-A14A-FE4C7A681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30EB9-8877-BC32-A102-71018EE6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I am… after one year. </a:t>
            </a:r>
          </a:p>
        </p:txBody>
      </p:sp>
      <p:pic>
        <p:nvPicPr>
          <p:cNvPr id="6" name="Picture 5" descr="A person on a stage&#10;&#10;Description automatically generated">
            <a:extLst>
              <a:ext uri="{FF2B5EF4-FFF2-40B4-BE49-F238E27FC236}">
                <a16:creationId xmlns:a16="http://schemas.microsoft.com/office/drawing/2014/main" id="{A6C5F266-3C63-3EE3-CA30-DF5CF267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1"/>
          <a:stretch/>
        </p:blipFill>
        <p:spPr>
          <a:xfrm>
            <a:off x="5660165" y="645090"/>
            <a:ext cx="3129273" cy="33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7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white circles with black text&#10;&#10;Description automatically generated">
            <a:extLst>
              <a:ext uri="{FF2B5EF4-FFF2-40B4-BE49-F238E27FC236}">
                <a16:creationId xmlns:a16="http://schemas.microsoft.com/office/drawing/2014/main" id="{E867DEC6-354C-7462-ABB0-2D332966C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54" y="965200"/>
            <a:ext cx="6631518" cy="29829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D5D6A8-F92A-53A1-1891-134E012E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lifecycle of our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CD6FE-2D63-47FF-959B-E561AA418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23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BF2F0-4AC2-3322-8E6C-3A528003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DDF3-3794-632E-FB6E-90DE3F4B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7" descr="Diagram&#10;&#10;Description automatically generated">
            <a:extLst>
              <a:ext uri="{FF2B5EF4-FFF2-40B4-BE49-F238E27FC236}">
                <a16:creationId xmlns:a16="http://schemas.microsoft.com/office/drawing/2014/main" id="{46AE51BC-1934-9694-ABA2-99CB01CA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72" y="1313514"/>
            <a:ext cx="2546741" cy="27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BF2F0-4AC2-3322-8E6C-3A528003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DDF3-3794-632E-FB6E-90DE3F4B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7" descr="Diagram&#10;&#10;Description automatically generated">
            <a:extLst>
              <a:ext uri="{FF2B5EF4-FFF2-40B4-BE49-F238E27FC236}">
                <a16:creationId xmlns:a16="http://schemas.microsoft.com/office/drawing/2014/main" id="{46AE51BC-1934-9694-ABA2-99CB01CA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72" y="1313514"/>
            <a:ext cx="2546741" cy="27761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664301-16A1-E298-1E68-071CFA87EC4D}"/>
              </a:ext>
            </a:extLst>
          </p:cNvPr>
          <p:cNvSpPr/>
          <p:nvPr/>
        </p:nvSpPr>
        <p:spPr>
          <a:xfrm>
            <a:off x="2448085" y="1681896"/>
            <a:ext cx="785482" cy="6935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371FD5-27FC-8CF2-AD39-102C79F27371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3233567" y="2028692"/>
            <a:ext cx="133843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213A8EC-13DA-2087-5907-DACD3182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82" y="1261670"/>
            <a:ext cx="3462349" cy="14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BF2F0-4AC2-3322-8E6C-3A528003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DDF3-3794-632E-FB6E-90DE3F4B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5" name="Picture 7" descr="Diagram&#10;&#10;Description automatically generated">
            <a:extLst>
              <a:ext uri="{FF2B5EF4-FFF2-40B4-BE49-F238E27FC236}">
                <a16:creationId xmlns:a16="http://schemas.microsoft.com/office/drawing/2014/main" id="{46AE51BC-1934-9694-ABA2-99CB01CA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72" y="1313514"/>
            <a:ext cx="2546741" cy="27761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664301-16A1-E298-1E68-071CFA87EC4D}"/>
              </a:ext>
            </a:extLst>
          </p:cNvPr>
          <p:cNvSpPr/>
          <p:nvPr/>
        </p:nvSpPr>
        <p:spPr>
          <a:xfrm>
            <a:off x="2448085" y="1681896"/>
            <a:ext cx="785482" cy="6935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371FD5-27FC-8CF2-AD39-102C79F27371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3233567" y="2028692"/>
            <a:ext cx="133843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yellow and grey rectangular object with white text&#10;&#10;Description automatically generated">
            <a:extLst>
              <a:ext uri="{FF2B5EF4-FFF2-40B4-BE49-F238E27FC236}">
                <a16:creationId xmlns:a16="http://schemas.microsoft.com/office/drawing/2014/main" id="{597996CC-9F9C-5B37-6659-2EA49DFCB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94" y="3274338"/>
            <a:ext cx="3572736" cy="96432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213A8EC-13DA-2087-5907-DACD31825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982" y="1261670"/>
            <a:ext cx="3462349" cy="14768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1F14AF-A243-6E03-6190-C3B572854DA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4932480" y="2843727"/>
            <a:ext cx="1" cy="5892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612EB55-4F6D-27F0-EAA2-38021694BB35}"/>
              </a:ext>
            </a:extLst>
          </p:cNvPr>
          <p:cNvSpPr/>
          <p:nvPr/>
        </p:nvSpPr>
        <p:spPr>
          <a:xfrm>
            <a:off x="4539739" y="2150134"/>
            <a:ext cx="785482" cy="6935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/>
          </a:p>
        </p:txBody>
      </p:sp>
    </p:spTree>
    <p:extLst>
      <p:ext uri="{BB962C8B-B14F-4D97-AF65-F5344CB8AC3E}">
        <p14:creationId xmlns:p14="http://schemas.microsoft.com/office/powerpoint/2010/main" val="376689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Config decomposition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9718" y="617368"/>
            <a:ext cx="5520471" cy="3752822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1.2.3.4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description "-- Peering with RENATER  --";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accept-remote-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out-delay 10;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import [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-from-RENATER-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authentication-key "$@$%DGKND#$%^#^%$"; ## SECRET-DATA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export [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-to-RENATER-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peer-as 2200;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3000;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3;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19898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design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9719" y="617368"/>
            <a:ext cx="5304560" cy="3752822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1.2.3.4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description "-- Peering with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SURF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--"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accept-remote-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out-delay 10;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import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ps-from-SURF1-nren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authentication-key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"$@$%DGKND#$%^#^%$"; ## SECRET-DATA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ps-to-SURF1-nren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peer-as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2200;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3000;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3;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94602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specific for that Organization/Partner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9718" y="617368"/>
            <a:ext cx="5402059" cy="3752822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1.2.3.4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description "-- Peering with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RENATER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--"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accept-remote-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out-delay 10;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-from-RENATER-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authentication-key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"$@$%DGKND#$%^#^%$"; ## SECRET-DATA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peer-as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2200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3000;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3;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51944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specific for that instance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9718" y="617368"/>
            <a:ext cx="5454687" cy="3752822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</a:t>
            </a:r>
            <a:r>
              <a:rPr lang="en-US" sz="12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1.2.3.4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description "-- Peering with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RENATER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--"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accept-remote-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out-delay 10;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import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-from-RENATER-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authentication-key </a:t>
            </a:r>
            <a:r>
              <a:rPr lang="en-US" sz="12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"$@$%DGKND#$%^#^%$";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## SECRET-DATA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export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peer-as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2200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3000;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3;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1799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an additional feature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9719" y="617368"/>
            <a:ext cx="5448108" cy="3752822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</a:t>
            </a:r>
            <a:r>
              <a:rPr lang="en-US" sz="12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1.2.3.4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description "-- Peering with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RENATER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--"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accept-remote-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out-delay 10;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-from-RENATER-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authentication-key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"$@$%DGKND#$%^#^%$";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## SECRET-DATA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export [ </a:t>
            </a:r>
            <a:r>
              <a:rPr lang="en-US" sz="12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-to-RENATER-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nren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peer-as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2200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3000;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3;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3898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529-79E9-A628-B41E-F944C9AE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config to models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A5F6-18AA-65CE-FEB9-779FC2E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5"/>
            <a:ext cx="4114800" cy="16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Autocon1 - 27-31 May 2024 - Amsterdam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8AEC-7886-7AB3-A20D-69FC59B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01215"/>
            <a:ext cx="2743200" cy="162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038F08-AEC2-1C4B-85F8-53ADB6E703E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61FBC7-8A47-AF9E-F707-7553178798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39885" y="479475"/>
            <a:ext cx="4849554" cy="3874907"/>
          </a:xfrm>
          <a:prstGeom prst="rect">
            <a:avLst/>
          </a:prstGeom>
          <a:solidFill>
            <a:schemeClr val="tx1"/>
          </a:solidFill>
          <a:ln w="38100" cap="rnd">
            <a:solidFill>
              <a:schemeClr val="tx1"/>
            </a:solidFill>
          </a:ln>
          <a:effectLst>
            <a:glow rad="41383">
              <a:schemeClr val="bg1">
                <a:alpha val="4000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 </a:t>
            </a:r>
            <a:r>
              <a:rPr lang="en-US" sz="10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{{ neighbor.ipv4_address }}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description "-- Peering with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{{</a:t>
            </a:r>
            <a:r>
              <a:rPr lang="en-US" sz="10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org.name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}}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--"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accept-remote-</a:t>
            </a:r>
            <a:r>
              <a:rPr lang="en-US" sz="10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nexthop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out-delay 10;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import [ </a:t>
            </a:r>
            <a:r>
              <a:rPr lang="en-US" sz="10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0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-RPKI-RE-PEER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{{ </a:t>
            </a:r>
            <a:r>
              <a:rPr lang="en-US" sz="10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org.import_policy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authentication-key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”{{ </a:t>
            </a:r>
            <a:r>
              <a:rPr lang="en-US" sz="1000" dirty="0" err="1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neighbor.auth_key</a:t>
            </a:r>
            <a:r>
              <a:rPr lang="en-US" sz="100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}}"; 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## SECRET-DATA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export [ </a:t>
            </a:r>
            <a:r>
              <a:rPr lang="en-US" sz="10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ps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-BOGONS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{{ </a:t>
            </a:r>
            <a:r>
              <a:rPr lang="en-US" sz="10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org.export_policy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}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];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peer-as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{{ </a:t>
            </a:r>
            <a:r>
              <a:rPr lang="en-US" sz="10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org.as_number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</a:t>
            </a: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{% if </a:t>
            </a:r>
            <a:r>
              <a:rPr lang="en-US" sz="10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neighbor.features.bfd_enable</a:t>
            </a:r>
            <a:r>
              <a:rPr lang="en-US" sz="10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True %}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bfd-liveness-detection {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minimum-interval {{ </a:t>
            </a:r>
            <a:r>
              <a:rPr lang="en-US" sz="1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bfd.minimum_interval</a:t>
            </a: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multiplier {{ </a:t>
            </a:r>
            <a:r>
              <a:rPr lang="en-US" sz="1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bfd.multiplier</a:t>
            </a: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{% endif %}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DB2AE-B2FE-967A-1EE0-948A13393AFD}"/>
              </a:ext>
            </a:extLst>
          </p:cNvPr>
          <p:cNvSpPr txBox="1"/>
          <p:nvPr/>
        </p:nvSpPr>
        <p:spPr>
          <a:xfrm>
            <a:off x="420331" y="751266"/>
            <a:ext cx="321136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So, in the end we have 2 constructs: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Neighbor</a:t>
            </a:r>
            <a:r>
              <a:rPr lang="en-US" dirty="0"/>
              <a:t>: Represent a BGP peering session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Address: ipv4 address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Authentication_key</a:t>
            </a:r>
            <a:r>
              <a:rPr lang="en-US" sz="1100" dirty="0"/>
              <a:t>: string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Features: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sz="1100" dirty="0"/>
              <a:t>BFD: </a:t>
            </a:r>
            <a:r>
              <a:rPr lang="en-US" sz="1100" dirty="0" err="1"/>
              <a:t>boolean</a:t>
            </a:r>
            <a:endParaRPr lang="en-US" sz="1100" dirty="0"/>
          </a:p>
          <a:p>
            <a:r>
              <a:rPr lang="en-US" b="1" dirty="0"/>
              <a:t>Org</a:t>
            </a:r>
            <a:r>
              <a:rPr lang="en-US" dirty="0"/>
              <a:t>: Represent the other side of the cable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Name: string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AS_number</a:t>
            </a:r>
            <a:r>
              <a:rPr lang="en-US" sz="1100" dirty="0"/>
              <a:t>: int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Import_policy</a:t>
            </a:r>
            <a:r>
              <a:rPr lang="en-US" sz="1100" dirty="0"/>
              <a:t>: list(</a:t>
            </a:r>
            <a:r>
              <a:rPr lang="en-US" sz="1100" dirty="0" err="1"/>
              <a:t>dicts</a:t>
            </a:r>
            <a:r>
              <a:rPr lang="en-US" sz="1100" dirty="0"/>
              <a:t>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Export_policy</a:t>
            </a:r>
            <a:r>
              <a:rPr lang="en-US" sz="1100" dirty="0"/>
              <a:t>: list(</a:t>
            </a:r>
            <a:r>
              <a:rPr lang="en-US" sz="1100" dirty="0" err="1"/>
              <a:t>dicts</a:t>
            </a:r>
            <a:r>
              <a:rPr lang="en-US" sz="1100" dirty="0"/>
              <a:t>)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ED949C1D-0B6A-E2F4-E14A-58022C41F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72" y="3253460"/>
            <a:ext cx="1697276" cy="10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DAB12-7120-D4F3-24E8-48AF14BA6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17943A-53C7-33EC-DBA4-637F307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TNC23: what happened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27EBFD-30B3-D7C5-F58B-2D7267B15B83}"/>
              </a:ext>
            </a:extLst>
          </p:cNvPr>
          <p:cNvGrpSpPr/>
          <p:nvPr/>
        </p:nvGrpSpPr>
        <p:grpSpPr>
          <a:xfrm>
            <a:off x="5939883" y="1360448"/>
            <a:ext cx="3040565" cy="2169513"/>
            <a:chOff x="6252117" y="2456297"/>
            <a:chExt cx="2891883" cy="2129946"/>
          </a:xfrm>
        </p:grpSpPr>
        <p:pic>
          <p:nvPicPr>
            <p:cNvPr id="2" name="Picture 1" descr="A diagram of different types of computer components&#10;&#10;Description automatically generated">
              <a:extLst>
                <a:ext uri="{FF2B5EF4-FFF2-40B4-BE49-F238E27FC236}">
                  <a16:creationId xmlns:a16="http://schemas.microsoft.com/office/drawing/2014/main" id="{2ED5723A-0C47-F047-115B-919A362E4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44" t="13726" r="14752" b="50317"/>
            <a:stretch/>
          </p:blipFill>
          <p:spPr>
            <a:xfrm>
              <a:off x="6252117" y="2456297"/>
              <a:ext cx="2891883" cy="2129946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639DFD8-1586-9D59-E178-7BD85E965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9960" y="2913721"/>
              <a:ext cx="1135435" cy="268213"/>
            </a:xfrm>
            <a:prstGeom prst="rect">
              <a:avLst/>
            </a:prstGeom>
          </p:spPr>
        </p:pic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1E0C8-22D4-FC9E-D8F6-C2ACBC60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52" y="1826369"/>
            <a:ext cx="8439238" cy="1574816"/>
          </a:xfrm>
        </p:spPr>
        <p:txBody>
          <a:bodyPr>
            <a:normAutofit/>
          </a:bodyPr>
          <a:lstStyle/>
          <a:p>
            <a:r>
              <a:rPr lang="en-NL" sz="1400">
                <a:solidFill>
                  <a:schemeClr val="tx1"/>
                </a:solidFill>
              </a:rPr>
              <a:t>IP/MPLS layer is re-procured and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NL" sz="1400">
                <a:solidFill>
                  <a:schemeClr val="tx1"/>
                </a:solidFill>
              </a:rPr>
              <a:t>NOKIA</a:t>
            </a:r>
            <a:r>
              <a:rPr lang="en-US" sz="1400" dirty="0">
                <a:solidFill>
                  <a:schemeClr val="tx1"/>
                </a:solidFill>
              </a:rPr>
              <a:t> + NOMIOS </a:t>
            </a:r>
            <a:r>
              <a:rPr lang="en-NL" sz="1400">
                <a:solidFill>
                  <a:schemeClr val="tx1"/>
                </a:solidFill>
              </a:rPr>
              <a:t>wins the tender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>
                <a:solidFill>
                  <a:schemeClr val="tx1"/>
                </a:solidFill>
              </a:rPr>
              <a:t>New platform is 7750SR-S based on SR-OS (Not SR-Linux) </a:t>
            </a:r>
          </a:p>
          <a:p>
            <a:r>
              <a:rPr lang="en-US" sz="1400" dirty="0">
                <a:solidFill>
                  <a:schemeClr val="tx1"/>
                </a:solidFill>
              </a:rPr>
              <a:t>800G everywhere becomes actually possible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The migration should be completely automated</a:t>
            </a:r>
            <a:endParaRPr lang="en-US" sz="1200" dirty="0">
              <a:solidFill>
                <a:schemeClr val="tx1"/>
              </a:solidFill>
            </a:endParaRPr>
          </a:p>
          <a:p>
            <a:pPr marL="342900" lvl="1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N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120FF7-6977-98F4-DD58-06084754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8BFAE-B513-DC02-FC39-1241B2AE0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47B7A9C-890C-9224-0630-8D8DA0AE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6" y="592516"/>
            <a:ext cx="8154444" cy="39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2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231C96-B053-9D04-4F60-68E6F8CB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277" y="964417"/>
            <a:ext cx="5680674" cy="36338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main source of truth is design. Tools themselves only provide data</a:t>
            </a:r>
          </a:p>
          <a:p>
            <a:r>
              <a:rPr lang="en-US" dirty="0"/>
              <a:t>The </a:t>
            </a:r>
            <a:r>
              <a:rPr lang="en-US" b="1" dirty="0"/>
              <a:t>network</a:t>
            </a:r>
            <a:r>
              <a:rPr lang="en-US" dirty="0"/>
              <a:t> </a:t>
            </a:r>
            <a:r>
              <a:rPr lang="en-US" b="1" dirty="0"/>
              <a:t>is</a:t>
            </a:r>
            <a:r>
              <a:rPr lang="en-US" dirty="0"/>
              <a:t> definitely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dirty="0" err="1"/>
              <a:t>SoT</a:t>
            </a:r>
            <a:r>
              <a:rPr lang="en-US" dirty="0"/>
              <a:t> (as it is)</a:t>
            </a:r>
          </a:p>
          <a:p>
            <a:r>
              <a:rPr lang="en-US" dirty="0"/>
              <a:t>Design is everywhere: </a:t>
            </a:r>
          </a:p>
          <a:p>
            <a:pPr lvl="1"/>
            <a:r>
              <a:rPr lang="en-US" dirty="0"/>
              <a:t>In models</a:t>
            </a:r>
          </a:p>
          <a:p>
            <a:pPr lvl="1"/>
            <a:r>
              <a:rPr lang="en-US" dirty="0"/>
              <a:t>In templates</a:t>
            </a:r>
          </a:p>
          <a:p>
            <a:pPr lvl="1"/>
            <a:r>
              <a:rPr lang="en-US" dirty="0"/>
              <a:t>In workflows</a:t>
            </a:r>
          </a:p>
          <a:p>
            <a:r>
              <a:rPr lang="en-US" b="1" dirty="0"/>
              <a:t>Good design </a:t>
            </a:r>
            <a:r>
              <a:rPr lang="en-US" dirty="0"/>
              <a:t>takes time but gives you a </a:t>
            </a:r>
            <a:r>
              <a:rPr lang="en-US" b="1" dirty="0"/>
              <a:t>foundation</a:t>
            </a:r>
            <a:r>
              <a:rPr lang="en-US" dirty="0"/>
              <a:t> to build on. </a:t>
            </a:r>
          </a:p>
          <a:p>
            <a:r>
              <a:rPr lang="en-US" b="1" dirty="0"/>
              <a:t>Compiling config</a:t>
            </a:r>
            <a:r>
              <a:rPr lang="en-US" dirty="0"/>
              <a:t>, executing action is ”</a:t>
            </a:r>
            <a:r>
              <a:rPr lang="en-US" b="1" dirty="0"/>
              <a:t>easy</a:t>
            </a:r>
            <a:r>
              <a:rPr lang="en-US" dirty="0"/>
              <a:t>” and does not matter which tool you use</a:t>
            </a:r>
          </a:p>
          <a:p>
            <a:r>
              <a:rPr lang="en-US" dirty="0"/>
              <a:t>Understanding </a:t>
            </a:r>
            <a:r>
              <a:rPr lang="en-US" b="1" dirty="0"/>
              <a:t>processes</a:t>
            </a:r>
            <a:r>
              <a:rPr lang="en-US" dirty="0"/>
              <a:t>, clarifying </a:t>
            </a:r>
            <a:r>
              <a:rPr lang="en-US" b="1" dirty="0"/>
              <a:t>procedures</a:t>
            </a:r>
            <a:r>
              <a:rPr lang="en-US" dirty="0"/>
              <a:t> is hard: </a:t>
            </a:r>
          </a:p>
          <a:p>
            <a:pPr lvl="1"/>
            <a:r>
              <a:rPr lang="en-US" dirty="0"/>
              <a:t>Needs consensus</a:t>
            </a:r>
          </a:p>
          <a:p>
            <a:pPr lvl="1"/>
            <a:r>
              <a:rPr lang="en-US" dirty="0"/>
              <a:t>Needs expertise from all the parts involved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D472B8-F6AD-BDAB-DC13-21CE7B0C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until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84F62-3771-07AA-6A31-F03EC13F1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6" name="Picture 5" descr="A hand holding a book&#10;&#10;Description automatically generated">
            <a:extLst>
              <a:ext uri="{FF2B5EF4-FFF2-40B4-BE49-F238E27FC236}">
                <a16:creationId xmlns:a16="http://schemas.microsoft.com/office/drawing/2014/main" id="{4A3BA8BD-C5A7-CCB4-01D3-3F0E310C4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2"/>
          <a:stretch/>
        </p:blipFill>
        <p:spPr>
          <a:xfrm>
            <a:off x="140677" y="1118090"/>
            <a:ext cx="3276600" cy="29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7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network&#10;&#10;Description automatically generated">
            <a:extLst>
              <a:ext uri="{FF2B5EF4-FFF2-40B4-BE49-F238E27FC236}">
                <a16:creationId xmlns:a16="http://schemas.microsoft.com/office/drawing/2014/main" id="{03D5B573-CDEF-DF3B-385F-596674A03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13756"/>
          <a:stretch/>
        </p:blipFill>
        <p:spPr>
          <a:xfrm>
            <a:off x="1136295" y="427597"/>
            <a:ext cx="6836747" cy="400625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FB9263-8CA2-85E1-1ED1-3EAE093F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our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D0D09-5E10-8C3B-6C78-A276AD23A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760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B77A8-B28D-3D88-6AB0-A8C5E4F1A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468139" cy="3557479"/>
          </a:xfrm>
        </p:spPr>
        <p:txBody>
          <a:bodyPr>
            <a:normAutofit/>
          </a:bodyPr>
          <a:lstStyle/>
          <a:p>
            <a:r>
              <a:rPr lang="en-US" dirty="0"/>
              <a:t>First 3 routers deployed: AMS/LON/LON2</a:t>
            </a:r>
          </a:p>
          <a:p>
            <a:r>
              <a:rPr lang="en-US" dirty="0"/>
              <a:t>An average of 1 hour is needed to: </a:t>
            </a:r>
          </a:p>
          <a:p>
            <a:pPr lvl="1"/>
            <a:r>
              <a:rPr lang="en-US" dirty="0"/>
              <a:t>configure the router</a:t>
            </a:r>
          </a:p>
          <a:p>
            <a:pPr lvl="1"/>
            <a:r>
              <a:rPr lang="en-US" dirty="0"/>
              <a:t>configure the first core link</a:t>
            </a:r>
          </a:p>
          <a:p>
            <a:pPr lvl="1"/>
            <a:r>
              <a:rPr lang="en-US" dirty="0"/>
              <a:t>update iBGP mesh</a:t>
            </a:r>
          </a:p>
          <a:p>
            <a:pPr lvl="1"/>
            <a:r>
              <a:rPr lang="en-US" dirty="0"/>
              <a:t>all the necessary updates in OSS/BSS</a:t>
            </a:r>
          </a:p>
          <a:p>
            <a:pPr lvl="1"/>
            <a:r>
              <a:rPr lang="en-US" dirty="0"/>
              <a:t>Verification is included and stored forever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Core link migration:</a:t>
            </a:r>
          </a:p>
          <a:p>
            <a:pPr lvl="1"/>
            <a:r>
              <a:rPr lang="en-US" dirty="0"/>
              <a:t>Testing is done </a:t>
            </a:r>
          </a:p>
          <a:p>
            <a:pPr lvl="1"/>
            <a:r>
              <a:rPr lang="en-US" dirty="0"/>
              <a:t>First migration scheduled for the end of June 2024</a:t>
            </a:r>
          </a:p>
          <a:p>
            <a:r>
              <a:rPr lang="en-US" dirty="0"/>
              <a:t>Modeling of services currently in progress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FD5957-8C50-2403-151D-FC8054BB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TNC24: where are we now?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14DD2-A921-182B-980D-DFD479CA5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2757B59-EE20-5FED-3535-B8B8049A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10" y="2704379"/>
            <a:ext cx="3271135" cy="1340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F57E7-9EE7-D814-6F6D-3F36DA2BABBA}"/>
              </a:ext>
            </a:extLst>
          </p:cNvPr>
          <p:cNvSpPr txBox="1"/>
          <p:nvPr/>
        </p:nvSpPr>
        <p:spPr>
          <a:xfrm>
            <a:off x="5094031" y="1098782"/>
            <a:ext cx="3573414" cy="1131079"/>
          </a:xfrm>
          <a:prstGeom prst="rect">
            <a:avLst/>
          </a:prstGeom>
          <a:solidFill>
            <a:schemeClr val="tx1"/>
          </a:solidFill>
          <a:effectLst>
            <a:softEdge rad="60341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06/4/24|2:35:33➜  ~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fping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 targets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rt0.ams.nl.geant.net is alive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rt0.lon.uk.geant.net is alive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rt0.lon2.uk.geant.net is alive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06/4/24|2:35:40➜  ~</a:t>
            </a:r>
          </a:p>
        </p:txBody>
      </p:sp>
    </p:spTree>
    <p:extLst>
      <p:ext uri="{BB962C8B-B14F-4D97-AF65-F5344CB8AC3E}">
        <p14:creationId xmlns:p14="http://schemas.microsoft.com/office/powerpoint/2010/main" val="2527601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6AB22C-6BD8-43A5-415A-18B1439B0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1001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 sz="1400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Setup under the commons conservancy</a:t>
            </a:r>
          </a:p>
          <a:p>
            <a:pPr marL="0" lvl="0" indent="0">
              <a:spcBef>
                <a:spcPts val="1001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 sz="1400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All code is licensed under Apache 2.0</a:t>
            </a:r>
          </a:p>
          <a:p>
            <a:pPr marL="0" lvl="0" indent="0">
              <a:spcBef>
                <a:spcPts val="1001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 sz="1400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All Intellectual Property remains at each member company</a:t>
            </a:r>
          </a:p>
          <a:p>
            <a:pPr marL="0" lvl="0" indent="0">
              <a:spcBef>
                <a:spcPts val="1001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 sz="1400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Membership levels:</a:t>
            </a:r>
          </a:p>
          <a:p>
            <a:pPr marL="342900" lvl="2" indent="0">
              <a:spcBef>
                <a:spcPts val="499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Partner</a:t>
            </a:r>
          </a:p>
          <a:p>
            <a:pPr marL="342900" lvl="2" indent="0">
              <a:spcBef>
                <a:spcPts val="499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Graduate</a:t>
            </a:r>
          </a:p>
          <a:p>
            <a:pPr marL="342900" lvl="2" indent="0">
              <a:spcBef>
                <a:spcPts val="499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Sandbox</a:t>
            </a:r>
          </a:p>
          <a:p>
            <a:pPr marL="0" lvl="0" indent="0">
              <a:spcBef>
                <a:spcPts val="1001"/>
              </a:spcBef>
              <a:buClr>
                <a:srgbClr val="04385E"/>
              </a:buClr>
              <a:buSzPct val="100000"/>
              <a:buFont typeface="Arial" pitchFamily="34"/>
            </a:pPr>
            <a:r>
              <a:rPr lang="en-NL" sz="1400"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ea typeface="Tahoma" pitchFamily="2"/>
              </a:rPr>
              <a:t>Mainly NREN’s and networking use case but other use-cases as well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8A19E5-E46B-6CB9-5095-ABC4DBF2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Orchestrator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B98DB-1AD9-8F87-05F5-2C9317DC9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8BF70-D81A-1711-6C46-163FC568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16409" r="20146" b="16246"/>
          <a:stretch/>
        </p:blipFill>
        <p:spPr>
          <a:xfrm>
            <a:off x="6629364" y="729377"/>
            <a:ext cx="2292243" cy="2547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E0708-2BB6-5BE9-C1A5-D1156EA7A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38" y="3341317"/>
            <a:ext cx="1787238" cy="1213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20B2A-E7BC-1BA4-6299-5A161159A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3621240"/>
            <a:ext cx="1252560" cy="850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21927-3E22-7EA4-435D-0FC1362DA5B2}"/>
              </a:ext>
            </a:extLst>
          </p:cNvPr>
          <p:cNvSpPr txBox="1"/>
          <p:nvPr/>
        </p:nvSpPr>
        <p:spPr>
          <a:xfrm>
            <a:off x="6481415" y="3169058"/>
            <a:ext cx="25981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hlinkClick r:id="rId5"/>
              </a:rPr>
              <a:t>https://workfloworchestrator.org/</a:t>
            </a:r>
            <a:endParaRPr lang="en-NL" dirty="0"/>
          </a:p>
        </p:txBody>
      </p:sp>
      <p:pic>
        <p:nvPicPr>
          <p:cNvPr id="10" name="Picture 9" descr="A logo with blue and red lines&#10;&#10;Description automatically generated">
            <a:extLst>
              <a:ext uri="{FF2B5EF4-FFF2-40B4-BE49-F238E27FC236}">
                <a16:creationId xmlns:a16="http://schemas.microsoft.com/office/drawing/2014/main" id="{AA3AE1C0-96DA-78FF-7A3B-46E33D363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67" y="3475001"/>
            <a:ext cx="1375842" cy="786195"/>
          </a:xfrm>
          <a:prstGeom prst="rect">
            <a:avLst/>
          </a:prstGeom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9F16F7E-49BB-FDD3-F3A6-953A5FE6D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7" y="2577326"/>
            <a:ext cx="115501" cy="45719"/>
          </a:xfrm>
          <a:prstGeom prst="rect">
            <a:avLst/>
          </a:prstGeom>
        </p:spPr>
      </p:pic>
      <p:pic>
        <p:nvPicPr>
          <p:cNvPr id="16" name="Picture 1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5B237C6-DCAF-A928-E853-02C3CC02A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77" y="3640015"/>
            <a:ext cx="1468586" cy="5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85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B8171E-63F3-2E2B-A12D-9C4283C06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599262" cy="2983761"/>
          </a:xfrm>
        </p:spPr>
        <p:txBody>
          <a:bodyPr/>
          <a:lstStyle/>
          <a:p>
            <a:r>
              <a:rPr lang="en-US" dirty="0"/>
              <a:t>Migration should be finished in mid 2025:</a:t>
            </a:r>
          </a:p>
          <a:p>
            <a:pPr lvl="1"/>
            <a:r>
              <a:rPr lang="en-US" dirty="0"/>
              <a:t>100% coverage – nothing is left to manual</a:t>
            </a:r>
          </a:p>
          <a:p>
            <a:pPr lvl="1"/>
            <a:r>
              <a:rPr lang="en-US" dirty="0"/>
              <a:t>We will be in a better place than now</a:t>
            </a:r>
          </a:p>
          <a:p>
            <a:r>
              <a:rPr lang="en-US" dirty="0"/>
              <a:t>GAP </a:t>
            </a:r>
            <a:r>
              <a:rPr lang="en-US" sz="1100" dirty="0"/>
              <a:t>(GÉANT AUTOMATION PLATFORM)</a:t>
            </a:r>
            <a:r>
              <a:rPr lang="en-US" dirty="0"/>
              <a:t> is going to be an enabler: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Monitoring / ST</a:t>
            </a:r>
          </a:p>
          <a:p>
            <a:pPr lvl="1"/>
            <a:r>
              <a:rPr lang="en-US" dirty="0"/>
              <a:t>Self service</a:t>
            </a:r>
          </a:p>
          <a:p>
            <a:r>
              <a:rPr lang="en-US" dirty="0"/>
              <a:t>If you are curious, you want to ask questions, rebut… find us around!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3918B6-965C-B3EA-23A5-0F0A0340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TNC25: what are we working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1828-0742-1EEE-F912-7A522A514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8" name="Picture 7" descr="A group of people sitting at a table with drinks&#10;&#10;Description automatically generated">
            <a:extLst>
              <a:ext uri="{FF2B5EF4-FFF2-40B4-BE49-F238E27FC236}">
                <a16:creationId xmlns:a16="http://schemas.microsoft.com/office/drawing/2014/main" id="{8E0FF57B-84DD-7B13-72FF-817A00F5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63" y="964417"/>
            <a:ext cx="3134460" cy="235084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92165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simone.spinelli@geant.org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424121" y="1842932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374475" y="1290573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9" descr="A diagram of a network&#10;&#10;Description automatically generated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96" y="1024856"/>
            <a:ext cx="4922285" cy="23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0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7" y="1024856"/>
            <a:ext cx="4922282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6" y="1024856"/>
            <a:ext cx="4922285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6" y="1024856"/>
            <a:ext cx="4922285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6" y="1024856"/>
            <a:ext cx="4922285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ED4A3-2FAD-2D69-CE4F-10F418CD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Phase1: </a:t>
            </a:r>
          </a:p>
          <a:p>
            <a:pPr lvl="1"/>
            <a:r>
              <a:rPr lang="en-US" dirty="0"/>
              <a:t>Nokia router is added as P router</a:t>
            </a:r>
          </a:p>
          <a:p>
            <a:pPr lvl="1"/>
            <a:r>
              <a:rPr lang="en-US" dirty="0"/>
              <a:t>Migrate the first trunk</a:t>
            </a:r>
          </a:p>
          <a:p>
            <a:pPr lvl="1"/>
            <a:r>
              <a:rPr lang="en-US" dirty="0"/>
              <a:t>Migrate all the others</a:t>
            </a:r>
          </a:p>
          <a:p>
            <a:r>
              <a:rPr lang="en-US" dirty="0"/>
              <a:t>Phase 2: </a:t>
            </a:r>
          </a:p>
          <a:p>
            <a:pPr lvl="1"/>
            <a:r>
              <a:rPr lang="en-US" dirty="0"/>
              <a:t>Users are migrated to Nokia</a:t>
            </a:r>
          </a:p>
          <a:p>
            <a:pPr lvl="1"/>
            <a:r>
              <a:rPr lang="en-US" dirty="0"/>
              <a:t>Remove old Juniper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E77D8-BFD0-EC23-246C-2CCA2AD8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EA8-F636-D631-0CBF-CF0F9FD8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647CE-4203-4368-16FB-CBB42C28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7" y="1024856"/>
            <a:ext cx="4922282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48686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11798</TotalTime>
  <Words>1664</Words>
  <Application>Microsoft Macintosh PowerPoint</Application>
  <PresentationFormat>On-screen Show (16:9)</PresentationFormat>
  <Paragraphs>373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Consolas</vt:lpstr>
      <vt:lpstr>Tahoma</vt:lpstr>
      <vt:lpstr>Wingdings</vt:lpstr>
      <vt:lpstr>GEANT Association</vt:lpstr>
      <vt:lpstr>PowerPoint Presentation</vt:lpstr>
      <vt:lpstr>Here I am… after one year. </vt:lpstr>
      <vt:lpstr>TNC23: what happened</vt:lpstr>
      <vt:lpstr>Migration strategy</vt:lpstr>
      <vt:lpstr>Migration strategy</vt:lpstr>
      <vt:lpstr>Migration strategy</vt:lpstr>
      <vt:lpstr>Migration strategy</vt:lpstr>
      <vt:lpstr>Migration strategy</vt:lpstr>
      <vt:lpstr>Migration strategy</vt:lpstr>
      <vt:lpstr>Migration strategy</vt:lpstr>
      <vt:lpstr>Challenges &amp; Opportunities</vt:lpstr>
      <vt:lpstr>What do we want</vt:lpstr>
      <vt:lpstr>What do we want</vt:lpstr>
      <vt:lpstr>What do we need to do this? </vt:lpstr>
      <vt:lpstr>Two interconnected worlds</vt:lpstr>
      <vt:lpstr>Two interconnected worlds</vt:lpstr>
      <vt:lpstr>Our approach</vt:lpstr>
      <vt:lpstr>Understanding the lifecycle of our services</vt:lpstr>
      <vt:lpstr>Understanding the lifecycle of our services</vt:lpstr>
      <vt:lpstr>Understanding the lifecycle of our services</vt:lpstr>
      <vt:lpstr>Decomposition</vt:lpstr>
      <vt:lpstr>Decomposition</vt:lpstr>
      <vt:lpstr>Decomposition</vt:lpstr>
      <vt:lpstr>Config decomposition</vt:lpstr>
      <vt:lpstr>This is design</vt:lpstr>
      <vt:lpstr>This is specific for that Organization/Partner</vt:lpstr>
      <vt:lpstr>This is specific for that instance</vt:lpstr>
      <vt:lpstr>This is an additional feature</vt:lpstr>
      <vt:lpstr>From config to models</vt:lpstr>
      <vt:lpstr>GAP architecture</vt:lpstr>
      <vt:lpstr>Lessons learned until now</vt:lpstr>
      <vt:lpstr>Exploring our design</vt:lpstr>
      <vt:lpstr>TNC24: where are we now? </vt:lpstr>
      <vt:lpstr>Workflow Orchestrator Community</vt:lpstr>
      <vt:lpstr>TNC25: what are we working 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Simone Spinelli</cp:lastModifiedBy>
  <cp:revision>221</cp:revision>
  <cp:lastPrinted>2024-06-03T12:19:36Z</cp:lastPrinted>
  <dcterms:created xsi:type="dcterms:W3CDTF">2015-04-29T14:13:57Z</dcterms:created>
  <dcterms:modified xsi:type="dcterms:W3CDTF">2024-06-05T07:30:20Z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