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1"/>
  </p:notesMasterIdLst>
  <p:sldIdLst>
    <p:sldId id="299" r:id="rId6"/>
    <p:sldId id="1100" r:id="rId7"/>
    <p:sldId id="1105" r:id="rId8"/>
    <p:sldId id="1106" r:id="rId9"/>
    <p:sldId id="1107" r:id="rId10"/>
    <p:sldId id="1102" r:id="rId11"/>
    <p:sldId id="1101" r:id="rId12"/>
    <p:sldId id="518" r:id="rId13"/>
    <p:sldId id="1094" r:id="rId14"/>
    <p:sldId id="300" r:id="rId15"/>
    <p:sldId id="1097" r:id="rId16"/>
    <p:sldId id="1098" r:id="rId17"/>
    <p:sldId id="1103" r:id="rId18"/>
    <p:sldId id="1104" r:id="rId19"/>
    <p:sldId id="295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9F4"/>
    <a:srgbClr val="1C2C4F"/>
    <a:srgbClr val="285D93"/>
    <a:srgbClr val="F0D39F"/>
    <a:srgbClr val="6396BA"/>
    <a:srgbClr val="E3B400"/>
    <a:srgbClr val="414140"/>
    <a:srgbClr val="1A6992"/>
    <a:srgbClr val="F6A500"/>
    <a:srgbClr val="008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6" autoAdjust="0"/>
    <p:restoredTop sz="78097"/>
  </p:normalViewPr>
  <p:slideViewPr>
    <p:cSldViewPr snapToGrid="0">
      <p:cViewPr varScale="1">
        <p:scale>
          <a:sx n="117" d="100"/>
          <a:sy n="117" d="100"/>
        </p:scale>
        <p:origin x="432" y="17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46B26-B71F-4225-AD5A-46B077B9037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39ED2B3-29EA-48D5-ACC0-93A859943E7C}">
      <dgm:prSet/>
      <dgm:spPr/>
      <dgm:t>
        <a:bodyPr/>
        <a:lstStyle/>
        <a:p>
          <a:r>
            <a:rPr lang="en-US"/>
            <a:t>Based on the DTN testing tool used by GEANT Research Engagement</a:t>
          </a:r>
        </a:p>
      </dgm:t>
    </dgm:pt>
    <dgm:pt modelId="{2DACACFB-984A-4498-B8FF-7CF7C725E7C5}" type="parTrans" cxnId="{6B5B1587-1480-49CB-A748-3C938CC40101}">
      <dgm:prSet/>
      <dgm:spPr/>
      <dgm:t>
        <a:bodyPr/>
        <a:lstStyle/>
        <a:p>
          <a:endParaRPr lang="en-US"/>
        </a:p>
      </dgm:t>
    </dgm:pt>
    <dgm:pt modelId="{F1AC63E5-61E7-4FC5-B20F-42FD07AD5D01}" type="sibTrans" cxnId="{6B5B1587-1480-49CB-A748-3C938CC40101}">
      <dgm:prSet/>
      <dgm:spPr/>
      <dgm:t>
        <a:bodyPr/>
        <a:lstStyle/>
        <a:p>
          <a:endParaRPr lang="en-US"/>
        </a:p>
      </dgm:t>
    </dgm:pt>
    <dgm:pt modelId="{DF6728CE-1FDA-4F75-8579-351E8FA72A3E}">
      <dgm:prSet/>
      <dgm:spPr/>
      <dgm:t>
        <a:bodyPr/>
        <a:lstStyle/>
        <a:p>
          <a:r>
            <a:rPr lang="en-US"/>
            <a:t>Two 100 Gb/s servers, one in London and another one in Paris</a:t>
          </a:r>
        </a:p>
      </dgm:t>
    </dgm:pt>
    <dgm:pt modelId="{6BED4F8D-FB4A-4CD8-A3FA-268F9A3A56B9}" type="parTrans" cxnId="{0E7958D6-6FE2-4DD4-A0BD-E660587A855D}">
      <dgm:prSet/>
      <dgm:spPr/>
      <dgm:t>
        <a:bodyPr/>
        <a:lstStyle/>
        <a:p>
          <a:endParaRPr lang="en-US"/>
        </a:p>
      </dgm:t>
    </dgm:pt>
    <dgm:pt modelId="{7CA7BFFF-B793-4C55-A42A-F01E8748C7F4}" type="sibTrans" cxnId="{0E7958D6-6FE2-4DD4-A0BD-E660587A855D}">
      <dgm:prSet/>
      <dgm:spPr/>
      <dgm:t>
        <a:bodyPr/>
        <a:lstStyle/>
        <a:p>
          <a:endParaRPr lang="en-US"/>
        </a:p>
      </dgm:t>
    </dgm:pt>
    <dgm:pt modelId="{8504BCE2-AB9B-4E61-ADEF-E83F07C3E7BC}">
      <dgm:prSet/>
      <dgm:spPr/>
      <dgm:t>
        <a:bodyPr/>
        <a:lstStyle/>
        <a:p>
          <a:r>
            <a:rPr lang="en-US"/>
            <a:t>Offered to network experts from supported projects</a:t>
          </a:r>
        </a:p>
      </dgm:t>
    </dgm:pt>
    <dgm:pt modelId="{2638EDED-E449-4642-B6E5-D09AA1AC776F}" type="parTrans" cxnId="{330FD4F3-1D89-4AD1-BD86-B0AC29EC82F3}">
      <dgm:prSet/>
      <dgm:spPr/>
      <dgm:t>
        <a:bodyPr/>
        <a:lstStyle/>
        <a:p>
          <a:endParaRPr lang="en-US"/>
        </a:p>
      </dgm:t>
    </dgm:pt>
    <dgm:pt modelId="{AA5887E1-8EC7-43EA-BF7F-31DE3CF1C80E}" type="sibTrans" cxnId="{330FD4F3-1D89-4AD1-BD86-B0AC29EC82F3}">
      <dgm:prSet/>
      <dgm:spPr/>
      <dgm:t>
        <a:bodyPr/>
        <a:lstStyle/>
        <a:p>
          <a:endParaRPr lang="en-US"/>
        </a:p>
      </dgm:t>
    </dgm:pt>
    <dgm:pt modelId="{1AED0DF8-2CED-4524-A8E0-8B364C31D451}">
      <dgm:prSet/>
      <dgm:spPr/>
      <dgm:t>
        <a:bodyPr/>
        <a:lstStyle/>
        <a:p>
          <a:r>
            <a:rPr lang="en-US"/>
            <a:t>Use cases included: protocol/application validation, data transfer performances, troubleshooting</a:t>
          </a:r>
        </a:p>
      </dgm:t>
    </dgm:pt>
    <dgm:pt modelId="{665DC01D-B1A8-4F3D-B4BC-A22890CA795E}" type="parTrans" cxnId="{3EA528BC-A725-432E-8642-7344A5CFB25D}">
      <dgm:prSet/>
      <dgm:spPr/>
      <dgm:t>
        <a:bodyPr/>
        <a:lstStyle/>
        <a:p>
          <a:endParaRPr lang="en-US"/>
        </a:p>
      </dgm:t>
    </dgm:pt>
    <dgm:pt modelId="{5943E908-810C-458E-9DA6-93C2F06D3069}" type="sibTrans" cxnId="{3EA528BC-A725-432E-8642-7344A5CFB25D}">
      <dgm:prSet/>
      <dgm:spPr/>
      <dgm:t>
        <a:bodyPr/>
        <a:lstStyle/>
        <a:p>
          <a:endParaRPr lang="en-US"/>
        </a:p>
      </dgm:t>
    </dgm:pt>
    <dgm:pt modelId="{6B8A1008-CFA5-4156-8706-9F56AED89D56}">
      <dgm:prSet/>
      <dgm:spPr/>
      <dgm:t>
        <a:bodyPr/>
        <a:lstStyle/>
        <a:p>
          <a:r>
            <a:rPr lang="en-US"/>
            <a:t>Users included: CERN, LRZ, LHCONE, Belle-II/KAK</a:t>
          </a:r>
        </a:p>
      </dgm:t>
    </dgm:pt>
    <dgm:pt modelId="{9C7D2384-285E-4D28-9285-EE31EA12BB3D}" type="parTrans" cxnId="{92033CEA-0447-4C18-AE36-5E0058ACB206}">
      <dgm:prSet/>
      <dgm:spPr/>
      <dgm:t>
        <a:bodyPr/>
        <a:lstStyle/>
        <a:p>
          <a:endParaRPr lang="en-US"/>
        </a:p>
      </dgm:t>
    </dgm:pt>
    <dgm:pt modelId="{7C1870C8-3ECD-41FE-9EF5-1F6A0485AC03}" type="sibTrans" cxnId="{92033CEA-0447-4C18-AE36-5E0058ACB206}">
      <dgm:prSet/>
      <dgm:spPr/>
      <dgm:t>
        <a:bodyPr/>
        <a:lstStyle/>
        <a:p>
          <a:endParaRPr lang="en-US"/>
        </a:p>
      </dgm:t>
    </dgm:pt>
    <dgm:pt modelId="{553B0F1D-8E78-40F1-9385-B1D1DE2C8034}">
      <dgm:prSet/>
      <dgm:spPr/>
      <dgm:t>
        <a:bodyPr/>
        <a:lstStyle/>
        <a:p>
          <a:r>
            <a:rPr lang="en-US" dirty="0"/>
            <a:t>The DTN Testing Facility is created to offer to NRENs, projects and researchers the provision of data transfer testing capabilities</a:t>
          </a:r>
        </a:p>
      </dgm:t>
    </dgm:pt>
    <dgm:pt modelId="{099BFE4D-219A-4277-A582-8CD6741980FE}" type="parTrans" cxnId="{9D356DFE-DC1F-45D7-89B6-B2E8354CE6BE}">
      <dgm:prSet/>
      <dgm:spPr/>
      <dgm:t>
        <a:bodyPr/>
        <a:lstStyle/>
        <a:p>
          <a:endParaRPr lang="en-US"/>
        </a:p>
      </dgm:t>
    </dgm:pt>
    <dgm:pt modelId="{3B96FB75-6DEF-4C30-8553-01C85563E047}" type="sibTrans" cxnId="{9D356DFE-DC1F-45D7-89B6-B2E8354CE6BE}">
      <dgm:prSet/>
      <dgm:spPr/>
      <dgm:t>
        <a:bodyPr/>
        <a:lstStyle/>
        <a:p>
          <a:endParaRPr lang="en-US"/>
        </a:p>
      </dgm:t>
    </dgm:pt>
    <dgm:pt modelId="{FD4B1987-ED13-48DA-ADFA-98ED3E90C520}" type="pres">
      <dgm:prSet presAssocID="{D6846B26-B71F-4225-AD5A-46B077B90377}" presName="root" presStyleCnt="0">
        <dgm:presLayoutVars>
          <dgm:dir/>
          <dgm:resizeHandles val="exact"/>
        </dgm:presLayoutVars>
      </dgm:prSet>
      <dgm:spPr/>
    </dgm:pt>
    <dgm:pt modelId="{16D8E2D6-21AC-49E0-9A4D-1D9DB2786CE7}" type="pres">
      <dgm:prSet presAssocID="{339ED2B3-29EA-48D5-ACC0-93A859943E7C}" presName="compNode" presStyleCnt="0"/>
      <dgm:spPr/>
    </dgm:pt>
    <dgm:pt modelId="{177610E2-5E57-4D79-8CC8-FFA703743617}" type="pres">
      <dgm:prSet presAssocID="{339ED2B3-29EA-48D5-ACC0-93A859943E7C}" presName="bgRect" presStyleLbl="bgShp" presStyleIdx="0" presStyleCnt="6"/>
      <dgm:spPr/>
    </dgm:pt>
    <dgm:pt modelId="{EBEF6E16-8F08-4B3F-B533-A5A4D6A8BC27}" type="pres">
      <dgm:prSet presAssocID="{339ED2B3-29EA-48D5-ACC0-93A859943E7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3F40980-81DD-4757-8F90-70E020E29ED4}" type="pres">
      <dgm:prSet presAssocID="{339ED2B3-29EA-48D5-ACC0-93A859943E7C}" presName="spaceRect" presStyleCnt="0"/>
      <dgm:spPr/>
    </dgm:pt>
    <dgm:pt modelId="{FDEEAC0B-A14D-46D8-8651-07BC4BADAA00}" type="pres">
      <dgm:prSet presAssocID="{339ED2B3-29EA-48D5-ACC0-93A859943E7C}" presName="parTx" presStyleLbl="revTx" presStyleIdx="0" presStyleCnt="6">
        <dgm:presLayoutVars>
          <dgm:chMax val="0"/>
          <dgm:chPref val="0"/>
        </dgm:presLayoutVars>
      </dgm:prSet>
      <dgm:spPr/>
    </dgm:pt>
    <dgm:pt modelId="{63F2C916-1F45-4667-A294-D9A2E58C749E}" type="pres">
      <dgm:prSet presAssocID="{F1AC63E5-61E7-4FC5-B20F-42FD07AD5D01}" presName="sibTrans" presStyleCnt="0"/>
      <dgm:spPr/>
    </dgm:pt>
    <dgm:pt modelId="{9E88E382-B350-4CBB-BFA5-57F4EA16BAE6}" type="pres">
      <dgm:prSet presAssocID="{DF6728CE-1FDA-4F75-8579-351E8FA72A3E}" presName="compNode" presStyleCnt="0"/>
      <dgm:spPr/>
    </dgm:pt>
    <dgm:pt modelId="{2D35A53B-78D2-44B0-99F4-D6168269F3B3}" type="pres">
      <dgm:prSet presAssocID="{DF6728CE-1FDA-4F75-8579-351E8FA72A3E}" presName="bgRect" presStyleLbl="bgShp" presStyleIdx="1" presStyleCnt="6"/>
      <dgm:spPr/>
    </dgm:pt>
    <dgm:pt modelId="{F2A30898-6398-498E-B85A-0903E03F026D}" type="pres">
      <dgm:prSet presAssocID="{DF6728CE-1FDA-4F75-8579-351E8FA72A3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A04D8651-E17F-4D2C-9C05-54FF789355D6}" type="pres">
      <dgm:prSet presAssocID="{DF6728CE-1FDA-4F75-8579-351E8FA72A3E}" presName="spaceRect" presStyleCnt="0"/>
      <dgm:spPr/>
    </dgm:pt>
    <dgm:pt modelId="{2ED7A843-9A70-455A-AB17-2F3590B4A485}" type="pres">
      <dgm:prSet presAssocID="{DF6728CE-1FDA-4F75-8579-351E8FA72A3E}" presName="parTx" presStyleLbl="revTx" presStyleIdx="1" presStyleCnt="6">
        <dgm:presLayoutVars>
          <dgm:chMax val="0"/>
          <dgm:chPref val="0"/>
        </dgm:presLayoutVars>
      </dgm:prSet>
      <dgm:spPr/>
    </dgm:pt>
    <dgm:pt modelId="{604DB2A4-5036-4A9D-989E-D3FFA20433AC}" type="pres">
      <dgm:prSet presAssocID="{7CA7BFFF-B793-4C55-A42A-F01E8748C7F4}" presName="sibTrans" presStyleCnt="0"/>
      <dgm:spPr/>
    </dgm:pt>
    <dgm:pt modelId="{621EE233-0707-4431-AE70-B98B554F9F14}" type="pres">
      <dgm:prSet presAssocID="{8504BCE2-AB9B-4E61-ADEF-E83F07C3E7BC}" presName="compNode" presStyleCnt="0"/>
      <dgm:spPr/>
    </dgm:pt>
    <dgm:pt modelId="{EF4813DE-D498-45AC-BE1C-D2CFEEE9518C}" type="pres">
      <dgm:prSet presAssocID="{8504BCE2-AB9B-4E61-ADEF-E83F07C3E7BC}" presName="bgRect" presStyleLbl="bgShp" presStyleIdx="2" presStyleCnt="6"/>
      <dgm:spPr/>
    </dgm:pt>
    <dgm:pt modelId="{9B9968CB-0970-42BD-B4DD-F7DBE7F44F80}" type="pres">
      <dgm:prSet presAssocID="{8504BCE2-AB9B-4E61-ADEF-E83F07C3E7B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ED3AB74B-45CA-4F79-B973-8963F207A743}" type="pres">
      <dgm:prSet presAssocID="{8504BCE2-AB9B-4E61-ADEF-E83F07C3E7BC}" presName="spaceRect" presStyleCnt="0"/>
      <dgm:spPr/>
    </dgm:pt>
    <dgm:pt modelId="{48FD3DAB-1078-4349-9B04-8D92B90FC22F}" type="pres">
      <dgm:prSet presAssocID="{8504BCE2-AB9B-4E61-ADEF-E83F07C3E7BC}" presName="parTx" presStyleLbl="revTx" presStyleIdx="2" presStyleCnt="6">
        <dgm:presLayoutVars>
          <dgm:chMax val="0"/>
          <dgm:chPref val="0"/>
        </dgm:presLayoutVars>
      </dgm:prSet>
      <dgm:spPr/>
    </dgm:pt>
    <dgm:pt modelId="{197670A5-1FD1-4362-B45A-769092863851}" type="pres">
      <dgm:prSet presAssocID="{AA5887E1-8EC7-43EA-BF7F-31DE3CF1C80E}" presName="sibTrans" presStyleCnt="0"/>
      <dgm:spPr/>
    </dgm:pt>
    <dgm:pt modelId="{CFF30A30-0B22-4FFC-974D-6D12B7E12A67}" type="pres">
      <dgm:prSet presAssocID="{1AED0DF8-2CED-4524-A8E0-8B364C31D451}" presName="compNode" presStyleCnt="0"/>
      <dgm:spPr/>
    </dgm:pt>
    <dgm:pt modelId="{573D6E4C-43CF-438E-BED3-F3B1519FA6A7}" type="pres">
      <dgm:prSet presAssocID="{1AED0DF8-2CED-4524-A8E0-8B364C31D451}" presName="bgRect" presStyleLbl="bgShp" presStyleIdx="3" presStyleCnt="6"/>
      <dgm:spPr/>
    </dgm:pt>
    <dgm:pt modelId="{77F5D194-547A-4977-9DD0-CE422899E35E}" type="pres">
      <dgm:prSet presAssocID="{1AED0DF8-2CED-4524-A8E0-8B364C31D45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C560624-41DA-4C06-B56C-66708B9C95FA}" type="pres">
      <dgm:prSet presAssocID="{1AED0DF8-2CED-4524-A8E0-8B364C31D451}" presName="spaceRect" presStyleCnt="0"/>
      <dgm:spPr/>
    </dgm:pt>
    <dgm:pt modelId="{FDE12250-BD61-45E5-89C3-EF06D92EC43D}" type="pres">
      <dgm:prSet presAssocID="{1AED0DF8-2CED-4524-A8E0-8B364C31D451}" presName="parTx" presStyleLbl="revTx" presStyleIdx="3" presStyleCnt="6">
        <dgm:presLayoutVars>
          <dgm:chMax val="0"/>
          <dgm:chPref val="0"/>
        </dgm:presLayoutVars>
      </dgm:prSet>
      <dgm:spPr/>
    </dgm:pt>
    <dgm:pt modelId="{04F7B299-AD24-4A33-8F84-28E4F8A78F6E}" type="pres">
      <dgm:prSet presAssocID="{5943E908-810C-458E-9DA6-93C2F06D3069}" presName="sibTrans" presStyleCnt="0"/>
      <dgm:spPr/>
    </dgm:pt>
    <dgm:pt modelId="{20BA53FD-A61D-4DF5-A77C-F8655E63B6DE}" type="pres">
      <dgm:prSet presAssocID="{6B8A1008-CFA5-4156-8706-9F56AED89D56}" presName="compNode" presStyleCnt="0"/>
      <dgm:spPr/>
    </dgm:pt>
    <dgm:pt modelId="{4C519DC2-183D-450D-9A4E-6411DFC6501C}" type="pres">
      <dgm:prSet presAssocID="{6B8A1008-CFA5-4156-8706-9F56AED89D56}" presName="bgRect" presStyleLbl="bgShp" presStyleIdx="4" presStyleCnt="6"/>
      <dgm:spPr/>
    </dgm:pt>
    <dgm:pt modelId="{1348BAFB-EF94-4034-8FAA-D6F1CDB434E5}" type="pres">
      <dgm:prSet presAssocID="{6B8A1008-CFA5-4156-8706-9F56AED89D5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acock"/>
        </a:ext>
      </dgm:extLst>
    </dgm:pt>
    <dgm:pt modelId="{B9FE98C3-99C6-40AC-8F11-E43A0116F7CF}" type="pres">
      <dgm:prSet presAssocID="{6B8A1008-CFA5-4156-8706-9F56AED89D56}" presName="spaceRect" presStyleCnt="0"/>
      <dgm:spPr/>
    </dgm:pt>
    <dgm:pt modelId="{BDCBE0F2-E5FF-4DCA-836D-7F9B08436CD4}" type="pres">
      <dgm:prSet presAssocID="{6B8A1008-CFA5-4156-8706-9F56AED89D56}" presName="parTx" presStyleLbl="revTx" presStyleIdx="4" presStyleCnt="6">
        <dgm:presLayoutVars>
          <dgm:chMax val="0"/>
          <dgm:chPref val="0"/>
        </dgm:presLayoutVars>
      </dgm:prSet>
      <dgm:spPr/>
    </dgm:pt>
    <dgm:pt modelId="{26C4A7C4-8E89-403C-9C53-DA0C16FABEAF}" type="pres">
      <dgm:prSet presAssocID="{7C1870C8-3ECD-41FE-9EF5-1F6A0485AC03}" presName="sibTrans" presStyleCnt="0"/>
      <dgm:spPr/>
    </dgm:pt>
    <dgm:pt modelId="{DDA19189-B0CF-4A81-83E8-E5FC26AA7665}" type="pres">
      <dgm:prSet presAssocID="{553B0F1D-8E78-40F1-9385-B1D1DE2C8034}" presName="compNode" presStyleCnt="0"/>
      <dgm:spPr/>
    </dgm:pt>
    <dgm:pt modelId="{27903768-B9B9-4F3B-9F9E-F690286EA1E3}" type="pres">
      <dgm:prSet presAssocID="{553B0F1D-8E78-40F1-9385-B1D1DE2C8034}" presName="bgRect" presStyleLbl="bgShp" presStyleIdx="5" presStyleCnt="6"/>
      <dgm:spPr/>
    </dgm:pt>
    <dgm:pt modelId="{CD4183D8-BE65-4A52-A225-D4C27BC59B43}" type="pres">
      <dgm:prSet presAssocID="{553B0F1D-8E78-40F1-9385-B1D1DE2C803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731CBE2-96A1-4100-B7BC-0BDFD1537A7A}" type="pres">
      <dgm:prSet presAssocID="{553B0F1D-8E78-40F1-9385-B1D1DE2C8034}" presName="spaceRect" presStyleCnt="0"/>
      <dgm:spPr/>
    </dgm:pt>
    <dgm:pt modelId="{31A99FF0-3AC3-4BDD-9750-B1ABB130FD53}" type="pres">
      <dgm:prSet presAssocID="{553B0F1D-8E78-40F1-9385-B1D1DE2C803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B67F605-1595-41CB-BA0C-5B97672DF9DD}" type="presOf" srcId="{D6846B26-B71F-4225-AD5A-46B077B90377}" destId="{FD4B1987-ED13-48DA-ADFA-98ED3E90C520}" srcOrd="0" destOrd="0" presId="urn:microsoft.com/office/officeart/2018/2/layout/IconVerticalSolidList"/>
    <dgm:cxn modelId="{1C7B0C1C-2031-4992-A549-F01F84862C4D}" type="presOf" srcId="{553B0F1D-8E78-40F1-9385-B1D1DE2C8034}" destId="{31A99FF0-3AC3-4BDD-9750-B1ABB130FD53}" srcOrd="0" destOrd="0" presId="urn:microsoft.com/office/officeart/2018/2/layout/IconVerticalSolidList"/>
    <dgm:cxn modelId="{CAA07E6A-5139-4404-ADA8-489107B23384}" type="presOf" srcId="{8504BCE2-AB9B-4E61-ADEF-E83F07C3E7BC}" destId="{48FD3DAB-1078-4349-9B04-8D92B90FC22F}" srcOrd="0" destOrd="0" presId="urn:microsoft.com/office/officeart/2018/2/layout/IconVerticalSolidList"/>
    <dgm:cxn modelId="{8A6DF47F-EA98-457D-8B75-61557CB02709}" type="presOf" srcId="{6B8A1008-CFA5-4156-8706-9F56AED89D56}" destId="{BDCBE0F2-E5FF-4DCA-836D-7F9B08436CD4}" srcOrd="0" destOrd="0" presId="urn:microsoft.com/office/officeart/2018/2/layout/IconVerticalSolidList"/>
    <dgm:cxn modelId="{6B5B1587-1480-49CB-A748-3C938CC40101}" srcId="{D6846B26-B71F-4225-AD5A-46B077B90377}" destId="{339ED2B3-29EA-48D5-ACC0-93A859943E7C}" srcOrd="0" destOrd="0" parTransId="{2DACACFB-984A-4498-B8FF-7CF7C725E7C5}" sibTransId="{F1AC63E5-61E7-4FC5-B20F-42FD07AD5D01}"/>
    <dgm:cxn modelId="{3EA528BC-A725-432E-8642-7344A5CFB25D}" srcId="{D6846B26-B71F-4225-AD5A-46B077B90377}" destId="{1AED0DF8-2CED-4524-A8E0-8B364C31D451}" srcOrd="3" destOrd="0" parTransId="{665DC01D-B1A8-4F3D-B4BC-A22890CA795E}" sibTransId="{5943E908-810C-458E-9DA6-93C2F06D3069}"/>
    <dgm:cxn modelId="{54ED6DBD-3B66-4721-B155-C8C05F32D640}" type="presOf" srcId="{DF6728CE-1FDA-4F75-8579-351E8FA72A3E}" destId="{2ED7A843-9A70-455A-AB17-2F3590B4A485}" srcOrd="0" destOrd="0" presId="urn:microsoft.com/office/officeart/2018/2/layout/IconVerticalSolidList"/>
    <dgm:cxn modelId="{0E7958D6-6FE2-4DD4-A0BD-E660587A855D}" srcId="{D6846B26-B71F-4225-AD5A-46B077B90377}" destId="{DF6728CE-1FDA-4F75-8579-351E8FA72A3E}" srcOrd="1" destOrd="0" parTransId="{6BED4F8D-FB4A-4CD8-A3FA-268F9A3A56B9}" sibTransId="{7CA7BFFF-B793-4C55-A42A-F01E8748C7F4}"/>
    <dgm:cxn modelId="{B9AFDCDF-0B67-401B-A370-CA28F40EE775}" type="presOf" srcId="{339ED2B3-29EA-48D5-ACC0-93A859943E7C}" destId="{FDEEAC0B-A14D-46D8-8651-07BC4BADAA00}" srcOrd="0" destOrd="0" presId="urn:microsoft.com/office/officeart/2018/2/layout/IconVerticalSolidList"/>
    <dgm:cxn modelId="{92033CEA-0447-4C18-AE36-5E0058ACB206}" srcId="{D6846B26-B71F-4225-AD5A-46B077B90377}" destId="{6B8A1008-CFA5-4156-8706-9F56AED89D56}" srcOrd="4" destOrd="0" parTransId="{9C7D2384-285E-4D28-9285-EE31EA12BB3D}" sibTransId="{7C1870C8-3ECD-41FE-9EF5-1F6A0485AC03}"/>
    <dgm:cxn modelId="{29C48AEC-F99C-41EC-ADCD-96612B57BB8C}" type="presOf" srcId="{1AED0DF8-2CED-4524-A8E0-8B364C31D451}" destId="{FDE12250-BD61-45E5-89C3-EF06D92EC43D}" srcOrd="0" destOrd="0" presId="urn:microsoft.com/office/officeart/2018/2/layout/IconVerticalSolidList"/>
    <dgm:cxn modelId="{330FD4F3-1D89-4AD1-BD86-B0AC29EC82F3}" srcId="{D6846B26-B71F-4225-AD5A-46B077B90377}" destId="{8504BCE2-AB9B-4E61-ADEF-E83F07C3E7BC}" srcOrd="2" destOrd="0" parTransId="{2638EDED-E449-4642-B6E5-D09AA1AC776F}" sibTransId="{AA5887E1-8EC7-43EA-BF7F-31DE3CF1C80E}"/>
    <dgm:cxn modelId="{9D356DFE-DC1F-45D7-89B6-B2E8354CE6BE}" srcId="{D6846B26-B71F-4225-AD5A-46B077B90377}" destId="{553B0F1D-8E78-40F1-9385-B1D1DE2C8034}" srcOrd="5" destOrd="0" parTransId="{099BFE4D-219A-4277-A582-8CD6741980FE}" sibTransId="{3B96FB75-6DEF-4C30-8553-01C85563E047}"/>
    <dgm:cxn modelId="{40793E8A-19F7-4790-BF7C-4E8985671EDD}" type="presParOf" srcId="{FD4B1987-ED13-48DA-ADFA-98ED3E90C520}" destId="{16D8E2D6-21AC-49E0-9A4D-1D9DB2786CE7}" srcOrd="0" destOrd="0" presId="urn:microsoft.com/office/officeart/2018/2/layout/IconVerticalSolidList"/>
    <dgm:cxn modelId="{C2A07EAE-3BFA-440F-803B-6A914524D88B}" type="presParOf" srcId="{16D8E2D6-21AC-49E0-9A4D-1D9DB2786CE7}" destId="{177610E2-5E57-4D79-8CC8-FFA703743617}" srcOrd="0" destOrd="0" presId="urn:microsoft.com/office/officeart/2018/2/layout/IconVerticalSolidList"/>
    <dgm:cxn modelId="{AAFAB503-93B5-4CA2-9146-522ED270A786}" type="presParOf" srcId="{16D8E2D6-21AC-49E0-9A4D-1D9DB2786CE7}" destId="{EBEF6E16-8F08-4B3F-B533-A5A4D6A8BC27}" srcOrd="1" destOrd="0" presId="urn:microsoft.com/office/officeart/2018/2/layout/IconVerticalSolidList"/>
    <dgm:cxn modelId="{9D9A4202-AF6D-4765-A984-B8E932467724}" type="presParOf" srcId="{16D8E2D6-21AC-49E0-9A4D-1D9DB2786CE7}" destId="{B3F40980-81DD-4757-8F90-70E020E29ED4}" srcOrd="2" destOrd="0" presId="urn:microsoft.com/office/officeart/2018/2/layout/IconVerticalSolidList"/>
    <dgm:cxn modelId="{25F19011-9DF0-44EB-9ABF-817B48B541E1}" type="presParOf" srcId="{16D8E2D6-21AC-49E0-9A4D-1D9DB2786CE7}" destId="{FDEEAC0B-A14D-46D8-8651-07BC4BADAA00}" srcOrd="3" destOrd="0" presId="urn:microsoft.com/office/officeart/2018/2/layout/IconVerticalSolidList"/>
    <dgm:cxn modelId="{A6132B6E-B772-49E9-B29C-C83AE65F33FD}" type="presParOf" srcId="{FD4B1987-ED13-48DA-ADFA-98ED3E90C520}" destId="{63F2C916-1F45-4667-A294-D9A2E58C749E}" srcOrd="1" destOrd="0" presId="urn:microsoft.com/office/officeart/2018/2/layout/IconVerticalSolidList"/>
    <dgm:cxn modelId="{03D17E72-5665-449C-A4E3-4947DF1999ED}" type="presParOf" srcId="{FD4B1987-ED13-48DA-ADFA-98ED3E90C520}" destId="{9E88E382-B350-4CBB-BFA5-57F4EA16BAE6}" srcOrd="2" destOrd="0" presId="urn:microsoft.com/office/officeart/2018/2/layout/IconVerticalSolidList"/>
    <dgm:cxn modelId="{94773ADF-E07C-45BB-9279-859CF0808F92}" type="presParOf" srcId="{9E88E382-B350-4CBB-BFA5-57F4EA16BAE6}" destId="{2D35A53B-78D2-44B0-99F4-D6168269F3B3}" srcOrd="0" destOrd="0" presId="urn:microsoft.com/office/officeart/2018/2/layout/IconVerticalSolidList"/>
    <dgm:cxn modelId="{994C7ABB-A5FB-4BDD-A4F0-CAF600D44CDB}" type="presParOf" srcId="{9E88E382-B350-4CBB-BFA5-57F4EA16BAE6}" destId="{F2A30898-6398-498E-B85A-0903E03F026D}" srcOrd="1" destOrd="0" presId="urn:microsoft.com/office/officeart/2018/2/layout/IconVerticalSolidList"/>
    <dgm:cxn modelId="{495A26B9-72CE-4B79-ACD9-AC610EE41118}" type="presParOf" srcId="{9E88E382-B350-4CBB-BFA5-57F4EA16BAE6}" destId="{A04D8651-E17F-4D2C-9C05-54FF789355D6}" srcOrd="2" destOrd="0" presId="urn:microsoft.com/office/officeart/2018/2/layout/IconVerticalSolidList"/>
    <dgm:cxn modelId="{D906EE2A-128E-45D3-A208-77CE5BB8F812}" type="presParOf" srcId="{9E88E382-B350-4CBB-BFA5-57F4EA16BAE6}" destId="{2ED7A843-9A70-455A-AB17-2F3590B4A485}" srcOrd="3" destOrd="0" presId="urn:microsoft.com/office/officeart/2018/2/layout/IconVerticalSolidList"/>
    <dgm:cxn modelId="{AF463B3A-23B3-456D-BBC2-56433FF0FF58}" type="presParOf" srcId="{FD4B1987-ED13-48DA-ADFA-98ED3E90C520}" destId="{604DB2A4-5036-4A9D-989E-D3FFA20433AC}" srcOrd="3" destOrd="0" presId="urn:microsoft.com/office/officeart/2018/2/layout/IconVerticalSolidList"/>
    <dgm:cxn modelId="{D8090C0B-5A39-4671-84B5-1B78A818039A}" type="presParOf" srcId="{FD4B1987-ED13-48DA-ADFA-98ED3E90C520}" destId="{621EE233-0707-4431-AE70-B98B554F9F14}" srcOrd="4" destOrd="0" presId="urn:microsoft.com/office/officeart/2018/2/layout/IconVerticalSolidList"/>
    <dgm:cxn modelId="{DEDB7C06-3C37-41CE-9E3E-7A6922AC5296}" type="presParOf" srcId="{621EE233-0707-4431-AE70-B98B554F9F14}" destId="{EF4813DE-D498-45AC-BE1C-D2CFEEE9518C}" srcOrd="0" destOrd="0" presId="urn:microsoft.com/office/officeart/2018/2/layout/IconVerticalSolidList"/>
    <dgm:cxn modelId="{7EC4B77F-BE77-4587-BAA0-7FC884670B66}" type="presParOf" srcId="{621EE233-0707-4431-AE70-B98B554F9F14}" destId="{9B9968CB-0970-42BD-B4DD-F7DBE7F44F80}" srcOrd="1" destOrd="0" presId="urn:microsoft.com/office/officeart/2018/2/layout/IconVerticalSolidList"/>
    <dgm:cxn modelId="{AD92BE66-8080-47A6-BA64-AC756F5524B8}" type="presParOf" srcId="{621EE233-0707-4431-AE70-B98B554F9F14}" destId="{ED3AB74B-45CA-4F79-B973-8963F207A743}" srcOrd="2" destOrd="0" presId="urn:microsoft.com/office/officeart/2018/2/layout/IconVerticalSolidList"/>
    <dgm:cxn modelId="{89BFF1B1-DBB0-483F-8CBC-966A2C163723}" type="presParOf" srcId="{621EE233-0707-4431-AE70-B98B554F9F14}" destId="{48FD3DAB-1078-4349-9B04-8D92B90FC22F}" srcOrd="3" destOrd="0" presId="urn:microsoft.com/office/officeart/2018/2/layout/IconVerticalSolidList"/>
    <dgm:cxn modelId="{C7FDBE97-1804-471F-A6EF-9CE9A2096EB9}" type="presParOf" srcId="{FD4B1987-ED13-48DA-ADFA-98ED3E90C520}" destId="{197670A5-1FD1-4362-B45A-769092863851}" srcOrd="5" destOrd="0" presId="urn:microsoft.com/office/officeart/2018/2/layout/IconVerticalSolidList"/>
    <dgm:cxn modelId="{B96578C1-BB5B-4D23-A26F-B1AF83FC3C45}" type="presParOf" srcId="{FD4B1987-ED13-48DA-ADFA-98ED3E90C520}" destId="{CFF30A30-0B22-4FFC-974D-6D12B7E12A67}" srcOrd="6" destOrd="0" presId="urn:microsoft.com/office/officeart/2018/2/layout/IconVerticalSolidList"/>
    <dgm:cxn modelId="{FEE85E92-AB24-42C6-AA03-9CDACA3C854D}" type="presParOf" srcId="{CFF30A30-0B22-4FFC-974D-6D12B7E12A67}" destId="{573D6E4C-43CF-438E-BED3-F3B1519FA6A7}" srcOrd="0" destOrd="0" presId="urn:microsoft.com/office/officeart/2018/2/layout/IconVerticalSolidList"/>
    <dgm:cxn modelId="{A96FB30D-E68C-46F1-B968-1B63132C61C9}" type="presParOf" srcId="{CFF30A30-0B22-4FFC-974D-6D12B7E12A67}" destId="{77F5D194-547A-4977-9DD0-CE422899E35E}" srcOrd="1" destOrd="0" presId="urn:microsoft.com/office/officeart/2018/2/layout/IconVerticalSolidList"/>
    <dgm:cxn modelId="{1B6011C2-BE27-4B9E-A0D3-782FFAB52B82}" type="presParOf" srcId="{CFF30A30-0B22-4FFC-974D-6D12B7E12A67}" destId="{BC560624-41DA-4C06-B56C-66708B9C95FA}" srcOrd="2" destOrd="0" presId="urn:microsoft.com/office/officeart/2018/2/layout/IconVerticalSolidList"/>
    <dgm:cxn modelId="{485E1851-8F1E-4F2A-8FAD-48D9364B4E46}" type="presParOf" srcId="{CFF30A30-0B22-4FFC-974D-6D12B7E12A67}" destId="{FDE12250-BD61-45E5-89C3-EF06D92EC43D}" srcOrd="3" destOrd="0" presId="urn:microsoft.com/office/officeart/2018/2/layout/IconVerticalSolidList"/>
    <dgm:cxn modelId="{93C2046E-5E54-4F45-B0D5-8CF440521F93}" type="presParOf" srcId="{FD4B1987-ED13-48DA-ADFA-98ED3E90C520}" destId="{04F7B299-AD24-4A33-8F84-28E4F8A78F6E}" srcOrd="7" destOrd="0" presId="urn:microsoft.com/office/officeart/2018/2/layout/IconVerticalSolidList"/>
    <dgm:cxn modelId="{44E504E6-2D7B-4268-9090-BE23B5B43787}" type="presParOf" srcId="{FD4B1987-ED13-48DA-ADFA-98ED3E90C520}" destId="{20BA53FD-A61D-4DF5-A77C-F8655E63B6DE}" srcOrd="8" destOrd="0" presId="urn:microsoft.com/office/officeart/2018/2/layout/IconVerticalSolidList"/>
    <dgm:cxn modelId="{0C777974-E047-42FF-88B3-B2BB3980DA47}" type="presParOf" srcId="{20BA53FD-A61D-4DF5-A77C-F8655E63B6DE}" destId="{4C519DC2-183D-450D-9A4E-6411DFC6501C}" srcOrd="0" destOrd="0" presId="urn:microsoft.com/office/officeart/2018/2/layout/IconVerticalSolidList"/>
    <dgm:cxn modelId="{1906D262-D9C2-479C-917A-E71DE2E4877D}" type="presParOf" srcId="{20BA53FD-A61D-4DF5-A77C-F8655E63B6DE}" destId="{1348BAFB-EF94-4034-8FAA-D6F1CDB434E5}" srcOrd="1" destOrd="0" presId="urn:microsoft.com/office/officeart/2018/2/layout/IconVerticalSolidList"/>
    <dgm:cxn modelId="{66EBA4B2-D5B6-4092-A558-30CED1B82526}" type="presParOf" srcId="{20BA53FD-A61D-4DF5-A77C-F8655E63B6DE}" destId="{B9FE98C3-99C6-40AC-8F11-E43A0116F7CF}" srcOrd="2" destOrd="0" presId="urn:microsoft.com/office/officeart/2018/2/layout/IconVerticalSolidList"/>
    <dgm:cxn modelId="{626EE9BB-88E4-4A2D-803E-203B78CECB20}" type="presParOf" srcId="{20BA53FD-A61D-4DF5-A77C-F8655E63B6DE}" destId="{BDCBE0F2-E5FF-4DCA-836D-7F9B08436CD4}" srcOrd="3" destOrd="0" presId="urn:microsoft.com/office/officeart/2018/2/layout/IconVerticalSolidList"/>
    <dgm:cxn modelId="{01F66FCD-B2AE-470E-8FB7-B4290465ECAB}" type="presParOf" srcId="{FD4B1987-ED13-48DA-ADFA-98ED3E90C520}" destId="{26C4A7C4-8E89-403C-9C53-DA0C16FABEAF}" srcOrd="9" destOrd="0" presId="urn:microsoft.com/office/officeart/2018/2/layout/IconVerticalSolidList"/>
    <dgm:cxn modelId="{4CDB7AF2-4C68-407C-BCF5-54C1C56C6054}" type="presParOf" srcId="{FD4B1987-ED13-48DA-ADFA-98ED3E90C520}" destId="{DDA19189-B0CF-4A81-83E8-E5FC26AA7665}" srcOrd="10" destOrd="0" presId="urn:microsoft.com/office/officeart/2018/2/layout/IconVerticalSolidList"/>
    <dgm:cxn modelId="{770C740F-6DE8-4B96-9F85-3429221494A4}" type="presParOf" srcId="{DDA19189-B0CF-4A81-83E8-E5FC26AA7665}" destId="{27903768-B9B9-4F3B-9F9E-F690286EA1E3}" srcOrd="0" destOrd="0" presId="urn:microsoft.com/office/officeart/2018/2/layout/IconVerticalSolidList"/>
    <dgm:cxn modelId="{C663D89E-82B5-4A9A-AA5A-531B62ACC50E}" type="presParOf" srcId="{DDA19189-B0CF-4A81-83E8-E5FC26AA7665}" destId="{CD4183D8-BE65-4A52-A225-D4C27BC59B43}" srcOrd="1" destOrd="0" presId="urn:microsoft.com/office/officeart/2018/2/layout/IconVerticalSolidList"/>
    <dgm:cxn modelId="{2ADC9567-4F1E-44FA-B85A-D390A9BB374A}" type="presParOf" srcId="{DDA19189-B0CF-4A81-83E8-E5FC26AA7665}" destId="{A731CBE2-96A1-4100-B7BC-0BDFD1537A7A}" srcOrd="2" destOrd="0" presId="urn:microsoft.com/office/officeart/2018/2/layout/IconVerticalSolidList"/>
    <dgm:cxn modelId="{9CD5B25C-89C6-4753-9AA1-58350327C50A}" type="presParOf" srcId="{DDA19189-B0CF-4A81-83E8-E5FC26AA7665}" destId="{31A99FF0-3AC3-4BDD-9750-B1ABB130FD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610E2-5E57-4D79-8CC8-FFA703743617}">
      <dsp:nvSpPr>
        <dsp:cNvPr id="0" name=""/>
        <dsp:cNvSpPr/>
      </dsp:nvSpPr>
      <dsp:spPr>
        <a:xfrm>
          <a:off x="0" y="2706"/>
          <a:ext cx="8439238" cy="419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F6E16-8F08-4B3F-B533-A5A4D6A8BC27}">
      <dsp:nvSpPr>
        <dsp:cNvPr id="0" name=""/>
        <dsp:cNvSpPr/>
      </dsp:nvSpPr>
      <dsp:spPr>
        <a:xfrm>
          <a:off x="127033" y="97194"/>
          <a:ext cx="231195" cy="2309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EAC0B-A14D-46D8-8651-07BC4BADAA00}">
      <dsp:nvSpPr>
        <dsp:cNvPr id="0" name=""/>
        <dsp:cNvSpPr/>
      </dsp:nvSpPr>
      <dsp:spPr>
        <a:xfrm>
          <a:off x="485261" y="2706"/>
          <a:ext cx="7932053" cy="459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1" tIns="48611" rIns="48611" bIns="4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Based on the DTN testing tool used by GEANT Research Engagement</a:t>
          </a:r>
        </a:p>
      </dsp:txBody>
      <dsp:txXfrm>
        <a:off x="485261" y="2706"/>
        <a:ext cx="7932053" cy="459314"/>
      </dsp:txXfrm>
    </dsp:sp>
    <dsp:sp modelId="{2D35A53B-78D2-44B0-99F4-D6168269F3B3}">
      <dsp:nvSpPr>
        <dsp:cNvPr id="0" name=""/>
        <dsp:cNvSpPr/>
      </dsp:nvSpPr>
      <dsp:spPr>
        <a:xfrm>
          <a:off x="0" y="576849"/>
          <a:ext cx="8439238" cy="419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30898-6398-498E-B85A-0903E03F026D}">
      <dsp:nvSpPr>
        <dsp:cNvPr id="0" name=""/>
        <dsp:cNvSpPr/>
      </dsp:nvSpPr>
      <dsp:spPr>
        <a:xfrm>
          <a:off x="127033" y="671336"/>
          <a:ext cx="231195" cy="2309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7A843-9A70-455A-AB17-2F3590B4A485}">
      <dsp:nvSpPr>
        <dsp:cNvPr id="0" name=""/>
        <dsp:cNvSpPr/>
      </dsp:nvSpPr>
      <dsp:spPr>
        <a:xfrm>
          <a:off x="485261" y="576849"/>
          <a:ext cx="7932053" cy="459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1" tIns="48611" rIns="48611" bIns="4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Two 100 Gb/s servers, one in London and another one in Paris</a:t>
          </a:r>
        </a:p>
      </dsp:txBody>
      <dsp:txXfrm>
        <a:off x="485261" y="576849"/>
        <a:ext cx="7932053" cy="459314"/>
      </dsp:txXfrm>
    </dsp:sp>
    <dsp:sp modelId="{EF4813DE-D498-45AC-BE1C-D2CFEEE9518C}">
      <dsp:nvSpPr>
        <dsp:cNvPr id="0" name=""/>
        <dsp:cNvSpPr/>
      </dsp:nvSpPr>
      <dsp:spPr>
        <a:xfrm>
          <a:off x="0" y="1150991"/>
          <a:ext cx="8439238" cy="419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968CB-0970-42BD-B4DD-F7DBE7F44F80}">
      <dsp:nvSpPr>
        <dsp:cNvPr id="0" name=""/>
        <dsp:cNvSpPr/>
      </dsp:nvSpPr>
      <dsp:spPr>
        <a:xfrm>
          <a:off x="127033" y="1245479"/>
          <a:ext cx="231195" cy="2309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D3DAB-1078-4349-9B04-8D92B90FC22F}">
      <dsp:nvSpPr>
        <dsp:cNvPr id="0" name=""/>
        <dsp:cNvSpPr/>
      </dsp:nvSpPr>
      <dsp:spPr>
        <a:xfrm>
          <a:off x="485261" y="1150991"/>
          <a:ext cx="7932053" cy="459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1" tIns="48611" rIns="48611" bIns="4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Offered to network experts from supported projects</a:t>
          </a:r>
        </a:p>
      </dsp:txBody>
      <dsp:txXfrm>
        <a:off x="485261" y="1150991"/>
        <a:ext cx="7932053" cy="459314"/>
      </dsp:txXfrm>
    </dsp:sp>
    <dsp:sp modelId="{573D6E4C-43CF-438E-BED3-F3B1519FA6A7}">
      <dsp:nvSpPr>
        <dsp:cNvPr id="0" name=""/>
        <dsp:cNvSpPr/>
      </dsp:nvSpPr>
      <dsp:spPr>
        <a:xfrm>
          <a:off x="0" y="1725134"/>
          <a:ext cx="8439238" cy="419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5D194-547A-4977-9DD0-CE422899E35E}">
      <dsp:nvSpPr>
        <dsp:cNvPr id="0" name=""/>
        <dsp:cNvSpPr/>
      </dsp:nvSpPr>
      <dsp:spPr>
        <a:xfrm>
          <a:off x="127033" y="1819621"/>
          <a:ext cx="231195" cy="2309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12250-BD61-45E5-89C3-EF06D92EC43D}">
      <dsp:nvSpPr>
        <dsp:cNvPr id="0" name=""/>
        <dsp:cNvSpPr/>
      </dsp:nvSpPr>
      <dsp:spPr>
        <a:xfrm>
          <a:off x="485261" y="1725134"/>
          <a:ext cx="7932053" cy="459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1" tIns="48611" rIns="48611" bIns="4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cases included: protocol/application validation, data transfer performances, troubleshooting</a:t>
          </a:r>
        </a:p>
      </dsp:txBody>
      <dsp:txXfrm>
        <a:off x="485261" y="1725134"/>
        <a:ext cx="7932053" cy="459314"/>
      </dsp:txXfrm>
    </dsp:sp>
    <dsp:sp modelId="{4C519DC2-183D-450D-9A4E-6411DFC6501C}">
      <dsp:nvSpPr>
        <dsp:cNvPr id="0" name=""/>
        <dsp:cNvSpPr/>
      </dsp:nvSpPr>
      <dsp:spPr>
        <a:xfrm>
          <a:off x="0" y="2299276"/>
          <a:ext cx="8439238" cy="419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8BAFB-EF94-4034-8FAA-D6F1CDB434E5}">
      <dsp:nvSpPr>
        <dsp:cNvPr id="0" name=""/>
        <dsp:cNvSpPr/>
      </dsp:nvSpPr>
      <dsp:spPr>
        <a:xfrm>
          <a:off x="127033" y="2393764"/>
          <a:ext cx="231195" cy="2309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BE0F2-E5FF-4DCA-836D-7F9B08436CD4}">
      <dsp:nvSpPr>
        <dsp:cNvPr id="0" name=""/>
        <dsp:cNvSpPr/>
      </dsp:nvSpPr>
      <dsp:spPr>
        <a:xfrm>
          <a:off x="485261" y="2299276"/>
          <a:ext cx="7932053" cy="459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1" tIns="48611" rIns="48611" bIns="4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Users included: CERN, LRZ, LHCONE, Belle-II/KAK</a:t>
          </a:r>
        </a:p>
      </dsp:txBody>
      <dsp:txXfrm>
        <a:off x="485261" y="2299276"/>
        <a:ext cx="7932053" cy="459314"/>
      </dsp:txXfrm>
    </dsp:sp>
    <dsp:sp modelId="{27903768-B9B9-4F3B-9F9E-F690286EA1E3}">
      <dsp:nvSpPr>
        <dsp:cNvPr id="0" name=""/>
        <dsp:cNvSpPr/>
      </dsp:nvSpPr>
      <dsp:spPr>
        <a:xfrm>
          <a:off x="0" y="2873419"/>
          <a:ext cx="8439238" cy="419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183D8-BE65-4A52-A225-D4C27BC59B43}">
      <dsp:nvSpPr>
        <dsp:cNvPr id="0" name=""/>
        <dsp:cNvSpPr/>
      </dsp:nvSpPr>
      <dsp:spPr>
        <a:xfrm>
          <a:off x="127157" y="2967906"/>
          <a:ext cx="231195" cy="23096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99FF0-3AC3-4BDD-9750-B1ABB130FD53}">
      <dsp:nvSpPr>
        <dsp:cNvPr id="0" name=""/>
        <dsp:cNvSpPr/>
      </dsp:nvSpPr>
      <dsp:spPr>
        <a:xfrm>
          <a:off x="485509" y="2873419"/>
          <a:ext cx="7908211" cy="459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1" tIns="48611" rIns="48611" bIns="48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DTN Testing Facility is created to offer to NRENs, projects and researchers the provision of data transfer testing capabilities</a:t>
          </a:r>
        </a:p>
      </dsp:txBody>
      <dsp:txXfrm>
        <a:off x="485509" y="2873419"/>
        <a:ext cx="7908211" cy="459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203E5C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GÉANT collaborates with global research and education network partners to ensure high performance connectivity is in place, and also to make a range of services available to user groups across the world, enhancing their ability to work together.</a:t>
            </a:r>
          </a:p>
          <a:p>
            <a:pPr algn="l"/>
            <a:r>
              <a:rPr lang="en-GB" b="0" i="0" dirty="0">
                <a:solidFill>
                  <a:srgbClr val="203E5C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GÉANT manages research and education networking projects serving Europe, the Eastern Mediterranean, Africa and transatlantic connectivity to Latin America. In addition, it supports research and education networking organisations in Asia-Pacific, coordinates Europe-China collaboration and nurtures relationships with counterparts in North America.</a:t>
            </a:r>
          </a:p>
          <a:p>
            <a:pPr algn="l"/>
            <a:r>
              <a:rPr lang="en-GB" b="0" i="0" dirty="0">
                <a:solidFill>
                  <a:srgbClr val="203E5C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Service collaborations cover areas such as network performance monitoring, connectivity roaming (</a:t>
            </a:r>
            <a:r>
              <a:rPr lang="en-GB" b="0" i="0" dirty="0" err="1">
                <a:solidFill>
                  <a:srgbClr val="203E5C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eduroam</a:t>
            </a:r>
            <a:r>
              <a:rPr lang="en-GB" b="0" i="0" dirty="0">
                <a:solidFill>
                  <a:srgbClr val="203E5C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) and federated access (</a:t>
            </a:r>
            <a:r>
              <a:rPr lang="en-GB" b="0" i="0" dirty="0" err="1">
                <a:solidFill>
                  <a:srgbClr val="203E5C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eduGAIN</a:t>
            </a:r>
            <a:r>
              <a:rPr lang="en-GB" b="0" i="0" dirty="0">
                <a:solidFill>
                  <a:srgbClr val="203E5C"/>
                </a:solidFill>
                <a:effectLst/>
                <a:highlight>
                  <a:srgbClr val="FFFFFF"/>
                </a:highlight>
                <a:latin typeface="Open Sans" panose="020F0502020204030204" pitchFamily="34" charset="0"/>
              </a:rPr>
              <a:t>), and real-time communications.</a:t>
            </a:r>
          </a:p>
          <a:p>
            <a:pPr algn="l"/>
            <a:br>
              <a:rPr lang="en-GB" b="0" i="0" dirty="0">
                <a:solidFill>
                  <a:srgbClr val="203E5C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en-GB" b="0" i="0" dirty="0">
              <a:solidFill>
                <a:srgbClr val="203E5C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17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 err="1">
                <a:solidFill>
                  <a:srgbClr val="5F636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ESnet</a:t>
            </a:r>
            <a:r>
              <a:rPr lang="en-GB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is the Department of Energy's dedicated science network, helping researchers meet their goals from experiment to discovery.</a:t>
            </a:r>
          </a:p>
          <a:p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ESnet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is a high-performance national network built and engineered specifically for the purpose of science data transport.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ESnet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connects more than 40 Department of Energy research sites, including the entire National Laboratory system, its supercomputing facilities, and its major scientific instruments. </a:t>
            </a:r>
            <a:r>
              <a:rPr lang="en-GB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ESnet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also connects to 140 research and commercial networks, permitting tens of thousands of DOE-funded scientists around the world to collaborate productively.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4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March 2023 we run a survey across GEANT NRENs and gathered their requirements and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8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38435-1C4D-D361-683E-F7B5656A4D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D7E9F4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919018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1" y="1619337"/>
            <a:ext cx="4276291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909372"/>
            <a:ext cx="4562293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328766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62325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093AE0-6C5D-DF1E-E4C1-1FD73BFF3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29" y="4525833"/>
            <a:ext cx="1687197" cy="359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30560-C97D-61E4-B112-A75B61DCE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9102" y="4478391"/>
            <a:ext cx="762023" cy="331583"/>
          </a:xfrm>
          <a:prstGeom prst="rect">
            <a:avLst/>
          </a:prstGeom>
        </p:spPr>
      </p:pic>
      <p:pic>
        <p:nvPicPr>
          <p:cNvPr id="4" name="Picture 3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D0DCF837-1CC0-D41A-9A45-40F9EFCC4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" t="28150" r="26971" b="-3797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AFABDAEB-5718-BD19-6677-55F904352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7" t="63885" r="24367" b="25890"/>
          <a:stretch/>
        </p:blipFill>
        <p:spPr>
          <a:xfrm>
            <a:off x="2748053" y="4448247"/>
            <a:ext cx="6395947" cy="695254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1473" y="4737301"/>
            <a:ext cx="60796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04555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396B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3FBB5DD-F23D-BFD9-C754-1058CD38C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350201" y="4737300"/>
            <a:ext cx="1016655" cy="274638"/>
          </a:xfrm>
          <a:prstGeom prst="rect">
            <a:avLst/>
          </a:prstGeom>
        </p:spPr>
      </p:pic>
      <p:pic>
        <p:nvPicPr>
          <p:cNvPr id="10" name="Picture 9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0F23D177-D40B-05F1-482A-B8DF18145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8" t="63623" r="25148" b="28822"/>
          <a:stretch/>
        </p:blipFill>
        <p:spPr>
          <a:xfrm>
            <a:off x="2748053" y="4629813"/>
            <a:ext cx="6395947" cy="513688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2716" y="4751034"/>
            <a:ext cx="98094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F1DA8E-61B8-6DA4-81A2-2DD487D640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D7E9F4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946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3B183-FA2B-0B15-9915-FD43F149D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29" y="4525833"/>
            <a:ext cx="1687197" cy="359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B8568-755C-C2E7-C717-739E35CF30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9102" y="4478391"/>
            <a:ext cx="762023" cy="331583"/>
          </a:xfrm>
          <a:prstGeom prst="rect">
            <a:avLst/>
          </a:prstGeom>
        </p:spPr>
      </p:pic>
      <p:pic>
        <p:nvPicPr>
          <p:cNvPr id="7" name="Picture 6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A7669FC1-0416-8323-3841-A1DAB0314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" t="28150" r="26971" b="-3797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00FA2B3-1505-3A41-A87D-80572BB3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688893"/>
            <a:ext cx="7421042" cy="323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1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9172" y="1175722"/>
            <a:ext cx="7421165" cy="3377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8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447674"/>
            <a:ext cx="9144000" cy="695826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9757" y="4737301"/>
            <a:ext cx="499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1761730-9440-4A84-CB34-A27DF096EF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" y="4572146"/>
            <a:ext cx="1243983" cy="4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  <p:sldLayoutId id="2147483664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6396B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41B41-0771-ADBC-7CF1-ED2A0CA0AD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Dr Domenico </a:t>
            </a:r>
            <a:r>
              <a:rPr lang="en-US" dirty="0" err="1"/>
              <a:t>Vicinanza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4B7778-A9AA-698F-92B1-938416076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10101"/>
                </a:solidFill>
                <a:effectLst/>
                <a:latin typeface="aktiv-grotesk"/>
              </a:rPr>
              <a:t>A GEANT and </a:t>
            </a:r>
            <a:r>
              <a:rPr lang="en-GB" b="1" i="0" dirty="0" err="1">
                <a:solidFill>
                  <a:srgbClr val="010101"/>
                </a:solidFill>
                <a:effectLst/>
                <a:latin typeface="aktiv-grotesk"/>
              </a:rPr>
              <a:t>ESnet</a:t>
            </a:r>
            <a:r>
              <a:rPr lang="en-GB" b="1" i="0" dirty="0">
                <a:solidFill>
                  <a:srgbClr val="010101"/>
                </a:solidFill>
                <a:effectLst/>
                <a:latin typeface="aktiv-grotesk"/>
              </a:rPr>
              <a:t> collaboration to support international science projects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A6BFC-C12E-173A-47DB-3D4DFC7E1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10101"/>
                </a:solidFill>
                <a:effectLst/>
                <a:latin typeface="aktiv-grotesk"/>
              </a:rPr>
              <a:t>Interoperable DTN Testing Facility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E323A3-4D3A-3748-4DFA-FA4ED959F1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TNC24, Rennes, France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139ADB-1ACA-13FB-180C-ACCCBD271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13/06/2024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7917F9-2C12-1A99-DAEA-F1CF89F865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91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interface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22453ED-ACE0-D7B3-2920-CDABFC319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" y="629920"/>
            <a:ext cx="7418800" cy="45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6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C85DFCD3-0E1E-AFDB-ACFA-197871E82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" y="751840"/>
            <a:ext cx="6385878" cy="388515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D3FDE3-B6F3-6C04-6C52-7736792E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GEANT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ESnet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5EBF6-4887-DEA0-0AE7-B0ADDBD89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44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2A4B6C17-8B1D-DDDC-B636-986999F4C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0" y="827388"/>
            <a:ext cx="6255073" cy="380557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C799F3-005F-E805-96F7-E443083B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ESnet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GEANT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702A9-611A-5319-275D-CF4845B53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65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C3CDF-BFB6-7459-EE2A-63E33AC0B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4124369" cy="2983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Just come to see us after the presentation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877552-76F5-C175-C418-EAB73969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US" dirty="0"/>
              <a:t>Live demo on demand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753D5-4078-D3B0-CEA2-311A570D7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1473" y="4737301"/>
            <a:ext cx="607965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pic>
        <p:nvPicPr>
          <p:cNvPr id="6146" name="Picture 2" descr="cable network">
            <a:extLst>
              <a:ext uri="{FF2B5EF4-FFF2-40B4-BE49-F238E27FC236}">
                <a16:creationId xmlns:a16="http://schemas.microsoft.com/office/drawing/2014/main" id="{55D00BE7-757C-8A9F-6E3A-610A85D21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r="19452" b="-3"/>
          <a:stretch/>
        </p:blipFill>
        <p:spPr bwMode="auto">
          <a:xfrm>
            <a:off x="4665070" y="964417"/>
            <a:ext cx="4124369" cy="298376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3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9FB1A9-90FF-9F3B-C0D3-86C0049BE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huge thank-you to: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GEANT DevOps and Network team</a:t>
            </a:r>
            <a:r>
              <a:rPr lang="en-US" dirty="0"/>
              <a:t>, in particular Pete Pedersen, Massimiliano Adamo, Cristian </a:t>
            </a:r>
            <a:r>
              <a:rPr lang="en-US" dirty="0" err="1"/>
              <a:t>Cicu</a:t>
            </a:r>
            <a:r>
              <a:rPr lang="en-US" dirty="0"/>
              <a:t>, Patrick Unthank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ESnet</a:t>
            </a:r>
            <a:r>
              <a:rPr lang="en-US" b="1" dirty="0"/>
              <a:t> Research Engagement and DTN Team</a:t>
            </a:r>
            <a:r>
              <a:rPr lang="en-US" dirty="0"/>
              <a:t>, in particular Eli Dart and Kenneth Miller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/>
              <a:t>(images: </a:t>
            </a:r>
            <a:r>
              <a:rPr lang="en-US" sz="1400" dirty="0" err="1"/>
              <a:t>unsplash</a:t>
            </a:r>
            <a:r>
              <a:rPr lang="en-US" sz="14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F743E9-1CE5-416C-2A20-ABFBA4D1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6A0D9-A11E-D404-231D-B44DB75C2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0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424121" y="1842932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374475" y="1290573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ective focus photo of terrestrial desk globe">
            <a:extLst>
              <a:ext uri="{FF2B5EF4-FFF2-40B4-BE49-F238E27FC236}">
                <a16:creationId xmlns:a16="http://schemas.microsoft.com/office/drawing/2014/main" id="{725DF962-4B68-451F-E550-5AC043086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0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48F46-0E92-0922-C9AB-AFFB989AF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effective data transfer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583AD-320C-16A1-A917-0785E3FC22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International research projects often involve collaboration across borders.</a:t>
            </a:r>
          </a:p>
          <a:p>
            <a:r>
              <a:rPr lang="en-US" dirty="0"/>
              <a:t>Researchers across the globe need on timely and reliable data exchange.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Genomics, earth observation, particle physics</a:t>
            </a:r>
          </a:p>
          <a:p>
            <a:pPr lvl="1"/>
            <a:r>
              <a:rPr lang="en-US" dirty="0"/>
              <a:t>European scientists working on climate modeling need access to real-time weather data from US-based observatories.</a:t>
            </a:r>
          </a:p>
          <a:p>
            <a:pPr lvl="1"/>
            <a:r>
              <a:rPr lang="en-US" dirty="0"/>
              <a:t>American physicists need access to data generated at CERN and stored in EU</a:t>
            </a:r>
          </a:p>
          <a:p>
            <a:r>
              <a:rPr lang="en-US" dirty="0"/>
              <a:t>Research and Education (R&amp;E) networks play a fundamental role</a:t>
            </a:r>
          </a:p>
        </p:txBody>
      </p:sp>
    </p:spTree>
    <p:extLst>
      <p:ext uri="{BB962C8B-B14F-4D97-AF65-F5344CB8AC3E}">
        <p14:creationId xmlns:p14="http://schemas.microsoft.com/office/powerpoint/2010/main" val="366752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ÉANT International Connectivity">
            <a:extLst>
              <a:ext uri="{FF2B5EF4-FFF2-40B4-BE49-F238E27FC236}">
                <a16:creationId xmlns:a16="http://schemas.microsoft.com/office/drawing/2014/main" id="{7FE96D67-B1FF-1E9C-F903-426B4CBD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4132" y="964417"/>
            <a:ext cx="6451375" cy="298376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itle 2">
            <a:extLst>
              <a:ext uri="{FF2B5EF4-FFF2-40B4-BE49-F238E27FC236}">
                <a16:creationId xmlns:a16="http://schemas.microsoft.com/office/drawing/2014/main" id="{7EB4501E-5B87-B451-C77D-97E2242F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/>
          <a:lstStyle/>
          <a:p>
            <a:r>
              <a:rPr lang="en-US" dirty="0"/>
              <a:t>GÉANT at the heart of Research and Education</a:t>
            </a:r>
          </a:p>
        </p:txBody>
      </p:sp>
      <p:sp>
        <p:nvSpPr>
          <p:cNvPr id="3081" name="Slide Number Placeholder 3">
            <a:extLst>
              <a:ext uri="{FF2B5EF4-FFF2-40B4-BE49-F238E27FC236}">
                <a16:creationId xmlns:a16="http://schemas.microsoft.com/office/drawing/2014/main" id="{5E676675-0DEA-ABE5-BF17-AE4678DBA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1473" y="4737301"/>
            <a:ext cx="607965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1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057CC71-E8E8-B935-8849-14C4A839F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 b="31248"/>
          <a:stretch/>
        </p:blipFill>
        <p:spPr bwMode="auto">
          <a:xfrm>
            <a:off x="350201" y="964417"/>
            <a:ext cx="8439238" cy="298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CCB3F55-E9EB-F755-85E2-1D63197E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US" err="1"/>
              <a:t>ESnet</a:t>
            </a:r>
            <a:endParaRPr lang="en-US"/>
          </a:p>
        </p:txBody>
      </p:sp>
      <p:sp>
        <p:nvSpPr>
          <p:cNvPr id="4105" name="Slide Number Placeholder 3">
            <a:extLst>
              <a:ext uri="{FF2B5EF4-FFF2-40B4-BE49-F238E27FC236}">
                <a16:creationId xmlns:a16="http://schemas.microsoft.com/office/drawing/2014/main" id="{E5EA45A7-A327-6763-C3F6-DAB5B7E5D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1473" y="4737301"/>
            <a:ext cx="607965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B14DEFEB-07B1-DDCA-0F5B-955641C4DF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81473" y="4737301"/>
            <a:ext cx="607965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08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014C43-6C36-5005-9D7F-5E5698AB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4124369" cy="2983761"/>
          </a:xfrm>
        </p:spPr>
        <p:txBody>
          <a:bodyPr>
            <a:normAutofit/>
          </a:bodyPr>
          <a:lstStyle/>
          <a:p>
            <a:r>
              <a:rPr lang="en-US" dirty="0"/>
              <a:t>Towards a world-wide research community</a:t>
            </a:r>
          </a:p>
          <a:p>
            <a:r>
              <a:rPr lang="en-US" dirty="0"/>
              <a:t>We serve the same users, just across an increasingly large geographical area</a:t>
            </a:r>
          </a:p>
          <a:p>
            <a:r>
              <a:rPr lang="en-US" dirty="0"/>
              <a:t>Aligning services</a:t>
            </a:r>
          </a:p>
          <a:p>
            <a:r>
              <a:rPr lang="en-US" dirty="0"/>
              <a:t>Interoperability will play an increasingly crucial role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1717C3-A22E-0F53-5B79-D8916A4E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US" dirty="0"/>
              <a:t>Collaboration between GÉANT and </a:t>
            </a:r>
            <a:r>
              <a:rPr lang="en-US" dirty="0" err="1"/>
              <a:t>ESnet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7EDF7-37BD-8223-A66D-15A2FDBF5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1473" y="4737301"/>
            <a:ext cx="607965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pic>
        <p:nvPicPr>
          <p:cNvPr id="5122" name="Picture 2" descr="human hand neon signage">
            <a:extLst>
              <a:ext uri="{FF2B5EF4-FFF2-40B4-BE49-F238E27FC236}">
                <a16:creationId xmlns:a16="http://schemas.microsoft.com/office/drawing/2014/main" id="{A727F5D7-9084-3189-A49B-86BB028F4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0" b="35650"/>
          <a:stretch/>
        </p:blipFill>
        <p:spPr bwMode="auto">
          <a:xfrm>
            <a:off x="4665070" y="964417"/>
            <a:ext cx="4124369" cy="298376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4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09087-3D28-83FF-0A70-4DA58C3E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testing facility close to the users</a:t>
            </a:r>
          </a:p>
        </p:txBody>
      </p:sp>
      <p:pic>
        <p:nvPicPr>
          <p:cNvPr id="2050" name="Picture 2" descr="a group of people riding motorcycles down a street at night">
            <a:extLst>
              <a:ext uri="{FF2B5EF4-FFF2-40B4-BE49-F238E27FC236}">
                <a16:creationId xmlns:a16="http://schemas.microsoft.com/office/drawing/2014/main" id="{D6800F80-3312-76C3-738B-E04544737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0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240B-A5F6-C680-B72A-42CB3BCF9FB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perfSONAR</a:t>
            </a:r>
            <a:r>
              <a:rPr lang="en-US" dirty="0"/>
              <a:t> and other specialized tools have been crucial in improving network monitoring</a:t>
            </a:r>
          </a:p>
          <a:p>
            <a:r>
              <a:rPr lang="en-US" dirty="0"/>
              <a:t>However often the bottleneck is in the lab</a:t>
            </a:r>
          </a:p>
          <a:p>
            <a:r>
              <a:rPr lang="en-US" dirty="0"/>
              <a:t>Computers and data transfer applications not </a:t>
            </a:r>
            <a:r>
              <a:rPr lang="en-US" dirty="0" err="1"/>
              <a:t>optimised</a:t>
            </a:r>
            <a:r>
              <a:rPr lang="en-US" dirty="0"/>
              <a:t> for high-speed communication across globe</a:t>
            </a:r>
          </a:p>
          <a:p>
            <a:r>
              <a:rPr lang="en-US" dirty="0"/>
              <a:t>Researchers need to try, evaluate, test and verify the performances of transferring research data within Europe and across the globe.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672A-D3FF-0D55-81F1-43502590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proposed service: a GÉANT DTN Testing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352E-10B5-BF7F-D6C0-841AD0E1532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lvl="1" indent="-342900">
              <a:spcBef>
                <a:spcPts val="750"/>
              </a:spcBef>
            </a:pPr>
            <a:r>
              <a:rPr lang="en-GB" sz="1600" dirty="0"/>
              <a:t>Dedicated hardware for wide-area transfers</a:t>
            </a:r>
          </a:p>
          <a:p>
            <a:pPr lvl="1" indent="-342900">
              <a:spcBef>
                <a:spcPts val="750"/>
              </a:spcBef>
            </a:pPr>
            <a:r>
              <a:rPr lang="en-GB" sz="1600" dirty="0"/>
              <a:t>Three nodes: London, Prague and Hamburg (10 Gb/s)</a:t>
            </a:r>
          </a:p>
          <a:p>
            <a:pPr lvl="1" indent="-342900">
              <a:spcBef>
                <a:spcPts val="750"/>
              </a:spcBef>
            </a:pPr>
            <a:r>
              <a:rPr lang="en-GB" sz="1600" dirty="0"/>
              <a:t>Security implementations: Host-based firewalls</a:t>
            </a:r>
          </a:p>
          <a:p>
            <a:pPr lvl="1" indent="-342900">
              <a:spcBef>
                <a:spcPts val="750"/>
              </a:spcBef>
            </a:pPr>
            <a:r>
              <a:rPr lang="en-GB" sz="1600" dirty="0"/>
              <a:t>Careful tuning</a:t>
            </a:r>
          </a:p>
          <a:p>
            <a:pPr lvl="1" indent="-342900">
              <a:spcBef>
                <a:spcPts val="750"/>
              </a:spcBef>
            </a:pPr>
            <a:r>
              <a:rPr lang="en-GB" sz="1600" dirty="0"/>
              <a:t>Using protocols optimised for bulk data transfers </a:t>
            </a:r>
          </a:p>
          <a:p>
            <a:pPr lvl="2" indent="-342900">
              <a:spcBef>
                <a:spcPts val="750"/>
              </a:spcBef>
            </a:pPr>
            <a:r>
              <a:rPr lang="en-GB" sz="1600" dirty="0"/>
              <a:t>For example: FDT, WebDAV, RDMA</a:t>
            </a:r>
          </a:p>
          <a:p>
            <a:pPr lvl="1" indent="-342900">
              <a:spcBef>
                <a:spcPts val="750"/>
              </a:spcBef>
            </a:pPr>
            <a:r>
              <a:rPr lang="en-GB" sz="1600" dirty="0"/>
              <a:t>Multiple streams of data sent using multiple sockets possible</a:t>
            </a:r>
          </a:p>
          <a:p>
            <a:pPr marL="171450" lvl="1" indent="0">
              <a:spcBef>
                <a:spcPts val="750"/>
              </a:spcBef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4432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34EF-A8E0-E14F-C167-4E6A305C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US" dirty="0"/>
              <a:t>A service built on a strong test case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0A02E1E-1A0D-1F69-4A88-2D9487BB4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1473" y="4737301"/>
            <a:ext cx="607965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7190D3-243F-FA74-4D91-E7B241139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086794"/>
              </p:ext>
            </p:extLst>
          </p:nvPr>
        </p:nvGraphicFramePr>
        <p:xfrm>
          <a:off x="350201" y="964417"/>
          <a:ext cx="8439238" cy="333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89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CD64-9F07-21C1-C02E-82DB0FE9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cases from NRENs </a:t>
            </a:r>
            <a:r>
              <a:rPr lang="en-US" sz="1800"/>
              <a:t>(from formal requirement gathering)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76A6-D06F-433F-FD0A-7F6AFE1AA54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Validate new data transfer techniques</a:t>
            </a:r>
          </a:p>
          <a:p>
            <a:r>
              <a:rPr lang="en-US"/>
              <a:t>Transfers from national supercomputing facilities to sites off-island</a:t>
            </a:r>
          </a:p>
          <a:p>
            <a:r>
              <a:rPr lang="en-US"/>
              <a:t>Enable end sites (like universities) to test impact of firewalls on data transfre</a:t>
            </a:r>
          </a:p>
          <a:p>
            <a:r>
              <a:rPr lang="en-US"/>
              <a:t>Enable users to test their systems with hosts further away</a:t>
            </a:r>
          </a:p>
          <a:p>
            <a:r>
              <a:rPr lang="en-US"/>
              <a:t>Throughput validation for R&amp;E project</a:t>
            </a:r>
          </a:p>
          <a:p>
            <a:r>
              <a:rPr lang="en-US"/>
              <a:t>Input for network design</a:t>
            </a:r>
          </a:p>
          <a:p>
            <a:r>
              <a:rPr lang="en-US"/>
              <a:t>Storage transfer capability validation including the network</a:t>
            </a:r>
          </a:p>
          <a:p>
            <a:pPr lvl="1"/>
            <a:r>
              <a:rPr lang="en-US"/>
              <a:t>For example, reproducing/emulating the far end user behaviour</a:t>
            </a:r>
          </a:p>
          <a:p>
            <a:r>
              <a:rPr lang="en-US"/>
              <a:t>In future: a network of DTNs spread everywhere geographically for relevant data transfer tests between NRENs and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84839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7938</TotalTime>
  <Words>753</Words>
  <Application>Microsoft Macintosh PowerPoint</Application>
  <PresentationFormat>On-screen Show (16:9)</PresentationFormat>
  <Paragraphs>86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aktiv-grotesk</vt:lpstr>
      <vt:lpstr>Arial</vt:lpstr>
      <vt:lpstr>Arial</vt:lpstr>
      <vt:lpstr>Calibri</vt:lpstr>
      <vt:lpstr>Open Sans</vt:lpstr>
      <vt:lpstr>Wingdings</vt:lpstr>
      <vt:lpstr>GEANT Association</vt:lpstr>
      <vt:lpstr>PowerPoint Presentation</vt:lpstr>
      <vt:lpstr>Why effective data transfer matters</vt:lpstr>
      <vt:lpstr>GÉANT at the heart of Research and Education</vt:lpstr>
      <vt:lpstr>ESnet</vt:lpstr>
      <vt:lpstr>Collaboration between GÉANT and ESnet</vt:lpstr>
      <vt:lpstr>The need for a testing facility close to the users</vt:lpstr>
      <vt:lpstr>The proposed service: a GÉANT DTN Testing Facility</vt:lpstr>
      <vt:lpstr>A service built on a strong test case</vt:lpstr>
      <vt:lpstr>Use cases from NRENs (from formal requirement gathering)</vt:lpstr>
      <vt:lpstr>Web interface</vt:lpstr>
      <vt:lpstr>GEANT  ESnet</vt:lpstr>
      <vt:lpstr>ESnet  GEANT</vt:lpstr>
      <vt:lpstr>Live demo on demand</vt:lpstr>
      <vt:lpstr>Thank you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Domenico Vicinanza</cp:lastModifiedBy>
  <cp:revision>169</cp:revision>
  <dcterms:created xsi:type="dcterms:W3CDTF">2015-04-29T14:13:57Z</dcterms:created>
  <dcterms:modified xsi:type="dcterms:W3CDTF">2024-06-05T14:40:34Z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