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4"/>
  </p:notesMasterIdLst>
  <p:sldIdLst>
    <p:sldId id="299" r:id="rId6"/>
    <p:sldId id="316" r:id="rId7"/>
    <p:sldId id="313" r:id="rId8"/>
    <p:sldId id="317" r:id="rId9"/>
    <p:sldId id="319" r:id="rId10"/>
    <p:sldId id="320" r:id="rId11"/>
    <p:sldId id="303" r:id="rId12"/>
    <p:sldId id="306" r:id="rId13"/>
    <p:sldId id="305" r:id="rId14"/>
    <p:sldId id="326" r:id="rId15"/>
    <p:sldId id="327" r:id="rId16"/>
    <p:sldId id="324" r:id="rId17"/>
    <p:sldId id="311" r:id="rId18"/>
    <p:sldId id="321" r:id="rId19"/>
    <p:sldId id="322" r:id="rId20"/>
    <p:sldId id="312" r:id="rId21"/>
    <p:sldId id="314" r:id="rId22"/>
    <p:sldId id="295" r:id="rId2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BCB"/>
    <a:srgbClr val="1A6992"/>
    <a:srgbClr val="D7E9F4"/>
    <a:srgbClr val="1C2C4F"/>
    <a:srgbClr val="285D93"/>
    <a:srgbClr val="F0D39F"/>
    <a:srgbClr val="6396BA"/>
    <a:srgbClr val="E3B400"/>
    <a:srgbClr val="414140"/>
    <a:srgbClr val="F6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840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05/06/2024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0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038435-1C4D-D361-683E-F7B5656A4D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1000">
                <a:srgbClr val="D7E9F4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60601" y="2919018"/>
            <a:ext cx="3822700" cy="281467"/>
          </a:xfrm>
        </p:spPr>
        <p:txBody>
          <a:bodyPr>
            <a:noAutofit/>
          </a:bodyPr>
          <a:lstStyle>
            <a:lvl1pPr marL="0" indent="0">
              <a:buNone/>
              <a:defRPr sz="1400" b="1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0601" y="1619337"/>
            <a:ext cx="4276291" cy="545199"/>
          </a:xfrm>
        </p:spPr>
        <p:txBody>
          <a:bodyPr wrap="square">
            <a:noAutofit/>
          </a:bodyPr>
          <a:lstStyle>
            <a:lvl1pPr marL="0" indent="0">
              <a:lnSpc>
                <a:spcPct val="150000"/>
              </a:lnSpc>
              <a:buNone/>
              <a:defRPr sz="16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6907" y="909372"/>
            <a:ext cx="4562293" cy="709965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60601" y="3328766"/>
            <a:ext cx="3752453" cy="32725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Location</a:t>
            </a:r>
            <a:endParaRPr lang="en-GB" dirty="0"/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0601" y="3623253"/>
            <a:ext cx="3752453" cy="321239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4093AE0-6C5D-DF1E-E4C1-1FD73BFF3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29" y="4525833"/>
            <a:ext cx="1687197" cy="3594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1A30560-C97D-61E4-B112-A75B61DCE7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9102" y="4478391"/>
            <a:ext cx="762023" cy="331583"/>
          </a:xfrm>
          <a:prstGeom prst="rect">
            <a:avLst/>
          </a:prstGeom>
        </p:spPr>
      </p:pic>
      <p:pic>
        <p:nvPicPr>
          <p:cNvPr id="4" name="Picture 3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D0DCF837-1CC0-D41A-9A45-40F9EFCC4A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2" t="28150" r="26971" b="-3797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4" name="Picture 3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AFABDAEB-5718-BD19-6677-55F9043522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7" t="63885" r="24367" b="25890"/>
          <a:stretch/>
        </p:blipFill>
        <p:spPr>
          <a:xfrm>
            <a:off x="2748053" y="4448247"/>
            <a:ext cx="6395947" cy="695254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1473" y="4737301"/>
            <a:ext cx="60796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6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78242A-115F-FAAB-3C19-C8B609AB6C4B}"/>
              </a:ext>
            </a:extLst>
          </p:cNvPr>
          <p:cNvSpPr/>
          <p:nvPr userDrawn="1"/>
        </p:nvSpPr>
        <p:spPr>
          <a:xfrm>
            <a:off x="0" y="4304555"/>
            <a:ext cx="9144000" cy="830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A8EEC4-48DE-2CF0-6FA5-9139A172AF30}"/>
              </a:ext>
            </a:extLst>
          </p:cNvPr>
          <p:cNvSpPr/>
          <p:nvPr userDrawn="1"/>
        </p:nvSpPr>
        <p:spPr>
          <a:xfrm>
            <a:off x="0" y="4629813"/>
            <a:ext cx="9144000" cy="513687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>
            <a:lvl1pPr>
              <a:defRPr sz="16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1C2C4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D09B77-3BA4-BCF3-6CA1-68C8CEC66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396B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9" name="Picture 8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73FBB5DD-F23D-BFD9-C754-1058CD38C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89"/>
          <a:stretch/>
        </p:blipFill>
        <p:spPr>
          <a:xfrm>
            <a:off x="350201" y="4737300"/>
            <a:ext cx="1016655" cy="274638"/>
          </a:xfrm>
          <a:prstGeom prst="rect">
            <a:avLst/>
          </a:prstGeom>
        </p:spPr>
      </p:pic>
      <p:pic>
        <p:nvPicPr>
          <p:cNvPr id="10" name="Picture 9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0F23D177-D40B-05F1-482A-B8DF18145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18" t="63623" r="25148" b="28822"/>
          <a:stretch/>
        </p:blipFill>
        <p:spPr>
          <a:xfrm>
            <a:off x="2748053" y="4629813"/>
            <a:ext cx="6395947" cy="513688"/>
          </a:xfrm>
          <a:prstGeom prst="rect">
            <a:avLst/>
          </a:prstGeom>
        </p:spPr>
      </p:pic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16A8FE16-D059-EE45-A0EF-28AC780580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92716" y="4751034"/>
            <a:ext cx="98094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12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F1DA8E-61B8-6DA4-81A2-2DD487D6404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1000">
                <a:srgbClr val="D7E9F4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82946" y="3470165"/>
            <a:ext cx="3795964" cy="263127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 dirty="0"/>
              <a:t>Presenter email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63B183-FA2B-0B15-9915-FD43F149D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5229" y="4525833"/>
            <a:ext cx="1687197" cy="3594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9B8568-755C-C2E7-C717-739E35CF30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99102" y="4478391"/>
            <a:ext cx="762023" cy="331583"/>
          </a:xfrm>
          <a:prstGeom prst="rect">
            <a:avLst/>
          </a:prstGeom>
        </p:spPr>
      </p:pic>
      <p:pic>
        <p:nvPicPr>
          <p:cNvPr id="7" name="Picture 6" descr="A colorful arrows on a black background&#10;&#10;Description automatically generated">
            <a:extLst>
              <a:ext uri="{FF2B5EF4-FFF2-40B4-BE49-F238E27FC236}">
                <a16:creationId xmlns:a16="http://schemas.microsoft.com/office/drawing/2014/main" id="{A7669FC1-0416-8323-3841-A1DAB03141C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742" t="28150" r="26971" b="-3797"/>
          <a:stretch/>
        </p:blipFill>
        <p:spPr>
          <a:xfrm>
            <a:off x="2748053" y="0"/>
            <a:ext cx="639594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47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AA01DBE-0E20-C2F7-4178-D776813E3B61}"/>
              </a:ext>
            </a:extLst>
          </p:cNvPr>
          <p:cNvSpPr/>
          <p:nvPr userDrawn="1"/>
        </p:nvSpPr>
        <p:spPr>
          <a:xfrm>
            <a:off x="0" y="4447674"/>
            <a:ext cx="9144000" cy="695826"/>
          </a:xfrm>
          <a:prstGeom prst="rect">
            <a:avLst/>
          </a:prstGeom>
          <a:solidFill>
            <a:srgbClr val="1C2C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31562"/>
            <a:ext cx="8439238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0201" y="964414"/>
            <a:ext cx="8439238" cy="31891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271CF10B-5905-E541-B922-641440E0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89757" y="4737301"/>
            <a:ext cx="49968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1">
                <a:solidFill>
                  <a:srgbClr val="B4E9E2"/>
                </a:solidFill>
              </a:defRPr>
            </a:lvl1pPr>
          </a:lstStyle>
          <a:p>
            <a:fld id="{9E7CA0F2-EE66-4F60-8C00-E0BE38E7AEC5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A white and red text on a black background&#10;&#10;Description automatically generated">
            <a:extLst>
              <a:ext uri="{FF2B5EF4-FFF2-40B4-BE49-F238E27FC236}">
                <a16:creationId xmlns:a16="http://schemas.microsoft.com/office/drawing/2014/main" id="{71761730-9440-4A84-CB34-A27DF096EF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01" y="4572146"/>
            <a:ext cx="1243983" cy="43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63" r:id="rId3"/>
    <p:sldLayoutId id="2147483661" r:id="rId4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6396BA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1C2C4F"/>
          </a:solidFill>
          <a:latin typeface="Arial" panose="020B0604020202020204" pitchFamily="34" charset="0"/>
          <a:ea typeface="Verdana" panose="020B060403050404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41B41-0771-ADBC-7CF1-ED2A0CA0AD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Sebastiano Buscaglione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54B7778-A9AA-698F-92B1-938416076B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GB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hat is GÉANT doing and how can we improve the interregional connectivity model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C1A6BFC-C12E-173A-47DB-3D4DFC7E10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Regional to Global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7E323A3-4D3A-3748-4DFA-FA4ED959F16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Rennes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139ADB-1ACA-13FB-180C-ACCCBD2716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12/06/2024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7917F9-2C12-1A99-DAEA-F1CF89F865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086600" y="4633913"/>
            <a:ext cx="2057400" cy="274637"/>
          </a:xfrm>
        </p:spPr>
        <p:txBody>
          <a:bodyPr/>
          <a:lstStyle/>
          <a:p>
            <a:fld id="{9E7CA0F2-EE66-4F60-8C00-E0BE38E7AEC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6911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1E0C8-22D4-FC9E-D8F6-C2ACBC607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415559"/>
          </a:xfrm>
        </p:spPr>
        <p:txBody>
          <a:bodyPr>
            <a:normAutofit/>
          </a:bodyPr>
          <a:lstStyle/>
          <a:p>
            <a:r>
              <a:rPr lang="en-US" sz="2000" dirty="0"/>
              <a:t>Change of ownership (and demand)</a:t>
            </a:r>
          </a:p>
          <a:p>
            <a:r>
              <a:rPr lang="en-US" sz="2000" dirty="0"/>
              <a:t>New Technologies </a:t>
            </a:r>
          </a:p>
          <a:p>
            <a:r>
              <a:rPr lang="en-US" sz="2000" dirty="0"/>
              <a:t>Geopolitical instabilities</a:t>
            </a:r>
          </a:p>
          <a:p>
            <a:r>
              <a:rPr lang="en-US" sz="2000" dirty="0"/>
              <a:t>Post COVID effect </a:t>
            </a:r>
          </a:p>
          <a:p>
            <a:r>
              <a:rPr lang="en-US" sz="2000" dirty="0"/>
              <a:t>Timing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Submarine industry is enjoying a period of change and growth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957C92-90D6-C9C9-150E-125C09E92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378" y="2637913"/>
            <a:ext cx="3067291" cy="190309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close up of a text&#10;&#10;Description automatically generated">
            <a:extLst>
              <a:ext uri="{FF2B5EF4-FFF2-40B4-BE49-F238E27FC236}">
                <a16:creationId xmlns:a16="http://schemas.microsoft.com/office/drawing/2014/main" id="{5669839D-20E1-CC0E-16C5-FAF9011B9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39" y="3505201"/>
            <a:ext cx="3734073" cy="103580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person wearing a mask and a blue hat&#10;&#10;Description automatically generated">
            <a:extLst>
              <a:ext uri="{FF2B5EF4-FFF2-40B4-BE49-F238E27FC236}">
                <a16:creationId xmlns:a16="http://schemas.microsoft.com/office/drawing/2014/main" id="{F32760BC-AEE8-3295-DEC1-AB856A282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072" y="2282413"/>
            <a:ext cx="2299940" cy="10857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C2D27E-D22A-8C4E-3059-A8CC617B0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378" y="643929"/>
            <a:ext cx="3067291" cy="18569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4178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1E0C8-22D4-FC9E-D8F6-C2ACBC607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8"/>
            <a:ext cx="8439238" cy="2767827"/>
          </a:xfrm>
        </p:spPr>
        <p:txBody>
          <a:bodyPr>
            <a:noAutofit/>
          </a:bodyPr>
          <a:lstStyle/>
          <a:p>
            <a:r>
              <a:rPr lang="en-US" sz="2000" dirty="0"/>
              <a:t>Change of ownership is squeezing the TELCO market </a:t>
            </a:r>
          </a:p>
          <a:p>
            <a:r>
              <a:rPr lang="en-US" sz="2000" dirty="0"/>
              <a:t>As change is happening this is the time to put our interests on the table </a:t>
            </a:r>
          </a:p>
          <a:p>
            <a:r>
              <a:rPr lang="en-US" sz="2000" dirty="0"/>
              <a:t>Funding bodies are ready to invest more </a:t>
            </a:r>
          </a:p>
          <a:p>
            <a:r>
              <a:rPr lang="en-US" sz="2000" dirty="0"/>
              <a:t>Collectively we do have experience in this area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us (R&amp;E)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1ABAE-D401-4CAE-4709-329A89A6178C}"/>
              </a:ext>
            </a:extLst>
          </p:cNvPr>
          <p:cNvSpPr txBox="1"/>
          <p:nvPr/>
        </p:nvSpPr>
        <p:spPr>
          <a:xfrm>
            <a:off x="1886617" y="3085914"/>
            <a:ext cx="536640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So yes – this </a:t>
            </a:r>
            <a:r>
              <a:rPr lang="en-GB" sz="3600" b="1" dirty="0">
                <a:solidFill>
                  <a:srgbClr val="FF0000"/>
                </a:solidFill>
              </a:rPr>
              <a:t>is</a:t>
            </a:r>
            <a:r>
              <a:rPr lang="en-GB" sz="3600" dirty="0">
                <a:solidFill>
                  <a:srgbClr val="FF0000"/>
                </a:solidFill>
              </a:rPr>
              <a:t> a good time!</a:t>
            </a:r>
          </a:p>
        </p:txBody>
      </p:sp>
    </p:spTree>
    <p:extLst>
      <p:ext uri="{BB962C8B-B14F-4D97-AF65-F5344CB8AC3E}">
        <p14:creationId xmlns:p14="http://schemas.microsoft.com/office/powerpoint/2010/main" val="325367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submarine cables are the links - what about the nodes?</a:t>
            </a:r>
          </a:p>
        </p:txBody>
      </p:sp>
      <p:pic>
        <p:nvPicPr>
          <p:cNvPr id="8" name="Picture 7" descr="A map of the world&#10;&#10;Description automatically generated">
            <a:extLst>
              <a:ext uri="{FF2B5EF4-FFF2-40B4-BE49-F238E27FC236}">
                <a16:creationId xmlns:a16="http://schemas.microsoft.com/office/drawing/2014/main" id="{BF07FBAA-6463-A62E-2CCA-1441A395B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179" y="776877"/>
            <a:ext cx="4626407" cy="2604006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5D8B53E-6FEA-D55A-0964-FFACF8E2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4290955" cy="3415559"/>
          </a:xfrm>
        </p:spPr>
        <p:txBody>
          <a:bodyPr>
            <a:normAutofit lnSpcReduction="10000"/>
          </a:bodyPr>
          <a:lstStyle/>
          <a:p>
            <a:r>
              <a:rPr lang="en-US" sz="1800" b="1" dirty="0"/>
              <a:t>Nodes</a:t>
            </a:r>
            <a:r>
              <a:rPr lang="en-US" sz="1800" dirty="0"/>
              <a:t> in “global” terms are represented by </a:t>
            </a:r>
            <a:r>
              <a:rPr lang="en-US" sz="1800" b="1" dirty="0"/>
              <a:t>“Open Exchanges” </a:t>
            </a:r>
          </a:p>
          <a:p>
            <a:r>
              <a:rPr lang="en-US" sz="1800" b="1" dirty="0"/>
              <a:t>Lightweight policy environments </a:t>
            </a:r>
            <a:r>
              <a:rPr lang="en-US" sz="1800" dirty="0"/>
              <a:t>allowing clients to establish connections with each other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However</a:t>
            </a:r>
            <a:r>
              <a:rPr lang="en-US" sz="1800" dirty="0"/>
              <a:t>…</a:t>
            </a:r>
          </a:p>
          <a:p>
            <a:r>
              <a:rPr lang="en-US" sz="1800" dirty="0">
                <a:highlight>
                  <a:srgbClr val="FFFF00"/>
                </a:highlight>
              </a:rPr>
              <a:t>Geographical coverage is limited </a:t>
            </a:r>
          </a:p>
          <a:p>
            <a:r>
              <a:rPr lang="en-US" sz="1800" dirty="0">
                <a:highlight>
                  <a:srgbClr val="FFFF00"/>
                </a:highlight>
              </a:rPr>
              <a:t>Information is also limited!</a:t>
            </a:r>
          </a:p>
          <a:p>
            <a:r>
              <a:rPr lang="en-US" sz="1800" dirty="0"/>
              <a:t>Location of Exchanges should be reviewed to ensure optimal positioning  </a:t>
            </a:r>
          </a:p>
          <a:p>
            <a:endParaRPr lang="en-US" sz="1800" dirty="0"/>
          </a:p>
        </p:txBody>
      </p:sp>
      <p:pic>
        <p:nvPicPr>
          <p:cNvPr id="10" name="Picture 9" descr="A map of the united states&#10;&#10;Description automatically generated">
            <a:extLst>
              <a:ext uri="{FF2B5EF4-FFF2-40B4-BE49-F238E27FC236}">
                <a16:creationId xmlns:a16="http://schemas.microsoft.com/office/drawing/2014/main" id="{3F422C1D-805E-1DD0-3511-52F3968DEE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71" y="2854691"/>
            <a:ext cx="2795589" cy="16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844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GÉANT doing?</a:t>
            </a:r>
          </a:p>
        </p:txBody>
      </p:sp>
      <p:pic>
        <p:nvPicPr>
          <p:cNvPr id="11" name="Picture 10" descr="A map of europe with blue lines and green dots&#10;&#10;Description automatically generated">
            <a:extLst>
              <a:ext uri="{FF2B5EF4-FFF2-40B4-BE49-F238E27FC236}">
                <a16:creationId xmlns:a16="http://schemas.microsoft.com/office/drawing/2014/main" id="{5C73ACF0-CB85-C0AB-6716-BDB4D30142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9"/>
          <a:stretch/>
        </p:blipFill>
        <p:spPr>
          <a:xfrm>
            <a:off x="1364737" y="1205486"/>
            <a:ext cx="1987891" cy="18920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 descr="A map of the world&#10;&#10;Description automatically generated">
            <a:extLst>
              <a:ext uri="{FF2B5EF4-FFF2-40B4-BE49-F238E27FC236}">
                <a16:creationId xmlns:a16="http://schemas.microsoft.com/office/drawing/2014/main" id="{5604F5F2-97DB-3D28-2974-BD80BF4FF4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2" y="1158181"/>
            <a:ext cx="3902725" cy="1986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D8CA70-0A76-8220-37BD-DB20F824B5DD}"/>
              </a:ext>
            </a:extLst>
          </p:cNvPr>
          <p:cNvSpPr txBox="1"/>
          <p:nvPr/>
        </p:nvSpPr>
        <p:spPr>
          <a:xfrm>
            <a:off x="1847162" y="756782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GN4-3N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53CE6C5-B8D2-570B-7E39-049E763E3EEC}"/>
              </a:ext>
            </a:extLst>
          </p:cNvPr>
          <p:cNvSpPr txBox="1"/>
          <p:nvPr/>
        </p:nvSpPr>
        <p:spPr>
          <a:xfrm>
            <a:off x="6002932" y="756782"/>
            <a:ext cx="1059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GN5-IC1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ABACF1-EF58-CC7E-2B32-67EA50B6FF29}"/>
              </a:ext>
            </a:extLst>
          </p:cNvPr>
          <p:cNvSpPr txBox="1"/>
          <p:nvPr/>
        </p:nvSpPr>
        <p:spPr>
          <a:xfrm>
            <a:off x="1036612" y="3306164"/>
            <a:ext cx="2644139" cy="113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2017 – 2023 </a:t>
            </a:r>
          </a:p>
          <a:p>
            <a:pPr algn="ctr"/>
            <a:r>
              <a:rPr lang="en-US" dirty="0"/>
              <a:t>Refresh the GÉANT European Network Infrastructure </a:t>
            </a:r>
          </a:p>
          <a:p>
            <a:pPr algn="ctr"/>
            <a:r>
              <a:rPr lang="en-US" dirty="0"/>
              <a:t>move to long term IRU and Fibre/Spectrum where possible  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0ACAA96-DEA8-0418-0AB5-E194F6D02189}"/>
              </a:ext>
            </a:extLst>
          </p:cNvPr>
          <p:cNvSpPr txBox="1"/>
          <p:nvPr/>
        </p:nvSpPr>
        <p:spPr>
          <a:xfrm>
            <a:off x="5210816" y="3306164"/>
            <a:ext cx="2644139" cy="11310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2023 – 2025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Provide a long-term intercontinental capacity and investment plan</a:t>
            </a:r>
          </a:p>
          <a:p>
            <a:pPr algn="ctr"/>
            <a:r>
              <a:rPr lang="en-US" dirty="0"/>
              <a:t>Connect to two regions 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6115F00-305C-77AD-5C25-860F1FD810F7}"/>
              </a:ext>
            </a:extLst>
          </p:cNvPr>
          <p:cNvSpPr txBox="1"/>
          <p:nvPr/>
        </p:nvSpPr>
        <p:spPr>
          <a:xfrm>
            <a:off x="1602704" y="1920688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~50M EUR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1E75B2-A8B6-AB0D-B682-FA406F757728}"/>
              </a:ext>
            </a:extLst>
          </p:cNvPr>
          <p:cNvSpPr txBox="1"/>
          <p:nvPr/>
        </p:nvSpPr>
        <p:spPr>
          <a:xfrm>
            <a:off x="5776908" y="1906743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~15M EUR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CC20A974-5B70-BB9E-591C-4724DF998461}"/>
              </a:ext>
            </a:extLst>
          </p:cNvPr>
          <p:cNvSpPr/>
          <p:nvPr/>
        </p:nvSpPr>
        <p:spPr>
          <a:xfrm>
            <a:off x="3413524" y="880293"/>
            <a:ext cx="2046083" cy="15588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767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GN5-IC1 as an opportunity to be more involved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9E8D154-BAF1-04B8-ECCF-63E66BA9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298376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project is the answer to the need for increasing the strategic direction and coordination when it comes to interconnecting globally. </a:t>
            </a:r>
          </a:p>
          <a:p>
            <a:pPr marL="0" indent="0">
              <a:buNone/>
            </a:pPr>
            <a:r>
              <a:rPr lang="en-GB" b="1" dirty="0"/>
              <a:t>Three pillars have been defined to guide intercontinental connectivity investment planning: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i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5E35A2-8D96-821B-8FD8-E0F18E1278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677" y="1894376"/>
            <a:ext cx="5866646" cy="2577188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34C9699D-75CE-EF2A-E4C2-AD0B8674FF30}"/>
              </a:ext>
            </a:extLst>
          </p:cNvPr>
          <p:cNvSpPr/>
          <p:nvPr/>
        </p:nvSpPr>
        <p:spPr>
          <a:xfrm>
            <a:off x="1068309" y="2806574"/>
            <a:ext cx="461727" cy="733331"/>
          </a:xfrm>
          <a:prstGeom prst="rightArrow">
            <a:avLst/>
          </a:prstGeom>
          <a:solidFill>
            <a:srgbClr val="E31BC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57D5B24-EDE8-DA82-842B-545B504E69AF}"/>
              </a:ext>
            </a:extLst>
          </p:cNvPr>
          <p:cNvSpPr/>
          <p:nvPr/>
        </p:nvSpPr>
        <p:spPr>
          <a:xfrm>
            <a:off x="1723053" y="3041780"/>
            <a:ext cx="3296816" cy="180391"/>
          </a:xfrm>
          <a:prstGeom prst="rect">
            <a:avLst/>
          </a:prstGeom>
          <a:noFill/>
          <a:ln w="38100">
            <a:solidFill>
              <a:srgbClr val="E31B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118ADB-3886-A8B0-9E98-6D3BD5725582}"/>
              </a:ext>
            </a:extLst>
          </p:cNvPr>
          <p:cNvSpPr/>
          <p:nvPr/>
        </p:nvSpPr>
        <p:spPr>
          <a:xfrm>
            <a:off x="2466392" y="3222171"/>
            <a:ext cx="4021494" cy="180391"/>
          </a:xfrm>
          <a:prstGeom prst="rect">
            <a:avLst/>
          </a:prstGeom>
          <a:noFill/>
          <a:ln w="38100">
            <a:solidFill>
              <a:srgbClr val="E31BC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654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GN5-IC1 in practice - Infrastructure to North America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09E8D154-BAF1-04B8-ECCF-63E66BA94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0" y="964417"/>
            <a:ext cx="8523459" cy="2983761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In coordination with </a:t>
            </a:r>
            <a:r>
              <a:rPr lang="en-GB" b="1" dirty="0" err="1"/>
              <a:t>ESnet</a:t>
            </a:r>
            <a:r>
              <a:rPr lang="en-GB" b="1" dirty="0"/>
              <a:t>, GÉANT is looking at acquiring ~25% Spectrum over 4 links transatlantic. </a:t>
            </a:r>
          </a:p>
          <a:p>
            <a:pPr marL="0" indent="0">
              <a:buNone/>
            </a:pPr>
            <a:r>
              <a:rPr lang="en-GB" dirty="0"/>
              <a:t>The total capacity of the combined system (with </a:t>
            </a:r>
            <a:r>
              <a:rPr lang="en-GB" dirty="0" err="1"/>
              <a:t>ESnet</a:t>
            </a:r>
            <a:r>
              <a:rPr lang="en-GB" dirty="0"/>
              <a:t>) will be at ~20Tbps with GÉANT owning half of it.</a:t>
            </a:r>
          </a:p>
          <a:p>
            <a:pPr marL="0" indent="0">
              <a:buNone/>
            </a:pPr>
            <a:r>
              <a:rPr lang="en-GB" dirty="0"/>
              <a:t>Based on Spectrum IRUs with </a:t>
            </a:r>
            <a:r>
              <a:rPr lang="en-GB" b="1" dirty="0"/>
              <a:t>GÉANT</a:t>
            </a:r>
            <a:r>
              <a:rPr lang="en-GB" dirty="0"/>
              <a:t> </a:t>
            </a:r>
            <a:r>
              <a:rPr lang="en-GB" b="1" dirty="0"/>
              <a:t>capacity delivered at Open Exchanges</a:t>
            </a:r>
          </a:p>
          <a:p>
            <a:pPr marL="0" indent="0">
              <a:buNone/>
            </a:pPr>
            <a:r>
              <a:rPr lang="en-GB" b="1" dirty="0"/>
              <a:t>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US" i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3BEB5B-0A47-84E0-3D85-B61E491C4C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018"/>
          <a:stretch/>
        </p:blipFill>
        <p:spPr>
          <a:xfrm>
            <a:off x="3373289" y="2456297"/>
            <a:ext cx="4901609" cy="20270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96B8C4-923A-9AFC-D1DC-BD34166625AC}"/>
              </a:ext>
            </a:extLst>
          </p:cNvPr>
          <p:cNvSpPr txBox="1"/>
          <p:nvPr/>
        </p:nvSpPr>
        <p:spPr>
          <a:xfrm>
            <a:off x="622540" y="3115877"/>
            <a:ext cx="2697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err="1"/>
              <a:t>ESnet</a:t>
            </a:r>
            <a:r>
              <a:rPr lang="en-GB" sz="2000" dirty="0"/>
              <a:t> successfully acquired the first link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D3E93FA-D5B8-72BF-E9C0-F891BC23ACC0}"/>
              </a:ext>
            </a:extLst>
          </p:cNvPr>
          <p:cNvSpPr/>
          <p:nvPr/>
        </p:nvSpPr>
        <p:spPr>
          <a:xfrm>
            <a:off x="3031757" y="3293087"/>
            <a:ext cx="230521" cy="35346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622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with funding bodies – the case of MEDUSA</a:t>
            </a:r>
          </a:p>
        </p:txBody>
      </p:sp>
      <p:pic>
        <p:nvPicPr>
          <p:cNvPr id="6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B2F673E4-ADC7-1C74-A24B-B97F87A293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847" y="1931979"/>
            <a:ext cx="5410918" cy="25770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0" name="Picture 9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D07011EA-4575-10F4-84CA-FB63219D7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216" y="2011594"/>
            <a:ext cx="1619360" cy="4299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1A87BF7-D953-18F6-EC88-C60B6F9F0B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72242"/>
            <a:ext cx="8335178" cy="860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partnership with DG-NEAR (EC), EIB, ASREN and AFR-IX</a:t>
            </a:r>
            <a:r>
              <a:rPr lang="en-US" dirty="0"/>
              <a:t>, GÉANT is working on co-building the MEDUSA submarine system.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A 40M investment </a:t>
            </a:r>
            <a:r>
              <a:rPr lang="en-US" dirty="0">
                <a:solidFill>
                  <a:schemeClr val="tx1"/>
                </a:solidFill>
              </a:rPr>
              <a:t>to provide Terabits capacity to North African countries.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950640-10B9-8E03-A830-DAE275BF88DA}"/>
              </a:ext>
            </a:extLst>
          </p:cNvPr>
          <p:cNvSpPr txBox="1"/>
          <p:nvPr/>
        </p:nvSpPr>
        <p:spPr>
          <a:xfrm>
            <a:off x="7328783" y="4308942"/>
            <a:ext cx="146065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https://medusascs.com/</a:t>
            </a:r>
          </a:p>
        </p:txBody>
      </p:sp>
    </p:spTree>
    <p:extLst>
      <p:ext uri="{BB962C8B-B14F-4D97-AF65-F5344CB8AC3E}">
        <p14:creationId xmlns:p14="http://schemas.microsoft.com/office/powerpoint/2010/main" val="373008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C1E0C8-22D4-FC9E-D8F6-C2ACBC607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415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Getting involved at lower layer requires more resources</a:t>
            </a:r>
            <a:r>
              <a:rPr lang="en-US" dirty="0"/>
              <a:t> – </a:t>
            </a:r>
            <a:r>
              <a:rPr lang="en-US" b="1" dirty="0">
                <a:solidFill>
                  <a:srgbClr val="FF0000"/>
                </a:solidFill>
              </a:rPr>
              <a:t>we need to work together </a:t>
            </a:r>
            <a:r>
              <a:rPr lang="en-US" b="1" dirty="0"/>
              <a:t>to overcome challenges -</a:t>
            </a:r>
            <a:r>
              <a:rPr lang="en-US" dirty="0"/>
              <a:t> Groups like GNA-G will be important to coordinate</a:t>
            </a:r>
          </a:p>
          <a:p>
            <a:pPr algn="ctr">
              <a:buFontTx/>
              <a:buChar char="-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We need to </a:t>
            </a:r>
            <a:r>
              <a:rPr lang="en-US" b="1" dirty="0"/>
              <a:t>prepare our regional and national networks</a:t>
            </a:r>
            <a:r>
              <a:rPr lang="en-US" dirty="0"/>
              <a:t> to connect to these systems </a:t>
            </a:r>
            <a:r>
              <a:rPr lang="en-US" b="1" dirty="0"/>
              <a:t>R&amp;E Exchanges are key</a:t>
            </a:r>
          </a:p>
          <a:p>
            <a:pPr marL="0" indent="0" algn="ctr">
              <a:buNone/>
            </a:pPr>
            <a:endParaRPr lang="en-US" b="1" dirty="0"/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do?</a:t>
            </a:r>
          </a:p>
        </p:txBody>
      </p:sp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895074B-9208-6781-B5C0-6EDC57657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204" y="1444312"/>
            <a:ext cx="2207232" cy="765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817DAA-7E3E-7129-DA13-FF917AE64EF1}"/>
              </a:ext>
            </a:extLst>
          </p:cNvPr>
          <p:cNvSpPr txBox="1"/>
          <p:nvPr/>
        </p:nvSpPr>
        <p:spPr>
          <a:xfrm>
            <a:off x="3691129" y="2145850"/>
            <a:ext cx="186858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https://www.gna-g.net/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F1986E-7FEE-3DF3-4EF1-876CF29EFD04}"/>
              </a:ext>
            </a:extLst>
          </p:cNvPr>
          <p:cNvSpPr txBox="1"/>
          <p:nvPr/>
        </p:nvSpPr>
        <p:spPr>
          <a:xfrm>
            <a:off x="3090344" y="3373395"/>
            <a:ext cx="2958952" cy="91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Get in touch!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60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4EECD4-3F1F-662A-1342-8DF3765FEE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sebastiano.buscaglione@geant.org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A348D8F-4883-F698-E8B7-38962B0631B6}"/>
              </a:ext>
            </a:extLst>
          </p:cNvPr>
          <p:cNvSpPr txBox="1">
            <a:spLocks/>
          </p:cNvSpPr>
          <p:nvPr/>
        </p:nvSpPr>
        <p:spPr>
          <a:xfrm>
            <a:off x="424121" y="1842932"/>
            <a:ext cx="5793498" cy="426330"/>
          </a:xfrm>
          <a:prstGeom prst="rect">
            <a:avLst/>
          </a:prstGeom>
        </p:spPr>
        <p:txBody>
          <a:bodyPr anchor="ctr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Any questions?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3C39C7EC-1AC8-7BAD-8633-820FEC8D5523}"/>
              </a:ext>
            </a:extLst>
          </p:cNvPr>
          <p:cNvSpPr txBox="1">
            <a:spLocks/>
          </p:cNvSpPr>
          <p:nvPr/>
        </p:nvSpPr>
        <p:spPr>
          <a:xfrm>
            <a:off x="374475" y="1290573"/>
            <a:ext cx="5981102" cy="765524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6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41414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056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E19CF29-BF6D-A554-3D12-CAAE30D60A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9" y="1637305"/>
            <a:ext cx="3126455" cy="2683639"/>
          </a:xfrm>
          <a:prstGeom prst="rect">
            <a:avLst/>
          </a:prstGeom>
          <a:effectLst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0A845-EBB4-C66F-A14A-FE4C7A68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630EB9-8877-BC32-A102-71018EE6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done at “Regional”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9A63F4-EDC1-8AD5-F98C-479A764339A5}"/>
              </a:ext>
            </a:extLst>
          </p:cNvPr>
          <p:cNvSpPr txBox="1"/>
          <p:nvPr/>
        </p:nvSpPr>
        <p:spPr>
          <a:xfrm>
            <a:off x="1012121" y="3957745"/>
            <a:ext cx="1605435" cy="276999"/>
          </a:xfrm>
          <a:prstGeom prst="rect">
            <a:avLst/>
          </a:prstGeom>
          <a:solidFill>
            <a:srgbClr val="D7E9F4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This is from TNC2018!</a:t>
            </a:r>
          </a:p>
        </p:txBody>
      </p:sp>
      <p:pic>
        <p:nvPicPr>
          <p:cNvPr id="12" name="Picture 11" descr="A map of europe with blue lines and green dots&#10;&#10;Description automatically generated">
            <a:extLst>
              <a:ext uri="{FF2B5EF4-FFF2-40B4-BE49-F238E27FC236}">
                <a16:creationId xmlns:a16="http://schemas.microsoft.com/office/drawing/2014/main" id="{E9DDDDBF-FE94-391D-CC01-5521B77611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7"/>
          <a:stretch/>
        </p:blipFill>
        <p:spPr>
          <a:xfrm>
            <a:off x="4934601" y="1389015"/>
            <a:ext cx="3197278" cy="29319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06F7FCA-B44A-FE56-BB83-5F9B91578754}"/>
              </a:ext>
            </a:extLst>
          </p:cNvPr>
          <p:cNvSpPr txBox="1"/>
          <p:nvPr/>
        </p:nvSpPr>
        <p:spPr>
          <a:xfrm>
            <a:off x="474154" y="779595"/>
            <a:ext cx="811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 Europe with  GN4-3N we </a:t>
            </a:r>
            <a:r>
              <a:rPr lang="en-GB" sz="1400" b="1" dirty="0"/>
              <a:t>moved from a “pay as you grow” to an “infrastructure ownership” model.</a:t>
            </a:r>
            <a:endParaRPr lang="en-GB" sz="1400" dirty="0"/>
          </a:p>
          <a:p>
            <a:r>
              <a:rPr lang="en-GB" sz="1400" b="1" dirty="0"/>
              <a:t>In this model GÉANT self-provisions </a:t>
            </a:r>
            <a:r>
              <a:rPr lang="en-GB" sz="1400" dirty="0"/>
              <a:t>capacity as required over its own infrastructure.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62C545B-6B0D-A249-EEFC-E79B848F87EE}"/>
              </a:ext>
            </a:extLst>
          </p:cNvPr>
          <p:cNvSpPr/>
          <p:nvPr/>
        </p:nvSpPr>
        <p:spPr>
          <a:xfrm>
            <a:off x="4406265" y="2571750"/>
            <a:ext cx="246716" cy="48555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198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benefits of infrastructure ownership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7E873-83F9-EB69-10CC-87865F0FDA33}"/>
              </a:ext>
            </a:extLst>
          </p:cNvPr>
          <p:cNvSpPr txBox="1"/>
          <p:nvPr/>
        </p:nvSpPr>
        <p:spPr>
          <a:xfrm>
            <a:off x="1138092" y="2466886"/>
            <a:ext cx="28254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You know you will find others there allowing to maximise the value of the investment</a:t>
            </a:r>
          </a:p>
        </p:txBody>
      </p:sp>
      <p:sp>
        <p:nvSpPr>
          <p:cNvPr id="2" name="Content Placeholder 5">
            <a:extLst>
              <a:ext uri="{FF2B5EF4-FFF2-40B4-BE49-F238E27FC236}">
                <a16:creationId xmlns:a16="http://schemas.microsoft.com/office/drawing/2014/main" id="{E8CB163D-ADB7-D068-1F0C-620DA466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01" y="964417"/>
            <a:ext cx="8439238" cy="3415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 game changer at regional scale</a:t>
            </a:r>
          </a:p>
          <a:p>
            <a:pPr lvl="1">
              <a:buFontTx/>
              <a:buChar char="-"/>
            </a:pPr>
            <a:r>
              <a:rPr lang="en-US" sz="2000" dirty="0"/>
              <a:t>Guarantees resources availability </a:t>
            </a:r>
          </a:p>
          <a:p>
            <a:pPr lvl="1">
              <a:buFontTx/>
              <a:buChar char="-"/>
            </a:pPr>
            <a:r>
              <a:rPr lang="en-US" sz="2000" dirty="0"/>
              <a:t>Reduces dependencies from market</a:t>
            </a:r>
          </a:p>
          <a:p>
            <a:pPr lvl="1">
              <a:buFontTx/>
              <a:buChar char="-"/>
            </a:pPr>
            <a:r>
              <a:rPr lang="en-US" sz="2000" dirty="0"/>
              <a:t>Reduces the digital divide </a:t>
            </a:r>
          </a:p>
          <a:p>
            <a:pPr lvl="1">
              <a:buFontTx/>
              <a:buChar char="-"/>
            </a:pPr>
            <a:r>
              <a:rPr lang="en-US" sz="2000" dirty="0"/>
              <a:t>Increases visibility and control </a:t>
            </a:r>
          </a:p>
          <a:p>
            <a:pPr lvl="1">
              <a:buFontTx/>
              <a:buChar char="-"/>
            </a:pPr>
            <a:r>
              <a:rPr lang="en-US" sz="2000" dirty="0"/>
              <a:t>Speeds up delivering </a:t>
            </a:r>
          </a:p>
          <a:p>
            <a:pPr lvl="1">
              <a:buFontTx/>
              <a:buChar char="-"/>
            </a:pPr>
            <a:r>
              <a:rPr lang="en-US" sz="2000" dirty="0"/>
              <a:t>Offers options to provide new services </a:t>
            </a:r>
          </a:p>
          <a:p>
            <a:pPr lvl="1">
              <a:buFontTx/>
              <a:buChar char="-"/>
            </a:pPr>
            <a:r>
              <a:rPr lang="en-US" sz="2000" dirty="0"/>
              <a:t>Encourages growth</a:t>
            </a: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778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we use this model at a Global scale?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7E873-83F9-EB69-10CC-87865F0FDA33}"/>
              </a:ext>
            </a:extLst>
          </p:cNvPr>
          <p:cNvSpPr txBox="1"/>
          <p:nvPr/>
        </p:nvSpPr>
        <p:spPr>
          <a:xfrm>
            <a:off x="1138092" y="2466886"/>
            <a:ext cx="28254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You know you will find others there allowing to maximise the value of the investment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C07B645-4140-F057-B6C1-5F1B11897648}"/>
              </a:ext>
            </a:extLst>
          </p:cNvPr>
          <p:cNvSpPr txBox="1">
            <a:spLocks/>
          </p:cNvSpPr>
          <p:nvPr/>
        </p:nvSpPr>
        <p:spPr>
          <a:xfrm>
            <a:off x="350201" y="964417"/>
            <a:ext cx="8439238" cy="331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13494B-9912-0B0C-1C1F-03651AF2193C}"/>
              </a:ext>
            </a:extLst>
          </p:cNvPr>
          <p:cNvSpPr txBox="1">
            <a:spLocks/>
          </p:cNvSpPr>
          <p:nvPr/>
        </p:nvSpPr>
        <p:spPr>
          <a:xfrm>
            <a:off x="350201" y="964417"/>
            <a:ext cx="8439238" cy="3415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/>
              <a:t>There are challenges…</a:t>
            </a:r>
          </a:p>
          <a:p>
            <a:pPr lvl="1">
              <a:buFontTx/>
              <a:buChar char="-"/>
            </a:pPr>
            <a:r>
              <a:rPr lang="en-US" sz="2000" dirty="0"/>
              <a:t>Many of us do not operate outside of our region</a:t>
            </a:r>
          </a:p>
          <a:p>
            <a:pPr lvl="1">
              <a:buFontTx/>
              <a:buChar char="-"/>
            </a:pPr>
            <a:r>
              <a:rPr lang="en-US" sz="2000" dirty="0"/>
              <a:t>Investments required are much higher</a:t>
            </a:r>
          </a:p>
          <a:p>
            <a:pPr lvl="1">
              <a:buFontTx/>
              <a:buChar char="-"/>
            </a:pPr>
            <a:r>
              <a:rPr lang="en-US" sz="2000" dirty="0"/>
              <a:t>Security and stability are pre-requisites</a:t>
            </a:r>
          </a:p>
          <a:p>
            <a:pPr lvl="1">
              <a:buFontTx/>
              <a:buChar char="-"/>
            </a:pPr>
            <a:r>
              <a:rPr lang="en-US" sz="2000" dirty="0"/>
              <a:t>Regulatory environment is very complex</a:t>
            </a:r>
          </a:p>
          <a:p>
            <a:pPr lvl="1">
              <a:buFontTx/>
              <a:buChar char="-"/>
            </a:pPr>
            <a:r>
              <a:rPr lang="en-US" sz="2000" dirty="0"/>
              <a:t>System functioning is dependent on many parties</a:t>
            </a:r>
          </a:p>
          <a:p>
            <a:pPr lvl="1">
              <a:buFontTx/>
              <a:buChar char="-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C3C7DA-6B5F-507F-4DF2-ACF957B48F45}"/>
              </a:ext>
            </a:extLst>
          </p:cNvPr>
          <p:cNvSpPr txBox="1"/>
          <p:nvPr/>
        </p:nvSpPr>
        <p:spPr>
          <a:xfrm>
            <a:off x="2668787" y="3438610"/>
            <a:ext cx="3802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FF0000"/>
                </a:solidFill>
              </a:rPr>
              <a:t>What about Funding?</a:t>
            </a:r>
          </a:p>
        </p:txBody>
      </p:sp>
    </p:spTree>
    <p:extLst>
      <p:ext uri="{BB962C8B-B14F-4D97-AF65-F5344CB8AC3E}">
        <p14:creationId xmlns:p14="http://schemas.microsoft.com/office/powerpoint/2010/main" val="218811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…but also strong collaborations we can build upon.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7E873-83F9-EB69-10CC-87865F0FDA33}"/>
              </a:ext>
            </a:extLst>
          </p:cNvPr>
          <p:cNvSpPr txBox="1"/>
          <p:nvPr/>
        </p:nvSpPr>
        <p:spPr>
          <a:xfrm>
            <a:off x="1138092" y="2466886"/>
            <a:ext cx="28254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You know you will find others there allowing to maximise the value of the investment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C07B645-4140-F057-B6C1-5F1B11897648}"/>
              </a:ext>
            </a:extLst>
          </p:cNvPr>
          <p:cNvSpPr txBox="1">
            <a:spLocks/>
          </p:cNvSpPr>
          <p:nvPr/>
        </p:nvSpPr>
        <p:spPr>
          <a:xfrm>
            <a:off x="350201" y="964417"/>
            <a:ext cx="8439238" cy="331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  <p:pic>
        <p:nvPicPr>
          <p:cNvPr id="7" name="Picture 6" descr="A map of the world with different colored lines&#10;&#10;Description automatically generated">
            <a:extLst>
              <a:ext uri="{FF2B5EF4-FFF2-40B4-BE49-F238E27FC236}">
                <a16:creationId xmlns:a16="http://schemas.microsoft.com/office/drawing/2014/main" id="{8D86FE31-F2AF-E946-AF93-834FE21A70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9" t="12687" r="8889" b="9016"/>
          <a:stretch/>
        </p:blipFill>
        <p:spPr>
          <a:xfrm>
            <a:off x="294360" y="702185"/>
            <a:ext cx="3744566" cy="21109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Picture 9" descr="A map of the world&#10;&#10;Description automatically generated">
            <a:extLst>
              <a:ext uri="{FF2B5EF4-FFF2-40B4-BE49-F238E27FC236}">
                <a16:creationId xmlns:a16="http://schemas.microsoft.com/office/drawing/2014/main" id="{F447D8DC-DAD4-74EB-0934-1CC46212CE2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" t="24743" r="10917" b="4414"/>
          <a:stretch/>
        </p:blipFill>
        <p:spPr>
          <a:xfrm>
            <a:off x="2931665" y="2197789"/>
            <a:ext cx="6031992" cy="228554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B205D5-6B9B-6E01-5B5F-E4D0562920EC}"/>
              </a:ext>
            </a:extLst>
          </p:cNvPr>
          <p:cNvSpPr txBox="1"/>
          <p:nvPr/>
        </p:nvSpPr>
        <p:spPr>
          <a:xfrm>
            <a:off x="4038926" y="779751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ym typeface="Wingdings" panose="05000000000000000000" pitchFamily="2" charset="2"/>
              </a:rPr>
              <a:t> I see this…</a:t>
            </a:r>
            <a:endParaRPr lang="en-GB" sz="1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7D9EC4-DE2C-CF3F-EC4D-36D306468F2E}"/>
              </a:ext>
            </a:extLst>
          </p:cNvPr>
          <p:cNvSpPr txBox="1"/>
          <p:nvPr/>
        </p:nvSpPr>
        <p:spPr>
          <a:xfrm>
            <a:off x="1166438" y="2824676"/>
            <a:ext cx="1765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>
                <a:sym typeface="Wingdings" panose="05000000000000000000" pitchFamily="2" charset="2"/>
              </a:rPr>
              <a:t>…but also this </a:t>
            </a:r>
            <a:endParaRPr lang="en-GB" sz="1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C1952D-7A2B-E178-00CF-F089E6359471}"/>
              </a:ext>
            </a:extLst>
          </p:cNvPr>
          <p:cNvSpPr txBox="1"/>
          <p:nvPr/>
        </p:nvSpPr>
        <p:spPr>
          <a:xfrm>
            <a:off x="5803388" y="777145"/>
            <a:ext cx="3091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Global collaborations are working and coordinating the establishment of systems that benefits all members in ways that would otherwise not be possible. </a:t>
            </a:r>
          </a:p>
        </p:txBody>
      </p:sp>
      <p:pic>
        <p:nvPicPr>
          <p:cNvPr id="15" name="Picture 14" descr="A close-up of a logo&#10;&#10;Description automatically generated">
            <a:extLst>
              <a:ext uri="{FF2B5EF4-FFF2-40B4-BE49-F238E27FC236}">
                <a16:creationId xmlns:a16="http://schemas.microsoft.com/office/drawing/2014/main" id="{552EB1C5-5818-073E-9861-D2F2576A2E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40" y="4122290"/>
            <a:ext cx="951717" cy="32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7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7DAB12-7120-D4F3-24E8-48AF14BA6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17943A-53C7-33EC-DBA4-637F307C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room for improvement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87E873-83F9-EB69-10CC-87865F0FDA33}"/>
              </a:ext>
            </a:extLst>
          </p:cNvPr>
          <p:cNvSpPr txBox="1"/>
          <p:nvPr/>
        </p:nvSpPr>
        <p:spPr>
          <a:xfrm>
            <a:off x="1138092" y="2466886"/>
            <a:ext cx="282549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You know you will find others there allowing to maximise the value of the investment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3C07B645-4140-F057-B6C1-5F1B11897648}"/>
              </a:ext>
            </a:extLst>
          </p:cNvPr>
          <p:cNvSpPr txBox="1">
            <a:spLocks/>
          </p:cNvSpPr>
          <p:nvPr/>
        </p:nvSpPr>
        <p:spPr>
          <a:xfrm>
            <a:off x="350201" y="964417"/>
            <a:ext cx="8439238" cy="331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rgbClr val="1C2C4F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>
              <a:buNone/>
            </a:pPr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lvl="1">
              <a:buFontTx/>
              <a:buChar char="-"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7FADC2-C748-7D4D-6844-75BD50D38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Leasing of capacity remains the main mechanism</a:t>
            </a:r>
          </a:p>
          <a:p>
            <a:r>
              <a:rPr lang="en-GB" sz="2000" dirty="0"/>
              <a:t>Every collaboration is governed by its separate set of rules</a:t>
            </a:r>
          </a:p>
          <a:p>
            <a:r>
              <a:rPr lang="en-GB" sz="2000" dirty="0"/>
              <a:t>Collaborations tends to be superregional, but not yet Global</a:t>
            </a:r>
          </a:p>
          <a:p>
            <a:r>
              <a:rPr lang="en-GB" sz="2000" dirty="0"/>
              <a:t>Logical connections are frequently based on 1-to-1 relationships</a:t>
            </a:r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2946B5-347E-CEE7-5E19-5440777B2850}"/>
              </a:ext>
            </a:extLst>
          </p:cNvPr>
          <p:cNvSpPr txBox="1"/>
          <p:nvPr/>
        </p:nvSpPr>
        <p:spPr>
          <a:xfrm>
            <a:off x="1261510" y="2824676"/>
            <a:ext cx="6616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Is now a good time to look at this?</a:t>
            </a:r>
          </a:p>
        </p:txBody>
      </p:sp>
    </p:spTree>
    <p:extLst>
      <p:ext uri="{BB962C8B-B14F-4D97-AF65-F5344CB8AC3E}">
        <p14:creationId xmlns:p14="http://schemas.microsoft.com/office/powerpoint/2010/main" val="36434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blue planet in space&#10;&#10;Description automatically generated">
            <a:extLst>
              <a:ext uri="{FF2B5EF4-FFF2-40B4-BE49-F238E27FC236}">
                <a16:creationId xmlns:a16="http://schemas.microsoft.com/office/drawing/2014/main" id="{C0422141-5005-CBFC-E9FF-BDCCA9F613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392" y="699315"/>
            <a:ext cx="5549215" cy="3744869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0A845-EBB4-C66F-A14A-FE4C7A68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630EB9-8877-BC32-A102-71018EE6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take a step back and look at the Geography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6DEBC-F7A7-800E-8437-965F939A74D9}"/>
              </a:ext>
            </a:extLst>
          </p:cNvPr>
          <p:cNvSpPr txBox="1"/>
          <p:nvPr/>
        </p:nvSpPr>
        <p:spPr>
          <a:xfrm>
            <a:off x="2719153" y="2335704"/>
            <a:ext cx="37013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More than 70% of our planet is covered in Water </a:t>
            </a:r>
          </a:p>
        </p:txBody>
      </p:sp>
    </p:spTree>
    <p:extLst>
      <p:ext uri="{BB962C8B-B14F-4D97-AF65-F5344CB8AC3E}">
        <p14:creationId xmlns:p14="http://schemas.microsoft.com/office/powerpoint/2010/main" val="292179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lanet earth in space&#10;&#10;Description automatically generated">
            <a:extLst>
              <a:ext uri="{FF2B5EF4-FFF2-40B4-BE49-F238E27FC236}">
                <a16:creationId xmlns:a16="http://schemas.microsoft.com/office/drawing/2014/main" id="{2A32B019-CF1E-AAA9-F83B-BDCD854B0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75" y="699465"/>
            <a:ext cx="5354249" cy="374457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0A845-EBB4-C66F-A14A-FE4C7A68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630EB9-8877-BC32-A102-71018EE6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between water “continents”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37083C-14DE-269C-3F00-6451A78505CF}"/>
              </a:ext>
            </a:extLst>
          </p:cNvPr>
          <p:cNvSpPr txBox="1"/>
          <p:nvPr/>
        </p:nvSpPr>
        <p:spPr>
          <a:xfrm>
            <a:off x="2667112" y="2213959"/>
            <a:ext cx="380541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Continents "are understood to be large, continuous, discrete masses of land, ideally separated by expanses of water"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37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40A845-EBB4-C66F-A14A-FE4C7A681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7CA0F2-EE66-4F60-8C00-E0BE38E7AEC5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E630EB9-8877-BC32-A102-71018EE6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at Global or Intercontinental connectivity…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16DEBC-F7A7-800E-8437-965F939A74D9}"/>
              </a:ext>
            </a:extLst>
          </p:cNvPr>
          <p:cNvSpPr txBox="1"/>
          <p:nvPr/>
        </p:nvSpPr>
        <p:spPr>
          <a:xfrm>
            <a:off x="2719153" y="2421708"/>
            <a:ext cx="370133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More than 70% of our planet is covered in Water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0B20DC9-BB85-0D8F-3C0A-194A4C3EC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…means looking at communication across these large bodies of water.</a:t>
            </a:r>
          </a:p>
          <a:p>
            <a:pPr marL="0" indent="0" algn="ctr">
              <a:buNone/>
            </a:pPr>
            <a:r>
              <a:rPr lang="en-GB" dirty="0"/>
              <a:t>We do this today primarily with </a:t>
            </a:r>
            <a:r>
              <a:rPr lang="en-GB" b="1" dirty="0"/>
              <a:t>Submarine Telecommunication Cables.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1592AC-80A7-C494-F76F-59F87BF72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056" y="1652067"/>
            <a:ext cx="6643527" cy="278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969398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e7019c98-23ef-46f8-8434-cfd3a3bc7393"/>
    <ds:schemaRef ds:uri="http://purl.org/dc/terms/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sharepoint/v3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0</TotalTime>
  <Words>840</Words>
  <Application>Microsoft Office PowerPoint</Application>
  <PresentationFormat>On-screen Show (16:9)</PresentationFormat>
  <Paragraphs>137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GEANT Association</vt:lpstr>
      <vt:lpstr>PowerPoint Presentation</vt:lpstr>
      <vt:lpstr>What we have done at “Regional” level</vt:lpstr>
      <vt:lpstr>The benefits of infrastructure ownership</vt:lpstr>
      <vt:lpstr>Can we use this model at a Global scale?</vt:lpstr>
      <vt:lpstr>…but also strong collaborations we can build upon.</vt:lpstr>
      <vt:lpstr>Still room for improvement</vt:lpstr>
      <vt:lpstr>Let’s take a step back and look at the Geography</vt:lpstr>
      <vt:lpstr>In between water “continents”</vt:lpstr>
      <vt:lpstr>Looking at Global or Intercontinental connectivity…</vt:lpstr>
      <vt:lpstr>The Submarine industry is enjoying a period of change and growth</vt:lpstr>
      <vt:lpstr>What does this mean for us (R&amp;E)</vt:lpstr>
      <vt:lpstr>If submarine cables are the links - what about the nodes?</vt:lpstr>
      <vt:lpstr>What is GÉANT doing?</vt:lpstr>
      <vt:lpstr>GN5-IC1 as an opportunity to be more involved</vt:lpstr>
      <vt:lpstr>GN5-IC1 in practice - Infrastructure to North America</vt:lpstr>
      <vt:lpstr>Working with funding bodies – the case of MEDUSA</vt:lpstr>
      <vt:lpstr>What can we do?</vt:lpstr>
      <vt:lpstr>PowerPoint Presentation</vt:lpstr>
    </vt:vector>
  </TitlesOfParts>
  <Company>DANTE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>change to funding information Nov 2015</dc:description>
  <cp:lastModifiedBy>Sebastiano Buscaglione</cp:lastModifiedBy>
  <cp:revision>196</cp:revision>
  <dcterms:created xsi:type="dcterms:W3CDTF">2015-04-29T14:13:57Z</dcterms:created>
  <dcterms:modified xsi:type="dcterms:W3CDTF">2024-06-05T17:36:22Z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