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54"/>
  </p:notesMasterIdLst>
  <p:sldIdLst>
    <p:sldId id="299" r:id="rId6"/>
    <p:sldId id="266" r:id="rId7"/>
    <p:sldId id="420" r:id="rId8"/>
    <p:sldId id="6950698" r:id="rId9"/>
    <p:sldId id="6950699" r:id="rId10"/>
    <p:sldId id="321" r:id="rId11"/>
    <p:sldId id="349" r:id="rId12"/>
    <p:sldId id="324" r:id="rId13"/>
    <p:sldId id="325" r:id="rId14"/>
    <p:sldId id="6950702" r:id="rId15"/>
    <p:sldId id="6950703" r:id="rId16"/>
    <p:sldId id="6950705" r:id="rId17"/>
    <p:sldId id="6950707" r:id="rId18"/>
    <p:sldId id="6950729" r:id="rId19"/>
    <p:sldId id="6950693" r:id="rId20"/>
    <p:sldId id="6950738" r:id="rId21"/>
    <p:sldId id="6950743" r:id="rId22"/>
    <p:sldId id="6950741" r:id="rId23"/>
    <p:sldId id="6950709" r:id="rId24"/>
    <p:sldId id="6950695" r:id="rId25"/>
    <p:sldId id="6950710" r:id="rId26"/>
    <p:sldId id="6950712" r:id="rId27"/>
    <p:sldId id="6950715" r:id="rId28"/>
    <p:sldId id="6950667" r:id="rId29"/>
    <p:sldId id="6950716" r:id="rId30"/>
    <p:sldId id="6950717" r:id="rId31"/>
    <p:sldId id="6950719" r:id="rId32"/>
    <p:sldId id="6950720" r:id="rId33"/>
    <p:sldId id="6950721" r:id="rId34"/>
    <p:sldId id="6950744" r:id="rId35"/>
    <p:sldId id="6950724" r:id="rId36"/>
    <p:sldId id="6950722" r:id="rId37"/>
    <p:sldId id="6950723" r:id="rId38"/>
    <p:sldId id="6950725" r:id="rId39"/>
    <p:sldId id="6950726" r:id="rId40"/>
    <p:sldId id="6950739" r:id="rId41"/>
    <p:sldId id="6950730" r:id="rId42"/>
    <p:sldId id="6950731" r:id="rId43"/>
    <p:sldId id="6950728" r:id="rId44"/>
    <p:sldId id="582" r:id="rId45"/>
    <p:sldId id="451" r:id="rId46"/>
    <p:sldId id="6950666" r:id="rId47"/>
    <p:sldId id="564" r:id="rId48"/>
    <p:sldId id="481" r:id="rId49"/>
    <p:sldId id="6950706" r:id="rId50"/>
    <p:sldId id="573" r:id="rId51"/>
    <p:sldId id="6950740" r:id="rId52"/>
    <p:sldId id="295" r:id="rId5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9F4"/>
    <a:srgbClr val="1C2C4F"/>
    <a:srgbClr val="285D93"/>
    <a:srgbClr val="F0D39F"/>
    <a:srgbClr val="6396BA"/>
    <a:srgbClr val="E3B400"/>
    <a:srgbClr val="414140"/>
    <a:srgbClr val="1A6992"/>
    <a:srgbClr val="F6A500"/>
    <a:srgbClr val="008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7" autoAdjust="0"/>
    <p:restoredTop sz="86942" autoAdjust="0"/>
  </p:normalViewPr>
  <p:slideViewPr>
    <p:cSldViewPr snapToGrid="0">
      <p:cViewPr>
        <p:scale>
          <a:sx n="113" d="100"/>
          <a:sy n="113" d="100"/>
        </p:scale>
        <p:origin x="621" y="195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First, I will provide some background information.,</a:t>
            </a:r>
          </a:p>
          <a:p>
            <a:r>
              <a:rPr lang="en-US" altLang="zh-CN" dirty="0"/>
              <a:t>then I will present the hijacking detection algorithm and functions of the platform.</a:t>
            </a:r>
          </a:p>
          <a:p>
            <a:endParaRPr lang="en-US" altLang="zh-CN" dirty="0"/>
          </a:p>
          <a:p>
            <a:r>
              <a:rPr lang="en-US" altLang="zh-CN" dirty="0"/>
              <a:t>two supporting platforms providing data and measurement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FDCAC-EFF4-4EE3-82C0-4D0BEB37BA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27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19592D1-04C7-4D6D-ABC4-83651DEF2C1B}" type="slidenum">
              <a:rPr lang="en-US" altLang="zh-CN" sz="1300">
                <a:solidFill>
                  <a:schemeClr val="tx1"/>
                </a:solidFill>
                <a:ea typeface="微软雅黑" panose="020B0503020204020204" pitchFamily="34" charset="-122"/>
              </a:rPr>
              <a:t>11</a:t>
            </a:fld>
            <a:endParaRPr lang="en-US" altLang="zh-CN" sz="13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Arial" panose="020B0604020202020204" pitchFamily="34" charset="0"/>
              </a:rPr>
              <a:t>To solve the problem,  our idea is to </a:t>
            </a: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evaluate the authenticity of unseen links with link prediction and then filter the benign unseen links.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</a:rPr>
              <a:t>So here comes the question: Is AS link predictable? 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</a:rPr>
              <a:t>Fortunately, </a:t>
            </a:r>
          </a:p>
          <a:p>
            <a:pPr eaLnBrk="1" hangingPunct="1"/>
            <a:r>
              <a:rPr lang="en-US" altLang="zh-CN" dirty="0">
                <a:latin typeface="Arial" panose="020B0604020202020204" pitchFamily="34" charset="0"/>
              </a:rPr>
              <a:t> makes it is predictable </a:t>
            </a:r>
          </a:p>
          <a:p>
            <a:pPr eaLnBrk="1" hangingPunct="1"/>
            <a:endParaRPr lang="en-US" altLang="zh-CN" dirty="0">
              <a:latin typeface="Arial" panose="020B0604020202020204" pitchFamily="34" charset="0"/>
            </a:endParaRPr>
          </a:p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19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19592D1-04C7-4D6D-ABC4-83651DEF2C1B}" type="slidenum">
              <a:rPr lang="en-US" altLang="zh-CN" sz="1300">
                <a:solidFill>
                  <a:schemeClr val="tx1"/>
                </a:solidFill>
                <a:ea typeface="微软雅黑" panose="020B0503020204020204" pitchFamily="34" charset="-122"/>
              </a:rPr>
              <a:t>12</a:t>
            </a:fld>
            <a:endParaRPr lang="en-US" altLang="zh-CN" sz="13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Here , we try to 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evaluate the possibility of a link between A and 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0" dirty="0">
                <a:solidFill>
                  <a:srgbClr val="0D0D0D"/>
                </a:solidFill>
                <a:effectLst/>
                <a:latin typeface="Söhne"/>
                <a:ea typeface="微软雅黑" panose="020B0503020204020204" pitchFamily="34" charset="-122"/>
                <a:sym typeface="微软雅黑" panose="020B0503020204020204" pitchFamily="34" charset="-122"/>
              </a:rPr>
              <a:t>First, we get the subgraph including A and 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The graph is embedded into a matrix to obtain latent features.</a:t>
            </a: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Also, AS related data, SUCH AS,… are extracted get the node explicit features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All these are used to train the classifier,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 use ….</a:t>
            </a:r>
          </a:p>
          <a:p>
            <a:endParaRPr lang="en-US" altLang="zh-CN" sz="1800" dirty="0">
              <a:solidFill>
                <a:srgbClr val="000000"/>
              </a:solidFill>
              <a:effectLst/>
              <a:latin typeface="NimbusRomNo9L-Regu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NimbusRomNo9L-Regu"/>
              </a:rPr>
              <a:t>We train the classifier use both positive and negative samples. The positive samples are </a:t>
            </a:r>
            <a:endParaRPr lang="en-US" altLang="zh-CN" sz="2800" dirty="0"/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NimbusRomNo9L-Regu"/>
              </a:rPr>
              <a:t>the links that exist in the AS topology,  and the negative samples are the links that do not exist. we randomly sample some invisible links as negative samples.</a:t>
            </a:r>
          </a:p>
          <a:p>
            <a:endParaRPr lang="en-US" altLang="zh-CN" sz="1800" dirty="0">
              <a:solidFill>
                <a:srgbClr val="000000"/>
              </a:solidFill>
              <a:effectLst/>
              <a:latin typeface="NimbusRomNo9L-Regu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NimbusRomNo9L-Regu"/>
              </a:rPr>
              <a:t>The results of the experiment show that the predictor  performs  well. </a:t>
            </a:r>
          </a:p>
          <a:p>
            <a:endParaRPr lang="en-US" altLang="zh-CN" sz="1800" dirty="0">
              <a:solidFill>
                <a:srgbClr val="000000"/>
              </a:solidFill>
              <a:effectLst/>
              <a:latin typeface="NimbusRomNo9L-Regu"/>
            </a:endParaRPr>
          </a:p>
          <a:p>
            <a:pPr marL="0" indent="0">
              <a:buNone/>
            </a:pPr>
            <a:endParaRPr lang="en-US" altLang="zh-CN" sz="1800" dirty="0">
              <a:solidFill>
                <a:srgbClr val="000000"/>
              </a:solidFill>
              <a:effectLst/>
              <a:latin typeface="NimbusRomNo9L-Regu"/>
            </a:endParaRPr>
          </a:p>
          <a:p>
            <a:endParaRPr lang="en-US" altLang="zh-CN" sz="1800" dirty="0">
              <a:solidFill>
                <a:srgbClr val="000000"/>
              </a:solidFill>
              <a:effectLst/>
              <a:latin typeface="NimbusRomNo9L-Regu"/>
            </a:endParaRPr>
          </a:p>
        </p:txBody>
      </p:sp>
    </p:spTree>
    <p:extLst>
      <p:ext uri="{BB962C8B-B14F-4D97-AF65-F5344CB8AC3E}">
        <p14:creationId xmlns:p14="http://schemas.microsoft.com/office/powerpoint/2010/main" val="265871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19592D1-04C7-4D6D-ABC4-83651DEF2C1B}" type="slidenum">
              <a:rPr lang="en-US" altLang="zh-CN" sz="1300">
                <a:solidFill>
                  <a:schemeClr val="tx1"/>
                </a:solidFill>
                <a:ea typeface="微软雅黑" panose="020B0503020204020204" pitchFamily="34" charset="-122"/>
              </a:rPr>
              <a:t>13</a:t>
            </a:fld>
            <a:endParaRPr lang="en-US" altLang="zh-CN" sz="13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This is the </a:t>
            </a: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 fake AS-PATHs detection framework.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It combines link prediction and rules.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Link prediction is used to find suspicious unseen links and the rules are used to improve the confidence level.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This is the workflow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First it gets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NimbusRomNo9L-Regu"/>
              </a:rPr>
              <a:t>BGP feed and extracts the AS links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Dingbats"/>
              </a:rPr>
              <a:t>Then it filters seen reliable  AS links and evaluate unseen links with link prediction and get a prediction value.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Dingbats"/>
              </a:rPr>
              <a:t>If the value larger than threshold, then It’s good , else it will be evaluated with rules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000000"/>
              </a:solidFill>
              <a:effectLst/>
              <a:latin typeface="Dingbat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Dingbats"/>
              </a:rPr>
              <a:t>For links from the positive sample, 50% of the predicted values are close to 1, and more than 75% of the predicted value is greater than 0.8.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Dingbats"/>
              </a:rPr>
              <a:t>Threshold value = 0.8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Dingbats"/>
              </a:rPr>
              <a:t>For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Dingbats"/>
              </a:rPr>
              <a:t>𝑡 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Dingbats"/>
              </a:rPr>
              <a:t>= 0.8, Metis can obtain about 80% precision and 80% recall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>
              <a:solidFill>
                <a:srgbClr val="000000"/>
              </a:solidFill>
              <a:effectLst/>
              <a:latin typeface="Dingbats"/>
            </a:endParaRPr>
          </a:p>
        </p:txBody>
      </p:sp>
    </p:spTree>
    <p:extLst>
      <p:ext uri="{BB962C8B-B14F-4D97-AF65-F5344CB8AC3E}">
        <p14:creationId xmlns:p14="http://schemas.microsoft.com/office/powerpoint/2010/main" val="403728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BF1A7-C3AC-1330-2173-22C263781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0CC91B1F-4518-C144-C1D3-B1CBFD084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19592D1-04C7-4D6D-ABC4-83651DEF2C1B}" type="slidenum">
              <a:rPr lang="en-US" altLang="zh-CN" sz="1300">
                <a:solidFill>
                  <a:schemeClr val="tx1"/>
                </a:solidFill>
                <a:ea typeface="微软雅黑" panose="020B0503020204020204" pitchFamily="34" charset="-122"/>
              </a:rPr>
              <a:t>14</a:t>
            </a:fld>
            <a:endParaRPr lang="en-US" altLang="zh-CN" sz="13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8D5C7CD4-D213-C268-8F27-9A0B5964C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2455B063-AC2E-D2F8-9069-688940033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z="1800" b="1" i="0" dirty="0">
              <a:solidFill>
                <a:srgbClr val="000000"/>
              </a:solidFill>
              <a:effectLst/>
              <a:latin typeface="Dingbats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In path hijacking, the attacker needs to insert ASNs into the AS-PATH, which may </a:t>
            </a:r>
            <a:r>
              <a:rPr lang="en-US" altLang="zh-CN" sz="1200" dirty="0"/>
              <a:t>result in a larger number of unique </a:t>
            </a:r>
            <a:r>
              <a:rPr lang="en-US" altLang="zh-CN" sz="1200" dirty="0" err="1"/>
              <a:t>ASes</a:t>
            </a:r>
            <a:r>
              <a:rPr lang="en-US" altLang="zh-CN" sz="1200" dirty="0"/>
              <a:t> in the ASPATH than in the regular AS-PATH, We suggest the threshold is set as 1.5 ∼ 2 average AS-PATH length (approximately 4.5 hops in November 2021) in the global BGP routing table.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endParaRPr lang="en-US" altLang="zh-CN" b="1" i="0" dirty="0">
              <a:solidFill>
                <a:srgbClr val="434343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sz="1200" dirty="0"/>
              <a:t>This rule takes into account the fact that operators can accidentally introduce single-digit ASNs at the end of the AS-PATH when performing AS-PATH Prepending (ASPP) operations. </a:t>
            </a:r>
          </a:p>
          <a:p>
            <a:endParaRPr lang="en-US" altLang="zh-CN" sz="1200" b="1" i="0" dirty="0">
              <a:solidFill>
                <a:srgbClr val="434343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sz="1200" dirty="0"/>
              <a:t>Same as the previous one, misconfiguration may cause such AS links. </a:t>
            </a:r>
          </a:p>
          <a:p>
            <a:endParaRPr lang="en-US" altLang="zh-CN" sz="1200" b="1" i="0" dirty="0">
              <a:solidFill>
                <a:srgbClr val="434343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sz="1200" dirty="0"/>
              <a:t>AS loops are often caused by BGP poisoning, and the links in the loop are usually fake. •</a:t>
            </a:r>
          </a:p>
          <a:p>
            <a:r>
              <a:rPr lang="en-US" altLang="zh-CN" sz="1200" dirty="0"/>
              <a:t> The AS-PATH violates the valley-free rule [22]. Some Malicious BGP hijackings may insert ASNs into ASPATH to make it violate the valley-free rule. </a:t>
            </a:r>
          </a:p>
          <a:p>
            <a:r>
              <a:rPr lang="en-US" altLang="zh-CN" sz="1200" dirty="0"/>
              <a:t>• The AS-PATH causes traffic detour, i.e., traffic goes out of a country and then comes back to that country. Traffic detour is rarely seen (6% of AS-PATHs have detour in the global BGP routing table), and path hijacking usually causes detour</a:t>
            </a:r>
            <a:endParaRPr lang="en-US" altLang="zh-CN" sz="1200" b="1" i="0" dirty="0">
              <a:solidFill>
                <a:srgbClr val="434343"/>
              </a:solidFill>
              <a:effectLst/>
              <a:latin typeface="Arial" panose="020B0604020202020204" pitchFamily="34" charset="0"/>
            </a:endParaRPr>
          </a:p>
          <a:p>
            <a:endParaRPr lang="en-US" altLang="zh-CN" b="1" i="0" dirty="0">
              <a:solidFill>
                <a:srgbClr val="43434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69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Over 2000 thousand Looking Glass vantage point will be used to detect the hijacking from data plane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And will improve the </a:t>
            </a:r>
            <a:r>
              <a:rPr kumimoji="1" lang="en-US" altLang="zh-CN" sz="120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detection accuracy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837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136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 level: The number of websites contained in the hijacked prefix is greater than 5.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Middle level: The number of websites contained in the hijacked prefix is greater than 1 but less than 5; The victim AS is </a:t>
            </a: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Hosting and Cloud Provider.</a:t>
            </a:r>
            <a:endParaRPr lang="en-US" altLang="zh-CN" sz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Hosting and Cloud Provider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194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ASN to organizations and industry types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36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76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I will move to the functions of the platform</a:t>
            </a:r>
          </a:p>
          <a:p>
            <a:endParaRPr lang="en-US" altLang="zh-CN" dirty="0"/>
          </a:p>
          <a:p>
            <a:r>
              <a:rPr lang="en-US" altLang="zh-CN" dirty="0"/>
              <a:t>Left is the homepage, it shows statistics hijacking information</a:t>
            </a:r>
          </a:p>
          <a:p>
            <a:r>
              <a:rPr lang="en-US" altLang="zh-CN" dirty="0" err="1"/>
              <a:t>Righ</a:t>
            </a:r>
            <a:r>
              <a:rPr lang="en-US" altLang="zh-CN" dirty="0"/>
              <a:t> is the real time monitoring page shows information of the hijacking events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 order to detect if there is any BGP hijacking happening on the Internet,  we have been developing a  Knowledge-based real-time </a:t>
            </a:r>
            <a:r>
              <a:rPr lang="en-US" altLang="zh-CN" dirty="0" err="1"/>
              <a:t>bgp</a:t>
            </a:r>
            <a:r>
              <a:rPr lang="en-US" altLang="zh-CN" dirty="0"/>
              <a:t> hijacking detecting system </a:t>
            </a:r>
          </a:p>
          <a:p>
            <a:endParaRPr lang="en-US" altLang="zh-CN" dirty="0"/>
          </a:p>
          <a:p>
            <a:r>
              <a:rPr lang="en-US" altLang="zh-CN" dirty="0" err="1"/>
              <a:t>BGPwatch</a:t>
            </a:r>
            <a:r>
              <a:rPr lang="en-US" altLang="zh-CN" dirty="0"/>
              <a:t> is a public BGP events reporting platform,  it mainly </a:t>
            </a:r>
            <a:r>
              <a:rPr lang="en-US" altLang="zh-CN" dirty="0" err="1"/>
              <a:t>besed</a:t>
            </a:r>
            <a:r>
              <a:rPr lang="en-US" altLang="zh-CN" dirty="0"/>
              <a:t> on MOAS and </a:t>
            </a:r>
            <a:r>
              <a:rPr lang="en-US" altLang="zh-CN" dirty="0" err="1"/>
              <a:t>subMOAS</a:t>
            </a:r>
            <a:r>
              <a:rPr lang="zh-CN" altLang="en-US" dirty="0"/>
              <a:t> </a:t>
            </a:r>
            <a:r>
              <a:rPr lang="en-US" altLang="zh-CN" dirty="0"/>
              <a:t>events, and relay on domain knowledge, such as ROA, IRR, AS relationship,  AS topology etc.</a:t>
            </a:r>
          </a:p>
          <a:p>
            <a:r>
              <a:rPr lang="en-US" altLang="zh-CN" dirty="0"/>
              <a:t>You can visit </a:t>
            </a:r>
            <a:r>
              <a:rPr lang="en-US" altLang="zh-CN" dirty="0" err="1"/>
              <a:t>BPGwatch</a:t>
            </a:r>
            <a:r>
              <a:rPr lang="en-US" altLang="zh-CN" dirty="0"/>
              <a:t> at bgpwatch.cgtf.net.</a:t>
            </a:r>
          </a:p>
          <a:p>
            <a:r>
              <a:rPr lang="en-US" altLang="zh-CN" dirty="0"/>
              <a:t>Here are the home page of </a:t>
            </a:r>
            <a:r>
              <a:rPr lang="en-US" altLang="zh-CN" dirty="0" err="1"/>
              <a:t>bgpwatch</a:t>
            </a:r>
            <a:r>
              <a:rPr lang="en-US" altLang="zh-CN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620FC-44F0-4C42-9FFA-01B07F230C6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7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This work was funded by the APNIC Foundation. And there are 19 organizations taking part in this work, and Most of them are NRENs from the Asia-Pacific region. This group is expanding,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29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platform can response quickly, use RIS LIVE data, 2 minutes delay. </a:t>
            </a:r>
          </a:p>
          <a:p>
            <a:r>
              <a:rPr lang="en-US" altLang="zh-CN" dirty="0" err="1"/>
              <a:t>Bgpwatch</a:t>
            </a:r>
            <a:r>
              <a:rPr lang="en-US" altLang="zh-CN" dirty="0"/>
              <a:t> will alarm when an event is detected, minimizing damage from hijackings.</a:t>
            </a:r>
          </a:p>
          <a:p>
            <a:endParaRPr lang="en-US" altLang="zh-CN" dirty="0"/>
          </a:p>
          <a:p>
            <a:r>
              <a:rPr lang="en-US" altLang="zh-CN" dirty="0"/>
              <a:t>When an event happened, people always want to figure out how the event happened. To help network operators understand a BGP hijacking event, we implemented event replay functionality.  </a:t>
            </a:r>
          </a:p>
          <a:p>
            <a:endParaRPr lang="en-US" altLang="zh-CN" dirty="0"/>
          </a:p>
          <a:p>
            <a:r>
              <a:rPr lang="en-US" altLang="zh-CN" dirty="0"/>
              <a:t>To be specific, we can view the routing trees from the vantage points to hijacked prefix throughout the event.</a:t>
            </a:r>
          </a:p>
          <a:p>
            <a:endParaRPr lang="en-US" altLang="zh-CN" dirty="0"/>
          </a:p>
          <a:p>
            <a:r>
              <a:rPr lang="en-US" altLang="zh-CN" dirty="0"/>
              <a:t>Through event replay, it is easy to understand how the BGP routing changes  and analyze the impact range of the event. 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620FC-44F0-4C42-9FFA-01B07F230C6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94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75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727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70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620FC-44F0-4C42-9FFA-01B07F230C6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37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9620FC-44F0-4C42-9FFA-01B07F230C6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81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 traffic is routed to your network, or how your traffic is routed to a destination from your network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77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INTUITIVE</a:t>
            </a:r>
          </a:p>
          <a:p>
            <a:r>
              <a:rPr lang="en-US" altLang="zh-CN" dirty="0"/>
              <a:t>PREFIX EXPORT/INPORT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06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Usually operator  will search for the path of a prefix</a:t>
            </a:r>
          </a:p>
          <a:p>
            <a:r>
              <a:rPr lang="en-US" altLang="zh-CN" dirty="0"/>
              <a:t>For a routing query of a prefix,  the system will only search the exact matched prefix, search and </a:t>
            </a:r>
            <a:r>
              <a:rPr lang="en-US" altLang="zh-CN" b="0" dirty="0"/>
              <a:t>return routing paths </a:t>
            </a:r>
            <a:r>
              <a:rPr lang="en-US" altLang="zh-CN" b="0" i="0" dirty="0">
                <a:solidFill>
                  <a:srgbClr val="2C3E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 its sub networks and super networks</a:t>
            </a:r>
            <a:r>
              <a:rPr lang="en-US" altLang="zh-CN" b="0" dirty="0"/>
              <a:t>,  which is valuable for operators.</a:t>
            </a:r>
          </a:p>
          <a:p>
            <a:r>
              <a:rPr lang="en-US" altLang="zh-CN" dirty="0"/>
              <a:t>Also,  it will group prefixes with the same routing path. So operators can see well organized information.</a:t>
            </a:r>
          </a:p>
          <a:p>
            <a:r>
              <a:rPr lang="en-US" altLang="zh-CN" dirty="0"/>
              <a:t>In the graph,  when user search this prefix,  there isn’t a exactly matched prefix,  and the system returned some sub networks of it.</a:t>
            </a:r>
          </a:p>
          <a:p>
            <a:r>
              <a:rPr lang="en-US" altLang="zh-CN" dirty="0"/>
              <a:t>And prefixes with the same routing path are shown within a  color block. When we click the color block,  the corresponding path will be highlighted.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949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 asymmetrical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88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BGP</a:t>
            </a:r>
            <a:r>
              <a:rPr lang="zh-CN" altLang="en-US" dirty="0"/>
              <a:t> </a:t>
            </a:r>
            <a:r>
              <a:rPr lang="en-US" altLang="zh-CN" dirty="0"/>
              <a:t>hijacking often leads to catastrophic consequences.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Left is a prefix hijack scenario, the attacker AS5 announces IP prefix belongs to AS1.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Right is a path hijack scenario, </a:t>
            </a: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when announcing the prefix…, attacker  AS5 appends AS1 to the end of the AS-PATH, pretending there is an AS link between AS5 and AS1</a:t>
            </a:r>
          </a:p>
          <a:p>
            <a:endParaRPr lang="en-US" altLang="zh-CN" dirty="0"/>
          </a:p>
          <a:p>
            <a:r>
              <a:rPr lang="en-US" altLang="zh-C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/ˌ</a:t>
            </a:r>
            <a:r>
              <a:rPr lang="en-US" altLang="zh-CN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kadəˈsträfik</a:t>
            </a:r>
            <a:r>
              <a:rPr lang="en-US" altLang="zh-C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/ /ˈ</a:t>
            </a:r>
            <a:r>
              <a:rPr lang="en-US" altLang="zh-CN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känsəkwəns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37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50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Investing the reasons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862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642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we have developed 2 open API, one is </a:t>
            </a:r>
            <a:r>
              <a:rPr lang="en-US" altLang="zh-CN" dirty="0" err="1"/>
              <a:t>get_event_by_condition</a:t>
            </a:r>
            <a:r>
              <a:rPr lang="en-US" altLang="zh-CN" dirty="0"/>
              <a:t>, and one is …</a:t>
            </a:r>
          </a:p>
          <a:p>
            <a:r>
              <a:rPr lang="en-US" altLang="zh-CN" dirty="0"/>
              <a:t>For the first, there are the param you can specify.</a:t>
            </a:r>
          </a:p>
          <a:p>
            <a:endParaRPr lang="en-US" altLang="zh-CN" dirty="0"/>
          </a:p>
          <a:p>
            <a:r>
              <a:rPr lang="en-US" altLang="zh-CN" dirty="0"/>
              <a:t>For using the API, you need to first acquire the API KEY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72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CGTF RIS provide routing information sharing, it mainly focus on Asian pacific region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Now CGTF RIS has established BGP peering with 16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ASes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endParaRPr lang="en-US" altLang="zh-CN" dirty="0"/>
          </a:p>
          <a:p>
            <a:r>
              <a:rPr lang="en-US" altLang="zh-CN" dirty="0"/>
              <a:t>And the data and configuration manual can be accessed at the </a:t>
            </a:r>
            <a:r>
              <a:rPr lang="en-US" altLang="zh-CN" dirty="0" err="1"/>
              <a:t>url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365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Partners can gain</a:t>
            </a:r>
            <a:r>
              <a:rPr lang="zh-CN" altLang="en-US" b="1" dirty="0"/>
              <a:t> </a:t>
            </a:r>
            <a:r>
              <a:rPr lang="en-US" altLang="zh-CN" b="1" dirty="0"/>
              <a:t>a better understanding of their network.</a:t>
            </a:r>
          </a:p>
          <a:p>
            <a:r>
              <a:rPr lang="en-US" altLang="zh-CN" b="1" dirty="0"/>
              <a:t>Help to identify problems in partners’ network.</a:t>
            </a:r>
          </a:p>
          <a:p>
            <a:r>
              <a:rPr lang="en-US" altLang="zh-CN" b="1" dirty="0"/>
              <a:t>Prompt research in Asia-Pacific Area.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F8301-4AED-4878-BBF5-8A2D2D0A3B0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6744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the web site of our looking glass platform</a:t>
            </a:r>
          </a:p>
          <a:p>
            <a:r>
              <a:rPr lang="en-US" altLang="zh-CN" dirty="0"/>
              <a:t>Now we have connected with 6 partners</a:t>
            </a:r>
          </a:p>
          <a:p>
            <a:r>
              <a:rPr lang="en-US" altLang="zh-CN" dirty="0"/>
              <a:t>And we also do  query speed limit for security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9398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ans-HK" sz="18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We know that logging into the router is an operation that requires great caution. So we need do something to secure the router login. Following are some solutions:</a:t>
            </a:r>
            <a:endParaRPr lang="zh-Hans-HK" altLang="zh-Hans-HK" sz="18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ans-HK" sz="1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We have currently tested it on the </a:t>
            </a:r>
            <a:r>
              <a:rPr lang="en-US" altLang="zh-Hans-HK" sz="1200" kern="100" dirty="0" err="1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Jnuiper</a:t>
            </a:r>
            <a:r>
              <a:rPr lang="zh-CN" altLang="en-US" sz="1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kern="100" dirty="0" err="1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FRRouting</a:t>
            </a:r>
            <a:r>
              <a:rPr lang="en-US" altLang="zh-Hans-HK" sz="1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router. Here is our configuration for LG router account permissions and SSH key login</a:t>
            </a:r>
            <a:r>
              <a:rPr lang="zh-Hans-HK" altLang="zh-Hans-HK" sz="1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F8301-4AED-4878-BBF5-8A2D2D0A3B0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68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082BA-82A6-014A-A625-2F297BB4659B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0406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4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Many solutions have been proposed.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I think most of you know RPKI and ASPA, which lets the AS announce it’s prefixes and provider relationships.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RPKI is very useful, but it is still in the process of deployment, while ASPA is still in the early stages of research.</a:t>
            </a: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Here, we focus on monitoring BGP routing information from multiple vantage points to detect hijackings</a:t>
            </a: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Font typeface="Arial" panose="020B0604020202020204" pitchFamily="34" charset="0"/>
              <a:buNone/>
              <a:defRPr/>
            </a:pP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Font typeface="Arial" panose="020B0604020202020204" pitchFamily="34" charset="0"/>
              <a:buNone/>
              <a:defRPr/>
            </a:pP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And after the detection, Mitigating methods are carried out, such as.</a:t>
            </a: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Font typeface="Arial" panose="020B0604020202020204" pitchFamily="34" charset="0"/>
              <a:buNone/>
              <a:defRPr/>
            </a:pP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71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Ibgp</a:t>
            </a:r>
            <a:r>
              <a:rPr lang="en-US" altLang="zh-CN" dirty="0"/>
              <a:t> is better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247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Ahead of schedule</a:t>
            </a:r>
          </a:p>
          <a:p>
            <a:r>
              <a:rPr lang="en-US" altLang="zh-CN" dirty="0"/>
              <a:t>Multipath</a:t>
            </a:r>
          </a:p>
          <a:p>
            <a:r>
              <a:rPr lang="en-US" altLang="zh-CN" dirty="0"/>
              <a:t>Best Path</a:t>
            </a:r>
          </a:p>
          <a:p>
            <a:r>
              <a:rPr lang="en-US" altLang="zh-CN" dirty="0"/>
              <a:t>Second best path</a:t>
            </a:r>
          </a:p>
          <a:p>
            <a:r>
              <a:rPr lang="en-US" altLang="zh-CN" dirty="0"/>
              <a:t>Routing integrity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892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9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When a prefix hijacking event occurs, </a:t>
            </a:r>
            <a:r>
              <a:rPr lang="en-US" altLang="zh-CN" dirty="0"/>
              <a:t>multiple </a:t>
            </a:r>
            <a:r>
              <a:rPr lang="en-US" altLang="zh-CN" dirty="0" err="1"/>
              <a:t>ASes</a:t>
            </a:r>
            <a:r>
              <a:rPr lang="en-US" altLang="zh-CN" dirty="0"/>
              <a:t> originate the same prefix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, which is referred to as MOAS (Multiple Origin AS).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dirty="0">
              <a:solidFill>
                <a:srgbClr val="0D0D0D"/>
              </a:solidFill>
              <a:effectLst/>
              <a:latin typeface="Söhne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MOAS is a critical characteristic of prefix hijacking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not all MOAS are caused by  hijacking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 are multihoming, …, they will also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l cause moas</a:t>
            </a:r>
          </a:p>
          <a:p>
            <a:endParaRPr lang="en-US" altLang="zh-CN" dirty="0"/>
          </a:p>
          <a:p>
            <a:r>
              <a:rPr lang="en-US" altLang="zh-CN" dirty="0"/>
              <a:t>So,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93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b="0" i="0" dirty="0">
                <a:solidFill>
                  <a:srgbClr val="374151"/>
                </a:solidFill>
                <a:effectLst/>
                <a:latin typeface="Söhne"/>
              </a:rPr>
              <a:t>The platform uses a rules and machine learning combined method.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12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b="0" i="0" dirty="0">
                <a:solidFill>
                  <a:srgbClr val="0D0D0D"/>
                </a:solidFill>
                <a:effectLst/>
                <a:latin typeface="Söhne"/>
              </a:rPr>
              <a:t>Initially, the algorithm extracts features from domain knowledge and ground truth data. These features are used to train the machine learning classifier.</a:t>
            </a:r>
            <a:endParaRPr lang="en-US" altLang="zh-CN" sz="1800" dirty="0">
              <a:solidFill>
                <a:srgbClr val="0F0F0F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1800" dirty="0">
              <a:solidFill>
                <a:srgbClr val="0F0F0F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b="0" i="0" dirty="0">
                <a:solidFill>
                  <a:srgbClr val="0D0D0D"/>
                </a:solidFill>
                <a:effectLst/>
                <a:latin typeface="Söhne"/>
              </a:rPr>
              <a:t>During operation, the platform fetches BGP ROUTE feeds, extracts MOAS.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b="0" i="0" dirty="0">
                <a:solidFill>
                  <a:srgbClr val="0D0D0D"/>
                </a:solidFill>
                <a:effectLst/>
                <a:latin typeface="Söhne"/>
              </a:rPr>
              <a:t>FOR those moas, rule-based filters are used to sift through a large volume of legitimate MOAS. Then, the machine learning classifier is utilized to categorize the remaining MOAS. And finally get the potential …</a:t>
            </a:r>
            <a:endParaRPr lang="en-US" altLang="zh-CN" sz="1800" b="0" i="0" dirty="0">
              <a:solidFill>
                <a:srgbClr val="0F0F0F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1800" b="0" i="0" dirty="0">
              <a:solidFill>
                <a:srgbClr val="374151"/>
              </a:solidFill>
              <a:effectLst/>
              <a:latin typeface="Söhne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b="0" i="0" dirty="0">
                <a:solidFill>
                  <a:srgbClr val="374151"/>
                </a:solidFill>
                <a:effectLst/>
                <a:latin typeface="Söhne"/>
              </a:rPr>
              <a:t>The system collect BGP route feeds from RRC00,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12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D428A-00F2-4302-A54D-DEA9850743B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8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These are the rule based filters</a:t>
            </a:r>
          </a:p>
          <a:p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For ROA FILTER, 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prefixes announcement will be compared with ROA, to check if they are valid.  The filter will </a:t>
            </a:r>
          </a:p>
          <a:p>
            <a:endParaRPr lang="en-US" altLang="zh-CN" sz="1200" dirty="0">
              <a:solidFill>
                <a:srgbClr val="000000"/>
              </a:solidFill>
              <a:effectLst/>
              <a:latin typeface="NotoSerifCJKjp-Light-Identity-H"/>
            </a:endParaRPr>
          </a:p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lang="zh-CN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  <a:cs typeface="Times New Roman" panose="02020603050405020304" pitchFamily="18" charset="0"/>
              </a:rPr>
              <a:t> use </a:t>
            </a:r>
            <a:r>
              <a:rPr lang="en-US" altLang="zh-CN" b="0" i="0" dirty="0">
                <a:solidFill>
                  <a:srgbClr val="0D0D0D"/>
                </a:solidFill>
                <a:effectLst/>
                <a:latin typeface="Söhne"/>
              </a:rPr>
              <a:t>Internet Routing Registries to assist in filtering.</a:t>
            </a:r>
            <a:endParaRPr lang="en-US" altLang="zh-CN" sz="1200" dirty="0">
              <a:solidFill>
                <a:srgbClr val="000000"/>
              </a:solidFill>
              <a:effectLst/>
              <a:latin typeface="NotoSerifCJKjp-Light-Identity-H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olidFill>
                <a:srgbClr val="000000"/>
              </a:solidFill>
              <a:effectLst/>
              <a:latin typeface="NotoSerifCJKjp-Light-Identity-H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… information are also used to assist in filtering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CC953-1A9D-4474-93A5-6FDD282B37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665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For machine learning filtering,</a:t>
            </a:r>
          </a:p>
          <a:p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The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NotoSerifCJKjp-Light-Identity-H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features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NotoSerifCJKjp-Light-Identity-H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we</a:t>
            </a:r>
            <a:r>
              <a:rPr lang="zh-CN" altLang="en-US" sz="1200" dirty="0">
                <a:solidFill>
                  <a:srgbClr val="000000"/>
                </a:solidFill>
                <a:effectLst/>
                <a:latin typeface="NotoSerifCJKjp-Light-Identity-H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used include MOAS TYPE, ( SUBMOAS, MOAS)</a:t>
            </a:r>
          </a:p>
          <a:p>
            <a:endParaRPr lang="en-US" altLang="zh-CN" sz="1200" dirty="0">
              <a:solidFill>
                <a:srgbClr val="000000"/>
              </a:solidFill>
              <a:effectLst/>
              <a:latin typeface="NotoSerifCJKjp-Light-Identity-H"/>
            </a:endParaRPr>
          </a:p>
          <a:p>
            <a:r>
              <a:rPr lang="en-US" altLang="zh-CN" sz="1200" dirty="0">
                <a:solidFill>
                  <a:srgbClr val="000000"/>
                </a:solidFill>
                <a:effectLst/>
                <a:latin typeface="NotoSerifCJKjp-Light-Identity-H"/>
              </a:rPr>
              <a:t>And  experiment shows that it can get high precision and accuracy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CC953-1A9D-4474-93A5-6FDD282B37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9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r" eaLnBrk="0" hangingPunct="0"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419592D1-04C7-4D6D-ABC4-83651DEF2C1B}" type="slidenum">
              <a:rPr lang="en-US" altLang="zh-CN" sz="1300">
                <a:solidFill>
                  <a:schemeClr val="tx1"/>
                </a:solidFill>
                <a:ea typeface="微软雅黑" panose="020B0503020204020204" pitchFamily="34" charset="-122"/>
              </a:rPr>
              <a:t>10</a:t>
            </a:fld>
            <a:endParaRPr lang="en-US" altLang="zh-CN" sz="130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However,  unseen links are very common,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peering establishment,  Backup links. Route policy changes, etc. , all these will cause unseen links</a:t>
            </a:r>
            <a:endParaRPr lang="en-US" altLang="zh-CN" sz="1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and only a few of them are due to path hijacking. So existing methods</a:t>
            </a:r>
            <a:r>
              <a:rPr lang="zh-CN" alt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 </a:t>
            </a: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will cause intense data-plane overhead,  making them Inefficient </a:t>
            </a:r>
            <a:r>
              <a:rPr lang="en-US" altLang="zh-CN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and difficult to guarantee real-time.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9965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38435-1C4D-D361-683E-F7B5656A4D4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1000">
                <a:srgbClr val="D7E9F4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2919018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1" y="1619337"/>
            <a:ext cx="4276291" cy="5451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909372"/>
            <a:ext cx="4562293" cy="7099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3328766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623253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3AE0-6C5D-DF1E-E4C1-1FD73BFF3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229" y="4525833"/>
            <a:ext cx="1687197" cy="359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A30560-C97D-61E4-B112-A75B61DCE7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9102" y="4478391"/>
            <a:ext cx="762023" cy="331583"/>
          </a:xfrm>
          <a:prstGeom prst="rect">
            <a:avLst/>
          </a:prstGeom>
        </p:spPr>
      </p:pic>
      <p:pic>
        <p:nvPicPr>
          <p:cNvPr id="4" name="Picture 3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D0DCF837-1CC0-D41A-9A45-40F9EFCC4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2" t="28150" r="26971" b="-3797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AFABDAEB-5718-BD19-6677-55F90435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7" t="63885" r="24367" b="25890"/>
          <a:stretch/>
        </p:blipFill>
        <p:spPr>
          <a:xfrm>
            <a:off x="2748053" y="4448247"/>
            <a:ext cx="6395947" cy="695254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1473" y="4737301"/>
            <a:ext cx="60796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04555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396B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73FBB5DD-F23D-BFD9-C754-1058CD38C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350201" y="4737300"/>
            <a:ext cx="1016655" cy="274638"/>
          </a:xfrm>
          <a:prstGeom prst="rect">
            <a:avLst/>
          </a:prstGeom>
        </p:spPr>
      </p:pic>
      <p:pic>
        <p:nvPicPr>
          <p:cNvPr id="10" name="Picture 9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0F23D177-D40B-05F1-482A-B8DF18145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18" t="63623" r="25148" b="28822"/>
          <a:stretch/>
        </p:blipFill>
        <p:spPr>
          <a:xfrm>
            <a:off x="2748053" y="4629813"/>
            <a:ext cx="6395947" cy="513688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2716" y="4751034"/>
            <a:ext cx="98094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F1DA8E-61B8-6DA4-81A2-2DD487D6404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1000">
                <a:srgbClr val="D7E9F4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2946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3B183-FA2B-0B15-9915-FD43F149D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229" y="4525833"/>
            <a:ext cx="1687197" cy="35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B8568-755C-C2E7-C717-739E35CF30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9102" y="4478391"/>
            <a:ext cx="762023" cy="331583"/>
          </a:xfrm>
          <a:prstGeom prst="rect">
            <a:avLst/>
          </a:prstGeom>
        </p:spPr>
      </p:pic>
      <p:pic>
        <p:nvPicPr>
          <p:cNvPr id="7" name="Picture 6" descr="A colorful arrows on a black background&#10;&#10;Description automatically generated">
            <a:extLst>
              <a:ext uri="{FF2B5EF4-FFF2-40B4-BE49-F238E27FC236}">
                <a16:creationId xmlns:a16="http://schemas.microsoft.com/office/drawing/2014/main" id="{A7669FC1-0416-8323-3841-A1DAB031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2" t="28150" r="26971" b="-3797"/>
          <a:stretch/>
        </p:blipFill>
        <p:spPr>
          <a:xfrm>
            <a:off x="2748053" y="0"/>
            <a:ext cx="63959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NIC项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8D9EB-1D79-70A0-1D5A-5A713A06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827"/>
            <a:ext cx="7886700" cy="527159"/>
          </a:xfrm>
        </p:spPr>
        <p:txBody>
          <a:bodyPr>
            <a:normAutofit/>
          </a:bodyPr>
          <a:lstStyle>
            <a:lvl1pPr algn="ctr">
              <a:defRPr sz="2800" b="1" baseline="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739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447674"/>
            <a:ext cx="9144000" cy="695826"/>
          </a:xfrm>
          <a:prstGeom prst="rect">
            <a:avLst/>
          </a:prstGeom>
          <a:solidFill>
            <a:srgbClr val="1C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89757" y="4737301"/>
            <a:ext cx="499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white and red text on a black background&#10;&#10;Description automatically generated">
            <a:extLst>
              <a:ext uri="{FF2B5EF4-FFF2-40B4-BE49-F238E27FC236}">
                <a16:creationId xmlns:a16="http://schemas.microsoft.com/office/drawing/2014/main" id="{71761730-9440-4A84-CB34-A27DF096EF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1" y="4572146"/>
            <a:ext cx="1243983" cy="4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  <p:sldLayoutId id="2147483665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6396B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2C4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co-list.e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sdb.stanford.edu/" TargetMode="External"/><Relationship Id="rId4" Type="http://schemas.openxmlformats.org/officeDocument/2006/relationships/hyperlink" Target="https://radar.cloudflare.com/domain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dragonlab/source-hijacking-detecti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github.com/thudragonlab/bgp-analysi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notesSlide" Target="../notesSlides/notesSlide21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19" Type="http://schemas.openxmlformats.org/officeDocument/2006/relationships/slideLayout" Target="../slideLayouts/slideLayout5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gper.net/index.php/documen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looking-glass.readthedocs.io/en/latest/" TargetMode="External"/><Relationship Id="rId4" Type="http://schemas.openxmlformats.org/officeDocument/2006/relationships/hyperlink" Target="https://www.bgper.net/index.php/document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sec@cgtf.net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41B41-0771-ADBC-7CF1-ED2A0CA0AD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Changqing An,</a:t>
            </a:r>
            <a:r>
              <a:rPr lang="zh-CN" altLang="en-US" dirty="0"/>
              <a:t> </a:t>
            </a:r>
            <a:r>
              <a:rPr lang="en-US" altLang="zh-CN" dirty="0" err="1"/>
              <a:t>Jilong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1A6BFC-C12E-173A-47DB-3D4DFC7E1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Developing a Collaborative BGP Routing Analyzing and Diagnosing Platform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323A3-4D3A-3748-4DFA-FA4ED959F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Rennes, France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39ADB-1ACA-13FB-180C-ACCCBD271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12 JUNE,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917F9-2C12-1A99-DAEA-F1CF89F865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633913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91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 txBox="1"/>
          <p:nvPr/>
        </p:nvSpPr>
        <p:spPr bwMode="auto">
          <a:xfrm>
            <a:off x="209484" y="678451"/>
            <a:ext cx="8770494" cy="189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Path hijacking can evade MOAS, but usually cause unseen AS link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State of the art detection technique</a:t>
            </a: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Treat all unseen links appearing in the control plane as suspicious event</a:t>
            </a: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Then validate the event through the data-plane probing</a:t>
            </a:r>
          </a:p>
          <a:p>
            <a:pPr marL="900113" lvl="2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zh-CN" altLang="en-US" sz="13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Path Hijacking Detection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3B7C27C-6FAF-A06A-3A39-C6D22B61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87" y="2129120"/>
            <a:ext cx="4252340" cy="22043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7FC6653-827E-AFC9-A14A-4B5E48483404}"/>
              </a:ext>
            </a:extLst>
          </p:cNvPr>
          <p:cNvSpPr txBox="1"/>
          <p:nvPr/>
        </p:nvSpPr>
        <p:spPr>
          <a:xfrm>
            <a:off x="204082" y="2270089"/>
            <a:ext cx="4252340" cy="2004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Limitation</a:t>
            </a: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Unseen links are very common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Intense data-plane workload</a:t>
            </a: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Inefficient and difficult to guarantee real-time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FA8496B-93B9-4DC4-ACF0-DABC2573ED6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39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76089" y="124827"/>
            <a:ext cx="8191822" cy="52715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Detecting Fake AS-PATHs based on Link Prediction 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BAC4B30-0B55-4FE4-B8B9-70C576962D0D}"/>
              </a:ext>
            </a:extLst>
          </p:cNvPr>
          <p:cNvSpPr txBox="1"/>
          <p:nvPr/>
        </p:nvSpPr>
        <p:spPr bwMode="auto">
          <a:xfrm>
            <a:off x="206528" y="650327"/>
            <a:ext cx="8259783" cy="3336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Evaluate the authenticity of unseen links with link prediction and filter the benign unseen links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Link prediction: a technique for inferring whether a link is likely to exist between two nodes from an existing observable portion of the network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AS link predictable? Graph characteristics of AS-level topology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marL="557213" lvl="1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13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900113" lvl="2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zh-CN" altLang="en-US" sz="135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26" name="Picture 2" descr="PDF] A Survey on Knowledge Graph Embeddings for Link Prediction | Semantic  Scholar">
            <a:extLst>
              <a:ext uri="{FF2B5EF4-FFF2-40B4-BE49-F238E27FC236}">
                <a16:creationId xmlns:a16="http://schemas.microsoft.com/office/drawing/2014/main" id="{62A69084-8DC1-4C2C-9587-666E28D52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1629" b="5803"/>
          <a:stretch/>
        </p:blipFill>
        <p:spPr bwMode="auto">
          <a:xfrm>
            <a:off x="4749097" y="2712014"/>
            <a:ext cx="4131987" cy="17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EE17E79-0566-948E-4949-8237F8A3942E}"/>
              </a:ext>
            </a:extLst>
          </p:cNvPr>
          <p:cNvSpPr txBox="1"/>
          <p:nvPr/>
        </p:nvSpPr>
        <p:spPr>
          <a:xfrm>
            <a:off x="107504" y="2571750"/>
            <a:ext cx="8568952" cy="936104"/>
          </a:xfrm>
          <a:prstGeom prst="rect">
            <a:avLst/>
          </a:prstGeom>
          <a:noFill/>
        </p:spPr>
        <p:txBody>
          <a:bodyPr wrap="square" numCol="1">
            <a:noAutofit/>
          </a:bodyPr>
          <a:lstStyle/>
          <a:p>
            <a:pPr marL="557213" lvl="1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Power-law distribution</a:t>
            </a:r>
          </a:p>
          <a:p>
            <a:pPr marL="557213" lvl="1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degree-degree correlation</a:t>
            </a:r>
          </a:p>
          <a:p>
            <a:pPr marL="557213" lvl="1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structure</a:t>
            </a:r>
          </a:p>
          <a:p>
            <a:pPr marL="557213" lvl="1" indent="-214313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links usually connect two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1">
              <a:lnSpc>
                <a:spcPct val="120000"/>
              </a:lnSpc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same properties.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1FA712F-C295-436B-AAFA-6DEC42AD26A2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096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 txBox="1"/>
          <p:nvPr/>
        </p:nvSpPr>
        <p:spPr bwMode="auto">
          <a:xfrm>
            <a:off x="467544" y="687019"/>
            <a:ext cx="8585563" cy="1340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Select Deep Graph Convolutional Neural Network  (DGCNN) as the link prediction algorithm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CAIDA AS relationship &amp; AS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rank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with positive and negative samples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The accuracy reached 0.95 and the AUC reached 0.98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Unseen Link Prediction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143F3F0-FADA-4DC4-8577-81759EB3E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20" y="2145129"/>
            <a:ext cx="6102565" cy="2123707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1E5563-C639-4333-A110-EAB0D03FCF93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18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 txBox="1"/>
          <p:nvPr/>
        </p:nvSpPr>
        <p:spPr bwMode="auto">
          <a:xfrm>
            <a:off x="924338" y="696632"/>
            <a:ext cx="7632848" cy="1994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Link prediction is used to find suspicious unseen links,  and rules are used to improve the confidence level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The accuracy of positive AS-PATHs is about 99.5%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The accuracy of Type-1 path hijacking is 87.5%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Framework: Combining Link Prediction and Rules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CB3C1C-58D0-48DD-ADBA-0A7668902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90" y="2287400"/>
            <a:ext cx="6430467" cy="215946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EF0F29-8C87-4725-B7C1-1B5440F9CD81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79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B97C-ECEC-E34F-DAD8-5F4979BB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>
            <a:extLst>
              <a:ext uri="{FF2B5EF4-FFF2-40B4-BE49-F238E27FC236}">
                <a16:creationId xmlns:a16="http://schemas.microsoft.com/office/drawing/2014/main" id="{A3A59B29-3236-158B-E4B4-80D69802D2DB}"/>
              </a:ext>
            </a:extLst>
          </p:cNvPr>
          <p:cNvSpPr txBox="1"/>
          <p:nvPr/>
        </p:nvSpPr>
        <p:spPr bwMode="auto">
          <a:xfrm>
            <a:off x="297143" y="676261"/>
            <a:ext cx="8549713" cy="356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If any rules are successfully matched, the suspicious score is increased by 1.</a:t>
            </a:r>
          </a:p>
          <a:p>
            <a:pPr marL="685800" lvl="1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The number of unique </a:t>
            </a:r>
            <a:r>
              <a:rPr lang="en-US" altLang="zh-CN" sz="1950" dirty="0" err="1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ASes</a:t>
            </a: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 in AS-PATH is greater than the pre-set threshold. </a:t>
            </a:r>
          </a:p>
          <a:p>
            <a:pPr marL="685800" lvl="1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suspicious link with a single-digit ASN at the end of the AS-PATH. </a:t>
            </a:r>
          </a:p>
          <a:p>
            <a:pPr marL="685800" lvl="1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editing distance between two ASN digits of a suspect link is not more than 1.</a:t>
            </a:r>
          </a:p>
          <a:p>
            <a:pPr marL="685800" lvl="1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AS-PATH has AS loop, and the link is in the loop. </a:t>
            </a:r>
          </a:p>
          <a:p>
            <a:pPr marL="685800" lvl="1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AS-PATH violates the valley-free rule.</a:t>
            </a:r>
          </a:p>
          <a:p>
            <a:pPr marL="685800" lvl="1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AS-PATH causes traffic detour.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95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When a path score reaches a threshold, it is judged as hijacking.</a:t>
            </a:r>
            <a:endParaRPr lang="en-US" altLang="zh-CN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48721C21-C4B7-A896-73D0-8D39E253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Rules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817A817-A54B-45B7-B674-B7826F43A4A2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245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F5618884-2E70-470C-6BD4-4C759034B0A0}"/>
              </a:ext>
            </a:extLst>
          </p:cNvPr>
          <p:cNvSpPr txBox="1">
            <a:spLocks/>
          </p:cNvSpPr>
          <p:nvPr/>
        </p:nvSpPr>
        <p:spPr>
          <a:xfrm>
            <a:off x="370645" y="-375493"/>
            <a:ext cx="8229600" cy="400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E2B68349-B1A2-8690-173F-A629E021B334}"/>
              </a:ext>
            </a:extLst>
          </p:cNvPr>
          <p:cNvSpPr/>
          <p:nvPr/>
        </p:nvSpPr>
        <p:spPr>
          <a:xfrm>
            <a:off x="743616" y="2207640"/>
            <a:ext cx="631248" cy="631248"/>
          </a:xfrm>
          <a:prstGeom prst="ellipse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AS1</a:t>
            </a:r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D8F09FA-5AC9-57A3-BF82-5DF7B384B5FF}"/>
              </a:ext>
            </a:extLst>
          </p:cNvPr>
          <p:cNvSpPr/>
          <p:nvPr/>
        </p:nvSpPr>
        <p:spPr>
          <a:xfrm>
            <a:off x="2483263" y="1327482"/>
            <a:ext cx="631248" cy="63124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AS2</a:t>
            </a:r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A4AA7D8-C7B4-B5C0-9ABB-5F53AC89F439}"/>
              </a:ext>
            </a:extLst>
          </p:cNvPr>
          <p:cNvSpPr/>
          <p:nvPr/>
        </p:nvSpPr>
        <p:spPr>
          <a:xfrm>
            <a:off x="2131998" y="2953235"/>
            <a:ext cx="631248" cy="63124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AS4</a:t>
            </a:r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04B1893-3716-A7F9-0B73-285B7669B4E9}"/>
              </a:ext>
            </a:extLst>
          </p:cNvPr>
          <p:cNvSpPr/>
          <p:nvPr/>
        </p:nvSpPr>
        <p:spPr>
          <a:xfrm>
            <a:off x="4982504" y="1913919"/>
            <a:ext cx="631248" cy="631248"/>
          </a:xfrm>
          <a:prstGeom prst="ellipse">
            <a:avLst/>
          </a:prstGeom>
          <a:solidFill>
            <a:srgbClr val="FF4F4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AS6</a:t>
            </a:r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FE82CE-3425-D18D-CE0A-BCCC1931B892}"/>
              </a:ext>
            </a:extLst>
          </p:cNvPr>
          <p:cNvCxnSpPr>
            <a:cxnSpLocks/>
            <a:stCxn id="2" idx="7"/>
            <a:endCxn id="9" idx="2"/>
          </p:cNvCxnSpPr>
          <p:nvPr/>
        </p:nvCxnSpPr>
        <p:spPr>
          <a:xfrm flipV="1">
            <a:off x="1282420" y="1643107"/>
            <a:ext cx="1200843" cy="656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C22327E-2A38-B602-8EB6-115818C643F6}"/>
              </a:ext>
            </a:extLst>
          </p:cNvPr>
          <p:cNvCxnSpPr>
            <a:stCxn id="9" idx="6"/>
            <a:endCxn id="11" idx="1"/>
          </p:cNvCxnSpPr>
          <p:nvPr/>
        </p:nvCxnSpPr>
        <p:spPr>
          <a:xfrm>
            <a:off x="3114511" y="1643107"/>
            <a:ext cx="1960437" cy="363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DAA27F8-1B52-D10B-CF23-0B21DF79E3C7}"/>
              </a:ext>
            </a:extLst>
          </p:cNvPr>
          <p:cNvCxnSpPr>
            <a:cxnSpLocks/>
            <a:stCxn id="2" idx="5"/>
            <a:endCxn id="10" idx="2"/>
          </p:cNvCxnSpPr>
          <p:nvPr/>
        </p:nvCxnSpPr>
        <p:spPr>
          <a:xfrm>
            <a:off x="1282420" y="2746444"/>
            <a:ext cx="849578" cy="522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5F915D7-45FB-D159-F20B-17644C844C0B}"/>
              </a:ext>
            </a:extLst>
          </p:cNvPr>
          <p:cNvCxnSpPr>
            <a:stCxn id="9" idx="4"/>
            <a:endCxn id="9" idx="4"/>
          </p:cNvCxnSpPr>
          <p:nvPr/>
        </p:nvCxnSpPr>
        <p:spPr>
          <a:xfrm>
            <a:off x="2798887" y="195873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F430FC3D-215E-AA95-AD40-9B44F3C0C4B8}"/>
              </a:ext>
            </a:extLst>
          </p:cNvPr>
          <p:cNvSpPr/>
          <p:nvPr/>
        </p:nvSpPr>
        <p:spPr>
          <a:xfrm>
            <a:off x="3526477" y="2948932"/>
            <a:ext cx="631248" cy="631248"/>
          </a:xfrm>
          <a:prstGeom prst="ellipse">
            <a:avLst/>
          </a:prstGeom>
          <a:solidFill>
            <a:srgbClr val="FFB03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AS5</a:t>
            </a:r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8612851-36E2-EAC5-0388-58AF70604EA6}"/>
              </a:ext>
            </a:extLst>
          </p:cNvPr>
          <p:cNvCxnSpPr>
            <a:stCxn id="10" idx="6"/>
            <a:endCxn id="16" idx="2"/>
          </p:cNvCxnSpPr>
          <p:nvPr/>
        </p:nvCxnSpPr>
        <p:spPr>
          <a:xfrm flipV="1">
            <a:off x="2763245" y="3264556"/>
            <a:ext cx="763232" cy="4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C8CC53AC-866B-7BEC-0AB0-D0BFF0820EBD}"/>
              </a:ext>
            </a:extLst>
          </p:cNvPr>
          <p:cNvSpPr/>
          <p:nvPr/>
        </p:nvSpPr>
        <p:spPr>
          <a:xfrm>
            <a:off x="3140730" y="2063297"/>
            <a:ext cx="631248" cy="631248"/>
          </a:xfrm>
          <a:prstGeom prst="ellipse">
            <a:avLst/>
          </a:prstGeom>
          <a:solidFill>
            <a:srgbClr val="FFB03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AS3</a:t>
            </a:r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7806369-BAD0-BA78-8A98-E36B3A0CE5FB}"/>
              </a:ext>
            </a:extLst>
          </p:cNvPr>
          <p:cNvCxnSpPr>
            <a:cxnSpLocks/>
            <a:stCxn id="18" idx="6"/>
            <a:endCxn id="11" idx="2"/>
          </p:cNvCxnSpPr>
          <p:nvPr/>
        </p:nvCxnSpPr>
        <p:spPr>
          <a:xfrm flipV="1">
            <a:off x="3771978" y="2229543"/>
            <a:ext cx="1210526" cy="149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D168950-7600-9AE2-E9CF-01BA36F45C5F}"/>
              </a:ext>
            </a:extLst>
          </p:cNvPr>
          <p:cNvCxnSpPr>
            <a:stCxn id="11" idx="3"/>
            <a:endCxn id="16" idx="7"/>
          </p:cNvCxnSpPr>
          <p:nvPr/>
        </p:nvCxnSpPr>
        <p:spPr>
          <a:xfrm flipH="1">
            <a:off x="4065281" y="2452723"/>
            <a:ext cx="1009667" cy="588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3A093B05-C4BF-2A71-7D13-5F8BC14A9964}"/>
              </a:ext>
            </a:extLst>
          </p:cNvPr>
          <p:cNvCxnSpPr>
            <a:cxnSpLocks/>
            <a:stCxn id="9" idx="5"/>
            <a:endCxn id="18" idx="1"/>
          </p:cNvCxnSpPr>
          <p:nvPr/>
        </p:nvCxnSpPr>
        <p:spPr>
          <a:xfrm>
            <a:off x="3022067" y="1866286"/>
            <a:ext cx="211107" cy="289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E3479D22-824C-4F9A-71F6-0DEC59D0C656}"/>
              </a:ext>
            </a:extLst>
          </p:cNvPr>
          <p:cNvSpPr txBox="1"/>
          <p:nvPr/>
        </p:nvSpPr>
        <p:spPr>
          <a:xfrm>
            <a:off x="221616" y="1594682"/>
            <a:ext cx="127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166.111.0.0/16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55B0948-449A-9DAF-4BB5-D84DE627BDE4}"/>
              </a:ext>
            </a:extLst>
          </p:cNvPr>
          <p:cNvSpPr/>
          <p:nvPr/>
        </p:nvSpPr>
        <p:spPr>
          <a:xfrm>
            <a:off x="4918315" y="1564400"/>
            <a:ext cx="1246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166.111.0.0/16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FB5DFB7-7EB5-EFE9-7177-9D28671BC58A}"/>
              </a:ext>
            </a:extLst>
          </p:cNvPr>
          <p:cNvSpPr txBox="1"/>
          <p:nvPr/>
        </p:nvSpPr>
        <p:spPr>
          <a:xfrm>
            <a:off x="756938" y="2970737"/>
            <a:ext cx="977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Victim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CA7FB0D-21C9-6EE8-D22F-F002EC9265D2}"/>
              </a:ext>
            </a:extLst>
          </p:cNvPr>
          <p:cNvSpPr/>
          <p:nvPr/>
        </p:nvSpPr>
        <p:spPr>
          <a:xfrm>
            <a:off x="4988364" y="2740195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Hijacker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D1154E3B-D014-37E7-4B4B-04F98949D3D6}"/>
              </a:ext>
            </a:extLst>
          </p:cNvPr>
          <p:cNvSpPr/>
          <p:nvPr/>
        </p:nvSpPr>
        <p:spPr>
          <a:xfrm rot="692377" flipH="1">
            <a:off x="3741733" y="1525418"/>
            <a:ext cx="1074263" cy="1938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65B1F720-2BC1-1853-294D-D6BAE372E1B5}"/>
              </a:ext>
            </a:extLst>
          </p:cNvPr>
          <p:cNvSpPr/>
          <p:nvPr/>
        </p:nvSpPr>
        <p:spPr>
          <a:xfrm rot="19886721" flipH="1">
            <a:off x="4313722" y="2755229"/>
            <a:ext cx="790157" cy="2095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A33A6E2E-0434-C4A5-E402-FE5FE180F526}"/>
              </a:ext>
            </a:extLst>
          </p:cNvPr>
          <p:cNvSpPr/>
          <p:nvPr/>
        </p:nvSpPr>
        <p:spPr>
          <a:xfrm rot="21350124" flipH="1">
            <a:off x="3810395" y="2054856"/>
            <a:ext cx="1074263" cy="2130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58830359-6189-38C0-86A5-4ED308043AFA}"/>
              </a:ext>
            </a:extLst>
          </p:cNvPr>
          <p:cNvSpPr/>
          <p:nvPr/>
        </p:nvSpPr>
        <p:spPr>
          <a:xfrm rot="9056543" flipH="1">
            <a:off x="1313775" y="1747966"/>
            <a:ext cx="988610" cy="20674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7A2E21EE-1544-3609-F013-1340EE7A8830}"/>
              </a:ext>
            </a:extLst>
          </p:cNvPr>
          <p:cNvSpPr/>
          <p:nvPr/>
        </p:nvSpPr>
        <p:spPr>
          <a:xfrm rot="12700595" flipH="1">
            <a:off x="1435586" y="2729711"/>
            <a:ext cx="786161" cy="23461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D0259431-CD40-C7CB-F6F4-40319DC658E5}"/>
              </a:ext>
            </a:extLst>
          </p:cNvPr>
          <p:cNvSpPr/>
          <p:nvPr/>
        </p:nvSpPr>
        <p:spPr>
          <a:xfrm>
            <a:off x="6358780" y="1368402"/>
            <a:ext cx="211107" cy="1951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7279F71-CC4E-7038-CD7B-A40C60F6FDDD}"/>
              </a:ext>
            </a:extLst>
          </p:cNvPr>
          <p:cNvSpPr txBox="1"/>
          <p:nvPr/>
        </p:nvSpPr>
        <p:spPr>
          <a:xfrm>
            <a:off x="6593399" y="1292878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Glass vantage point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8BECEDE-79BC-17B8-AE4A-6C993000D19B}"/>
              </a:ext>
            </a:extLst>
          </p:cNvPr>
          <p:cNvSpPr/>
          <p:nvPr/>
        </p:nvSpPr>
        <p:spPr>
          <a:xfrm>
            <a:off x="2740842" y="1364819"/>
            <a:ext cx="211107" cy="1951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B9EE54FF-0A08-E62D-D93A-40E4B43D9485}"/>
              </a:ext>
            </a:extLst>
          </p:cNvPr>
          <p:cNvSpPr/>
          <p:nvPr/>
        </p:nvSpPr>
        <p:spPr>
          <a:xfrm>
            <a:off x="3406572" y="2084200"/>
            <a:ext cx="211107" cy="1951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95492B9-DCB5-67E9-C509-0917501E8829}"/>
              </a:ext>
            </a:extLst>
          </p:cNvPr>
          <p:cNvSpPr/>
          <p:nvPr/>
        </p:nvSpPr>
        <p:spPr>
          <a:xfrm>
            <a:off x="2290376" y="3353283"/>
            <a:ext cx="211107" cy="1951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BF91B39A-1663-ED94-3432-F054A8A06874}"/>
              </a:ext>
            </a:extLst>
          </p:cNvPr>
          <p:cNvSpPr/>
          <p:nvPr/>
        </p:nvSpPr>
        <p:spPr>
          <a:xfrm>
            <a:off x="6360970" y="1955508"/>
            <a:ext cx="211107" cy="19516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F95682E-12BC-96EC-1D35-EC4567AE435D}"/>
              </a:ext>
            </a:extLst>
          </p:cNvPr>
          <p:cNvSpPr txBox="1"/>
          <p:nvPr/>
        </p:nvSpPr>
        <p:spPr>
          <a:xfrm>
            <a:off x="6593399" y="1874378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services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2BB9D17-B611-3192-4D58-C3C4DBA31543}"/>
              </a:ext>
            </a:extLst>
          </p:cNvPr>
          <p:cNvSpPr/>
          <p:nvPr/>
        </p:nvSpPr>
        <p:spPr>
          <a:xfrm>
            <a:off x="828412" y="2245892"/>
            <a:ext cx="211107" cy="19516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3716821-C55F-C96B-A684-0C2D4808A2D3}"/>
              </a:ext>
            </a:extLst>
          </p:cNvPr>
          <p:cNvSpPr txBox="1"/>
          <p:nvPr/>
        </p:nvSpPr>
        <p:spPr>
          <a:xfrm>
            <a:off x="977054" y="3808998"/>
            <a:ext cx="6480720" cy="584775"/>
          </a:xfrm>
          <a:prstGeom prst="rect">
            <a:avLst/>
          </a:prstGeom>
          <a:solidFill>
            <a:srgbClr val="CCDFF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hijacking occurs, it will affect the service reachability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Approach: Test representative service from Looking Glass VPs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44128C2-CE24-3527-D250-B5CC6C8826F7}"/>
              </a:ext>
            </a:extLst>
          </p:cNvPr>
          <p:cNvSpPr txBox="1"/>
          <p:nvPr/>
        </p:nvSpPr>
        <p:spPr>
          <a:xfrm>
            <a:off x="6358780" y="2339167"/>
            <a:ext cx="285288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Hijacking?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Home, Proxy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Prefix Migration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Hijacking</a:t>
            </a:r>
          </a:p>
          <a:p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ED7E00BF-DD89-419C-405C-46808212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Further Data Plane Probing </a:t>
            </a:r>
            <a:endParaRPr lang="zh-CN" altLang="en-US" dirty="0"/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D9AE3918-81C3-479B-A206-239D18480B00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708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B728DAB-3B43-28E4-D39C-818502DF4A62}"/>
              </a:ext>
            </a:extLst>
          </p:cNvPr>
          <p:cNvSpPr txBox="1"/>
          <p:nvPr/>
        </p:nvSpPr>
        <p:spPr>
          <a:xfrm>
            <a:off x="755576" y="627534"/>
            <a:ext cx="7935109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anchor server for the prefix/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subprefix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TOP 1M domain name.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looking glass vantage point from affected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unaffected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reachability during attack and after attack. Ping?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Tracert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the possibility of Hijacking.</a:t>
            </a:r>
          </a:p>
          <a:p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42F0F447-5EFD-9B08-58FE-36601CED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Further Data Plane Probing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EBAC9A9-EF96-4414-9A8D-B8A85A8B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63" y="1911176"/>
            <a:ext cx="2304256" cy="2520280"/>
          </a:xfrm>
          <a:prstGeom prst="rect">
            <a:avLst/>
          </a:prstGeom>
        </p:spPr>
      </p:pic>
      <p:pic>
        <p:nvPicPr>
          <p:cNvPr id="8" name="内容占位符 8">
            <a:extLst>
              <a:ext uri="{FF2B5EF4-FFF2-40B4-BE49-F238E27FC236}">
                <a16:creationId xmlns:a16="http://schemas.microsoft.com/office/drawing/2014/main" id="{FF4F0151-BE55-44EE-8C29-DBCE0438E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26" y="1766883"/>
            <a:ext cx="1993908" cy="259228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4F3A4C9-1F29-4CD2-87FA-2A6EDAD76916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50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3EB2D-D4D5-4979-B358-3C713633B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Example of a Hijacking Event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95A9D51-004C-4237-9DE8-1971167CD85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190625" y="722074"/>
            <a:ext cx="6762750" cy="963612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9AF825-300A-4422-9BC0-7E7367FD9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233" y="1755775"/>
            <a:ext cx="2966126" cy="2665651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839B7AD-D01C-4550-A72C-19DEBD7A1F1C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2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9DB44D-5581-4F4F-94A1-AF9B701C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Example of a Non-hijacking Event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58D36CE-EA0E-4062-8825-01A979CC3A1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174206" y="1779588"/>
            <a:ext cx="2795588" cy="2651457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05207D-2DCC-43B0-A227-DA4215E6A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783" y="796680"/>
            <a:ext cx="6344433" cy="98332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146546F-DEE0-4579-A955-1BE0D7A6264B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77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D95F1BBA-A316-6EB8-18E5-D28F2A0F431F}"/>
              </a:ext>
            </a:extLst>
          </p:cNvPr>
          <p:cNvSpPr txBox="1"/>
          <p:nvPr/>
        </p:nvSpPr>
        <p:spPr bwMode="auto">
          <a:xfrm>
            <a:off x="323528" y="782371"/>
            <a:ext cx="8331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Whether the prefix and AS provide critical services?</a:t>
            </a: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F06FA99-1C02-943E-2AC9-33260D96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Evaluate Harm Level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31FAC3E-C0F1-766C-B03A-23A6453D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036"/>
            <a:ext cx="9144000" cy="364221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DC2CB52-9425-4385-B1AC-B14C54D84A51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897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CFE8A-0080-4062-B8E4-9765E5C5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24" y="334453"/>
            <a:ext cx="7886700" cy="527159"/>
          </a:xfrm>
        </p:spPr>
        <p:txBody>
          <a:bodyPr>
            <a:noAutofit/>
          </a:bodyPr>
          <a:lstStyle/>
          <a:p>
            <a:pPr>
              <a:spcBef>
                <a:spcPts val="750"/>
              </a:spcBef>
            </a:pPr>
            <a:r>
              <a:rPr lang="en-US" altLang="zh-CN" dirty="0">
                <a:ln w="0"/>
                <a:solidFill>
                  <a:srgbClr val="3A82C1"/>
                </a:solidFill>
                <a:ea typeface="+mn-ea"/>
                <a:cs typeface="Times New Roman" panose="02020603050405020304" pitchFamily="18" charset="0"/>
              </a:rPr>
              <a:t>Outline</a:t>
            </a:r>
            <a:endParaRPr lang="zh-CN" altLang="en-US" dirty="0">
              <a:ln w="0"/>
              <a:solidFill>
                <a:srgbClr val="3A82C1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6828B1-2ABB-41FA-994C-180778E6AA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83070" y="1203598"/>
            <a:ext cx="7782063" cy="288032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BGP Hijacking Detection Algorithm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Functionality of the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BGPWatch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Platform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BGP Route Sharing and Looking Glass Platform</a:t>
            </a:r>
          </a:p>
          <a:p>
            <a:pPr>
              <a:lnSpc>
                <a:spcPct val="150000"/>
              </a:lnSpc>
            </a:pP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en-US" altLang="zh-C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221C454-2E4F-46BE-A394-95023D5B9300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8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58"/>
    </mc:Choice>
    <mc:Fallback xmlns="">
      <p:transition spd="slow" advTm="155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071BF106-9787-338E-EF97-F0502F567C9D}"/>
              </a:ext>
            </a:extLst>
          </p:cNvPr>
          <p:cNvSpPr txBox="1">
            <a:spLocks/>
          </p:cNvSpPr>
          <p:nvPr/>
        </p:nvSpPr>
        <p:spPr>
          <a:xfrm>
            <a:off x="500063" y="-103513"/>
            <a:ext cx="8229600" cy="400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3000" b="1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6D15901-7A45-8AC5-ABA7-65B09E22C4A2}"/>
              </a:ext>
            </a:extLst>
          </p:cNvPr>
          <p:cNvSpPr txBox="1"/>
          <p:nvPr/>
        </p:nvSpPr>
        <p:spPr bwMode="auto">
          <a:xfrm>
            <a:off x="406433" y="880326"/>
            <a:ext cx="8331134" cy="3576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TOP 1M domain:</a:t>
            </a:r>
          </a:p>
          <a:p>
            <a:pPr marL="900113" lvl="2" indent="-214313"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Tranco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https://tranco-list.eu/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0113" lvl="2" indent="-214313"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Cloudflare: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https://radar.cloudflare.com/domains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Convert domain name to IP Prefix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Get AS type from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ASdb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: </a:t>
            </a:r>
          </a:p>
          <a:p>
            <a:pPr marL="1014384" lvl="2" indent="-214313"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https://asdb.stanford.edu/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2971" lvl="2" indent="-342900">
              <a:buFont typeface="Arial" panose="020B0604020202020204" pitchFamily="34" charset="0"/>
              <a:buChar char="•"/>
              <a:defRPr/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ASdb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research dataset that maps ASN to organizations and industry types using data from business intelligence databases, website classifiers, and a machine learning algorithm. </a:t>
            </a:r>
          </a:p>
          <a:p>
            <a:pPr marL="1142971" lvl="2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Hosting and Cloud Provider</a:t>
            </a: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702A6F9-3DD2-28F5-1E0F-DAD096DC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Domains in Prefix and AS TYPE</a:t>
            </a:r>
            <a:endParaRPr lang="zh-CN" alt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17391EC-FE8E-4388-A8C7-9978CE59C7A5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83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B728DAB-3B43-28E4-D39C-818502DF4A62}"/>
              </a:ext>
            </a:extLst>
          </p:cNvPr>
          <p:cNvSpPr txBox="1"/>
          <p:nvPr/>
        </p:nvSpPr>
        <p:spPr>
          <a:xfrm>
            <a:off x="1712764" y="823762"/>
            <a:ext cx="5718472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https://github.com/thudragonlab/source-hijacking-detection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https://github.com/thudragonlab/bgpwatch-frontend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https://github.com/thudragonlab/bgpwatch-backend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https://github.com/thudragonlab/bgp-analysis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6F14AC-2D76-DD17-8C16-23BFA0E3C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56" y="2460558"/>
            <a:ext cx="2971800" cy="17161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C12F4E-F5E9-F221-357C-5DBF70189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714" y="2460558"/>
            <a:ext cx="2971800" cy="1660995"/>
          </a:xfrm>
          <a:prstGeom prst="rect">
            <a:avLst/>
          </a:prstGeom>
        </p:spPr>
      </p:pic>
      <p:sp>
        <p:nvSpPr>
          <p:cNvPr id="9" name="标题 8">
            <a:extLst>
              <a:ext uri="{FF2B5EF4-FFF2-40B4-BE49-F238E27FC236}">
                <a16:creationId xmlns:a16="http://schemas.microsoft.com/office/drawing/2014/main" id="{42F0F447-5EFD-9B08-58FE-36601CED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Open Source</a:t>
            </a:r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C0EBC93-CEAB-473A-B06A-A6A2C0064088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48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 err="1">
                <a:solidFill>
                  <a:schemeClr val="tx1"/>
                </a:solidFill>
              </a:rPr>
              <a:t>BGPWatch</a:t>
            </a:r>
            <a:r>
              <a:rPr lang="en-US" altLang="zh-CN" dirty="0">
                <a:solidFill>
                  <a:schemeClr val="tx1"/>
                </a:solidFill>
              </a:rPr>
              <a:t>: Prefix Hijacking Detection Platform</a:t>
            </a:r>
          </a:p>
        </p:txBody>
      </p:sp>
      <p:sp>
        <p:nvSpPr>
          <p:cNvPr id="3" name="内容占位符 2"/>
          <p:cNvSpPr>
            <a:spLocks noGrp="1"/>
          </p:cNvSpPr>
          <p:nvPr>
            <p:ph type="body" idx="4294967295"/>
          </p:nvPr>
        </p:nvSpPr>
        <p:spPr>
          <a:xfrm>
            <a:off x="214559" y="844125"/>
            <a:ext cx="4256088" cy="1143000"/>
          </a:xfrm>
        </p:spPr>
        <p:txBody>
          <a:bodyPr numCol="1">
            <a:no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Knowledge-based real-time BGP hijacking Detection System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BGP event reporting service</a:t>
            </a:r>
          </a:p>
          <a:p>
            <a:endParaRPr lang="en-US" altLang="zh-CN" sz="2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F05F1A-3A85-8691-71FA-3ED11A9EF060}"/>
              </a:ext>
            </a:extLst>
          </p:cNvPr>
          <p:cNvSpPr txBox="1"/>
          <p:nvPr/>
        </p:nvSpPr>
        <p:spPr>
          <a:xfrm>
            <a:off x="4606928" y="764165"/>
            <a:ext cx="4273165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MOAS/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subMOAS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Rely on Domain Knowledge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(ROA, IRR, AS relationship,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routing path, </a:t>
            </a:r>
            <a:r>
              <a:rPr lang="en-US" altLang="zh-CN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accumulated information, etc.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856102-E1DA-B228-C5B1-4F8817B8F05E}"/>
              </a:ext>
            </a:extLst>
          </p:cNvPr>
          <p:cNvSpPr txBox="1"/>
          <p:nvPr/>
        </p:nvSpPr>
        <p:spPr>
          <a:xfrm>
            <a:off x="0" y="4595481"/>
            <a:ext cx="9144000" cy="369332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https://bgpwatch.cgtf.net</a:t>
            </a:r>
          </a:p>
        </p:txBody>
      </p:sp>
      <p:pic>
        <p:nvPicPr>
          <p:cNvPr id="5" name="图片 4" descr="图表, 图示&#10;&#10;描述已自动生成">
            <a:extLst>
              <a:ext uri="{FF2B5EF4-FFF2-40B4-BE49-F238E27FC236}">
                <a16:creationId xmlns:a16="http://schemas.microsoft.com/office/drawing/2014/main" id="{C1F4957E-6682-461B-6C98-6477A097A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4" y="1911570"/>
            <a:ext cx="4325165" cy="25531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5A18CF8-DE39-8E2C-5D10-1D6F67EF8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74" y="2025869"/>
            <a:ext cx="4493173" cy="2438897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F958C9A-C48A-4ED6-BB3C-9A72E52AD7C2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55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CCCB371-15DE-4D88-9E1A-3F51E9E6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Quick Response,  Event replay, </a:t>
            </a:r>
            <a:r>
              <a:rPr lang="zh-CN" altLang="en-US" dirty="0"/>
              <a:t> </a:t>
            </a:r>
            <a:r>
              <a:rPr lang="en-US" altLang="zh-CN" dirty="0"/>
              <a:t>Comments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05AFDD-9484-0057-622B-1746EF7E6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091" y="2209515"/>
            <a:ext cx="4019341" cy="218259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8B94F5D-2488-A9FA-E90A-CD871F5431BE}"/>
              </a:ext>
            </a:extLst>
          </p:cNvPr>
          <p:cNvSpPr txBox="1"/>
          <p:nvPr/>
        </p:nvSpPr>
        <p:spPr>
          <a:xfrm>
            <a:off x="446568" y="680315"/>
            <a:ext cx="8553314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RIS LIVE data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Notify users immediately when an event is detected, minimizing damage from hijackings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replay can help users understand the procedure, and analyze the extent of the impact of the event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 from users can help improve the platform</a:t>
            </a:r>
          </a:p>
          <a:p>
            <a:endParaRPr lang="zh-CN" altLang="en-US" sz="135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B66B10-92B6-BA0A-D7D3-A857B0B1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94" y="1923555"/>
            <a:ext cx="3744416" cy="2468556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E40175A-39E8-45B5-AB41-EDD59B9C50E0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008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CBD20BBA-08A6-ABA7-2806-B6149A57B1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55776" y="1996751"/>
            <a:ext cx="1267270" cy="2025879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234C06-922B-178B-1068-2DE5C66B839D}"/>
              </a:ext>
            </a:extLst>
          </p:cNvPr>
          <p:cNvSpPr txBox="1">
            <a:spLocks/>
          </p:cNvSpPr>
          <p:nvPr/>
        </p:nvSpPr>
        <p:spPr>
          <a:xfrm>
            <a:off x="314325" y="682553"/>
            <a:ext cx="7886700" cy="13141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huge amount of routing data from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RouteViews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RIS, CGTF. 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improved the system by Parallel Computing and Clusters. 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419F87-0A2A-B0A5-A072-795E5C17741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75671" y="2050671"/>
            <a:ext cx="872603" cy="385610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RouteViews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F6CF3FF-5F72-72E6-B0CE-23C35AD90E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74214" y="2772476"/>
            <a:ext cx="872603" cy="385610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2C4BD33-40E9-CBD7-57A7-7389AC01CEC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60160" y="2070854"/>
            <a:ext cx="858499" cy="323770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Data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E92EAAF-4280-5CDC-BA61-F2E0DCEA867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75671" y="3517525"/>
            <a:ext cx="872603" cy="385610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CGTF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90547D8-A31E-8E6D-BAE9-407A3D29117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767042" y="2568980"/>
            <a:ext cx="858499" cy="323770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Data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1B36DB3-CE8F-02DA-290D-4CD84437739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767042" y="3067106"/>
            <a:ext cx="858499" cy="323770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Data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742A7FC-76A8-A9E7-4782-85BE420692D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59967" y="3565232"/>
            <a:ext cx="858499" cy="323770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Data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C5525A8-51FF-B7AF-1197-CA8805A08B6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060121" y="1990659"/>
            <a:ext cx="872603" cy="2025879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11CCF2E-D8D0-717F-9E2F-0B3A96DDA3D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196034" y="1996751"/>
            <a:ext cx="939087" cy="2025879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Kafka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E596389-A521-78A1-20FD-549B7DF14B2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670790" y="2050671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6F497FF-8157-B2F3-29D2-8671F313A7B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670790" y="2299796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057843D-03E7-457F-B644-2D1BAACA68CB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670790" y="2548920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8A99A6B-7920-89F2-9CCA-3536577AC80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670790" y="2798045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AB8304F-3F1A-60C6-15F5-22F6B52F9E4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670790" y="3047169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F98A4F8-56BF-BC21-6D11-28B022E2C13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670790" y="3296294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C83C27C-C501-6C22-69A4-EE54A075B7E3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5670790" y="3545418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221479B-294C-5C47-31EC-7519EAC66AD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670790" y="3794541"/>
            <a:ext cx="858499" cy="18206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Cousumer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15BD767A-16FD-0077-57F8-23E2FE11303C}"/>
              </a:ext>
            </a:extLst>
          </p:cNvPr>
          <p:cNvCxnSpPr>
            <a:cxnSpLocks/>
          </p:cNvCxnSpPr>
          <p:nvPr/>
        </p:nvCxnSpPr>
        <p:spPr>
          <a:xfrm>
            <a:off x="5135121" y="2141705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94FEA023-3E20-5FAB-F738-A5E570056E14}"/>
              </a:ext>
            </a:extLst>
          </p:cNvPr>
          <p:cNvCxnSpPr>
            <a:cxnSpLocks/>
          </p:cNvCxnSpPr>
          <p:nvPr/>
        </p:nvCxnSpPr>
        <p:spPr>
          <a:xfrm>
            <a:off x="5135121" y="2391902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13F06C26-DEE5-2B19-07BB-F7B0866618A9}"/>
              </a:ext>
            </a:extLst>
          </p:cNvPr>
          <p:cNvCxnSpPr>
            <a:cxnSpLocks/>
          </p:cNvCxnSpPr>
          <p:nvPr/>
        </p:nvCxnSpPr>
        <p:spPr>
          <a:xfrm>
            <a:off x="5135121" y="2642099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6B86FD3C-2E3C-FC44-9E04-419393C3B936}"/>
              </a:ext>
            </a:extLst>
          </p:cNvPr>
          <p:cNvCxnSpPr>
            <a:cxnSpLocks/>
          </p:cNvCxnSpPr>
          <p:nvPr/>
        </p:nvCxnSpPr>
        <p:spPr>
          <a:xfrm>
            <a:off x="5135121" y="3142493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EB6912D1-A40A-C8DE-0E11-D2717CAE14CA}"/>
              </a:ext>
            </a:extLst>
          </p:cNvPr>
          <p:cNvCxnSpPr>
            <a:cxnSpLocks/>
          </p:cNvCxnSpPr>
          <p:nvPr/>
        </p:nvCxnSpPr>
        <p:spPr>
          <a:xfrm>
            <a:off x="5135121" y="3392690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31139491-3941-6E42-6BCE-B779E21B0045}"/>
              </a:ext>
            </a:extLst>
          </p:cNvPr>
          <p:cNvCxnSpPr>
            <a:cxnSpLocks/>
          </p:cNvCxnSpPr>
          <p:nvPr/>
        </p:nvCxnSpPr>
        <p:spPr>
          <a:xfrm>
            <a:off x="5135121" y="3642887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75609040-5A00-598C-8EA5-31CD08D8247A}"/>
              </a:ext>
            </a:extLst>
          </p:cNvPr>
          <p:cNvCxnSpPr>
            <a:cxnSpLocks/>
          </p:cNvCxnSpPr>
          <p:nvPr/>
        </p:nvCxnSpPr>
        <p:spPr>
          <a:xfrm>
            <a:off x="5135121" y="3893083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4C67DBB6-6397-A2C8-E7DD-D2914C47A74A}"/>
              </a:ext>
            </a:extLst>
          </p:cNvPr>
          <p:cNvCxnSpPr>
            <a:cxnSpLocks/>
          </p:cNvCxnSpPr>
          <p:nvPr/>
        </p:nvCxnSpPr>
        <p:spPr>
          <a:xfrm>
            <a:off x="5135121" y="2892296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5D2B5D36-D20B-0A04-6DBD-71608B447B2C}"/>
              </a:ext>
            </a:extLst>
          </p:cNvPr>
          <p:cNvCxnSpPr>
            <a:cxnSpLocks/>
          </p:cNvCxnSpPr>
          <p:nvPr/>
        </p:nvCxnSpPr>
        <p:spPr>
          <a:xfrm>
            <a:off x="3823045" y="2980112"/>
            <a:ext cx="375845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8AEBEC1A-1E66-0F25-CF2F-EB490A0D358A}"/>
              </a:ext>
            </a:extLst>
          </p:cNvPr>
          <p:cNvCxnSpPr>
            <a:cxnSpLocks/>
          </p:cNvCxnSpPr>
          <p:nvPr/>
        </p:nvCxnSpPr>
        <p:spPr>
          <a:xfrm>
            <a:off x="2046817" y="2992177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EF328C15-EC14-ACFA-335F-94FAA59353D0}"/>
              </a:ext>
            </a:extLst>
          </p:cNvPr>
          <p:cNvCxnSpPr>
            <a:cxnSpLocks/>
          </p:cNvCxnSpPr>
          <p:nvPr/>
        </p:nvCxnSpPr>
        <p:spPr>
          <a:xfrm>
            <a:off x="2032714" y="3727486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79A509EE-E7A3-2800-02EB-14F04BCE3459}"/>
              </a:ext>
            </a:extLst>
          </p:cNvPr>
          <p:cNvCxnSpPr>
            <a:cxnSpLocks/>
          </p:cNvCxnSpPr>
          <p:nvPr/>
        </p:nvCxnSpPr>
        <p:spPr>
          <a:xfrm>
            <a:off x="2032714" y="2334229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8AA0297-7265-E734-49D9-3C5AA47F829A}"/>
              </a:ext>
            </a:extLst>
          </p:cNvPr>
          <p:cNvCxnSpPr>
            <a:cxnSpLocks/>
          </p:cNvCxnSpPr>
          <p:nvPr/>
        </p:nvCxnSpPr>
        <p:spPr>
          <a:xfrm>
            <a:off x="6529288" y="2141705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058A97D-DBA7-0FAB-A89F-F34732C53301}"/>
              </a:ext>
            </a:extLst>
          </p:cNvPr>
          <p:cNvCxnSpPr>
            <a:cxnSpLocks/>
          </p:cNvCxnSpPr>
          <p:nvPr/>
        </p:nvCxnSpPr>
        <p:spPr>
          <a:xfrm>
            <a:off x="6529288" y="2391902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DC6D4A9-F26B-FA1E-07A0-9E47C13BA06A}"/>
              </a:ext>
            </a:extLst>
          </p:cNvPr>
          <p:cNvCxnSpPr>
            <a:cxnSpLocks/>
          </p:cNvCxnSpPr>
          <p:nvPr/>
        </p:nvCxnSpPr>
        <p:spPr>
          <a:xfrm>
            <a:off x="6529288" y="2642099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A0B2648-C6BC-E9DD-07EA-5FA1DDF4BF91}"/>
              </a:ext>
            </a:extLst>
          </p:cNvPr>
          <p:cNvCxnSpPr>
            <a:cxnSpLocks/>
          </p:cNvCxnSpPr>
          <p:nvPr/>
        </p:nvCxnSpPr>
        <p:spPr>
          <a:xfrm>
            <a:off x="6529288" y="3142493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7107BA5-681A-3156-317F-1656427269C0}"/>
              </a:ext>
            </a:extLst>
          </p:cNvPr>
          <p:cNvCxnSpPr>
            <a:cxnSpLocks/>
          </p:cNvCxnSpPr>
          <p:nvPr/>
        </p:nvCxnSpPr>
        <p:spPr>
          <a:xfrm>
            <a:off x="6529288" y="3392690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E75D158-5FA0-802F-415E-D6192FE8D5B8}"/>
              </a:ext>
            </a:extLst>
          </p:cNvPr>
          <p:cNvCxnSpPr>
            <a:cxnSpLocks/>
          </p:cNvCxnSpPr>
          <p:nvPr/>
        </p:nvCxnSpPr>
        <p:spPr>
          <a:xfrm>
            <a:off x="6529288" y="3642887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7139390-EACD-3236-4199-1E5065EEDB20}"/>
              </a:ext>
            </a:extLst>
          </p:cNvPr>
          <p:cNvCxnSpPr>
            <a:cxnSpLocks/>
          </p:cNvCxnSpPr>
          <p:nvPr/>
        </p:nvCxnSpPr>
        <p:spPr>
          <a:xfrm>
            <a:off x="6529288" y="3893083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303F6E4-EC01-60C2-C8B9-35D234BC075F}"/>
              </a:ext>
            </a:extLst>
          </p:cNvPr>
          <p:cNvCxnSpPr>
            <a:cxnSpLocks/>
          </p:cNvCxnSpPr>
          <p:nvPr/>
        </p:nvCxnSpPr>
        <p:spPr>
          <a:xfrm>
            <a:off x="6529288" y="2892296"/>
            <a:ext cx="53566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6">
            <a:extLst>
              <a:ext uri="{FF2B5EF4-FFF2-40B4-BE49-F238E27FC236}">
                <a16:creationId xmlns:a16="http://schemas.microsoft.com/office/drawing/2014/main" id="{CCA9D015-0B13-F39A-F112-01658821E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24827"/>
            <a:ext cx="9108504" cy="52715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altLang="zh-CN" sz="2600" dirty="0"/>
              <a:t>Parallel Computing and Clusters to Handle Big Routing Data</a:t>
            </a:r>
            <a:endParaRPr lang="zh-CN" altLang="en-US" sz="2600" dirty="0"/>
          </a:p>
        </p:txBody>
      </p: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5BC9C853-9E35-45D4-9ACA-92ED6F631E71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105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513556" y="1113824"/>
            <a:ext cx="7886700" cy="32994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3730C7-4BDF-9A43-0C1C-E2B89306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2" y="701023"/>
            <a:ext cx="8528395" cy="24567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3E8727-9B42-A657-0B5E-F0A8389E5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712" y="3059802"/>
            <a:ext cx="6708576" cy="1353488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FBE33946-0901-FC91-47FE-7954BBA7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Subscribe Hijacking Events for AS and Send Alarm</a:t>
            </a:r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0CA70BB-44D2-476A-92B8-FD2C372873BF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77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513556" y="974583"/>
            <a:ext cx="6835175" cy="25999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59C0548-09B5-799D-420C-B830DC32F330}"/>
              </a:ext>
            </a:extLst>
          </p:cNvPr>
          <p:cNvSpPr txBox="1">
            <a:spLocks/>
          </p:cNvSpPr>
          <p:nvPr/>
        </p:nvSpPr>
        <p:spPr>
          <a:xfrm>
            <a:off x="300038" y="62788"/>
            <a:ext cx="7886700" cy="6515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36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90000"/>
              </a:lnSpc>
            </a:pPr>
            <a:endParaRPr lang="zh-CN" altLang="en-US" sz="27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73653F84-11A6-4E0D-6CA1-0249AA51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32" y="698803"/>
            <a:ext cx="4098629" cy="1894120"/>
          </a:xfrm>
          <a:prstGeom prst="rect">
            <a:avLst/>
          </a:prstGeom>
        </p:spPr>
      </p:pic>
      <p:pic>
        <p:nvPicPr>
          <p:cNvPr id="4" name="Picture 39">
            <a:extLst>
              <a:ext uri="{FF2B5EF4-FFF2-40B4-BE49-F238E27FC236}">
                <a16:creationId xmlns:a16="http://schemas.microsoft.com/office/drawing/2014/main" id="{16034475-E3B8-64FE-8A21-62B2E79F3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341" y="698802"/>
            <a:ext cx="4022682" cy="1870180"/>
          </a:xfrm>
          <a:prstGeom prst="rect">
            <a:avLst/>
          </a:prstGeom>
        </p:spPr>
      </p:pic>
      <p:pic>
        <p:nvPicPr>
          <p:cNvPr id="2049" name="Picture 904626755">
            <a:extLst>
              <a:ext uri="{FF2B5EF4-FFF2-40B4-BE49-F238E27FC236}">
                <a16:creationId xmlns:a16="http://schemas.microsoft.com/office/drawing/2014/main" id="{94646444-3F90-9911-E4A4-DD135F54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9" y="2674678"/>
            <a:ext cx="3990432" cy="162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904626777">
            <a:extLst>
              <a:ext uri="{FF2B5EF4-FFF2-40B4-BE49-F238E27FC236}">
                <a16:creationId xmlns:a16="http://schemas.microsoft.com/office/drawing/2014/main" id="{551A7A6A-C98C-06EC-88D3-231ABCBE62EA}"/>
              </a:ext>
            </a:extLst>
          </p:cNvPr>
          <p:cNvSpPr/>
          <p:nvPr/>
        </p:nvSpPr>
        <p:spPr>
          <a:xfrm>
            <a:off x="1820228" y="6679406"/>
            <a:ext cx="126206" cy="11430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350"/>
          </a:p>
        </p:txBody>
      </p:sp>
      <p:pic>
        <p:nvPicPr>
          <p:cNvPr id="6" name="Graphic 904626756" descr="Cursor">
            <a:extLst>
              <a:ext uri="{FF2B5EF4-FFF2-40B4-BE49-F238E27FC236}">
                <a16:creationId xmlns:a16="http://schemas.microsoft.com/office/drawing/2014/main" id="{9F406A7C-B7CC-21E0-EE53-3942C7930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5469" y="6678930"/>
            <a:ext cx="171450" cy="171450"/>
          </a:xfrm>
          <a:prstGeom prst="rect">
            <a:avLst/>
          </a:prstGeom>
        </p:spPr>
      </p:pic>
      <p:cxnSp>
        <p:nvCxnSpPr>
          <p:cNvPr id="7" name="Straight Arrow Connector 904626776">
            <a:extLst>
              <a:ext uri="{FF2B5EF4-FFF2-40B4-BE49-F238E27FC236}">
                <a16:creationId xmlns:a16="http://schemas.microsoft.com/office/drawing/2014/main" id="{D49C6D6C-220F-2B2B-4734-0C7789E35749}"/>
              </a:ext>
            </a:extLst>
          </p:cNvPr>
          <p:cNvCxnSpPr/>
          <p:nvPr/>
        </p:nvCxnSpPr>
        <p:spPr>
          <a:xfrm>
            <a:off x="1946910" y="6716078"/>
            <a:ext cx="938689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Graphic 904626780" descr="Cursor">
            <a:extLst>
              <a:ext uri="{FF2B5EF4-FFF2-40B4-BE49-F238E27FC236}">
                <a16:creationId xmlns:a16="http://schemas.microsoft.com/office/drawing/2014/main" id="{932C4142-AFAC-C805-8F09-1BDFDD6F2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6673" y="6524149"/>
            <a:ext cx="171450" cy="17145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6B22E1F7-1AD1-D682-0EE3-F30D6FBF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44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91C59DB-C763-64D4-4DCF-EBF3F100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5996"/>
            <a:ext cx="79248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116575C-442F-C232-D252-20DA85169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925" y="2522305"/>
            <a:ext cx="3756425" cy="17398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132D61D-BA28-DC14-4900-DCD708B297E1}"/>
              </a:ext>
            </a:extLst>
          </p:cNvPr>
          <p:cNvSpPr txBox="1"/>
          <p:nvPr/>
        </p:nvSpPr>
        <p:spPr>
          <a:xfrm>
            <a:off x="0" y="4428275"/>
            <a:ext cx="9144000" cy="604095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 statistics by economy, AS,</a:t>
            </a:r>
          </a:p>
          <a:p>
            <a:pPr algn="ctr"/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by yearly, monthly,  weekly, and daily</a:t>
            </a:r>
          </a:p>
        </p:txBody>
      </p:sp>
      <p:sp>
        <p:nvSpPr>
          <p:cNvPr id="16" name="标题 15">
            <a:extLst>
              <a:ext uri="{FF2B5EF4-FFF2-40B4-BE49-F238E27FC236}">
                <a16:creationId xmlns:a16="http://schemas.microsoft.com/office/drawing/2014/main" id="{40844023-BD42-217C-3BCB-B72BC5A7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Overview--Statistics for Anomaly Events</a:t>
            </a:r>
            <a:endParaRPr lang="zh-CN" alt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C200016-2661-4155-A702-3E10575ECED0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861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4C27D41-9490-4333-8D4D-E356D4118A23}"/>
              </a:ext>
            </a:extLst>
          </p:cNvPr>
          <p:cNvGraphicFramePr>
            <a:graphicFrameLocks noGrp="1"/>
          </p:cNvGraphicFramePr>
          <p:nvPr/>
        </p:nvGraphicFramePr>
        <p:xfrm>
          <a:off x="791579" y="858319"/>
          <a:ext cx="7560841" cy="34117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24713">
                  <a:extLst>
                    <a:ext uri="{9D8B030D-6E8A-4147-A177-3AD203B41FA5}">
                      <a16:colId xmlns:a16="http://schemas.microsoft.com/office/drawing/2014/main" val="3833742269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1073994197"/>
                    </a:ext>
                  </a:extLst>
                </a:gridCol>
                <a:gridCol w="1658514">
                  <a:extLst>
                    <a:ext uri="{9D8B030D-6E8A-4147-A177-3AD203B41FA5}">
                      <a16:colId xmlns:a16="http://schemas.microsoft.com/office/drawing/2014/main" val="2617807854"/>
                    </a:ext>
                  </a:extLst>
                </a:gridCol>
                <a:gridCol w="1726672">
                  <a:extLst>
                    <a:ext uri="{9D8B030D-6E8A-4147-A177-3AD203B41FA5}">
                      <a16:colId xmlns:a16="http://schemas.microsoft.com/office/drawing/2014/main" val="2020650596"/>
                    </a:ext>
                  </a:extLst>
                </a:gridCol>
              </a:tblGrid>
              <a:tr h="280845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solidFill>
                            <a:schemeClr val="bg1"/>
                          </a:solidFill>
                        </a:rPr>
                        <a:t>BGPWatch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GRIP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>
                          <a:solidFill>
                            <a:schemeClr val="bg1"/>
                          </a:solidFill>
                        </a:rPr>
                        <a:t>BGPStream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2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70507"/>
                  </a:ext>
                </a:extLst>
              </a:tr>
              <a:tr h="4828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Delay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2 mins delay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5 mins delay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More than 2 hours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5032"/>
                  </a:ext>
                </a:extLst>
              </a:tr>
              <a:tr h="4272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Event replay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00263"/>
                  </a:ext>
                </a:extLst>
              </a:tr>
              <a:tr h="4272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Event statistical analysis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591495"/>
                  </a:ext>
                </a:extLst>
              </a:tr>
              <a:tr h="5107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Event level evaluation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06879"/>
                  </a:ext>
                </a:extLst>
              </a:tr>
              <a:tr h="4272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Benign MOAS report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553169"/>
                  </a:ext>
                </a:extLst>
              </a:tr>
              <a:tr h="4272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Email Alarm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dirty="0"/>
                        <a:t>√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×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41991"/>
                  </a:ext>
                </a:extLst>
              </a:tr>
              <a:tr h="4272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Accuracy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High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Medium to High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Low</a:t>
                      </a:r>
                      <a:endParaRPr lang="zh-CN" alt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822181"/>
                  </a:ext>
                </a:extLst>
              </a:tr>
            </a:tbl>
          </a:graphicData>
        </a:graphic>
      </p:graphicFrame>
      <p:sp>
        <p:nvSpPr>
          <p:cNvPr id="3" name="标题 1">
            <a:extLst>
              <a:ext uri="{FF2B5EF4-FFF2-40B4-BE49-F238E27FC236}">
                <a16:creationId xmlns:a16="http://schemas.microsoft.com/office/drawing/2014/main" id="{6CC1A816-F9AA-66D9-40A8-2A08430E62EF}"/>
              </a:ext>
            </a:extLst>
          </p:cNvPr>
          <p:cNvSpPr txBox="1">
            <a:spLocks/>
          </p:cNvSpPr>
          <p:nvPr/>
        </p:nvSpPr>
        <p:spPr>
          <a:xfrm>
            <a:off x="300188" y="68632"/>
            <a:ext cx="7886700" cy="6515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36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90000"/>
              </a:lnSpc>
            </a:pPr>
            <a:endParaRPr lang="zh-CN" altLang="en-US" sz="27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E06EF03D-25CC-EDA0-1A44-8173599F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Compare with other Platforms</a:t>
            </a:r>
            <a:endParaRPr lang="zh-CN" alt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BB666C2-EE9C-417A-B1C9-D4A0BF11C993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513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Tools for Network Operator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628650" y="693738"/>
            <a:ext cx="3759200" cy="1878012"/>
          </a:xfrm>
          <a:noFill/>
        </p:spPr>
        <p:txBody>
          <a:bodyPr>
            <a:norm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Dashboard: AS</a:t>
            </a:r>
            <a:r>
              <a:rPr lang="zh-CN" altLang="en-US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info, prefix, peers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Routing Search: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Aggregated forward routing path</a:t>
            </a: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Reverse routing path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Bi-direction routing path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Subscribing, Alarming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FA3C37-A0EA-D3D7-BE42-973ADB84B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521" y="2579288"/>
            <a:ext cx="2448272" cy="17328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9DFDB9A-D011-67B2-A536-D22B57FBC318}"/>
              </a:ext>
            </a:extLst>
          </p:cNvPr>
          <p:cNvSpPr txBox="1"/>
          <p:nvPr/>
        </p:nvSpPr>
        <p:spPr>
          <a:xfrm>
            <a:off x="0" y="4536988"/>
            <a:ext cx="9144000" cy="338554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https://bgpwatch.cgtf.net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E9D8654-70BC-453E-B0F7-6A22C55C7CCF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15E405B-4BCF-46BC-AE74-EB0A94280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37" y="458830"/>
            <a:ext cx="3367173" cy="202353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CA4A444-B8D1-48C4-BE59-E8AB9C318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0" y="2482363"/>
            <a:ext cx="3218459" cy="18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8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5B1BDC-0B52-A617-555D-2020E07B4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968" y="692437"/>
            <a:ext cx="11330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AF0C8207-3616-DD09-1968-57AD9FE7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Dashboard</a:t>
            </a:r>
            <a:endParaRPr lang="zh-CN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B5FC39-D33E-A8F6-754D-9654E1AF3F88}"/>
              </a:ext>
            </a:extLst>
          </p:cNvPr>
          <p:cNvGrpSpPr>
            <a:grpSpLocks noChangeAspect="1"/>
          </p:cNvGrpSpPr>
          <p:nvPr/>
        </p:nvGrpSpPr>
        <p:grpSpPr>
          <a:xfrm>
            <a:off x="1465669" y="780990"/>
            <a:ext cx="6212661" cy="3581520"/>
            <a:chOff x="107504" y="437156"/>
            <a:chExt cx="8100392" cy="470634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8468B4E-5009-404D-909C-FF2AA526E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563507"/>
              <a:ext cx="8100392" cy="4579993"/>
            </a:xfrm>
            <a:prstGeom prst="rect">
              <a:avLst/>
            </a:prstGeom>
          </p:spPr>
        </p:pic>
        <p:sp>
          <p:nvSpPr>
            <p:cNvPr id="16" name="对话气泡: 椭圆形 15">
              <a:extLst>
                <a:ext uri="{FF2B5EF4-FFF2-40B4-BE49-F238E27FC236}">
                  <a16:creationId xmlns:a16="http://schemas.microsoft.com/office/drawing/2014/main" id="{664550C3-96DB-DAFB-2D9D-9D82FBBCC2E3}"/>
                </a:ext>
              </a:extLst>
            </p:cNvPr>
            <p:cNvSpPr/>
            <p:nvPr/>
          </p:nvSpPr>
          <p:spPr>
            <a:xfrm>
              <a:off x="1221308" y="437156"/>
              <a:ext cx="2373065" cy="745483"/>
            </a:xfrm>
            <a:prstGeom prst="wedgeEllipseCallout">
              <a:avLst>
                <a:gd name="adj1" fmla="val -73958"/>
                <a:gd name="adj2" fmla="val -4429"/>
              </a:avLst>
            </a:prstGeom>
            <a:solidFill>
              <a:srgbClr val="FF0000"/>
            </a:solidFill>
            <a:ln>
              <a:solidFill>
                <a:srgbClr val="C01B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Search by </a:t>
              </a:r>
            </a:p>
            <a:p>
              <a:pPr algn="ctr"/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AS number, Organization name </a:t>
              </a:r>
              <a:endPara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C460876-63F3-48D4-9CBC-9187B8D0F755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10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92BDF-FECD-499D-BB1F-7058CC75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ctr">
              <a:spcBef>
                <a:spcPts val="750"/>
              </a:spcBef>
            </a:pP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 Community</a:t>
            </a:r>
            <a:endParaRPr lang="en-US" altLang="zh-CN" sz="2800" b="1" kern="1200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F3A8D7-AB62-42CB-B578-427B0BC6B2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2022" y="1390381"/>
            <a:ext cx="7991475" cy="3046412"/>
          </a:xfrm>
        </p:spPr>
        <p:txBody>
          <a:bodyPr numCol="2">
            <a:normAutofit fontScale="92500" lnSpcReduction="10000"/>
          </a:bodyPr>
          <a:lstStyle/>
          <a:p>
            <a:pPr lvl="1"/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AARNET  (AU) </a:t>
            </a:r>
          </a:p>
          <a:p>
            <a:pPr lvl="1"/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APAN-JP  (JP) </a:t>
            </a:r>
          </a:p>
          <a:p>
            <a:pPr lvl="1"/>
            <a:r>
              <a:rPr lang="en-US" altLang="zh-CN" sz="20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BdREN</a:t>
            </a:r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(BD) </a:t>
            </a:r>
          </a:p>
          <a:p>
            <a:pPr lvl="1"/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CERNET  (CN) </a:t>
            </a:r>
          </a:p>
          <a:p>
            <a:pPr lvl="1"/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DOST-ASTI  (PREGINET,  PH) </a:t>
            </a:r>
          </a:p>
          <a:p>
            <a:pPr lvl="1"/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ERNET  (IN) </a:t>
            </a:r>
          </a:p>
          <a:p>
            <a:pPr lvl="1"/>
            <a:r>
              <a:rPr lang="en-US" altLang="zh-CN" sz="20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Gottingen University  (DE)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HARNET  (JUCC,  HK)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ITB  (ID) 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KREONET  (KR)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(LK)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MYREN (MY)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NREN (NP)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PERN (PK)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REANNZ (NZ) </a:t>
            </a:r>
          </a:p>
          <a:p>
            <a:pPr lvl="1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SingAREN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(SG)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Surrey University (UK) </a:t>
            </a:r>
          </a:p>
          <a:p>
            <a:pPr lvl="1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ThaiREN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(TH) </a:t>
            </a:r>
          </a:p>
          <a:p>
            <a:pPr lvl="1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TransPAC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(US,  APAN/GNA-G Routing WG)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20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1960" y="1275606"/>
            <a:ext cx="6499215" cy="4540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13" indent="-342913" defTabSz="914435">
              <a:spcBef>
                <a:spcPts val="1200"/>
              </a:spcBef>
              <a:buFont typeface="Arial" panose="020B0604020202020204" pitchFamily="34" charset="0"/>
              <a:buChar char="•"/>
              <a:defRPr sz="2250"/>
            </a:lvl1pPr>
            <a:lvl2pPr marL="171450" lvl="1" indent="-269885" defTabSz="914435">
              <a:lnSpc>
                <a:spcPct val="110000"/>
              </a:lnSpc>
              <a:spcBef>
                <a:spcPts val="750"/>
              </a:spcBef>
              <a:buFont typeface="Arial" pitchFamily="34" charset="0"/>
              <a:buChar char="–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04893" indent="-263535" defTabSz="914435">
              <a:spcBef>
                <a:spcPts val="400"/>
              </a:spcBef>
              <a:buFont typeface="Arial" pitchFamily="34" charset="0"/>
              <a:buChar char="•"/>
              <a:defRPr sz="1500"/>
            </a:lvl3pPr>
            <a:lvl4pPr marL="950436" indent="-228609" defTabSz="914435">
              <a:spcBef>
                <a:spcPts val="400"/>
              </a:spcBef>
              <a:buSzPct val="100000"/>
              <a:buFont typeface="Arial" pitchFamily="34" charset="0"/>
              <a:buChar char="–"/>
              <a:defRPr sz="1050"/>
            </a:lvl4pPr>
            <a:lvl5pPr marL="2057477" indent="-228609" defTabSz="914435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95" indent="-228609" defTabSz="914435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911" indent="-228609" defTabSz="914435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129" indent="-228609" defTabSz="914435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346" indent="-228609" defTabSz="914435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>
              <a:lnSpc>
                <a:spcPct val="90000"/>
              </a:lnSpc>
              <a:spcBef>
                <a:spcPts val="400"/>
              </a:spcBef>
            </a:pPr>
            <a:endParaRPr lang="zh-CN" altLang="en-US" sz="1900" b="0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0D9600-899D-BB60-AB25-08EC19799915}"/>
              </a:ext>
            </a:extLst>
          </p:cNvPr>
          <p:cNvSpPr txBox="1">
            <a:spLocks/>
          </p:cNvSpPr>
          <p:nvPr/>
        </p:nvSpPr>
        <p:spPr>
          <a:xfrm>
            <a:off x="547899" y="893964"/>
            <a:ext cx="7992888" cy="453650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42913" indent="-342913" algn="l" defTabSz="914435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58" indent="-269885" algn="l" defTabSz="914435" rtl="0" eaLnBrk="1" latinLnBrk="0" hangingPunct="1">
              <a:spcBef>
                <a:spcPts val="4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93" indent="-263535" algn="l" defTabSz="914435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436" indent="-228609" algn="l" defTabSz="914435" rtl="0" eaLnBrk="1" latinLnBrk="0" hangingPunct="1">
              <a:spcBef>
                <a:spcPts val="400"/>
              </a:spcBef>
              <a:buSzPct val="100000"/>
              <a:buFont typeface="Arial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77" indent="-228609" algn="l" defTabSz="91443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95" indent="-228609" algn="l" defTabSz="9144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11" indent="-228609" algn="l" defTabSz="9144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29" indent="-228609" algn="l" defTabSz="9144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46" indent="-228609" algn="l" defTabSz="9144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>
              <a:lnSpc>
                <a:spcPct val="110000"/>
              </a:lnSpc>
              <a:spcBef>
                <a:spcPts val="750"/>
              </a:spcBef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of 19 organizations (listed alphabetically) </a:t>
            </a:r>
          </a:p>
          <a:p>
            <a:pPr lvl="1"/>
            <a:endParaRPr lang="en-US" altLang="zh-CN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65A5AB1-70F5-4245-98F3-CBC9F9645C3E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9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1"/>
    </mc:Choice>
    <mc:Fallback xmlns="">
      <p:transition spd="slow" advTm="2060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69B1C-1989-4EB2-821D-79021B0F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Prefixes Originated from the AS</a:t>
            </a:r>
            <a:endParaRPr lang="zh-CN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14595F-3369-113C-6328-CAE0CADA2F74}"/>
              </a:ext>
            </a:extLst>
          </p:cNvPr>
          <p:cNvGrpSpPr>
            <a:grpSpLocks noChangeAspect="1"/>
          </p:cNvGrpSpPr>
          <p:nvPr/>
        </p:nvGrpSpPr>
        <p:grpSpPr>
          <a:xfrm>
            <a:off x="899592" y="912891"/>
            <a:ext cx="7344816" cy="3317718"/>
            <a:chOff x="143470" y="571622"/>
            <a:chExt cx="9144000" cy="4130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6993C37-E517-4071-9F8D-A2829464B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470" y="571622"/>
              <a:ext cx="9144000" cy="4130425"/>
            </a:xfrm>
            <a:prstGeom prst="rect">
              <a:avLst/>
            </a:prstGeom>
          </p:spPr>
        </p:pic>
        <p:sp>
          <p:nvSpPr>
            <p:cNvPr id="10" name="对话气泡: 椭圆形 9">
              <a:extLst>
                <a:ext uri="{FF2B5EF4-FFF2-40B4-BE49-F238E27FC236}">
                  <a16:creationId xmlns:a16="http://schemas.microsoft.com/office/drawing/2014/main" id="{3B140881-26EF-4E37-8555-A950618C2BEB}"/>
                </a:ext>
              </a:extLst>
            </p:cNvPr>
            <p:cNvSpPr/>
            <p:nvPr/>
          </p:nvSpPr>
          <p:spPr>
            <a:xfrm>
              <a:off x="1835696" y="771549"/>
              <a:ext cx="1086832" cy="430932"/>
            </a:xfrm>
            <a:prstGeom prst="wedgeEllipseCallout">
              <a:avLst>
                <a:gd name="adj1" fmla="val -103588"/>
                <a:gd name="adj2" fmla="val -52660"/>
              </a:avLst>
            </a:prstGeom>
            <a:solidFill>
              <a:srgbClr val="FF0000"/>
            </a:solidFill>
            <a:ln>
              <a:solidFill>
                <a:srgbClr val="C01B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Select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对话气泡: 椭圆形 10">
              <a:extLst>
                <a:ext uri="{FF2B5EF4-FFF2-40B4-BE49-F238E27FC236}">
                  <a16:creationId xmlns:a16="http://schemas.microsoft.com/office/drawing/2014/main" id="{C4D4206F-F532-4C17-958F-DB3B9D5C352B}"/>
                </a:ext>
              </a:extLst>
            </p:cNvPr>
            <p:cNvSpPr/>
            <p:nvPr/>
          </p:nvSpPr>
          <p:spPr>
            <a:xfrm flipH="1">
              <a:off x="5652119" y="618597"/>
              <a:ext cx="1254037" cy="404591"/>
            </a:xfrm>
            <a:prstGeom prst="wedgeEllipseCallout">
              <a:avLst>
                <a:gd name="adj1" fmla="val -91446"/>
                <a:gd name="adj2" fmla="val -15435"/>
              </a:avLst>
            </a:prstGeom>
            <a:solidFill>
              <a:srgbClr val="FF0000"/>
            </a:solidFill>
            <a:ln>
              <a:solidFill>
                <a:srgbClr val="C01B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Search</a:t>
              </a:r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6844F7E1-A529-48E8-89FA-B2134E0470C5}"/>
                </a:ext>
              </a:extLst>
            </p:cNvPr>
            <p:cNvSpPr/>
            <p:nvPr/>
          </p:nvSpPr>
          <p:spPr>
            <a:xfrm>
              <a:off x="2555776" y="2816129"/>
              <a:ext cx="1362541" cy="547709"/>
            </a:xfrm>
            <a:prstGeom prst="wedgeEllipseCallout">
              <a:avLst>
                <a:gd name="adj1" fmla="val -85133"/>
                <a:gd name="adj2" fmla="val -41808"/>
              </a:avLst>
            </a:prstGeom>
            <a:solidFill>
              <a:srgbClr val="FF0000"/>
            </a:solidFill>
            <a:ln>
              <a:solidFill>
                <a:srgbClr val="C01B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ROA, </a:t>
              </a:r>
            </a:p>
            <a:p>
              <a:pPr algn="ctr"/>
              <a:r>
                <a:rPr lang="en-US" altLang="zh-CN" sz="9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RIR status</a:t>
              </a:r>
              <a:endPara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F3155C2-198D-4E68-9DEA-385B2DD4E1F1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669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4BAE5C-4082-45DF-4018-4F5702AD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Reverse Routing Path</a:t>
            </a:r>
          </a:p>
        </p:txBody>
      </p:sp>
      <p:sp>
        <p:nvSpPr>
          <p:cNvPr id="16" name="内容占位符 15">
            <a:extLst>
              <a:ext uri="{FF2B5EF4-FFF2-40B4-BE49-F238E27FC236}">
                <a16:creationId xmlns:a16="http://schemas.microsoft.com/office/drawing/2014/main" id="{90AC38CE-FB1C-D850-7968-D340EE7546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8225" y="874713"/>
            <a:ext cx="3025775" cy="3281362"/>
          </a:xfrm>
          <a:solidFill>
            <a:srgbClr val="CCDFF0"/>
          </a:solidFill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Support Prefix / IP, IPv4 / IPv6 </a:t>
            </a:r>
          </a:p>
          <a:p>
            <a:pPr>
              <a:lnSpc>
                <a:spcPct val="10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system will search the best matched prefix and return the reverse routing tree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better interactivity</a:t>
            </a:r>
          </a:p>
          <a:p>
            <a:pPr>
              <a:lnSpc>
                <a:spcPct val="10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an AS or input AS number, the system will highlight the path to the AS</a:t>
            </a:r>
          </a:p>
          <a:p>
            <a:pPr>
              <a:lnSpc>
                <a:spcPct val="10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layers to display can be selected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C7178B-B11B-40C8-A72E-60D1099D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88" y="874713"/>
            <a:ext cx="5874772" cy="3281213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BF96D73-00C2-4F73-B318-BD4A25C39E5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518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513556" y="1379693"/>
            <a:ext cx="7886700" cy="32994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32ABC5ED-5B5A-5AF0-BECC-079E06835D75}"/>
              </a:ext>
            </a:extLst>
          </p:cNvPr>
          <p:cNvSpPr txBox="1">
            <a:spLocks/>
          </p:cNvSpPr>
          <p:nvPr/>
        </p:nvSpPr>
        <p:spPr>
          <a:xfrm>
            <a:off x="628650" y="205957"/>
            <a:ext cx="7886700" cy="8028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36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90000"/>
              </a:lnSpc>
            </a:pP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19C725-F454-30CD-719B-168300ED0916}"/>
              </a:ext>
            </a:extLst>
          </p:cNvPr>
          <p:cNvGrpSpPr/>
          <p:nvPr/>
        </p:nvGrpSpPr>
        <p:grpSpPr>
          <a:xfrm>
            <a:off x="190086" y="1215610"/>
            <a:ext cx="8763827" cy="2585660"/>
            <a:chOff x="305629" y="1280879"/>
            <a:chExt cx="8763827" cy="25856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242AD4-9220-8791-37CE-1CD659101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629" y="1361273"/>
              <a:ext cx="4420428" cy="25052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7DE454E-F937-BFD0-663B-DF976BF85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1599" y="1280879"/>
              <a:ext cx="4227857" cy="2585660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86740C0-70A4-EE8A-51C9-A2CCCC1D94EB}"/>
              </a:ext>
            </a:extLst>
          </p:cNvPr>
          <p:cNvSpPr txBox="1"/>
          <p:nvPr/>
        </p:nvSpPr>
        <p:spPr>
          <a:xfrm>
            <a:off x="1085126" y="3846538"/>
            <a:ext cx="2424273" cy="345159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Key Neighbors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D2EAAE-711B-2EAC-C062-4E0E5663208C}"/>
              </a:ext>
            </a:extLst>
          </p:cNvPr>
          <p:cNvSpPr txBox="1"/>
          <p:nvPr/>
        </p:nvSpPr>
        <p:spPr>
          <a:xfrm>
            <a:off x="5627847" y="3846538"/>
            <a:ext cx="2424273" cy="345159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All Neighbors</a:t>
            </a:r>
          </a:p>
        </p:txBody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8E9E45BC-DA27-C3B0-2CF5-19A2E885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827"/>
            <a:ext cx="9144000" cy="527159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altLang="zh-CN" sz="2600" dirty="0"/>
              <a:t>Dashboard: IPv4/IPv6 Key Peers and All Neighbors Information</a:t>
            </a:r>
            <a:endParaRPr lang="zh-CN" altLang="en-US" sz="2600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A46395C-86AF-47C3-B732-6AA9191BE0A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776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CB1976E5-138B-A123-1360-C934FA84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Multiple Routing Path Search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98436" y="243722"/>
            <a:ext cx="7947129" cy="4847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36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90000"/>
              </a:lnSpc>
            </a:pPr>
            <a:endParaRPr lang="zh-CN" altLang="en-US" sz="27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513556" y="1072510"/>
            <a:ext cx="7886700" cy="32994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C84F34C-BBF6-DBD7-C0A6-BF77C28FD25F}"/>
              </a:ext>
            </a:extLst>
          </p:cNvPr>
          <p:cNvSpPr txBox="1"/>
          <p:nvPr/>
        </p:nvSpPr>
        <p:spPr>
          <a:xfrm>
            <a:off x="7224845" y="1483458"/>
            <a:ext cx="1882181" cy="2554545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Support Prefix / IP, IPv4 / IPv6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paths of all sub networks and super networks of the input prefix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prefixes with the same routing path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835559-6DD7-49AB-AC5B-0CFCF2102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4" y="953383"/>
            <a:ext cx="7130043" cy="4153975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049F6B8-9555-4A69-BD37-834C8710ED5C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567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80C3D3-D3E8-20DA-DA47-5239E6DD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159" y="771550"/>
            <a:ext cx="6013681" cy="329498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3A404BD-F0BC-6A65-B46E-7F377F36C0C8}"/>
              </a:ext>
            </a:extLst>
          </p:cNvPr>
          <p:cNvSpPr txBox="1"/>
          <p:nvPr/>
        </p:nvSpPr>
        <p:spPr>
          <a:xfrm>
            <a:off x="-1" y="4420727"/>
            <a:ext cx="9144000" cy="646331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1800" b="0" dirty="0"/>
              <a:t>Support Prefix / IP, IPv4 / IPv6</a:t>
            </a:r>
          </a:p>
          <a:p>
            <a:pPr algn="ctr"/>
            <a:r>
              <a:rPr lang="en-US" altLang="zh-CN" sz="1800" b="0" dirty="0"/>
              <a:t>Search the best matched prefix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6D3FDB-C849-2607-8200-D216E9C726D8}"/>
              </a:ext>
            </a:extLst>
          </p:cNvPr>
          <p:cNvSpPr txBox="1"/>
          <p:nvPr/>
        </p:nvSpPr>
        <p:spPr>
          <a:xfrm>
            <a:off x="107504" y="3091837"/>
            <a:ext cx="3368021" cy="381968"/>
          </a:xfrm>
          <a:prstGeom prst="wedgeRoundRectCallout">
            <a:avLst>
              <a:gd name="adj1" fmla="val 11151"/>
              <a:gd name="adj2" fmla="val 104083"/>
              <a:gd name="adj3" fmla="val 16667"/>
            </a:avLst>
          </a:prstGeom>
          <a:solidFill>
            <a:srgbClr val="A9D18E"/>
          </a:soli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Left : 203.185.101.0/24, from </a:t>
            </a:r>
            <a:r>
              <a:rPr lang="en-US" altLang="zh-CN" sz="15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ThaiREN</a:t>
            </a:r>
            <a:endParaRPr lang="en-US" altLang="zh-CN" sz="1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E76B7E-D41E-D08C-07EC-59CD23A97C62}"/>
              </a:ext>
            </a:extLst>
          </p:cNvPr>
          <p:cNvSpPr txBox="1"/>
          <p:nvPr/>
        </p:nvSpPr>
        <p:spPr>
          <a:xfrm>
            <a:off x="5868144" y="3091837"/>
            <a:ext cx="3079154" cy="381968"/>
          </a:xfrm>
          <a:prstGeom prst="wedgeRoundRectCallout">
            <a:avLst>
              <a:gd name="adj1" fmla="val -14392"/>
              <a:gd name="adj2" fmla="val 104083"/>
              <a:gd name="adj3" fmla="val 16667"/>
            </a:avLst>
          </a:prstGeom>
          <a:solidFill>
            <a:srgbClr val="A9D18E"/>
          </a:soli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Right: 192.248.0.0/17, from LEARN</a:t>
            </a: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2CD28E31-9FE9-CD2D-E037-6CE8B1F1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/>
              <a:t>Bi-Routing Path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D4CF546-1114-4838-88B1-0B640330DC7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128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0CAF5EC6-E826-FA2C-8152-5FA4D157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Path Change</a:t>
            </a:r>
            <a:endParaRPr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59C0548-09B5-799D-420C-B830DC32F330}"/>
              </a:ext>
            </a:extLst>
          </p:cNvPr>
          <p:cNvSpPr txBox="1">
            <a:spLocks/>
          </p:cNvSpPr>
          <p:nvPr/>
        </p:nvSpPr>
        <p:spPr>
          <a:xfrm>
            <a:off x="166921" y="180199"/>
            <a:ext cx="8977079" cy="6515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36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501DDF-6CC1-4FB8-946B-9DC5773D0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49" y="587920"/>
            <a:ext cx="6853714" cy="3853968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FF70DBC-6303-4244-9673-ADA81BAE7C3D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304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>
            <a:extLst>
              <a:ext uri="{FF2B5EF4-FFF2-40B4-BE49-F238E27FC236}">
                <a16:creationId xmlns:a16="http://schemas.microsoft.com/office/drawing/2014/main" id="{01EBB34B-E6BC-0795-48DB-3FA877CDC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Router Jitter</a:t>
            </a:r>
            <a:endParaRPr lang="zh-CN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19FE44-DB51-AC71-B5CE-05693028DCFA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1988613"/>
            <a:ext cx="8496944" cy="2357997"/>
            <a:chOff x="363761" y="2355482"/>
            <a:chExt cx="7908946" cy="21948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98FF187-2845-FAEF-DDA2-D11BF12C4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761" y="2686715"/>
              <a:ext cx="3865013" cy="180912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E7EB799-FDE2-FB32-1432-04539FA10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7694" y="2355482"/>
              <a:ext cx="3865013" cy="2194821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AAE782A-439E-B001-E188-4C95D7BA7E5C}"/>
              </a:ext>
            </a:extLst>
          </p:cNvPr>
          <p:cNvSpPr txBox="1"/>
          <p:nvPr/>
        </p:nvSpPr>
        <p:spPr>
          <a:xfrm>
            <a:off x="759618" y="699542"/>
            <a:ext cx="7624763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1D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advertisement and withdraw messages are received frequently.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1D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this will harm internet performance?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1D1C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may conduct some data plane testing in the future.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7BC08B9-35F4-4417-8750-EC3A812F0037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042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B728DAB-3B43-28E4-D39C-818502DF4A62}"/>
              </a:ext>
            </a:extLst>
          </p:cNvPr>
          <p:cNvSpPr txBox="1"/>
          <p:nvPr/>
        </p:nvSpPr>
        <p:spPr>
          <a:xfrm>
            <a:off x="0" y="4540195"/>
            <a:ext cx="9144000" cy="458074"/>
          </a:xfrm>
          <a:prstGeom prst="rect">
            <a:avLst/>
          </a:prstGeom>
          <a:solidFill>
            <a:srgbClr val="CCDFF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searching by continent, economy, AS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42F0F447-5EFD-9B08-58FE-36601CED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Bogon IP Address Detection</a:t>
            </a:r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0749E21-9E02-441E-99BF-F2522794C4ED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04D61B-A530-4A9B-9493-FC151488B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66" y="651986"/>
            <a:ext cx="7001710" cy="37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3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9E2255-A032-E2FF-C42E-2BC7FA99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Propagation of the Bogon IP Address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57A6C8-192F-8C36-1F56-59BBCA50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51" y="808697"/>
            <a:ext cx="6400498" cy="3526105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225AFA5-20D9-4218-887D-44FA87EFD433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954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6DC12424-E188-B431-5D55-D06C21D8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>
                <a:sym typeface="微软雅黑" panose="020B0503020204020204" pitchFamily="34" charset="-122"/>
              </a:rPr>
              <a:t>OPEN API</a:t>
            </a:r>
            <a:endParaRPr lang="zh-CN" altLang="en-US" dirty="0"/>
          </a:p>
        </p:txBody>
      </p:sp>
      <p:sp>
        <p:nvSpPr>
          <p:cNvPr id="3" name="标题 7">
            <a:extLst>
              <a:ext uri="{FF2B5EF4-FFF2-40B4-BE49-F238E27FC236}">
                <a16:creationId xmlns:a16="http://schemas.microsoft.com/office/drawing/2014/main" id="{CA05F199-A7A6-687C-07B9-2DC198449D6B}"/>
              </a:ext>
            </a:extLst>
          </p:cNvPr>
          <p:cNvSpPr txBox="1">
            <a:spLocks/>
          </p:cNvSpPr>
          <p:nvPr/>
        </p:nvSpPr>
        <p:spPr>
          <a:xfrm>
            <a:off x="457200" y="265907"/>
            <a:ext cx="8229600" cy="400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084CB9-3116-9AB5-7A64-FFE50306ED3F}"/>
              </a:ext>
            </a:extLst>
          </p:cNvPr>
          <p:cNvSpPr txBox="1"/>
          <p:nvPr/>
        </p:nvSpPr>
        <p:spPr>
          <a:xfrm>
            <a:off x="643877" y="893943"/>
            <a:ext cx="2884018" cy="646331"/>
          </a:xfrm>
          <a:prstGeom prst="rect">
            <a:avLst/>
          </a:prstGeom>
          <a:solidFill>
            <a:srgbClr val="CCDFF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get_event_by_condition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get_event_detail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EFA6B53-7293-871E-AC49-BB751C9F3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205" y="893943"/>
            <a:ext cx="4853846" cy="335561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195053C-2B78-A9DE-B92C-CCBEC78A1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87"/>
          <a:stretch/>
        </p:blipFill>
        <p:spPr bwMode="auto">
          <a:xfrm>
            <a:off x="733014" y="1872984"/>
            <a:ext cx="2935846" cy="2271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36BAB75-5E0F-4B4D-BA86-78B50C6D2DFB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0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344CFB2-1C3D-EA3E-6051-C39A1C57C766}"/>
              </a:ext>
            </a:extLst>
          </p:cNvPr>
          <p:cNvSpPr txBox="1">
            <a:spLocks/>
          </p:cNvSpPr>
          <p:nvPr/>
        </p:nvSpPr>
        <p:spPr>
          <a:xfrm>
            <a:off x="122791" y="-975189"/>
            <a:ext cx="8010467" cy="8242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3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sz="3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446D775-5179-F7F2-4A94-700D4DC57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529326"/>
            <a:ext cx="4263185" cy="2354563"/>
          </a:xfrm>
          <a:prstGeom prst="rect">
            <a:avLst/>
          </a:prstGeom>
        </p:spPr>
      </p:pic>
      <p:pic>
        <p:nvPicPr>
          <p:cNvPr id="18" name="图片 17" descr="图示&#10;&#10;描述已自动生成">
            <a:extLst>
              <a:ext uri="{FF2B5EF4-FFF2-40B4-BE49-F238E27FC236}">
                <a16:creationId xmlns:a16="http://schemas.microsoft.com/office/drawing/2014/main" id="{58B4B5C9-61AC-C084-CEBB-E18318AA7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0" y="1522514"/>
            <a:ext cx="4263185" cy="245925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EB21EEF-2809-2429-AE7C-F7E4F5627F81}"/>
              </a:ext>
            </a:extLst>
          </p:cNvPr>
          <p:cNvSpPr txBox="1"/>
          <p:nvPr/>
        </p:nvSpPr>
        <p:spPr>
          <a:xfrm>
            <a:off x="1461200" y="4035203"/>
            <a:ext cx="2339726" cy="415498"/>
          </a:xfrm>
          <a:prstGeom prst="rect">
            <a:avLst/>
          </a:prstGeom>
          <a:solidFill>
            <a:srgbClr val="A9D18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Prefix Hijacking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656F22-BD76-2FB4-182F-63A5CA62CC24}"/>
              </a:ext>
            </a:extLst>
          </p:cNvPr>
          <p:cNvSpPr txBox="1"/>
          <p:nvPr/>
        </p:nvSpPr>
        <p:spPr>
          <a:xfrm>
            <a:off x="621432" y="900548"/>
            <a:ext cx="7601470" cy="461665"/>
          </a:xfrm>
          <a:prstGeom prst="rect">
            <a:avLst/>
          </a:prstGeom>
          <a:solidFill>
            <a:srgbClr val="CCDFF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BGP hijacking often leads to catastrophic consequences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B10C889-A87F-EEC3-9E74-3A28B4B9D80A}"/>
              </a:ext>
            </a:extLst>
          </p:cNvPr>
          <p:cNvSpPr txBox="1"/>
          <p:nvPr/>
        </p:nvSpPr>
        <p:spPr>
          <a:xfrm>
            <a:off x="5618750" y="4000011"/>
            <a:ext cx="1992320" cy="415498"/>
          </a:xfrm>
          <a:prstGeom prst="rect">
            <a:avLst/>
          </a:prstGeom>
          <a:solidFill>
            <a:srgbClr val="A9D18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 Hijacking</a:t>
            </a: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5">
            <a:extLst>
              <a:ext uri="{FF2B5EF4-FFF2-40B4-BE49-F238E27FC236}">
                <a16:creationId xmlns:a16="http://schemas.microsoft.com/office/drawing/2014/main" id="{A6196C29-48AE-41DD-8FEA-BC4DB65BE86D}"/>
              </a:ext>
            </a:extLst>
          </p:cNvPr>
          <p:cNvSpPr txBox="1">
            <a:spLocks/>
          </p:cNvSpPr>
          <p:nvPr/>
        </p:nvSpPr>
        <p:spPr>
          <a:xfrm>
            <a:off x="628650" y="124827"/>
            <a:ext cx="7886700" cy="5271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6396B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BGP Hijacking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A7211E9-3A8B-4A61-8ED3-9CC059D3016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8"/>
    </mc:Choice>
    <mc:Fallback xmlns="">
      <p:transition spd="slow" advTm="3819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3556" y="187128"/>
            <a:ext cx="7947129" cy="53091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defTabSz="457189">
              <a:spcBef>
                <a:spcPct val="0"/>
              </a:spcBef>
              <a:buNone/>
              <a:defRPr sz="36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90000"/>
              </a:lnSpc>
            </a:pPr>
            <a:endParaRPr lang="zh-CN" altLang="en-US" sz="30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513556" y="1072510"/>
            <a:ext cx="7886700" cy="32994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1BFEF2-874D-4802-D67D-4651965C1F59}"/>
              </a:ext>
            </a:extLst>
          </p:cNvPr>
          <p:cNvSpPr txBox="1"/>
          <p:nvPr/>
        </p:nvSpPr>
        <p:spPr>
          <a:xfrm>
            <a:off x="466611" y="771431"/>
            <a:ext cx="8415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established BGP session with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partners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manual can be accessed at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https://www.bgper.net/index.php/document/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8959000-46E7-8F5E-EB3F-649977698F12}"/>
              </a:ext>
            </a:extLst>
          </p:cNvPr>
          <p:cNvSpPr txBox="1">
            <a:spLocks/>
          </p:cNvSpPr>
          <p:nvPr/>
        </p:nvSpPr>
        <p:spPr>
          <a:xfrm>
            <a:off x="513556" y="1072510"/>
            <a:ext cx="7886700" cy="32994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807571E-4A7C-98D6-CA49-45FCEE730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0" y="1257773"/>
            <a:ext cx="2901299" cy="6624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78920F-DEAB-BF6C-9D3B-FB0DA7F3D6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152" y="1920225"/>
            <a:ext cx="2452694" cy="2396810"/>
          </a:xfrm>
          <a:prstGeom prst="rect">
            <a:avLst/>
          </a:prstGeom>
        </p:spPr>
      </p:pic>
      <p:graphicFrame>
        <p:nvGraphicFramePr>
          <p:cNvPr id="12" name="表格 8">
            <a:extLst>
              <a:ext uri="{FF2B5EF4-FFF2-40B4-BE49-F238E27FC236}">
                <a16:creationId xmlns:a16="http://schemas.microsoft.com/office/drawing/2014/main" id="{DC86E3E2-A6A8-F195-323D-69CDF158B287}"/>
              </a:ext>
            </a:extLst>
          </p:cNvPr>
          <p:cNvGraphicFramePr>
            <a:graphicFrameLocks noGrp="1"/>
          </p:cNvGraphicFramePr>
          <p:nvPr/>
        </p:nvGraphicFramePr>
        <p:xfrm>
          <a:off x="856851" y="1779662"/>
          <a:ext cx="3630269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247">
                  <a:extLst>
                    <a:ext uri="{9D8B030D-6E8A-4147-A177-3AD203B41FA5}">
                      <a16:colId xmlns:a16="http://schemas.microsoft.com/office/drawing/2014/main" val="3469346360"/>
                    </a:ext>
                  </a:extLst>
                </a:gridCol>
                <a:gridCol w="1229074">
                  <a:extLst>
                    <a:ext uri="{9D8B030D-6E8A-4147-A177-3AD203B41FA5}">
                      <a16:colId xmlns:a16="http://schemas.microsoft.com/office/drawing/2014/main" val="849570543"/>
                    </a:ext>
                  </a:extLst>
                </a:gridCol>
                <a:gridCol w="547895">
                  <a:extLst>
                    <a:ext uri="{9D8B030D-6E8A-4147-A177-3AD203B41FA5}">
                      <a16:colId xmlns:a16="http://schemas.microsoft.com/office/drawing/2014/main" val="1499604232"/>
                    </a:ext>
                  </a:extLst>
                </a:gridCol>
                <a:gridCol w="1461053">
                  <a:extLst>
                    <a:ext uri="{9D8B030D-6E8A-4147-A177-3AD203B41FA5}">
                      <a16:colId xmlns:a16="http://schemas.microsoft.com/office/drawing/2014/main" val="4120210370"/>
                    </a:ext>
                  </a:extLst>
                </a:gridCol>
              </a:tblGrid>
              <a:tr h="2771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No.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Partner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No.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Partner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042932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APAN-JP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9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MYREN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93460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AARNET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PERN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37737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BDREN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11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zh-CN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REANNZ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13995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CERNET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12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SINGAREN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676965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HARNET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13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ThaiSARN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03562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zh-CN"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ITB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14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TransPAC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66845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KREONET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15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NREN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9949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zh-CN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US" altLang="zh-CN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RedCLARA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0485027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6969AC6F-86BD-D299-2522-362416968AE6}"/>
              </a:ext>
            </a:extLst>
          </p:cNvPr>
          <p:cNvSpPr txBox="1"/>
          <p:nvPr/>
        </p:nvSpPr>
        <p:spPr>
          <a:xfrm>
            <a:off x="5928557" y="802811"/>
            <a:ext cx="206574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https://bgp.cgtf.net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962F07A-96DE-CEF2-B28F-FC496EFA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CGTF RIS</a:t>
            </a:r>
            <a:endParaRPr lang="zh-CN" alt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2ED6E73-D26E-448C-901F-69F375E28A57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053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FD589A-968F-DAD4-F13A-18BB5DA4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CGTF RIS Collector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39B564-D872-45A8-ACC8-DC1163E204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4675" y="990600"/>
            <a:ext cx="7994650" cy="33734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have your border router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an eBGP session with one of our collectors: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Collector ASN: 65534 </a:t>
            </a:r>
          </a:p>
          <a:p>
            <a:pPr>
              <a:spcBef>
                <a:spcPts val="0"/>
              </a:spcBef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1800" dirty="0">
                <a:highlight>
                  <a:srgbClr val="A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 Collector1 IPv4 address: 47.241.43.108 </a:t>
            </a:r>
          </a:p>
          <a:p>
            <a:pPr>
              <a:spcBef>
                <a:spcPts val="0"/>
              </a:spcBef>
            </a:pPr>
            <a:r>
              <a:rPr lang="en-US" altLang="zh-CN" sz="1800" dirty="0">
                <a:highlight>
                  <a:srgbClr val="ADF16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 Collector1 IPv6 address: 240b:4000:b:db00:8106:7413:738f:e9ed </a:t>
            </a:r>
          </a:p>
          <a:p>
            <a:pPr>
              <a:spcBef>
                <a:spcPts val="0"/>
              </a:spcBef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1800" dirty="0">
                <a:highlight>
                  <a:srgbClr val="FF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Our Collector2 IPv4 address: 203.91.121.227 </a:t>
            </a:r>
          </a:p>
          <a:p>
            <a:pPr>
              <a:spcBef>
                <a:spcPts val="0"/>
              </a:spcBef>
            </a:pPr>
            <a:r>
              <a:rPr lang="en-US" altLang="zh-CN" sz="1800" dirty="0">
                <a:highlight>
                  <a:srgbClr val="FFCC9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Our Collector2 IPv6 address: 2001:da8:217:1213::227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9295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9CBD3B9-D833-34C1-375A-63CF2421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CGTF Looking Glass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04F13D4-5804-4876-A600-478714C8F8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7544" y="1036585"/>
            <a:ext cx="3375025" cy="2212975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Source:</a:t>
            </a:r>
          </a:p>
          <a:p>
            <a:pPr lvl="1">
              <a:spcBef>
                <a:spcPts val="45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https://github.com/gmazoyer/looking-glass</a:t>
            </a:r>
          </a:p>
          <a:p>
            <a:pPr>
              <a:spcBef>
                <a:spcPts val="45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commands</a:t>
            </a:r>
          </a:p>
          <a:p>
            <a:pPr>
              <a:spcBef>
                <a:spcPts val="45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Query speed limit for security</a:t>
            </a:r>
          </a:p>
          <a:p>
            <a:pPr>
              <a:spcBef>
                <a:spcPts val="45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partners is welcomed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C812572-1E62-CD2C-5C2C-668D63C57177}"/>
              </a:ext>
            </a:extLst>
          </p:cNvPr>
          <p:cNvSpPr txBox="1">
            <a:spLocks/>
          </p:cNvSpPr>
          <p:nvPr/>
        </p:nvSpPr>
        <p:spPr>
          <a:xfrm>
            <a:off x="1" y="4408143"/>
            <a:ext cx="9143999" cy="636206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Education &amp; Research network joined</a:t>
            </a:r>
          </a:p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Links to Integrated Looking Glass Platform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8E5F1A-B5CC-E7B5-B6DA-D5CFBA7CEC2F}"/>
              </a:ext>
            </a:extLst>
          </p:cNvPr>
          <p:cNvSpPr txBox="1"/>
          <p:nvPr/>
        </p:nvSpPr>
        <p:spPr>
          <a:xfrm>
            <a:off x="1265410" y="3352833"/>
            <a:ext cx="1811656" cy="395749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https://lg.cgtf.net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D805B6-9C12-2079-2B76-45B4BC13F34A}"/>
              </a:ext>
            </a:extLst>
          </p:cNvPr>
          <p:cNvGrpSpPr>
            <a:grpSpLocks noChangeAspect="1"/>
          </p:cNvGrpSpPr>
          <p:nvPr/>
        </p:nvGrpSpPr>
        <p:grpSpPr>
          <a:xfrm>
            <a:off x="4070256" y="915566"/>
            <a:ext cx="4752528" cy="3193840"/>
            <a:chOff x="3635896" y="781657"/>
            <a:chExt cx="5342461" cy="35902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43C8383-D751-435B-B48D-DEEF1FD23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5564" y="781657"/>
              <a:ext cx="5132793" cy="3590293"/>
            </a:xfrm>
            <a:prstGeom prst="rect">
              <a:avLst/>
            </a:prstGeom>
          </p:spPr>
        </p:pic>
        <p:sp>
          <p:nvSpPr>
            <p:cNvPr id="8" name="对话气泡: 椭圆形 7">
              <a:extLst>
                <a:ext uri="{FF2B5EF4-FFF2-40B4-BE49-F238E27FC236}">
                  <a16:creationId xmlns:a16="http://schemas.microsoft.com/office/drawing/2014/main" id="{C67B2003-9C99-2EBC-3FD8-8802AFE393B2}"/>
                </a:ext>
              </a:extLst>
            </p:cNvPr>
            <p:cNvSpPr/>
            <p:nvPr/>
          </p:nvSpPr>
          <p:spPr>
            <a:xfrm>
              <a:off x="7129676" y="3710053"/>
              <a:ext cx="1763713" cy="618309"/>
            </a:xfrm>
            <a:prstGeom prst="wedgeEllipseCallout">
              <a:avLst>
                <a:gd name="adj1" fmla="val -60351"/>
                <a:gd name="adj2" fmla="val 437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Links to partners’ looking glass</a:t>
              </a:r>
              <a:endPara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57BB112-B2DC-E2F3-C31A-EDE599F50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2985" t="-19991" r="-10254" b="-26821"/>
            <a:stretch/>
          </p:blipFill>
          <p:spPr>
            <a:xfrm>
              <a:off x="3635896" y="1787757"/>
              <a:ext cx="4013654" cy="219193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C2C16A9-2F63-4545-912E-AFAA11C1CCB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191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9B34077-32DE-A975-6203-5E341CDFF8F3}"/>
              </a:ext>
            </a:extLst>
          </p:cNvPr>
          <p:cNvSpPr txBox="1"/>
          <p:nvPr/>
        </p:nvSpPr>
        <p:spPr>
          <a:xfrm>
            <a:off x="323528" y="699542"/>
            <a:ext cx="77464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Create a router account </a:t>
            </a:r>
            <a:r>
              <a:rPr lang="en-US" altLang="zh-Hans-HK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only for LG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and this account </a:t>
            </a:r>
            <a:r>
              <a:rPr lang="en-US" altLang="zh-Hans-HK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only has privileges of executing the above command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Use </a:t>
            </a:r>
            <a:r>
              <a:rPr lang="en-US" altLang="zh-Hans-HK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IP filtering mechanism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Add the </a:t>
            </a:r>
            <a:r>
              <a:rPr lang="en-US" altLang="zh-Hans-HK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web server IP 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the </a:t>
            </a:r>
            <a:r>
              <a:rPr lang="en-US" altLang="zh-Hans-HK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whitelist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US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Juniper JUNOS:</a:t>
            </a: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Define the login class with permissions: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set system login class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permissions network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set system login class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permissions routing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set system login class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permissions view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Define the login user: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set system login user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class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set system login user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authentication encrypted-password "encrypted-text"</a:t>
            </a:r>
            <a:endParaRPr lang="zh-Hans-HK" altLang="zh-Hans-HK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set system login user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lookinglass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authentication ssh-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rsa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"ssh-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rsa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Hans-HK" sz="1600" kern="1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rsa</a:t>
            </a:r>
            <a:r>
              <a:rPr lang="en-US" altLang="zh-Hans-HK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-pub-key-text"</a:t>
            </a:r>
            <a:endParaRPr lang="zh-Hans-HK" altLang="en-US" sz="16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EC988F-707D-C366-33CB-5F74FBC6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19622"/>
            <a:ext cx="1409700" cy="18573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4ABE6DB-DE70-1DE8-2CE6-3737B2A68318}"/>
              </a:ext>
            </a:extLst>
          </p:cNvPr>
          <p:cNvSpPr txBox="1"/>
          <p:nvPr/>
        </p:nvSpPr>
        <p:spPr>
          <a:xfrm>
            <a:off x="0" y="4450629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https://www.bgper.net/index.php/document/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https://looking-glass.readthedocs.io/en/latest/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DBA3345E-681E-D903-6124-FA82A051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Configuration on Router Side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43BD1C-30BC-41D2-BB2D-57D333C8138E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76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>
            <a:extLst>
              <a:ext uri="{FF2B5EF4-FFF2-40B4-BE49-F238E27FC236}">
                <a16:creationId xmlns:a16="http://schemas.microsoft.com/office/drawing/2014/main" id="{F67C3089-C122-8477-B566-2D7792F3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Open Looking Glass Vantage Point</a:t>
            </a:r>
            <a:endParaRPr lang="zh-CN" altLang="en-US" dirty="0"/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E9A28D85-587B-8B4C-90E7-BA165617FF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7544" y="771550"/>
            <a:ext cx="7602537" cy="3805238"/>
          </a:xfrm>
        </p:spPr>
        <p:txBody>
          <a:bodyPr>
            <a:normAutofit/>
          </a:bodyPr>
          <a:lstStyle/>
          <a:p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Paper:  “Discovering obscure looking glass sites on the web to facilitate internet measurement research”——CoNEXT’21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14651F7-8EB8-A441-B878-2B94DC597E02}"/>
              </a:ext>
            </a:extLst>
          </p:cNvPr>
          <p:cNvSpPr/>
          <p:nvPr/>
        </p:nvSpPr>
        <p:spPr>
          <a:xfrm>
            <a:off x="649729" y="3835508"/>
            <a:ext cx="4519414" cy="579978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62500" lnSpcReduction="20000"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1,446 known LG</a:t>
            </a:r>
            <a:r>
              <a:rPr lang="zh-CN" alt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VPs in 386 cities of 75 countries</a:t>
            </a:r>
          </a:p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 obscure</a:t>
            </a:r>
            <a:r>
              <a:rPr lang="zh-CN" alt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VPs </a:t>
            </a:r>
            <a:r>
              <a:rPr lang="en-US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 cities in 55 countries</a:t>
            </a:r>
          </a:p>
        </p:txBody>
      </p:sp>
      <p:pic>
        <p:nvPicPr>
          <p:cNvPr id="9" name="Picture 1" descr="page9image3890912">
            <a:extLst>
              <a:ext uri="{FF2B5EF4-FFF2-40B4-BE49-F238E27FC236}">
                <a16:creationId xmlns:a16="http://schemas.microsoft.com/office/drawing/2014/main" id="{3C2B53C9-2912-1946-AEFE-5553E16A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9" y="1553129"/>
            <a:ext cx="4632615" cy="219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BBDCE15E-12D2-5349-864E-766F1CC3AA80}"/>
              </a:ext>
            </a:extLst>
          </p:cNvPr>
          <p:cNvSpPr txBox="1">
            <a:spLocks/>
          </p:cNvSpPr>
          <p:nvPr/>
        </p:nvSpPr>
        <p:spPr>
          <a:xfrm>
            <a:off x="5495346" y="1539768"/>
            <a:ext cx="3325126" cy="18461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kumimoji="1" lang="en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910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obscure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VPs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cover</a:t>
            </a:r>
            <a:r>
              <a:rPr kumimoji="1" lang="zh-CN" altLang="en-US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8 exclusive countries </a:t>
            </a:r>
            <a:r>
              <a:rPr kumimoji="1" lang="en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kumimoji="1"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160 exclusive cities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where no known LG VPs have been found before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kumimoji="1" lang="en-US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1" lang="en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he 8 countries are mainly distributed in </a:t>
            </a:r>
            <a:r>
              <a:rPr kumimoji="1"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East Africa 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</a:t>
            </a:r>
            <a:r>
              <a:rPr kumimoji="1" lang="en" altLang="zh-CN" sz="1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and</a:t>
            </a:r>
            <a:r>
              <a:rPr kumimoji="1" lang="en" altLang="zh-CN" sz="14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South Asia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2EA309-E396-4B8D-29C2-8E260B3B9812}"/>
              </a:ext>
            </a:extLst>
          </p:cNvPr>
          <p:cNvSpPr txBox="1"/>
          <p:nvPr/>
        </p:nvSpPr>
        <p:spPr>
          <a:xfrm>
            <a:off x="5602850" y="4152215"/>
            <a:ext cx="3541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Periscope has found several hundred VPs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(364)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云形标注 12">
            <a:extLst>
              <a:ext uri="{FF2B5EF4-FFF2-40B4-BE49-F238E27FC236}">
                <a16:creationId xmlns:a16="http://schemas.microsoft.com/office/drawing/2014/main" id="{BE35CF81-CA6B-74D9-7419-F4BD4C99B253}"/>
              </a:ext>
            </a:extLst>
          </p:cNvPr>
          <p:cNvSpPr/>
          <p:nvPr/>
        </p:nvSpPr>
        <p:spPr>
          <a:xfrm rot="200502">
            <a:off x="6915849" y="3260127"/>
            <a:ext cx="1617557" cy="646403"/>
          </a:xfrm>
          <a:prstGeom prst="cloudCallout">
            <a:avLst>
              <a:gd name="adj1" fmla="val -51808"/>
              <a:gd name="adj2" fmla="val 59273"/>
            </a:avLst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altLang="zh-CN" sz="1050" dirty="0">
              <a:latin typeface="微软雅黑" charset="-122"/>
              <a:ea typeface="微软雅黑" charset="-122"/>
              <a:sym typeface="Arial" panose="020B0604020202020204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2AB23DE-E7C3-BAD2-19BC-8DCF7B5026D5}"/>
              </a:ext>
            </a:extLst>
          </p:cNvPr>
          <p:cNvSpPr/>
          <p:nvPr/>
        </p:nvSpPr>
        <p:spPr>
          <a:xfrm>
            <a:off x="7057978" y="3323663"/>
            <a:ext cx="132072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05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Arial" panose="020B0604020202020204"/>
              </a:rPr>
              <a:t>https://github.com/zhuangshuying18/discover_obscure_LG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F4FFE9-0146-8CC9-E9E9-AD3EEEF48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25"/>
          <a:stretch>
            <a:fillRect/>
          </a:stretch>
        </p:blipFill>
        <p:spPr>
          <a:xfrm>
            <a:off x="5728528" y="3323663"/>
            <a:ext cx="936675" cy="80183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66FD1F6-E596-4EC9-A2BD-8A608B701F91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771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384F5FC7-8A63-2DA7-0458-9DD5F9653C28}"/>
              </a:ext>
            </a:extLst>
          </p:cNvPr>
          <p:cNvSpPr txBox="1">
            <a:spLocks/>
          </p:cNvSpPr>
          <p:nvPr/>
        </p:nvSpPr>
        <p:spPr>
          <a:xfrm>
            <a:off x="851994" y="-635276"/>
            <a:ext cx="8075011" cy="6352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9EB566-D393-3B9F-1D26-086D021E5723}"/>
              </a:ext>
            </a:extLst>
          </p:cNvPr>
          <p:cNvSpPr/>
          <p:nvPr/>
        </p:nvSpPr>
        <p:spPr>
          <a:xfrm>
            <a:off x="0" y="4751917"/>
            <a:ext cx="9144000" cy="369332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https://gperf.cgtf.net/#/integrated</a:t>
            </a:r>
            <a:endParaRPr kumimoji="1" lang="en" altLang="zh-CN" sz="18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2BF36A69-64A9-1929-318C-F03CFA1C6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An Integrated Looking Glass Platform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ABB240-807D-4708-AA26-4C4C01D80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5" y="635948"/>
            <a:ext cx="6115276" cy="41202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FB966D-31BD-4F23-8B7D-915404077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118" y="740916"/>
            <a:ext cx="2927525" cy="401100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CC3250B-E3EF-406F-AFBF-72803C59C2C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084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559980" y="651986"/>
            <a:ext cx="7886700" cy="378960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are the data stored?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BGP sharing platform: Cloud server in Singapore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BGPWatch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Cloud server in Hongkong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Glass: Cloud server in Hongkong</a:t>
            </a:r>
          </a:p>
          <a:p>
            <a:pPr>
              <a:lnSpc>
                <a:spcPct val="110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peering harm my network?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routing FRR[2] to simulate a real BGP router and </a:t>
            </a:r>
            <a:r>
              <a:rPr lang="en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won’t send routing anouncement</a:t>
            </a:r>
            <a:r>
              <a:rPr lang="en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sharing routing information harm my network?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it’s common and useful.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Routeviews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RIPE RIS are two most famous RIS sharing platform.</a:t>
            </a:r>
          </a:p>
          <a:p>
            <a:pPr>
              <a:lnSpc>
                <a:spcPct val="110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security policy doesn’t permit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ssh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/telnet access from other network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as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SingAREN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they use a VM to simulate a router, and peer with their real router. Then our looking glass access to the VM.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12A803E-FE5C-5624-EC64-2E9414C8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Security Concerns</a:t>
            </a:r>
            <a:endParaRPr lang="zh-CN" alt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A95537B-2825-4D64-BE73-4615F1471910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695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 noChangeAspect="1"/>
          </p:cNvGraphicFramePr>
          <p:nvPr/>
        </p:nvGraphicFramePr>
        <p:xfrm>
          <a:off x="539552" y="771549"/>
          <a:ext cx="8352928" cy="36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698">
                  <a:extLst>
                    <a:ext uri="{9D8B030D-6E8A-4147-A177-3AD203B41FA5}">
                      <a16:colId xmlns:a16="http://schemas.microsoft.com/office/drawing/2014/main" val="3614630928"/>
                    </a:ext>
                  </a:extLst>
                </a:gridCol>
                <a:gridCol w="3736975">
                  <a:extLst>
                    <a:ext uri="{9D8B030D-6E8A-4147-A177-3AD203B41FA5}">
                      <a16:colId xmlns:a16="http://schemas.microsoft.com/office/drawing/2014/main" val="609484554"/>
                    </a:ext>
                  </a:extLst>
                </a:gridCol>
                <a:gridCol w="1812255">
                  <a:extLst>
                    <a:ext uri="{9D8B030D-6E8A-4147-A177-3AD203B41FA5}">
                      <a16:colId xmlns:a16="http://schemas.microsoft.com/office/drawing/2014/main" val="1184661139"/>
                    </a:ext>
                  </a:extLst>
                </a:gridCol>
              </a:tblGrid>
              <a:tr h="3391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Objectives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1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Tentative Timeline</a:t>
                      </a:r>
                      <a:endParaRPr lang="zh-CN" altLang="en-US" sz="1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834762"/>
                  </a:ext>
                </a:extLst>
              </a:tr>
              <a:tr h="339107">
                <a:tc rowSpan="3">
                  <a:txBody>
                    <a:bodyPr/>
                    <a:lstStyle/>
                    <a:p>
                      <a:pPr marL="0" lvl="1" algn="ctr" defTabSz="914400" rtl="0" eaLnBrk="1" latinLnBrk="0" hangingPunct="1">
                        <a:lnSpc>
                          <a:spcPct val="110000"/>
                        </a:lnSpc>
                      </a:pPr>
                      <a:r>
                        <a:rPr lang="en-US" altLang="zh-CN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Develop an integrated Looking Glass platform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1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Find obscure Looking Glass VP regularly</a:t>
                      </a:r>
                      <a:endParaRPr lang="en-US" altLang="zh-CN" sz="11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Dec. 2023 </a:t>
                      </a: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257676"/>
                  </a:ext>
                </a:extLst>
              </a:tr>
              <a:tr h="3391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</a:t>
                      </a: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integrated Looking Glass platform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Feb. 2024 </a:t>
                      </a: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415535"/>
                  </a:ext>
                </a:extLst>
              </a:tr>
              <a:tr h="3391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</a:t>
                      </a: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Looking Glass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API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Mar. 2024 </a:t>
                      </a: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Done</a:t>
                      </a:r>
                    </a:p>
                  </a:txBody>
                  <a:tcPr marL="54000" marR="27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249219"/>
                  </a:ext>
                </a:extLst>
              </a:tr>
              <a:tr h="34215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 Looking Glass to further </a:t>
                      </a:r>
                      <a:r>
                        <a:rPr lang="en-US" altLang="zh-CN" sz="1100" b="0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check routing hijacking at the data plan</a:t>
                      </a:r>
                      <a:endParaRPr lang="en-US" altLang="zh-CN" sz="1100" kern="1200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data plan detection method and decision algorithm </a:t>
                      </a: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 2024 </a:t>
                      </a:r>
                      <a:r>
                        <a:rPr lang="en-US" altLang="zh-CN" sz="11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Ongoing</a:t>
                      </a: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120045"/>
                  </a:ext>
                </a:extLst>
              </a:tr>
              <a:tr h="3391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Integrate the algorithm to the system</a:t>
                      </a: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Aug. 2024 </a:t>
                      </a:r>
                      <a:r>
                        <a:rPr lang="en-US" altLang="zh-CN" sz="11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Ongoing</a:t>
                      </a:r>
                      <a:endParaRPr lang="en-US" altLang="zh-CN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547641"/>
                  </a:ext>
                </a:extLst>
              </a:tr>
              <a:tr h="33910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Implement </a:t>
                      </a:r>
                      <a:r>
                        <a:rPr lang="en-US" altLang="zh-CN" sz="11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path hijacking detection 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altLang="zh-CN" sz="11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routing leak 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detection methods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Develop path hijacking detection method</a:t>
                      </a:r>
                      <a:endParaRPr lang="en-US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Nov. 2024</a:t>
                      </a: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157287"/>
                  </a:ext>
                </a:extLst>
              </a:tr>
              <a:tr h="3391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Develop routing leak detection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method</a:t>
                      </a:r>
                      <a:endParaRPr lang="en-US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Jan. 2025</a:t>
                      </a:r>
                    </a:p>
                  </a:txBody>
                  <a:tcPr marL="54000" marR="27000" marT="0" marB="0" anchor="ctr">
                    <a:solidFill>
                      <a:srgbClr val="CFE6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10364"/>
                  </a:ext>
                </a:extLst>
              </a:tr>
              <a:tr h="3537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Continue to maintain and fix bugs in the </a:t>
                      </a:r>
                      <a:r>
                        <a:rPr lang="en-US" altLang="zh-CN" sz="11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BGPWatch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platform 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Continually test and get suggestions from user</a:t>
                      </a:r>
                    </a:p>
                  </a:txBody>
                  <a:tcPr marL="54000" marR="27000" marT="0" marB="0" anchor="ctr"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Throughout the entire project duration</a:t>
                      </a:r>
                      <a:endParaRPr lang="en-US" altLang="zh-CN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0225"/>
                  </a:ext>
                </a:extLst>
              </a:tr>
              <a:tr h="530697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Continue </a:t>
                      </a:r>
                      <a:r>
                        <a:rPr lang="en-US" altLang="zh-CN" sz="1100" b="0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community development </a:t>
                      </a: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 engagement, and international collaboration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second phase of the project (</a:t>
                      </a: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Dec.06, 2023 – June 06, 2025 (18 months))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altLang="zh-CN" sz="11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elcome new partners to join!</a:t>
                      </a: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Throughout the entire project duration</a:t>
                      </a:r>
                      <a:endParaRPr lang="en-US" altLang="zh-CN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00" marR="27000" marT="0" marB="0" anchor="ctr">
                    <a:solidFill>
                      <a:srgbClr val="CC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93648"/>
                  </a:ext>
                </a:extLst>
              </a:tr>
            </a:tbl>
          </a:graphicData>
        </a:graphic>
      </p:graphicFrame>
      <p:sp>
        <p:nvSpPr>
          <p:cNvPr id="5" name="标题 8">
            <a:extLst>
              <a:ext uri="{FF2B5EF4-FFF2-40B4-BE49-F238E27FC236}">
                <a16:creationId xmlns:a16="http://schemas.microsoft.com/office/drawing/2014/main" id="{8D20942A-7F8D-3FE2-8FEC-90F5265A5702}"/>
              </a:ext>
            </a:extLst>
          </p:cNvPr>
          <p:cNvSpPr txBox="1">
            <a:spLocks/>
          </p:cNvSpPr>
          <p:nvPr/>
        </p:nvSpPr>
        <p:spPr>
          <a:xfrm>
            <a:off x="628650" y="123478"/>
            <a:ext cx="7886700" cy="5271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35" rtl="0" eaLnBrk="1" latinLnBrk="0" hangingPunct="1">
              <a:spcBef>
                <a:spcPct val="0"/>
              </a:spcBef>
              <a:buNone/>
              <a:defRPr sz="2813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3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DDFB939-9AF6-2011-C3C1-CB983A19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Future Work Plan</a:t>
            </a:r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07559F5-7F78-4D03-850E-D9A8F6C0819C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084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Contact us at: </a:t>
            </a:r>
            <a:r>
              <a:rPr lang="en-US" altLang="zh-CN" sz="1400" b="1" dirty="0">
                <a:highlight>
                  <a:srgbClr val="FFCC99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/>
              </a:rPr>
              <a:t>sec@cgtf.net</a:t>
            </a:r>
            <a:endParaRPr lang="en-US" altLang="zh-CN" sz="1400" b="1" dirty="0">
              <a:highlight>
                <a:srgbClr val="FFCC99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424121" y="1842932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374475" y="1290573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Thank you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F35444-CE12-4B72-9069-67DFF818D62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98D5A4-6761-D154-38C4-62F22EE0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Solutions to BGP Hijacking </a:t>
            </a:r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344CFB2-1C3D-EA3E-6051-C39A1C57C766}"/>
              </a:ext>
            </a:extLst>
          </p:cNvPr>
          <p:cNvSpPr txBox="1">
            <a:spLocks/>
          </p:cNvSpPr>
          <p:nvPr/>
        </p:nvSpPr>
        <p:spPr>
          <a:xfrm>
            <a:off x="462810" y="261300"/>
            <a:ext cx="8010467" cy="8242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3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en-US" altLang="zh-CN" sz="3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58F71A5-F5B1-5500-030E-5CE15BD9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217" y="1085578"/>
            <a:ext cx="4011511" cy="20150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98C1DBE-41C9-5CC4-1575-762B181506D2}"/>
              </a:ext>
            </a:extLst>
          </p:cNvPr>
          <p:cNvSpPr txBox="1"/>
          <p:nvPr/>
        </p:nvSpPr>
        <p:spPr>
          <a:xfrm>
            <a:off x="4837949" y="3411591"/>
            <a:ext cx="3802545" cy="646331"/>
          </a:xfrm>
          <a:prstGeom prst="rect">
            <a:avLst/>
          </a:prstGeom>
          <a:solidFill>
            <a:srgbClr val="CCDFF0"/>
          </a:solidFill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0F0F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RPKI is very useful, but it's still in the process of deployment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651F88-5584-2301-C3A6-224AB6FC8653}"/>
              </a:ext>
            </a:extLst>
          </p:cNvPr>
          <p:cNvSpPr txBox="1"/>
          <p:nvPr/>
        </p:nvSpPr>
        <p:spPr>
          <a:xfrm>
            <a:off x="191565" y="952787"/>
            <a:ext cx="457257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Preventing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hijacking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happens</a:t>
            </a:r>
          </a:p>
          <a:p>
            <a:pPr marL="942975" lvl="2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RPKI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(Resource Public Key Infrastructure)</a:t>
            </a:r>
            <a:endParaRPr lang="en-US" altLang="zh-CN" sz="16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2975" lvl="2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ASPA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(Autonomous System Provider Authorization)</a:t>
            </a:r>
            <a:endParaRPr lang="en-US" altLang="zh-CN" sz="16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hijacking</a:t>
            </a:r>
          </a:p>
          <a:p>
            <a:pPr marL="942975" lvl="2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Route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Views</a:t>
            </a:r>
          </a:p>
          <a:p>
            <a:pPr marL="942975" lvl="2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RIPE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RIS</a:t>
            </a:r>
          </a:p>
          <a:p>
            <a:pPr marL="942975" lvl="2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BGPstream</a:t>
            </a:r>
          </a:p>
          <a:p>
            <a:pPr marL="942975" lvl="2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GRIP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Mitigating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hijacking</a:t>
            </a:r>
          </a:p>
          <a:p>
            <a:pPr marL="600075" lvl="1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Announcing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prefix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6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  <a:defRPr/>
            </a:pP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Contact other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networks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zh-CN" altLang="en-US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routes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E0061AA-AD50-4DCA-94E6-CD1F6FE2FAFA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9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1"/>
    </mc:Choice>
    <mc:Fallback xmlns="">
      <p:transition spd="slow" advTm="772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243D3053-1302-20D5-6BD9-6F913D31B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MOAS and BGP Prefix Hijacking </a:t>
            </a:r>
            <a:endParaRPr lang="zh-CN" altLang="en-US" dirty="0"/>
          </a:p>
        </p:txBody>
      </p:sp>
      <p:pic>
        <p:nvPicPr>
          <p:cNvPr id="2" name="图片 1" descr="图示&#10;&#10;描述已自动生成">
            <a:extLst>
              <a:ext uri="{FF2B5EF4-FFF2-40B4-BE49-F238E27FC236}">
                <a16:creationId xmlns:a16="http://schemas.microsoft.com/office/drawing/2014/main" id="{70BE87C9-4394-39F1-1CED-AF17B3287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99" y="995576"/>
            <a:ext cx="4164566" cy="29523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0A7455A-5F2A-8D7B-A258-19F27871D2CF}"/>
              </a:ext>
            </a:extLst>
          </p:cNvPr>
          <p:cNvSpPr txBox="1"/>
          <p:nvPr/>
        </p:nvSpPr>
        <p:spPr>
          <a:xfrm>
            <a:off x="179512" y="843558"/>
            <a:ext cx="4572000" cy="26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MOAS (Multiple Origin AS) : multiple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originate the same prefix </a:t>
            </a:r>
          </a:p>
          <a:p>
            <a:pPr marL="214313" indent="-214313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MOAS is a critical characteristic of source hijacking</a:t>
            </a:r>
          </a:p>
          <a:p>
            <a:pPr marL="214313" indent="-214313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MOAS is not solely caused by hijacking</a:t>
            </a:r>
          </a:p>
          <a:p>
            <a:pPr marL="557213" lvl="1" indent="-214313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Multihoming</a:t>
            </a:r>
          </a:p>
          <a:p>
            <a:pPr marL="557213" lvl="1" indent="-214313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Engineering</a:t>
            </a:r>
          </a:p>
          <a:p>
            <a:pPr marL="557213" lvl="1" indent="-214313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DDOS Mitigating</a:t>
            </a:r>
          </a:p>
          <a:p>
            <a:pPr marL="557213" lvl="1" indent="-214313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Anycast Address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F7D675-42CD-8AB2-AD99-1E93E6C92A81}"/>
              </a:ext>
            </a:extLst>
          </p:cNvPr>
          <p:cNvSpPr txBox="1"/>
          <p:nvPr/>
        </p:nvSpPr>
        <p:spPr>
          <a:xfrm>
            <a:off x="1493174" y="4007097"/>
            <a:ext cx="5781454" cy="338554"/>
          </a:xfrm>
          <a:prstGeom prst="rect">
            <a:avLst/>
          </a:prstGeom>
          <a:solidFill>
            <a:srgbClr val="CCDFF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legitimacy of MOAS is a major challenge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62E9052-ECD3-4A44-A8B5-D3609A29C106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3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89"/>
    </mc:Choice>
    <mc:Fallback xmlns="">
      <p:transition spd="slow" advTm="7998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5715EE0A-3AA9-DC60-BCCC-9643BF8F1F15}"/>
              </a:ext>
            </a:extLst>
          </p:cNvPr>
          <p:cNvSpPr/>
          <p:nvPr/>
        </p:nvSpPr>
        <p:spPr>
          <a:xfrm>
            <a:off x="3068422" y="915566"/>
            <a:ext cx="2028062" cy="1256956"/>
          </a:xfrm>
          <a:prstGeom prst="round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2FEAE775-343F-87EC-7AA8-70034F18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A Rules and Machine Learning Combined Method</a:t>
            </a:r>
            <a:endParaRPr lang="zh-CN" altLang="en-US" dirty="0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1C6E6AA1-0756-4088-AA94-C4077428E5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E91A92-7E8E-474F-840C-650C9E38F54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F5DE167-919A-6D63-0008-F9AD19B375C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4644" y="2416194"/>
            <a:ext cx="936488" cy="680288"/>
          </a:xfrm>
          <a:prstGeom prst="rect">
            <a:avLst/>
          </a:prstGeom>
          <a:solidFill>
            <a:srgbClr val="94C43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BGP Route Feeds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6EECAF6-7874-7EF0-D1A8-2718441B1C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92206" y="2523056"/>
            <a:ext cx="872603" cy="466564"/>
          </a:xfrm>
          <a:prstGeom prst="rect">
            <a:avLst/>
          </a:prstGeom>
          <a:solidFill>
            <a:srgbClr val="FFCC99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6CEFA8-4736-5C83-0E27-97AD8CA5FA7F}"/>
              </a:ext>
            </a:extLst>
          </p:cNvPr>
          <p:cNvSpPr txBox="1"/>
          <p:nvPr/>
        </p:nvSpPr>
        <p:spPr>
          <a:xfrm>
            <a:off x="5177594" y="2523055"/>
            <a:ext cx="1430436" cy="466565"/>
          </a:xfrm>
          <a:prstGeom prst="rect">
            <a:avLst/>
          </a:prstGeom>
          <a:solidFill>
            <a:srgbClr val="FFCC99"/>
          </a:solidFill>
          <a:ln w="3175">
            <a:solidFill>
              <a:schemeClr val="accent1">
                <a:lumMod val="75000"/>
              </a:schemeClr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defRPr sz="1400" b="0" i="0">
                <a:solidFill>
                  <a:schemeClr val="bg1"/>
                </a:solidFill>
                <a:effectLst/>
                <a:latin typeface="Abadi" panose="020B0604020104020204" pitchFamily="34" charset="0"/>
              </a:defRPr>
            </a:lvl1pPr>
          </a:lstStyle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Machine-Learning (ML) Classifier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BF4E03-18E3-CCAE-7C5F-40878C0D7F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35423" y="1301798"/>
            <a:ext cx="872603" cy="466564"/>
          </a:xfrm>
          <a:prstGeom prst="rect">
            <a:avLst/>
          </a:prstGeom>
          <a:solidFill>
            <a:srgbClr val="94C43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Truth Data Features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CE86ECB-C56C-01CF-8E64-87CF56ED18E2}"/>
              </a:ext>
            </a:extLst>
          </p:cNvPr>
          <p:cNvSpPr/>
          <p:nvPr/>
        </p:nvSpPr>
        <p:spPr>
          <a:xfrm>
            <a:off x="7684862" y="2443983"/>
            <a:ext cx="914400" cy="624710"/>
          </a:xfrm>
          <a:prstGeom prst="roundRect">
            <a:avLst/>
          </a:prstGeom>
          <a:solidFill>
            <a:srgbClr val="FFCC99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Source Hijack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6C679C-E032-A7D6-95B1-7ABCB23D239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86483" y="1623624"/>
            <a:ext cx="1214563" cy="466564"/>
          </a:xfrm>
          <a:prstGeom prst="rect">
            <a:avLst/>
          </a:prstGeom>
          <a:solidFill>
            <a:srgbClr val="94C43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Truth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C6786BBD-6479-3EC8-6F03-780FFA1B8E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61299" y="2594454"/>
            <a:ext cx="594502" cy="323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015206C3-998D-8F00-3E2E-26302A20F77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08275" y="2536749"/>
            <a:ext cx="1060031" cy="42688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20271AC-2E23-44D8-BFC1-94E3A26DD3C1}"/>
              </a:ext>
            </a:extLst>
          </p:cNvPr>
          <p:cNvSpPr txBox="1"/>
          <p:nvPr/>
        </p:nvSpPr>
        <p:spPr>
          <a:xfrm>
            <a:off x="6325393" y="2646693"/>
            <a:ext cx="1525712" cy="2192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Hijack</a:t>
            </a:r>
            <a:endParaRPr lang="zh-CN" altLang="en-US" sz="8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75DFA9E1-B79F-69EF-D88C-55B03B8E425E}"/>
              </a:ext>
            </a:extLst>
          </p:cNvPr>
          <p:cNvSpPr/>
          <p:nvPr/>
        </p:nvSpPr>
        <p:spPr>
          <a:xfrm>
            <a:off x="5797697" y="1925594"/>
            <a:ext cx="406674" cy="50797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7747D1A1-297D-50CA-C1D3-817C2B5C6CCD}"/>
              </a:ext>
            </a:extLst>
          </p:cNvPr>
          <p:cNvSpPr/>
          <p:nvPr/>
        </p:nvSpPr>
        <p:spPr>
          <a:xfrm flipV="1">
            <a:off x="4335278" y="2063442"/>
            <a:ext cx="1186604" cy="445953"/>
          </a:xfrm>
          <a:custGeom>
            <a:avLst/>
            <a:gdLst>
              <a:gd name="connsiteX0" fmla="*/ 1405046 w 1557601"/>
              <a:gd name="connsiteY0" fmla="*/ 0 h 624629"/>
              <a:gd name="connsiteX1" fmla="*/ 1557601 w 1557601"/>
              <a:gd name="connsiteY1" fmla="*/ 0 h 624629"/>
              <a:gd name="connsiteX2" fmla="*/ 1557601 w 1557601"/>
              <a:gd name="connsiteY2" fmla="*/ 175542 h 624629"/>
              <a:gd name="connsiteX3" fmla="*/ 1557601 w 1557601"/>
              <a:gd name="connsiteY3" fmla="*/ 325822 h 624629"/>
              <a:gd name="connsiteX4" fmla="*/ 1557601 w 1557601"/>
              <a:gd name="connsiteY4" fmla="*/ 327001 h 624629"/>
              <a:gd name="connsiteX5" fmla="*/ 240253 w 1557601"/>
              <a:gd name="connsiteY5" fmla="*/ 327001 h 624629"/>
              <a:gd name="connsiteX6" fmla="*/ 240253 w 1557601"/>
              <a:gd name="connsiteY6" fmla="*/ 447042 h 624629"/>
              <a:gd name="connsiteX7" fmla="*/ 329046 w 1557601"/>
              <a:gd name="connsiteY7" fmla="*/ 447042 h 624629"/>
              <a:gd name="connsiteX8" fmla="*/ 164523 w 1557601"/>
              <a:gd name="connsiteY8" fmla="*/ 624629 h 624629"/>
              <a:gd name="connsiteX9" fmla="*/ 0 w 1557601"/>
              <a:gd name="connsiteY9" fmla="*/ 447042 h 624629"/>
              <a:gd name="connsiteX10" fmla="*/ 88793 w 1557601"/>
              <a:gd name="connsiteY10" fmla="*/ 447042 h 624629"/>
              <a:gd name="connsiteX11" fmla="*/ 88793 w 1557601"/>
              <a:gd name="connsiteY11" fmla="*/ 175542 h 624629"/>
              <a:gd name="connsiteX12" fmla="*/ 1405046 w 1557601"/>
              <a:gd name="connsiteY12" fmla="*/ 175542 h 62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7601" h="624629">
                <a:moveTo>
                  <a:pt x="1405046" y="0"/>
                </a:moveTo>
                <a:lnTo>
                  <a:pt x="1557601" y="0"/>
                </a:lnTo>
                <a:lnTo>
                  <a:pt x="1557601" y="175542"/>
                </a:lnTo>
                <a:lnTo>
                  <a:pt x="1557601" y="325822"/>
                </a:lnTo>
                <a:lnTo>
                  <a:pt x="1557601" y="327001"/>
                </a:lnTo>
                <a:lnTo>
                  <a:pt x="240253" y="327001"/>
                </a:lnTo>
                <a:lnTo>
                  <a:pt x="240253" y="447042"/>
                </a:lnTo>
                <a:lnTo>
                  <a:pt x="329046" y="447042"/>
                </a:lnTo>
                <a:lnTo>
                  <a:pt x="164523" y="624629"/>
                </a:lnTo>
                <a:lnTo>
                  <a:pt x="0" y="447042"/>
                </a:lnTo>
                <a:lnTo>
                  <a:pt x="88793" y="447042"/>
                </a:lnTo>
                <a:lnTo>
                  <a:pt x="88793" y="175542"/>
                </a:lnTo>
                <a:lnTo>
                  <a:pt x="1405046" y="1755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35B7095B-4974-89C6-531C-E20C4BDCA6D0}"/>
              </a:ext>
            </a:extLst>
          </p:cNvPr>
          <p:cNvSpPr/>
          <p:nvPr/>
        </p:nvSpPr>
        <p:spPr>
          <a:xfrm rot="10800000">
            <a:off x="3961369" y="2068197"/>
            <a:ext cx="244365" cy="444793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圆柱体 24">
            <a:extLst>
              <a:ext uri="{FF2B5EF4-FFF2-40B4-BE49-F238E27FC236}">
                <a16:creationId xmlns:a16="http://schemas.microsoft.com/office/drawing/2014/main" id="{211CF89F-E265-20F7-B5F8-C8938D462708}"/>
              </a:ext>
            </a:extLst>
          </p:cNvPr>
          <p:cNvSpPr/>
          <p:nvPr/>
        </p:nvSpPr>
        <p:spPr>
          <a:xfrm>
            <a:off x="3486483" y="988842"/>
            <a:ext cx="1214564" cy="547608"/>
          </a:xfrm>
          <a:prstGeom prst="can">
            <a:avLst>
              <a:gd name="adj" fmla="val 22900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BBFCEF0-8491-87A5-D17A-2C5C3CCA19AD}"/>
              </a:ext>
            </a:extLst>
          </p:cNvPr>
          <p:cNvSpPr txBox="1"/>
          <p:nvPr/>
        </p:nvSpPr>
        <p:spPr>
          <a:xfrm>
            <a:off x="3416098" y="1153813"/>
            <a:ext cx="1355333" cy="339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400">
                <a:solidFill>
                  <a:schemeClr val="lt1"/>
                </a:solidFill>
                <a:latin typeface="Abadi" panose="020B06040201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ROA, IRR, AS </a:t>
            </a:r>
          </a:p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503C0FBE-933F-20C5-A6E2-58EE776E49D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546172" y="2594454"/>
            <a:ext cx="625965" cy="323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FA69DEF-2A98-DC2C-6B9F-AC93413D0F77}"/>
              </a:ext>
            </a:extLst>
          </p:cNvPr>
          <p:cNvGrpSpPr/>
          <p:nvPr/>
        </p:nvGrpSpPr>
        <p:grpSpPr>
          <a:xfrm>
            <a:off x="4900638" y="1189805"/>
            <a:ext cx="734786" cy="674806"/>
            <a:chOff x="5961744" y="5804810"/>
            <a:chExt cx="979714" cy="899741"/>
          </a:xfrm>
          <a:solidFill>
            <a:schemeClr val="bg1">
              <a:lumMod val="85000"/>
            </a:schemeClr>
          </a:solidFill>
        </p:grpSpPr>
        <p:sp>
          <p:nvSpPr>
            <p:cNvPr id="29" name="箭头: 右 28">
              <a:extLst>
                <a:ext uri="{FF2B5EF4-FFF2-40B4-BE49-F238E27FC236}">
                  <a16:creationId xmlns:a16="http://schemas.microsoft.com/office/drawing/2014/main" id="{D1BEA854-279E-5A92-AC16-229D7787E35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61744" y="5804810"/>
              <a:ext cx="979714" cy="899741"/>
            </a:xfrm>
            <a:prstGeom prst="rightArrow">
              <a:avLst/>
            </a:pr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40C54B3-86CD-3557-6CAC-2EABB57E132E}"/>
                </a:ext>
              </a:extLst>
            </p:cNvPr>
            <p:cNvSpPr txBox="1"/>
            <p:nvPr/>
          </p:nvSpPr>
          <p:spPr>
            <a:xfrm>
              <a:off x="5971329" y="6003567"/>
              <a:ext cx="872338" cy="55399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 </a:t>
              </a:r>
            </a:p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Features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EA047915-BB5A-9ED9-8A54-CFCE924D261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666394" y="2396912"/>
            <a:ext cx="872603" cy="695532"/>
          </a:xfrm>
          <a:prstGeom prst="rect">
            <a:avLst/>
          </a:prstGeom>
          <a:solidFill>
            <a:srgbClr val="94C431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Rule-Based MOAS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ACDFF35-7483-A971-89CC-947220795ADE}"/>
              </a:ext>
            </a:extLst>
          </p:cNvPr>
          <p:cNvSpPr txBox="1"/>
          <p:nvPr/>
        </p:nvSpPr>
        <p:spPr>
          <a:xfrm>
            <a:off x="6188682" y="1986501"/>
            <a:ext cx="872602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499B85B6-6DC9-82BF-F39C-F75C3A08FBB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618818" y="2594454"/>
            <a:ext cx="594502" cy="323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8D031C9C-9AF5-F1F2-7F07-80C5A975D8D6}"/>
              </a:ext>
            </a:extLst>
          </p:cNvPr>
          <p:cNvSpPr txBox="1">
            <a:spLocks/>
          </p:cNvSpPr>
          <p:nvPr/>
        </p:nvSpPr>
        <p:spPr>
          <a:xfrm>
            <a:off x="462810" y="261300"/>
            <a:ext cx="8010467" cy="8242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3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sz="3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86982C-2AF4-6731-05FC-449D4AC98148}"/>
              </a:ext>
            </a:extLst>
          </p:cNvPr>
          <p:cNvSpPr txBox="1"/>
          <p:nvPr/>
        </p:nvSpPr>
        <p:spPr>
          <a:xfrm>
            <a:off x="892404" y="3254633"/>
            <a:ext cx="7249658" cy="1156086"/>
          </a:xfrm>
          <a:prstGeom prst="rect">
            <a:avLst/>
          </a:prstGeom>
          <a:solidFill>
            <a:srgbClr val="CCDFF0"/>
          </a:solidFill>
        </p:spPr>
        <p:txBody>
          <a:bodyPr wrap="square">
            <a:spAutoFit/>
          </a:bodyPr>
          <a:lstStyle/>
          <a:p>
            <a:pPr marL="257175" indent="-257175" defTabSz="6858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Initially, train the machine learning classifier.</a:t>
            </a:r>
            <a:endParaRPr lang="en-US" altLang="zh-CN" sz="1600" dirty="0">
              <a:solidFill>
                <a:srgbClr val="0F0F0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operation, the platform fetches BGP ROUTE feeds, extracts MOAS.  </a:t>
            </a:r>
          </a:p>
          <a:p>
            <a:pPr marL="257175" indent="-257175" defTabSz="6858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Rule-based filters are used to sift through a large volume of legitimate MOAS. </a:t>
            </a:r>
          </a:p>
          <a:p>
            <a:pPr marL="257175" indent="-257175" defTabSz="6858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Then, the machine learning classifier is utilized to categorize the remaining MOAS.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345D4B62-1B40-44E8-BED9-33261B6C5332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82"/>
    </mc:Choice>
    <mc:Fallback xmlns="">
      <p:transition spd="slow" advTm="5558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B8DF0BDD-3676-6ACB-3D9C-71B47085945B}"/>
              </a:ext>
            </a:extLst>
          </p:cNvPr>
          <p:cNvCxnSpPr>
            <a:cxnSpLocks/>
          </p:cNvCxnSpPr>
          <p:nvPr/>
        </p:nvCxnSpPr>
        <p:spPr>
          <a:xfrm>
            <a:off x="6352923" y="3828734"/>
            <a:ext cx="213008" cy="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EFD608A3-BA1C-1BDB-E019-2C04535AA021}"/>
              </a:ext>
            </a:extLst>
          </p:cNvPr>
          <p:cNvCxnSpPr>
            <a:cxnSpLocks/>
          </p:cNvCxnSpPr>
          <p:nvPr/>
        </p:nvCxnSpPr>
        <p:spPr>
          <a:xfrm>
            <a:off x="5395983" y="3832436"/>
            <a:ext cx="213008" cy="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0ED53D9B-9D6D-046B-33EB-F698FCC0F972}"/>
              </a:ext>
            </a:extLst>
          </p:cNvPr>
          <p:cNvCxnSpPr>
            <a:cxnSpLocks/>
          </p:cNvCxnSpPr>
          <p:nvPr/>
        </p:nvCxnSpPr>
        <p:spPr>
          <a:xfrm>
            <a:off x="4442872" y="3853996"/>
            <a:ext cx="213008" cy="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94242452-81F6-2009-05A7-6CD89AC62835}"/>
              </a:ext>
            </a:extLst>
          </p:cNvPr>
          <p:cNvCxnSpPr>
            <a:cxnSpLocks/>
          </p:cNvCxnSpPr>
          <p:nvPr/>
        </p:nvCxnSpPr>
        <p:spPr>
          <a:xfrm>
            <a:off x="3495336" y="3837667"/>
            <a:ext cx="213008" cy="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A4BD9FCA-A04D-370F-0251-B4656360CE7E}"/>
              </a:ext>
            </a:extLst>
          </p:cNvPr>
          <p:cNvCxnSpPr>
            <a:cxnSpLocks/>
          </p:cNvCxnSpPr>
          <p:nvPr/>
        </p:nvCxnSpPr>
        <p:spPr>
          <a:xfrm>
            <a:off x="2558533" y="3832436"/>
            <a:ext cx="213008" cy="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2DC0DDBC-DC06-4C49-8153-9A5B85C56DB6}"/>
              </a:ext>
            </a:extLst>
          </p:cNvPr>
          <p:cNvSpPr txBox="1"/>
          <p:nvPr/>
        </p:nvSpPr>
        <p:spPr>
          <a:xfrm>
            <a:off x="1302372" y="1099713"/>
            <a:ext cx="6116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1500" dirty="0"/>
          </a:p>
          <a:p>
            <a:endParaRPr lang="en-US" altLang="zh-CN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5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6B47899-6D54-490C-8E09-228817D0BFA6}"/>
              </a:ext>
            </a:extLst>
          </p:cNvPr>
          <p:cNvSpPr txBox="1"/>
          <p:nvPr/>
        </p:nvSpPr>
        <p:spPr>
          <a:xfrm>
            <a:off x="1127488" y="714945"/>
            <a:ext cx="7056784" cy="1980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 Filter: Sync with public repository using </a:t>
            </a:r>
            <a:r>
              <a:rPr lang="en-US" altLang="zh-CN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Routinator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every minute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Filter: use Internet Routing Registries to assist in filtering, sync every day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Provider-Customer Filter: CAIDA as relationship database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 Filter: Hijacker and Victim in the same AS-PATH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 Filter: Same administrator etc., sync with WHOIS every day</a:t>
            </a:r>
          </a:p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Frequency/Duration Filter: Frequency/Duration longer than a threshold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98511916-9249-CDCB-3793-93000A57E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Rule based Filtering</a:t>
            </a:r>
            <a:endParaRPr lang="zh-CN" altLang="en-US" dirty="0"/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1650968-A59F-441E-84AE-B81E59C85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E91A92-7E8E-474F-840C-650C9E38F54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81DE90-B494-E558-8D16-791B10AA822A}"/>
              </a:ext>
            </a:extLst>
          </p:cNvPr>
          <p:cNvSpPr txBox="1">
            <a:spLocks/>
          </p:cNvSpPr>
          <p:nvPr/>
        </p:nvSpPr>
        <p:spPr>
          <a:xfrm>
            <a:off x="456826" y="-343642"/>
            <a:ext cx="8010467" cy="82427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3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sz="3000" dirty="0"/>
          </a:p>
        </p:txBody>
      </p:sp>
      <p:sp>
        <p:nvSpPr>
          <p:cNvPr id="4" name="圆柱体 3">
            <a:extLst>
              <a:ext uri="{FF2B5EF4-FFF2-40B4-BE49-F238E27FC236}">
                <a16:creationId xmlns:a16="http://schemas.microsoft.com/office/drawing/2014/main" id="{EF6A0C36-621D-29CC-47E2-7188144A11FF}"/>
              </a:ext>
            </a:extLst>
          </p:cNvPr>
          <p:cNvSpPr/>
          <p:nvPr/>
        </p:nvSpPr>
        <p:spPr>
          <a:xfrm>
            <a:off x="3714138" y="2673703"/>
            <a:ext cx="1214564" cy="547608"/>
          </a:xfrm>
          <a:prstGeom prst="can">
            <a:avLst>
              <a:gd name="adj" fmla="val 22900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rgbClr val="216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2934A7-6498-DC07-711B-F42A134365FC}"/>
              </a:ext>
            </a:extLst>
          </p:cNvPr>
          <p:cNvSpPr txBox="1"/>
          <p:nvPr/>
        </p:nvSpPr>
        <p:spPr>
          <a:xfrm>
            <a:off x="3616406" y="2803593"/>
            <a:ext cx="1355333" cy="33999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400">
                <a:solidFill>
                  <a:schemeClr val="lt1"/>
                </a:solidFill>
                <a:latin typeface="Abadi" panose="020B06040201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ROA, IRR, AS </a:t>
            </a:r>
          </a:p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0028A57-36D5-3AD6-6C25-EAF81C7453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8082" y="3602025"/>
            <a:ext cx="872603" cy="466564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8CFBD-66E9-3372-7D82-51C71FEEC93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67316" y="3662437"/>
            <a:ext cx="681802" cy="339998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3FBFC21-47F9-5B9E-50C0-A104B7A1A3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72566" y="3651794"/>
            <a:ext cx="725015" cy="339998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1A2B98E-5B0F-A19D-54F8-165EC335918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25676" y="3651794"/>
            <a:ext cx="725015" cy="339998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P-C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D446185-46D8-AE69-2C71-9251851CD0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78785" y="3651794"/>
            <a:ext cx="725015" cy="339998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8979D72-995F-C350-A561-E1BF913FE4D0}"/>
              </a:ext>
            </a:extLst>
          </p:cNvPr>
          <p:cNvSpPr/>
          <p:nvPr/>
        </p:nvSpPr>
        <p:spPr>
          <a:xfrm>
            <a:off x="1661017" y="3424538"/>
            <a:ext cx="5680005" cy="67904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22743C3-250E-5795-E244-42FC7A52B452}"/>
              </a:ext>
            </a:extLst>
          </p:cNvPr>
          <p:cNvSpPr txBox="1"/>
          <p:nvPr/>
        </p:nvSpPr>
        <p:spPr>
          <a:xfrm>
            <a:off x="1677699" y="3394749"/>
            <a:ext cx="906815" cy="30008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68DC88D9-C875-136C-F1F3-B7CC5B8FF201}"/>
              </a:ext>
            </a:extLst>
          </p:cNvPr>
          <p:cNvSpPr/>
          <p:nvPr/>
        </p:nvSpPr>
        <p:spPr>
          <a:xfrm>
            <a:off x="3832013" y="4193994"/>
            <a:ext cx="1057416" cy="244733"/>
          </a:xfrm>
          <a:prstGeom prst="roundRect">
            <a:avLst/>
          </a:prstGeom>
          <a:solidFill>
            <a:srgbClr val="94C43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 Moas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DFB52C-24EF-E63D-5A23-F40077C7827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631897" y="3651794"/>
            <a:ext cx="756085" cy="339998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3FAB99BD-3564-556B-F22B-7B9B430F06A4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1500684" y="3832437"/>
            <a:ext cx="366632" cy="287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DC9A17E2-AC03-EA7E-55E2-E2BDD1E5E390}"/>
              </a:ext>
            </a:extLst>
          </p:cNvPr>
          <p:cNvCxnSpPr>
            <a:cxnSpLocks/>
          </p:cNvCxnSpPr>
          <p:nvPr/>
        </p:nvCxnSpPr>
        <p:spPr>
          <a:xfrm>
            <a:off x="4339177" y="3221311"/>
            <a:ext cx="0" cy="226664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D282F33-B12A-3E60-3E4A-8FF42919E959}"/>
              </a:ext>
            </a:extLst>
          </p:cNvPr>
          <p:cNvCxnSpPr>
            <a:cxnSpLocks/>
          </p:cNvCxnSpPr>
          <p:nvPr/>
        </p:nvCxnSpPr>
        <p:spPr>
          <a:xfrm>
            <a:off x="4362683" y="4083658"/>
            <a:ext cx="0" cy="164432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D775C31-F8E5-23DA-B32F-CF72CEEC3CAE}"/>
              </a:ext>
            </a:extLst>
          </p:cNvPr>
          <p:cNvSpPr/>
          <p:nvPr/>
        </p:nvSpPr>
        <p:spPr>
          <a:xfrm>
            <a:off x="7523328" y="3624333"/>
            <a:ext cx="1153127" cy="459325"/>
          </a:xfrm>
          <a:prstGeom prst="roundRect">
            <a:avLst/>
          </a:prstGeom>
          <a:solidFill>
            <a:srgbClr val="94C431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Source Hijack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D8062B30-1CC2-9B0A-95AF-574A371BDEE5}"/>
              </a:ext>
            </a:extLst>
          </p:cNvPr>
          <p:cNvCxnSpPr>
            <a:cxnSpLocks/>
          </p:cNvCxnSpPr>
          <p:nvPr/>
        </p:nvCxnSpPr>
        <p:spPr>
          <a:xfrm>
            <a:off x="7287417" y="3853996"/>
            <a:ext cx="235913" cy="0"/>
          </a:xfrm>
          <a:prstGeom prst="straightConnector1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1F1580E6-204E-D73E-B858-72C3C3B4F49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70288" y="3651794"/>
            <a:ext cx="725015" cy="339998"/>
          </a:xfrm>
          <a:prstGeom prst="rect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Filter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9797F54D-6915-4ACE-A7A7-B5BA58A08901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01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EDDEAD5A-5897-A626-70BD-045B4319E411}"/>
              </a:ext>
            </a:extLst>
          </p:cNvPr>
          <p:cNvSpPr/>
          <p:nvPr/>
        </p:nvSpPr>
        <p:spPr>
          <a:xfrm>
            <a:off x="4401134" y="1028749"/>
            <a:ext cx="1450944" cy="1256956"/>
          </a:xfrm>
          <a:prstGeom prst="round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2F3887-4A82-48C9-9C34-40A6D67FAD49}"/>
              </a:ext>
            </a:extLst>
          </p:cNvPr>
          <p:cNvSpPr txBox="1"/>
          <p:nvPr/>
        </p:nvSpPr>
        <p:spPr>
          <a:xfrm>
            <a:off x="138222" y="811356"/>
            <a:ext cx="4295682" cy="342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  <a:p>
            <a:pPr marL="557213" lvl="1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MOAS TYPE, AS Rank Difference,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Relationship,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Relationship, </a:t>
            </a:r>
          </a:p>
          <a:p>
            <a:pPr marL="557213" lvl="1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Announcement Activity, Hijacking Activity,</a:t>
            </a:r>
          </a:p>
          <a:p>
            <a:pPr marL="557213" lvl="1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Edit Distance of AS name, org, desc,</a:t>
            </a:r>
          </a:p>
          <a:p>
            <a:pPr marL="557213" lvl="1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type, Degree and 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Coreness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AS,</a:t>
            </a:r>
          </a:p>
          <a:p>
            <a:pPr marL="557213" lvl="1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Prefix type </a:t>
            </a:r>
          </a:p>
          <a:p>
            <a:pPr marL="214313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</a:p>
          <a:p>
            <a:pPr marL="557213" lvl="1" indent="-21431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Randomized Trees</a:t>
            </a: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11863440-9E82-537B-5406-8A39F320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US" altLang="zh-CN" dirty="0"/>
              <a:t>Machine Learning based Filtering</a:t>
            </a:r>
            <a:endParaRPr lang="zh-CN" altLang="en-US" dirty="0"/>
          </a:p>
        </p:txBody>
      </p:sp>
      <p:sp>
        <p:nvSpPr>
          <p:cNvPr id="13" name="灯片编号占位符 1">
            <a:extLst>
              <a:ext uri="{FF2B5EF4-FFF2-40B4-BE49-F238E27FC236}">
                <a16:creationId xmlns:a16="http://schemas.microsoft.com/office/drawing/2014/main" id="{14923E34-0703-4FAE-AB37-3352103D6B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E91A92-7E8E-474F-840C-650C9E38F54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02F7F1-0F62-1114-339B-A253CE563C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3202" y="2682919"/>
            <a:ext cx="872603" cy="466564"/>
          </a:xfrm>
          <a:prstGeom prst="rect">
            <a:avLst/>
          </a:prstGeom>
          <a:solidFill>
            <a:srgbClr val="FFCC99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75ED37-7312-93BC-6DF7-5B570BB59645}"/>
              </a:ext>
            </a:extLst>
          </p:cNvPr>
          <p:cNvSpPr txBox="1"/>
          <p:nvPr/>
        </p:nvSpPr>
        <p:spPr>
          <a:xfrm>
            <a:off x="5895178" y="2682919"/>
            <a:ext cx="1430436" cy="466564"/>
          </a:xfrm>
          <a:prstGeom prst="rect">
            <a:avLst/>
          </a:prstGeom>
          <a:solidFill>
            <a:srgbClr val="FFCC99"/>
          </a:solidFill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defRPr sz="1400" b="0" i="0">
                <a:solidFill>
                  <a:schemeClr val="bg1"/>
                </a:solidFill>
                <a:effectLst/>
                <a:latin typeface="Abadi" panose="020B0604020104020204" pitchFamily="34" charset="0"/>
              </a:defRPr>
            </a:lvl1pPr>
          </a:lstStyle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Machine-Learning (ML) Classifier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CE05FD5-66F3-80C2-8863-4D47F51221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47150" y="1448850"/>
            <a:ext cx="800219" cy="466564"/>
          </a:xfrm>
          <a:prstGeom prst="rect">
            <a:avLst/>
          </a:prstGeom>
          <a:solidFill>
            <a:srgbClr val="94C431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Truth Data</a:t>
            </a:r>
          </a:p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EDE710B-9321-EDB9-E5BA-3340A1747643}"/>
              </a:ext>
            </a:extLst>
          </p:cNvPr>
          <p:cNvSpPr/>
          <p:nvPr/>
        </p:nvSpPr>
        <p:spPr>
          <a:xfrm>
            <a:off x="7968252" y="2603846"/>
            <a:ext cx="1018491" cy="624710"/>
          </a:xfrm>
          <a:prstGeom prst="roundRect">
            <a:avLst/>
          </a:prstGeom>
          <a:solidFill>
            <a:srgbClr val="FFCC99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Source Hijack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93BD7FE-3FD0-8BA9-C86B-850711BD341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12846" y="1711633"/>
            <a:ext cx="1214563" cy="466564"/>
          </a:xfrm>
          <a:prstGeom prst="rect">
            <a:avLst/>
          </a:prstGeom>
          <a:solidFill>
            <a:srgbClr val="94C431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Truth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F5274259-4609-A90E-1545-85183ACFFF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283241" y="2754317"/>
            <a:ext cx="594502" cy="32376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15B3677F-46A7-8745-E1EC-6B9E816DC582}"/>
              </a:ext>
            </a:extLst>
          </p:cNvPr>
          <p:cNvSpPr/>
          <p:nvPr/>
        </p:nvSpPr>
        <p:spPr>
          <a:xfrm>
            <a:off x="6637041" y="2072646"/>
            <a:ext cx="406674" cy="507976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圆柱体 25">
            <a:extLst>
              <a:ext uri="{FF2B5EF4-FFF2-40B4-BE49-F238E27FC236}">
                <a16:creationId xmlns:a16="http://schemas.microsoft.com/office/drawing/2014/main" id="{C92489C9-41E2-360C-B44B-2AF44987ECA5}"/>
              </a:ext>
            </a:extLst>
          </p:cNvPr>
          <p:cNvSpPr/>
          <p:nvPr/>
        </p:nvSpPr>
        <p:spPr>
          <a:xfrm>
            <a:off x="4512845" y="1130070"/>
            <a:ext cx="1214564" cy="547608"/>
          </a:xfrm>
          <a:prstGeom prst="can">
            <a:avLst>
              <a:gd name="adj" fmla="val 22900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78C458-D933-B07D-4D1C-DAA7EF3065CA}"/>
              </a:ext>
            </a:extLst>
          </p:cNvPr>
          <p:cNvSpPr txBox="1"/>
          <p:nvPr/>
        </p:nvSpPr>
        <p:spPr>
          <a:xfrm>
            <a:off x="4460902" y="1279138"/>
            <a:ext cx="1355333" cy="33999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400">
                <a:solidFill>
                  <a:schemeClr val="lt1"/>
                </a:solidFill>
                <a:latin typeface="Abadi" panose="020B06040201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ROA, IRR, AS </a:t>
            </a:r>
          </a:p>
          <a:p>
            <a:r>
              <a:rPr lang="en-US" altLang="zh-CN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endParaRPr lang="zh-CN" alt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AD10A01-A7DE-4ACD-68DD-52A60664BECC}"/>
              </a:ext>
            </a:extLst>
          </p:cNvPr>
          <p:cNvGrpSpPr/>
          <p:nvPr/>
        </p:nvGrpSpPr>
        <p:grpSpPr>
          <a:xfrm>
            <a:off x="5815274" y="1336083"/>
            <a:ext cx="731876" cy="674806"/>
            <a:chOff x="6064350" y="5803778"/>
            <a:chExt cx="999659" cy="899741"/>
          </a:xfrm>
        </p:grpSpPr>
        <p:sp>
          <p:nvSpPr>
            <p:cNvPr id="30" name="箭头: 右 29">
              <a:extLst>
                <a:ext uri="{FF2B5EF4-FFF2-40B4-BE49-F238E27FC236}">
                  <a16:creationId xmlns:a16="http://schemas.microsoft.com/office/drawing/2014/main" id="{F019B8AA-C899-5539-20BB-8D13EF3DEC1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084295" y="5803778"/>
              <a:ext cx="979714" cy="899741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6C1B22E-A8D1-7996-1EF3-45DB5FFC0991}"/>
                </a:ext>
              </a:extLst>
            </p:cNvPr>
            <p:cNvSpPr txBox="1"/>
            <p:nvPr/>
          </p:nvSpPr>
          <p:spPr>
            <a:xfrm>
              <a:off x="6064350" y="5988657"/>
              <a:ext cx="979714" cy="55399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 </a:t>
              </a:r>
            </a:p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Features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AEF4B52-BED2-0489-C95E-CBD4D2C634E1}"/>
              </a:ext>
            </a:extLst>
          </p:cNvPr>
          <p:cNvSpPr txBox="1"/>
          <p:nvPr/>
        </p:nvSpPr>
        <p:spPr>
          <a:xfrm>
            <a:off x="7028025" y="2133553"/>
            <a:ext cx="8726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4926C1FD-C2FE-66E3-CA39-1AA06B09F2CF}"/>
              </a:ext>
            </a:extLst>
          </p:cNvPr>
          <p:cNvSpPr txBox="1">
            <a:spLocks/>
          </p:cNvSpPr>
          <p:nvPr/>
        </p:nvSpPr>
        <p:spPr>
          <a:xfrm>
            <a:off x="408214" y="-284883"/>
            <a:ext cx="8010467" cy="824278"/>
          </a:xfrm>
          <a:prstGeom prst="rect">
            <a:avLst/>
          </a:prstGeom>
          <a:ln w="3175">
            <a:noFill/>
          </a:ln>
        </p:spPr>
        <p:txBody>
          <a:bodyPr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3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sz="3000" dirty="0"/>
          </a:p>
        </p:txBody>
      </p: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BC2399BB-D8ED-0FB9-2FFF-7E684AA0C476}"/>
              </a:ext>
            </a:extLst>
          </p:cNvPr>
          <p:cNvGraphicFramePr>
            <a:graphicFrameLocks noGrp="1"/>
          </p:cNvGraphicFramePr>
          <p:nvPr/>
        </p:nvGraphicFramePr>
        <p:xfrm>
          <a:off x="4401134" y="3677162"/>
          <a:ext cx="4344351" cy="563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240379807"/>
                    </a:ext>
                  </a:extLst>
                </a:gridCol>
                <a:gridCol w="1448117">
                  <a:extLst>
                    <a:ext uri="{9D8B030D-6E8A-4147-A177-3AD203B41FA5}">
                      <a16:colId xmlns:a16="http://schemas.microsoft.com/office/drawing/2014/main" val="1775678583"/>
                    </a:ext>
                  </a:extLst>
                </a:gridCol>
                <a:gridCol w="1448117">
                  <a:extLst>
                    <a:ext uri="{9D8B030D-6E8A-4147-A177-3AD203B41FA5}">
                      <a16:colId xmlns:a16="http://schemas.microsoft.com/office/drawing/2014/main" val="193319031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Precision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Recall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Accuracy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106638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0.9410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0.9570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0.9622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8886253"/>
                  </a:ext>
                </a:extLst>
              </a:tr>
            </a:tbl>
          </a:graphicData>
        </a:graphic>
      </p:graphicFrame>
      <p:sp>
        <p:nvSpPr>
          <p:cNvPr id="40" name="文本框 39">
            <a:extLst>
              <a:ext uri="{FF2B5EF4-FFF2-40B4-BE49-F238E27FC236}">
                <a16:creationId xmlns:a16="http://schemas.microsoft.com/office/drawing/2014/main" id="{CFE8D1AA-DF89-65A3-1610-DC0D9C30841F}"/>
              </a:ext>
            </a:extLst>
          </p:cNvPr>
          <p:cNvSpPr txBox="1"/>
          <p:nvPr/>
        </p:nvSpPr>
        <p:spPr>
          <a:xfrm>
            <a:off x="4378932" y="3363838"/>
            <a:ext cx="10067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</a:t>
            </a:r>
            <a:endParaRPr lang="zh-CN" alt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8FD83028-F370-680C-8FD5-518C761C02F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2612" y="2754317"/>
            <a:ext cx="594502" cy="323769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016C4040-BD80-4DE0-A48B-E73F9CCEDFA3}"/>
              </a:ext>
            </a:extLst>
          </p:cNvPr>
          <p:cNvSpPr txBox="1">
            <a:spLocks/>
          </p:cNvSpPr>
          <p:nvPr/>
        </p:nvSpPr>
        <p:spPr>
          <a:xfrm>
            <a:off x="7086600" y="46339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i="1" kern="1200">
                <a:solidFill>
                  <a:srgbClr val="B4E9E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1950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Props1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9AA3960-760A-4B61-8C8B-DBF90F37C8C8}">
  <ds:schemaRefs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sharepoint/v3"/>
    <ds:schemaRef ds:uri="http://www.w3.org/XML/1998/namespace"/>
    <ds:schemaRef ds:uri="e7019c98-23ef-46f8-8434-cfd3a3bc7393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7698</TotalTime>
  <Words>4076</Words>
  <Application>Microsoft Office PowerPoint</Application>
  <PresentationFormat>全屏显示(16:9)</PresentationFormat>
  <Paragraphs>688</Paragraphs>
  <Slides>48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Dingbats</vt:lpstr>
      <vt:lpstr>NimbusRomNo9L-Regu</vt:lpstr>
      <vt:lpstr>NotoSerifCJKjp-Light-Identity-H</vt:lpstr>
      <vt:lpstr>Söhne</vt:lpstr>
      <vt:lpstr>等线</vt:lpstr>
      <vt:lpstr>微软雅黑</vt:lpstr>
      <vt:lpstr>Arial</vt:lpstr>
      <vt:lpstr>Arial</vt:lpstr>
      <vt:lpstr>Calibri</vt:lpstr>
      <vt:lpstr>Times New Roman</vt:lpstr>
      <vt:lpstr>Wingdings</vt:lpstr>
      <vt:lpstr>GEANT Association</vt:lpstr>
      <vt:lpstr>PowerPoint 演示文稿</vt:lpstr>
      <vt:lpstr>Outline</vt:lpstr>
      <vt:lpstr>Collaborative Community</vt:lpstr>
      <vt:lpstr>PowerPoint 演示文稿</vt:lpstr>
      <vt:lpstr>Solutions to BGP Hijacking </vt:lpstr>
      <vt:lpstr>MOAS and BGP Prefix Hijacking </vt:lpstr>
      <vt:lpstr>A Rules and Machine Learning Combined Method</vt:lpstr>
      <vt:lpstr>Rule based Filtering</vt:lpstr>
      <vt:lpstr>Machine Learning based Filtering</vt:lpstr>
      <vt:lpstr>Path Hijacking Detection</vt:lpstr>
      <vt:lpstr>Detecting Fake AS-PATHs based on Link Prediction </vt:lpstr>
      <vt:lpstr>Unseen Link Prediction</vt:lpstr>
      <vt:lpstr>Framework: Combining Link Prediction and Rules</vt:lpstr>
      <vt:lpstr>Rules</vt:lpstr>
      <vt:lpstr>Further Data Plane Probing </vt:lpstr>
      <vt:lpstr>Further Data Plane Probing</vt:lpstr>
      <vt:lpstr>Example of a Hijacking Event</vt:lpstr>
      <vt:lpstr>Example of a Non-hijacking Event</vt:lpstr>
      <vt:lpstr>Evaluate Harm Level</vt:lpstr>
      <vt:lpstr>Domains in Prefix and AS TYPE</vt:lpstr>
      <vt:lpstr>Open Source</vt:lpstr>
      <vt:lpstr>BGPWatch: Prefix Hijacking Detection Platform</vt:lpstr>
      <vt:lpstr>Quick Response,  Event replay,  Comments</vt:lpstr>
      <vt:lpstr>Parallel Computing and Clusters to Handle Big Routing Data</vt:lpstr>
      <vt:lpstr>Subscribe Hijacking Events for AS and Send Alarm</vt:lpstr>
      <vt:lpstr>Overview--Statistics for Anomaly Events</vt:lpstr>
      <vt:lpstr>Compare with other Platforms</vt:lpstr>
      <vt:lpstr>Tools for Network Operator</vt:lpstr>
      <vt:lpstr>Dashboard</vt:lpstr>
      <vt:lpstr>Prefixes Originated from the AS</vt:lpstr>
      <vt:lpstr>Reverse Routing Path</vt:lpstr>
      <vt:lpstr>Dashboard: IPv4/IPv6 Key Peers and All Neighbors Information</vt:lpstr>
      <vt:lpstr>Multiple Routing Path Search</vt:lpstr>
      <vt:lpstr>Bi-Routing Path </vt:lpstr>
      <vt:lpstr>Path Change</vt:lpstr>
      <vt:lpstr>Router Jitter</vt:lpstr>
      <vt:lpstr>Bogon IP Address Detection</vt:lpstr>
      <vt:lpstr>Propagation of the Bogon IP Address</vt:lpstr>
      <vt:lpstr>OPEN API</vt:lpstr>
      <vt:lpstr>CGTF RIS</vt:lpstr>
      <vt:lpstr>CGTF RIS Collector</vt:lpstr>
      <vt:lpstr>CGTF Looking Glass</vt:lpstr>
      <vt:lpstr>Configuration on Router Side</vt:lpstr>
      <vt:lpstr>Open Looking Glass Vantage Point</vt:lpstr>
      <vt:lpstr>An Integrated Looking Glass Platform</vt:lpstr>
      <vt:lpstr>Security Concerns</vt:lpstr>
      <vt:lpstr>Future Work Plan</vt:lpstr>
      <vt:lpstr>PowerPoint 演示文稿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changqing an</cp:lastModifiedBy>
  <cp:revision>175</cp:revision>
  <dcterms:created xsi:type="dcterms:W3CDTF">2015-04-29T14:13:57Z</dcterms:created>
  <dcterms:modified xsi:type="dcterms:W3CDTF">2024-06-04T01:41:26Z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