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3" r:id="rId2"/>
    <p:sldId id="281" r:id="rId3"/>
    <p:sldId id="282" r:id="rId4"/>
    <p:sldId id="258" r:id="rId5"/>
    <p:sldId id="290" r:id="rId6"/>
    <p:sldId id="257" r:id="rId7"/>
    <p:sldId id="287" r:id="rId8"/>
    <p:sldId id="259" r:id="rId9"/>
    <p:sldId id="289" r:id="rId10"/>
    <p:sldId id="260" r:id="rId11"/>
    <p:sldId id="286" r:id="rId12"/>
    <p:sldId id="280" r:id="rId13"/>
    <p:sldId id="261" r:id="rId14"/>
    <p:sldId id="265" r:id="rId15"/>
    <p:sldId id="264" r:id="rId16"/>
    <p:sldId id="266" r:id="rId17"/>
    <p:sldId id="279" r:id="rId18"/>
    <p:sldId id="284" r:id="rId19"/>
    <p:sldId id="268" r:id="rId20"/>
    <p:sldId id="285" r:id="rId21"/>
    <p:sldId id="288" r:id="rId22"/>
    <p:sldId id="270" r:id="rId23"/>
    <p:sldId id="278" r:id="rId24"/>
    <p:sldId id="272" r:id="rId25"/>
    <p:sldId id="273" r:id="rId26"/>
    <p:sldId id="292" r:id="rId27"/>
    <p:sldId id="275" r:id="rId28"/>
    <p:sldId id="276"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D8E8EE"/>
    <a:srgbClr val="D7C1A8"/>
    <a:srgbClr val="799FA4"/>
    <a:srgbClr val="529EC7"/>
    <a:srgbClr val="2BA0CB"/>
    <a:srgbClr val="000000"/>
    <a:srgbClr val="236D87"/>
    <a:srgbClr val="59A19B"/>
    <a:srgbClr val="62A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89" autoAdjust="0"/>
  </p:normalViewPr>
  <p:slideViewPr>
    <p:cSldViewPr snapToGrid="0">
      <p:cViewPr>
        <p:scale>
          <a:sx n="97" d="100"/>
          <a:sy n="97" d="100"/>
        </p:scale>
        <p:origin x="28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DC5FF-15DE-471D-A2F8-899A3CC059C3}"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98573-4B91-40E4-9348-9D8A19E31BCF}" type="slidenum">
              <a:rPr lang="en-US" smtClean="0"/>
              <a:t>‹#›</a:t>
            </a:fld>
            <a:endParaRPr lang="en-US"/>
          </a:p>
        </p:txBody>
      </p:sp>
    </p:spTree>
    <p:extLst>
      <p:ext uri="{BB962C8B-B14F-4D97-AF65-F5344CB8AC3E}">
        <p14:creationId xmlns:p14="http://schemas.microsoft.com/office/powerpoint/2010/main" val="3152661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a:t>
            </a:fld>
            <a:endParaRPr lang="en-US"/>
          </a:p>
        </p:txBody>
      </p:sp>
    </p:spTree>
    <p:extLst>
      <p:ext uri="{BB962C8B-B14F-4D97-AF65-F5344CB8AC3E}">
        <p14:creationId xmlns:p14="http://schemas.microsoft.com/office/powerpoint/2010/main" val="33589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Becky: </a:t>
            </a:r>
            <a:r>
              <a:rPr lang="en-US" sz="1800" kern="0" dirty="0">
                <a:solidFill>
                  <a:srgbClr val="0D0D0D"/>
                </a:solidFill>
                <a:effectLst/>
                <a:latin typeface="Segoe UI" panose="020B0502040204020203" pitchFamily="34" charset="0"/>
                <a:ea typeface="Times New Roman" panose="02020603050405020304" pitchFamily="18" charset="0"/>
              </a:rPr>
              <a:t>For people like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Uliipika</a:t>
            </a:r>
            <a:r>
              <a:rPr lang="en-US" sz="1800" kern="0" dirty="0">
                <a:solidFill>
                  <a:srgbClr val="0D0D0D"/>
                </a:solidFill>
                <a:effectLst/>
                <a:latin typeface="Segoe UI" panose="020B0502040204020203" pitchFamily="34" charset="0"/>
                <a:ea typeface="Times New Roman" panose="02020603050405020304" pitchFamily="18" charset="0"/>
              </a:rPr>
              <a:t>, the desire for internet access and basic digital capabilities was for more than just </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convenience—it’s about equality and opportunity and a feeling of connectedness. Like Many Inuit youth,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Uliipika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had dreams of pursuing a University degree. This ambition meant she had to leave her home in Pangnirtung, travel to Iqaluit, and eventually move south to a big university. But before the year 2000, she didn't have a cell phone or internet connection to stay in touch with her community while studying. This lack of connectivity is especially hard on Inuit, as our cultural understanding and identity are deeply rooted in community, not individuality. When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Uliipika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first went away to school in southern Canada, she purchased her first cellphone. Once her program was complete and she returned home, her cellphone was then useless. There was no cell service in Pangnirtung. </a:t>
            </a:r>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10</a:t>
            </a:fld>
            <a:endParaRPr lang="en-US"/>
          </a:p>
        </p:txBody>
      </p:sp>
    </p:spTree>
    <p:extLst>
      <p:ext uri="{BB962C8B-B14F-4D97-AF65-F5344CB8AC3E}">
        <p14:creationId xmlns:p14="http://schemas.microsoft.com/office/powerpoint/2010/main" val="403194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Jennifer </a:t>
            </a:r>
            <a:r>
              <a:rPr lang="en-US" dirty="0"/>
              <a:t>– Key Points on slide</a:t>
            </a:r>
          </a:p>
          <a:p>
            <a:r>
              <a:rPr lang="en-US" dirty="0"/>
              <a:t>2000-2005 No Service and dial up commercially when the south had </a:t>
            </a:r>
            <a:r>
              <a:rPr lang="en-US" dirty="0" err="1"/>
              <a:t>fibre</a:t>
            </a:r>
            <a:r>
              <a:rPr lang="en-US" dirty="0"/>
              <a:t> and high speed</a:t>
            </a:r>
          </a:p>
          <a:p>
            <a:r>
              <a:rPr lang="en-US" dirty="0"/>
              <a:t>2006-2010 – CDMA (2G) Cellular – south had 3G and upgraded infrastructure</a:t>
            </a:r>
          </a:p>
          <a:p>
            <a:r>
              <a:rPr lang="en-US" dirty="0"/>
              <a:t>2011-2015 – Basic Internet service – GEO, minimal data, high cost and only DSL– South had 4G and unlimited data </a:t>
            </a:r>
          </a:p>
          <a:p>
            <a:r>
              <a:rPr lang="en-US" dirty="0"/>
              <a:t>2016-2021 – We finally got 3G, but what good is 3G and in home dial up internet if they cap your data at 10 or 15G and the data you do get is slow due to saturation, meanwhile in the south they are now on 5G with Enhanced capacity.</a:t>
            </a:r>
          </a:p>
          <a:p>
            <a:r>
              <a:rPr lang="en-US" dirty="0"/>
              <a:t>2022-2023 – Post Covid- North significant improvements with 4G internet Sticks that received 5MBPS down and 1 up. Which is what all students and researches had to rely on from our Nunavut lockdown in 2021 up until this past year to do online or remote schooling. Whereas in the south there was in home </a:t>
            </a:r>
            <a:r>
              <a:rPr lang="en-US" dirty="0" err="1"/>
              <a:t>fibre</a:t>
            </a:r>
            <a:r>
              <a:rPr lang="en-US" dirty="0"/>
              <a:t> and 1.5Gbps speeds</a:t>
            </a:r>
          </a:p>
          <a:p>
            <a:endParaRPr lang="en-US"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11</a:t>
            </a:fld>
            <a:endParaRPr lang="en-US"/>
          </a:p>
        </p:txBody>
      </p:sp>
    </p:spTree>
    <p:extLst>
      <p:ext uri="{BB962C8B-B14F-4D97-AF65-F5344CB8AC3E}">
        <p14:creationId xmlns:p14="http://schemas.microsoft.com/office/powerpoint/2010/main" val="349270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Jennifer :  </a:t>
            </a:r>
            <a:r>
              <a:rPr lang="en-US" dirty="0"/>
              <a:t>internet and cell service was delivered to most communities via wireless communication , in fact the last cell tower was installed in 2018 (</a:t>
            </a:r>
            <a:r>
              <a:rPr lang="en-US" b="0" i="0" dirty="0">
                <a:effectLst/>
              </a:rPr>
              <a:t>Gjoa Haven was the last community in Nunavut to get cell service)</a:t>
            </a:r>
          </a:p>
          <a:p>
            <a:pPr>
              <a:defRPr/>
            </a:pPr>
            <a:endParaRPr lang="en-US" dirty="0"/>
          </a:p>
          <a:p>
            <a:pPr lvl="0" algn="l" defTabSz="914400">
              <a:lnSpc>
                <a:spcPct val="100000"/>
              </a:lnSpc>
              <a:spcBef>
                <a:spcPts val="0"/>
              </a:spcBef>
              <a:spcAft>
                <a:spcPts val="0"/>
              </a:spcAft>
              <a:buClrTx/>
              <a:buSzTx/>
              <a:buFontTx/>
              <a:buNone/>
              <a:tabLst/>
              <a:defRPr/>
            </a:pPr>
            <a:r>
              <a:rPr lang="en-US" b="0" i="0" dirty="0">
                <a:effectLst/>
              </a:rPr>
              <a:t>At that time, many communities still did not have in home internet services and relied on mobile wireless internet via </a:t>
            </a:r>
            <a:r>
              <a:rPr lang="en-US" b="0" i="0" dirty="0" err="1">
                <a:effectLst/>
              </a:rPr>
              <a:t>wingle</a:t>
            </a:r>
            <a:r>
              <a:rPr lang="en-US" b="0" i="0" dirty="0">
                <a:effectLst/>
              </a:rPr>
              <a:t> sticks or cell service for internet access.</a:t>
            </a:r>
            <a:endParaRPr lang="en-US" dirty="0"/>
          </a:p>
          <a:p>
            <a:pPr>
              <a:defRPr/>
            </a:pPr>
            <a:endParaRPr lang="en-US" dirty="0"/>
          </a:p>
          <a:p>
            <a:pPr>
              <a:defRPr/>
            </a:pPr>
            <a:r>
              <a:rPr lang="en-US" b="0" i="0" dirty="0">
                <a:effectLst/>
              </a:rPr>
              <a:t>A key technological problem that impacts the North is the reliance on singular GEO stationary satellite technology. </a:t>
            </a:r>
            <a:r>
              <a:rPr lang="en-US" dirty="0"/>
              <a:t>The Canadian radio telecommunications corporation of Canada has a service Objective per household in Nunavut or 60Gbps.  To support education , governmental needs and commercial capacity adds an estimated 20 Gbps for a total need of 80Gbps.  The entire capacity of the few satellites that are aimed at the North may be 15Gbps hence the severe shortage of accessible bandwidth in the Arctic.</a:t>
            </a:r>
          </a:p>
          <a:p>
            <a:pPr>
              <a:defRPr/>
            </a:pPr>
            <a:r>
              <a:rPr lang="en-US" b="0" i="0" dirty="0">
                <a:effectLst/>
              </a:rPr>
              <a:t>This reliance can prove detrimental should anything happen to that satellite.</a:t>
            </a:r>
            <a:r>
              <a:rPr lang="en-US" dirty="0"/>
              <a:t> </a:t>
            </a:r>
          </a:p>
          <a:p>
            <a:pPr lvl="0" algn="l" defTabSz="914400">
              <a:lnSpc>
                <a:spcPct val="100000"/>
              </a:lnSpc>
              <a:spcBef>
                <a:spcPts val="0"/>
              </a:spcBef>
              <a:spcAft>
                <a:spcPts val="0"/>
              </a:spcAft>
              <a:buClrTx/>
              <a:buSzTx/>
              <a:buFontTx/>
              <a:buNone/>
              <a:tabLst/>
              <a:defRPr/>
            </a:pPr>
            <a:endParaRPr lang="en-US" dirty="0"/>
          </a:p>
          <a:p>
            <a:r>
              <a:rPr lang="en-US" dirty="0"/>
              <a:t>In 2011 </a:t>
            </a:r>
            <a:r>
              <a:rPr lang="en-US" b="0" i="0" dirty="0">
                <a:effectLst/>
              </a:rPr>
              <a:t>A software glitch put </a:t>
            </a:r>
            <a:r>
              <a:rPr lang="en-US" b="0" i="0" dirty="0" err="1">
                <a:effectLst/>
              </a:rPr>
              <a:t>Telesat’s</a:t>
            </a:r>
            <a:r>
              <a:rPr lang="en-US" b="0" i="0" dirty="0">
                <a:effectLst/>
              </a:rPr>
              <a:t> </a:t>
            </a:r>
            <a:r>
              <a:rPr lang="en-US" b="0" i="0" dirty="0" err="1">
                <a:effectLst/>
              </a:rPr>
              <a:t>Anik</a:t>
            </a:r>
            <a:r>
              <a:rPr lang="en-US" b="0" i="0" dirty="0">
                <a:effectLst/>
              </a:rPr>
              <a:t> F2 satellite out of commission for 16 </a:t>
            </a:r>
            <a:r>
              <a:rPr lang="en-US" b="0" i="0" dirty="0" err="1">
                <a:effectLst/>
              </a:rPr>
              <a:t>hours,this</a:t>
            </a:r>
            <a:r>
              <a:rPr lang="en-US" b="0" i="0" dirty="0">
                <a:effectLst/>
              </a:rPr>
              <a:t> was the ONLY satellite the Government and most businesses utilized in Nunavut for network connectivity.</a:t>
            </a:r>
            <a:r>
              <a:rPr lang="en-US" dirty="0"/>
              <a:t> </a:t>
            </a:r>
            <a:r>
              <a:rPr lang="en-US" b="0" i="0" dirty="0">
                <a:effectLst/>
              </a:rPr>
              <a:t>The result of this glitch was a complete knock out of long-distance telephone, cellular, internet and automated banking services.</a:t>
            </a:r>
            <a:r>
              <a:rPr lang="en-US" dirty="0"/>
              <a:t> </a:t>
            </a:r>
          </a:p>
          <a:p>
            <a:endParaRPr lang="en-US" dirty="0"/>
          </a:p>
          <a:p>
            <a:r>
              <a:rPr lang="en-US" b="0" i="0" dirty="0">
                <a:effectLst/>
              </a:rPr>
              <a:t>I remember trying to explain to my spouse who came to Nunavut 6 months later than me in 2016 that her inability to connect with me on my cell phone was truly because of the infrastructure and slow speeds, and not because I was avoiding her. In 2010 mobile speeds were between 1-2MBPS down and 1 Mbps or less Up with significantly saturated networks.</a:t>
            </a:r>
            <a:r>
              <a:rPr lang="en-US" dirty="0"/>
              <a:t> </a:t>
            </a:r>
          </a:p>
          <a:p>
            <a:endParaRPr lang="en-US" dirty="0"/>
          </a:p>
          <a:p>
            <a:r>
              <a:rPr lang="en-US" b="1" dirty="0"/>
              <a:t>How many people had a cell phone that could make video calls that worked in your home community in 2005? 2010? 2015? 2018? </a:t>
            </a:r>
          </a:p>
          <a:p>
            <a:endParaRPr lang="en-US" dirty="0"/>
          </a:p>
          <a:p>
            <a:r>
              <a:rPr lang="en-US" b="1" dirty="0"/>
              <a:t>Becky raises hand</a:t>
            </a:r>
          </a:p>
          <a:p>
            <a:endParaRPr lang="en-US" dirty="0"/>
          </a:p>
          <a:p>
            <a:r>
              <a:rPr lang="en-US" b="1" dirty="0"/>
              <a:t>Jen: </a:t>
            </a:r>
            <a:r>
              <a:rPr lang="en-US" dirty="0">
                <a:effectLst/>
              </a:rPr>
              <a:t>Wait, you didn’t have a cell phone until 2018 in your home that you could actually video call people with?</a:t>
            </a:r>
            <a:r>
              <a:rPr lang="en-US" dirty="0"/>
              <a:t>  </a:t>
            </a:r>
          </a:p>
          <a:p>
            <a:r>
              <a:rPr lang="en-US" b="1" dirty="0">
                <a:effectLst/>
              </a:rPr>
              <a:t>Becky</a:t>
            </a:r>
            <a:r>
              <a:rPr lang="en-US" b="1" dirty="0"/>
              <a:t> </a:t>
            </a:r>
            <a:r>
              <a:rPr lang="en-US" dirty="0">
                <a:effectLst/>
              </a:rPr>
              <a:t> “ Gives knowing facial expression”</a:t>
            </a:r>
            <a:endParaRPr lang="en-US" dirty="0"/>
          </a:p>
          <a:p>
            <a:r>
              <a:rPr lang="en-US" b="1" dirty="0">
                <a:effectLst/>
              </a:rPr>
              <a:t>Jen </a:t>
            </a:r>
            <a:r>
              <a:rPr lang="en-US" dirty="0">
                <a:effectLst/>
              </a:rPr>
              <a:t>“ Uh, you didn’t, or?</a:t>
            </a:r>
            <a:r>
              <a:rPr lang="en-US" dirty="0"/>
              <a:t> </a:t>
            </a:r>
          </a:p>
          <a:p>
            <a:pPr lvl="0" algn="l" defTabSz="914400">
              <a:lnSpc>
                <a:spcPct val="100000"/>
              </a:lnSpc>
              <a:spcBef>
                <a:spcPts val="0"/>
              </a:spcBef>
              <a:spcAft>
                <a:spcPts val="0"/>
              </a:spcAft>
              <a:buClrTx/>
              <a:buSzTx/>
              <a:buFontTx/>
              <a:buNone/>
              <a:tabLst/>
              <a:defRPr/>
            </a:pPr>
            <a:r>
              <a:rPr lang="en-US" b="1" dirty="0">
                <a:effectLst/>
              </a:rPr>
              <a:t>Becky</a:t>
            </a:r>
            <a:r>
              <a:rPr lang="en-US" dirty="0">
                <a:effectLst/>
              </a:rPr>
              <a:t> : Smiles turning to audience “In Inuit culture, we often communicate volumes with our facial expressions. This was because as a nomadic people, in harsh weather environments we couldn’t only depend on verbal communication, communicating with your face or body was necessary for survival.</a:t>
            </a:r>
            <a:endParaRPr lang="en-US" dirty="0"/>
          </a:p>
          <a:p>
            <a:endParaRPr lang="en-US" dirty="0"/>
          </a:p>
          <a:p>
            <a:r>
              <a:rPr lang="en-US" b="1" dirty="0">
                <a:effectLst/>
              </a:rPr>
              <a:t>Click Slide</a:t>
            </a:r>
            <a:endParaRPr lang="en-US" b="1" dirty="0"/>
          </a:p>
          <a:p>
            <a:endParaRPr lang="en-US" b="1" dirty="0"/>
          </a:p>
        </p:txBody>
      </p:sp>
      <p:sp>
        <p:nvSpPr>
          <p:cNvPr id="4" name="Slide Number Placeholder 3"/>
          <p:cNvSpPr>
            <a:spLocks noGrp="1"/>
          </p:cNvSpPr>
          <p:nvPr>
            <p:ph type="sldNum" sz="quarter" idx="5"/>
          </p:nvPr>
        </p:nvSpPr>
        <p:spPr/>
        <p:txBody>
          <a:bodyPr/>
          <a:lstStyle/>
          <a:p>
            <a:fld id="{27C98573-4B91-40E4-9348-9D8A19E31BCF}" type="slidenum">
              <a:rPr lang="en-US" smtClean="0"/>
              <a:t>12</a:t>
            </a:fld>
            <a:endParaRPr lang="en-US"/>
          </a:p>
        </p:txBody>
      </p:sp>
    </p:spTree>
    <p:extLst>
      <p:ext uri="{BB962C8B-B14F-4D97-AF65-F5344CB8AC3E}">
        <p14:creationId xmlns:p14="http://schemas.microsoft.com/office/powerpoint/2010/main" val="3953143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800" b="1" kern="0" dirty="0">
                <a:solidFill>
                  <a:srgbClr val="0D0D0D"/>
                </a:solidFill>
                <a:effectLst/>
                <a:latin typeface="Segoe UI" panose="020B0502040204020203" pitchFamily="34" charset="0"/>
                <a:ea typeface="Times New Roman" panose="02020603050405020304" pitchFamily="18" charset="0"/>
              </a:rPr>
              <a:t>Becky: </a:t>
            </a:r>
            <a:r>
              <a:rPr lang="en-US" sz="1800" kern="0" dirty="0">
                <a:solidFill>
                  <a:srgbClr val="0D0D0D"/>
                </a:solidFill>
                <a:effectLst/>
                <a:latin typeface="Segoe UI" panose="020B0502040204020203" pitchFamily="34" charset="0"/>
                <a:ea typeface="Times New Roman" panose="02020603050405020304" pitchFamily="18" charset="0"/>
              </a:rPr>
              <a:t>So, you can image, things can get lost in translation and facial expression. When it came to Implementing technology in Inuit communities it meant we had to approach it from a different perspective. For 5 years Jennifer, like others before her, attempted to lobby government to bring this network to Nunavut. But she kept failing to get the support of our Ministers, the regional Inuit orgs and funders. </a:t>
            </a:r>
          </a:p>
          <a:p>
            <a:endParaRPr lang="en-US" sz="1800" kern="0" dirty="0">
              <a:solidFill>
                <a:srgbClr val="0D0D0D"/>
              </a:solidFill>
              <a:effectLst/>
              <a:latin typeface="Segoe UI" panose="020B0502040204020203" pitchFamily="34" charset="0"/>
              <a:ea typeface="Times New Roman" panose="02020603050405020304" pitchFamily="18" charset="0"/>
            </a:endParaRPr>
          </a:p>
          <a:p>
            <a:r>
              <a:rPr lang="en-US" sz="1800" kern="0" dirty="0">
                <a:solidFill>
                  <a:srgbClr val="0D0D0D"/>
                </a:solidFill>
                <a:effectLst/>
                <a:latin typeface="Segoe UI" panose="020B0502040204020203" pitchFamily="34" charset="0"/>
                <a:ea typeface="Times New Roman" panose="02020603050405020304" pitchFamily="18" charset="0"/>
              </a:rPr>
              <a:t>As I stated earlier, Inuit make up about 89% of the population of Nunavut, and Inuit organizations oversee the implementation of the Nunavut Agreement. The Inuit land claim agreement that created the Nunavut Territory.</a:t>
            </a:r>
          </a:p>
          <a:p>
            <a:endParaRPr lang="en-US" sz="1800" kern="0" dirty="0">
              <a:solidFill>
                <a:srgbClr val="0D0D0D"/>
              </a:solidFill>
              <a:effectLst/>
              <a:latin typeface="Segoe UI" panose="020B0502040204020203" pitchFamily="34" charset="0"/>
              <a:ea typeface="Times New Roman" panose="02020603050405020304" pitchFamily="18" charset="0"/>
            </a:endParaRPr>
          </a:p>
          <a:p>
            <a:r>
              <a:rPr lang="en-US" sz="1800" b="1" kern="0" dirty="0">
                <a:solidFill>
                  <a:srgbClr val="0D0D0D"/>
                </a:solidFill>
                <a:effectLst/>
                <a:latin typeface="Segoe UI" panose="020B0502040204020203" pitchFamily="34" charset="0"/>
              </a:rPr>
              <a:t>Jennifer: </a:t>
            </a:r>
            <a:r>
              <a:rPr lang="en-US" sz="1800" kern="0" dirty="0">
                <a:solidFill>
                  <a:srgbClr val="0D0D0D"/>
                </a:solidFill>
                <a:effectLst/>
                <a:latin typeface="Segoe UI" panose="020B0502040204020203" pitchFamily="34" charset="0"/>
              </a:rPr>
              <a:t>This lack of ability to do something as simple as call your family member and talk over a video chat, or even a normal call can prove detrimental for Inuit. Inuit </a:t>
            </a:r>
            <a:r>
              <a:rPr lang="en-US" dirty="0"/>
              <a:t>face significant challenges due to a lack of connectedness (suicide, substance abuse, displacement). This “disconnectedness” was as a result of colonization.  These issues Underscore the need for culturally sensitive technology solutions that resolve this disconnection in a way that allow Inuit to weave their own story, and build resilience as a people. </a:t>
            </a:r>
          </a:p>
          <a:p>
            <a:endParaRPr lang="en-US" dirty="0"/>
          </a:p>
          <a:p>
            <a:r>
              <a:rPr lang="en-US" b="1" dirty="0"/>
              <a:t>Click slide</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13</a:t>
            </a:fld>
            <a:endParaRPr lang="en-US"/>
          </a:p>
        </p:txBody>
      </p:sp>
    </p:spTree>
    <p:extLst>
      <p:ext uri="{BB962C8B-B14F-4D97-AF65-F5344CB8AC3E}">
        <p14:creationId xmlns:p14="http://schemas.microsoft.com/office/powerpoint/2010/main" val="2626008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500"/>
              </a:spcBef>
              <a:spcAft>
                <a:spcPts val="1500"/>
              </a:spcAft>
            </a:pPr>
            <a:r>
              <a:rPr lang="en-US" b="1" dirty="0"/>
              <a:t>Becky: </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In many communities across Nunavut, we are still reconciling our relationships with research. For decades, extractive research approaches have had detrimental impacts on our communities. Far too many of our communities have stories of unethical research experiences, being excluded from research development or never hearing of the research outcomes. Its for this reason that you will often hear the saying “nothing about us, without us” </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1500"/>
              </a:spcBef>
              <a:spcAft>
                <a:spcPts val="1500"/>
              </a:spcAft>
            </a:pPr>
            <a:endParaRPr lang="en-US" sz="1800" kern="0" dirty="0">
              <a:solidFill>
                <a:srgbClr val="0D0D0D"/>
              </a:solidFill>
              <a:highlight>
                <a:srgbClr val="FFFFFF"/>
              </a:highlight>
              <a:latin typeface="Segoe UI"/>
              <a:ea typeface="Times New Roman" panose="02020603050405020304" pitchFamily="18" charset="0"/>
              <a:cs typeface="Segoe UI"/>
            </a:endParaRPr>
          </a:p>
          <a:p>
            <a:pPr>
              <a:lnSpc>
                <a:spcPct val="114999"/>
              </a:lnSpc>
              <a:spcBef>
                <a:spcPts val="1500"/>
              </a:spcBef>
              <a:spcAft>
                <a:spcPts val="1500"/>
              </a:spcAft>
            </a:pPr>
            <a:r>
              <a:rPr lang="en-US" sz="1800" kern="0" dirty="0">
                <a:solidFill>
                  <a:srgbClr val="0D0D0D"/>
                </a:solidFill>
                <a:effectLst/>
                <a:highlight>
                  <a:srgbClr val="FFFFFF"/>
                </a:highlight>
                <a:latin typeface="Segoe UI"/>
                <a:ea typeface="Times New Roman" panose="02020603050405020304" pitchFamily="18" charset="0"/>
                <a:cs typeface="Segoe UI"/>
              </a:rPr>
              <a:t>Traditionally, researchers would visit our communities, record knowledge from elders like </a:t>
            </a:r>
            <a:r>
              <a:rPr lang="en-US" sz="1800" kern="0" dirty="0" err="1">
                <a:solidFill>
                  <a:srgbClr val="0D0D0D"/>
                </a:solidFill>
                <a:effectLst/>
                <a:highlight>
                  <a:srgbClr val="FFFFFF"/>
                </a:highlight>
                <a:latin typeface="Segoe UI"/>
                <a:ea typeface="Times New Roman" panose="02020603050405020304" pitchFamily="18" charset="0"/>
                <a:cs typeface="Segoe UI"/>
              </a:rPr>
              <a:t>Silua</a:t>
            </a:r>
            <a:r>
              <a:rPr lang="en-US" sz="1800" kern="0" dirty="0">
                <a:solidFill>
                  <a:srgbClr val="0D0D0D"/>
                </a:solidFill>
                <a:effectLst/>
                <a:highlight>
                  <a:srgbClr val="FFFFFF"/>
                </a:highlight>
                <a:latin typeface="Segoe UI"/>
                <a:ea typeface="Times New Roman" panose="02020603050405020304" pitchFamily="18" charset="0"/>
                <a:cs typeface="Segoe UI"/>
              </a:rPr>
              <a:t>, and leave with that information. This has often been the case with Indigenous communities globally. Over-researched and under-consulted, our narratives have frequently been taken without proper respect or reciprocity. This disconnection from our cultural narratives was a road block on our path to build a high speed, research and education network in Nunavut. This was a problem we sought to solve with technology, the goal being a way forward for Inuit that saw us be the gatekeepers of research and knowledge on our lands, where we owned the data and the infrastructure that it transports on.</a:t>
            </a:r>
            <a:r>
              <a:rPr lang="en-US" sz="1800" kern="0" dirty="0">
                <a:solidFill>
                  <a:srgbClr val="0D0D0D"/>
                </a:solidFill>
                <a:highlight>
                  <a:srgbClr val="FFFFFF"/>
                </a:highlight>
                <a:latin typeface="Segoe UI"/>
                <a:ea typeface="Times New Roman" panose="02020603050405020304" pitchFamily="18" charset="0"/>
                <a:cs typeface="Segoe UI"/>
              </a:rPr>
              <a:t> </a:t>
            </a:r>
            <a:endParaRPr lang="en-US" sz="1800" kern="100" dirty="0">
              <a:effectLst/>
              <a:highlight>
                <a:srgbClr val="FFFFFF"/>
              </a:highlight>
              <a:latin typeface="Times New Roman"/>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14</a:t>
            </a:fld>
            <a:endParaRPr lang="en-US"/>
          </a:p>
        </p:txBody>
      </p:sp>
    </p:spTree>
    <p:extLst>
      <p:ext uri="{BB962C8B-B14F-4D97-AF65-F5344CB8AC3E}">
        <p14:creationId xmlns:p14="http://schemas.microsoft.com/office/powerpoint/2010/main" val="384347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Jennifer:</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As you can imagine, Not everyone wasn’t excited as I was about the idea that “Hey with this amazing new network researches can come into the territory and do their research more easily, with higher speeds and can easily take that data away and access it from anywhere in Canada, or my other key benefit which was, This will be amazing, now people can leave there communities to go to school elsewhere and still talk with people back home….” clearly I lacked understanding on the sensitive realities of Inuit and Indigenous peoples in general around research, or the fact that the actual benefit would be doing remote school from your community and not actually having to leave it.</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It wasn’t until we stepped back, listened and understood the sensitive history of this land and its people, the traditional communication methods and values approaching it from an indigenous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lense</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that we were able to really deliver benefits that mattered.. Imagine if your way of being and knowing is so rooted so deeply in visual and verbal connectedness and you have to travel like </a:t>
            </a:r>
            <a:r>
              <a:rPr lang="en-US" sz="1800" b="1" kern="0" dirty="0" err="1">
                <a:solidFill>
                  <a:srgbClr val="0D0D0D"/>
                </a:solidFill>
                <a:effectLst/>
                <a:latin typeface="Segoe UI" panose="020B0502040204020203" pitchFamily="34" charset="0"/>
                <a:ea typeface="Times New Roman" panose="02020603050405020304" pitchFamily="18" charset="0"/>
              </a:rPr>
              <a:t>Uliipika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far away to go to school.</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Jennifer</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Our ability to lobby and gain support in Government and with Inuit Organizations and federal funders had to focus on this cornerstone benefit to Inuit. That we could create a form of digital connectedness that would traverse communities and large distances.</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Jennifer:</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We didn't just ride in on our white horse bring in technology like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Qallunaq</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saviours</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from the south.. That means white people in Inuktitut by the way.</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Rebecca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 Like many often do” </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Jennifer:</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Instead we supported the creation of a network initiative where knowledge is preserved and controlled by Inuit, for Inuit and delivered in a way the builds resiliency, connectedness and data sovereignty. </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Click</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C98573-4B91-40E4-9348-9D8A19E31BCF}" type="slidenum">
              <a:rPr lang="en-US" smtClean="0"/>
              <a:t>15</a:t>
            </a:fld>
            <a:endParaRPr lang="en-US"/>
          </a:p>
        </p:txBody>
      </p:sp>
    </p:spTree>
    <p:extLst>
      <p:ext uri="{BB962C8B-B14F-4D97-AF65-F5344CB8AC3E}">
        <p14:creationId xmlns:p14="http://schemas.microsoft.com/office/powerpoint/2010/main" val="1971195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Rebecca: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What was approved by Cabinet after 5 long years of learning, was a network that  WE as Inuit would OWN, OPERATE and support. We would Fund it, hold the knowledge that crossed it, and train local Inuit to operate it. Our collaboration with regional Inuit organizations and partnerships with CANARIE and Galaxy Broadband ensured the network would foster digital communities, support knowledge sharing, and maintain knowledge sovereignty. </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spcBef>
                <a:spcPts val="1500"/>
              </a:spcBef>
              <a:spcAft>
                <a:spcPts val="1500"/>
              </a:spcAft>
            </a:pPr>
            <a:r>
              <a:rPr lang="en-US" sz="1800" b="1" dirty="0">
                <a:solidFill>
                  <a:srgbClr val="0D0D0D"/>
                </a:solidFill>
                <a:effectLst/>
                <a:highlight>
                  <a:srgbClr val="FFFFFF"/>
                </a:highlight>
                <a:latin typeface="Segoe UI" panose="020B0502040204020203" pitchFamily="34" charset="0"/>
                <a:ea typeface="Times New Roman" panose="02020603050405020304" pitchFamily="18" charset="0"/>
              </a:rPr>
              <a:t>Jennifer:</a:t>
            </a:r>
            <a:r>
              <a:rPr lang="en-US" sz="1800" dirty="0">
                <a:solidFill>
                  <a:srgbClr val="0D0D0D"/>
                </a:solidFill>
                <a:effectLst/>
                <a:highlight>
                  <a:srgbClr val="FFFFFF"/>
                </a:highlight>
                <a:latin typeface="Segoe UI" panose="020B0502040204020203" pitchFamily="34" charset="0"/>
                <a:ea typeface="Times New Roman" panose="02020603050405020304" pitchFamily="18" charset="0"/>
              </a:rPr>
              <a:t> You might wonder how we managed to deploy high-speed internet in such a large and remote region with minimal infrastructure. deploying internet services across Nunavut, fundamentally was near impossible in terms of high speed connectivity.</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a:p>
            <a:r>
              <a:rPr lang="en-US" dirty="0"/>
              <a:t>Click</a:t>
            </a:r>
          </a:p>
        </p:txBody>
      </p:sp>
      <p:sp>
        <p:nvSpPr>
          <p:cNvPr id="4" name="Slide Number Placeholder 3"/>
          <p:cNvSpPr>
            <a:spLocks noGrp="1"/>
          </p:cNvSpPr>
          <p:nvPr>
            <p:ph type="sldNum" sz="quarter" idx="5"/>
          </p:nvPr>
        </p:nvSpPr>
        <p:spPr/>
        <p:txBody>
          <a:bodyPr/>
          <a:lstStyle/>
          <a:p>
            <a:fld id="{27C98573-4B91-40E4-9348-9D8A19E31BCF}" type="slidenum">
              <a:rPr lang="en-US" smtClean="0"/>
              <a:t>16</a:t>
            </a:fld>
            <a:endParaRPr lang="en-US"/>
          </a:p>
        </p:txBody>
      </p:sp>
    </p:spTree>
    <p:extLst>
      <p:ext uri="{BB962C8B-B14F-4D97-AF65-F5344CB8AC3E}">
        <p14:creationId xmlns:p14="http://schemas.microsoft.com/office/powerpoint/2010/main" val="30512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D0D0D"/>
                </a:solidFill>
                <a:effectLst/>
                <a:latin typeface="Segoe UI" panose="020B0502040204020203" pitchFamily="34" charset="0"/>
                <a:ea typeface="Aptos" panose="020B0004020202020204" pitchFamily="34" charset="0"/>
              </a:rPr>
              <a:t>Jen</a:t>
            </a:r>
            <a:r>
              <a:rPr lang="en-US" sz="1800" dirty="0">
                <a:solidFill>
                  <a:srgbClr val="0D0D0D"/>
                </a:solidFill>
                <a:effectLst/>
                <a:latin typeface="Segoe UI" panose="020B0502040204020203" pitchFamily="34" charset="0"/>
                <a:ea typeface="Aptos" panose="020B0004020202020204" pitchFamily="34" charset="0"/>
              </a:rPr>
              <a:t>: Before 2021, providing reliable internet access in Nunavut was not only a logistical nightmare This was the year our territory was locked down and moved remote from Covid.</a:t>
            </a:r>
          </a:p>
          <a:p>
            <a:r>
              <a:rPr lang="en-US" sz="1800" dirty="0">
                <a:solidFill>
                  <a:srgbClr val="0D0D0D"/>
                </a:solidFill>
                <a:effectLst/>
                <a:latin typeface="Segoe UI" panose="020B0502040204020203" pitchFamily="34" charset="0"/>
              </a:rPr>
              <a:t>We had to scale quickly for </a:t>
            </a:r>
            <a:r>
              <a:rPr lang="en-US" dirty="0"/>
              <a:t>Students and provide mobile </a:t>
            </a:r>
            <a:r>
              <a:rPr lang="en-US" dirty="0" err="1"/>
              <a:t>wingles</a:t>
            </a:r>
            <a:r>
              <a:rPr lang="en-US" dirty="0"/>
              <a:t>, managing 600+ devices 5mbps down, 1 Mbps up. Unusable for shift to home learning during Covid</a:t>
            </a:r>
          </a:p>
          <a:p>
            <a:r>
              <a:rPr lang="en-US" dirty="0"/>
              <a:t>Cost was staggering. Click slide</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17</a:t>
            </a:fld>
            <a:endParaRPr lang="en-US"/>
          </a:p>
        </p:txBody>
      </p:sp>
    </p:spTree>
    <p:extLst>
      <p:ext uri="{BB962C8B-B14F-4D97-AF65-F5344CB8AC3E}">
        <p14:creationId xmlns:p14="http://schemas.microsoft.com/office/powerpoint/2010/main" val="188095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a:t>
            </a:r>
            <a:r>
              <a:rPr lang="en-US" dirty="0"/>
              <a:t>: In 2021 a 15G plan with one of our only 2 local Internet service providers would cost around 84 dollars a month, with significant overage fees. So most researchers and educators would go over their allotment upwards of 500/user each month.</a:t>
            </a:r>
          </a:p>
          <a:p>
            <a:endParaRPr lang="en-US" dirty="0"/>
          </a:p>
          <a:p>
            <a:r>
              <a:rPr lang="en-US" dirty="0"/>
              <a:t>The costs to try to run research and educations services was staggering for a post secondary institution in the north, managing hundreds of these internet devices, that we could not cap, secure or further connect to the greater National research and education network of Canada. There was no way we could have an integrated network. So despite having approvals to proceed with bringing the NREN to Nunavut, we were left with little options that could produce the speeds required to deliver this service or the integrate network capabilities to sit the CANARIE provided National Research and Education Network on it.</a:t>
            </a:r>
          </a:p>
          <a:p>
            <a:endParaRPr lang="en-US" dirty="0"/>
          </a:p>
          <a:p>
            <a:endParaRPr lang="en-US" dirty="0"/>
          </a:p>
          <a:p>
            <a:r>
              <a:rPr lang="en-US" dirty="0"/>
              <a:t>Then something MAJOR happened. Skys opened up, and Enters this guy</a:t>
            </a:r>
          </a:p>
          <a:p>
            <a:r>
              <a:rPr lang="en-US" dirty="0"/>
              <a:t>Click.</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18</a:t>
            </a:fld>
            <a:endParaRPr lang="en-US"/>
          </a:p>
        </p:txBody>
      </p:sp>
    </p:spTree>
    <p:extLst>
      <p:ext uri="{BB962C8B-B14F-4D97-AF65-F5344CB8AC3E}">
        <p14:creationId xmlns:p14="http://schemas.microsoft.com/office/powerpoint/2010/main" val="402467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 </a:t>
            </a:r>
            <a:r>
              <a:rPr lang="en-US" dirty="0"/>
              <a:t>Space X  followed by </a:t>
            </a:r>
            <a:r>
              <a:rPr lang="en-US" dirty="0" err="1"/>
              <a:t>OneWeb</a:t>
            </a:r>
            <a:r>
              <a:rPr lang="en-US" dirty="0"/>
              <a:t> were game changes in Nunavut to what was now possible, not only for commercial services like our Research and Education Network, but also for residential customers.</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19</a:t>
            </a:fld>
            <a:endParaRPr lang="en-US"/>
          </a:p>
        </p:txBody>
      </p:sp>
    </p:spTree>
    <p:extLst>
      <p:ext uri="{BB962C8B-B14F-4D97-AF65-F5344CB8AC3E}">
        <p14:creationId xmlns:p14="http://schemas.microsoft.com/office/powerpoint/2010/main" val="333942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Rebecca: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Ullukkut</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Rebecca Mearns-</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ngujunga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Inuujunga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Panniqtuuq</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Nunavummi</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Scotlandmillu</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pirurnikuujunga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Maannali</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Iqalummiutauliqtunga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taikani</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iqanaijaaqarama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Nunavut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Silattuqsarvingani</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Angijuqaarijaujunga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Good day, everyone. I’m Rebecca Mearns, I am Inuk, I grew up both in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Panniqtuuq</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Nunavut and in Scotland. I now live and work in Iqaluit, Nunavut, where I am the President of the Nunavut Arctic College.  </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Jennifer:</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r>
              <a:rPr lang="en-US" sz="18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And I’m Jennifer Lane and I am Metis Canadian and Barbadian. I moved to Nunavut 8 years ago where I now works as the Chief Information Officer at Nunavut Arctic College and Governance Committee Member on the National Research and Education Network of Canada We both mention this, because where we live, where you come from and your lived experience, it matters, and it has the potential for both positive and negative lasting impacts. </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We’re here to share a story with you on our Journey of connecting researchers, students and educators in Nunavut to the National research and education network of Canada. A network which has been in operations for over 20 years, and Nunavut was the last member to join.</a:t>
            </a:r>
          </a:p>
          <a:p>
            <a:pPr marL="0" marR="0">
              <a:lnSpc>
                <a:spcPct val="115000"/>
              </a:lnSpc>
              <a:spcBef>
                <a:spcPts val="1500"/>
              </a:spcBef>
              <a:spcAft>
                <a:spcPts val="1500"/>
              </a:spcAft>
            </a:pPr>
            <a:endParaRPr lang="en-US" sz="18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Click slide</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C98573-4B91-40E4-9348-9D8A19E31BCF}" type="slidenum">
              <a:rPr lang="en-US" smtClean="0"/>
              <a:t>2</a:t>
            </a:fld>
            <a:endParaRPr lang="en-US"/>
          </a:p>
        </p:txBody>
      </p:sp>
    </p:spTree>
    <p:extLst>
      <p:ext uri="{BB962C8B-B14F-4D97-AF65-F5344CB8AC3E}">
        <p14:creationId xmlns:p14="http://schemas.microsoft.com/office/powerpoint/2010/main" val="1156136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Jennifer: </a:t>
            </a:r>
            <a:r>
              <a:rPr lang="en-US" dirty="0"/>
              <a:t>Low Earth Orbiting (LEO) Satellite Technology was a game changer for northern, and remote indigenous communities world wide who had limited access to connectivity. Unlike traditional geostationary satellites that orbit much farther from earth, LEO operates much lower altitudes, significantly reducing the amount of latency and improving bandwidth, providing faster more reliable internet. With reduced infrastructure requirements, and reduced costs for both residential and commercial users, this new technology was a major disruptor to the telecommunications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Rebecca : </a:t>
            </a:r>
            <a:r>
              <a:rPr lang="en-US" dirty="0"/>
              <a:t>For Inuit, and Nunavut this meant the ability to deploy high speed services, without data caps, with minimal ground infrastructure. Lower cost and higher efficiency. LEO opened up new possibilities for the future of research and education in the North.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According to a study by the Canadian Radio-television and Telecommunications Commission (CRTC), only 27% of households in Nunavut had access to high-speed internet before the introduction of LEO technology.</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Slide</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20</a:t>
            </a:fld>
            <a:endParaRPr lang="en-US"/>
          </a:p>
        </p:txBody>
      </p:sp>
    </p:spTree>
    <p:extLst>
      <p:ext uri="{BB962C8B-B14F-4D97-AF65-F5344CB8AC3E}">
        <p14:creationId xmlns:p14="http://schemas.microsoft.com/office/powerpoint/2010/main" val="31817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 </a:t>
            </a:r>
            <a:r>
              <a:rPr lang="en-US" dirty="0"/>
              <a:t>NAC with the help of our Partner ISP - Galaxy Broadband harnessed the power of LEO to connect us, to the rest of the Canadian NREN. Galaxy is </a:t>
            </a:r>
            <a:r>
              <a:rPr lang="en-US" b="0" i="0" u="none" strike="noStrike" baseline="0" dirty="0"/>
              <a:t>a service </a:t>
            </a:r>
            <a:r>
              <a:rPr lang="en-US" dirty="0"/>
              <a:t>provider with extensive experience in the most remote sites in Canada</a:t>
            </a:r>
            <a:r>
              <a:rPr lang="en-US" b="0" i="0" u="none" strike="noStrike" baseline="0" dirty="0"/>
              <a:t>. </a:t>
            </a:r>
            <a:r>
              <a:rPr lang="en-US" dirty="0"/>
              <a:t>They are Primarily focused </a:t>
            </a:r>
            <a:r>
              <a:rPr lang="en-US" b="0" i="0" u="none" strike="noStrike" baseline="0" dirty="0"/>
              <a:t>in the </a:t>
            </a:r>
            <a:r>
              <a:rPr lang="en-US" dirty="0"/>
              <a:t>satellite space and</a:t>
            </a:r>
            <a:r>
              <a:rPr lang="en-US" b="0" i="0" u="none" strike="noStrike" baseline="0" dirty="0"/>
              <a:t>, </a:t>
            </a:r>
            <a:r>
              <a:rPr lang="en-US" dirty="0"/>
              <a:t>they were one of the very first in the world to combine new Low Earth Orbit (LEO) satellites with </a:t>
            </a:r>
            <a:r>
              <a:rPr lang="en-US" b="0" i="0" u="none" strike="noStrike" baseline="0" dirty="0"/>
              <a:t>SD-WAN </a:t>
            </a:r>
            <a:r>
              <a:rPr lang="en-US" dirty="0"/>
              <a:t>routing software, developing solutions that squeeze the most </a:t>
            </a:r>
            <a:r>
              <a:rPr lang="en-US" b="0" i="0" u="none" strike="noStrike" baseline="0" dirty="0"/>
              <a:t>performance </a:t>
            </a:r>
            <a:r>
              <a:rPr lang="en-US" dirty="0"/>
              <a:t>out of limited bandwidth</a:t>
            </a:r>
            <a:r>
              <a:rPr lang="en-US" b="0" i="0" u="none" strike="noStrike" baseline="0" dirty="0"/>
              <a:t>. </a:t>
            </a:r>
            <a:endParaRPr lang="en-US" dirty="0"/>
          </a:p>
          <a:p>
            <a:endParaRPr lang="en-US" dirty="0"/>
          </a:p>
          <a:p>
            <a:r>
              <a:rPr lang="en-US" dirty="0"/>
              <a:t> By working with leading technology developers, they have leveraged the power of SD- WAN </a:t>
            </a:r>
            <a:r>
              <a:rPr lang="en-US" b="0" i="0" u="none" strike="noStrike" baseline="0" dirty="0"/>
              <a:t>to </a:t>
            </a:r>
            <a:r>
              <a:rPr lang="en-US" dirty="0"/>
              <a:t>smartly route traffic </a:t>
            </a:r>
            <a:r>
              <a:rPr lang="en-US" b="0" i="0" u="none" strike="noStrike" baseline="0" dirty="0"/>
              <a:t>to </a:t>
            </a:r>
            <a:r>
              <a:rPr lang="en-US" dirty="0"/>
              <a:t>the best performing </a:t>
            </a:r>
            <a:r>
              <a:rPr lang="en-US" b="0" i="0" u="none" strike="noStrike" baseline="0" dirty="0"/>
              <a:t>links. </a:t>
            </a:r>
            <a:r>
              <a:rPr lang="en-US" dirty="0"/>
              <a:t> Space is </a:t>
            </a:r>
            <a:r>
              <a:rPr lang="en-US" b="0" i="0" u="none" strike="noStrike" baseline="0" dirty="0"/>
              <a:t>a </a:t>
            </a:r>
            <a:r>
              <a:rPr lang="en-US" dirty="0"/>
              <a:t>difficult environment so having multiple LEO satellites </a:t>
            </a:r>
            <a:r>
              <a:rPr lang="en-US" i="0" u="none" strike="noStrike" baseline="0" dirty="0"/>
              <a:t>and </a:t>
            </a:r>
            <a:r>
              <a:rPr lang="en-US" dirty="0"/>
              <a:t>GEO backhauls </a:t>
            </a:r>
            <a:r>
              <a:rPr lang="en-US" b="1" dirty="0"/>
              <a:t>managed by SD -</a:t>
            </a:r>
            <a:r>
              <a:rPr lang="en-US" b="1" i="0" u="none" strike="noStrike" baseline="0" dirty="0"/>
              <a:t>WAN </a:t>
            </a:r>
            <a:r>
              <a:rPr lang="en-US" dirty="0"/>
              <a:t>software offers the most resilient service possible</a:t>
            </a:r>
            <a:r>
              <a:rPr lang="en-US" b="0" i="0" u="none" strike="noStrike" baseline="0" dirty="0"/>
              <a:t>. </a:t>
            </a:r>
            <a:r>
              <a:rPr lang="en-US" dirty="0"/>
              <a:t> In addition, </a:t>
            </a:r>
            <a:r>
              <a:rPr lang="en-US" b="1" dirty="0"/>
              <a:t>Galaxy has bonded </a:t>
            </a:r>
            <a:r>
              <a:rPr lang="en-US" b="1" i="0" u="none" strike="noStrike" baseline="0" dirty="0"/>
              <a:t>the </a:t>
            </a:r>
            <a:r>
              <a:rPr lang="en-US" b="1" dirty="0"/>
              <a:t>two LEO operators (</a:t>
            </a:r>
            <a:r>
              <a:rPr lang="en-US" b="1" dirty="0" err="1"/>
              <a:t>Starlink</a:t>
            </a:r>
            <a:r>
              <a:rPr lang="en-US" b="1" dirty="0"/>
              <a:t> and One Web) </a:t>
            </a:r>
            <a:r>
              <a:rPr lang="en-US" b="1" i="0" u="none" strike="noStrike" baseline="0" dirty="0"/>
              <a:t>to </a:t>
            </a:r>
            <a:r>
              <a:rPr lang="en-US" b="1" dirty="0"/>
              <a:t>increase speeds</a:t>
            </a:r>
            <a:r>
              <a:rPr lang="en-US" b="1" i="0" u="none" strike="noStrike" baseline="0" dirty="0"/>
              <a:t>. </a:t>
            </a:r>
            <a:r>
              <a:rPr lang="en-US" b="1" dirty="0"/>
              <a:t> Since upload speed are </a:t>
            </a:r>
            <a:r>
              <a:rPr lang="en-US" b="1" i="0" u="none" strike="noStrike" baseline="0" dirty="0"/>
              <a:t>he </a:t>
            </a:r>
            <a:r>
              <a:rPr lang="en-US" b="1" dirty="0"/>
              <a:t>most difficult </a:t>
            </a:r>
            <a:r>
              <a:rPr lang="en-US" b="1" i="0" u="none" strike="noStrike" baseline="0" dirty="0"/>
              <a:t>and </a:t>
            </a:r>
            <a:r>
              <a:rPr lang="en-US" b="1" dirty="0"/>
              <a:t>expensive, bonding two 20Mbps links together to get 40Mbps </a:t>
            </a:r>
            <a:r>
              <a:rPr lang="en-US" b="1" i="0" u="none" strike="noStrike" baseline="0" dirty="0"/>
              <a:t>performance </a:t>
            </a:r>
            <a:r>
              <a:rPr lang="en-US" b="1" dirty="0"/>
              <a:t>enabled us to prioritize certain </a:t>
            </a:r>
            <a:r>
              <a:rPr lang="en-US" b="1" i="0" u="none" strike="noStrike" baseline="0" dirty="0"/>
              <a:t>applications that needed to perform better.</a:t>
            </a:r>
            <a:endParaRPr lang="en-US" b="1" dirty="0"/>
          </a:p>
          <a:p>
            <a:endParaRPr lang="en-US" b="1" dirty="0"/>
          </a:p>
          <a:p>
            <a:r>
              <a:rPr lang="en-US" b="0" i="0" u="none" strike="noStrike" baseline="0" dirty="0"/>
              <a:t>The added GEO link in our service although having greater latency does provide a much larger bandwidth pipe sizes and better average jitter performance. This makes it a good candidate for specific use cases such as software Updates, and other large bandwidth hogs. These applications are typically buffered by not requiring the lower latency that real-time applications require. Off-loading these applications frees up more bandwidth on the LEO links for real-time data needs.</a:t>
            </a:r>
            <a:br>
              <a:rPr lang="en-US" dirty="0">
                <a:cs typeface="+mn-lt"/>
              </a:rPr>
            </a:br>
            <a:endParaRPr lang="en-US" dirty="0"/>
          </a:p>
          <a:p>
            <a:r>
              <a:rPr lang="en-US" b="1" dirty="0"/>
              <a:t>We now have access to Speeds 220/25 at its slowest 400/40 at highest </a:t>
            </a:r>
          </a:p>
          <a:p>
            <a:endParaRPr lang="en-US" b="1" dirty="0"/>
          </a:p>
          <a:p>
            <a:r>
              <a:rPr lang="en-US" dirty="0"/>
              <a:t>Expansion of the network to other buildings is another interesting challenge that we had to overcome in the North as we cannot always rely on </a:t>
            </a:r>
            <a:r>
              <a:rPr lang="en-US" dirty="0" err="1"/>
              <a:t>fibre</a:t>
            </a:r>
            <a:r>
              <a:rPr lang="en-US" dirty="0"/>
              <a:t> to </a:t>
            </a:r>
            <a:r>
              <a:rPr lang="en-US" dirty="0" err="1"/>
              <a:t>fibre</a:t>
            </a:r>
            <a:r>
              <a:rPr lang="en-US" dirty="0"/>
              <a:t> building connections .Fun fact about Nunavut is we do not have trees, so no line of sight issues existed for us in extending the network from building to building using point to point canopy radio technology. As a result we have been able to expand to our facilities and member facilities in an efficient, cost effective and scalable way.</a:t>
            </a:r>
          </a:p>
          <a:p>
            <a:endParaRPr lang="en-US" dirty="0"/>
          </a:p>
          <a:p>
            <a:r>
              <a:rPr lang="en-US" dirty="0"/>
              <a:t>This innovative new technology is allowing us to implement this high-speed network across all </a:t>
            </a:r>
            <a:r>
              <a:rPr lang="en-US" dirty="0" err="1"/>
              <a:t>Nunavuts</a:t>
            </a:r>
            <a:r>
              <a:rPr lang="en-US" dirty="0"/>
              <a:t> 25 communities for roughly</a:t>
            </a:r>
            <a:r>
              <a:rPr lang="en-US" b="1" dirty="0"/>
              <a:t> 1.3Milliion dollars, this is pennies in comparison to the almost 2 Billion that </a:t>
            </a:r>
            <a:r>
              <a:rPr lang="en-US" b="1" dirty="0" err="1"/>
              <a:t>fibre</a:t>
            </a:r>
            <a:r>
              <a:rPr lang="en-US" b="1" dirty="0"/>
              <a:t> would have cost.</a:t>
            </a:r>
          </a:p>
          <a:p>
            <a:endParaRPr lang="en-US" b="1" dirty="0"/>
          </a:p>
        </p:txBody>
      </p:sp>
      <p:sp>
        <p:nvSpPr>
          <p:cNvPr id="4" name="Slide Number Placeholder 3"/>
          <p:cNvSpPr>
            <a:spLocks noGrp="1"/>
          </p:cNvSpPr>
          <p:nvPr>
            <p:ph type="sldNum" sz="quarter" idx="5"/>
          </p:nvPr>
        </p:nvSpPr>
        <p:spPr/>
        <p:txBody>
          <a:bodyPr/>
          <a:lstStyle/>
          <a:p>
            <a:fld id="{27C98573-4B91-40E4-9348-9D8A19E31BCF}" type="slidenum">
              <a:rPr lang="en-US" smtClean="0"/>
              <a:t>21</a:t>
            </a:fld>
            <a:endParaRPr lang="en-US"/>
          </a:p>
        </p:txBody>
      </p:sp>
    </p:spTree>
    <p:extLst>
      <p:ext uri="{BB962C8B-B14F-4D97-AF65-F5344CB8AC3E}">
        <p14:creationId xmlns:p14="http://schemas.microsoft.com/office/powerpoint/2010/main" val="360258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Becky: </a:t>
            </a:r>
            <a:r>
              <a:rPr lang="en-US" sz="1800" dirty="0">
                <a:solidFill>
                  <a:srgbClr val="0D0D0D"/>
                </a:solidFill>
                <a:effectLst/>
                <a:latin typeface="Segoe UI" panose="020B0502040204020203" pitchFamily="34" charset="0"/>
                <a:ea typeface="Aptos" panose="020B0004020202020204" pitchFamily="34" charset="0"/>
              </a:rPr>
              <a:t>With LEO technology, we saw a future that could provide the same quality of internet service available in major urban centers, thus narrowing the digital divide. This has profound implications not just for individual users but also for educational institutions, It supports the creation of a connected, informed, and empowered community, paving the way for socio-economic development and cultural preservation.  Prior to building this network we ensured our plan took into account key Inuit values.</a:t>
            </a:r>
          </a:p>
          <a:p>
            <a:endParaRPr lang="en-US" sz="1800" dirty="0">
              <a:solidFill>
                <a:srgbClr val="0D0D0D"/>
              </a:solidFill>
              <a:effectLst/>
              <a:latin typeface="Segoe UI" panose="020B0502040204020203" pitchFamily="34" charset="0"/>
            </a:endParaRPr>
          </a:p>
          <a:p>
            <a:r>
              <a:rPr lang="en-US" b="1" dirty="0"/>
              <a:t>Click Slide</a:t>
            </a:r>
          </a:p>
        </p:txBody>
      </p:sp>
      <p:sp>
        <p:nvSpPr>
          <p:cNvPr id="4" name="Slide Number Placeholder 3"/>
          <p:cNvSpPr>
            <a:spLocks noGrp="1"/>
          </p:cNvSpPr>
          <p:nvPr>
            <p:ph type="sldNum" sz="quarter" idx="5"/>
          </p:nvPr>
        </p:nvSpPr>
        <p:spPr/>
        <p:txBody>
          <a:bodyPr/>
          <a:lstStyle/>
          <a:p>
            <a:fld id="{27C98573-4B91-40E4-9348-9D8A19E31BCF}" type="slidenum">
              <a:rPr lang="en-US" smtClean="0"/>
              <a:t>22</a:t>
            </a:fld>
            <a:endParaRPr lang="en-US"/>
          </a:p>
        </p:txBody>
      </p:sp>
    </p:spTree>
    <p:extLst>
      <p:ext uri="{BB962C8B-B14F-4D97-AF65-F5344CB8AC3E}">
        <p14:creationId xmlns:p14="http://schemas.microsoft.com/office/powerpoint/2010/main" val="109489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Becky: </a:t>
            </a:r>
            <a:r>
              <a:rPr lang="en-US" dirty="0"/>
              <a:t> Touch on incorporation of </a:t>
            </a:r>
            <a:r>
              <a:rPr lang="en-US" dirty="0" err="1"/>
              <a:t>inuit</a:t>
            </a:r>
            <a:r>
              <a:rPr lang="en-US" dirty="0"/>
              <a:t> values in all things we do in the North.</a:t>
            </a:r>
            <a:endParaRPr lang="en-US" b="0" dirty="0">
              <a:solidFill>
                <a:schemeClr val="tx1"/>
              </a:solidFill>
            </a:endParaRPr>
          </a:p>
          <a:p>
            <a:r>
              <a:rPr lang="en-US" b="1" dirty="0" err="1">
                <a:solidFill>
                  <a:schemeClr val="bg1"/>
                </a:solidFill>
              </a:rPr>
              <a:t>Inuuqatigiitsiarniq</a:t>
            </a:r>
            <a:r>
              <a:rPr lang="en-US" dirty="0">
                <a:solidFill>
                  <a:schemeClr val="bg1"/>
                </a:solidFill>
              </a:rPr>
              <a:t>: Respecting others, relationships and caring for people</a:t>
            </a:r>
          </a:p>
          <a:p>
            <a:r>
              <a:rPr lang="en-US" b="1" dirty="0" err="1">
                <a:solidFill>
                  <a:schemeClr val="bg1"/>
                </a:solidFill>
              </a:rPr>
              <a:t>Pijitsirniq</a:t>
            </a:r>
            <a:r>
              <a:rPr lang="en-US" b="1" dirty="0">
                <a:solidFill>
                  <a:schemeClr val="bg1"/>
                </a:solidFill>
              </a:rPr>
              <a:t>:     </a:t>
            </a:r>
            <a:r>
              <a:rPr lang="en-US" dirty="0">
                <a:solidFill>
                  <a:schemeClr val="bg1"/>
                </a:solidFill>
              </a:rPr>
              <a:t>Serving and providing for family and/or community</a:t>
            </a:r>
          </a:p>
          <a:p>
            <a:r>
              <a:rPr lang="en-US" b="1" dirty="0" err="1">
                <a:solidFill>
                  <a:schemeClr val="bg1"/>
                </a:solidFill>
              </a:rPr>
              <a:t>Aajiiqatigiinniq</a:t>
            </a:r>
            <a:r>
              <a:rPr lang="en-US" b="1" dirty="0">
                <a:solidFill>
                  <a:schemeClr val="bg1"/>
                </a:solidFill>
              </a:rPr>
              <a:t>:</a:t>
            </a:r>
            <a:r>
              <a:rPr lang="en-US" dirty="0">
                <a:solidFill>
                  <a:schemeClr val="bg1"/>
                </a:solidFill>
              </a:rPr>
              <a:t> Decision making through discussion and consensus</a:t>
            </a:r>
          </a:p>
          <a:p>
            <a:r>
              <a:rPr lang="en-US" b="1" dirty="0" err="1">
                <a:solidFill>
                  <a:schemeClr val="bg1"/>
                </a:solidFill>
              </a:rPr>
              <a:t>Tunnganarniq</a:t>
            </a:r>
            <a:r>
              <a:rPr lang="en-US" b="1" dirty="0">
                <a:solidFill>
                  <a:schemeClr val="bg1"/>
                </a:solidFill>
              </a:rPr>
              <a:t>: </a:t>
            </a:r>
            <a:r>
              <a:rPr lang="en-US" dirty="0">
                <a:solidFill>
                  <a:schemeClr val="bg1"/>
                </a:solidFill>
              </a:rPr>
              <a:t>Fostering good spirits by being open, welcoming and inclusive.</a:t>
            </a:r>
          </a:p>
          <a:p>
            <a:endParaRPr lang="en-US" dirty="0"/>
          </a:p>
          <a:p>
            <a:r>
              <a:rPr lang="en-US" dirty="0"/>
              <a:t>How to truly decolonize your approach to any project whether it be technology, or business processes you need to take into account the value systems, beliefs, and ways of being of the indigenous people you are supporting.  If the things we do, do not align with our values, it is a strong key indicator that we should not be doing them. </a:t>
            </a:r>
          </a:p>
          <a:p>
            <a:endParaRPr lang="en-US" dirty="0"/>
          </a:p>
          <a:p>
            <a:endParaRPr lang="en-US" dirty="0"/>
          </a:p>
          <a:p>
            <a:r>
              <a:rPr lang="en-US" b="1" dirty="0"/>
              <a:t>Jennifer: </a:t>
            </a:r>
            <a:r>
              <a:rPr lang="en-US" dirty="0"/>
              <a:t>These values we took and incorporated into our implementation plan for this network. </a:t>
            </a:r>
          </a:p>
          <a:p>
            <a:endParaRPr lang="en-US" dirty="0"/>
          </a:p>
          <a:p>
            <a:r>
              <a:rPr lang="en-US" dirty="0"/>
              <a:t>Click</a:t>
            </a:r>
          </a:p>
        </p:txBody>
      </p:sp>
      <p:sp>
        <p:nvSpPr>
          <p:cNvPr id="4" name="Slide Number Placeholder 3"/>
          <p:cNvSpPr>
            <a:spLocks noGrp="1"/>
          </p:cNvSpPr>
          <p:nvPr>
            <p:ph type="sldNum" sz="quarter" idx="5"/>
          </p:nvPr>
        </p:nvSpPr>
        <p:spPr/>
        <p:txBody>
          <a:bodyPr/>
          <a:lstStyle/>
          <a:p>
            <a:fld id="{27C98573-4B91-40E4-9348-9D8A19E31BCF}" type="slidenum">
              <a:rPr lang="en-US" smtClean="0"/>
              <a:t>23</a:t>
            </a:fld>
            <a:endParaRPr lang="en-US"/>
          </a:p>
        </p:txBody>
      </p:sp>
    </p:spTree>
    <p:extLst>
      <p:ext uri="{BB962C8B-B14F-4D97-AF65-F5344CB8AC3E}">
        <p14:creationId xmlns:p14="http://schemas.microsoft.com/office/powerpoint/2010/main" val="196305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 </a:t>
            </a:r>
            <a:r>
              <a:rPr lang="en-US" dirty="0"/>
              <a:t>We did this in a few key ways</a:t>
            </a:r>
          </a:p>
          <a:p>
            <a:endParaRPr lang="en-US" dirty="0"/>
          </a:p>
          <a:p>
            <a:pPr marL="228600" indent="-228600">
              <a:buAutoNum type="arabicPeriod"/>
            </a:pPr>
            <a:r>
              <a:rPr lang="en-US" dirty="0"/>
              <a:t>We entered a 10 year partnership with Galaxy Broadband which  in our territory was a disruptor to the monopoly on services that was previously experienced. The benefits of this partnership for us, included:</a:t>
            </a:r>
          </a:p>
          <a:p>
            <a:pPr marL="685800" lvl="1" indent="-228600">
              <a:buAutoNum type="arabicPeriod"/>
            </a:pPr>
            <a:r>
              <a:rPr lang="en-US" dirty="0"/>
              <a:t>Our ability as an Inuit Post-Secondary we were able to co-own this network locally and drive forward some key requirements of delivery of service.</a:t>
            </a:r>
          </a:p>
          <a:p>
            <a:pPr marL="685800" lvl="1" indent="-228600">
              <a:buAutoNum type="arabicPeriod"/>
            </a:pPr>
            <a:r>
              <a:rPr lang="en-US" dirty="0"/>
              <a:t>We Ensured that data must be accessed, controlled and monitored by Inuit via our post secondary</a:t>
            </a:r>
          </a:p>
          <a:p>
            <a:pPr marL="685800" lvl="1" indent="-228600">
              <a:buAutoNum type="arabicPeriod"/>
            </a:pPr>
            <a:r>
              <a:rPr lang="en-US" dirty="0"/>
              <a:t>Training programs must be put in place to train an all Nunavummiut Tech Workforce to support and maintain the network</a:t>
            </a:r>
          </a:p>
          <a:p>
            <a:pPr marL="685800" lvl="1" indent="-228600">
              <a:buAutoNum type="arabicPeriod"/>
            </a:pPr>
            <a:r>
              <a:rPr lang="en-US" dirty="0"/>
              <a:t>Costs must be at wholesale prices as a benefit for facility use, reducing the cost burden on research and education in the territory. </a:t>
            </a:r>
          </a:p>
          <a:p>
            <a:pPr marL="228600" indent="-228600">
              <a:buAutoNum type="arabicPeriod"/>
            </a:pPr>
            <a:r>
              <a:rPr lang="en-US" dirty="0"/>
              <a:t>We centered the Inuit Orgs and Government in our planning and consultation processes </a:t>
            </a:r>
            <a:r>
              <a:rPr lang="en-US" dirty="0" err="1"/>
              <a:t>honouring</a:t>
            </a:r>
            <a:r>
              <a:rPr lang="en-US" dirty="0"/>
              <a:t> decision making through discussion and consensus and being open and inclusive</a:t>
            </a:r>
          </a:p>
          <a:p>
            <a:pPr marL="228600" indent="-228600">
              <a:buAutoNum type="arabicPeriod"/>
            </a:pPr>
            <a:r>
              <a:rPr lang="en-US" dirty="0"/>
              <a:t>We worked with our funding partners CANARIE, NAC programs, CIRA and our Inuit Organizations to come up with a plan that met community needs, focused on caring for people, building relationships and respecting traditions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Changed our approach to centralize on Inuit Benefits and drove firmly towards those</a:t>
            </a:r>
          </a:p>
          <a:p>
            <a:pPr marL="228600" indent="-228600">
              <a:buAutoNum type="arabicPeriod"/>
            </a:pPr>
            <a:endParaRPr lang="en-US" dirty="0"/>
          </a:p>
          <a:p>
            <a:endParaRPr lang="en-US" dirty="0"/>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Rebecca: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Returning to our story, how did this benefit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Saliua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and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Ulipiika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b="1" dirty="0"/>
              <a:t>Click Slide</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24</a:t>
            </a:fld>
            <a:endParaRPr lang="en-US"/>
          </a:p>
        </p:txBody>
      </p:sp>
    </p:spTree>
    <p:extLst>
      <p:ext uri="{BB962C8B-B14F-4D97-AF65-F5344CB8AC3E}">
        <p14:creationId xmlns:p14="http://schemas.microsoft.com/office/powerpoint/2010/main" val="1445158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Becky: </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High-speed internet allowed </a:t>
            </a:r>
            <a:r>
              <a:rPr lang="en-US" sz="12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Ulipiika</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to attend school in a different community while staying connected to her grandmother through video calls. This technology supports our traditional ways of being by enabling visual communication and maintaining important familial and social 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a:p>
            <a:r>
              <a:rPr lang="en-US" b="1"/>
              <a:t>Click </a:t>
            </a:r>
            <a:r>
              <a:rPr lang="en-US" b="1" dirty="0"/>
              <a:t>slide</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25</a:t>
            </a:fld>
            <a:endParaRPr lang="en-US"/>
          </a:p>
        </p:txBody>
      </p:sp>
    </p:spTree>
    <p:extLst>
      <p:ext uri="{BB962C8B-B14F-4D97-AF65-F5344CB8AC3E}">
        <p14:creationId xmlns:p14="http://schemas.microsoft.com/office/powerpoint/2010/main" val="1254495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 </a:t>
            </a:r>
            <a:r>
              <a:rPr lang="en-US" dirty="0"/>
              <a:t>Research by the First Nations Technology Council highlights that digital equity is crucial for preserving Indigenous languages and cultures stating “Access to digital tools and platforms can facilitate the revitalization of Indigenous languages and support the intergenerational transfer of knowledge”​</a:t>
            </a:r>
          </a:p>
          <a:p>
            <a:endParaRPr lang="en-US" dirty="0"/>
          </a:p>
          <a:p>
            <a:r>
              <a:rPr lang="en-US" dirty="0"/>
              <a:t>Through this initiative the integration of LEO tech and the Canadian NREN has been a catalyst for change in Inuit communities.​</a:t>
            </a:r>
          </a:p>
          <a:p>
            <a:endParaRPr lang="en-US" dirty="0"/>
          </a:p>
          <a:p>
            <a:r>
              <a:rPr lang="en-US" dirty="0"/>
              <a:t>It has Empowered citizens to reclaim their narratives​</a:t>
            </a:r>
          </a:p>
          <a:p>
            <a:endParaRPr lang="en-US" dirty="0"/>
          </a:p>
          <a:p>
            <a:r>
              <a:rPr lang="en-US" dirty="0"/>
              <a:t>Conduct and control their research​</a:t>
            </a:r>
          </a:p>
          <a:p>
            <a:endParaRPr lang="en-US" dirty="0"/>
          </a:p>
          <a:p>
            <a:r>
              <a:rPr lang="en-US" dirty="0"/>
              <a:t>Strengthen their cultural and educational frameworks​</a:t>
            </a:r>
          </a:p>
          <a:p>
            <a:endParaRPr lang="en-US" dirty="0"/>
          </a:p>
          <a:p>
            <a:r>
              <a:rPr lang="en-US" dirty="0"/>
              <a:t>This Transformation is a testament to the power of technology not just to connect but to empower, protect and enrich indigenous communities. ​</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26</a:t>
            </a:fld>
            <a:endParaRPr lang="en-US"/>
          </a:p>
        </p:txBody>
      </p:sp>
    </p:spTree>
    <p:extLst>
      <p:ext uri="{BB962C8B-B14F-4D97-AF65-F5344CB8AC3E}">
        <p14:creationId xmlns:p14="http://schemas.microsoft.com/office/powerpoint/2010/main" val="4200095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Rebecca: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With new technology comes the need to be able to explain it in the Inuit language, Inuktitut. The word we use for internet,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ikiaqqivik</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is not a new word but refers to the concept within Inuit beliefs of travelling through layers of time and space. </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Elisapee</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and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Angnakuluk</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are not completely fictional characters. Their story is based off my own experience of the introduction (and the lack) of technology in the Nunavut Territory. </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This is a shared story of how digital technology was introduced to our lives, in our way, at the edge of the world.</a:t>
            </a:r>
            <a:endParaRPr lang="en-US" sz="18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endParaRPr>
          </a:p>
          <a:p>
            <a:endParaRPr lang="en-US" dirty="0"/>
          </a:p>
          <a:p>
            <a:r>
              <a:rPr lang="en-US" b="1" dirty="0"/>
              <a:t>Jen : </a:t>
            </a:r>
            <a:r>
              <a:rPr lang="en-US" sz="12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We invite you to look in towards your own countries, to the furthest most remote parts of them, we invite you to rendezvous at the edge of our earth and create a lasting digital impact </a:t>
            </a:r>
          </a:p>
          <a:p>
            <a:endParaRPr lang="en-US" sz="1200" kern="100" dirty="0">
              <a:solidFill>
                <a:srgbClr val="0D0D0D"/>
              </a:solidFill>
              <a:effectLst/>
              <a:highlight>
                <a:srgbClr val="FFFFFF"/>
              </a:highlight>
              <a:latin typeface="Segoe UI" panose="020B0502040204020203" pitchFamily="34" charset="0"/>
              <a:cs typeface="Times New Roman" panose="02020603050405020304" pitchFamily="18" charset="0"/>
            </a:endParaRPr>
          </a:p>
          <a:p>
            <a:r>
              <a:rPr lang="en-US" b="1" dirty="0"/>
              <a:t>Becky: </a:t>
            </a:r>
            <a:r>
              <a:rPr lang="en-US" dirty="0"/>
              <a:t>One that seeks to connect, and not disconnect our original people to each other, and the rest of the world.</a:t>
            </a:r>
          </a:p>
          <a:p>
            <a:endParaRPr lang="en-US" dirty="0"/>
          </a:p>
          <a:p>
            <a:r>
              <a:rPr lang="en-US" b="1" dirty="0"/>
              <a:t>Jen</a:t>
            </a:r>
            <a:r>
              <a:rPr lang="en-US" dirty="0"/>
              <a:t>: Thank you</a:t>
            </a:r>
          </a:p>
          <a:p>
            <a:endParaRPr lang="en-US" dirty="0"/>
          </a:p>
          <a:p>
            <a:r>
              <a:rPr lang="en-US" b="1" dirty="0"/>
              <a:t>Becky</a:t>
            </a:r>
            <a:r>
              <a:rPr lang="en-US" dirty="0"/>
              <a:t>: </a:t>
            </a:r>
            <a:r>
              <a:rPr lang="en-US" dirty="0" err="1"/>
              <a:t>Nakurmik</a:t>
            </a:r>
            <a:r>
              <a:rPr lang="en-US" dirty="0"/>
              <a:t> </a:t>
            </a:r>
          </a:p>
        </p:txBody>
      </p:sp>
      <p:sp>
        <p:nvSpPr>
          <p:cNvPr id="4" name="Slide Number Placeholder 3"/>
          <p:cNvSpPr>
            <a:spLocks noGrp="1"/>
          </p:cNvSpPr>
          <p:nvPr>
            <p:ph type="sldNum" sz="quarter" idx="5"/>
          </p:nvPr>
        </p:nvSpPr>
        <p:spPr/>
        <p:txBody>
          <a:bodyPr/>
          <a:lstStyle/>
          <a:p>
            <a:fld id="{27C98573-4B91-40E4-9348-9D8A19E31BCF}" type="slidenum">
              <a:rPr lang="en-US" smtClean="0"/>
              <a:t>27</a:t>
            </a:fld>
            <a:endParaRPr lang="en-US"/>
          </a:p>
        </p:txBody>
      </p:sp>
    </p:spTree>
    <p:extLst>
      <p:ext uri="{BB962C8B-B14F-4D97-AF65-F5344CB8AC3E}">
        <p14:creationId xmlns:p14="http://schemas.microsoft.com/office/powerpoint/2010/main" val="208533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Often when people think of the Arctic, they tend to think of this.  But what they do not realize is this is just a small part of a much bigger, beautiful and more resilient picture. So to give context to this talk we are about to have, let us show you Nunavut, Canada. </a:t>
            </a:r>
          </a:p>
          <a:p>
            <a:r>
              <a:rPr lang="en-US"/>
              <a:t>Click </a:t>
            </a:r>
          </a:p>
        </p:txBody>
      </p:sp>
      <p:sp>
        <p:nvSpPr>
          <p:cNvPr id="4" name="Slide Number Placeholder 3"/>
          <p:cNvSpPr>
            <a:spLocks noGrp="1"/>
          </p:cNvSpPr>
          <p:nvPr>
            <p:ph type="sldNum" sz="quarter" idx="5"/>
          </p:nvPr>
        </p:nvSpPr>
        <p:spPr/>
        <p:txBody>
          <a:bodyPr/>
          <a:lstStyle/>
          <a:p>
            <a:fld id="{27C98573-4B91-40E4-9348-9D8A19E31BCF}" type="slidenum">
              <a:rPr lang="en-US" smtClean="0"/>
              <a:t>3</a:t>
            </a:fld>
            <a:endParaRPr lang="en-US"/>
          </a:p>
        </p:txBody>
      </p:sp>
    </p:spTree>
    <p:extLst>
      <p:ext uri="{BB962C8B-B14F-4D97-AF65-F5344CB8AC3E}">
        <p14:creationId xmlns:p14="http://schemas.microsoft.com/office/powerpoint/2010/main" val="57704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C98573-4B91-40E4-9348-9D8A19E31BCF}" type="slidenum">
              <a:rPr lang="en-US" smtClean="0"/>
              <a:t>4</a:t>
            </a:fld>
            <a:endParaRPr lang="en-US"/>
          </a:p>
        </p:txBody>
      </p:sp>
    </p:spTree>
    <p:extLst>
      <p:ext uri="{BB962C8B-B14F-4D97-AF65-F5344CB8AC3E}">
        <p14:creationId xmlns:p14="http://schemas.microsoft.com/office/powerpoint/2010/main" val="76008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500"/>
              </a:spcBef>
              <a:spcAft>
                <a:spcPts val="1500"/>
              </a:spcAft>
            </a:pPr>
            <a:r>
              <a:rPr lang="en-US" sz="12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Becky: </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As you could see in the Video, Nunavut is one of the most remote regions on Earth, with a vast land area of over 2 million square kilometers that is 3.8 times bigger than </a:t>
            </a:r>
            <a:r>
              <a:rPr lang="en-US" sz="12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france</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We have 48,000 residents, 89% of which are Inuit. Once a traditionally nomadic society is now settled across 25 Communities, our ability to be connected and pass on traditions is pivotal in ensuring we do not lose sight of who we are as a people. </a:t>
            </a:r>
          </a:p>
          <a:p>
            <a:pPr marL="0" marR="0">
              <a:lnSpc>
                <a:spcPct val="115000"/>
              </a:lnSpc>
              <a:spcBef>
                <a:spcPts val="1500"/>
              </a:spcBef>
              <a:spcAft>
                <a:spcPts val="1500"/>
              </a:spcAft>
            </a:pPr>
            <a:endPar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5</a:t>
            </a:fld>
            <a:endParaRPr lang="en-US"/>
          </a:p>
        </p:txBody>
      </p:sp>
    </p:spTree>
    <p:extLst>
      <p:ext uri="{BB962C8B-B14F-4D97-AF65-F5344CB8AC3E}">
        <p14:creationId xmlns:p14="http://schemas.microsoft.com/office/powerpoint/2010/main" val="136073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500"/>
              </a:spcBef>
              <a:spcAft>
                <a:spcPts val="1500"/>
              </a:spcAft>
            </a:pPr>
            <a:r>
              <a:rPr lang="en-US" sz="1800" b="1" kern="0" dirty="0">
                <a:solidFill>
                  <a:srgbClr val="0D0D0D"/>
                </a:solidFill>
                <a:effectLst/>
                <a:highlight>
                  <a:srgbClr val="FFFFFF"/>
                </a:highlight>
                <a:latin typeface="Segoe UI"/>
                <a:ea typeface="Times New Roman" panose="02020603050405020304" pitchFamily="18" charset="0"/>
                <a:cs typeface="Segoe UI"/>
              </a:rPr>
              <a:t>Becky: </a:t>
            </a:r>
            <a:r>
              <a:rPr lang="en-US" sz="1800" kern="0" dirty="0">
                <a:solidFill>
                  <a:srgbClr val="0D0D0D"/>
                </a:solidFill>
                <a:effectLst/>
                <a:highlight>
                  <a:srgbClr val="FFFFFF"/>
                </a:highlight>
                <a:latin typeface="Segoe UI"/>
                <a:ea typeface="Times New Roman" panose="02020603050405020304" pitchFamily="18" charset="0"/>
                <a:cs typeface="Segoe UI"/>
              </a:rPr>
              <a:t>Storytelling is the lifeblood of Indigenous cultures, particularly Inuit culture. It’s how we pass down wisdom, values, and traditions from one generation to the next. Today, we’re going to tell you a story about how technology has been used as a form of decolonization through knowledge ownership and preservation in Nunavut. Our stories are often circular and abstract. So know that we will always get to the heart of the lesson as we go on this journey together.</a:t>
            </a:r>
            <a:r>
              <a:rPr lang="en-US" sz="1800" kern="0" dirty="0">
                <a:solidFill>
                  <a:srgbClr val="0D0D0D"/>
                </a:solidFill>
                <a:highlight>
                  <a:srgbClr val="FFFFFF"/>
                </a:highlight>
                <a:latin typeface="Segoe UI"/>
                <a:ea typeface="Times New Roman" panose="02020603050405020304" pitchFamily="18" charset="0"/>
                <a:cs typeface="Segoe UI"/>
              </a:rPr>
              <a:t> </a:t>
            </a: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But first, let me introduce you to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Sailua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and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Uliipika</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Grandmother and Granddaughter.  </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Click Slide</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C98573-4B91-40E4-9348-9D8A19E31BCF}" type="slidenum">
              <a:rPr lang="en-US" smtClean="0"/>
              <a:t>6</a:t>
            </a:fld>
            <a:endParaRPr lang="en-US"/>
          </a:p>
        </p:txBody>
      </p:sp>
    </p:spTree>
    <p:extLst>
      <p:ext uri="{BB962C8B-B14F-4D97-AF65-F5344CB8AC3E}">
        <p14:creationId xmlns:p14="http://schemas.microsoft.com/office/powerpoint/2010/main" val="73923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500"/>
              </a:spcBef>
              <a:spcAft>
                <a:spcPts val="1500"/>
              </a:spcAft>
            </a:pPr>
            <a:r>
              <a:rPr lang="en-US" b="1" kern="0" dirty="0">
                <a:solidFill>
                  <a:srgbClr val="0D0D0D"/>
                </a:solidFill>
                <a:highlight>
                  <a:srgbClr val="FFFFFF"/>
                </a:highlight>
                <a:latin typeface="Segoe UI"/>
                <a:ea typeface="Times New Roman" panose="02020603050405020304" pitchFamily="18" charset="0"/>
                <a:cs typeface="Segoe UI"/>
              </a:rPr>
              <a:t>Becky: </a:t>
            </a:r>
            <a:r>
              <a:rPr lang="en-US" kern="0" dirty="0" err="1">
                <a:solidFill>
                  <a:srgbClr val="0D0D0D"/>
                </a:solidFill>
                <a:highlight>
                  <a:srgbClr val="FFFFFF"/>
                </a:highlight>
                <a:latin typeface="Segoe UI"/>
                <a:ea typeface="Times New Roman" panose="02020603050405020304" pitchFamily="18" charset="0"/>
                <a:cs typeface="Segoe UI"/>
              </a:rPr>
              <a:t>Sailua</a:t>
            </a:r>
            <a:r>
              <a:rPr lang="en-US" sz="1200" kern="0" dirty="0">
                <a:solidFill>
                  <a:srgbClr val="0D0D0D"/>
                </a:solidFill>
                <a:effectLst/>
                <a:highlight>
                  <a:srgbClr val="FFFFFF"/>
                </a:highlight>
                <a:latin typeface="Segoe UI"/>
                <a:ea typeface="Times New Roman" panose="02020603050405020304" pitchFamily="18" charset="0"/>
                <a:cs typeface="Segoe UI"/>
              </a:rPr>
              <a:t>, an Elder and unilingual Inuktitut speaker, was born on the land, during the early days of colonization in Inuit </a:t>
            </a:r>
            <a:r>
              <a:rPr lang="en-US" sz="1200" kern="0" dirty="0" err="1">
                <a:solidFill>
                  <a:srgbClr val="0D0D0D"/>
                </a:solidFill>
                <a:effectLst/>
                <a:highlight>
                  <a:srgbClr val="FFFFFF"/>
                </a:highlight>
                <a:latin typeface="Segoe UI"/>
                <a:ea typeface="Times New Roman" panose="02020603050405020304" pitchFamily="18" charset="0"/>
                <a:cs typeface="Segoe UI"/>
              </a:rPr>
              <a:t>Nunangat</a:t>
            </a:r>
            <a:r>
              <a:rPr lang="en-US" sz="1200" kern="0" dirty="0">
                <a:solidFill>
                  <a:srgbClr val="0D0D0D"/>
                </a:solidFill>
                <a:effectLst/>
                <a:highlight>
                  <a:srgbClr val="FFFFFF"/>
                </a:highlight>
                <a:latin typeface="Segoe UI"/>
                <a:ea typeface="Times New Roman" panose="02020603050405020304" pitchFamily="18" charset="0"/>
                <a:cs typeface="Segoe UI"/>
              </a:rPr>
              <a:t>, Inuit homelands. A time before towns were built, before the introduction of western education, before the introduction of technology. She has lived long enough to see an immense shift in the way of life, coming off the land and into communities. Sending her children to school, and watching her grandchildren born into a very different way of life.</a:t>
            </a:r>
            <a:r>
              <a:rPr lang="en-US" kern="0" dirty="0">
                <a:solidFill>
                  <a:srgbClr val="0D0D0D"/>
                </a:solidFill>
                <a:highlight>
                  <a:srgbClr val="FFFFFF"/>
                </a:highlight>
                <a:latin typeface="Segoe UI"/>
                <a:ea typeface="Times New Roman" panose="02020603050405020304" pitchFamily="18" charset="0"/>
                <a:cs typeface="Segoe UI"/>
              </a:rPr>
              <a:t> </a:t>
            </a:r>
            <a:endParaRPr lang="en-US" sz="1200" kern="100" dirty="0">
              <a:effectLst/>
              <a:highlight>
                <a:srgbClr val="FFFFFF"/>
              </a:highlight>
              <a:latin typeface="Times New Roman"/>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endPar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sz="12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Uliipika</a:t>
            </a:r>
            <a:r>
              <a:rPr lang="en-US" sz="12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just two generations later, born in a hospital, and has grown up in a house in their community and is bilingual in both Inuktitut and English. Although she grew up in community life, she spent much of her childhood on the land with her family. She completed her secondary school education in her community but had limited options for further post-secondary education after that.   </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a:p>
            <a:pPr marL="0" marR="0">
              <a:lnSpc>
                <a:spcPct val="115000"/>
              </a:lnSpc>
              <a:spcBef>
                <a:spcPts val="1500"/>
              </a:spcBef>
              <a:spcAft>
                <a:spcPts val="1500"/>
              </a:spcAft>
            </a:pPr>
            <a:r>
              <a:rPr lang="en-US" sz="180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Jennifer : Like any good story, it requires some background to really transport you to the reality </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I remember coming up to Nunavut in 2016, and being presented with this idea of implementing the National Research and education network in Nunavut, the last remaining province or territory to be connected in Canada. A network which had been proposed multiple times prior and failed to gain the approval of the Government for implementation.</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 like many southerners came north with the mentality most southerners have that … I am going to help “these people” innovate I am going to pave the way for a digital future. How hard can it be? </a:t>
            </a:r>
          </a:p>
          <a:p>
            <a:pPr marL="0" marR="0">
              <a:lnSpc>
                <a:spcPct val="115000"/>
              </a:lnSpc>
              <a:spcBef>
                <a:spcPts val="1500"/>
              </a:spcBef>
              <a:spcAft>
                <a:spcPts val="1500"/>
              </a:spcAft>
            </a:pPr>
            <a:endPar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0" marR="0">
              <a:lnSpc>
                <a:spcPct val="115000"/>
              </a:lnSpc>
              <a:spcBef>
                <a:spcPts val="1500"/>
              </a:spcBef>
              <a:spcAft>
                <a:spcPts val="1500"/>
              </a:spcAft>
            </a:pP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We can implement this no problem, EASY, lets just run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fibre</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Well… It probably would have helped if I had context, you know, like the important piece of information that there are only 32 kilometers of paved roads in the ENTIRE territory. Which </a:t>
            </a:r>
            <a:r>
              <a:rPr lang="en-US" sz="1800" kern="0" dirty="0" err="1">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mean’t</a:t>
            </a:r>
            <a:r>
              <a:rPr lang="en-US" sz="180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you could only fly between communities, or boat, or snowmobile in winter.. it truly felt like my dream of the possible, was quickly becoming impossible.</a:t>
            </a:r>
          </a:p>
          <a:p>
            <a:pPr marL="0" marR="0">
              <a:lnSpc>
                <a:spcPct val="115000"/>
              </a:lnSpc>
              <a:spcBef>
                <a:spcPts val="1500"/>
              </a:spcBef>
              <a:spcAft>
                <a:spcPts val="1500"/>
              </a:spcAf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endParaRPr lang="en-US" sz="1800"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endParaRPr>
          </a:p>
          <a:p>
            <a:pPr marL="0" marR="0">
              <a:lnSpc>
                <a:spcPct val="115000"/>
              </a:lnSpc>
              <a:spcBef>
                <a:spcPts val="1500"/>
              </a:spcBef>
              <a:spcAft>
                <a:spcPts val="1500"/>
              </a:spcAft>
            </a:pPr>
            <a:r>
              <a:rPr lang="en-US" sz="1800" b="1" kern="100" dirty="0">
                <a:solidFill>
                  <a:srgbClr val="0D0D0D"/>
                </a:solidFill>
                <a:effectLst/>
                <a:highlight>
                  <a:srgbClr val="FFFFFF"/>
                </a:highlight>
                <a:latin typeface="Segoe UI" panose="020B0502040204020203" pitchFamily="34" charset="0"/>
                <a:ea typeface="Aptos" panose="020B0004020202020204" pitchFamily="34" charset="0"/>
                <a:cs typeface="Times New Roman" panose="02020603050405020304" pitchFamily="18" charset="0"/>
              </a:rPr>
              <a:t>Click Slide</a:t>
            </a:r>
            <a:endParaRPr lang="en-US" sz="18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7</a:t>
            </a:fld>
            <a:endParaRPr lang="en-US"/>
          </a:p>
        </p:txBody>
      </p:sp>
    </p:spTree>
    <p:extLst>
      <p:ext uri="{BB962C8B-B14F-4D97-AF65-F5344CB8AC3E}">
        <p14:creationId xmlns:p14="http://schemas.microsoft.com/office/powerpoint/2010/main" val="300248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kern="0" dirty="0">
                <a:solidFill>
                  <a:srgbClr val="0D0D0D"/>
                </a:solidFill>
                <a:highlight>
                  <a:srgbClr val="FFFFFF"/>
                </a:highlight>
              </a:rPr>
              <a:t>Jen:</a:t>
            </a:r>
            <a:endParaRPr lang="en-US" b="1" dirty="0"/>
          </a:p>
          <a:p>
            <a:r>
              <a:rPr lang="en-US" kern="0" dirty="0">
                <a:solidFill>
                  <a:srgbClr val="0D0D0D"/>
                </a:solidFill>
                <a:highlight>
                  <a:srgbClr val="FFFFFF"/>
                </a:highlight>
              </a:rPr>
              <a:t> What I hadn’t realized was Unlike many parts of the world, Nunavut did not have robust telecommunications infrastructure, as a territory Laying fiber-optic cables across the vast, icy, and rugged terrain of Nunavut was virtually impossible due to the extreme weather conditions, permafrost, and immense distances involved. For instance, in Southern Canada, laying fiber-optic cables or upgrading cellular infrastructure is relatively straightforward because you have roads and industry readily available to provide services.</a:t>
            </a:r>
            <a:endParaRPr lang="en-US" dirty="0"/>
          </a:p>
          <a:p>
            <a:endParaRPr lang="en-US" kern="0" dirty="0">
              <a:solidFill>
                <a:srgbClr val="0D0D0D"/>
              </a:solidFill>
              <a:highlight>
                <a:srgbClr val="FFFFFF"/>
              </a:highlight>
            </a:endParaRPr>
          </a:p>
          <a:p>
            <a:r>
              <a:rPr lang="en-US" kern="0" dirty="0">
                <a:solidFill>
                  <a:srgbClr val="0D0D0D"/>
                </a:solidFill>
                <a:effectLst/>
                <a:highlight>
                  <a:srgbClr val="FFFFFF"/>
                </a:highlight>
              </a:rPr>
              <a:t>But in Nunavut, the same process would involve traversing over 2 million square kilometers, often only accessible by air or sea. We have spent significant funds and planning to attempt undersea </a:t>
            </a:r>
            <a:r>
              <a:rPr lang="en-US" kern="0" dirty="0" err="1">
                <a:solidFill>
                  <a:srgbClr val="0D0D0D"/>
                </a:solidFill>
                <a:effectLst/>
                <a:highlight>
                  <a:srgbClr val="FFFFFF"/>
                </a:highlight>
              </a:rPr>
              <a:t>fibre</a:t>
            </a:r>
            <a:r>
              <a:rPr lang="en-US" kern="0" dirty="0">
                <a:solidFill>
                  <a:srgbClr val="0D0D0D"/>
                </a:solidFill>
                <a:effectLst/>
                <a:highlight>
                  <a:srgbClr val="FFFFFF"/>
                </a:highlight>
              </a:rPr>
              <a:t> projects, above see infrastructure projects, and often if not always the project will fail, or be met with significant costs and ongoing issues such as satellite disruptions due to weather, visibility, inaccessibility</a:t>
            </a:r>
            <a:r>
              <a:rPr lang="en-US" kern="0" dirty="0">
                <a:solidFill>
                  <a:srgbClr val="0D0D0D"/>
                </a:solidFill>
                <a:highlight>
                  <a:srgbClr val="FFFFFF"/>
                </a:highlight>
              </a:rPr>
              <a:t>. </a:t>
            </a:r>
            <a:endParaRPr lang="en-US" dirty="0"/>
          </a:p>
          <a:p>
            <a:endParaRPr lang="en-US" kern="0" dirty="0">
              <a:solidFill>
                <a:srgbClr val="0D0D0D"/>
              </a:solidFill>
              <a:highlight>
                <a:srgbClr val="FFFFFF"/>
              </a:highlight>
            </a:endParaRPr>
          </a:p>
          <a:p>
            <a:r>
              <a:rPr lang="en-US" b="1" kern="0" dirty="0">
                <a:solidFill>
                  <a:srgbClr val="0D0D0D"/>
                </a:solidFill>
                <a:effectLst/>
                <a:highlight>
                  <a:srgbClr val="FFFFFF"/>
                </a:highlight>
              </a:rPr>
              <a:t>Click slide</a:t>
            </a:r>
            <a:endParaRPr lang="en-US" b="1" dirty="0"/>
          </a:p>
          <a:p>
            <a:pPr marL="0" marR="0">
              <a:lnSpc>
                <a:spcPct val="114999"/>
              </a:lnSpc>
              <a:spcBef>
                <a:spcPts val="1500"/>
              </a:spcBef>
              <a:spcAft>
                <a:spcPts val="1500"/>
              </a:spcAft>
            </a:pPr>
            <a:endParaRPr lang="en-US" sz="1800" kern="0" dirty="0">
              <a:solidFill>
                <a:srgbClr val="0D0D0D"/>
              </a:solidFill>
              <a:highlight>
                <a:srgbClr val="FFFFFF"/>
              </a:highlight>
              <a:latin typeface="Segoe UI"/>
              <a:cs typeface="Segoe UI"/>
            </a:endParaRP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8</a:t>
            </a:fld>
            <a:endParaRPr lang="en-US"/>
          </a:p>
        </p:txBody>
      </p:sp>
    </p:spTree>
    <p:extLst>
      <p:ext uri="{BB962C8B-B14F-4D97-AF65-F5344CB8AC3E}">
        <p14:creationId xmlns:p14="http://schemas.microsoft.com/office/powerpoint/2010/main" val="878746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232323"/>
                </a:solidFill>
                <a:effectLst/>
                <a:highlight>
                  <a:srgbClr val="FFFFFF"/>
                </a:highlight>
              </a:rPr>
              <a:t>Jennifer:</a:t>
            </a:r>
            <a:r>
              <a:rPr lang="en-US" dirty="0">
                <a:solidFill>
                  <a:srgbClr val="232323"/>
                </a:solidFill>
                <a:effectLst/>
                <a:highlight>
                  <a:srgbClr val="FFFFFF"/>
                </a:highlight>
              </a:rPr>
              <a:t> Most notably </a:t>
            </a:r>
            <a:r>
              <a:rPr lang="en-US" b="0" i="0" dirty="0">
                <a:solidFill>
                  <a:srgbClr val="232323"/>
                </a:solidFill>
                <a:effectLst/>
                <a:highlight>
                  <a:srgbClr val="FFFFFF"/>
                </a:highlight>
              </a:rPr>
              <a:t>in Nunavut , specifically Iqaluit the capital we experience tidal </a:t>
            </a:r>
            <a:r>
              <a:rPr lang="en-US" dirty="0">
                <a:solidFill>
                  <a:srgbClr val="232323"/>
                </a:solidFill>
                <a:highlight>
                  <a:srgbClr val="FFFFFF"/>
                </a:highlight>
              </a:rPr>
              <a:t> </a:t>
            </a:r>
            <a:r>
              <a:rPr lang="en-US" b="0" i="0" dirty="0">
                <a:solidFill>
                  <a:srgbClr val="232323"/>
                </a:solidFill>
                <a:effectLst/>
                <a:highlight>
                  <a:srgbClr val="FFFFFF"/>
                </a:highlight>
              </a:rPr>
              <a:t>heights between eight and twelve meters, the tides in this bay are the second highest in the world which causes chunks of ice that had been crushed and crunched by the tides, causing them to jam together and push high into the air</a:t>
            </a:r>
            <a:r>
              <a:rPr lang="en-US" dirty="0">
                <a:solidFill>
                  <a:srgbClr val="232323"/>
                </a:solidFill>
                <a:highlight>
                  <a:srgbClr val="FFFFFF"/>
                </a:highlight>
              </a:rPr>
              <a:t> </a:t>
            </a:r>
            <a:endParaRPr lang="en-US" dirty="0"/>
          </a:p>
          <a:p>
            <a:endParaRPr lang="en-US" dirty="0">
              <a:solidFill>
                <a:srgbClr val="232323"/>
              </a:solidFill>
              <a:highlight>
                <a:srgbClr val="FFFFFF"/>
              </a:highlight>
            </a:endParaRPr>
          </a:p>
          <a:p>
            <a:r>
              <a:rPr lang="en-US" b="0" i="0" dirty="0">
                <a:solidFill>
                  <a:srgbClr val="232323"/>
                </a:solidFill>
                <a:effectLst/>
                <a:highlight>
                  <a:srgbClr val="FFFFFF"/>
                </a:highlight>
              </a:rPr>
              <a:t>(As you can see here. This is my dragging a bin of heavy steaks across the ice break to feed sled dogs on the ice) These ice shifts pack a lot of pressure, weight and instability in anything coming out of, or underneath the first few feet of ice which</a:t>
            </a:r>
            <a:r>
              <a:rPr lang="en-US" dirty="0">
                <a:solidFill>
                  <a:srgbClr val="232323"/>
                </a:solidFill>
                <a:highlight>
                  <a:srgbClr val="FFFFFF"/>
                </a:highlight>
              </a:rPr>
              <a:t> </a:t>
            </a:r>
            <a:r>
              <a:rPr lang="en-US" b="0" i="0" dirty="0">
                <a:solidFill>
                  <a:srgbClr val="232323"/>
                </a:solidFill>
                <a:effectLst/>
                <a:highlight>
                  <a:srgbClr val="FFFFFF"/>
                </a:highlight>
              </a:rPr>
              <a:t> inevitably causes issues for undersea projects that need to have landing sites on land for infrastructure.</a:t>
            </a:r>
            <a:endParaRPr lang="en-US" dirty="0"/>
          </a:p>
          <a:p>
            <a:endParaRPr lang="en-US" dirty="0">
              <a:solidFill>
                <a:srgbClr val="232323"/>
              </a:solidFill>
              <a:highlight>
                <a:srgbClr val="FFFFFF"/>
              </a:highlight>
            </a:endParaRPr>
          </a:p>
          <a:p>
            <a:r>
              <a:rPr lang="en-US" dirty="0">
                <a:solidFill>
                  <a:srgbClr val="232323"/>
                </a:solidFill>
                <a:highlight>
                  <a:srgbClr val="FFFFFF"/>
                </a:highlight>
              </a:rPr>
              <a:t>Prior to working for the College, I used to consult with the Government of Nunavut, and I recall when 50 Million was spent on an undersea study for </a:t>
            </a:r>
            <a:r>
              <a:rPr lang="en-US" dirty="0" err="1">
                <a:solidFill>
                  <a:srgbClr val="232323"/>
                </a:solidFill>
                <a:highlight>
                  <a:srgbClr val="FFFFFF"/>
                </a:highlight>
              </a:rPr>
              <a:t>fibre</a:t>
            </a:r>
            <a:r>
              <a:rPr lang="en-US" dirty="0">
                <a:solidFill>
                  <a:srgbClr val="232323"/>
                </a:solidFill>
                <a:highlight>
                  <a:srgbClr val="FFFFFF"/>
                </a:highlight>
              </a:rPr>
              <a:t>, that determined it would cost us 1.64-2 Billion to connect all 25 Nunavut communities to </a:t>
            </a:r>
            <a:r>
              <a:rPr lang="en-US" dirty="0" err="1">
                <a:solidFill>
                  <a:srgbClr val="232323"/>
                </a:solidFill>
                <a:highlight>
                  <a:srgbClr val="FFFFFF"/>
                </a:highlight>
              </a:rPr>
              <a:t>Fibre</a:t>
            </a:r>
            <a:r>
              <a:rPr lang="en-US" dirty="0">
                <a:solidFill>
                  <a:srgbClr val="232323"/>
                </a:solidFill>
                <a:highlight>
                  <a:srgbClr val="FFFFFF"/>
                </a:highlight>
              </a:rPr>
              <a:t> with a project time line of 5-10 years. For obvious reason this project did not go forward</a:t>
            </a:r>
            <a:r>
              <a:rPr lang="en-US" dirty="0">
                <a:solidFill>
                  <a:srgbClr val="232323"/>
                </a:solidFill>
                <a:effectLst/>
                <a:highlight>
                  <a:srgbClr val="FFFFFF"/>
                </a:highlight>
              </a:rPr>
              <a:t>.</a:t>
            </a:r>
            <a:endParaRPr lang="en-US" dirty="0">
              <a:solidFill>
                <a:srgbClr val="232323"/>
              </a:solidFill>
            </a:endParaRPr>
          </a:p>
          <a:p>
            <a:endParaRPr lang="en-US" dirty="0">
              <a:solidFill>
                <a:srgbClr val="232323"/>
              </a:solidFill>
              <a:highlight>
                <a:srgbClr val="FFFFFF"/>
              </a:highlight>
            </a:endParaRPr>
          </a:p>
          <a:p>
            <a:r>
              <a:rPr lang="en-US" dirty="0">
                <a:solidFill>
                  <a:srgbClr val="232323"/>
                </a:solidFill>
                <a:effectLst/>
                <a:highlight>
                  <a:srgbClr val="FFFFFF"/>
                </a:highlight>
              </a:rPr>
              <a:t>So, for much of the last 20 years this lack of infrastructure resulted in a significant digital divide between Nunavut and the rest of Canada</a:t>
            </a:r>
            <a:r>
              <a:rPr lang="en-US" dirty="0">
                <a:solidFill>
                  <a:srgbClr val="232323"/>
                </a:solidFill>
                <a:highlight>
                  <a:srgbClr val="FFFFFF"/>
                </a:highlight>
              </a:rPr>
              <a:t> </a:t>
            </a:r>
          </a:p>
          <a:p>
            <a:endParaRPr lang="en-US" dirty="0">
              <a:solidFill>
                <a:srgbClr val="232323"/>
              </a:solidFill>
              <a:highlight>
                <a:srgbClr val="FFFFFF"/>
              </a:highlight>
            </a:endParaRPr>
          </a:p>
          <a:p>
            <a:r>
              <a:rPr lang="en-US" b="1" dirty="0">
                <a:solidFill>
                  <a:srgbClr val="232323"/>
                </a:solidFill>
                <a:highlight>
                  <a:srgbClr val="FFFFFF"/>
                </a:highlight>
              </a:rPr>
              <a:t>Click slide</a:t>
            </a:r>
            <a:endParaRPr lang="en-US" b="1" dirty="0">
              <a:solidFill>
                <a:srgbClr val="232323"/>
              </a:solidFill>
            </a:endParaRPr>
          </a:p>
          <a:p>
            <a:pPr marL="0" marR="0">
              <a:lnSpc>
                <a:spcPct val="114999"/>
              </a:lnSpc>
              <a:spcBef>
                <a:spcPts val="1500"/>
              </a:spcBef>
              <a:spcAft>
                <a:spcPts val="1500"/>
              </a:spcAft>
            </a:pPr>
            <a:endParaRPr lang="en-US" sz="1800" dirty="0">
              <a:solidFill>
                <a:srgbClr val="232323"/>
              </a:solidFill>
              <a:effectLst/>
              <a:highlight>
                <a:srgbClr val="FFFFFF"/>
              </a:highlight>
              <a:latin typeface="-apple-system"/>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C98573-4B91-40E4-9348-9D8A19E31BCF}" type="slidenum">
              <a:rPr lang="en-US" smtClean="0"/>
              <a:t>9</a:t>
            </a:fld>
            <a:endParaRPr lang="en-US"/>
          </a:p>
        </p:txBody>
      </p:sp>
    </p:spTree>
    <p:extLst>
      <p:ext uri="{BB962C8B-B14F-4D97-AF65-F5344CB8AC3E}">
        <p14:creationId xmlns:p14="http://schemas.microsoft.com/office/powerpoint/2010/main" val="182580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A748-2EEC-A282-E7F2-0D7165DE58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DEB33-878F-0A10-F694-E95383924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BE0553-A69F-2FF1-B76B-71A20B524EF8}"/>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5" name="Footer Placeholder 4">
            <a:extLst>
              <a:ext uri="{FF2B5EF4-FFF2-40B4-BE49-F238E27FC236}">
                <a16:creationId xmlns:a16="http://schemas.microsoft.com/office/drawing/2014/main" id="{1E4A5280-1D96-7C37-6657-970F1725B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9343A-498C-3483-9AA2-A46D52EFFD6D}"/>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207125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3445-0F84-14B5-D63A-62B55C699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F969E3-CDAC-BA14-7737-DAC38274C3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D516E-2E75-4645-B5C2-C7FC0B536314}"/>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5" name="Footer Placeholder 4">
            <a:extLst>
              <a:ext uri="{FF2B5EF4-FFF2-40B4-BE49-F238E27FC236}">
                <a16:creationId xmlns:a16="http://schemas.microsoft.com/office/drawing/2014/main" id="{364B3846-F52C-28D2-E3F5-98AADC38A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2E940-88F6-55AE-0F2C-D0270E3EAF9D}"/>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313472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E1897A-668B-1D70-0F68-0EF7DAC3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02E08-4F59-BDDC-AE51-9742351735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E9EB9-7D65-1389-9229-658C95CC72BF}"/>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5" name="Footer Placeholder 4">
            <a:extLst>
              <a:ext uri="{FF2B5EF4-FFF2-40B4-BE49-F238E27FC236}">
                <a16:creationId xmlns:a16="http://schemas.microsoft.com/office/drawing/2014/main" id="{CBAE1B2F-BAAC-DEC7-9FBF-00949453E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3614D-B203-1154-E5BB-C321BA842D94}"/>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367619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4C33-1B2A-8088-A4FE-C6D2A3EF4C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88693-3166-2F48-61B3-2F9688F672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3D006-11C2-F063-4377-56BC530C0552}"/>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5" name="Footer Placeholder 4">
            <a:extLst>
              <a:ext uri="{FF2B5EF4-FFF2-40B4-BE49-F238E27FC236}">
                <a16:creationId xmlns:a16="http://schemas.microsoft.com/office/drawing/2014/main" id="{464D63AF-B4B7-91AA-5C58-EEF13A169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6C6B2-E76F-767F-3501-3955E24BF919}"/>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84932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5E52B-9A43-9D63-4E7A-150323D5E4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081308-E956-0DB8-A00A-671800324D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2E100-66BE-B5A0-03C2-BF2E984D56B3}"/>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5" name="Footer Placeholder 4">
            <a:extLst>
              <a:ext uri="{FF2B5EF4-FFF2-40B4-BE49-F238E27FC236}">
                <a16:creationId xmlns:a16="http://schemas.microsoft.com/office/drawing/2014/main" id="{EB7ADD60-4050-49CE-DDC3-B96176C89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88E4-8A63-A035-DE09-6CFF5EFD3C72}"/>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202756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01D0-6039-81DC-E1EA-C5351B3F7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AC599B-D6B6-86E6-DEAB-DF1B746712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A38F29-21D6-794E-726C-560344338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BEC82-CB37-1975-C899-0352C71C7A09}"/>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6" name="Footer Placeholder 5">
            <a:extLst>
              <a:ext uri="{FF2B5EF4-FFF2-40B4-BE49-F238E27FC236}">
                <a16:creationId xmlns:a16="http://schemas.microsoft.com/office/drawing/2014/main" id="{05D82F03-F246-4F4C-6954-B6F4E52C3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15752-7C31-E1BA-FB75-E1AF4F58111E}"/>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375520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AF7E-9C3D-08E4-5B3D-1BE2C0E4C4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D9F9B-640F-51E5-52E3-EE6A418F98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F2E976-8E8B-FB1A-BBCA-2E3B5A0598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88CDF-F50E-ECCB-5A9C-B3BB24D210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7BDF60-4D5C-E3E1-54B6-C3926CA745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8DF827-6C3C-2FC5-6AC2-C8E20F9B6008}"/>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8" name="Footer Placeholder 7">
            <a:extLst>
              <a:ext uri="{FF2B5EF4-FFF2-40B4-BE49-F238E27FC236}">
                <a16:creationId xmlns:a16="http://schemas.microsoft.com/office/drawing/2014/main" id="{BF7EF8DA-E981-3842-7721-0045FEE79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F6BCEA-8698-DC97-C1E5-985840ED6BB5}"/>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20949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9D7C-B3ED-1F8A-413D-C9A593D42A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239CEB-D2EB-860B-D178-6995B8038091}"/>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4" name="Footer Placeholder 3">
            <a:extLst>
              <a:ext uri="{FF2B5EF4-FFF2-40B4-BE49-F238E27FC236}">
                <a16:creationId xmlns:a16="http://schemas.microsoft.com/office/drawing/2014/main" id="{64449416-06C5-6C7A-CE1A-BCC13C68CA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729BF2-C3EE-EF17-CCD1-33BBCBF67C6C}"/>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235225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33869-38B6-B8E8-3D8C-999D8A040165}"/>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3" name="Footer Placeholder 2">
            <a:extLst>
              <a:ext uri="{FF2B5EF4-FFF2-40B4-BE49-F238E27FC236}">
                <a16:creationId xmlns:a16="http://schemas.microsoft.com/office/drawing/2014/main" id="{785E1A07-9368-B82B-0335-66BAC65696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91D663-1E8B-659C-AAB0-E5ACDBC497E4}"/>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259153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F4F6-2BD0-128E-F37E-031BE134C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19B9DD-072D-EBC5-3A85-30874253A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60D67C-7CD3-D900-57ED-C80A7A58F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683C9-C68E-A379-6C53-6137416C1105}"/>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6" name="Footer Placeholder 5">
            <a:extLst>
              <a:ext uri="{FF2B5EF4-FFF2-40B4-BE49-F238E27FC236}">
                <a16:creationId xmlns:a16="http://schemas.microsoft.com/office/drawing/2014/main" id="{521A1251-196B-0645-FF20-DB9F6672E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BBA7E-A603-3B88-FE7B-4547179505D1}"/>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397702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9D33-5709-432F-D517-09D76D580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D464AB-FC0A-E0D4-5A0E-E151CEF8C7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2A981-AAB4-38A9-3F9D-736F01717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E4881-53EC-A7B6-38BE-A54915028D73}"/>
              </a:ext>
            </a:extLst>
          </p:cNvPr>
          <p:cNvSpPr>
            <a:spLocks noGrp="1"/>
          </p:cNvSpPr>
          <p:nvPr>
            <p:ph type="dt" sz="half" idx="10"/>
          </p:nvPr>
        </p:nvSpPr>
        <p:spPr/>
        <p:txBody>
          <a:bodyPr/>
          <a:lstStyle/>
          <a:p>
            <a:fld id="{AD3A17F7-83C2-4843-B73C-86F5697EFD1D}" type="datetimeFigureOut">
              <a:rPr lang="en-US" smtClean="0"/>
              <a:t>6/4/2024</a:t>
            </a:fld>
            <a:endParaRPr lang="en-US"/>
          </a:p>
        </p:txBody>
      </p:sp>
      <p:sp>
        <p:nvSpPr>
          <p:cNvPr id="6" name="Footer Placeholder 5">
            <a:extLst>
              <a:ext uri="{FF2B5EF4-FFF2-40B4-BE49-F238E27FC236}">
                <a16:creationId xmlns:a16="http://schemas.microsoft.com/office/drawing/2014/main" id="{B2352887-9F92-1ED8-A029-313736BEA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77915-4B26-AB29-40D7-54D2F3F85620}"/>
              </a:ext>
            </a:extLst>
          </p:cNvPr>
          <p:cNvSpPr>
            <a:spLocks noGrp="1"/>
          </p:cNvSpPr>
          <p:nvPr>
            <p:ph type="sldNum" sz="quarter" idx="12"/>
          </p:nvPr>
        </p:nvSpPr>
        <p:spPr/>
        <p:txBody>
          <a:bodyPr/>
          <a:lstStyle/>
          <a:p>
            <a:fld id="{127251EA-61CF-4E7F-A38C-A687070FD8E9}" type="slidenum">
              <a:rPr lang="en-US" smtClean="0"/>
              <a:t>‹#›</a:t>
            </a:fld>
            <a:endParaRPr lang="en-US"/>
          </a:p>
        </p:txBody>
      </p:sp>
    </p:spTree>
    <p:extLst>
      <p:ext uri="{BB962C8B-B14F-4D97-AF65-F5344CB8AC3E}">
        <p14:creationId xmlns:p14="http://schemas.microsoft.com/office/powerpoint/2010/main" val="824759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4BE0C-6F05-1E4D-27EE-8A1DB1B31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8A331F-7C32-F407-4E25-D0906BBF1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0508-8D16-322A-33D6-1A349A05AE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3A17F7-83C2-4843-B73C-86F5697EFD1D}" type="datetimeFigureOut">
              <a:rPr lang="en-US" smtClean="0"/>
              <a:t>6/4/2024</a:t>
            </a:fld>
            <a:endParaRPr lang="en-US"/>
          </a:p>
        </p:txBody>
      </p:sp>
      <p:sp>
        <p:nvSpPr>
          <p:cNvPr id="5" name="Footer Placeholder 4">
            <a:extLst>
              <a:ext uri="{FF2B5EF4-FFF2-40B4-BE49-F238E27FC236}">
                <a16:creationId xmlns:a16="http://schemas.microsoft.com/office/drawing/2014/main" id="{A8F264CD-4F8C-C029-1E0A-A3D365D0E9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3E7DB-3956-B948-D6C9-C1A6F730F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7251EA-61CF-4E7F-A38C-A687070FD8E9}" type="slidenum">
              <a:rPr lang="en-US" smtClean="0"/>
              <a:t>‹#›</a:t>
            </a:fld>
            <a:endParaRPr lang="en-US"/>
          </a:p>
        </p:txBody>
      </p:sp>
    </p:spTree>
    <p:extLst>
      <p:ext uri="{BB962C8B-B14F-4D97-AF65-F5344CB8AC3E}">
        <p14:creationId xmlns:p14="http://schemas.microsoft.com/office/powerpoint/2010/main" val="366325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journals.sagepub.com/doi/full/10.1177/11771801211037672#bibr24-1177180121103767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12.wdp"/><Relationship Id="rId5" Type="http://schemas.openxmlformats.org/officeDocument/2006/relationships/image" Target="../media/image33.png"/><Relationship Id="rId10" Type="http://schemas.openxmlformats.org/officeDocument/2006/relationships/image" Target="../media/image37.png"/><Relationship Id="rId4" Type="http://schemas.microsoft.com/office/2007/relationships/hdphoto" Target="../media/hdphoto10.wdp"/><Relationship Id="rId9" Type="http://schemas.microsoft.com/office/2007/relationships/hdphoto" Target="../media/hdphoto11.wdp"/><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3.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5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Rvc_f42d2GM?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057F-53D4-4BB7-F08D-981977799A14}"/>
              </a:ext>
            </a:extLst>
          </p:cNvPr>
          <p:cNvSpPr>
            <a:spLocks noGrp="1"/>
          </p:cNvSpPr>
          <p:nvPr>
            <p:ph type="title"/>
          </p:nvPr>
        </p:nvSpPr>
        <p:spPr>
          <a:xfrm>
            <a:off x="105712" y="657841"/>
            <a:ext cx="5380384" cy="4021345"/>
          </a:xfrm>
        </p:spPr>
        <p:txBody>
          <a:bodyPr>
            <a:normAutofit fontScale="90000"/>
          </a:bodyPr>
          <a:lstStyle/>
          <a:p>
            <a:r>
              <a:rPr lang="en-US" sz="4400" b="1" dirty="0">
                <a:solidFill>
                  <a:schemeClr val="bg1"/>
                </a:solidFill>
                <a:latin typeface="Neue Haas Grotesk Text Pro" panose="020B0504020202020204" pitchFamily="34" charset="0"/>
              </a:rPr>
              <a:t>RENDEZ-VOUS AT THE EDGE OF THE EARTH.</a:t>
            </a:r>
            <a:br>
              <a:rPr lang="en-US" sz="4400" b="1" dirty="0">
                <a:solidFill>
                  <a:schemeClr val="bg1">
                    <a:lumMod val="85000"/>
                  </a:schemeClr>
                </a:solidFill>
                <a:latin typeface="Neue Haas Grotesk Text Pro" panose="020B0504020202020204" pitchFamily="34" charset="0"/>
              </a:rPr>
            </a:br>
            <a:br>
              <a:rPr lang="en-US" sz="4000" b="1" dirty="0">
                <a:solidFill>
                  <a:schemeClr val="bg1">
                    <a:lumMod val="85000"/>
                  </a:schemeClr>
                </a:solidFill>
                <a:latin typeface="Neue Haas Grotesk Text Pro" panose="020B0504020202020204" pitchFamily="34" charset="0"/>
              </a:rPr>
            </a:br>
            <a:r>
              <a:rPr lang="en-US" sz="4000" b="1" i="1" dirty="0">
                <a:solidFill>
                  <a:schemeClr val="bg1">
                    <a:lumMod val="85000"/>
                  </a:schemeClr>
                </a:solidFill>
                <a:latin typeface="Neue Haas Grotesk Text Pro" panose="020B0504020202020204" pitchFamily="34" charset="0"/>
              </a:rPr>
              <a:t>Harnessing LEO technology for Inuit knowledge sovereignty &amp; resilience</a:t>
            </a:r>
            <a:r>
              <a:rPr lang="en-US" sz="4000" dirty="0">
                <a:solidFill>
                  <a:schemeClr val="bg1">
                    <a:lumMod val="85000"/>
                  </a:schemeClr>
                </a:solidFill>
                <a:latin typeface="Neue Haas Grotesk Text Pro" panose="020B0504020202020204" pitchFamily="34" charset="0"/>
              </a:rPr>
              <a:t>.</a:t>
            </a:r>
            <a:br>
              <a:rPr lang="en-US" sz="4000" dirty="0">
                <a:latin typeface="Neue Haas Grotesk Text Pro" panose="020B0504020202020204" pitchFamily="34" charset="0"/>
              </a:rPr>
            </a:br>
            <a:endParaRPr lang="en-US" dirty="0"/>
          </a:p>
        </p:txBody>
      </p:sp>
      <p:pic>
        <p:nvPicPr>
          <p:cNvPr id="12" name="Picture 11" descr="A group of people standing on the moon with a planet in the background&#10;&#10;Description automatically generated">
            <a:extLst>
              <a:ext uri="{FF2B5EF4-FFF2-40B4-BE49-F238E27FC236}">
                <a16:creationId xmlns:a16="http://schemas.microsoft.com/office/drawing/2014/main" id="{D28B9359-7EC2-7531-987E-CA05290BB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305" y="-264042"/>
            <a:ext cx="7386081" cy="7386081"/>
          </a:xfrm>
          <a:prstGeom prst="rect">
            <a:avLst/>
          </a:prstGeom>
          <a:effectLst>
            <a:softEdge rad="317500"/>
          </a:effectLst>
        </p:spPr>
      </p:pic>
      <p:pic>
        <p:nvPicPr>
          <p:cNvPr id="4" name="Picture 3" descr="A white flag with a totem pole&#10;&#10;Description automatically generated">
            <a:extLst>
              <a:ext uri="{FF2B5EF4-FFF2-40B4-BE49-F238E27FC236}">
                <a16:creationId xmlns:a16="http://schemas.microsoft.com/office/drawing/2014/main" id="{59F49981-7ADC-EEFC-FE5F-FE251F5BE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2423">
            <a:off x="3190532" y="3985941"/>
            <a:ext cx="3021051" cy="3018651"/>
          </a:xfrm>
          <a:prstGeom prst="rect">
            <a:avLst/>
          </a:prstGeom>
        </p:spPr>
      </p:pic>
    </p:spTree>
    <p:extLst>
      <p:ext uri="{BB962C8B-B14F-4D97-AF65-F5344CB8AC3E}">
        <p14:creationId xmlns:p14="http://schemas.microsoft.com/office/powerpoint/2010/main" val="411094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Picture 6" descr="A cartoon of a person talking on a telephone&#10;&#10;Description automatically generated">
            <a:extLst>
              <a:ext uri="{FF2B5EF4-FFF2-40B4-BE49-F238E27FC236}">
                <a16:creationId xmlns:a16="http://schemas.microsoft.com/office/drawing/2014/main" id="{1518650C-04DD-1104-C1E1-45B3DCA8F2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63921" y="0"/>
            <a:ext cx="10864159" cy="6858000"/>
          </a:xfrm>
          <a:prstGeom prst="rect">
            <a:avLst/>
          </a:prstGeom>
        </p:spPr>
      </p:pic>
    </p:spTree>
    <p:extLst>
      <p:ext uri="{BB962C8B-B14F-4D97-AF65-F5344CB8AC3E}">
        <p14:creationId xmlns:p14="http://schemas.microsoft.com/office/powerpoint/2010/main" val="259945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between two different sides&#10;&#10;Description automatically generated with medium confidence">
            <a:extLst>
              <a:ext uri="{FF2B5EF4-FFF2-40B4-BE49-F238E27FC236}">
                <a16:creationId xmlns:a16="http://schemas.microsoft.com/office/drawing/2014/main" id="{652E9794-6CE6-355E-AD01-650F4F99E20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9743996F-65DB-C96C-A12C-E661A7E9F523}"/>
              </a:ext>
            </a:extLst>
          </p:cNvPr>
          <p:cNvSpPr/>
          <p:nvPr/>
        </p:nvSpPr>
        <p:spPr>
          <a:xfrm>
            <a:off x="4245429" y="0"/>
            <a:ext cx="4082141" cy="6955972"/>
          </a:xfrm>
          <a:prstGeom prst="rect">
            <a:avLst/>
          </a:prstGeom>
          <a:solidFill>
            <a:schemeClr val="bg1">
              <a:alpha val="61000"/>
            </a:schemeClr>
          </a:solidFill>
          <a:ln>
            <a:noFill/>
          </a:ln>
          <a:effectLst>
            <a:glow rad="127000">
              <a:schemeClr val="bg1">
                <a:alpha val="20000"/>
              </a:schemeClr>
            </a:glow>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screenshot of a video game&#10;&#10;Description automatically generated">
            <a:extLst>
              <a:ext uri="{FF2B5EF4-FFF2-40B4-BE49-F238E27FC236}">
                <a16:creationId xmlns:a16="http://schemas.microsoft.com/office/drawing/2014/main" id="{AC3E12CF-9E42-1557-A9CA-4AF8348D2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429" y="-666902"/>
            <a:ext cx="4600254" cy="7829702"/>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2BAE975D-A1CF-8DA6-3022-6BE44C81AD61}"/>
              </a:ext>
            </a:extLst>
          </p:cNvPr>
          <p:cNvPicPr>
            <a:picLocks noChangeAspect="1"/>
          </p:cNvPicPr>
          <p:nvPr/>
        </p:nvPicPr>
        <p:blipFill>
          <a:blip r:embed="rId5"/>
          <a:stretch>
            <a:fillRect/>
          </a:stretch>
        </p:blipFill>
        <p:spPr>
          <a:xfrm>
            <a:off x="-136142" y="111180"/>
            <a:ext cx="4581525" cy="1590675"/>
          </a:xfrm>
          <a:prstGeom prst="rect">
            <a:avLst/>
          </a:prstGeom>
        </p:spPr>
      </p:pic>
      <p:sp>
        <p:nvSpPr>
          <p:cNvPr id="6" name="TextBox 5">
            <a:extLst>
              <a:ext uri="{FF2B5EF4-FFF2-40B4-BE49-F238E27FC236}">
                <a16:creationId xmlns:a16="http://schemas.microsoft.com/office/drawing/2014/main" id="{315274D6-9496-B399-1318-E09B15638D33}"/>
              </a:ext>
            </a:extLst>
          </p:cNvPr>
          <p:cNvSpPr txBox="1"/>
          <p:nvPr/>
        </p:nvSpPr>
        <p:spPr>
          <a:xfrm>
            <a:off x="9039942" y="11423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a:solidFill>
                  <a:srgbClr val="236D87"/>
                </a:solidFill>
                <a:latin typeface="Neue Haas Grotesk Text Pro"/>
              </a:rPr>
              <a:t>SOUTH</a:t>
            </a:r>
          </a:p>
        </p:txBody>
      </p:sp>
    </p:spTree>
    <p:extLst>
      <p:ext uri="{BB962C8B-B14F-4D97-AF65-F5344CB8AC3E}">
        <p14:creationId xmlns:p14="http://schemas.microsoft.com/office/powerpoint/2010/main" val="500966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B8C8-25CE-2EBE-7B05-965A4796F692}"/>
              </a:ext>
            </a:extLst>
          </p:cNvPr>
          <p:cNvSpPr>
            <a:spLocks noGrp="1"/>
          </p:cNvSpPr>
          <p:nvPr>
            <p:ph type="title"/>
          </p:nvPr>
        </p:nvSpPr>
        <p:spPr>
          <a:xfrm>
            <a:off x="162046" y="1791116"/>
            <a:ext cx="5046562" cy="3637411"/>
          </a:xfrm>
        </p:spPr>
        <p:txBody>
          <a:bodyPr>
            <a:noAutofit/>
          </a:bodyPr>
          <a:lstStyle/>
          <a:p>
            <a:pPr algn="ctr"/>
            <a:r>
              <a:rPr lang="en-US" sz="2400" b="1">
                <a:solidFill>
                  <a:schemeClr val="bg1">
                    <a:lumMod val="85000"/>
                  </a:schemeClr>
                </a:solidFill>
                <a:latin typeface="Neue Haas Grotesk Text Pro"/>
              </a:rPr>
              <a:t>"</a:t>
            </a:r>
            <a:r>
              <a:rPr lang="en-US" sz="2400" b="1" i="0">
                <a:solidFill>
                  <a:schemeClr val="bg1">
                    <a:lumMod val="85000"/>
                  </a:schemeClr>
                </a:solidFill>
                <a:effectLst/>
                <a:latin typeface="Neue Haas Grotesk Text Pro"/>
              </a:rPr>
              <a:t>Remote isolation cannot be used as a justification for governments, businesses nor individuals being unable to access a service that is vital in today’s digital economy and that in turn provides access to other services, such as health care, education, government, and public safety,”</a:t>
            </a:r>
            <a:br>
              <a:rPr lang="en-US" sz="2400" b="1" i="0">
                <a:effectLst/>
                <a:latin typeface="Neue Haas Grotesk Text Pro" panose="020B0504020202020204" pitchFamily="34" charset="0"/>
              </a:rPr>
            </a:br>
            <a:r>
              <a:rPr lang="en-US" sz="2400" b="1" i="0">
                <a:solidFill>
                  <a:schemeClr val="bg1">
                    <a:lumMod val="85000"/>
                  </a:schemeClr>
                </a:solidFill>
                <a:effectLst/>
                <a:latin typeface="Neue Haas Grotesk Text Pro"/>
              </a:rPr>
              <a:t> </a:t>
            </a:r>
            <a:r>
              <a:rPr lang="en-US" sz="2400" i="1">
                <a:solidFill>
                  <a:schemeClr val="bg1">
                    <a:lumMod val="85000"/>
                  </a:schemeClr>
                </a:solidFill>
                <a:effectLst/>
                <a:latin typeface="Neue Haas Grotesk Text Pro"/>
              </a:rPr>
              <a:t>– Government of Nunavut</a:t>
            </a:r>
            <a:endParaRPr lang="en-US" sz="2400" i="1">
              <a:solidFill>
                <a:schemeClr val="bg1">
                  <a:lumMod val="85000"/>
                </a:schemeClr>
              </a:solidFill>
              <a:latin typeface="Neue Haas Grotesk Text Pro"/>
            </a:endParaRPr>
          </a:p>
        </p:txBody>
      </p:sp>
      <p:pic>
        <p:nvPicPr>
          <p:cNvPr id="5" name="Picture 4" descr="A satellite above the earth&#10;&#10;Description automatically generated">
            <a:extLst>
              <a:ext uri="{FF2B5EF4-FFF2-40B4-BE49-F238E27FC236}">
                <a16:creationId xmlns:a16="http://schemas.microsoft.com/office/drawing/2014/main" id="{364EDFBD-A5B7-206C-C801-7B016F596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413" y="-155295"/>
            <a:ext cx="7168587" cy="7168587"/>
          </a:xfrm>
          <a:prstGeom prst="rect">
            <a:avLst/>
          </a:prstGeom>
          <a:effectLst>
            <a:softEdge rad="355600"/>
          </a:effectLst>
        </p:spPr>
      </p:pic>
    </p:spTree>
    <p:extLst>
      <p:ext uri="{BB962C8B-B14F-4D97-AF65-F5344CB8AC3E}">
        <p14:creationId xmlns:p14="http://schemas.microsoft.com/office/powerpoint/2010/main" val="1648724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descr="A group of men with different facial expressions&#10;&#10;Description automatically generated">
            <a:extLst>
              <a:ext uri="{FF2B5EF4-FFF2-40B4-BE49-F238E27FC236}">
                <a16:creationId xmlns:a16="http://schemas.microsoft.com/office/drawing/2014/main" id="{C092CE0D-65C2-AFFD-85B9-03A22602C7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1677496" y="-350173"/>
            <a:ext cx="8848737" cy="7782535"/>
          </a:xfrm>
          <a:prstGeom prst="rect">
            <a:avLst/>
          </a:prstGeom>
        </p:spPr>
      </p:pic>
    </p:spTree>
    <p:extLst>
      <p:ext uri="{BB962C8B-B14F-4D97-AF65-F5344CB8AC3E}">
        <p14:creationId xmlns:p14="http://schemas.microsoft.com/office/powerpoint/2010/main" val="54216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Picture 6" descr="A white outline of an igloo&#10;&#10;Description automatically generated">
            <a:extLst>
              <a:ext uri="{FF2B5EF4-FFF2-40B4-BE49-F238E27FC236}">
                <a16:creationId xmlns:a16="http://schemas.microsoft.com/office/drawing/2014/main" id="{3C846613-A60E-8EC9-B4C1-596DE5C28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091" y="2376293"/>
            <a:ext cx="6326909" cy="4852641"/>
          </a:xfrm>
          <a:prstGeom prst="rect">
            <a:avLst/>
          </a:prstGeom>
        </p:spPr>
      </p:pic>
      <p:sp>
        <p:nvSpPr>
          <p:cNvPr id="8" name="TextBox 7">
            <a:extLst>
              <a:ext uri="{FF2B5EF4-FFF2-40B4-BE49-F238E27FC236}">
                <a16:creationId xmlns:a16="http://schemas.microsoft.com/office/drawing/2014/main" id="{480FD19B-BA20-4FA8-EDBB-59F3B93E07E6}"/>
              </a:ext>
            </a:extLst>
          </p:cNvPr>
          <p:cNvSpPr txBox="1"/>
          <p:nvPr/>
        </p:nvSpPr>
        <p:spPr>
          <a:xfrm>
            <a:off x="4146697" y="712381"/>
            <a:ext cx="7576113" cy="707886"/>
          </a:xfrm>
          <a:prstGeom prst="rect">
            <a:avLst/>
          </a:prstGeom>
          <a:noFill/>
        </p:spPr>
        <p:txBody>
          <a:bodyPr wrap="none" rtlCol="0">
            <a:spAutoFit/>
          </a:bodyPr>
          <a:lstStyle/>
          <a:p>
            <a:r>
              <a:rPr lang="en-US" sz="4000" dirty="0">
                <a:solidFill>
                  <a:schemeClr val="bg1"/>
                </a:solidFill>
                <a:latin typeface="Neue Haas Grotesk Text Pro" panose="020B0504020202020204" pitchFamily="34" charset="0"/>
              </a:rPr>
              <a:t>“Nothing about us, without us.” </a:t>
            </a:r>
          </a:p>
        </p:txBody>
      </p:sp>
      <p:pic>
        <p:nvPicPr>
          <p:cNvPr id="4" name="Picture 3" descr="A person looking through a microscope&#10;&#10;Description automatically generated">
            <a:extLst>
              <a:ext uri="{FF2B5EF4-FFF2-40B4-BE49-F238E27FC236}">
                <a16:creationId xmlns:a16="http://schemas.microsoft.com/office/drawing/2014/main" id="{343882B4-EB13-8AA6-35F5-A5807091EC1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5000"/>
                    </a14:imgEffect>
                  </a14:imgLayer>
                </a14:imgProps>
              </a:ext>
              <a:ext uri="{28A0092B-C50C-407E-A947-70E740481C1C}">
                <a14:useLocalDpi xmlns:a14="http://schemas.microsoft.com/office/drawing/2010/main" val="0"/>
              </a:ext>
            </a:extLst>
          </a:blip>
          <a:stretch>
            <a:fillRect/>
          </a:stretch>
        </p:blipFill>
        <p:spPr>
          <a:xfrm rot="393255">
            <a:off x="-305703" y="-334400"/>
            <a:ext cx="5714583" cy="6285661"/>
          </a:xfrm>
          <a:prstGeom prst="rect">
            <a:avLst/>
          </a:prstGeom>
        </p:spPr>
      </p:pic>
    </p:spTree>
    <p:extLst>
      <p:ext uri="{BB962C8B-B14F-4D97-AF65-F5344CB8AC3E}">
        <p14:creationId xmlns:p14="http://schemas.microsoft.com/office/powerpoint/2010/main" val="198194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D78289-A08F-87CA-6490-505B0E603A2F}"/>
              </a:ext>
            </a:extLst>
          </p:cNvPr>
          <p:cNvSpPr>
            <a:spLocks noGrp="1"/>
          </p:cNvSpPr>
          <p:nvPr>
            <p:ph idx="1"/>
          </p:nvPr>
        </p:nvSpPr>
        <p:spPr>
          <a:xfrm>
            <a:off x="6690126" y="1714484"/>
            <a:ext cx="5029069" cy="5972856"/>
          </a:xfrm>
        </p:spPr>
        <p:txBody>
          <a:bodyPr/>
          <a:lstStyle/>
          <a:p>
            <a:pPr marL="0" indent="0" algn="ctr">
              <a:buNone/>
            </a:pPr>
            <a:r>
              <a:rPr lang="en-US" sz="3600" b="1" dirty="0">
                <a:solidFill>
                  <a:schemeClr val="bg1"/>
                </a:solidFill>
                <a:latin typeface="Neue Haas Grotesk Text Pro" panose="020B0504020202020204" pitchFamily="34" charset="0"/>
              </a:rPr>
              <a:t>But what does this mean for the National Research and Education Network, in Nunavut?</a:t>
            </a:r>
          </a:p>
          <a:p>
            <a:pPr marL="0" indent="0" algn="ctr">
              <a:buNone/>
            </a:pPr>
            <a:endParaRPr lang="en-US" dirty="0"/>
          </a:p>
        </p:txBody>
      </p:sp>
      <p:grpSp>
        <p:nvGrpSpPr>
          <p:cNvPr id="9" name="Group 8">
            <a:extLst>
              <a:ext uri="{FF2B5EF4-FFF2-40B4-BE49-F238E27FC236}">
                <a16:creationId xmlns:a16="http://schemas.microsoft.com/office/drawing/2014/main" id="{078EAA97-6209-4ABC-1510-E44F1CA8FFBA}"/>
              </a:ext>
            </a:extLst>
          </p:cNvPr>
          <p:cNvGrpSpPr/>
          <p:nvPr/>
        </p:nvGrpSpPr>
        <p:grpSpPr>
          <a:xfrm>
            <a:off x="-291522" y="0"/>
            <a:ext cx="7755578" cy="6546635"/>
            <a:chOff x="-344685" y="-285750"/>
            <a:chExt cx="8524762" cy="7143750"/>
          </a:xfrm>
        </p:grpSpPr>
        <p:pic>
          <p:nvPicPr>
            <p:cNvPr id="2" name="Picture 1">
              <a:extLst>
                <a:ext uri="{FF2B5EF4-FFF2-40B4-BE49-F238E27FC236}">
                  <a16:creationId xmlns:a16="http://schemas.microsoft.com/office/drawing/2014/main" id="{FCE4405E-3B7D-1BD0-B686-DC01D04804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685" y="-285750"/>
              <a:ext cx="8524762" cy="7143750"/>
            </a:xfrm>
            <a:prstGeom prst="rect">
              <a:avLst/>
            </a:prstGeom>
          </p:spPr>
        </p:pic>
        <p:sp>
          <p:nvSpPr>
            <p:cNvPr id="5" name="Oval 4">
              <a:extLst>
                <a:ext uri="{FF2B5EF4-FFF2-40B4-BE49-F238E27FC236}">
                  <a16:creationId xmlns:a16="http://schemas.microsoft.com/office/drawing/2014/main" id="{A084A724-BE65-507E-D71E-D4DC70BFD3F8}"/>
                </a:ext>
              </a:extLst>
            </p:cNvPr>
            <p:cNvSpPr/>
            <p:nvPr/>
          </p:nvSpPr>
          <p:spPr>
            <a:xfrm>
              <a:off x="2073729" y="375558"/>
              <a:ext cx="3404507" cy="3584121"/>
            </a:xfrm>
            <a:prstGeom prst="ellipse">
              <a:avLst/>
            </a:prstGeom>
            <a:solidFill>
              <a:srgbClr val="FFCC00">
                <a:alpha val="2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cat and text&#10;&#10;Description automatically generated">
              <a:extLst>
                <a:ext uri="{FF2B5EF4-FFF2-40B4-BE49-F238E27FC236}">
                  <a16:creationId xmlns:a16="http://schemas.microsoft.com/office/drawing/2014/main" id="{94EF6BC7-3D34-35BC-CA6B-1EC58D639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319" y="831615"/>
              <a:ext cx="1155045" cy="752257"/>
            </a:xfrm>
            <a:prstGeom prst="rect">
              <a:avLst/>
            </a:prstGeom>
          </p:spPr>
        </p:pic>
      </p:grpSp>
    </p:spTree>
    <p:extLst>
      <p:ext uri="{BB962C8B-B14F-4D97-AF65-F5344CB8AC3E}">
        <p14:creationId xmlns:p14="http://schemas.microsoft.com/office/powerpoint/2010/main" val="82170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F8331D-DCD3-72D8-95A5-F542D931C0CA}"/>
              </a:ext>
            </a:extLst>
          </p:cNvPr>
          <p:cNvSpPr txBox="1"/>
          <p:nvPr/>
        </p:nvSpPr>
        <p:spPr>
          <a:xfrm>
            <a:off x="838200" y="82761"/>
            <a:ext cx="10515600" cy="1270476"/>
          </a:xfrm>
          <a:prstGeom prst="rect">
            <a:avLst/>
          </a:prstGeom>
          <a:noFill/>
        </p:spPr>
        <p:txBody>
          <a:bodyPr wrap="square">
            <a:spAutoFit/>
          </a:bodyPr>
          <a:lstStyle/>
          <a:p>
            <a:pPr marL="0" marR="0" algn="ctr">
              <a:lnSpc>
                <a:spcPct val="107000"/>
              </a:lnSpc>
              <a:spcBef>
                <a:spcPts val="0"/>
              </a:spcBef>
              <a:spcAft>
                <a:spcPts val="800"/>
              </a:spcAft>
            </a:pPr>
            <a:r>
              <a:rPr lang="en-US" b="1"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rPr>
              <a:t>Decolonizing technology through these </a:t>
            </a:r>
            <a:r>
              <a:rPr lang="en-US" b="1" kern="100" dirty="0">
                <a:solidFill>
                  <a:schemeClr val="bg1"/>
                </a:solidFill>
                <a:latin typeface="Neue Haas Grotesk Text Pro" panose="020B0504020202020204" pitchFamily="34" charset="0"/>
                <a:ea typeface="Calibri" panose="020F0502020204030204" pitchFamily="34" charset="0"/>
                <a:cs typeface="Narkisim" panose="020F0502020204030204" pitchFamily="34" charset="-79"/>
              </a:rPr>
              <a:t>networking projects </a:t>
            </a:r>
            <a:r>
              <a:rPr lang="en-US" b="1"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rPr>
              <a:t>“exemplify how communities long regarded as objects of study have instead increasingly become leaders in the study and stewardship of their own languages” </a:t>
            </a:r>
          </a:p>
          <a:p>
            <a:pPr marL="0" marR="0" algn="ctr">
              <a:lnSpc>
                <a:spcPct val="107000"/>
              </a:lnSpc>
              <a:spcBef>
                <a:spcPts val="0"/>
              </a:spcBef>
              <a:spcAft>
                <a:spcPts val="800"/>
              </a:spcAft>
            </a:pPr>
            <a:r>
              <a:rPr lang="en-US" sz="1200" b="1" i="1"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rPr>
              <a:t>(</a:t>
            </a:r>
            <a:r>
              <a:rPr lang="en-US" sz="1200" b="1" i="1" u="sng"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hlinkClick r:id="rId3">
                  <a:extLst>
                    <a:ext uri="{A12FA001-AC4F-418D-AE19-62706E023703}">
                      <ahyp:hlinkClr xmlns:ahyp="http://schemas.microsoft.com/office/drawing/2018/hyperlinkcolor" val="tx"/>
                    </a:ext>
                  </a:extLst>
                </a:hlinkClick>
              </a:rPr>
              <a:t>Henke &amp; </a:t>
            </a:r>
            <a:r>
              <a:rPr lang="en-US" sz="1200" b="1" i="1" u="sng" kern="100" dirty="0" err="1">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hlinkClick r:id="rId3">
                  <a:extLst>
                    <a:ext uri="{A12FA001-AC4F-418D-AE19-62706E023703}">
                      <ahyp:hlinkClr xmlns:ahyp="http://schemas.microsoft.com/office/drawing/2018/hyperlinkcolor" val="tx"/>
                    </a:ext>
                  </a:extLst>
                </a:hlinkClick>
              </a:rPr>
              <a:t>Berez-Kroeker</a:t>
            </a:r>
            <a:r>
              <a:rPr lang="en-US" sz="1200" b="1" i="1" u="sng"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hlinkClick r:id="rId3">
                  <a:extLst>
                    <a:ext uri="{A12FA001-AC4F-418D-AE19-62706E023703}">
                      <ahyp:hlinkClr xmlns:ahyp="http://schemas.microsoft.com/office/drawing/2018/hyperlinkcolor" val="tx"/>
                    </a:ext>
                  </a:extLst>
                </a:hlinkClick>
              </a:rPr>
              <a:t>, 2016</a:t>
            </a:r>
            <a:r>
              <a:rPr lang="en-US" sz="1200" b="1" i="1"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rPr>
              <a:t>, p. 425).</a:t>
            </a:r>
            <a:endParaRPr lang="en-US" sz="1200" i="1" kern="100" dirty="0">
              <a:solidFill>
                <a:schemeClr val="bg1"/>
              </a:solidFill>
              <a:effectLst/>
              <a:latin typeface="Neue Haas Grotesk Text Pro" panose="020B0504020202020204" pitchFamily="34" charset="0"/>
              <a:ea typeface="Calibri" panose="020F0502020204030204" pitchFamily="34" charset="0"/>
              <a:cs typeface="Narkisim" panose="020F0502020204030204" pitchFamily="34" charset="-79"/>
            </a:endParaRPr>
          </a:p>
        </p:txBody>
      </p:sp>
      <p:pic>
        <p:nvPicPr>
          <p:cNvPr id="7" name="Picture 6" descr="A group of people sitting at a table with laptops&#10;&#10;Description automatically generated">
            <a:extLst>
              <a:ext uri="{FF2B5EF4-FFF2-40B4-BE49-F238E27FC236}">
                <a16:creationId xmlns:a16="http://schemas.microsoft.com/office/drawing/2014/main" id="{8BF88B4E-0387-DDEB-9085-8A1D46F796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a:xfrm>
            <a:off x="2677415" y="670999"/>
            <a:ext cx="6578417" cy="6858000"/>
          </a:xfrm>
          <a:prstGeom prst="rect">
            <a:avLst/>
          </a:prstGeom>
        </p:spPr>
      </p:pic>
    </p:spTree>
    <p:extLst>
      <p:ext uri="{BB962C8B-B14F-4D97-AF65-F5344CB8AC3E}">
        <p14:creationId xmlns:p14="http://schemas.microsoft.com/office/powerpoint/2010/main" val="1321659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6C17CF5-F2CF-E6DE-55EB-A358DD60B779}"/>
              </a:ext>
            </a:extLst>
          </p:cNvPr>
          <p:cNvGrpSpPr/>
          <p:nvPr/>
        </p:nvGrpSpPr>
        <p:grpSpPr>
          <a:xfrm>
            <a:off x="0" y="0"/>
            <a:ext cx="12192000" cy="8809264"/>
            <a:chOff x="0" y="0"/>
            <a:chExt cx="12192000" cy="8809264"/>
          </a:xfrm>
        </p:grpSpPr>
        <p:pic>
          <p:nvPicPr>
            <p:cNvPr id="16" name="Picture 15" descr="An iceberg in the water&#10;&#10;Description automatically generated">
              <a:extLst>
                <a:ext uri="{FF2B5EF4-FFF2-40B4-BE49-F238E27FC236}">
                  <a16:creationId xmlns:a16="http://schemas.microsoft.com/office/drawing/2014/main" id="{0416F4AE-F9A4-ACEB-06BD-3DEC464DF6CA}"/>
                </a:ext>
              </a:extLst>
            </p:cNvPr>
            <p:cNvPicPr>
              <a:picLocks noChangeAspect="1"/>
            </p:cNvPicPr>
            <p:nvPr/>
          </p:nvPicPr>
          <p:blipFill rotWithShape="1">
            <a:blip r:embed="rId3">
              <a:extLst>
                <a:ext uri="{28A0092B-C50C-407E-A947-70E740481C1C}">
                  <a14:useLocalDpi xmlns:a14="http://schemas.microsoft.com/office/drawing/2010/main" val="0"/>
                </a:ext>
              </a:extLst>
            </a:blip>
            <a:srcRect t="2787"/>
            <a:stretch/>
          </p:blipFill>
          <p:spPr>
            <a:xfrm>
              <a:off x="0" y="0"/>
              <a:ext cx="12192000" cy="8809264"/>
            </a:xfrm>
            <a:prstGeom prst="rect">
              <a:avLst/>
            </a:prstGeom>
          </p:spPr>
        </p:pic>
        <p:pic>
          <p:nvPicPr>
            <p:cNvPr id="17" name="Picture 16" descr="A pile of white electronic devices&#10;&#10;Description automatically generated">
              <a:extLst>
                <a:ext uri="{FF2B5EF4-FFF2-40B4-BE49-F238E27FC236}">
                  <a16:creationId xmlns:a16="http://schemas.microsoft.com/office/drawing/2014/main" id="{23C386F2-5983-58A5-6757-30A3EFFF0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444" y="40821"/>
              <a:ext cx="8272462" cy="4727122"/>
            </a:xfrm>
            <a:prstGeom prst="rect">
              <a:avLst/>
            </a:prstGeom>
            <a:effectLst>
              <a:softEdge rad="0"/>
            </a:effectLst>
          </p:spPr>
        </p:pic>
      </p:grpSp>
    </p:spTree>
    <p:extLst>
      <p:ext uri="{BB962C8B-B14F-4D97-AF65-F5344CB8AC3E}">
        <p14:creationId xmlns:p14="http://schemas.microsoft.com/office/powerpoint/2010/main" val="1491054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5D044B-2ED1-839D-8CBA-0445759A4490}"/>
              </a:ext>
            </a:extLst>
          </p:cNvPr>
          <p:cNvSpPr txBox="1"/>
          <p:nvPr/>
        </p:nvSpPr>
        <p:spPr>
          <a:xfrm>
            <a:off x="824757" y="3244334"/>
            <a:ext cx="652743" cy="369332"/>
          </a:xfrm>
          <a:prstGeom prst="rect">
            <a:avLst/>
          </a:prstGeom>
          <a:noFill/>
        </p:spPr>
        <p:txBody>
          <a:bodyPr wrap="none" rtlCol="0">
            <a:spAutoFit/>
          </a:bodyPr>
          <a:lstStyle/>
          <a:p>
            <a:r>
              <a:rPr lang="en-US" b="1">
                <a:solidFill>
                  <a:schemeClr val="bg1"/>
                </a:solidFill>
                <a:latin typeface="Neue Haas Grotesk Text Pro" panose="020B0504020202020204" pitchFamily="34" charset="0"/>
              </a:rPr>
              <a:t>1MB</a:t>
            </a:r>
          </a:p>
        </p:txBody>
      </p:sp>
      <p:sp>
        <p:nvSpPr>
          <p:cNvPr id="7" name="TextBox 6">
            <a:extLst>
              <a:ext uri="{FF2B5EF4-FFF2-40B4-BE49-F238E27FC236}">
                <a16:creationId xmlns:a16="http://schemas.microsoft.com/office/drawing/2014/main" id="{D3A637AD-E9A0-4939-DE73-E8D504DF6A68}"/>
              </a:ext>
            </a:extLst>
          </p:cNvPr>
          <p:cNvSpPr txBox="1"/>
          <p:nvPr/>
        </p:nvSpPr>
        <p:spPr>
          <a:xfrm>
            <a:off x="3080496" y="3493102"/>
            <a:ext cx="1180289" cy="523220"/>
          </a:xfrm>
          <a:prstGeom prst="rect">
            <a:avLst/>
          </a:prstGeom>
          <a:noFill/>
        </p:spPr>
        <p:txBody>
          <a:bodyPr wrap="square" rtlCol="0">
            <a:spAutoFit/>
          </a:bodyPr>
          <a:lstStyle/>
          <a:p>
            <a:r>
              <a:rPr lang="en-US" sz="2800" b="1">
                <a:solidFill>
                  <a:schemeClr val="bg1"/>
                </a:solidFill>
                <a:latin typeface="Neue Haas Grotesk Text Pro" panose="020B0504020202020204" pitchFamily="34" charset="0"/>
              </a:rPr>
              <a:t>5MB</a:t>
            </a:r>
          </a:p>
        </p:txBody>
      </p:sp>
      <p:pic>
        <p:nvPicPr>
          <p:cNvPr id="15" name="Picture 14" descr="A person holding a phone with a wifi symbol on the screen&#10;&#10;Description automatically generated">
            <a:extLst>
              <a:ext uri="{FF2B5EF4-FFF2-40B4-BE49-F238E27FC236}">
                <a16:creationId xmlns:a16="http://schemas.microsoft.com/office/drawing/2014/main" id="{1CC024FA-80BE-BE41-F1D6-07C53A7A2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0" y="-85060"/>
            <a:ext cx="6980248" cy="6980248"/>
          </a:xfrm>
          <a:prstGeom prst="rect">
            <a:avLst/>
          </a:prstGeom>
          <a:effectLst>
            <a:softEdge rad="254000"/>
          </a:effectLst>
        </p:spPr>
      </p:pic>
      <p:sp>
        <p:nvSpPr>
          <p:cNvPr id="17" name="Rectangle 16">
            <a:extLst>
              <a:ext uri="{FF2B5EF4-FFF2-40B4-BE49-F238E27FC236}">
                <a16:creationId xmlns:a16="http://schemas.microsoft.com/office/drawing/2014/main" id="{2B5EA0A1-A69F-061E-2DD1-2CDA2A3A7418}"/>
              </a:ext>
            </a:extLst>
          </p:cNvPr>
          <p:cNvSpPr/>
          <p:nvPr/>
        </p:nvSpPr>
        <p:spPr>
          <a:xfrm>
            <a:off x="2734591" y="3434435"/>
            <a:ext cx="1173345" cy="269060"/>
          </a:xfrm>
          <a:prstGeom prst="rect">
            <a:avLst/>
          </a:prstGeom>
          <a:solidFill>
            <a:srgbClr val="59A19B"/>
          </a:solidFill>
          <a:ln>
            <a:noFill/>
          </a:ln>
          <a:effectLst>
            <a:glow>
              <a:srgbClr val="5DA29D"/>
            </a:glo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D788D9-B769-E36A-127C-78B13BB07BB8}"/>
              </a:ext>
            </a:extLst>
          </p:cNvPr>
          <p:cNvSpPr txBox="1"/>
          <p:nvPr/>
        </p:nvSpPr>
        <p:spPr>
          <a:xfrm>
            <a:off x="2443720" y="3390390"/>
            <a:ext cx="1879041" cy="369332"/>
          </a:xfrm>
          <a:prstGeom prst="rect">
            <a:avLst/>
          </a:prstGeom>
          <a:noFill/>
        </p:spPr>
        <p:txBody>
          <a:bodyPr wrap="square" rtlCol="0">
            <a:spAutoFit/>
          </a:bodyPr>
          <a:lstStyle/>
          <a:p>
            <a:r>
              <a:rPr lang="en-US" b="1">
                <a:solidFill>
                  <a:schemeClr val="bg1"/>
                </a:solidFill>
                <a:latin typeface="Neue Haas Grotesk Text Pro" panose="020B0504020202020204" pitchFamily="34" charset="0"/>
              </a:rPr>
              <a:t>5Mbps/1Mbps</a:t>
            </a:r>
          </a:p>
        </p:txBody>
      </p:sp>
      <p:pic>
        <p:nvPicPr>
          <p:cNvPr id="3" name="Picture 2" descr="A person sitting in a chair reading a paper&#10;&#10;Description automatically generated">
            <a:extLst>
              <a:ext uri="{FF2B5EF4-FFF2-40B4-BE49-F238E27FC236}">
                <a16:creationId xmlns:a16="http://schemas.microsoft.com/office/drawing/2014/main" id="{387B7131-E708-BDE9-4EEF-B52335B0A8A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890437" y="-621652"/>
            <a:ext cx="6729340" cy="7421480"/>
          </a:xfrm>
          <a:prstGeom prst="rect">
            <a:avLst/>
          </a:prstGeom>
        </p:spPr>
      </p:pic>
    </p:spTree>
    <p:extLst>
      <p:ext uri="{BB962C8B-B14F-4D97-AF65-F5344CB8AC3E}">
        <p14:creationId xmlns:p14="http://schemas.microsoft.com/office/powerpoint/2010/main" val="393640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galaxy with stars in the sky&#10;&#10;Description automatically generated">
            <a:extLst>
              <a:ext uri="{FF2B5EF4-FFF2-40B4-BE49-F238E27FC236}">
                <a16:creationId xmlns:a16="http://schemas.microsoft.com/office/drawing/2014/main" id="{A677420E-1E94-BE9C-39DF-255893C11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7896" cy="6858000"/>
          </a:xfrm>
          <a:prstGeom prst="rect">
            <a:avLst/>
          </a:prstGeom>
        </p:spPr>
      </p:pic>
      <p:pic>
        <p:nvPicPr>
          <p:cNvPr id="6" name="Picture 5" descr="Satellite in space around the earth&#10;&#10;Description automatically generated">
            <a:extLst>
              <a:ext uri="{FF2B5EF4-FFF2-40B4-BE49-F238E27FC236}">
                <a16:creationId xmlns:a16="http://schemas.microsoft.com/office/drawing/2014/main" id="{F5357CB2-1F85-807D-4E76-5435131F1004}"/>
              </a:ext>
            </a:extLst>
          </p:cNvPr>
          <p:cNvPicPr>
            <a:picLocks noChangeAspect="1"/>
          </p:cNvPicPr>
          <p:nvPr/>
        </p:nvPicPr>
        <p:blipFill>
          <a:blip r:embed="rId4">
            <a:alphaModFix amt="96000"/>
            <a:extLst>
              <a:ext uri="{28A0092B-C50C-407E-A947-70E740481C1C}">
                <a14:useLocalDpi xmlns:a14="http://schemas.microsoft.com/office/drawing/2010/main" val="0"/>
              </a:ext>
            </a:extLst>
          </a:blip>
          <a:stretch>
            <a:fillRect/>
          </a:stretch>
        </p:blipFill>
        <p:spPr>
          <a:xfrm rot="20323696">
            <a:off x="-1181931" y="398100"/>
            <a:ext cx="6097660" cy="5785203"/>
          </a:xfrm>
          <a:prstGeom prst="rect">
            <a:avLst/>
          </a:prstGeom>
          <a:effectLst>
            <a:softEdge rad="393700"/>
          </a:effectLst>
        </p:spPr>
      </p:pic>
      <p:pic>
        <p:nvPicPr>
          <p:cNvPr id="25" name="Picture 24" descr="A galaxy with stars in the sky&#10;&#10;Description automatically generated">
            <a:extLst>
              <a:ext uri="{FF2B5EF4-FFF2-40B4-BE49-F238E27FC236}">
                <a16:creationId xmlns:a16="http://schemas.microsoft.com/office/drawing/2014/main" id="{DD74ED01-58A0-3B9D-B911-2DDC217AB8F5}"/>
              </a:ext>
            </a:extLst>
          </p:cNvPr>
          <p:cNvPicPr>
            <a:picLocks noChangeAspect="1"/>
          </p:cNvPicPr>
          <p:nvPr/>
        </p:nvPicPr>
        <p:blipFill rotWithShape="1">
          <a:blip r:embed="rId5">
            <a:alphaModFix amt="84000"/>
            <a:extLst>
              <a:ext uri="{BEBA8EAE-BF5A-486C-A8C5-ECC9F3942E4B}">
                <a14:imgProps xmlns:a14="http://schemas.microsoft.com/office/drawing/2010/main">
                  <a14:imgLayer r:embed="rId6">
                    <a14:imgEffect>
                      <a14:sharpenSoften amount="21000"/>
                    </a14:imgEffect>
                    <a14:imgEffect>
                      <a14:brightnessContrast bright="34000"/>
                    </a14:imgEffect>
                  </a14:imgLayer>
                </a14:imgProps>
              </a:ext>
              <a:ext uri="{28A0092B-C50C-407E-A947-70E740481C1C}">
                <a14:useLocalDpi xmlns:a14="http://schemas.microsoft.com/office/drawing/2010/main" val="0"/>
              </a:ext>
            </a:extLst>
          </a:blip>
          <a:srcRect l="22844" t="80139" r="32098" b="827"/>
          <a:stretch/>
        </p:blipFill>
        <p:spPr>
          <a:xfrm rot="20214030">
            <a:off x="7719936" y="4232651"/>
            <a:ext cx="5550195" cy="1305329"/>
          </a:xfrm>
          <a:prstGeom prst="rect">
            <a:avLst/>
          </a:prstGeom>
          <a:effectLst>
            <a:softEdge rad="254000"/>
          </a:effectLst>
        </p:spPr>
      </p:pic>
      <p:pic>
        <p:nvPicPr>
          <p:cNvPr id="3" name="Picture 2" descr="A cartoon of people in a red sports car&#10;&#10;Description automatically generated">
            <a:extLst>
              <a:ext uri="{FF2B5EF4-FFF2-40B4-BE49-F238E27FC236}">
                <a16:creationId xmlns:a16="http://schemas.microsoft.com/office/drawing/2014/main" id="{BDE49B9D-5278-B5C6-3437-09819F27C6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755" y="283595"/>
            <a:ext cx="7123725" cy="5339084"/>
          </a:xfrm>
          <a:prstGeom prst="rect">
            <a:avLst/>
          </a:prstGeom>
        </p:spPr>
      </p:pic>
    </p:spTree>
    <p:extLst>
      <p:ext uri="{BB962C8B-B14F-4D97-AF65-F5344CB8AC3E}">
        <p14:creationId xmlns:p14="http://schemas.microsoft.com/office/powerpoint/2010/main" val="27741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527068-792E-BDD5-0F0F-5547A73982A1}"/>
              </a:ext>
            </a:extLst>
          </p:cNvPr>
          <p:cNvSpPr txBox="1"/>
          <p:nvPr/>
        </p:nvSpPr>
        <p:spPr>
          <a:xfrm>
            <a:off x="7848737" y="2114683"/>
            <a:ext cx="6251944" cy="523220"/>
          </a:xfrm>
          <a:prstGeom prst="rect">
            <a:avLst/>
          </a:prstGeom>
          <a:noFill/>
        </p:spPr>
        <p:txBody>
          <a:bodyPr wrap="square">
            <a:spAutoFit/>
          </a:bodyPr>
          <a:lstStyle/>
          <a:p>
            <a:r>
              <a:rPr lang="iu-Cans-CA" sz="2800" b="1" dirty="0">
                <a:solidFill>
                  <a:schemeClr val="bg1"/>
                </a:solidFill>
                <a:latin typeface="Neue Haas Grotesk Text Pro" panose="020B0504020202020204" pitchFamily="34" charset="0"/>
              </a:rPr>
              <a:t>ᔭᓂᕗ ᓚᐃᓐ</a:t>
            </a:r>
            <a:r>
              <a:rPr lang="en-US" sz="2800" b="1" dirty="0">
                <a:solidFill>
                  <a:schemeClr val="bg1"/>
                </a:solidFill>
                <a:latin typeface="Neue Haas Grotesk Text Pro" panose="020B0504020202020204" pitchFamily="34" charset="0"/>
              </a:rPr>
              <a:t> </a:t>
            </a:r>
          </a:p>
        </p:txBody>
      </p:sp>
      <p:pic>
        <p:nvPicPr>
          <p:cNvPr id="5" name="Picture 4" descr="A cartoon of a person waving&#10;&#10;Description automatically generated">
            <a:extLst>
              <a:ext uri="{FF2B5EF4-FFF2-40B4-BE49-F238E27FC236}">
                <a16:creationId xmlns:a16="http://schemas.microsoft.com/office/drawing/2014/main" id="{04D32D53-2075-C2A4-2CEC-BEF27068B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798" y="824028"/>
            <a:ext cx="5426012" cy="6033972"/>
          </a:xfrm>
          <a:prstGeom prst="rect">
            <a:avLst/>
          </a:prstGeom>
        </p:spPr>
      </p:pic>
      <p:pic>
        <p:nvPicPr>
          <p:cNvPr id="7" name="Picture 6" descr="A cartoon of a person waving&#10;&#10;Description automatically generated">
            <a:extLst>
              <a:ext uri="{FF2B5EF4-FFF2-40B4-BE49-F238E27FC236}">
                <a16:creationId xmlns:a16="http://schemas.microsoft.com/office/drawing/2014/main" id="{B26EF48A-7F45-9BCF-8C22-C0CAC1401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35" y="824028"/>
            <a:ext cx="5000480" cy="6033972"/>
          </a:xfrm>
          <a:prstGeom prst="rect">
            <a:avLst/>
          </a:prstGeom>
        </p:spPr>
      </p:pic>
      <p:sp>
        <p:nvSpPr>
          <p:cNvPr id="10" name="TextBox 9">
            <a:extLst>
              <a:ext uri="{FF2B5EF4-FFF2-40B4-BE49-F238E27FC236}">
                <a16:creationId xmlns:a16="http://schemas.microsoft.com/office/drawing/2014/main" id="{E6646B0D-52E8-13E0-D47B-8AB6D899BFD7}"/>
              </a:ext>
            </a:extLst>
          </p:cNvPr>
          <p:cNvSpPr txBox="1"/>
          <p:nvPr/>
        </p:nvSpPr>
        <p:spPr>
          <a:xfrm>
            <a:off x="696431" y="1434576"/>
            <a:ext cx="6948376" cy="523220"/>
          </a:xfrm>
          <a:prstGeom prst="rect">
            <a:avLst/>
          </a:prstGeom>
          <a:noFill/>
        </p:spPr>
        <p:txBody>
          <a:bodyPr wrap="square">
            <a:spAutoFit/>
          </a:bodyPr>
          <a:lstStyle/>
          <a:p>
            <a:r>
              <a:rPr lang="en-US" sz="2800" b="1" dirty="0" err="1">
                <a:solidFill>
                  <a:schemeClr val="bg1"/>
                </a:solidFill>
                <a:latin typeface="Neue Haas Grotesk Text Pro" panose="020B0504020202020204" pitchFamily="34" charset="0"/>
              </a:rPr>
              <a:t>ᐅᓖᐱᑲ</a:t>
            </a:r>
            <a:r>
              <a:rPr lang="en-US" sz="2800" b="1" dirty="0">
                <a:solidFill>
                  <a:schemeClr val="bg1"/>
                </a:solidFill>
                <a:latin typeface="Neue Haas Grotesk Text Pro" panose="020B0504020202020204" pitchFamily="34" charset="0"/>
              </a:rPr>
              <a:t> </a:t>
            </a:r>
            <a:r>
              <a:rPr lang="iu-Cans-CA" sz="2800" b="1" dirty="0">
                <a:solidFill>
                  <a:schemeClr val="bg1"/>
                </a:solidFill>
                <a:latin typeface="Neue Haas Grotesk Text Pro" panose="020B0504020202020204" pitchFamily="34" charset="0"/>
              </a:rPr>
              <a:t>ᒨᓐᔅ</a:t>
            </a:r>
            <a:endParaRPr lang="en-US" sz="2800" b="1" dirty="0">
              <a:solidFill>
                <a:schemeClr val="bg1"/>
              </a:solidFill>
              <a:latin typeface="Neue Haas Grotesk Text Pro" panose="020B0504020202020204" pitchFamily="34" charset="0"/>
            </a:endParaRPr>
          </a:p>
        </p:txBody>
      </p:sp>
    </p:spTree>
    <p:extLst>
      <p:ext uri="{BB962C8B-B14F-4D97-AF65-F5344CB8AC3E}">
        <p14:creationId xmlns:p14="http://schemas.microsoft.com/office/powerpoint/2010/main" val="3532924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 name="Picture 5" descr="Satellite in space around the earth&#10;&#10;Description automatically generated">
            <a:extLst>
              <a:ext uri="{FF2B5EF4-FFF2-40B4-BE49-F238E27FC236}">
                <a16:creationId xmlns:a16="http://schemas.microsoft.com/office/drawing/2014/main" id="{C0BC5483-82CC-D5AF-11D5-CEBC6DE20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93" y="-457201"/>
            <a:ext cx="8890907" cy="7919359"/>
          </a:xfrm>
          <a:prstGeom prst="rect">
            <a:avLst/>
          </a:prstGeom>
          <a:effectLst>
            <a:softEdge rad="1028700"/>
          </a:effectLst>
        </p:spPr>
      </p:pic>
    </p:spTree>
    <p:extLst>
      <p:ext uri="{BB962C8B-B14F-4D97-AF65-F5344CB8AC3E}">
        <p14:creationId xmlns:p14="http://schemas.microsoft.com/office/powerpoint/2010/main" val="4111099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descr="A pair of hands with tattoos&#10;&#10;Description automatically generated">
            <a:extLst>
              <a:ext uri="{FF2B5EF4-FFF2-40B4-BE49-F238E27FC236}">
                <a16:creationId xmlns:a16="http://schemas.microsoft.com/office/drawing/2014/main" id="{A5FDB35F-FD88-58F1-0E7B-55B875BA0417}"/>
              </a:ext>
            </a:extLst>
          </p:cNvPr>
          <p:cNvPicPr>
            <a:picLocks noChangeAspect="1"/>
          </p:cNvPicPr>
          <p:nvPr/>
        </p:nvPicPr>
        <p:blipFill rotWithShape="1">
          <a:blip r:embed="rId3">
            <a:alphaModFix amt="90000"/>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t="26934" b="7867"/>
          <a:stretch/>
        </p:blipFill>
        <p:spPr>
          <a:xfrm>
            <a:off x="3037150" y="1751946"/>
            <a:ext cx="5806159" cy="5047487"/>
          </a:xfrm>
          <a:prstGeom prst="rect">
            <a:avLst/>
          </a:prstGeom>
          <a:effectLst>
            <a:softEdge rad="254000"/>
          </a:effectLst>
        </p:spPr>
      </p:pic>
      <p:sp>
        <p:nvSpPr>
          <p:cNvPr id="2" name="Title 1">
            <a:extLst>
              <a:ext uri="{FF2B5EF4-FFF2-40B4-BE49-F238E27FC236}">
                <a16:creationId xmlns:a16="http://schemas.microsoft.com/office/drawing/2014/main" id="{4AEC7EEB-3AA1-673E-D1E5-859B7EE3E4FC}"/>
              </a:ext>
            </a:extLst>
          </p:cNvPr>
          <p:cNvSpPr>
            <a:spLocks noGrp="1"/>
          </p:cNvSpPr>
          <p:nvPr>
            <p:ph type="title"/>
          </p:nvPr>
        </p:nvSpPr>
        <p:spPr>
          <a:xfrm>
            <a:off x="344786" y="-198564"/>
            <a:ext cx="11500624" cy="1337953"/>
          </a:xfrm>
        </p:spPr>
        <p:txBody>
          <a:bodyPr>
            <a:normAutofit/>
          </a:bodyPr>
          <a:lstStyle/>
          <a:p>
            <a:pPr algn="ctr"/>
            <a:r>
              <a:rPr lang="en-US" b="1" dirty="0">
                <a:solidFill>
                  <a:schemeClr val="bg1"/>
                </a:solidFill>
                <a:latin typeface="Neue Haas Grotesk Text Pro"/>
              </a:rPr>
              <a:t>The </a:t>
            </a:r>
            <a:r>
              <a:rPr lang="en-US" b="1" dirty="0" err="1">
                <a:solidFill>
                  <a:schemeClr val="bg1"/>
                </a:solidFill>
                <a:latin typeface="Neue Haas Grotesk Text Pro"/>
              </a:rPr>
              <a:t>GiiG</a:t>
            </a:r>
            <a:r>
              <a:rPr lang="en-US" b="1" dirty="0">
                <a:solidFill>
                  <a:schemeClr val="bg1"/>
                </a:solidFill>
                <a:latin typeface="Neue Haas Grotesk Text Pro"/>
              </a:rPr>
              <a:t> Solution</a:t>
            </a:r>
            <a:r>
              <a:rPr lang="en-US" b="1" dirty="0">
                <a:latin typeface="Neue Haas Grotesk Text Pro"/>
              </a:rPr>
              <a:t> </a:t>
            </a:r>
            <a:endParaRPr lang="en-US" dirty="0">
              <a:latin typeface="Neue Haas Grotesk Text Pro"/>
            </a:endParaRPr>
          </a:p>
        </p:txBody>
      </p:sp>
      <p:pic>
        <p:nvPicPr>
          <p:cNvPr id="3" name="Picture 2" descr="A white letter on a black background&#10;&#10;Description automatically generated">
            <a:extLst>
              <a:ext uri="{FF2B5EF4-FFF2-40B4-BE49-F238E27FC236}">
                <a16:creationId xmlns:a16="http://schemas.microsoft.com/office/drawing/2014/main" id="{3AD3D7CC-E6B3-6AED-80A1-9D5B86C89E39}"/>
              </a:ext>
            </a:extLst>
          </p:cNvPr>
          <p:cNvPicPr>
            <a:picLocks noChangeAspect="1"/>
          </p:cNvPicPr>
          <p:nvPr/>
        </p:nvPicPr>
        <p:blipFill>
          <a:blip r:embed="rId5"/>
          <a:stretch>
            <a:fillRect/>
          </a:stretch>
        </p:blipFill>
        <p:spPr>
          <a:xfrm>
            <a:off x="4796319" y="816320"/>
            <a:ext cx="2434444" cy="542811"/>
          </a:xfrm>
          <a:prstGeom prst="rect">
            <a:avLst/>
          </a:prstGeom>
        </p:spPr>
      </p:pic>
      <p:pic>
        <p:nvPicPr>
          <p:cNvPr id="15" name="Picture 14" descr="A satellite in space with earth in the background&#10;&#10;Description automatically generated">
            <a:extLst>
              <a:ext uri="{FF2B5EF4-FFF2-40B4-BE49-F238E27FC236}">
                <a16:creationId xmlns:a16="http://schemas.microsoft.com/office/drawing/2014/main" id="{23C472FD-0C50-E1EB-D242-609A647B10A3}"/>
              </a:ext>
            </a:extLst>
          </p:cNvPr>
          <p:cNvPicPr>
            <a:picLocks noChangeAspect="1"/>
          </p:cNvPicPr>
          <p:nvPr/>
        </p:nvPicPr>
        <p:blipFill>
          <a:blip r:embed="rId6">
            <a:alphaModFix amt="59000"/>
          </a:blip>
          <a:stretch>
            <a:fillRect/>
          </a:stretch>
        </p:blipFill>
        <p:spPr>
          <a:xfrm>
            <a:off x="8590801" y="118472"/>
            <a:ext cx="3391767" cy="3450336"/>
          </a:xfrm>
          <a:prstGeom prst="rect">
            <a:avLst/>
          </a:prstGeom>
          <a:effectLst>
            <a:softEdge rad="190500"/>
          </a:effectLst>
        </p:spPr>
      </p:pic>
      <p:pic>
        <p:nvPicPr>
          <p:cNvPr id="16" name="Picture 15" descr="A satellite dish in space&#10;&#10;Description automatically generated">
            <a:extLst>
              <a:ext uri="{FF2B5EF4-FFF2-40B4-BE49-F238E27FC236}">
                <a16:creationId xmlns:a16="http://schemas.microsoft.com/office/drawing/2014/main" id="{0BD44835-9260-49AA-F2D5-27EA96C46FDA}"/>
              </a:ext>
            </a:extLst>
          </p:cNvPr>
          <p:cNvPicPr>
            <a:picLocks noChangeAspect="1"/>
          </p:cNvPicPr>
          <p:nvPr/>
        </p:nvPicPr>
        <p:blipFill>
          <a:blip r:embed="rId7">
            <a:alphaModFix amt="87000"/>
          </a:blip>
          <a:stretch>
            <a:fillRect/>
          </a:stretch>
        </p:blipFill>
        <p:spPr>
          <a:xfrm rot="673431">
            <a:off x="-231956" y="3165413"/>
            <a:ext cx="3908233" cy="3901332"/>
          </a:xfrm>
          <a:prstGeom prst="rect">
            <a:avLst/>
          </a:prstGeom>
          <a:effectLst>
            <a:softEdge rad="177800"/>
          </a:effectLst>
        </p:spPr>
      </p:pic>
      <p:grpSp>
        <p:nvGrpSpPr>
          <p:cNvPr id="12" name="Group 11">
            <a:extLst>
              <a:ext uri="{FF2B5EF4-FFF2-40B4-BE49-F238E27FC236}">
                <a16:creationId xmlns:a16="http://schemas.microsoft.com/office/drawing/2014/main" id="{18CD1BAD-7162-0037-3354-027AC7AE1A97}"/>
              </a:ext>
            </a:extLst>
          </p:cNvPr>
          <p:cNvGrpSpPr/>
          <p:nvPr/>
        </p:nvGrpSpPr>
        <p:grpSpPr>
          <a:xfrm>
            <a:off x="5472198" y="2412491"/>
            <a:ext cx="3118603" cy="2863399"/>
            <a:chOff x="3600971" y="2617779"/>
            <a:chExt cx="2847697" cy="2636444"/>
          </a:xfrm>
        </p:grpSpPr>
        <p:pic>
          <p:nvPicPr>
            <p:cNvPr id="9" name="Picture 8" descr="A group of shiny spheres&#10;&#10;Description automatically generated">
              <a:extLst>
                <a:ext uri="{FF2B5EF4-FFF2-40B4-BE49-F238E27FC236}">
                  <a16:creationId xmlns:a16="http://schemas.microsoft.com/office/drawing/2014/main" id="{FBF05CEB-8EB1-55E8-8823-14BF1B406978}"/>
                </a:ext>
              </a:extLst>
            </p:cNvPr>
            <p:cNvPicPr>
              <a:picLocks noChangeAspect="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brightnessContrast bright="28000"/>
                      </a14:imgEffect>
                    </a14:imgLayer>
                  </a14:imgProps>
                </a:ext>
                <a:ext uri="{28A0092B-C50C-407E-A947-70E740481C1C}">
                  <a14:useLocalDpi xmlns:a14="http://schemas.microsoft.com/office/drawing/2010/main" val="0"/>
                </a:ext>
              </a:extLst>
            </a:blip>
            <a:srcRect l="37480" t="1" r="37555" b="65333"/>
            <a:stretch/>
          </p:blipFill>
          <p:spPr>
            <a:xfrm>
              <a:off x="3600971" y="2617779"/>
              <a:ext cx="2847697" cy="2636444"/>
            </a:xfrm>
            <a:prstGeom prst="rect">
              <a:avLst/>
            </a:prstGeom>
          </p:spPr>
        </p:pic>
        <p:pic>
          <p:nvPicPr>
            <p:cNvPr id="10" name="Picture 9" descr="A red text on a black background&#10;&#10;Description automatically generated">
              <a:extLst>
                <a:ext uri="{FF2B5EF4-FFF2-40B4-BE49-F238E27FC236}">
                  <a16:creationId xmlns:a16="http://schemas.microsoft.com/office/drawing/2014/main" id="{C49660ED-5A04-963C-3D65-F63DB4343E28}"/>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45280" y="3910107"/>
              <a:ext cx="1638300" cy="498673"/>
            </a:xfrm>
            <a:prstGeom prst="rect">
              <a:avLst/>
            </a:prstGeom>
          </p:spPr>
        </p:pic>
      </p:grpSp>
      <p:grpSp>
        <p:nvGrpSpPr>
          <p:cNvPr id="18" name="Group 17">
            <a:extLst>
              <a:ext uri="{FF2B5EF4-FFF2-40B4-BE49-F238E27FC236}">
                <a16:creationId xmlns:a16="http://schemas.microsoft.com/office/drawing/2014/main" id="{71A34B87-E6F2-AE91-2C39-1EAFE1BD080A}"/>
              </a:ext>
            </a:extLst>
          </p:cNvPr>
          <p:cNvGrpSpPr/>
          <p:nvPr/>
        </p:nvGrpSpPr>
        <p:grpSpPr>
          <a:xfrm>
            <a:off x="3037150" y="2639166"/>
            <a:ext cx="3623312" cy="2978802"/>
            <a:chOff x="5118408" y="2616784"/>
            <a:chExt cx="3466304" cy="2939777"/>
          </a:xfrm>
        </p:grpSpPr>
        <p:pic>
          <p:nvPicPr>
            <p:cNvPr id="13" name="Picture 12" descr="A group of shiny spheres&#10;&#10;Description automatically generated">
              <a:extLst>
                <a:ext uri="{FF2B5EF4-FFF2-40B4-BE49-F238E27FC236}">
                  <a16:creationId xmlns:a16="http://schemas.microsoft.com/office/drawing/2014/main" id="{D5356C79-C121-55D9-84A3-E9DFD99E6729}"/>
                </a:ext>
              </a:extLst>
            </p:cNvPr>
            <p:cNvPicPr>
              <a:picLocks noChangeAspect="1"/>
            </p:cNvPicPr>
            <p:nvPr/>
          </p:nvPicPr>
          <p:blipFill rotWithShape="1">
            <a:blip r:embed="rId12">
              <a:duotone>
                <a:prstClr val="black"/>
                <a:srgbClr val="D9C3A5">
                  <a:tint val="50000"/>
                  <a:satMod val="180000"/>
                </a:srgbClr>
              </a:duotone>
              <a:extLst>
                <a:ext uri="{BEBA8EAE-BF5A-486C-A8C5-ECC9F3942E4B}">
                  <a14:imgProps xmlns:a14="http://schemas.microsoft.com/office/drawing/2010/main">
                    <a14:imgLayer r:embed="rId13">
                      <a14:imgEffect>
                        <a14:brightnessContrast bright="7000"/>
                      </a14:imgEffect>
                    </a14:imgLayer>
                  </a14:imgProps>
                </a:ext>
                <a:ext uri="{28A0092B-C50C-407E-A947-70E740481C1C}">
                  <a14:useLocalDpi xmlns:a14="http://schemas.microsoft.com/office/drawing/2010/main" val="0"/>
                </a:ext>
              </a:extLst>
            </a:blip>
            <a:srcRect l="69038" t="36666" r="7552" b="33557"/>
            <a:stretch/>
          </p:blipFill>
          <p:spPr>
            <a:xfrm>
              <a:off x="5118408" y="2616784"/>
              <a:ext cx="3466304" cy="2939777"/>
            </a:xfrm>
            <a:prstGeom prst="rect">
              <a:avLst/>
            </a:prstGeom>
          </p:spPr>
        </p:pic>
        <p:pic>
          <p:nvPicPr>
            <p:cNvPr id="14" name="Picture 13" descr="A white letter k on a black background&#10;&#10;Description automatically generated">
              <a:extLst>
                <a:ext uri="{FF2B5EF4-FFF2-40B4-BE49-F238E27FC236}">
                  <a16:creationId xmlns:a16="http://schemas.microsoft.com/office/drawing/2014/main" id="{B745C73D-8A26-E87D-4BED-6A8E580F39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8163" y="3534248"/>
              <a:ext cx="1913683" cy="968953"/>
            </a:xfrm>
            <a:prstGeom prst="rect">
              <a:avLst/>
            </a:prstGeom>
          </p:spPr>
        </p:pic>
      </p:grpSp>
    </p:spTree>
    <p:extLst>
      <p:ext uri="{BB962C8B-B14F-4D97-AF65-F5344CB8AC3E}">
        <p14:creationId xmlns:p14="http://schemas.microsoft.com/office/powerpoint/2010/main" val="2172571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 holding a phone with a wifi symbol on the screen&#10;&#10;Description automatically generated">
            <a:extLst>
              <a:ext uri="{FF2B5EF4-FFF2-40B4-BE49-F238E27FC236}">
                <a16:creationId xmlns:a16="http://schemas.microsoft.com/office/drawing/2014/main" id="{E3C43418-E60F-EEDF-234E-DA26E7DBF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10"/>
            <a:ext cx="6904698" cy="6904698"/>
          </a:xfrm>
          <a:prstGeom prst="rect">
            <a:avLst/>
          </a:prstGeom>
          <a:effectLst>
            <a:softEdge rad="317500"/>
          </a:effectLst>
        </p:spPr>
      </p:pic>
      <p:sp>
        <p:nvSpPr>
          <p:cNvPr id="10" name="Rectangle 9">
            <a:extLst>
              <a:ext uri="{FF2B5EF4-FFF2-40B4-BE49-F238E27FC236}">
                <a16:creationId xmlns:a16="http://schemas.microsoft.com/office/drawing/2014/main" id="{FB68A0D8-5F68-C8BE-23BF-6E1709FCF13B}"/>
              </a:ext>
            </a:extLst>
          </p:cNvPr>
          <p:cNvSpPr/>
          <p:nvPr/>
        </p:nvSpPr>
        <p:spPr>
          <a:xfrm>
            <a:off x="2734591" y="3434435"/>
            <a:ext cx="1173345" cy="269060"/>
          </a:xfrm>
          <a:prstGeom prst="rect">
            <a:avLst/>
          </a:prstGeom>
          <a:solidFill>
            <a:srgbClr val="59A19B"/>
          </a:solidFill>
          <a:ln>
            <a:noFill/>
          </a:ln>
          <a:effectLst>
            <a:glow>
              <a:srgbClr val="5DA29D"/>
            </a:glo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13AFB5-F1C8-49A6-E500-CFE1513AD65A}"/>
              </a:ext>
            </a:extLst>
          </p:cNvPr>
          <p:cNvSpPr txBox="1"/>
          <p:nvPr/>
        </p:nvSpPr>
        <p:spPr>
          <a:xfrm>
            <a:off x="2351314" y="3364898"/>
            <a:ext cx="2040555" cy="400110"/>
          </a:xfrm>
          <a:prstGeom prst="rect">
            <a:avLst/>
          </a:prstGeom>
          <a:noFill/>
        </p:spPr>
        <p:txBody>
          <a:bodyPr wrap="square" rtlCol="0">
            <a:spAutoFit/>
          </a:bodyPr>
          <a:lstStyle/>
          <a:p>
            <a:r>
              <a:rPr lang="en-US" sz="2000" b="1">
                <a:solidFill>
                  <a:schemeClr val="bg1"/>
                </a:solidFill>
                <a:latin typeface="Neue Haas Grotesk Text Pro" panose="020B0504020202020204" pitchFamily="34" charset="0"/>
              </a:rPr>
              <a:t>220MB/25MB</a:t>
            </a:r>
          </a:p>
        </p:txBody>
      </p:sp>
      <p:pic>
        <p:nvPicPr>
          <p:cNvPr id="3" name="Picture 2" descr="A person sitting in a chair reading a paper&#10;&#10;Description automatically generated">
            <a:extLst>
              <a:ext uri="{FF2B5EF4-FFF2-40B4-BE49-F238E27FC236}">
                <a16:creationId xmlns:a16="http://schemas.microsoft.com/office/drawing/2014/main" id="{77FC36F3-020B-42EA-7717-FCED8347FFD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6000"/>
                    </a14:imgEffect>
                  </a14:imgLayer>
                </a14:imgProps>
              </a:ext>
              <a:ext uri="{28A0092B-C50C-407E-A947-70E740481C1C}">
                <a14:useLocalDpi xmlns:a14="http://schemas.microsoft.com/office/drawing/2010/main" val="0"/>
              </a:ext>
            </a:extLst>
          </a:blip>
          <a:stretch>
            <a:fillRect/>
          </a:stretch>
        </p:blipFill>
        <p:spPr>
          <a:xfrm>
            <a:off x="5741929" y="-964982"/>
            <a:ext cx="6751719" cy="7822982"/>
          </a:xfrm>
          <a:prstGeom prst="rect">
            <a:avLst/>
          </a:prstGeom>
        </p:spPr>
      </p:pic>
    </p:spTree>
    <p:extLst>
      <p:ext uri="{BB962C8B-B14F-4D97-AF65-F5344CB8AC3E}">
        <p14:creationId xmlns:p14="http://schemas.microsoft.com/office/powerpoint/2010/main" val="2502848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DAD8-A7DC-5A88-8A89-38345C61B27F}"/>
              </a:ext>
            </a:extLst>
          </p:cNvPr>
          <p:cNvSpPr>
            <a:spLocks noGrp="1"/>
          </p:cNvSpPr>
          <p:nvPr>
            <p:ph type="title"/>
          </p:nvPr>
        </p:nvSpPr>
        <p:spPr>
          <a:xfrm>
            <a:off x="238848" y="144036"/>
            <a:ext cx="10515600" cy="1325563"/>
          </a:xfrm>
        </p:spPr>
        <p:txBody>
          <a:bodyPr/>
          <a:lstStyle/>
          <a:p>
            <a:r>
              <a:rPr lang="en-US" b="1" dirty="0">
                <a:solidFill>
                  <a:schemeClr val="bg1"/>
                </a:solidFill>
                <a:latin typeface="Neue Haas Grotesk Text Pro" panose="020B0504020202020204" pitchFamily="34" charset="0"/>
              </a:rPr>
              <a:t>INUIT IQ VALUES</a:t>
            </a:r>
          </a:p>
        </p:txBody>
      </p:sp>
      <p:grpSp>
        <p:nvGrpSpPr>
          <p:cNvPr id="4" name="object 2">
            <a:extLst>
              <a:ext uri="{FF2B5EF4-FFF2-40B4-BE49-F238E27FC236}">
                <a16:creationId xmlns:a16="http://schemas.microsoft.com/office/drawing/2014/main" id="{E49E7A94-8F38-C8E5-2FC1-465CFFC779E1}"/>
              </a:ext>
            </a:extLst>
          </p:cNvPr>
          <p:cNvGrpSpPr/>
          <p:nvPr/>
        </p:nvGrpSpPr>
        <p:grpSpPr>
          <a:xfrm>
            <a:off x="653704" y="1408303"/>
            <a:ext cx="2339682" cy="2260313"/>
            <a:chOff x="1578990" y="2993551"/>
            <a:chExt cx="2263140" cy="2262505"/>
          </a:xfrm>
        </p:grpSpPr>
        <p:sp>
          <p:nvSpPr>
            <p:cNvPr id="5" name="object 3">
              <a:extLst>
                <a:ext uri="{FF2B5EF4-FFF2-40B4-BE49-F238E27FC236}">
                  <a16:creationId xmlns:a16="http://schemas.microsoft.com/office/drawing/2014/main" id="{E463510C-DC04-3AED-79AD-ABA10A1E2427}"/>
                </a:ext>
              </a:extLst>
            </p:cNvPr>
            <p:cNvSpPr/>
            <p:nvPr/>
          </p:nvSpPr>
          <p:spPr>
            <a:xfrm>
              <a:off x="1578990" y="2993551"/>
              <a:ext cx="2263140" cy="2262505"/>
            </a:xfrm>
            <a:custGeom>
              <a:avLst/>
              <a:gdLst/>
              <a:ahLst/>
              <a:cxnLst/>
              <a:rect l="l" t="t" r="r" b="b"/>
              <a:pathLst>
                <a:path w="2263140" h="2262504">
                  <a:moveTo>
                    <a:pt x="1130876" y="0"/>
                  </a:moveTo>
                  <a:lnTo>
                    <a:pt x="1083030" y="992"/>
                  </a:lnTo>
                  <a:lnTo>
                    <a:pt x="1035690" y="3945"/>
                  </a:lnTo>
                  <a:lnTo>
                    <a:pt x="988896" y="8819"/>
                  </a:lnTo>
                  <a:lnTo>
                    <a:pt x="942686" y="15573"/>
                  </a:lnTo>
                  <a:lnTo>
                    <a:pt x="897100" y="24169"/>
                  </a:lnTo>
                  <a:lnTo>
                    <a:pt x="852178" y="34569"/>
                  </a:lnTo>
                  <a:lnTo>
                    <a:pt x="807958" y="46731"/>
                  </a:lnTo>
                  <a:lnTo>
                    <a:pt x="764481" y="60617"/>
                  </a:lnTo>
                  <a:lnTo>
                    <a:pt x="721784" y="76189"/>
                  </a:lnTo>
                  <a:lnTo>
                    <a:pt x="679908" y="93405"/>
                  </a:lnTo>
                  <a:lnTo>
                    <a:pt x="638891" y="112228"/>
                  </a:lnTo>
                  <a:lnTo>
                    <a:pt x="598774" y="132618"/>
                  </a:lnTo>
                  <a:lnTo>
                    <a:pt x="559595" y="154536"/>
                  </a:lnTo>
                  <a:lnTo>
                    <a:pt x="521393" y="177941"/>
                  </a:lnTo>
                  <a:lnTo>
                    <a:pt x="484208" y="202796"/>
                  </a:lnTo>
                  <a:lnTo>
                    <a:pt x="448080" y="229061"/>
                  </a:lnTo>
                  <a:lnTo>
                    <a:pt x="413047" y="256696"/>
                  </a:lnTo>
                  <a:lnTo>
                    <a:pt x="379149" y="285662"/>
                  </a:lnTo>
                  <a:lnTo>
                    <a:pt x="346425" y="315921"/>
                  </a:lnTo>
                  <a:lnTo>
                    <a:pt x="314914" y="347432"/>
                  </a:lnTo>
                  <a:lnTo>
                    <a:pt x="284655" y="380156"/>
                  </a:lnTo>
                  <a:lnTo>
                    <a:pt x="255689" y="414054"/>
                  </a:lnTo>
                  <a:lnTo>
                    <a:pt x="228054" y="449087"/>
                  </a:lnTo>
                  <a:lnTo>
                    <a:pt x="201789" y="485215"/>
                  </a:lnTo>
                  <a:lnTo>
                    <a:pt x="176934" y="522400"/>
                  </a:lnTo>
                  <a:lnTo>
                    <a:pt x="153529" y="560602"/>
                  </a:lnTo>
                  <a:lnTo>
                    <a:pt x="131611" y="599781"/>
                  </a:lnTo>
                  <a:lnTo>
                    <a:pt x="111221" y="639898"/>
                  </a:lnTo>
                  <a:lnTo>
                    <a:pt x="92398" y="680915"/>
                  </a:lnTo>
                  <a:lnTo>
                    <a:pt x="76222" y="720261"/>
                  </a:lnTo>
                  <a:lnTo>
                    <a:pt x="60654" y="762948"/>
                  </a:lnTo>
                  <a:lnTo>
                    <a:pt x="46759" y="806453"/>
                  </a:lnTo>
                  <a:lnTo>
                    <a:pt x="34590" y="850701"/>
                  </a:lnTo>
                  <a:lnTo>
                    <a:pt x="24184" y="895651"/>
                  </a:lnTo>
                  <a:lnTo>
                    <a:pt x="15583" y="941266"/>
                  </a:lnTo>
                  <a:lnTo>
                    <a:pt x="8824" y="987505"/>
                  </a:lnTo>
                  <a:lnTo>
                    <a:pt x="3948" y="1034329"/>
                  </a:lnTo>
                  <a:lnTo>
                    <a:pt x="993" y="1081699"/>
                  </a:lnTo>
                  <a:lnTo>
                    <a:pt x="0" y="1129575"/>
                  </a:lnTo>
                  <a:lnTo>
                    <a:pt x="993" y="1177452"/>
                  </a:lnTo>
                  <a:lnTo>
                    <a:pt x="3948" y="1224823"/>
                  </a:lnTo>
                  <a:lnTo>
                    <a:pt x="8824" y="1271647"/>
                  </a:lnTo>
                  <a:lnTo>
                    <a:pt x="15583" y="1317887"/>
                  </a:lnTo>
                  <a:lnTo>
                    <a:pt x="24184" y="1363502"/>
                  </a:lnTo>
                  <a:lnTo>
                    <a:pt x="34590" y="1408454"/>
                  </a:lnTo>
                  <a:lnTo>
                    <a:pt x="46759" y="1452702"/>
                  </a:lnTo>
                  <a:lnTo>
                    <a:pt x="60654" y="1496208"/>
                  </a:lnTo>
                  <a:lnTo>
                    <a:pt x="76235" y="1538932"/>
                  </a:lnTo>
                  <a:lnTo>
                    <a:pt x="93463" y="1580836"/>
                  </a:lnTo>
                  <a:lnTo>
                    <a:pt x="112297" y="1621879"/>
                  </a:lnTo>
                  <a:lnTo>
                    <a:pt x="132699" y="1662022"/>
                  </a:lnTo>
                  <a:lnTo>
                    <a:pt x="154630" y="1701226"/>
                  </a:lnTo>
                  <a:lnTo>
                    <a:pt x="178051" y="1739452"/>
                  </a:lnTo>
                  <a:lnTo>
                    <a:pt x="202921" y="1776661"/>
                  </a:lnTo>
                  <a:lnTo>
                    <a:pt x="229202" y="1812812"/>
                  </a:lnTo>
                  <a:lnTo>
                    <a:pt x="256854" y="1847868"/>
                  </a:lnTo>
                  <a:lnTo>
                    <a:pt x="285839" y="1881788"/>
                  </a:lnTo>
                  <a:lnTo>
                    <a:pt x="316116" y="1914533"/>
                  </a:lnTo>
                  <a:lnTo>
                    <a:pt x="347646" y="1946064"/>
                  </a:lnTo>
                  <a:lnTo>
                    <a:pt x="380391" y="1976341"/>
                  </a:lnTo>
                  <a:lnTo>
                    <a:pt x="414310" y="2005326"/>
                  </a:lnTo>
                  <a:lnTo>
                    <a:pt x="449365" y="2032979"/>
                  </a:lnTo>
                  <a:lnTo>
                    <a:pt x="485516" y="2059260"/>
                  </a:lnTo>
                  <a:lnTo>
                    <a:pt x="522724" y="2084131"/>
                  </a:lnTo>
                  <a:lnTo>
                    <a:pt x="560950" y="2107552"/>
                  </a:lnTo>
                  <a:lnTo>
                    <a:pt x="600154" y="2129483"/>
                  </a:lnTo>
                  <a:lnTo>
                    <a:pt x="640297" y="2149886"/>
                  </a:lnTo>
                  <a:lnTo>
                    <a:pt x="681339" y="2168721"/>
                  </a:lnTo>
                  <a:lnTo>
                    <a:pt x="723242" y="2185949"/>
                  </a:lnTo>
                  <a:lnTo>
                    <a:pt x="765966" y="2201530"/>
                  </a:lnTo>
                  <a:lnTo>
                    <a:pt x="809472" y="2215425"/>
                  </a:lnTo>
                  <a:lnTo>
                    <a:pt x="853720" y="2227595"/>
                  </a:lnTo>
                  <a:lnTo>
                    <a:pt x="898671" y="2238001"/>
                  </a:lnTo>
                  <a:lnTo>
                    <a:pt x="944286" y="2246603"/>
                  </a:lnTo>
                  <a:lnTo>
                    <a:pt x="990526" y="2253361"/>
                  </a:lnTo>
                  <a:lnTo>
                    <a:pt x="1037350" y="2258238"/>
                  </a:lnTo>
                  <a:lnTo>
                    <a:pt x="1084721" y="2261192"/>
                  </a:lnTo>
                  <a:lnTo>
                    <a:pt x="1132598" y="2262186"/>
                  </a:lnTo>
                  <a:lnTo>
                    <a:pt x="1180474" y="2261192"/>
                  </a:lnTo>
                  <a:lnTo>
                    <a:pt x="1227844" y="2258238"/>
                  </a:lnTo>
                  <a:lnTo>
                    <a:pt x="1274668" y="2253361"/>
                  </a:lnTo>
                  <a:lnTo>
                    <a:pt x="1320907" y="2246603"/>
                  </a:lnTo>
                  <a:lnTo>
                    <a:pt x="1366521" y="2238001"/>
                  </a:lnTo>
                  <a:lnTo>
                    <a:pt x="1411472" y="2227595"/>
                  </a:lnTo>
                  <a:lnTo>
                    <a:pt x="1455720" y="2215425"/>
                  </a:lnTo>
                  <a:lnTo>
                    <a:pt x="1499225" y="2201530"/>
                  </a:lnTo>
                  <a:lnTo>
                    <a:pt x="1541949" y="2185949"/>
                  </a:lnTo>
                  <a:lnTo>
                    <a:pt x="1583852" y="2168721"/>
                  </a:lnTo>
                  <a:lnTo>
                    <a:pt x="1624894" y="2149886"/>
                  </a:lnTo>
                  <a:lnTo>
                    <a:pt x="1665037" y="2129483"/>
                  </a:lnTo>
                  <a:lnTo>
                    <a:pt x="1704241" y="2107552"/>
                  </a:lnTo>
                  <a:lnTo>
                    <a:pt x="1742466" y="2084131"/>
                  </a:lnTo>
                  <a:lnTo>
                    <a:pt x="1779674" y="2059260"/>
                  </a:lnTo>
                  <a:lnTo>
                    <a:pt x="1815826" y="2032979"/>
                  </a:lnTo>
                  <a:lnTo>
                    <a:pt x="1849263" y="2006603"/>
                  </a:lnTo>
                  <a:lnTo>
                    <a:pt x="1882614" y="1978104"/>
                  </a:lnTo>
                  <a:lnTo>
                    <a:pt x="1915339" y="1947846"/>
                  </a:lnTo>
                  <a:lnTo>
                    <a:pt x="1946850" y="1916335"/>
                  </a:lnTo>
                  <a:lnTo>
                    <a:pt x="1977108" y="1883611"/>
                  </a:lnTo>
                  <a:lnTo>
                    <a:pt x="2006075" y="1849712"/>
                  </a:lnTo>
                  <a:lnTo>
                    <a:pt x="2033710" y="1814679"/>
                  </a:lnTo>
                  <a:lnTo>
                    <a:pt x="2059975" y="1778551"/>
                  </a:lnTo>
                  <a:lnTo>
                    <a:pt x="2084830" y="1741366"/>
                  </a:lnTo>
                  <a:lnTo>
                    <a:pt x="2108236" y="1703165"/>
                  </a:lnTo>
                  <a:lnTo>
                    <a:pt x="2130153" y="1663986"/>
                  </a:lnTo>
                  <a:lnTo>
                    <a:pt x="2150543" y="1623868"/>
                  </a:lnTo>
                  <a:lnTo>
                    <a:pt x="2169366" y="1582852"/>
                  </a:lnTo>
                  <a:lnTo>
                    <a:pt x="2186583" y="1540975"/>
                  </a:lnTo>
                  <a:lnTo>
                    <a:pt x="2202154" y="1498279"/>
                  </a:lnTo>
                  <a:lnTo>
                    <a:pt x="2216041" y="1454801"/>
                  </a:lnTo>
                  <a:lnTo>
                    <a:pt x="2228203" y="1410581"/>
                  </a:lnTo>
                  <a:lnTo>
                    <a:pt x="2238602" y="1365659"/>
                  </a:lnTo>
                  <a:lnTo>
                    <a:pt x="2247199" y="1320073"/>
                  </a:lnTo>
                  <a:lnTo>
                    <a:pt x="2253953" y="1273863"/>
                  </a:lnTo>
                  <a:lnTo>
                    <a:pt x="2258827" y="1227069"/>
                  </a:lnTo>
                  <a:lnTo>
                    <a:pt x="2261779" y="1179729"/>
                  </a:lnTo>
                  <a:lnTo>
                    <a:pt x="2262772" y="1131883"/>
                  </a:lnTo>
                  <a:lnTo>
                    <a:pt x="2261779" y="1084037"/>
                  </a:lnTo>
                  <a:lnTo>
                    <a:pt x="2258827" y="1036697"/>
                  </a:lnTo>
                  <a:lnTo>
                    <a:pt x="2253953" y="989903"/>
                  </a:lnTo>
                  <a:lnTo>
                    <a:pt x="2247199" y="943693"/>
                  </a:lnTo>
                  <a:lnTo>
                    <a:pt x="2238602" y="898107"/>
                  </a:lnTo>
                  <a:lnTo>
                    <a:pt x="2228203" y="853185"/>
                  </a:lnTo>
                  <a:lnTo>
                    <a:pt x="2216041" y="808965"/>
                  </a:lnTo>
                  <a:lnTo>
                    <a:pt x="2202154" y="765487"/>
                  </a:lnTo>
                  <a:lnTo>
                    <a:pt x="2186583" y="722791"/>
                  </a:lnTo>
                  <a:lnTo>
                    <a:pt x="2169366" y="680915"/>
                  </a:lnTo>
                  <a:lnTo>
                    <a:pt x="2150543" y="639898"/>
                  </a:lnTo>
                  <a:lnTo>
                    <a:pt x="2130153" y="599781"/>
                  </a:lnTo>
                  <a:lnTo>
                    <a:pt x="2108236" y="560602"/>
                  </a:lnTo>
                  <a:lnTo>
                    <a:pt x="2084830" y="522400"/>
                  </a:lnTo>
                  <a:lnTo>
                    <a:pt x="2059975" y="485215"/>
                  </a:lnTo>
                  <a:lnTo>
                    <a:pt x="2033710" y="449087"/>
                  </a:lnTo>
                  <a:lnTo>
                    <a:pt x="2006075" y="414054"/>
                  </a:lnTo>
                  <a:lnTo>
                    <a:pt x="1977108" y="380156"/>
                  </a:lnTo>
                  <a:lnTo>
                    <a:pt x="1946850" y="347432"/>
                  </a:lnTo>
                  <a:lnTo>
                    <a:pt x="1915339" y="315921"/>
                  </a:lnTo>
                  <a:lnTo>
                    <a:pt x="1882614" y="285662"/>
                  </a:lnTo>
                  <a:lnTo>
                    <a:pt x="1848716" y="256696"/>
                  </a:lnTo>
                  <a:lnTo>
                    <a:pt x="1813682" y="229061"/>
                  </a:lnTo>
                  <a:lnTo>
                    <a:pt x="1777554" y="202796"/>
                  </a:lnTo>
                  <a:lnTo>
                    <a:pt x="1740369" y="177941"/>
                  </a:lnTo>
                  <a:lnTo>
                    <a:pt x="1702167" y="154536"/>
                  </a:lnTo>
                  <a:lnTo>
                    <a:pt x="1662987" y="132618"/>
                  </a:lnTo>
                  <a:lnTo>
                    <a:pt x="1622869" y="112228"/>
                  </a:lnTo>
                  <a:lnTo>
                    <a:pt x="1581852" y="93405"/>
                  </a:lnTo>
                  <a:lnTo>
                    <a:pt x="1539975" y="76189"/>
                  </a:lnTo>
                  <a:lnTo>
                    <a:pt x="1497278" y="60617"/>
                  </a:lnTo>
                  <a:lnTo>
                    <a:pt x="1453800" y="46731"/>
                  </a:lnTo>
                  <a:lnTo>
                    <a:pt x="1409579" y="34569"/>
                  </a:lnTo>
                  <a:lnTo>
                    <a:pt x="1364656" y="24169"/>
                  </a:lnTo>
                  <a:lnTo>
                    <a:pt x="1319070" y="15573"/>
                  </a:lnTo>
                  <a:lnTo>
                    <a:pt x="1272859" y="8819"/>
                  </a:lnTo>
                  <a:lnTo>
                    <a:pt x="1226064" y="3945"/>
                  </a:lnTo>
                  <a:lnTo>
                    <a:pt x="1178723" y="992"/>
                  </a:lnTo>
                  <a:lnTo>
                    <a:pt x="1130876" y="0"/>
                  </a:lnTo>
                  <a:close/>
                </a:path>
              </a:pathLst>
            </a:custGeom>
            <a:solidFill>
              <a:srgbClr val="799FA4"/>
            </a:solidFill>
          </p:spPr>
          <p:txBody>
            <a:bodyPr wrap="square" lIns="0" tIns="0" rIns="0" bIns="0" rtlCol="0"/>
            <a:lstStyle/>
            <a:p>
              <a:endParaRPr/>
            </a:p>
          </p:txBody>
        </p:sp>
        <p:sp>
          <p:nvSpPr>
            <p:cNvPr id="6" name="object 4">
              <a:extLst>
                <a:ext uri="{FF2B5EF4-FFF2-40B4-BE49-F238E27FC236}">
                  <a16:creationId xmlns:a16="http://schemas.microsoft.com/office/drawing/2014/main" id="{505C15CE-C9CA-BB98-7631-491AAE5721D5}"/>
                </a:ext>
              </a:extLst>
            </p:cNvPr>
            <p:cNvSpPr/>
            <p:nvPr/>
          </p:nvSpPr>
          <p:spPr>
            <a:xfrm>
              <a:off x="3386095" y="3834481"/>
              <a:ext cx="114935" cy="393065"/>
            </a:xfrm>
            <a:custGeom>
              <a:avLst/>
              <a:gdLst/>
              <a:ahLst/>
              <a:cxnLst/>
              <a:rect l="l" t="t" r="r" b="b"/>
              <a:pathLst>
                <a:path w="114935" h="393064">
                  <a:moveTo>
                    <a:pt x="0" y="0"/>
                  </a:moveTo>
                  <a:lnTo>
                    <a:pt x="30419" y="392781"/>
                  </a:lnTo>
                  <a:lnTo>
                    <a:pt x="114595" y="115916"/>
                  </a:lnTo>
                  <a:lnTo>
                    <a:pt x="106181" y="76063"/>
                  </a:lnTo>
                  <a:lnTo>
                    <a:pt x="94170" y="45253"/>
                  </a:lnTo>
                  <a:lnTo>
                    <a:pt x="79105" y="27060"/>
                  </a:lnTo>
                  <a:lnTo>
                    <a:pt x="51034" y="14353"/>
                  </a:lnTo>
                  <a:lnTo>
                    <a:pt x="0" y="0"/>
                  </a:lnTo>
                  <a:close/>
                </a:path>
              </a:pathLst>
            </a:custGeom>
            <a:solidFill>
              <a:srgbClr val="BBB4B4"/>
            </a:solidFill>
          </p:spPr>
          <p:txBody>
            <a:bodyPr wrap="square" lIns="0" tIns="0" rIns="0" bIns="0" rtlCol="0"/>
            <a:lstStyle/>
            <a:p>
              <a:endParaRPr/>
            </a:p>
          </p:txBody>
        </p:sp>
        <p:sp>
          <p:nvSpPr>
            <p:cNvPr id="7" name="object 5">
              <a:extLst>
                <a:ext uri="{FF2B5EF4-FFF2-40B4-BE49-F238E27FC236}">
                  <a16:creationId xmlns:a16="http://schemas.microsoft.com/office/drawing/2014/main" id="{0756D46A-6F9B-37BB-D3F1-6E3963D5F011}"/>
                </a:ext>
              </a:extLst>
            </p:cNvPr>
            <p:cNvSpPr/>
            <p:nvPr/>
          </p:nvSpPr>
          <p:spPr>
            <a:xfrm>
              <a:off x="3386095" y="3834481"/>
              <a:ext cx="114935" cy="393065"/>
            </a:xfrm>
            <a:custGeom>
              <a:avLst/>
              <a:gdLst/>
              <a:ahLst/>
              <a:cxnLst/>
              <a:rect l="l" t="t" r="r" b="b"/>
              <a:pathLst>
                <a:path w="114935" h="393064">
                  <a:moveTo>
                    <a:pt x="0" y="0"/>
                  </a:moveTo>
                  <a:lnTo>
                    <a:pt x="51034" y="14353"/>
                  </a:lnTo>
                  <a:lnTo>
                    <a:pt x="79105" y="27060"/>
                  </a:lnTo>
                  <a:lnTo>
                    <a:pt x="94170" y="45253"/>
                  </a:lnTo>
                  <a:lnTo>
                    <a:pt x="106181" y="76063"/>
                  </a:lnTo>
                  <a:lnTo>
                    <a:pt x="114595" y="115916"/>
                  </a:lnTo>
                </a:path>
                <a:path w="114935" h="393064">
                  <a:moveTo>
                    <a:pt x="30419" y="392781"/>
                  </a:moveTo>
                  <a:lnTo>
                    <a:pt x="0" y="0"/>
                  </a:lnTo>
                </a:path>
              </a:pathLst>
            </a:custGeom>
            <a:ln w="9518">
              <a:solidFill>
                <a:srgbClr val="231F20"/>
              </a:solidFill>
            </a:ln>
          </p:spPr>
          <p:txBody>
            <a:bodyPr wrap="square" lIns="0" tIns="0" rIns="0" bIns="0" rtlCol="0"/>
            <a:lstStyle/>
            <a:p>
              <a:endParaRPr/>
            </a:p>
          </p:txBody>
        </p:sp>
        <p:sp>
          <p:nvSpPr>
            <p:cNvPr id="8" name="object 6">
              <a:extLst>
                <a:ext uri="{FF2B5EF4-FFF2-40B4-BE49-F238E27FC236}">
                  <a16:creationId xmlns:a16="http://schemas.microsoft.com/office/drawing/2014/main" id="{568358D7-167D-DAC3-2AD6-659A0153FA95}"/>
                </a:ext>
              </a:extLst>
            </p:cNvPr>
            <p:cNvSpPr/>
            <p:nvPr/>
          </p:nvSpPr>
          <p:spPr>
            <a:xfrm>
              <a:off x="2976486" y="4491604"/>
              <a:ext cx="205104" cy="73660"/>
            </a:xfrm>
            <a:custGeom>
              <a:avLst/>
              <a:gdLst/>
              <a:ahLst/>
              <a:cxnLst/>
              <a:rect l="l" t="t" r="r" b="b"/>
              <a:pathLst>
                <a:path w="205105" h="73660">
                  <a:moveTo>
                    <a:pt x="94576" y="49923"/>
                  </a:moveTo>
                  <a:lnTo>
                    <a:pt x="0" y="49923"/>
                  </a:lnTo>
                  <a:lnTo>
                    <a:pt x="0" y="73444"/>
                  </a:lnTo>
                  <a:lnTo>
                    <a:pt x="94576" y="49923"/>
                  </a:lnTo>
                  <a:close/>
                </a:path>
                <a:path w="205105" h="73660">
                  <a:moveTo>
                    <a:pt x="204838" y="0"/>
                  </a:moveTo>
                  <a:lnTo>
                    <a:pt x="186042" y="0"/>
                  </a:lnTo>
                  <a:lnTo>
                    <a:pt x="186042" y="20802"/>
                  </a:lnTo>
                  <a:lnTo>
                    <a:pt x="204838" y="0"/>
                  </a:lnTo>
                  <a:close/>
                </a:path>
              </a:pathLst>
            </a:custGeom>
            <a:solidFill>
              <a:srgbClr val="57633B"/>
            </a:solidFill>
          </p:spPr>
          <p:txBody>
            <a:bodyPr wrap="square" lIns="0" tIns="0" rIns="0" bIns="0" rtlCol="0"/>
            <a:lstStyle/>
            <a:p>
              <a:endParaRPr/>
            </a:p>
          </p:txBody>
        </p:sp>
        <p:sp>
          <p:nvSpPr>
            <p:cNvPr id="9" name="object 7">
              <a:extLst>
                <a:ext uri="{FF2B5EF4-FFF2-40B4-BE49-F238E27FC236}">
                  <a16:creationId xmlns:a16="http://schemas.microsoft.com/office/drawing/2014/main" id="{E60E1B20-A263-5E89-B8C8-B6EE21D93D7B}"/>
                </a:ext>
              </a:extLst>
            </p:cNvPr>
            <p:cNvSpPr/>
            <p:nvPr/>
          </p:nvSpPr>
          <p:spPr>
            <a:xfrm>
              <a:off x="2870987" y="3809014"/>
              <a:ext cx="570230" cy="744855"/>
            </a:xfrm>
            <a:custGeom>
              <a:avLst/>
              <a:gdLst/>
              <a:ahLst/>
              <a:cxnLst/>
              <a:rect l="l" t="t" r="r" b="b"/>
              <a:pathLst>
                <a:path w="570229" h="744854">
                  <a:moveTo>
                    <a:pt x="290076" y="705022"/>
                  </a:moveTo>
                  <a:lnTo>
                    <a:pt x="151177" y="705022"/>
                  </a:lnTo>
                  <a:lnTo>
                    <a:pt x="151177" y="744669"/>
                  </a:lnTo>
                  <a:lnTo>
                    <a:pt x="284124" y="711609"/>
                  </a:lnTo>
                  <a:lnTo>
                    <a:pt x="290076" y="705022"/>
                  </a:lnTo>
                  <a:close/>
                </a:path>
                <a:path w="570229" h="744854">
                  <a:moveTo>
                    <a:pt x="216323" y="0"/>
                  </a:moveTo>
                  <a:lnTo>
                    <a:pt x="165451" y="2000"/>
                  </a:lnTo>
                  <a:lnTo>
                    <a:pt x="109565" y="23269"/>
                  </a:lnTo>
                  <a:lnTo>
                    <a:pt x="70380" y="52426"/>
                  </a:lnTo>
                  <a:lnTo>
                    <a:pt x="35540" y="106162"/>
                  </a:lnTo>
                  <a:lnTo>
                    <a:pt x="27652" y="145795"/>
                  </a:lnTo>
                  <a:lnTo>
                    <a:pt x="22975" y="198003"/>
                  </a:lnTo>
                  <a:lnTo>
                    <a:pt x="17601" y="301423"/>
                  </a:lnTo>
                  <a:lnTo>
                    <a:pt x="10778" y="451568"/>
                  </a:lnTo>
                  <a:lnTo>
                    <a:pt x="4917" y="586833"/>
                  </a:lnTo>
                  <a:lnTo>
                    <a:pt x="2427" y="645611"/>
                  </a:lnTo>
                  <a:lnTo>
                    <a:pt x="0" y="687602"/>
                  </a:lnTo>
                  <a:lnTo>
                    <a:pt x="6566" y="709628"/>
                  </a:lnTo>
                  <a:lnTo>
                    <a:pt x="28765" y="718915"/>
                  </a:lnTo>
                  <a:lnTo>
                    <a:pt x="94847" y="724510"/>
                  </a:lnTo>
                  <a:lnTo>
                    <a:pt x="113810" y="723503"/>
                  </a:lnTo>
                  <a:lnTo>
                    <a:pt x="131972" y="717672"/>
                  </a:lnTo>
                  <a:lnTo>
                    <a:pt x="151177" y="705022"/>
                  </a:lnTo>
                  <a:lnTo>
                    <a:pt x="290076" y="705022"/>
                  </a:lnTo>
                  <a:lnTo>
                    <a:pt x="543661" y="424386"/>
                  </a:lnTo>
                  <a:lnTo>
                    <a:pt x="569757" y="338553"/>
                  </a:lnTo>
                  <a:lnTo>
                    <a:pt x="562672" y="188607"/>
                  </a:lnTo>
                  <a:lnTo>
                    <a:pt x="559174" y="115226"/>
                  </a:lnTo>
                  <a:lnTo>
                    <a:pt x="556737" y="72307"/>
                  </a:lnTo>
                  <a:lnTo>
                    <a:pt x="526811" y="33574"/>
                  </a:lnTo>
                  <a:lnTo>
                    <a:pt x="485509" y="19884"/>
                  </a:lnTo>
                  <a:lnTo>
                    <a:pt x="440871" y="10830"/>
                  </a:lnTo>
                  <a:lnTo>
                    <a:pt x="383654" y="4949"/>
                  </a:lnTo>
                  <a:lnTo>
                    <a:pt x="321838" y="1607"/>
                  </a:lnTo>
                  <a:lnTo>
                    <a:pt x="263401" y="169"/>
                  </a:lnTo>
                  <a:lnTo>
                    <a:pt x="216323" y="0"/>
                  </a:lnTo>
                  <a:close/>
                </a:path>
              </a:pathLst>
            </a:custGeom>
            <a:solidFill>
              <a:srgbClr val="BBB4B4"/>
            </a:solidFill>
          </p:spPr>
          <p:txBody>
            <a:bodyPr wrap="square" lIns="0" tIns="0" rIns="0" bIns="0" rtlCol="0"/>
            <a:lstStyle/>
            <a:p>
              <a:endParaRPr/>
            </a:p>
          </p:txBody>
        </p:sp>
        <p:pic>
          <p:nvPicPr>
            <p:cNvPr id="10" name="object 8">
              <a:extLst>
                <a:ext uri="{FF2B5EF4-FFF2-40B4-BE49-F238E27FC236}">
                  <a16:creationId xmlns:a16="http://schemas.microsoft.com/office/drawing/2014/main" id="{8D0C7F56-03ED-14F4-8DCC-45AA0FB21474}"/>
                </a:ext>
              </a:extLst>
            </p:cNvPr>
            <p:cNvPicPr/>
            <p:nvPr/>
          </p:nvPicPr>
          <p:blipFill>
            <a:blip r:embed="rId3" cstate="print"/>
            <a:stretch>
              <a:fillRect/>
            </a:stretch>
          </p:blipFill>
          <p:spPr>
            <a:xfrm>
              <a:off x="2873412" y="4484505"/>
              <a:ext cx="150660" cy="142074"/>
            </a:xfrm>
            <a:prstGeom prst="rect">
              <a:avLst/>
            </a:prstGeom>
          </p:spPr>
        </p:pic>
        <p:pic>
          <p:nvPicPr>
            <p:cNvPr id="11" name="object 9">
              <a:extLst>
                <a:ext uri="{FF2B5EF4-FFF2-40B4-BE49-F238E27FC236}">
                  <a16:creationId xmlns:a16="http://schemas.microsoft.com/office/drawing/2014/main" id="{4AFC82CE-98B7-572E-F613-EA969DD9F344}"/>
                </a:ext>
              </a:extLst>
            </p:cNvPr>
            <p:cNvPicPr/>
            <p:nvPr/>
          </p:nvPicPr>
          <p:blipFill>
            <a:blip r:embed="rId4" cstate="print"/>
            <a:stretch>
              <a:fillRect/>
            </a:stretch>
          </p:blipFill>
          <p:spPr>
            <a:xfrm>
              <a:off x="2453124" y="3446539"/>
              <a:ext cx="1006078" cy="1207924"/>
            </a:xfrm>
            <a:prstGeom prst="rect">
              <a:avLst/>
            </a:prstGeom>
          </p:spPr>
        </p:pic>
        <p:pic>
          <p:nvPicPr>
            <p:cNvPr id="12" name="object 10">
              <a:extLst>
                <a:ext uri="{FF2B5EF4-FFF2-40B4-BE49-F238E27FC236}">
                  <a16:creationId xmlns:a16="http://schemas.microsoft.com/office/drawing/2014/main" id="{12595A69-A90C-83BD-1508-80A7B9754357}"/>
                </a:ext>
              </a:extLst>
            </p:cNvPr>
            <p:cNvPicPr/>
            <p:nvPr/>
          </p:nvPicPr>
          <p:blipFill>
            <a:blip r:embed="rId5" cstate="print"/>
            <a:stretch>
              <a:fillRect/>
            </a:stretch>
          </p:blipFill>
          <p:spPr>
            <a:xfrm>
              <a:off x="2456052" y="4315010"/>
              <a:ext cx="125494" cy="128435"/>
            </a:xfrm>
            <a:prstGeom prst="rect">
              <a:avLst/>
            </a:prstGeom>
          </p:spPr>
        </p:pic>
        <p:pic>
          <p:nvPicPr>
            <p:cNvPr id="13" name="object 11">
              <a:extLst>
                <a:ext uri="{FF2B5EF4-FFF2-40B4-BE49-F238E27FC236}">
                  <a16:creationId xmlns:a16="http://schemas.microsoft.com/office/drawing/2014/main" id="{0613958A-8D9E-864A-4E49-5E41C4BB0C0F}"/>
                </a:ext>
              </a:extLst>
            </p:cNvPr>
            <p:cNvPicPr/>
            <p:nvPr/>
          </p:nvPicPr>
          <p:blipFill>
            <a:blip r:embed="rId6" cstate="print"/>
            <a:stretch>
              <a:fillRect/>
            </a:stretch>
          </p:blipFill>
          <p:spPr>
            <a:xfrm>
              <a:off x="2002948" y="3379560"/>
              <a:ext cx="969105" cy="1260254"/>
            </a:xfrm>
            <a:prstGeom prst="rect">
              <a:avLst/>
            </a:prstGeom>
          </p:spPr>
        </p:pic>
        <p:pic>
          <p:nvPicPr>
            <p:cNvPr id="14" name="object 12">
              <a:extLst>
                <a:ext uri="{FF2B5EF4-FFF2-40B4-BE49-F238E27FC236}">
                  <a16:creationId xmlns:a16="http://schemas.microsoft.com/office/drawing/2014/main" id="{420C0671-E26B-B818-7C11-D65F3AD029BB}"/>
                </a:ext>
              </a:extLst>
            </p:cNvPr>
            <p:cNvPicPr/>
            <p:nvPr/>
          </p:nvPicPr>
          <p:blipFill>
            <a:blip r:embed="rId7" cstate="print"/>
            <a:stretch>
              <a:fillRect/>
            </a:stretch>
          </p:blipFill>
          <p:spPr>
            <a:xfrm>
              <a:off x="1957882" y="4402552"/>
              <a:ext cx="121018" cy="140896"/>
            </a:xfrm>
            <a:prstGeom prst="rect">
              <a:avLst/>
            </a:prstGeom>
          </p:spPr>
        </p:pic>
        <p:pic>
          <p:nvPicPr>
            <p:cNvPr id="15" name="object 13">
              <a:extLst>
                <a:ext uri="{FF2B5EF4-FFF2-40B4-BE49-F238E27FC236}">
                  <a16:creationId xmlns:a16="http://schemas.microsoft.com/office/drawing/2014/main" id="{272A1D56-32F2-3A90-C7CD-ED5B186E79CA}"/>
                </a:ext>
              </a:extLst>
            </p:cNvPr>
            <p:cNvPicPr/>
            <p:nvPr/>
          </p:nvPicPr>
          <p:blipFill>
            <a:blip r:embed="rId8" cstate="print"/>
            <a:stretch>
              <a:fillRect/>
            </a:stretch>
          </p:blipFill>
          <p:spPr>
            <a:xfrm>
              <a:off x="1578990" y="3295952"/>
              <a:ext cx="2229617" cy="1923395"/>
            </a:xfrm>
            <a:prstGeom prst="rect">
              <a:avLst/>
            </a:prstGeom>
          </p:spPr>
        </p:pic>
      </p:grpSp>
      <p:sp>
        <p:nvSpPr>
          <p:cNvPr id="17" name="TextBox 16">
            <a:extLst>
              <a:ext uri="{FF2B5EF4-FFF2-40B4-BE49-F238E27FC236}">
                <a16:creationId xmlns:a16="http://schemas.microsoft.com/office/drawing/2014/main" id="{B8031386-4D7B-C0C9-8E3F-7A61EC61C97A}"/>
              </a:ext>
            </a:extLst>
          </p:cNvPr>
          <p:cNvSpPr txBox="1"/>
          <p:nvPr/>
        </p:nvSpPr>
        <p:spPr>
          <a:xfrm>
            <a:off x="378421" y="3887278"/>
            <a:ext cx="2663983" cy="2708434"/>
          </a:xfrm>
          <a:prstGeom prst="rect">
            <a:avLst/>
          </a:prstGeom>
          <a:noFill/>
        </p:spPr>
        <p:txBody>
          <a:bodyPr wrap="square">
            <a:spAutoFit/>
          </a:bodyPr>
          <a:lstStyle/>
          <a:p>
            <a:pPr algn="ctr"/>
            <a:r>
              <a:rPr lang="en-US" sz="1600" dirty="0" err="1">
                <a:solidFill>
                  <a:schemeClr val="bg1"/>
                </a:solidFill>
              </a:rPr>
              <a:t>ᐃᓅᖃᑎᒌᑦᓯᐊᕐᓂᖅ</a:t>
            </a:r>
            <a:r>
              <a:rPr lang="en-US" sz="1600" dirty="0">
                <a:solidFill>
                  <a:schemeClr val="bg1"/>
                </a:solidFill>
              </a:rPr>
              <a:t>: </a:t>
            </a:r>
            <a:r>
              <a:rPr lang="en-US" sz="1600" dirty="0" err="1">
                <a:solidFill>
                  <a:schemeClr val="bg1"/>
                </a:solidFill>
              </a:rPr>
              <a:t>ᐅᐱᒋᔭᖃᑦᓯᐊᕐᓂᖅ</a:t>
            </a:r>
            <a:r>
              <a:rPr lang="en-US" sz="1600" dirty="0">
                <a:solidFill>
                  <a:schemeClr val="bg1"/>
                </a:solidFill>
              </a:rPr>
              <a:t>, </a:t>
            </a:r>
            <a:r>
              <a:rPr lang="en-US" sz="1600" dirty="0" err="1">
                <a:solidFill>
                  <a:schemeClr val="bg1"/>
                </a:solidFill>
              </a:rPr>
              <a:t>ᐃᓚᒌᑦᓯᐊᕐᓂᖅ</a:t>
            </a:r>
            <a:r>
              <a:rPr lang="en-US" sz="1600" dirty="0">
                <a:solidFill>
                  <a:schemeClr val="bg1"/>
                </a:solidFill>
              </a:rPr>
              <a:t> </a:t>
            </a:r>
            <a:r>
              <a:rPr lang="en-US" sz="1600" dirty="0" err="1">
                <a:solidFill>
                  <a:schemeClr val="bg1"/>
                </a:solidFill>
              </a:rPr>
              <a:t>ᐊᓯᒥᓂᓪᓗ</a:t>
            </a:r>
            <a:r>
              <a:rPr lang="en-US" sz="1600" dirty="0">
                <a:solidFill>
                  <a:schemeClr val="bg1"/>
                </a:solidFill>
              </a:rPr>
              <a:t> </a:t>
            </a:r>
            <a:r>
              <a:rPr lang="en-US" sz="1600" dirty="0" err="1">
                <a:solidFill>
                  <a:schemeClr val="bg1"/>
                </a:solidFill>
              </a:rPr>
              <a:t>ᐃᑉᐱᒋᔭᖃᑦᓯᐊᕐᓂᖅ</a:t>
            </a:r>
            <a:r>
              <a:rPr lang="en-US" sz="1600" dirty="0">
                <a:solidFill>
                  <a:schemeClr val="bg1"/>
                </a:solidFill>
              </a:rPr>
              <a:t>.</a:t>
            </a:r>
          </a:p>
          <a:p>
            <a:pPr algn="ctr"/>
            <a:endParaRPr lang="en-US" sz="1600" dirty="0">
              <a:solidFill>
                <a:schemeClr val="bg1"/>
              </a:solidFill>
            </a:endParaRPr>
          </a:p>
          <a:p>
            <a:pPr algn="ctr"/>
            <a:r>
              <a:rPr lang="en-US" b="1" dirty="0" err="1">
                <a:solidFill>
                  <a:schemeClr val="bg1"/>
                </a:solidFill>
                <a:latin typeface="Neue Haas Grotesk Text Pro" panose="020B0504020202020204" pitchFamily="34" charset="0"/>
              </a:rPr>
              <a:t>Inuuqatigiitsiarniq</a:t>
            </a:r>
            <a:r>
              <a:rPr lang="en-US" dirty="0">
                <a:solidFill>
                  <a:schemeClr val="bg1"/>
                </a:solidFill>
                <a:latin typeface="Neue Haas Grotesk Text Pro" panose="020B0504020202020204" pitchFamily="34" charset="0"/>
              </a:rPr>
              <a:t>: </a:t>
            </a:r>
          </a:p>
          <a:p>
            <a:pPr algn="ctr"/>
            <a:endParaRPr lang="en-US" dirty="0">
              <a:solidFill>
                <a:schemeClr val="bg1"/>
              </a:solidFill>
              <a:latin typeface="Neue Haas Grotesk Text Pro" panose="020B0504020202020204" pitchFamily="34" charset="0"/>
            </a:endParaRPr>
          </a:p>
          <a:p>
            <a:pPr algn="ctr"/>
            <a:r>
              <a:rPr lang="en-US" dirty="0">
                <a:solidFill>
                  <a:schemeClr val="bg1"/>
                </a:solidFill>
                <a:latin typeface="Neue Haas Grotesk Text Pro" panose="020B0504020202020204" pitchFamily="34" charset="0"/>
              </a:rPr>
              <a:t> Respecting others, relationships and caring for people.</a:t>
            </a:r>
          </a:p>
        </p:txBody>
      </p:sp>
      <p:grpSp>
        <p:nvGrpSpPr>
          <p:cNvPr id="18" name="object 2">
            <a:extLst>
              <a:ext uri="{FF2B5EF4-FFF2-40B4-BE49-F238E27FC236}">
                <a16:creationId xmlns:a16="http://schemas.microsoft.com/office/drawing/2014/main" id="{8FCADFBA-05BF-7514-7EC3-BD6C621A99F2}"/>
              </a:ext>
            </a:extLst>
          </p:cNvPr>
          <p:cNvGrpSpPr/>
          <p:nvPr/>
        </p:nvGrpSpPr>
        <p:grpSpPr>
          <a:xfrm>
            <a:off x="3755774" y="1097663"/>
            <a:ext cx="2320492" cy="2534280"/>
            <a:chOff x="11646930" y="2494007"/>
            <a:chExt cx="2353310" cy="2761615"/>
          </a:xfrm>
        </p:grpSpPr>
        <p:pic>
          <p:nvPicPr>
            <p:cNvPr id="19" name="object 3">
              <a:extLst>
                <a:ext uri="{FF2B5EF4-FFF2-40B4-BE49-F238E27FC236}">
                  <a16:creationId xmlns:a16="http://schemas.microsoft.com/office/drawing/2014/main" id="{5704DBB5-C5EE-921A-2A94-521E81B3478F}"/>
                </a:ext>
              </a:extLst>
            </p:cNvPr>
            <p:cNvPicPr/>
            <p:nvPr/>
          </p:nvPicPr>
          <p:blipFill>
            <a:blip r:embed="rId9" cstate="print"/>
            <a:stretch>
              <a:fillRect/>
            </a:stretch>
          </p:blipFill>
          <p:spPr>
            <a:xfrm>
              <a:off x="11646930" y="2494007"/>
              <a:ext cx="2352763" cy="2761334"/>
            </a:xfrm>
            <a:prstGeom prst="rect">
              <a:avLst/>
            </a:prstGeom>
          </p:spPr>
        </p:pic>
        <p:pic>
          <p:nvPicPr>
            <p:cNvPr id="20" name="object 4">
              <a:extLst>
                <a:ext uri="{FF2B5EF4-FFF2-40B4-BE49-F238E27FC236}">
                  <a16:creationId xmlns:a16="http://schemas.microsoft.com/office/drawing/2014/main" id="{126BBE6B-0AE1-5C17-E9C0-ACF2890ABA60}"/>
                </a:ext>
              </a:extLst>
            </p:cNvPr>
            <p:cNvPicPr/>
            <p:nvPr/>
          </p:nvPicPr>
          <p:blipFill>
            <a:blip r:embed="rId10" cstate="print"/>
            <a:stretch>
              <a:fillRect/>
            </a:stretch>
          </p:blipFill>
          <p:spPr>
            <a:xfrm>
              <a:off x="13470753" y="3593205"/>
              <a:ext cx="142213" cy="145002"/>
            </a:xfrm>
            <a:prstGeom prst="rect">
              <a:avLst/>
            </a:prstGeom>
          </p:spPr>
        </p:pic>
        <p:pic>
          <p:nvPicPr>
            <p:cNvPr id="21" name="object 5">
              <a:extLst>
                <a:ext uri="{FF2B5EF4-FFF2-40B4-BE49-F238E27FC236}">
                  <a16:creationId xmlns:a16="http://schemas.microsoft.com/office/drawing/2014/main" id="{3FCD448B-5CB4-CA17-6968-469DA0D36742}"/>
                </a:ext>
              </a:extLst>
            </p:cNvPr>
            <p:cNvPicPr/>
            <p:nvPr/>
          </p:nvPicPr>
          <p:blipFill>
            <a:blip r:embed="rId11" cstate="print"/>
            <a:stretch>
              <a:fillRect/>
            </a:stretch>
          </p:blipFill>
          <p:spPr>
            <a:xfrm>
              <a:off x="13459074" y="3592733"/>
              <a:ext cx="148470" cy="151200"/>
            </a:xfrm>
            <a:prstGeom prst="rect">
              <a:avLst/>
            </a:prstGeom>
          </p:spPr>
        </p:pic>
        <p:sp>
          <p:nvSpPr>
            <p:cNvPr id="22" name="object 6">
              <a:extLst>
                <a:ext uri="{FF2B5EF4-FFF2-40B4-BE49-F238E27FC236}">
                  <a16:creationId xmlns:a16="http://schemas.microsoft.com/office/drawing/2014/main" id="{CC30D25A-F7C9-C4E2-C08F-39ACE15CFDFB}"/>
                </a:ext>
              </a:extLst>
            </p:cNvPr>
            <p:cNvSpPr/>
            <p:nvPr/>
          </p:nvSpPr>
          <p:spPr>
            <a:xfrm>
              <a:off x="12939956" y="3257807"/>
              <a:ext cx="640715" cy="634365"/>
            </a:xfrm>
            <a:custGeom>
              <a:avLst/>
              <a:gdLst/>
              <a:ahLst/>
              <a:cxnLst/>
              <a:rect l="l" t="t" r="r" b="b"/>
              <a:pathLst>
                <a:path w="640715" h="634364">
                  <a:moveTo>
                    <a:pt x="42792" y="0"/>
                  </a:moveTo>
                  <a:lnTo>
                    <a:pt x="7938" y="43125"/>
                  </a:lnTo>
                  <a:lnTo>
                    <a:pt x="0" y="85720"/>
                  </a:lnTo>
                  <a:lnTo>
                    <a:pt x="5281" y="118259"/>
                  </a:lnTo>
                  <a:lnTo>
                    <a:pt x="10085" y="131222"/>
                  </a:lnTo>
                  <a:lnTo>
                    <a:pt x="248859" y="597538"/>
                  </a:lnTo>
                  <a:lnTo>
                    <a:pt x="260578" y="620545"/>
                  </a:lnTo>
                  <a:lnTo>
                    <a:pt x="270643" y="631716"/>
                  </a:lnTo>
                  <a:lnTo>
                    <a:pt x="284600" y="634203"/>
                  </a:lnTo>
                  <a:lnTo>
                    <a:pt x="307991" y="631159"/>
                  </a:lnTo>
                  <a:lnTo>
                    <a:pt x="356478" y="622969"/>
                  </a:lnTo>
                  <a:lnTo>
                    <a:pt x="436827" y="603036"/>
                  </a:lnTo>
                  <a:lnTo>
                    <a:pt x="490515" y="585749"/>
                  </a:lnTo>
                  <a:lnTo>
                    <a:pt x="554045" y="562026"/>
                  </a:lnTo>
                  <a:lnTo>
                    <a:pt x="628045" y="530702"/>
                  </a:lnTo>
                  <a:lnTo>
                    <a:pt x="640164" y="511887"/>
                  </a:lnTo>
                  <a:lnTo>
                    <a:pt x="638110" y="505724"/>
                  </a:lnTo>
                </a:path>
              </a:pathLst>
            </a:custGeom>
            <a:ln w="6345">
              <a:solidFill>
                <a:srgbClr val="231F20"/>
              </a:solidFill>
            </a:ln>
          </p:spPr>
          <p:txBody>
            <a:bodyPr wrap="square" lIns="0" tIns="0" rIns="0" bIns="0" rtlCol="0"/>
            <a:lstStyle/>
            <a:p>
              <a:endParaRPr/>
            </a:p>
          </p:txBody>
        </p:sp>
        <p:sp>
          <p:nvSpPr>
            <p:cNvPr id="23" name="object 7">
              <a:extLst>
                <a:ext uri="{FF2B5EF4-FFF2-40B4-BE49-F238E27FC236}">
                  <a16:creationId xmlns:a16="http://schemas.microsoft.com/office/drawing/2014/main" id="{7AE5F25C-AF11-2725-BA2E-EBA70BEBECC3}"/>
                </a:ext>
              </a:extLst>
            </p:cNvPr>
            <p:cNvSpPr/>
            <p:nvPr/>
          </p:nvSpPr>
          <p:spPr>
            <a:xfrm>
              <a:off x="13265357" y="3299355"/>
              <a:ext cx="270510" cy="379730"/>
            </a:xfrm>
            <a:custGeom>
              <a:avLst/>
              <a:gdLst/>
              <a:ahLst/>
              <a:cxnLst/>
              <a:rect l="l" t="t" r="r" b="b"/>
              <a:pathLst>
                <a:path w="270509" h="379729">
                  <a:moveTo>
                    <a:pt x="270377" y="332694"/>
                  </a:moveTo>
                  <a:lnTo>
                    <a:pt x="230907" y="368543"/>
                  </a:lnTo>
                  <a:lnTo>
                    <a:pt x="206633" y="379130"/>
                  </a:lnTo>
                  <a:lnTo>
                    <a:pt x="187549" y="363227"/>
                  </a:lnTo>
                  <a:lnTo>
                    <a:pt x="163650" y="319609"/>
                  </a:lnTo>
                  <a:lnTo>
                    <a:pt x="121411" y="237104"/>
                  </a:lnTo>
                  <a:lnTo>
                    <a:pt x="67008" y="130857"/>
                  </a:lnTo>
                  <a:lnTo>
                    <a:pt x="20014" y="39083"/>
                  </a:lnTo>
                  <a:lnTo>
                    <a:pt x="0" y="0"/>
                  </a:lnTo>
                </a:path>
              </a:pathLst>
            </a:custGeom>
            <a:ln w="6345">
              <a:solidFill>
                <a:srgbClr val="231F20"/>
              </a:solidFill>
            </a:ln>
          </p:spPr>
          <p:txBody>
            <a:bodyPr wrap="square" lIns="0" tIns="0" rIns="0" bIns="0" rtlCol="0"/>
            <a:lstStyle/>
            <a:p>
              <a:endParaRPr/>
            </a:p>
          </p:txBody>
        </p:sp>
        <p:sp>
          <p:nvSpPr>
            <p:cNvPr id="24" name="object 8">
              <a:extLst>
                <a:ext uri="{FF2B5EF4-FFF2-40B4-BE49-F238E27FC236}">
                  <a16:creationId xmlns:a16="http://schemas.microsoft.com/office/drawing/2014/main" id="{16DDC7FE-2AB5-3487-D747-3FC1F821F1B5}"/>
                </a:ext>
              </a:extLst>
            </p:cNvPr>
            <p:cNvSpPr/>
            <p:nvPr/>
          </p:nvSpPr>
          <p:spPr>
            <a:xfrm>
              <a:off x="13466004" y="3655087"/>
              <a:ext cx="19685" cy="38735"/>
            </a:xfrm>
            <a:custGeom>
              <a:avLst/>
              <a:gdLst/>
              <a:ahLst/>
              <a:cxnLst/>
              <a:rect l="l" t="t" r="r" b="b"/>
              <a:pathLst>
                <a:path w="19684" h="38735">
                  <a:moveTo>
                    <a:pt x="19634" y="38329"/>
                  </a:moveTo>
                  <a:lnTo>
                    <a:pt x="0" y="0"/>
                  </a:lnTo>
                </a:path>
              </a:pathLst>
            </a:custGeom>
            <a:ln w="6345">
              <a:solidFill>
                <a:srgbClr val="231F20"/>
              </a:solidFill>
            </a:ln>
          </p:spPr>
          <p:txBody>
            <a:bodyPr wrap="square" lIns="0" tIns="0" rIns="0" bIns="0" rtlCol="0"/>
            <a:lstStyle/>
            <a:p>
              <a:endParaRPr/>
            </a:p>
          </p:txBody>
        </p:sp>
        <p:sp>
          <p:nvSpPr>
            <p:cNvPr id="25" name="object 9">
              <a:extLst>
                <a:ext uri="{FF2B5EF4-FFF2-40B4-BE49-F238E27FC236}">
                  <a16:creationId xmlns:a16="http://schemas.microsoft.com/office/drawing/2014/main" id="{6D5B0908-EC6D-9F8C-F0F2-6978D4EB3E80}"/>
                </a:ext>
              </a:extLst>
            </p:cNvPr>
            <p:cNvSpPr/>
            <p:nvPr/>
          </p:nvSpPr>
          <p:spPr>
            <a:xfrm>
              <a:off x="12820097" y="2982175"/>
              <a:ext cx="335915" cy="348615"/>
            </a:xfrm>
            <a:custGeom>
              <a:avLst/>
              <a:gdLst/>
              <a:ahLst/>
              <a:cxnLst/>
              <a:rect l="l" t="t" r="r" b="b"/>
              <a:pathLst>
                <a:path w="335915" h="348614">
                  <a:moveTo>
                    <a:pt x="220320" y="0"/>
                  </a:moveTo>
                  <a:lnTo>
                    <a:pt x="78677" y="12704"/>
                  </a:lnTo>
                  <a:lnTo>
                    <a:pt x="0" y="139053"/>
                  </a:lnTo>
                  <a:lnTo>
                    <a:pt x="66848" y="260046"/>
                  </a:lnTo>
                  <a:lnTo>
                    <a:pt x="159525" y="334674"/>
                  </a:lnTo>
                  <a:lnTo>
                    <a:pt x="239078" y="348572"/>
                  </a:lnTo>
                  <a:lnTo>
                    <a:pt x="309163" y="323455"/>
                  </a:lnTo>
                  <a:lnTo>
                    <a:pt x="335499" y="238926"/>
                  </a:lnTo>
                  <a:lnTo>
                    <a:pt x="220320" y="0"/>
                  </a:lnTo>
                  <a:close/>
                </a:path>
              </a:pathLst>
            </a:custGeom>
            <a:solidFill>
              <a:srgbClr val="819EA3"/>
            </a:solidFill>
          </p:spPr>
          <p:txBody>
            <a:bodyPr wrap="square" lIns="0" tIns="0" rIns="0" bIns="0" rtlCol="0"/>
            <a:lstStyle/>
            <a:p>
              <a:endParaRPr/>
            </a:p>
          </p:txBody>
        </p:sp>
        <p:pic>
          <p:nvPicPr>
            <p:cNvPr id="26" name="object 10">
              <a:extLst>
                <a:ext uri="{FF2B5EF4-FFF2-40B4-BE49-F238E27FC236}">
                  <a16:creationId xmlns:a16="http://schemas.microsoft.com/office/drawing/2014/main" id="{DF04569A-9E2D-FB79-8516-08A6DF8EBED6}"/>
                </a:ext>
              </a:extLst>
            </p:cNvPr>
            <p:cNvPicPr/>
            <p:nvPr/>
          </p:nvPicPr>
          <p:blipFill>
            <a:blip r:embed="rId12" cstate="print"/>
            <a:stretch>
              <a:fillRect/>
            </a:stretch>
          </p:blipFill>
          <p:spPr>
            <a:xfrm>
              <a:off x="12842755" y="3009288"/>
              <a:ext cx="271596" cy="258764"/>
            </a:xfrm>
            <a:prstGeom prst="rect">
              <a:avLst/>
            </a:prstGeom>
          </p:spPr>
        </p:pic>
        <p:sp>
          <p:nvSpPr>
            <p:cNvPr id="27" name="object 11">
              <a:extLst>
                <a:ext uri="{FF2B5EF4-FFF2-40B4-BE49-F238E27FC236}">
                  <a16:creationId xmlns:a16="http://schemas.microsoft.com/office/drawing/2014/main" id="{19B48389-BE67-FA28-7317-3677CF5DD4FD}"/>
                </a:ext>
              </a:extLst>
            </p:cNvPr>
            <p:cNvSpPr/>
            <p:nvPr/>
          </p:nvSpPr>
          <p:spPr>
            <a:xfrm>
              <a:off x="12842755" y="3009288"/>
              <a:ext cx="236854" cy="253365"/>
            </a:xfrm>
            <a:custGeom>
              <a:avLst/>
              <a:gdLst/>
              <a:ahLst/>
              <a:cxnLst/>
              <a:rect l="l" t="t" r="r" b="b"/>
              <a:pathLst>
                <a:path w="236855" h="253364">
                  <a:moveTo>
                    <a:pt x="197231" y="63412"/>
                  </a:moveTo>
                  <a:lnTo>
                    <a:pt x="225508" y="111443"/>
                  </a:lnTo>
                  <a:lnTo>
                    <a:pt x="236759" y="160142"/>
                  </a:lnTo>
                  <a:lnTo>
                    <a:pt x="230673" y="203918"/>
                  </a:lnTo>
                  <a:lnTo>
                    <a:pt x="206941" y="237178"/>
                  </a:lnTo>
                  <a:lnTo>
                    <a:pt x="169284" y="253046"/>
                  </a:lnTo>
                  <a:lnTo>
                    <a:pt x="125239" y="249392"/>
                  </a:lnTo>
                  <a:lnTo>
                    <a:pt x="80191" y="227745"/>
                  </a:lnTo>
                  <a:lnTo>
                    <a:pt x="39521" y="189634"/>
                  </a:lnTo>
                  <a:lnTo>
                    <a:pt x="11250" y="141602"/>
                  </a:lnTo>
                  <a:lnTo>
                    <a:pt x="0" y="92903"/>
                  </a:lnTo>
                  <a:lnTo>
                    <a:pt x="6086" y="49128"/>
                  </a:lnTo>
                  <a:lnTo>
                    <a:pt x="29824" y="15868"/>
                  </a:lnTo>
                  <a:lnTo>
                    <a:pt x="67474" y="0"/>
                  </a:lnTo>
                  <a:lnTo>
                    <a:pt x="111514" y="3653"/>
                  </a:lnTo>
                  <a:lnTo>
                    <a:pt x="156562" y="25301"/>
                  </a:lnTo>
                  <a:lnTo>
                    <a:pt x="197231" y="63412"/>
                  </a:lnTo>
                  <a:close/>
                </a:path>
              </a:pathLst>
            </a:custGeom>
            <a:ln w="6345">
              <a:solidFill>
                <a:srgbClr val="231F20"/>
              </a:solidFill>
            </a:ln>
          </p:spPr>
          <p:txBody>
            <a:bodyPr wrap="square" lIns="0" tIns="0" rIns="0" bIns="0" rtlCol="0"/>
            <a:lstStyle/>
            <a:p>
              <a:endParaRPr/>
            </a:p>
          </p:txBody>
        </p:sp>
        <p:sp>
          <p:nvSpPr>
            <p:cNvPr id="28" name="object 12">
              <a:extLst>
                <a:ext uri="{FF2B5EF4-FFF2-40B4-BE49-F238E27FC236}">
                  <a16:creationId xmlns:a16="http://schemas.microsoft.com/office/drawing/2014/main" id="{DC9C3EBF-4936-B6B6-BA01-69F990C855F2}"/>
                </a:ext>
              </a:extLst>
            </p:cNvPr>
            <p:cNvSpPr/>
            <p:nvPr/>
          </p:nvSpPr>
          <p:spPr>
            <a:xfrm>
              <a:off x="12907853" y="3206207"/>
              <a:ext cx="8890" cy="8890"/>
            </a:xfrm>
            <a:custGeom>
              <a:avLst/>
              <a:gdLst/>
              <a:ahLst/>
              <a:cxnLst/>
              <a:rect l="l" t="t" r="r" b="b"/>
              <a:pathLst>
                <a:path w="8890" h="8889">
                  <a:moveTo>
                    <a:pt x="3655" y="0"/>
                  </a:moveTo>
                  <a:lnTo>
                    <a:pt x="291" y="2690"/>
                  </a:lnTo>
                  <a:lnTo>
                    <a:pt x="0" y="5140"/>
                  </a:lnTo>
                  <a:lnTo>
                    <a:pt x="2665" y="8465"/>
                  </a:lnTo>
                  <a:lnTo>
                    <a:pt x="5114" y="8719"/>
                  </a:lnTo>
                  <a:lnTo>
                    <a:pt x="8478" y="6028"/>
                  </a:lnTo>
                  <a:lnTo>
                    <a:pt x="8770" y="3579"/>
                  </a:lnTo>
                  <a:lnTo>
                    <a:pt x="7437" y="1916"/>
                  </a:lnTo>
                  <a:lnTo>
                    <a:pt x="6104" y="253"/>
                  </a:lnTo>
                  <a:lnTo>
                    <a:pt x="3655" y="0"/>
                  </a:lnTo>
                  <a:close/>
                </a:path>
              </a:pathLst>
            </a:custGeom>
            <a:solidFill>
              <a:srgbClr val="010202"/>
            </a:solidFill>
          </p:spPr>
          <p:txBody>
            <a:bodyPr wrap="square" lIns="0" tIns="0" rIns="0" bIns="0" rtlCol="0"/>
            <a:lstStyle/>
            <a:p>
              <a:endParaRPr/>
            </a:p>
          </p:txBody>
        </p:sp>
        <p:sp>
          <p:nvSpPr>
            <p:cNvPr id="29" name="object 13">
              <a:extLst>
                <a:ext uri="{FF2B5EF4-FFF2-40B4-BE49-F238E27FC236}">
                  <a16:creationId xmlns:a16="http://schemas.microsoft.com/office/drawing/2014/main" id="{FE2352B6-26B5-1DFB-098C-696782822DE2}"/>
                </a:ext>
              </a:extLst>
            </p:cNvPr>
            <p:cNvSpPr/>
            <p:nvPr/>
          </p:nvSpPr>
          <p:spPr>
            <a:xfrm>
              <a:off x="12907853" y="3206207"/>
              <a:ext cx="8890" cy="8890"/>
            </a:xfrm>
            <a:custGeom>
              <a:avLst/>
              <a:gdLst/>
              <a:ahLst/>
              <a:cxnLst/>
              <a:rect l="l" t="t" r="r" b="b"/>
              <a:pathLst>
                <a:path w="8890" h="8889">
                  <a:moveTo>
                    <a:pt x="7437" y="1916"/>
                  </a:moveTo>
                  <a:lnTo>
                    <a:pt x="8770" y="3579"/>
                  </a:lnTo>
                  <a:lnTo>
                    <a:pt x="8478" y="6028"/>
                  </a:lnTo>
                  <a:lnTo>
                    <a:pt x="6802" y="7374"/>
                  </a:lnTo>
                  <a:lnTo>
                    <a:pt x="5114" y="8719"/>
                  </a:lnTo>
                  <a:lnTo>
                    <a:pt x="2665" y="8465"/>
                  </a:lnTo>
                  <a:lnTo>
                    <a:pt x="1332" y="6802"/>
                  </a:lnTo>
                  <a:lnTo>
                    <a:pt x="0" y="5140"/>
                  </a:lnTo>
                  <a:lnTo>
                    <a:pt x="291" y="2690"/>
                  </a:lnTo>
                  <a:lnTo>
                    <a:pt x="1967" y="1345"/>
                  </a:lnTo>
                  <a:lnTo>
                    <a:pt x="3655" y="0"/>
                  </a:lnTo>
                  <a:lnTo>
                    <a:pt x="6104" y="253"/>
                  </a:lnTo>
                  <a:lnTo>
                    <a:pt x="7437" y="1916"/>
                  </a:lnTo>
                  <a:close/>
                </a:path>
              </a:pathLst>
            </a:custGeom>
            <a:ln w="6345">
              <a:solidFill>
                <a:srgbClr val="010202"/>
              </a:solidFill>
            </a:ln>
          </p:spPr>
          <p:txBody>
            <a:bodyPr wrap="square" lIns="0" tIns="0" rIns="0" bIns="0" rtlCol="0"/>
            <a:lstStyle/>
            <a:p>
              <a:endParaRPr/>
            </a:p>
          </p:txBody>
        </p:sp>
        <p:sp>
          <p:nvSpPr>
            <p:cNvPr id="30" name="object 14">
              <a:extLst>
                <a:ext uri="{FF2B5EF4-FFF2-40B4-BE49-F238E27FC236}">
                  <a16:creationId xmlns:a16="http://schemas.microsoft.com/office/drawing/2014/main" id="{9925C46F-4E19-AE39-8972-6A0E6C80F095}"/>
                </a:ext>
              </a:extLst>
            </p:cNvPr>
            <p:cNvSpPr/>
            <p:nvPr/>
          </p:nvSpPr>
          <p:spPr>
            <a:xfrm>
              <a:off x="12960634" y="3163965"/>
              <a:ext cx="8890" cy="8890"/>
            </a:xfrm>
            <a:custGeom>
              <a:avLst/>
              <a:gdLst/>
              <a:ahLst/>
              <a:cxnLst/>
              <a:rect l="l" t="t" r="r" b="b"/>
              <a:pathLst>
                <a:path w="8890" h="8889">
                  <a:moveTo>
                    <a:pt x="3655" y="0"/>
                  </a:moveTo>
                  <a:lnTo>
                    <a:pt x="279" y="2690"/>
                  </a:lnTo>
                  <a:lnTo>
                    <a:pt x="0" y="5140"/>
                  </a:lnTo>
                  <a:lnTo>
                    <a:pt x="2665" y="8465"/>
                  </a:lnTo>
                  <a:lnTo>
                    <a:pt x="5114" y="8719"/>
                  </a:lnTo>
                  <a:lnTo>
                    <a:pt x="8478" y="6028"/>
                  </a:lnTo>
                  <a:lnTo>
                    <a:pt x="8770" y="3579"/>
                  </a:lnTo>
                  <a:lnTo>
                    <a:pt x="7437" y="1916"/>
                  </a:lnTo>
                  <a:lnTo>
                    <a:pt x="6104" y="253"/>
                  </a:lnTo>
                  <a:lnTo>
                    <a:pt x="3655" y="0"/>
                  </a:lnTo>
                  <a:close/>
                </a:path>
              </a:pathLst>
            </a:custGeom>
            <a:solidFill>
              <a:srgbClr val="010202"/>
            </a:solidFill>
          </p:spPr>
          <p:txBody>
            <a:bodyPr wrap="square" lIns="0" tIns="0" rIns="0" bIns="0" rtlCol="0"/>
            <a:lstStyle/>
            <a:p>
              <a:endParaRPr/>
            </a:p>
          </p:txBody>
        </p:sp>
        <p:sp>
          <p:nvSpPr>
            <p:cNvPr id="31" name="object 15">
              <a:extLst>
                <a:ext uri="{FF2B5EF4-FFF2-40B4-BE49-F238E27FC236}">
                  <a16:creationId xmlns:a16="http://schemas.microsoft.com/office/drawing/2014/main" id="{68999A51-08AD-5BBF-DC17-4DFF8EADC127}"/>
                </a:ext>
              </a:extLst>
            </p:cNvPr>
            <p:cNvSpPr/>
            <p:nvPr/>
          </p:nvSpPr>
          <p:spPr>
            <a:xfrm>
              <a:off x="12960634" y="3163965"/>
              <a:ext cx="8890" cy="8890"/>
            </a:xfrm>
            <a:custGeom>
              <a:avLst/>
              <a:gdLst/>
              <a:ahLst/>
              <a:cxnLst/>
              <a:rect l="l" t="t" r="r" b="b"/>
              <a:pathLst>
                <a:path w="8890" h="8889">
                  <a:moveTo>
                    <a:pt x="7437" y="1916"/>
                  </a:moveTo>
                  <a:lnTo>
                    <a:pt x="8770" y="3579"/>
                  </a:lnTo>
                  <a:lnTo>
                    <a:pt x="8478" y="6028"/>
                  </a:lnTo>
                  <a:lnTo>
                    <a:pt x="6802" y="7374"/>
                  </a:lnTo>
                  <a:lnTo>
                    <a:pt x="5114" y="8719"/>
                  </a:lnTo>
                  <a:lnTo>
                    <a:pt x="2665" y="8465"/>
                  </a:lnTo>
                  <a:lnTo>
                    <a:pt x="1332" y="6802"/>
                  </a:lnTo>
                  <a:lnTo>
                    <a:pt x="0" y="5140"/>
                  </a:lnTo>
                  <a:lnTo>
                    <a:pt x="279" y="2690"/>
                  </a:lnTo>
                  <a:lnTo>
                    <a:pt x="1967" y="1345"/>
                  </a:lnTo>
                  <a:lnTo>
                    <a:pt x="3655" y="0"/>
                  </a:lnTo>
                  <a:lnTo>
                    <a:pt x="6104" y="253"/>
                  </a:lnTo>
                  <a:lnTo>
                    <a:pt x="7437" y="1916"/>
                  </a:lnTo>
                  <a:close/>
                </a:path>
              </a:pathLst>
            </a:custGeom>
            <a:ln w="6345">
              <a:solidFill>
                <a:srgbClr val="010202"/>
              </a:solidFill>
            </a:ln>
          </p:spPr>
          <p:txBody>
            <a:bodyPr wrap="square" lIns="0" tIns="0" rIns="0" bIns="0" rtlCol="0"/>
            <a:lstStyle/>
            <a:p>
              <a:endParaRPr/>
            </a:p>
          </p:txBody>
        </p:sp>
        <p:sp>
          <p:nvSpPr>
            <p:cNvPr id="32" name="object 16">
              <a:extLst>
                <a:ext uri="{FF2B5EF4-FFF2-40B4-BE49-F238E27FC236}">
                  <a16:creationId xmlns:a16="http://schemas.microsoft.com/office/drawing/2014/main" id="{4966D3E3-1989-4F8A-EDC7-5C90DDD11EE1}"/>
                </a:ext>
              </a:extLst>
            </p:cNvPr>
            <p:cNvSpPr/>
            <p:nvPr/>
          </p:nvSpPr>
          <p:spPr>
            <a:xfrm>
              <a:off x="12784463" y="2777513"/>
              <a:ext cx="421005" cy="570230"/>
            </a:xfrm>
            <a:custGeom>
              <a:avLst/>
              <a:gdLst/>
              <a:ahLst/>
              <a:cxnLst/>
              <a:rect l="l" t="t" r="r" b="b"/>
              <a:pathLst>
                <a:path w="421005" h="570229">
                  <a:moveTo>
                    <a:pt x="174901" y="0"/>
                  </a:moveTo>
                  <a:lnTo>
                    <a:pt x="161325" y="3352"/>
                  </a:lnTo>
                  <a:lnTo>
                    <a:pt x="150001" y="23231"/>
                  </a:lnTo>
                  <a:lnTo>
                    <a:pt x="130797" y="57914"/>
                  </a:lnTo>
                  <a:lnTo>
                    <a:pt x="97414" y="99763"/>
                  </a:lnTo>
                  <a:lnTo>
                    <a:pt x="58664" y="146943"/>
                  </a:lnTo>
                  <a:lnTo>
                    <a:pt x="23361" y="197618"/>
                  </a:lnTo>
                  <a:lnTo>
                    <a:pt x="3300" y="248179"/>
                  </a:lnTo>
                  <a:lnTo>
                    <a:pt x="0" y="294490"/>
                  </a:lnTo>
                  <a:lnTo>
                    <a:pt x="6882" y="333956"/>
                  </a:lnTo>
                  <a:lnTo>
                    <a:pt x="31642" y="390117"/>
                  </a:lnTo>
                  <a:lnTo>
                    <a:pt x="104589" y="484787"/>
                  </a:lnTo>
                  <a:lnTo>
                    <a:pt x="133190" y="516350"/>
                  </a:lnTo>
                  <a:lnTo>
                    <a:pt x="165505" y="541395"/>
                  </a:lnTo>
                  <a:lnTo>
                    <a:pt x="201779" y="559408"/>
                  </a:lnTo>
                  <a:lnTo>
                    <a:pt x="242259" y="569874"/>
                  </a:lnTo>
                  <a:lnTo>
                    <a:pt x="314210" y="563751"/>
                  </a:lnTo>
                  <a:lnTo>
                    <a:pt x="363671" y="538482"/>
                  </a:lnTo>
                  <a:lnTo>
                    <a:pt x="261667" y="538482"/>
                  </a:lnTo>
                  <a:lnTo>
                    <a:pt x="218853" y="534027"/>
                  </a:lnTo>
                  <a:lnTo>
                    <a:pt x="183978" y="514118"/>
                  </a:lnTo>
                  <a:lnTo>
                    <a:pt x="152768" y="481601"/>
                  </a:lnTo>
                  <a:lnTo>
                    <a:pt x="119198" y="444124"/>
                  </a:lnTo>
                  <a:lnTo>
                    <a:pt x="91425" y="407524"/>
                  </a:lnTo>
                  <a:lnTo>
                    <a:pt x="77240" y="361790"/>
                  </a:lnTo>
                  <a:lnTo>
                    <a:pt x="80235" y="344774"/>
                  </a:lnTo>
                  <a:lnTo>
                    <a:pt x="96928" y="303381"/>
                  </a:lnTo>
                  <a:lnTo>
                    <a:pt x="162756" y="286452"/>
                  </a:lnTo>
                  <a:lnTo>
                    <a:pt x="394976" y="286452"/>
                  </a:lnTo>
                  <a:lnTo>
                    <a:pt x="384387" y="260529"/>
                  </a:lnTo>
                  <a:lnTo>
                    <a:pt x="354558" y="206756"/>
                  </a:lnTo>
                  <a:lnTo>
                    <a:pt x="320800" y="156810"/>
                  </a:lnTo>
                  <a:lnTo>
                    <a:pt x="286069" y="112126"/>
                  </a:lnTo>
                  <a:lnTo>
                    <a:pt x="253322" y="74139"/>
                  </a:lnTo>
                  <a:lnTo>
                    <a:pt x="225516" y="44283"/>
                  </a:lnTo>
                  <a:lnTo>
                    <a:pt x="196555" y="14702"/>
                  </a:lnTo>
                  <a:lnTo>
                    <a:pt x="187666" y="6130"/>
                  </a:lnTo>
                  <a:lnTo>
                    <a:pt x="174901" y="0"/>
                  </a:lnTo>
                  <a:close/>
                </a:path>
                <a:path w="421005" h="570229">
                  <a:moveTo>
                    <a:pt x="394976" y="286452"/>
                  </a:moveTo>
                  <a:lnTo>
                    <a:pt x="162756" y="286452"/>
                  </a:lnTo>
                  <a:lnTo>
                    <a:pt x="204204" y="293513"/>
                  </a:lnTo>
                  <a:lnTo>
                    <a:pt x="244074" y="310416"/>
                  </a:lnTo>
                  <a:lnTo>
                    <a:pt x="276693" y="339121"/>
                  </a:lnTo>
                  <a:lnTo>
                    <a:pt x="306238" y="384072"/>
                  </a:lnTo>
                  <a:lnTo>
                    <a:pt x="326843" y="430104"/>
                  </a:lnTo>
                  <a:lnTo>
                    <a:pt x="335215" y="472489"/>
                  </a:lnTo>
                  <a:lnTo>
                    <a:pt x="328057" y="506503"/>
                  </a:lnTo>
                  <a:lnTo>
                    <a:pt x="301656" y="528852"/>
                  </a:lnTo>
                  <a:lnTo>
                    <a:pt x="261667" y="538482"/>
                  </a:lnTo>
                  <a:lnTo>
                    <a:pt x="363671" y="538482"/>
                  </a:lnTo>
                  <a:lnTo>
                    <a:pt x="392815" y="510631"/>
                  </a:lnTo>
                  <a:lnTo>
                    <a:pt x="408164" y="466419"/>
                  </a:lnTo>
                  <a:lnTo>
                    <a:pt x="405822" y="449611"/>
                  </a:lnTo>
                  <a:lnTo>
                    <a:pt x="404450" y="434514"/>
                  </a:lnTo>
                  <a:lnTo>
                    <a:pt x="407075" y="420799"/>
                  </a:lnTo>
                  <a:lnTo>
                    <a:pt x="412535" y="406486"/>
                  </a:lnTo>
                  <a:lnTo>
                    <a:pt x="417947" y="391013"/>
                  </a:lnTo>
                  <a:lnTo>
                    <a:pt x="420429" y="373821"/>
                  </a:lnTo>
                  <a:lnTo>
                    <a:pt x="407330" y="316696"/>
                  </a:lnTo>
                  <a:lnTo>
                    <a:pt x="394976" y="286452"/>
                  </a:lnTo>
                  <a:close/>
                </a:path>
              </a:pathLst>
            </a:custGeom>
            <a:solidFill>
              <a:srgbClr val="FFFFFF"/>
            </a:solidFill>
          </p:spPr>
          <p:txBody>
            <a:bodyPr wrap="square" lIns="0" tIns="0" rIns="0" bIns="0" rtlCol="0"/>
            <a:lstStyle/>
            <a:p>
              <a:endParaRPr/>
            </a:p>
          </p:txBody>
        </p:sp>
        <p:sp>
          <p:nvSpPr>
            <p:cNvPr id="33" name="object 17">
              <a:extLst>
                <a:ext uri="{FF2B5EF4-FFF2-40B4-BE49-F238E27FC236}">
                  <a16:creationId xmlns:a16="http://schemas.microsoft.com/office/drawing/2014/main" id="{497F7FE4-BB4E-1660-4AA6-53BC3159634F}"/>
                </a:ext>
              </a:extLst>
            </p:cNvPr>
            <p:cNvSpPr/>
            <p:nvPr/>
          </p:nvSpPr>
          <p:spPr>
            <a:xfrm>
              <a:off x="12807804" y="2984130"/>
              <a:ext cx="375285" cy="310515"/>
            </a:xfrm>
            <a:custGeom>
              <a:avLst/>
              <a:gdLst/>
              <a:ahLst/>
              <a:cxnLst/>
              <a:rect l="l" t="t" r="r" b="b"/>
              <a:pathLst>
                <a:path w="375284" h="310514">
                  <a:moveTo>
                    <a:pt x="119597" y="0"/>
                  </a:moveTo>
                  <a:lnTo>
                    <a:pt x="73817" y="5051"/>
                  </a:lnTo>
                  <a:lnTo>
                    <a:pt x="30328" y="30131"/>
                  </a:lnTo>
                  <a:lnTo>
                    <a:pt x="10570" y="63226"/>
                  </a:lnTo>
                  <a:lnTo>
                    <a:pt x="0" y="108451"/>
                  </a:lnTo>
                  <a:lnTo>
                    <a:pt x="143" y="136424"/>
                  </a:lnTo>
                  <a:lnTo>
                    <a:pt x="4976" y="165214"/>
                  </a:lnTo>
                  <a:lnTo>
                    <a:pt x="14489" y="194720"/>
                  </a:lnTo>
                  <a:lnTo>
                    <a:pt x="21418" y="205166"/>
                  </a:lnTo>
                  <a:lnTo>
                    <a:pt x="38172" y="223074"/>
                  </a:lnTo>
                  <a:lnTo>
                    <a:pt x="24731" y="190354"/>
                  </a:lnTo>
                  <a:lnTo>
                    <a:pt x="10668" y="125870"/>
                  </a:lnTo>
                  <a:lnTo>
                    <a:pt x="17027" y="78084"/>
                  </a:lnTo>
                  <a:lnTo>
                    <a:pt x="38375" y="37797"/>
                  </a:lnTo>
                  <a:lnTo>
                    <a:pt x="78482" y="15395"/>
                  </a:lnTo>
                  <a:lnTo>
                    <a:pt x="101129" y="11386"/>
                  </a:lnTo>
                  <a:lnTo>
                    <a:pt x="125396" y="11594"/>
                  </a:lnTo>
                  <a:lnTo>
                    <a:pt x="178431" y="24622"/>
                  </a:lnTo>
                  <a:lnTo>
                    <a:pt x="227409" y="48974"/>
                  </a:lnTo>
                  <a:lnTo>
                    <a:pt x="267094" y="79028"/>
                  </a:lnTo>
                  <a:lnTo>
                    <a:pt x="298402" y="112334"/>
                  </a:lnTo>
                  <a:lnTo>
                    <a:pt x="322250" y="146439"/>
                  </a:lnTo>
                  <a:lnTo>
                    <a:pt x="353527" y="221485"/>
                  </a:lnTo>
                  <a:lnTo>
                    <a:pt x="360394" y="263934"/>
                  </a:lnTo>
                  <a:lnTo>
                    <a:pt x="362871" y="310052"/>
                  </a:lnTo>
                  <a:lnTo>
                    <a:pt x="374941" y="298642"/>
                  </a:lnTo>
                  <a:lnTo>
                    <a:pt x="371888" y="255867"/>
                  </a:lnTo>
                  <a:lnTo>
                    <a:pt x="364386" y="216384"/>
                  </a:lnTo>
                  <a:lnTo>
                    <a:pt x="349646" y="174197"/>
                  </a:lnTo>
                  <a:lnTo>
                    <a:pt x="331708" y="140562"/>
                  </a:lnTo>
                  <a:lnTo>
                    <a:pt x="306972" y="105210"/>
                  </a:lnTo>
                  <a:lnTo>
                    <a:pt x="274482" y="70680"/>
                  </a:lnTo>
                  <a:lnTo>
                    <a:pt x="233282" y="39511"/>
                  </a:lnTo>
                  <a:lnTo>
                    <a:pt x="182416" y="14240"/>
                  </a:lnTo>
                  <a:lnTo>
                    <a:pt x="119597" y="0"/>
                  </a:lnTo>
                  <a:close/>
                </a:path>
              </a:pathLst>
            </a:custGeom>
            <a:solidFill>
              <a:srgbClr val="B8CFDD"/>
            </a:solidFill>
          </p:spPr>
          <p:txBody>
            <a:bodyPr wrap="square" lIns="0" tIns="0" rIns="0" bIns="0" rtlCol="0"/>
            <a:lstStyle/>
            <a:p>
              <a:endParaRPr/>
            </a:p>
          </p:txBody>
        </p:sp>
        <p:sp>
          <p:nvSpPr>
            <p:cNvPr id="34" name="object 18">
              <a:extLst>
                <a:ext uri="{FF2B5EF4-FFF2-40B4-BE49-F238E27FC236}">
                  <a16:creationId xmlns:a16="http://schemas.microsoft.com/office/drawing/2014/main" id="{8EC5E92B-1D9C-BC69-10B8-AF528B455AFD}"/>
                </a:ext>
              </a:extLst>
            </p:cNvPr>
            <p:cNvSpPr/>
            <p:nvPr/>
          </p:nvSpPr>
          <p:spPr>
            <a:xfrm>
              <a:off x="12784463" y="2777513"/>
              <a:ext cx="421005" cy="570230"/>
            </a:xfrm>
            <a:custGeom>
              <a:avLst/>
              <a:gdLst/>
              <a:ahLst/>
              <a:cxnLst/>
              <a:rect l="l" t="t" r="r" b="b"/>
              <a:pathLst>
                <a:path w="421005" h="570229">
                  <a:moveTo>
                    <a:pt x="328057" y="506503"/>
                  </a:moveTo>
                  <a:lnTo>
                    <a:pt x="301656" y="528852"/>
                  </a:lnTo>
                  <a:lnTo>
                    <a:pt x="261667" y="538482"/>
                  </a:lnTo>
                  <a:lnTo>
                    <a:pt x="218853" y="534027"/>
                  </a:lnTo>
                  <a:lnTo>
                    <a:pt x="183978" y="514118"/>
                  </a:lnTo>
                  <a:lnTo>
                    <a:pt x="152768" y="481601"/>
                  </a:lnTo>
                  <a:lnTo>
                    <a:pt x="119198" y="444124"/>
                  </a:lnTo>
                  <a:lnTo>
                    <a:pt x="91425" y="407524"/>
                  </a:lnTo>
                  <a:lnTo>
                    <a:pt x="77240" y="361790"/>
                  </a:lnTo>
                  <a:lnTo>
                    <a:pt x="80235" y="344774"/>
                  </a:lnTo>
                  <a:lnTo>
                    <a:pt x="96928" y="303381"/>
                  </a:lnTo>
                  <a:lnTo>
                    <a:pt x="162756" y="286452"/>
                  </a:lnTo>
                  <a:lnTo>
                    <a:pt x="204204" y="293513"/>
                  </a:lnTo>
                  <a:lnTo>
                    <a:pt x="244074" y="310416"/>
                  </a:lnTo>
                  <a:lnTo>
                    <a:pt x="276693" y="339121"/>
                  </a:lnTo>
                  <a:lnTo>
                    <a:pt x="306238" y="384072"/>
                  </a:lnTo>
                  <a:lnTo>
                    <a:pt x="326843" y="430104"/>
                  </a:lnTo>
                  <a:lnTo>
                    <a:pt x="335215" y="472489"/>
                  </a:lnTo>
                  <a:lnTo>
                    <a:pt x="328057" y="506503"/>
                  </a:lnTo>
                  <a:close/>
                </a:path>
                <a:path w="421005" h="570229">
                  <a:moveTo>
                    <a:pt x="196555" y="14702"/>
                  </a:moveTo>
                  <a:lnTo>
                    <a:pt x="187666" y="6130"/>
                  </a:lnTo>
                  <a:lnTo>
                    <a:pt x="174901" y="0"/>
                  </a:lnTo>
                  <a:lnTo>
                    <a:pt x="161325" y="3352"/>
                  </a:lnTo>
                  <a:lnTo>
                    <a:pt x="150001" y="23231"/>
                  </a:lnTo>
                  <a:lnTo>
                    <a:pt x="130797" y="57914"/>
                  </a:lnTo>
                  <a:lnTo>
                    <a:pt x="97414" y="99763"/>
                  </a:lnTo>
                  <a:lnTo>
                    <a:pt x="58664" y="146943"/>
                  </a:lnTo>
                  <a:lnTo>
                    <a:pt x="23361" y="197618"/>
                  </a:lnTo>
                  <a:lnTo>
                    <a:pt x="3300" y="248179"/>
                  </a:lnTo>
                  <a:lnTo>
                    <a:pt x="0" y="294490"/>
                  </a:lnTo>
                  <a:lnTo>
                    <a:pt x="6882" y="333956"/>
                  </a:lnTo>
                  <a:lnTo>
                    <a:pt x="31642" y="390117"/>
                  </a:lnTo>
                  <a:lnTo>
                    <a:pt x="77759" y="451002"/>
                  </a:lnTo>
                  <a:lnTo>
                    <a:pt x="104589" y="484787"/>
                  </a:lnTo>
                  <a:lnTo>
                    <a:pt x="133190" y="516350"/>
                  </a:lnTo>
                  <a:lnTo>
                    <a:pt x="165505" y="541395"/>
                  </a:lnTo>
                  <a:lnTo>
                    <a:pt x="201779" y="559408"/>
                  </a:lnTo>
                  <a:lnTo>
                    <a:pt x="242259" y="569874"/>
                  </a:lnTo>
                  <a:lnTo>
                    <a:pt x="314210" y="563751"/>
                  </a:lnTo>
                  <a:lnTo>
                    <a:pt x="363950" y="538339"/>
                  </a:lnTo>
                  <a:lnTo>
                    <a:pt x="392815" y="510631"/>
                  </a:lnTo>
                  <a:lnTo>
                    <a:pt x="408164" y="466419"/>
                  </a:lnTo>
                  <a:lnTo>
                    <a:pt x="405822" y="449611"/>
                  </a:lnTo>
                  <a:lnTo>
                    <a:pt x="404450" y="434514"/>
                  </a:lnTo>
                  <a:lnTo>
                    <a:pt x="407075" y="420799"/>
                  </a:lnTo>
                  <a:lnTo>
                    <a:pt x="412535" y="406486"/>
                  </a:lnTo>
                  <a:lnTo>
                    <a:pt x="417947" y="391013"/>
                  </a:lnTo>
                  <a:lnTo>
                    <a:pt x="407330" y="316696"/>
                  </a:lnTo>
                  <a:lnTo>
                    <a:pt x="384387" y="260529"/>
                  </a:lnTo>
                  <a:lnTo>
                    <a:pt x="354558" y="206756"/>
                  </a:lnTo>
                  <a:lnTo>
                    <a:pt x="320800" y="156810"/>
                  </a:lnTo>
                  <a:lnTo>
                    <a:pt x="286069" y="112126"/>
                  </a:lnTo>
                  <a:lnTo>
                    <a:pt x="253322" y="74139"/>
                  </a:lnTo>
                  <a:lnTo>
                    <a:pt x="225516" y="44283"/>
                  </a:lnTo>
                  <a:lnTo>
                    <a:pt x="205608" y="23992"/>
                  </a:lnTo>
                  <a:lnTo>
                    <a:pt x="196555" y="14702"/>
                  </a:lnTo>
                  <a:close/>
                </a:path>
              </a:pathLst>
            </a:custGeom>
            <a:ln w="6345">
              <a:solidFill>
                <a:srgbClr val="231F20"/>
              </a:solidFill>
            </a:ln>
          </p:spPr>
          <p:txBody>
            <a:bodyPr wrap="square" lIns="0" tIns="0" rIns="0" bIns="0" rtlCol="0"/>
            <a:lstStyle/>
            <a:p>
              <a:endParaRPr/>
            </a:p>
          </p:txBody>
        </p:sp>
        <p:sp>
          <p:nvSpPr>
            <p:cNvPr id="35" name="object 19">
              <a:extLst>
                <a:ext uri="{FF2B5EF4-FFF2-40B4-BE49-F238E27FC236}">
                  <a16:creationId xmlns:a16="http://schemas.microsoft.com/office/drawing/2014/main" id="{086C755A-9FD0-E824-E3B2-E0A3BC475EDD}"/>
                </a:ext>
              </a:extLst>
            </p:cNvPr>
            <p:cNvSpPr/>
            <p:nvPr/>
          </p:nvSpPr>
          <p:spPr>
            <a:xfrm>
              <a:off x="13333407" y="3387495"/>
              <a:ext cx="294640" cy="386080"/>
            </a:xfrm>
            <a:custGeom>
              <a:avLst/>
              <a:gdLst/>
              <a:ahLst/>
              <a:cxnLst/>
              <a:rect l="l" t="t" r="r" b="b"/>
              <a:pathLst>
                <a:path w="294640" h="386079">
                  <a:moveTo>
                    <a:pt x="123020" y="29"/>
                  </a:moveTo>
                  <a:lnTo>
                    <a:pt x="60934" y="29036"/>
                  </a:lnTo>
                  <a:lnTo>
                    <a:pt x="33143" y="55232"/>
                  </a:lnTo>
                  <a:lnTo>
                    <a:pt x="3431" y="95593"/>
                  </a:lnTo>
                  <a:lnTo>
                    <a:pt x="0" y="102078"/>
                  </a:lnTo>
                  <a:lnTo>
                    <a:pt x="38568" y="166754"/>
                  </a:lnTo>
                  <a:lnTo>
                    <a:pt x="61100" y="202933"/>
                  </a:lnTo>
                  <a:lnTo>
                    <a:pt x="76305" y="223775"/>
                  </a:lnTo>
                  <a:lnTo>
                    <a:pt x="92892" y="242439"/>
                  </a:lnTo>
                  <a:lnTo>
                    <a:pt x="88856" y="248074"/>
                  </a:lnTo>
                  <a:lnTo>
                    <a:pt x="136806" y="350993"/>
                  </a:lnTo>
                  <a:lnTo>
                    <a:pt x="155227" y="361359"/>
                  </a:lnTo>
                  <a:lnTo>
                    <a:pt x="162533" y="359306"/>
                  </a:lnTo>
                  <a:lnTo>
                    <a:pt x="168676" y="356159"/>
                  </a:lnTo>
                  <a:lnTo>
                    <a:pt x="175339" y="371046"/>
                  </a:lnTo>
                  <a:lnTo>
                    <a:pt x="186461" y="379883"/>
                  </a:lnTo>
                  <a:lnTo>
                    <a:pt x="205203" y="385089"/>
                  </a:lnTo>
                  <a:lnTo>
                    <a:pt x="225421" y="385552"/>
                  </a:lnTo>
                  <a:lnTo>
                    <a:pt x="240969" y="380159"/>
                  </a:lnTo>
                  <a:lnTo>
                    <a:pt x="266645" y="351463"/>
                  </a:lnTo>
                  <a:lnTo>
                    <a:pt x="282487" y="335048"/>
                  </a:lnTo>
                  <a:lnTo>
                    <a:pt x="291898" y="316303"/>
                  </a:lnTo>
                  <a:lnTo>
                    <a:pt x="294362" y="296887"/>
                  </a:lnTo>
                  <a:lnTo>
                    <a:pt x="289364" y="278458"/>
                  </a:lnTo>
                  <a:lnTo>
                    <a:pt x="234966" y="198258"/>
                  </a:lnTo>
                  <a:lnTo>
                    <a:pt x="232644" y="193714"/>
                  </a:lnTo>
                  <a:lnTo>
                    <a:pt x="228709" y="190414"/>
                  </a:lnTo>
                  <a:lnTo>
                    <a:pt x="223937" y="188498"/>
                  </a:lnTo>
                  <a:lnTo>
                    <a:pt x="223023" y="173432"/>
                  </a:lnTo>
                  <a:lnTo>
                    <a:pt x="217106" y="143395"/>
                  </a:lnTo>
                  <a:lnTo>
                    <a:pt x="206328" y="115539"/>
                  </a:lnTo>
                  <a:lnTo>
                    <a:pt x="195981" y="95034"/>
                  </a:lnTo>
                  <a:lnTo>
                    <a:pt x="191357" y="87051"/>
                  </a:lnTo>
                  <a:lnTo>
                    <a:pt x="150361" y="7002"/>
                  </a:lnTo>
                  <a:lnTo>
                    <a:pt x="123020" y="29"/>
                  </a:lnTo>
                  <a:close/>
                </a:path>
              </a:pathLst>
            </a:custGeom>
            <a:solidFill>
              <a:srgbClr val="FFFFFF"/>
            </a:solidFill>
          </p:spPr>
          <p:txBody>
            <a:bodyPr wrap="square" lIns="0" tIns="0" rIns="0" bIns="0" rtlCol="0"/>
            <a:lstStyle/>
            <a:p>
              <a:endParaRPr/>
            </a:p>
          </p:txBody>
        </p:sp>
        <p:sp>
          <p:nvSpPr>
            <p:cNvPr id="36" name="object 20">
              <a:extLst>
                <a:ext uri="{FF2B5EF4-FFF2-40B4-BE49-F238E27FC236}">
                  <a16:creationId xmlns:a16="http://schemas.microsoft.com/office/drawing/2014/main" id="{106C16AD-8868-C269-4562-25A27400A709}"/>
                </a:ext>
              </a:extLst>
            </p:cNvPr>
            <p:cNvSpPr/>
            <p:nvPr/>
          </p:nvSpPr>
          <p:spPr>
            <a:xfrm>
              <a:off x="13333407" y="3387495"/>
              <a:ext cx="294640" cy="386080"/>
            </a:xfrm>
            <a:custGeom>
              <a:avLst/>
              <a:gdLst/>
              <a:ahLst/>
              <a:cxnLst/>
              <a:rect l="l" t="t" r="r" b="b"/>
              <a:pathLst>
                <a:path w="294640" h="386079">
                  <a:moveTo>
                    <a:pt x="223937" y="188498"/>
                  </a:moveTo>
                  <a:lnTo>
                    <a:pt x="223772" y="184195"/>
                  </a:lnTo>
                  <a:lnTo>
                    <a:pt x="223366" y="179271"/>
                  </a:lnTo>
                  <a:lnTo>
                    <a:pt x="223023" y="173432"/>
                  </a:lnTo>
                  <a:lnTo>
                    <a:pt x="217106" y="143395"/>
                  </a:lnTo>
                  <a:lnTo>
                    <a:pt x="206328" y="115539"/>
                  </a:lnTo>
                  <a:lnTo>
                    <a:pt x="195981" y="95034"/>
                  </a:lnTo>
                  <a:lnTo>
                    <a:pt x="191357" y="87051"/>
                  </a:lnTo>
                  <a:lnTo>
                    <a:pt x="150361" y="7002"/>
                  </a:lnTo>
                  <a:lnTo>
                    <a:pt x="123020" y="29"/>
                  </a:lnTo>
                  <a:lnTo>
                    <a:pt x="104591" y="0"/>
                  </a:lnTo>
                  <a:lnTo>
                    <a:pt x="86690" y="8980"/>
                  </a:lnTo>
                  <a:lnTo>
                    <a:pt x="33143" y="55232"/>
                  </a:lnTo>
                  <a:lnTo>
                    <a:pt x="3431" y="95593"/>
                  </a:lnTo>
                  <a:lnTo>
                    <a:pt x="0" y="102078"/>
                  </a:lnTo>
                  <a:lnTo>
                    <a:pt x="38568" y="166754"/>
                  </a:lnTo>
                  <a:lnTo>
                    <a:pt x="61100" y="202933"/>
                  </a:lnTo>
                  <a:lnTo>
                    <a:pt x="76305" y="223775"/>
                  </a:lnTo>
                  <a:lnTo>
                    <a:pt x="92892" y="242439"/>
                  </a:lnTo>
                  <a:lnTo>
                    <a:pt x="88856" y="248074"/>
                  </a:lnTo>
                  <a:lnTo>
                    <a:pt x="88006" y="255714"/>
                  </a:lnTo>
                  <a:lnTo>
                    <a:pt x="91394" y="262314"/>
                  </a:lnTo>
                  <a:lnTo>
                    <a:pt x="136794" y="350993"/>
                  </a:lnTo>
                  <a:lnTo>
                    <a:pt x="141529" y="356936"/>
                  </a:lnTo>
                  <a:lnTo>
                    <a:pt x="147950" y="360480"/>
                  </a:lnTo>
                  <a:lnTo>
                    <a:pt x="155227" y="361359"/>
                  </a:lnTo>
                  <a:lnTo>
                    <a:pt x="162533" y="359306"/>
                  </a:lnTo>
                  <a:lnTo>
                    <a:pt x="168676" y="356159"/>
                  </a:lnTo>
                  <a:lnTo>
                    <a:pt x="175339" y="371046"/>
                  </a:lnTo>
                  <a:lnTo>
                    <a:pt x="186461" y="379883"/>
                  </a:lnTo>
                  <a:lnTo>
                    <a:pt x="205203" y="385089"/>
                  </a:lnTo>
                  <a:lnTo>
                    <a:pt x="225421" y="385552"/>
                  </a:lnTo>
                  <a:lnTo>
                    <a:pt x="240969" y="380159"/>
                  </a:lnTo>
                  <a:lnTo>
                    <a:pt x="266645" y="351463"/>
                  </a:lnTo>
                  <a:lnTo>
                    <a:pt x="282487" y="335048"/>
                  </a:lnTo>
                  <a:lnTo>
                    <a:pt x="291898" y="316303"/>
                  </a:lnTo>
                  <a:lnTo>
                    <a:pt x="294362" y="296887"/>
                  </a:lnTo>
                  <a:lnTo>
                    <a:pt x="289364" y="278458"/>
                  </a:lnTo>
                  <a:lnTo>
                    <a:pt x="234966" y="198258"/>
                  </a:lnTo>
                  <a:lnTo>
                    <a:pt x="232644" y="193714"/>
                  </a:lnTo>
                  <a:lnTo>
                    <a:pt x="228709" y="190414"/>
                  </a:lnTo>
                  <a:lnTo>
                    <a:pt x="223937" y="188498"/>
                  </a:lnTo>
                  <a:close/>
                </a:path>
              </a:pathLst>
            </a:custGeom>
            <a:ln w="6345">
              <a:solidFill>
                <a:srgbClr val="231F20"/>
              </a:solidFill>
            </a:ln>
          </p:spPr>
          <p:txBody>
            <a:bodyPr wrap="square" lIns="0" tIns="0" rIns="0" bIns="0" rtlCol="0"/>
            <a:lstStyle/>
            <a:p>
              <a:endParaRPr/>
            </a:p>
          </p:txBody>
        </p:sp>
        <p:pic>
          <p:nvPicPr>
            <p:cNvPr id="37" name="object 21">
              <a:extLst>
                <a:ext uri="{FF2B5EF4-FFF2-40B4-BE49-F238E27FC236}">
                  <a16:creationId xmlns:a16="http://schemas.microsoft.com/office/drawing/2014/main" id="{8C49D94F-ECF7-E8BA-E575-8F91CB1E941A}"/>
                </a:ext>
              </a:extLst>
            </p:cNvPr>
            <p:cNvPicPr/>
            <p:nvPr/>
          </p:nvPicPr>
          <p:blipFill>
            <a:blip r:embed="rId13" cstate="print"/>
            <a:stretch>
              <a:fillRect/>
            </a:stretch>
          </p:blipFill>
          <p:spPr>
            <a:xfrm>
              <a:off x="13423128" y="3572827"/>
              <a:ext cx="137390" cy="173998"/>
            </a:xfrm>
            <a:prstGeom prst="rect">
              <a:avLst/>
            </a:prstGeom>
          </p:spPr>
        </p:pic>
        <p:sp>
          <p:nvSpPr>
            <p:cNvPr id="38" name="object 22">
              <a:extLst>
                <a:ext uri="{FF2B5EF4-FFF2-40B4-BE49-F238E27FC236}">
                  <a16:creationId xmlns:a16="http://schemas.microsoft.com/office/drawing/2014/main" id="{789A5713-3D02-6F56-84E8-1E3A85EE6BBD}"/>
                </a:ext>
              </a:extLst>
            </p:cNvPr>
            <p:cNvSpPr/>
            <p:nvPr/>
          </p:nvSpPr>
          <p:spPr>
            <a:xfrm>
              <a:off x="12690695" y="3359905"/>
              <a:ext cx="467995" cy="510540"/>
            </a:xfrm>
            <a:custGeom>
              <a:avLst/>
              <a:gdLst/>
              <a:ahLst/>
              <a:cxnLst/>
              <a:rect l="l" t="t" r="r" b="b"/>
              <a:pathLst>
                <a:path w="467994" h="510539">
                  <a:moveTo>
                    <a:pt x="7995" y="0"/>
                  </a:moveTo>
                  <a:lnTo>
                    <a:pt x="166" y="175995"/>
                  </a:lnTo>
                  <a:lnTo>
                    <a:pt x="0" y="278635"/>
                  </a:lnTo>
                  <a:lnTo>
                    <a:pt x="9695" y="347493"/>
                  </a:lnTo>
                  <a:lnTo>
                    <a:pt x="31450" y="422148"/>
                  </a:lnTo>
                  <a:lnTo>
                    <a:pt x="57914" y="471958"/>
                  </a:lnTo>
                  <a:lnTo>
                    <a:pt x="94957" y="499830"/>
                  </a:lnTo>
                  <a:lnTo>
                    <a:pt x="137754" y="510206"/>
                  </a:lnTo>
                  <a:lnTo>
                    <a:pt x="181478" y="507527"/>
                  </a:lnTo>
                  <a:lnTo>
                    <a:pt x="221304" y="496235"/>
                  </a:lnTo>
                  <a:lnTo>
                    <a:pt x="282898" y="455534"/>
                  </a:lnTo>
                  <a:lnTo>
                    <a:pt x="311127" y="420810"/>
                  </a:lnTo>
                  <a:lnTo>
                    <a:pt x="332709" y="380239"/>
                  </a:lnTo>
                  <a:lnTo>
                    <a:pt x="343259" y="337462"/>
                  </a:lnTo>
                  <a:lnTo>
                    <a:pt x="338393" y="296116"/>
                  </a:lnTo>
                  <a:lnTo>
                    <a:pt x="317258" y="263917"/>
                  </a:lnTo>
                  <a:lnTo>
                    <a:pt x="255934" y="246920"/>
                  </a:lnTo>
                  <a:lnTo>
                    <a:pt x="221538" y="302348"/>
                  </a:lnTo>
                  <a:lnTo>
                    <a:pt x="225798" y="362126"/>
                  </a:lnTo>
                  <a:lnTo>
                    <a:pt x="241794" y="418543"/>
                  </a:lnTo>
                  <a:lnTo>
                    <a:pt x="303727" y="461240"/>
                  </a:lnTo>
                  <a:lnTo>
                    <a:pt x="349891" y="468509"/>
                  </a:lnTo>
                  <a:lnTo>
                    <a:pt x="400127" y="460084"/>
                  </a:lnTo>
                  <a:lnTo>
                    <a:pt x="467813" y="436286"/>
                  </a:lnTo>
                </a:path>
              </a:pathLst>
            </a:custGeom>
            <a:ln w="6345">
              <a:solidFill>
                <a:srgbClr val="231F20"/>
              </a:solidFill>
            </a:ln>
          </p:spPr>
          <p:txBody>
            <a:bodyPr wrap="square" lIns="0" tIns="0" rIns="0" bIns="0" rtlCol="0"/>
            <a:lstStyle/>
            <a:p>
              <a:endParaRPr/>
            </a:p>
          </p:txBody>
        </p:sp>
      </p:grpSp>
      <p:sp>
        <p:nvSpPr>
          <p:cNvPr id="40" name="TextBox 39">
            <a:extLst>
              <a:ext uri="{FF2B5EF4-FFF2-40B4-BE49-F238E27FC236}">
                <a16:creationId xmlns:a16="http://schemas.microsoft.com/office/drawing/2014/main" id="{0AB4CF0B-5D09-0388-5074-E564CAD53BFB}"/>
              </a:ext>
            </a:extLst>
          </p:cNvPr>
          <p:cNvSpPr txBox="1"/>
          <p:nvPr/>
        </p:nvSpPr>
        <p:spPr>
          <a:xfrm>
            <a:off x="3545019" y="3852197"/>
            <a:ext cx="2663983" cy="2708434"/>
          </a:xfrm>
          <a:prstGeom prst="rect">
            <a:avLst/>
          </a:prstGeom>
          <a:noFill/>
        </p:spPr>
        <p:txBody>
          <a:bodyPr wrap="square">
            <a:spAutoFit/>
          </a:bodyPr>
          <a:lstStyle/>
          <a:p>
            <a:pPr algn="ctr"/>
            <a:r>
              <a:rPr lang="en-US" sz="1600" dirty="0" err="1">
                <a:solidFill>
                  <a:schemeClr val="bg1"/>
                </a:solidFill>
              </a:rPr>
              <a:t>ᐱᔨᑦᓯᕐᓂᖅ</a:t>
            </a:r>
            <a:r>
              <a:rPr lang="en-US" sz="1600" dirty="0">
                <a:solidFill>
                  <a:schemeClr val="bg1"/>
                </a:solidFill>
              </a:rPr>
              <a:t>:  </a:t>
            </a:r>
            <a:r>
              <a:rPr lang="en-US" sz="1600" dirty="0" err="1">
                <a:solidFill>
                  <a:schemeClr val="bg1"/>
                </a:solidFill>
              </a:rPr>
              <a:t>ᐃᓚᑦᑎᓐᓂᒃ</a:t>
            </a:r>
            <a:r>
              <a:rPr lang="en-US" sz="1600" dirty="0">
                <a:solidFill>
                  <a:schemeClr val="bg1"/>
                </a:solidFill>
              </a:rPr>
              <a:t>, </a:t>
            </a:r>
            <a:r>
              <a:rPr lang="en-US" sz="1600" dirty="0" err="1">
                <a:solidFill>
                  <a:schemeClr val="bg1"/>
                </a:solidFill>
              </a:rPr>
              <a:t>ᐃᓅᖃᑎᑦᑎᓐᓄᓪᓗ</a:t>
            </a:r>
            <a:r>
              <a:rPr lang="en-US" sz="1600" dirty="0">
                <a:solidFill>
                  <a:schemeClr val="bg1"/>
                </a:solidFill>
              </a:rPr>
              <a:t> </a:t>
            </a:r>
            <a:r>
              <a:rPr lang="en-US" sz="1600" dirty="0" err="1">
                <a:solidFill>
                  <a:schemeClr val="bg1"/>
                </a:solidFill>
              </a:rPr>
              <a:t>ᐊᒻᒪᓗ</a:t>
            </a:r>
            <a:r>
              <a:rPr lang="en-US" sz="1600" dirty="0">
                <a:solidFill>
                  <a:schemeClr val="bg1"/>
                </a:solidFill>
              </a:rPr>
              <a:t> </a:t>
            </a:r>
            <a:r>
              <a:rPr lang="en-US" sz="1600" dirty="0" err="1">
                <a:solidFill>
                  <a:schemeClr val="bg1"/>
                </a:solidFill>
              </a:rPr>
              <a:t>ᓄᓇᖅᑲᑎᑦᑎᓐᓂᒃ</a:t>
            </a:r>
            <a:r>
              <a:rPr lang="en-US" sz="1600" dirty="0">
                <a:solidFill>
                  <a:schemeClr val="bg1"/>
                </a:solidFill>
              </a:rPr>
              <a:t> </a:t>
            </a:r>
            <a:r>
              <a:rPr lang="en-US" sz="1600" dirty="0" err="1">
                <a:solidFill>
                  <a:schemeClr val="bg1"/>
                </a:solidFill>
              </a:rPr>
              <a:t>ᐱᔨᑦᓯᕈᑎᖃᕐᓗᓂ</a:t>
            </a:r>
            <a:r>
              <a:rPr lang="en-US" sz="1600" dirty="0">
                <a:solidFill>
                  <a:schemeClr val="bg1"/>
                </a:solidFill>
              </a:rPr>
              <a:t>.</a:t>
            </a:r>
          </a:p>
          <a:p>
            <a:pPr algn="ctr"/>
            <a:endParaRPr lang="en-US" sz="1600" dirty="0">
              <a:solidFill>
                <a:schemeClr val="bg1"/>
              </a:solidFill>
            </a:endParaRPr>
          </a:p>
          <a:p>
            <a:pPr algn="ctr"/>
            <a:r>
              <a:rPr lang="en-US" b="1" dirty="0" err="1">
                <a:solidFill>
                  <a:schemeClr val="bg1"/>
                </a:solidFill>
                <a:latin typeface="Neue Haas Grotesk Text Pro" panose="020B0504020202020204" pitchFamily="34" charset="0"/>
              </a:rPr>
              <a:t>Pijitsirniq</a:t>
            </a:r>
            <a:r>
              <a:rPr lang="en-US" b="1" dirty="0">
                <a:solidFill>
                  <a:schemeClr val="bg1"/>
                </a:solidFill>
                <a:latin typeface="Neue Haas Grotesk Text Pro" panose="020B0504020202020204" pitchFamily="34" charset="0"/>
              </a:rPr>
              <a:t>:     </a:t>
            </a:r>
          </a:p>
          <a:p>
            <a:pPr algn="ctr"/>
            <a:endParaRPr lang="en-US" dirty="0">
              <a:solidFill>
                <a:schemeClr val="bg1"/>
              </a:solidFill>
              <a:latin typeface="Neue Haas Grotesk Text Pro" panose="020B0504020202020204" pitchFamily="34" charset="0"/>
            </a:endParaRPr>
          </a:p>
          <a:p>
            <a:pPr algn="ctr"/>
            <a:r>
              <a:rPr lang="en-US" dirty="0">
                <a:solidFill>
                  <a:schemeClr val="bg1"/>
                </a:solidFill>
                <a:latin typeface="Neue Haas Grotesk Text Pro" panose="020B0504020202020204" pitchFamily="34" charset="0"/>
              </a:rPr>
              <a:t>  Serving and providing for family and/or community.</a:t>
            </a:r>
          </a:p>
        </p:txBody>
      </p:sp>
      <p:pic>
        <p:nvPicPr>
          <p:cNvPr id="41" name="object 2">
            <a:extLst>
              <a:ext uri="{FF2B5EF4-FFF2-40B4-BE49-F238E27FC236}">
                <a16:creationId xmlns:a16="http://schemas.microsoft.com/office/drawing/2014/main" id="{F4D7527D-D147-4D24-09A8-08B046206403}"/>
              </a:ext>
            </a:extLst>
          </p:cNvPr>
          <p:cNvPicPr/>
          <p:nvPr/>
        </p:nvPicPr>
        <p:blipFill>
          <a:blip r:embed="rId14" cstate="print"/>
          <a:stretch>
            <a:fillRect/>
          </a:stretch>
        </p:blipFill>
        <p:spPr>
          <a:xfrm>
            <a:off x="6699718" y="1408303"/>
            <a:ext cx="2240469" cy="2223381"/>
          </a:xfrm>
          <a:prstGeom prst="rect">
            <a:avLst/>
          </a:prstGeom>
        </p:spPr>
      </p:pic>
      <p:sp>
        <p:nvSpPr>
          <p:cNvPr id="43" name="TextBox 42">
            <a:extLst>
              <a:ext uri="{FF2B5EF4-FFF2-40B4-BE49-F238E27FC236}">
                <a16:creationId xmlns:a16="http://schemas.microsoft.com/office/drawing/2014/main" id="{ECF70ADD-A407-920C-2F82-14EFC9B6E96E}"/>
              </a:ext>
            </a:extLst>
          </p:cNvPr>
          <p:cNvSpPr txBox="1"/>
          <p:nvPr/>
        </p:nvSpPr>
        <p:spPr>
          <a:xfrm>
            <a:off x="6349864" y="3887278"/>
            <a:ext cx="2799732" cy="2708434"/>
          </a:xfrm>
          <a:prstGeom prst="rect">
            <a:avLst/>
          </a:prstGeom>
          <a:noFill/>
        </p:spPr>
        <p:txBody>
          <a:bodyPr wrap="square">
            <a:spAutoFit/>
          </a:bodyPr>
          <a:lstStyle/>
          <a:p>
            <a:pPr algn="ctr"/>
            <a:r>
              <a:rPr lang="en-US" sz="1600" dirty="0" err="1">
                <a:solidFill>
                  <a:schemeClr val="bg1"/>
                </a:solidFill>
              </a:rPr>
              <a:t>ᐋᔩᖃᑎᒌᓐᓂᖅ</a:t>
            </a:r>
            <a:r>
              <a:rPr lang="en-US" sz="1600" dirty="0">
                <a:solidFill>
                  <a:schemeClr val="bg1"/>
                </a:solidFill>
              </a:rPr>
              <a:t>:  </a:t>
            </a:r>
            <a:r>
              <a:rPr lang="en-US" sz="1600" dirty="0" err="1">
                <a:solidFill>
                  <a:schemeClr val="bg1"/>
                </a:solidFill>
              </a:rPr>
              <a:t>ᐃᓱᒪᓕᐅᖃᑎᒌᓪᓗᓂ</a:t>
            </a:r>
            <a:r>
              <a:rPr lang="en-US" sz="1600" dirty="0">
                <a:solidFill>
                  <a:schemeClr val="bg1"/>
                </a:solidFill>
              </a:rPr>
              <a:t>, </a:t>
            </a:r>
            <a:r>
              <a:rPr lang="en-US" sz="1600" dirty="0" err="1">
                <a:solidFill>
                  <a:schemeClr val="bg1"/>
                </a:solidFill>
              </a:rPr>
              <a:t>ᐅᖃᖃᑎᒌᓐᓂᒃᑯᑦ</a:t>
            </a:r>
            <a:r>
              <a:rPr lang="en-US" sz="1600" dirty="0">
                <a:solidFill>
                  <a:schemeClr val="bg1"/>
                </a:solidFill>
              </a:rPr>
              <a:t> </a:t>
            </a:r>
            <a:r>
              <a:rPr lang="en-US" sz="1600" dirty="0" err="1">
                <a:solidFill>
                  <a:schemeClr val="bg1"/>
                </a:solidFill>
              </a:rPr>
              <a:t>ᐊᒻᒪᓗ</a:t>
            </a:r>
            <a:r>
              <a:rPr lang="en-US" sz="1600" dirty="0">
                <a:solidFill>
                  <a:schemeClr val="bg1"/>
                </a:solidFill>
              </a:rPr>
              <a:t> </a:t>
            </a:r>
            <a:r>
              <a:rPr lang="en-US" sz="1600" dirty="0" err="1">
                <a:solidFill>
                  <a:schemeClr val="bg1"/>
                </a:solidFill>
              </a:rPr>
              <a:t>ᐊᖏᖃᑎᒌᓐᓂᒃᑯᑦ</a:t>
            </a:r>
            <a:r>
              <a:rPr lang="en-US" sz="1600" dirty="0">
                <a:solidFill>
                  <a:schemeClr val="bg1"/>
                </a:solidFill>
              </a:rPr>
              <a:t>.</a:t>
            </a:r>
          </a:p>
          <a:p>
            <a:pPr algn="ctr"/>
            <a:endParaRPr lang="en-US" sz="1600" dirty="0">
              <a:solidFill>
                <a:schemeClr val="bg1"/>
              </a:solidFill>
            </a:endParaRPr>
          </a:p>
          <a:p>
            <a:pPr algn="ctr"/>
            <a:r>
              <a:rPr lang="en-US" b="1" dirty="0" err="1">
                <a:solidFill>
                  <a:schemeClr val="bg1"/>
                </a:solidFill>
                <a:latin typeface="Neue Haas Grotesk Text Pro" panose="020B0504020202020204" pitchFamily="34" charset="0"/>
              </a:rPr>
              <a:t>Aajiiqatigiinniq</a:t>
            </a:r>
            <a:r>
              <a:rPr lang="en-US" b="1" dirty="0">
                <a:solidFill>
                  <a:schemeClr val="bg1"/>
                </a:solidFill>
                <a:latin typeface="Neue Haas Grotesk Text Pro" panose="020B0504020202020204" pitchFamily="34" charset="0"/>
              </a:rPr>
              <a:t>:     </a:t>
            </a:r>
          </a:p>
          <a:p>
            <a:pPr algn="ctr"/>
            <a:endParaRPr lang="en-US" dirty="0">
              <a:solidFill>
                <a:schemeClr val="bg1"/>
              </a:solidFill>
              <a:latin typeface="Neue Haas Grotesk Text Pro" panose="020B0504020202020204" pitchFamily="34" charset="0"/>
            </a:endParaRPr>
          </a:p>
          <a:p>
            <a:pPr algn="ctr"/>
            <a:r>
              <a:rPr lang="en-US" dirty="0">
                <a:solidFill>
                  <a:schemeClr val="bg1"/>
                </a:solidFill>
                <a:latin typeface="Neue Haas Grotesk Text Pro" panose="020B0504020202020204" pitchFamily="34" charset="0"/>
              </a:rPr>
              <a:t> Decision making through discussion and consensus.</a:t>
            </a:r>
          </a:p>
        </p:txBody>
      </p:sp>
      <p:grpSp>
        <p:nvGrpSpPr>
          <p:cNvPr id="46" name="object 2">
            <a:extLst>
              <a:ext uri="{FF2B5EF4-FFF2-40B4-BE49-F238E27FC236}">
                <a16:creationId xmlns:a16="http://schemas.microsoft.com/office/drawing/2014/main" id="{8E6122BA-4E58-AE37-43FA-57553C4E7266}"/>
              </a:ext>
            </a:extLst>
          </p:cNvPr>
          <p:cNvGrpSpPr/>
          <p:nvPr/>
        </p:nvGrpSpPr>
        <p:grpSpPr>
          <a:xfrm>
            <a:off x="9480075" y="1481709"/>
            <a:ext cx="2240469" cy="2076739"/>
            <a:chOff x="6033096" y="3000725"/>
            <a:chExt cx="2241550" cy="2242820"/>
          </a:xfrm>
        </p:grpSpPr>
        <p:pic>
          <p:nvPicPr>
            <p:cNvPr id="47" name="object 3">
              <a:extLst>
                <a:ext uri="{FF2B5EF4-FFF2-40B4-BE49-F238E27FC236}">
                  <a16:creationId xmlns:a16="http://schemas.microsoft.com/office/drawing/2014/main" id="{DE466031-ECD8-ADC6-9C2C-C9595C365C68}"/>
                </a:ext>
              </a:extLst>
            </p:cNvPr>
            <p:cNvPicPr/>
            <p:nvPr/>
          </p:nvPicPr>
          <p:blipFill>
            <a:blip r:embed="rId15" cstate="print"/>
            <a:stretch>
              <a:fillRect/>
            </a:stretch>
          </p:blipFill>
          <p:spPr>
            <a:xfrm>
              <a:off x="6033096" y="3000725"/>
              <a:ext cx="2240953" cy="2242707"/>
            </a:xfrm>
            <a:prstGeom prst="rect">
              <a:avLst/>
            </a:prstGeom>
          </p:spPr>
        </p:pic>
        <p:pic>
          <p:nvPicPr>
            <p:cNvPr id="48" name="object 4">
              <a:extLst>
                <a:ext uri="{FF2B5EF4-FFF2-40B4-BE49-F238E27FC236}">
                  <a16:creationId xmlns:a16="http://schemas.microsoft.com/office/drawing/2014/main" id="{8C742670-99AC-C545-AC1F-2FD59E76E266}"/>
                </a:ext>
              </a:extLst>
            </p:cNvPr>
            <p:cNvPicPr/>
            <p:nvPr/>
          </p:nvPicPr>
          <p:blipFill>
            <a:blip r:embed="rId16" cstate="print"/>
            <a:stretch>
              <a:fillRect/>
            </a:stretch>
          </p:blipFill>
          <p:spPr>
            <a:xfrm>
              <a:off x="6495681" y="4283172"/>
              <a:ext cx="48729" cy="16624"/>
            </a:xfrm>
            <a:prstGeom prst="rect">
              <a:avLst/>
            </a:prstGeom>
          </p:spPr>
        </p:pic>
        <p:sp>
          <p:nvSpPr>
            <p:cNvPr id="49" name="object 5">
              <a:extLst>
                <a:ext uri="{FF2B5EF4-FFF2-40B4-BE49-F238E27FC236}">
                  <a16:creationId xmlns:a16="http://schemas.microsoft.com/office/drawing/2014/main" id="{C1EC7587-0E50-91B4-955D-E49271D4B615}"/>
                </a:ext>
              </a:extLst>
            </p:cNvPr>
            <p:cNvSpPr/>
            <p:nvPr/>
          </p:nvSpPr>
          <p:spPr>
            <a:xfrm>
              <a:off x="6491584" y="4285375"/>
              <a:ext cx="48895" cy="17145"/>
            </a:xfrm>
            <a:custGeom>
              <a:avLst/>
              <a:gdLst/>
              <a:ahLst/>
              <a:cxnLst/>
              <a:rect l="l" t="t" r="r" b="b"/>
              <a:pathLst>
                <a:path w="48895" h="17145">
                  <a:moveTo>
                    <a:pt x="0" y="0"/>
                  </a:moveTo>
                  <a:lnTo>
                    <a:pt x="18137" y="6435"/>
                  </a:lnTo>
                  <a:lnTo>
                    <a:pt x="29256" y="10310"/>
                  </a:lnTo>
                  <a:lnTo>
                    <a:pt x="37921" y="13184"/>
                  </a:lnTo>
                  <a:lnTo>
                    <a:pt x="48699" y="16613"/>
                  </a:lnTo>
                </a:path>
              </a:pathLst>
            </a:custGeom>
            <a:ln w="6345">
              <a:solidFill>
                <a:srgbClr val="231F20"/>
              </a:solidFill>
            </a:ln>
          </p:spPr>
          <p:txBody>
            <a:bodyPr wrap="square" lIns="0" tIns="0" rIns="0" bIns="0" rtlCol="0"/>
            <a:lstStyle/>
            <a:p>
              <a:endParaRPr/>
            </a:p>
          </p:txBody>
        </p:sp>
        <p:pic>
          <p:nvPicPr>
            <p:cNvPr id="50" name="object 6">
              <a:extLst>
                <a:ext uri="{FF2B5EF4-FFF2-40B4-BE49-F238E27FC236}">
                  <a16:creationId xmlns:a16="http://schemas.microsoft.com/office/drawing/2014/main" id="{DFBB87CB-2C92-1AE2-8094-E906DE10A95E}"/>
                </a:ext>
              </a:extLst>
            </p:cNvPr>
            <p:cNvPicPr/>
            <p:nvPr/>
          </p:nvPicPr>
          <p:blipFill>
            <a:blip r:embed="rId17" cstate="print"/>
            <a:stretch>
              <a:fillRect/>
            </a:stretch>
          </p:blipFill>
          <p:spPr>
            <a:xfrm>
              <a:off x="6801336" y="3940539"/>
              <a:ext cx="143302" cy="122288"/>
            </a:xfrm>
            <a:prstGeom prst="rect">
              <a:avLst/>
            </a:prstGeom>
          </p:spPr>
        </p:pic>
        <p:pic>
          <p:nvPicPr>
            <p:cNvPr id="51" name="object 7">
              <a:extLst>
                <a:ext uri="{FF2B5EF4-FFF2-40B4-BE49-F238E27FC236}">
                  <a16:creationId xmlns:a16="http://schemas.microsoft.com/office/drawing/2014/main" id="{26DA2DBC-456B-CD89-B54B-0547805A6861}"/>
                </a:ext>
              </a:extLst>
            </p:cNvPr>
            <p:cNvPicPr/>
            <p:nvPr/>
          </p:nvPicPr>
          <p:blipFill>
            <a:blip r:embed="rId18" cstate="print"/>
            <a:stretch>
              <a:fillRect/>
            </a:stretch>
          </p:blipFill>
          <p:spPr>
            <a:xfrm>
              <a:off x="6416376" y="3678421"/>
              <a:ext cx="213759" cy="202658"/>
            </a:xfrm>
            <a:prstGeom prst="rect">
              <a:avLst/>
            </a:prstGeom>
          </p:spPr>
        </p:pic>
        <p:pic>
          <p:nvPicPr>
            <p:cNvPr id="52" name="object 8">
              <a:extLst>
                <a:ext uri="{FF2B5EF4-FFF2-40B4-BE49-F238E27FC236}">
                  <a16:creationId xmlns:a16="http://schemas.microsoft.com/office/drawing/2014/main" id="{6B5DC139-E017-6BE7-3D12-74D817644FAB}"/>
                </a:ext>
              </a:extLst>
            </p:cNvPr>
            <p:cNvPicPr/>
            <p:nvPr/>
          </p:nvPicPr>
          <p:blipFill>
            <a:blip r:embed="rId19" cstate="print"/>
            <a:stretch>
              <a:fillRect/>
            </a:stretch>
          </p:blipFill>
          <p:spPr>
            <a:xfrm>
              <a:off x="7056627" y="4677654"/>
              <a:ext cx="116360" cy="90519"/>
            </a:xfrm>
            <a:prstGeom prst="rect">
              <a:avLst/>
            </a:prstGeom>
          </p:spPr>
        </p:pic>
      </p:grpSp>
      <p:sp>
        <p:nvSpPr>
          <p:cNvPr id="54" name="TextBox 53">
            <a:extLst>
              <a:ext uri="{FF2B5EF4-FFF2-40B4-BE49-F238E27FC236}">
                <a16:creationId xmlns:a16="http://schemas.microsoft.com/office/drawing/2014/main" id="{06210302-EEB8-B014-9BFA-431E4D9B3070}"/>
              </a:ext>
            </a:extLst>
          </p:cNvPr>
          <p:cNvSpPr txBox="1"/>
          <p:nvPr/>
        </p:nvSpPr>
        <p:spPr>
          <a:xfrm>
            <a:off x="9339582" y="3836808"/>
            <a:ext cx="2520858" cy="2739211"/>
          </a:xfrm>
          <a:prstGeom prst="rect">
            <a:avLst/>
          </a:prstGeom>
          <a:noFill/>
        </p:spPr>
        <p:txBody>
          <a:bodyPr wrap="square">
            <a:spAutoFit/>
          </a:bodyPr>
          <a:lstStyle/>
          <a:p>
            <a:pPr algn="ctr"/>
            <a:r>
              <a:rPr lang="en-US" sz="1600" dirty="0" err="1">
                <a:solidFill>
                  <a:schemeClr val="bg1"/>
                </a:solidFill>
              </a:rPr>
              <a:t>ᑐᙵᓇᕐᓂᖅ</a:t>
            </a:r>
            <a:r>
              <a:rPr lang="en-US" sz="1600" dirty="0">
                <a:solidFill>
                  <a:schemeClr val="bg1"/>
                </a:solidFill>
              </a:rPr>
              <a:t>:  </a:t>
            </a:r>
            <a:r>
              <a:rPr lang="en-US" sz="1600" dirty="0" err="1">
                <a:solidFill>
                  <a:schemeClr val="bg1"/>
                </a:solidFill>
              </a:rPr>
              <a:t>ᒪᑐᐃᖓᓂᖅ</a:t>
            </a:r>
            <a:r>
              <a:rPr lang="en-US" sz="1600" dirty="0">
                <a:solidFill>
                  <a:schemeClr val="bg1"/>
                </a:solidFill>
              </a:rPr>
              <a:t> </a:t>
            </a:r>
            <a:r>
              <a:rPr lang="en-US" sz="1600" dirty="0" err="1">
                <a:solidFill>
                  <a:schemeClr val="bg1"/>
                </a:solidFill>
              </a:rPr>
              <a:t>ᐱᑦᓯᐊᓂᒃᑯᑦ</a:t>
            </a:r>
            <a:r>
              <a:rPr lang="en-US" sz="1600" dirty="0">
                <a:solidFill>
                  <a:schemeClr val="bg1"/>
                </a:solidFill>
              </a:rPr>
              <a:t>, </a:t>
            </a:r>
            <a:r>
              <a:rPr lang="en-US" sz="1600" dirty="0" err="1">
                <a:solidFill>
                  <a:schemeClr val="bg1"/>
                </a:solidFill>
              </a:rPr>
              <a:t>ᐃᓚᕋᓇᙱᓐᓂᖅ</a:t>
            </a:r>
            <a:r>
              <a:rPr lang="en-US" sz="1600" dirty="0">
                <a:solidFill>
                  <a:schemeClr val="bg1"/>
                </a:solidFill>
              </a:rPr>
              <a:t> </a:t>
            </a:r>
            <a:r>
              <a:rPr lang="en-US" sz="1600" dirty="0" err="1">
                <a:solidFill>
                  <a:schemeClr val="bg1"/>
                </a:solidFill>
              </a:rPr>
              <a:t>ᐊᑕᖏᖅᑎᑦᓯᓂᕐᓗ</a:t>
            </a:r>
            <a:r>
              <a:rPr lang="en-US" sz="1600" dirty="0">
                <a:solidFill>
                  <a:schemeClr val="bg1"/>
                </a:solidFill>
              </a:rPr>
              <a:t>.</a:t>
            </a:r>
          </a:p>
          <a:p>
            <a:pPr algn="ctr"/>
            <a:endParaRPr lang="en-US" sz="1600" dirty="0">
              <a:solidFill>
                <a:schemeClr val="bg1"/>
              </a:solidFill>
            </a:endParaRPr>
          </a:p>
          <a:p>
            <a:pPr algn="ctr"/>
            <a:r>
              <a:rPr lang="en-US" b="1" dirty="0" err="1">
                <a:solidFill>
                  <a:schemeClr val="bg1"/>
                </a:solidFill>
                <a:latin typeface="Neue Haas Grotesk Text Pro" panose="020B0504020202020204" pitchFamily="34" charset="0"/>
              </a:rPr>
              <a:t>Tunnganarniq</a:t>
            </a:r>
            <a:r>
              <a:rPr lang="en-US" b="1" dirty="0">
                <a:solidFill>
                  <a:schemeClr val="bg1"/>
                </a:solidFill>
                <a:latin typeface="Neue Haas Grotesk Text Pro" panose="020B0504020202020204" pitchFamily="34" charset="0"/>
              </a:rPr>
              <a:t>: </a:t>
            </a:r>
          </a:p>
          <a:p>
            <a:pPr algn="ctr"/>
            <a:endParaRPr lang="en-US" dirty="0">
              <a:solidFill>
                <a:schemeClr val="bg1"/>
              </a:solidFill>
              <a:latin typeface="Neue Haas Grotesk Text Pro" panose="020B0504020202020204" pitchFamily="34" charset="0"/>
            </a:endParaRPr>
          </a:p>
          <a:p>
            <a:pPr algn="ctr"/>
            <a:r>
              <a:rPr lang="en-US" dirty="0">
                <a:solidFill>
                  <a:schemeClr val="bg1"/>
                </a:solidFill>
                <a:latin typeface="Neue Haas Grotesk Text Pro" panose="020B0504020202020204" pitchFamily="34" charset="0"/>
              </a:rPr>
              <a:t>    Fostering good spirits by being open, welcoming and inclusive.</a:t>
            </a:r>
          </a:p>
        </p:txBody>
      </p:sp>
    </p:spTree>
    <p:extLst>
      <p:ext uri="{BB962C8B-B14F-4D97-AF65-F5344CB8AC3E}">
        <p14:creationId xmlns:p14="http://schemas.microsoft.com/office/powerpoint/2010/main" val="3268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678D5621-BF7E-58FC-F0D4-62F3AEC81975}"/>
              </a:ext>
            </a:extLst>
          </p:cNvPr>
          <p:cNvSpPr/>
          <p:nvPr/>
        </p:nvSpPr>
        <p:spPr>
          <a:xfrm>
            <a:off x="6107991" y="2721180"/>
            <a:ext cx="2020185" cy="2005583"/>
          </a:xfrm>
          <a:prstGeom prst="flowChartConnector">
            <a:avLst/>
          </a:prstGeom>
          <a:solidFill>
            <a:srgbClr val="D8E8EE">
              <a:alpha val="71000"/>
            </a:srgbClr>
          </a:solidFill>
          <a:ln w="69850">
            <a:solidFill>
              <a:srgbClr val="D8E8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84751F59-D1EB-C52C-6A8B-1BADABA15660}"/>
              </a:ext>
            </a:extLst>
          </p:cNvPr>
          <p:cNvSpPr/>
          <p:nvPr/>
        </p:nvSpPr>
        <p:spPr>
          <a:xfrm>
            <a:off x="3285048" y="2659084"/>
            <a:ext cx="2020185" cy="2005583"/>
          </a:xfrm>
          <a:prstGeom prst="flowChartConnector">
            <a:avLst/>
          </a:prstGeom>
          <a:solidFill>
            <a:srgbClr val="529EC7">
              <a:alpha val="70000"/>
            </a:srgbClr>
          </a:solidFill>
          <a:ln w="69850">
            <a:solidFill>
              <a:srgbClr val="529EC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352620-DFAA-7D30-7C10-C6EDF1CED64E}"/>
              </a:ext>
            </a:extLst>
          </p:cNvPr>
          <p:cNvSpPr>
            <a:spLocks noGrp="1"/>
          </p:cNvSpPr>
          <p:nvPr>
            <p:ph type="title"/>
          </p:nvPr>
        </p:nvSpPr>
        <p:spPr>
          <a:xfrm>
            <a:off x="269712" y="-106767"/>
            <a:ext cx="11887200" cy="1325563"/>
          </a:xfrm>
        </p:spPr>
        <p:txBody>
          <a:bodyPr/>
          <a:lstStyle/>
          <a:p>
            <a:r>
              <a:rPr lang="en-US" dirty="0">
                <a:solidFill>
                  <a:schemeClr val="bg1"/>
                </a:solidFill>
                <a:latin typeface="Neue Haas Grotesk Text Pro" panose="020B0504020202020204" pitchFamily="34" charset="0"/>
              </a:rPr>
              <a:t>A decolonized approach to Implementation</a:t>
            </a:r>
          </a:p>
        </p:txBody>
      </p:sp>
      <p:sp>
        <p:nvSpPr>
          <p:cNvPr id="3" name="Content Placeholder 2">
            <a:extLst>
              <a:ext uri="{FF2B5EF4-FFF2-40B4-BE49-F238E27FC236}">
                <a16:creationId xmlns:a16="http://schemas.microsoft.com/office/drawing/2014/main" id="{A5D3BC48-1484-87E0-F70E-82EA6AE55118}"/>
              </a:ext>
            </a:extLst>
          </p:cNvPr>
          <p:cNvSpPr>
            <a:spLocks noGrp="1"/>
          </p:cNvSpPr>
          <p:nvPr>
            <p:ph idx="1"/>
          </p:nvPr>
        </p:nvSpPr>
        <p:spPr>
          <a:xfrm>
            <a:off x="5470659" y="2273508"/>
            <a:ext cx="2832219" cy="487215"/>
          </a:xfrm>
        </p:spPr>
        <p:txBody>
          <a:bodyPr>
            <a:normAutofit fontScale="92500"/>
          </a:bodyPr>
          <a:lstStyle/>
          <a:p>
            <a:pPr marL="457200" lvl="1" indent="0">
              <a:buNone/>
            </a:pPr>
            <a:r>
              <a:rPr lang="en-US" sz="1800" b="1" dirty="0">
                <a:solidFill>
                  <a:schemeClr val="bg1"/>
                </a:solidFill>
                <a:latin typeface="Neue Haas Grotesk Text Pro" panose="020B0504020202020204" pitchFamily="34" charset="0"/>
              </a:rPr>
              <a:t>Community Planning</a:t>
            </a:r>
          </a:p>
        </p:txBody>
      </p:sp>
      <p:sp>
        <p:nvSpPr>
          <p:cNvPr id="8" name="Flowchart: Connector 7">
            <a:extLst>
              <a:ext uri="{FF2B5EF4-FFF2-40B4-BE49-F238E27FC236}">
                <a16:creationId xmlns:a16="http://schemas.microsoft.com/office/drawing/2014/main" id="{519FCF6A-6BBB-8C00-9D0F-93E058FA54C3}"/>
              </a:ext>
            </a:extLst>
          </p:cNvPr>
          <p:cNvSpPr/>
          <p:nvPr/>
        </p:nvSpPr>
        <p:spPr>
          <a:xfrm>
            <a:off x="579495" y="2713638"/>
            <a:ext cx="2020185" cy="2005583"/>
          </a:xfrm>
          <a:prstGeom prst="flowChartConnector">
            <a:avLst/>
          </a:prstGeom>
          <a:solidFill>
            <a:srgbClr val="799FA4">
              <a:alpha val="48000"/>
            </a:srgbClr>
          </a:solidFill>
          <a:ln w="69850" cmpd="sng">
            <a:solidFill>
              <a:srgbClr val="799FA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hands holding a piece of paper&#10;&#10;Description automatically generated">
            <a:extLst>
              <a:ext uri="{FF2B5EF4-FFF2-40B4-BE49-F238E27FC236}">
                <a16:creationId xmlns:a16="http://schemas.microsoft.com/office/drawing/2014/main" id="{07CE32DD-A728-BBEC-B1A1-3B444064FA03}"/>
              </a:ext>
            </a:extLst>
          </p:cNvPr>
          <p:cNvPicPr>
            <a:picLocks noChangeAspect="1"/>
          </p:cNvPicPr>
          <p:nvPr/>
        </p:nvPicPr>
        <p:blipFill rotWithShape="1">
          <a:blip r:embed="rId3">
            <a:extLst>
              <a:ext uri="{28A0092B-C50C-407E-A947-70E740481C1C}">
                <a14:useLocalDpi xmlns:a14="http://schemas.microsoft.com/office/drawing/2010/main" val="0"/>
              </a:ext>
            </a:extLst>
          </a:blip>
          <a:srcRect l="22798" t="16750" r="35178" b="20535"/>
          <a:stretch/>
        </p:blipFill>
        <p:spPr>
          <a:xfrm rot="21256283">
            <a:off x="6260683" y="3004253"/>
            <a:ext cx="1754589" cy="1548348"/>
          </a:xfrm>
          <a:prstGeom prst="rect">
            <a:avLst/>
          </a:prstGeom>
        </p:spPr>
      </p:pic>
      <p:sp>
        <p:nvSpPr>
          <p:cNvPr id="20" name="Content Placeholder 2">
            <a:extLst>
              <a:ext uri="{FF2B5EF4-FFF2-40B4-BE49-F238E27FC236}">
                <a16:creationId xmlns:a16="http://schemas.microsoft.com/office/drawing/2014/main" id="{879F4C8D-E3FB-A3AE-765B-C9B63E371C70}"/>
              </a:ext>
            </a:extLst>
          </p:cNvPr>
          <p:cNvSpPr txBox="1">
            <a:spLocks/>
          </p:cNvSpPr>
          <p:nvPr/>
        </p:nvSpPr>
        <p:spPr>
          <a:xfrm>
            <a:off x="-376092" y="2186281"/>
            <a:ext cx="4426686" cy="487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800" b="1" dirty="0">
                <a:solidFill>
                  <a:schemeClr val="bg1"/>
                </a:solidFill>
                <a:latin typeface="Neue Haas Grotesk Text Pro" panose="020B0504020202020204" pitchFamily="34" charset="0"/>
              </a:rPr>
              <a:t>Partnership | Ownership</a:t>
            </a:r>
          </a:p>
        </p:txBody>
      </p:sp>
      <p:sp>
        <p:nvSpPr>
          <p:cNvPr id="21" name="Content Placeholder 2">
            <a:extLst>
              <a:ext uri="{FF2B5EF4-FFF2-40B4-BE49-F238E27FC236}">
                <a16:creationId xmlns:a16="http://schemas.microsoft.com/office/drawing/2014/main" id="{EEA9DFDA-F01C-38D9-EA8B-6D87506C6695}"/>
              </a:ext>
            </a:extLst>
          </p:cNvPr>
          <p:cNvSpPr txBox="1">
            <a:spLocks/>
          </p:cNvSpPr>
          <p:nvPr/>
        </p:nvSpPr>
        <p:spPr>
          <a:xfrm>
            <a:off x="2460082" y="4774447"/>
            <a:ext cx="4426686" cy="487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800" b="1" dirty="0">
                <a:solidFill>
                  <a:schemeClr val="bg1"/>
                </a:solidFill>
                <a:latin typeface="Neue Haas Grotesk Text Pro" panose="020B0504020202020204" pitchFamily="34" charset="0"/>
              </a:rPr>
              <a:t>Collaboration | Inuit Orgs</a:t>
            </a:r>
          </a:p>
        </p:txBody>
      </p:sp>
      <p:sp>
        <p:nvSpPr>
          <p:cNvPr id="22" name="Content Placeholder 2">
            <a:extLst>
              <a:ext uri="{FF2B5EF4-FFF2-40B4-BE49-F238E27FC236}">
                <a16:creationId xmlns:a16="http://schemas.microsoft.com/office/drawing/2014/main" id="{77DA7D88-8169-DA50-1E2D-A10CD6F89976}"/>
              </a:ext>
            </a:extLst>
          </p:cNvPr>
          <p:cNvSpPr txBox="1">
            <a:spLocks/>
          </p:cNvSpPr>
          <p:nvPr/>
        </p:nvSpPr>
        <p:spPr>
          <a:xfrm>
            <a:off x="7920992" y="4796006"/>
            <a:ext cx="4426686" cy="487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1800" b="1" dirty="0">
                <a:solidFill>
                  <a:schemeClr val="bg1"/>
                </a:solidFill>
                <a:latin typeface="Neue Haas Grotesk Text Pro" panose="020B0504020202020204" pitchFamily="34" charset="0"/>
              </a:rPr>
              <a:t>Benefits | Values Alignment</a:t>
            </a:r>
          </a:p>
        </p:txBody>
      </p:sp>
      <p:sp>
        <p:nvSpPr>
          <p:cNvPr id="18" name="Flowchart: Connector 17">
            <a:extLst>
              <a:ext uri="{FF2B5EF4-FFF2-40B4-BE49-F238E27FC236}">
                <a16:creationId xmlns:a16="http://schemas.microsoft.com/office/drawing/2014/main" id="{B340C0EA-02A5-1F19-7421-ADBE6039B438}"/>
              </a:ext>
            </a:extLst>
          </p:cNvPr>
          <p:cNvSpPr/>
          <p:nvPr/>
        </p:nvSpPr>
        <p:spPr>
          <a:xfrm>
            <a:off x="8987638" y="2630596"/>
            <a:ext cx="2020185" cy="2005583"/>
          </a:xfrm>
          <a:prstGeom prst="flowChartConnector">
            <a:avLst/>
          </a:prstGeom>
          <a:solidFill>
            <a:srgbClr val="D7C1A8">
              <a:alpha val="71000"/>
            </a:srgbClr>
          </a:solidFill>
          <a:ln w="69850">
            <a:solidFill>
              <a:srgbClr val="D7C1A8"/>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flag with a totem pole&#10;&#10;Description automatically generated">
            <a:extLst>
              <a:ext uri="{FF2B5EF4-FFF2-40B4-BE49-F238E27FC236}">
                <a16:creationId xmlns:a16="http://schemas.microsoft.com/office/drawing/2014/main" id="{41CAEE6D-DBA9-368F-66B3-EF916FF28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988" y="2466754"/>
            <a:ext cx="2094574" cy="2092910"/>
          </a:xfrm>
          <a:prstGeom prst="rect">
            <a:avLst/>
          </a:prstGeom>
        </p:spPr>
      </p:pic>
      <p:pic>
        <p:nvPicPr>
          <p:cNvPr id="5" name="Picture 4" descr="A white line drawing of hands holding each other&#10;&#10;Description automatically generated">
            <a:extLst>
              <a:ext uri="{FF2B5EF4-FFF2-40B4-BE49-F238E27FC236}">
                <a16:creationId xmlns:a16="http://schemas.microsoft.com/office/drawing/2014/main" id="{85721B0A-96EB-B888-0F1B-8C85BF8D4C5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4411" y="3077502"/>
            <a:ext cx="1883101" cy="1277856"/>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668976B6-F186-E583-99F3-5C986D4575A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81000"/>
                    </a14:imgEffect>
                  </a14:imgLayer>
                </a14:imgProps>
              </a:ext>
              <a:ext uri="{28A0092B-C50C-407E-A947-70E740481C1C}">
                <a14:useLocalDpi xmlns:a14="http://schemas.microsoft.com/office/drawing/2010/main" val="0"/>
              </a:ext>
            </a:extLst>
          </a:blip>
          <a:srcRect l="35574" r="2032"/>
          <a:stretch/>
        </p:blipFill>
        <p:spPr>
          <a:xfrm>
            <a:off x="3506974" y="2508129"/>
            <a:ext cx="1736449" cy="2033353"/>
          </a:xfrm>
          <a:prstGeom prst="rect">
            <a:avLst/>
          </a:prstGeom>
        </p:spPr>
      </p:pic>
    </p:spTree>
    <p:extLst>
      <p:ext uri="{BB962C8B-B14F-4D97-AF65-F5344CB8AC3E}">
        <p14:creationId xmlns:p14="http://schemas.microsoft.com/office/powerpoint/2010/main" val="3735689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6CFDC-F11C-6AF6-DE53-8937CAE76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428" y="-71435"/>
            <a:ext cx="2643963" cy="7000869"/>
          </a:xfrm>
          <a:prstGeom prst="rect">
            <a:avLst/>
          </a:prstGeom>
        </p:spPr>
      </p:pic>
      <p:pic>
        <p:nvPicPr>
          <p:cNvPr id="9" name="Picture 8" descr="A hand holding a phone with a picture of a person smiling&#10;&#10;Description automatically generated">
            <a:extLst>
              <a:ext uri="{FF2B5EF4-FFF2-40B4-BE49-F238E27FC236}">
                <a16:creationId xmlns:a16="http://schemas.microsoft.com/office/drawing/2014/main" id="{8772D800-6F22-64D6-C424-C193DC9B8D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553757" y="-325563"/>
            <a:ext cx="5282438" cy="7183563"/>
          </a:xfrm>
          <a:prstGeom prst="rect">
            <a:avLst/>
          </a:prstGeom>
        </p:spPr>
      </p:pic>
    </p:spTree>
    <p:extLst>
      <p:ext uri="{BB962C8B-B14F-4D97-AF65-F5344CB8AC3E}">
        <p14:creationId xmlns:p14="http://schemas.microsoft.com/office/powerpoint/2010/main" val="1289650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group of people in fur coats fishing in a hole in the snow&#10;&#10;Description automatically generated">
            <a:extLst>
              <a:ext uri="{FF2B5EF4-FFF2-40B4-BE49-F238E27FC236}">
                <a16:creationId xmlns:a16="http://schemas.microsoft.com/office/drawing/2014/main" id="{A697361A-4EC8-368E-9B4F-4C271675A89D}"/>
              </a:ext>
            </a:extLst>
          </p:cNvPr>
          <p:cNvPicPr>
            <a:picLocks noChangeAspect="1"/>
          </p:cNvPicPr>
          <p:nvPr/>
        </p:nvPicPr>
        <p:blipFill>
          <a:blip r:embed="rId3">
            <a:alphaModFix amt="94000"/>
            <a:extLst>
              <a:ext uri="{28A0092B-C50C-407E-A947-70E740481C1C}">
                <a14:useLocalDpi xmlns:a14="http://schemas.microsoft.com/office/drawing/2010/main" val="0"/>
              </a:ext>
            </a:extLst>
          </a:blip>
          <a:stretch>
            <a:fillRect/>
          </a:stretch>
        </p:blipFill>
        <p:spPr>
          <a:xfrm>
            <a:off x="1222420" y="1340476"/>
            <a:ext cx="9851374" cy="5629357"/>
          </a:xfrm>
          <a:prstGeom prst="rect">
            <a:avLst/>
          </a:prstGeom>
          <a:effectLst>
            <a:softEdge rad="241300"/>
          </a:effectLst>
        </p:spPr>
      </p:pic>
      <p:sp>
        <p:nvSpPr>
          <p:cNvPr id="6" name="Content Placeholder 2">
            <a:extLst>
              <a:ext uri="{FF2B5EF4-FFF2-40B4-BE49-F238E27FC236}">
                <a16:creationId xmlns:a16="http://schemas.microsoft.com/office/drawing/2014/main" id="{872A9D28-5658-2FFD-52D1-FEC5B164113F}"/>
              </a:ext>
            </a:extLst>
          </p:cNvPr>
          <p:cNvSpPr>
            <a:spLocks noGrp="1"/>
          </p:cNvSpPr>
          <p:nvPr>
            <p:ph idx="1"/>
          </p:nvPr>
        </p:nvSpPr>
        <p:spPr>
          <a:xfrm>
            <a:off x="681414" y="174438"/>
            <a:ext cx="10515600" cy="4351338"/>
          </a:xfrm>
          <a:effectLst>
            <a:softEdge rad="0"/>
          </a:effectLst>
        </p:spPr>
        <p:txBody>
          <a:bodyPr>
            <a:normAutofit/>
          </a:bodyPr>
          <a:lstStyle/>
          <a:p>
            <a:pPr marL="0" indent="0" algn="ctr">
              <a:buNone/>
            </a:pPr>
            <a:r>
              <a:rPr lang="en-US" sz="2400" b="1" kern="0" dirty="0">
                <a:solidFill>
                  <a:schemeClr val="bg1"/>
                </a:solidFill>
                <a:effectLst/>
                <a:latin typeface="Neue Haas Grotesk Text Pro" panose="020B0504020202020204" pitchFamily="34" charset="0"/>
                <a:ea typeface="Times New Roman" panose="02020603050405020304" pitchFamily="18" charset="0"/>
              </a:rPr>
              <a:t>Access to digital tools and platforms can facilitate the revitalization of Indigenous languages and support the intergenerational transfer of knowledge </a:t>
            </a:r>
          </a:p>
          <a:p>
            <a:pPr marL="0" indent="0" algn="ctr">
              <a:buNone/>
            </a:pPr>
            <a:r>
              <a:rPr lang="en-US" sz="1800" kern="0" dirty="0">
                <a:solidFill>
                  <a:schemeClr val="bg1"/>
                </a:solidFill>
                <a:effectLst/>
                <a:latin typeface="Segoe UI" panose="020B0502040204020203" pitchFamily="34" charset="0"/>
                <a:ea typeface="Times New Roman" panose="02020603050405020304" pitchFamily="18" charset="0"/>
              </a:rPr>
              <a:t>-</a:t>
            </a:r>
            <a:r>
              <a:rPr lang="en-US" sz="1800" i="1" kern="0" dirty="0">
                <a:solidFill>
                  <a:schemeClr val="bg1"/>
                </a:solidFill>
                <a:effectLst/>
                <a:latin typeface="Segoe UI" panose="020B0502040204020203" pitchFamily="34" charset="0"/>
                <a:ea typeface="Times New Roman" panose="02020603050405020304" pitchFamily="18" charset="0"/>
              </a:rPr>
              <a:t>First Nations Technology Council </a:t>
            </a:r>
            <a:endParaRPr lang="en-US" sz="1800" i="1" dirty="0">
              <a:solidFill>
                <a:schemeClr val="bg1"/>
              </a:solidFill>
            </a:endParaRPr>
          </a:p>
        </p:txBody>
      </p:sp>
    </p:spTree>
    <p:extLst>
      <p:ext uri="{BB962C8B-B14F-4D97-AF65-F5344CB8AC3E}">
        <p14:creationId xmlns:p14="http://schemas.microsoft.com/office/powerpoint/2010/main" val="1147451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rope in front of a whale in the ocean&#10;&#10;Description automatically generated">
            <a:extLst>
              <a:ext uri="{FF2B5EF4-FFF2-40B4-BE49-F238E27FC236}">
                <a16:creationId xmlns:a16="http://schemas.microsoft.com/office/drawing/2014/main" id="{34DFC13E-43F7-6D71-C221-D43924734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19" y="-161556"/>
            <a:ext cx="12492944" cy="7138825"/>
          </a:xfrm>
          <a:prstGeom prst="rect">
            <a:avLst/>
          </a:prstGeom>
        </p:spPr>
      </p:pic>
      <p:sp>
        <p:nvSpPr>
          <p:cNvPr id="6" name="Freeform: Shape 5">
            <a:extLst>
              <a:ext uri="{FF2B5EF4-FFF2-40B4-BE49-F238E27FC236}">
                <a16:creationId xmlns:a16="http://schemas.microsoft.com/office/drawing/2014/main" id="{48F9FF13-24DF-21F3-6B56-E3583BAD70DA}"/>
              </a:ext>
            </a:extLst>
          </p:cNvPr>
          <p:cNvSpPr/>
          <p:nvPr/>
        </p:nvSpPr>
        <p:spPr>
          <a:xfrm>
            <a:off x="1779339" y="861776"/>
            <a:ext cx="2355531" cy="1073426"/>
          </a:xfrm>
          <a:custGeom>
            <a:avLst/>
            <a:gdLst>
              <a:gd name="connsiteX0" fmla="*/ 1219200 w 2206778"/>
              <a:gd name="connsiteY0" fmla="*/ 344556 h 1093304"/>
              <a:gd name="connsiteX1" fmla="*/ 1152939 w 2206778"/>
              <a:gd name="connsiteY1" fmla="*/ 304800 h 1093304"/>
              <a:gd name="connsiteX2" fmla="*/ 1119808 w 2206778"/>
              <a:gd name="connsiteY2" fmla="*/ 284922 h 1093304"/>
              <a:gd name="connsiteX3" fmla="*/ 1086678 w 2206778"/>
              <a:gd name="connsiteY3" fmla="*/ 251791 h 1093304"/>
              <a:gd name="connsiteX4" fmla="*/ 1053547 w 2206778"/>
              <a:gd name="connsiteY4" fmla="*/ 225287 h 1093304"/>
              <a:gd name="connsiteX5" fmla="*/ 1020417 w 2206778"/>
              <a:gd name="connsiteY5" fmla="*/ 185530 h 1093304"/>
              <a:gd name="connsiteX6" fmla="*/ 967408 w 2206778"/>
              <a:gd name="connsiteY6" fmla="*/ 112643 h 1093304"/>
              <a:gd name="connsiteX7" fmla="*/ 901147 w 2206778"/>
              <a:gd name="connsiteY7" fmla="*/ 66261 h 1093304"/>
              <a:gd name="connsiteX8" fmla="*/ 775252 w 2206778"/>
              <a:gd name="connsiteY8" fmla="*/ 0 h 1093304"/>
              <a:gd name="connsiteX9" fmla="*/ 715617 w 2206778"/>
              <a:gd name="connsiteY9" fmla="*/ 6626 h 1093304"/>
              <a:gd name="connsiteX10" fmla="*/ 695739 w 2206778"/>
              <a:gd name="connsiteY10" fmla="*/ 26504 h 1093304"/>
              <a:gd name="connsiteX11" fmla="*/ 636104 w 2206778"/>
              <a:gd name="connsiteY11" fmla="*/ 132522 h 1093304"/>
              <a:gd name="connsiteX12" fmla="*/ 662608 w 2206778"/>
              <a:gd name="connsiteY12" fmla="*/ 357809 h 1093304"/>
              <a:gd name="connsiteX13" fmla="*/ 689113 w 2206778"/>
              <a:gd name="connsiteY13" fmla="*/ 410817 h 1093304"/>
              <a:gd name="connsiteX14" fmla="*/ 695739 w 2206778"/>
              <a:gd name="connsiteY14" fmla="*/ 556591 h 1093304"/>
              <a:gd name="connsiteX15" fmla="*/ 682487 w 2206778"/>
              <a:gd name="connsiteY15" fmla="*/ 583096 h 1093304"/>
              <a:gd name="connsiteX16" fmla="*/ 622852 w 2206778"/>
              <a:gd name="connsiteY16" fmla="*/ 622852 h 1093304"/>
              <a:gd name="connsiteX17" fmla="*/ 523460 w 2206778"/>
              <a:gd name="connsiteY17" fmla="*/ 649356 h 1093304"/>
              <a:gd name="connsiteX18" fmla="*/ 450573 w 2206778"/>
              <a:gd name="connsiteY18" fmla="*/ 682487 h 1093304"/>
              <a:gd name="connsiteX19" fmla="*/ 397565 w 2206778"/>
              <a:gd name="connsiteY19" fmla="*/ 695739 h 1093304"/>
              <a:gd name="connsiteX20" fmla="*/ 225287 w 2206778"/>
              <a:gd name="connsiteY20" fmla="*/ 715617 h 1093304"/>
              <a:gd name="connsiteX21" fmla="*/ 132521 w 2206778"/>
              <a:gd name="connsiteY21" fmla="*/ 775252 h 1093304"/>
              <a:gd name="connsiteX22" fmla="*/ 46382 w 2206778"/>
              <a:gd name="connsiteY22" fmla="*/ 854765 h 1093304"/>
              <a:gd name="connsiteX23" fmla="*/ 0 w 2206778"/>
              <a:gd name="connsiteY23" fmla="*/ 954156 h 1093304"/>
              <a:gd name="connsiteX24" fmla="*/ 13252 w 2206778"/>
              <a:gd name="connsiteY24" fmla="*/ 1007165 h 1093304"/>
              <a:gd name="connsiteX25" fmla="*/ 72887 w 2206778"/>
              <a:gd name="connsiteY25" fmla="*/ 1046922 h 1093304"/>
              <a:gd name="connsiteX26" fmla="*/ 172278 w 2206778"/>
              <a:gd name="connsiteY26" fmla="*/ 1093304 h 1093304"/>
              <a:gd name="connsiteX27" fmla="*/ 377687 w 2206778"/>
              <a:gd name="connsiteY27" fmla="*/ 1066800 h 1093304"/>
              <a:gd name="connsiteX28" fmla="*/ 457200 w 2206778"/>
              <a:gd name="connsiteY28" fmla="*/ 1053548 h 1093304"/>
              <a:gd name="connsiteX29" fmla="*/ 642730 w 2206778"/>
              <a:gd name="connsiteY29" fmla="*/ 1040296 h 1093304"/>
              <a:gd name="connsiteX30" fmla="*/ 762000 w 2206778"/>
              <a:gd name="connsiteY30" fmla="*/ 1027043 h 1093304"/>
              <a:gd name="connsiteX31" fmla="*/ 934278 w 2206778"/>
              <a:gd name="connsiteY31" fmla="*/ 1033669 h 1093304"/>
              <a:gd name="connsiteX32" fmla="*/ 1093304 w 2206778"/>
              <a:gd name="connsiteY32" fmla="*/ 1053548 h 1093304"/>
              <a:gd name="connsiteX33" fmla="*/ 1152939 w 2206778"/>
              <a:gd name="connsiteY33" fmla="*/ 1066800 h 1093304"/>
              <a:gd name="connsiteX34" fmla="*/ 1212573 w 2206778"/>
              <a:gd name="connsiteY34" fmla="*/ 1073426 h 1093304"/>
              <a:gd name="connsiteX35" fmla="*/ 1311965 w 2206778"/>
              <a:gd name="connsiteY35" fmla="*/ 1086678 h 1093304"/>
              <a:gd name="connsiteX36" fmla="*/ 1623391 w 2206778"/>
              <a:gd name="connsiteY36" fmla="*/ 1093304 h 1093304"/>
              <a:gd name="connsiteX37" fmla="*/ 2093843 w 2206778"/>
              <a:gd name="connsiteY37" fmla="*/ 1086678 h 1093304"/>
              <a:gd name="connsiteX38" fmla="*/ 2126973 w 2206778"/>
              <a:gd name="connsiteY38" fmla="*/ 1080052 h 1093304"/>
              <a:gd name="connsiteX39" fmla="*/ 2179982 w 2206778"/>
              <a:gd name="connsiteY39" fmla="*/ 1033669 h 1093304"/>
              <a:gd name="connsiteX40" fmla="*/ 2206487 w 2206778"/>
              <a:gd name="connsiteY40" fmla="*/ 974035 h 1093304"/>
              <a:gd name="connsiteX41" fmla="*/ 2160104 w 2206778"/>
              <a:gd name="connsiteY41" fmla="*/ 788504 h 1093304"/>
              <a:gd name="connsiteX42" fmla="*/ 2133600 w 2206778"/>
              <a:gd name="connsiteY42" fmla="*/ 735496 h 1093304"/>
              <a:gd name="connsiteX43" fmla="*/ 2113721 w 2206778"/>
              <a:gd name="connsiteY43" fmla="*/ 715617 h 1093304"/>
              <a:gd name="connsiteX44" fmla="*/ 2027582 w 2206778"/>
              <a:gd name="connsiteY44" fmla="*/ 569843 h 1093304"/>
              <a:gd name="connsiteX45" fmla="*/ 1987826 w 2206778"/>
              <a:gd name="connsiteY45" fmla="*/ 496956 h 1093304"/>
              <a:gd name="connsiteX46" fmla="*/ 1914939 w 2206778"/>
              <a:gd name="connsiteY46" fmla="*/ 457200 h 1093304"/>
              <a:gd name="connsiteX47" fmla="*/ 1808921 w 2206778"/>
              <a:gd name="connsiteY47" fmla="*/ 410817 h 1093304"/>
              <a:gd name="connsiteX48" fmla="*/ 1702904 w 2206778"/>
              <a:gd name="connsiteY48" fmla="*/ 390939 h 1093304"/>
              <a:gd name="connsiteX49" fmla="*/ 1543878 w 2206778"/>
              <a:gd name="connsiteY49" fmla="*/ 463826 h 1093304"/>
              <a:gd name="connsiteX50" fmla="*/ 1431234 w 2206778"/>
              <a:gd name="connsiteY50" fmla="*/ 496956 h 1093304"/>
              <a:gd name="connsiteX51" fmla="*/ 1371600 w 2206778"/>
              <a:gd name="connsiteY51" fmla="*/ 490330 h 1093304"/>
              <a:gd name="connsiteX52" fmla="*/ 1345095 w 2206778"/>
              <a:gd name="connsiteY52" fmla="*/ 477078 h 1093304"/>
              <a:gd name="connsiteX53" fmla="*/ 1292087 w 2206778"/>
              <a:gd name="connsiteY53" fmla="*/ 450574 h 1093304"/>
              <a:gd name="connsiteX54" fmla="*/ 1278834 w 2206778"/>
              <a:gd name="connsiteY54" fmla="*/ 430696 h 1093304"/>
              <a:gd name="connsiteX55" fmla="*/ 1258956 w 2206778"/>
              <a:gd name="connsiteY55" fmla="*/ 417443 h 1093304"/>
              <a:gd name="connsiteX56" fmla="*/ 1232452 w 2206778"/>
              <a:gd name="connsiteY56" fmla="*/ 377687 h 1093304"/>
              <a:gd name="connsiteX57" fmla="*/ 1219200 w 2206778"/>
              <a:gd name="connsiteY57" fmla="*/ 344556 h 109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06778" h="1093304">
                <a:moveTo>
                  <a:pt x="1219200" y="344556"/>
                </a:moveTo>
                <a:cubicBezTo>
                  <a:pt x="1205948" y="332408"/>
                  <a:pt x="1175026" y="318052"/>
                  <a:pt x="1152939" y="304800"/>
                </a:cubicBezTo>
                <a:cubicBezTo>
                  <a:pt x="1141895" y="298174"/>
                  <a:pt x="1128915" y="294029"/>
                  <a:pt x="1119808" y="284922"/>
                </a:cubicBezTo>
                <a:cubicBezTo>
                  <a:pt x="1108765" y="273878"/>
                  <a:pt x="1098287" y="262239"/>
                  <a:pt x="1086678" y="251791"/>
                </a:cubicBezTo>
                <a:cubicBezTo>
                  <a:pt x="1076166" y="242330"/>
                  <a:pt x="1063547" y="235287"/>
                  <a:pt x="1053547" y="225287"/>
                </a:cubicBezTo>
                <a:cubicBezTo>
                  <a:pt x="1041349" y="213089"/>
                  <a:pt x="1030896" y="199233"/>
                  <a:pt x="1020417" y="185530"/>
                </a:cubicBezTo>
                <a:cubicBezTo>
                  <a:pt x="1002168" y="161666"/>
                  <a:pt x="991441" y="130668"/>
                  <a:pt x="967408" y="112643"/>
                </a:cubicBezTo>
                <a:cubicBezTo>
                  <a:pt x="940499" y="92461"/>
                  <a:pt x="932300" y="85546"/>
                  <a:pt x="901147" y="66261"/>
                </a:cubicBezTo>
                <a:cubicBezTo>
                  <a:pt x="799478" y="3324"/>
                  <a:pt x="837935" y="15671"/>
                  <a:pt x="775252" y="0"/>
                </a:cubicBezTo>
                <a:cubicBezTo>
                  <a:pt x="755374" y="2209"/>
                  <a:pt x="734591" y="301"/>
                  <a:pt x="715617" y="6626"/>
                </a:cubicBezTo>
                <a:cubicBezTo>
                  <a:pt x="706727" y="9589"/>
                  <a:pt x="701492" y="19107"/>
                  <a:pt x="695739" y="26504"/>
                </a:cubicBezTo>
                <a:cubicBezTo>
                  <a:pt x="667596" y="62688"/>
                  <a:pt x="657660" y="89410"/>
                  <a:pt x="636104" y="132522"/>
                </a:cubicBezTo>
                <a:cubicBezTo>
                  <a:pt x="619669" y="231129"/>
                  <a:pt x="624688" y="173623"/>
                  <a:pt x="662608" y="357809"/>
                </a:cubicBezTo>
                <a:cubicBezTo>
                  <a:pt x="670504" y="396160"/>
                  <a:pt x="669261" y="390967"/>
                  <a:pt x="689113" y="410817"/>
                </a:cubicBezTo>
                <a:cubicBezTo>
                  <a:pt x="710706" y="475597"/>
                  <a:pt x="710475" y="458349"/>
                  <a:pt x="695739" y="556591"/>
                </a:cubicBezTo>
                <a:cubicBezTo>
                  <a:pt x="694274" y="566359"/>
                  <a:pt x="689796" y="576451"/>
                  <a:pt x="682487" y="583096"/>
                </a:cubicBezTo>
                <a:cubicBezTo>
                  <a:pt x="664809" y="599167"/>
                  <a:pt x="644221" y="612168"/>
                  <a:pt x="622852" y="622852"/>
                </a:cubicBezTo>
                <a:cubicBezTo>
                  <a:pt x="611983" y="628286"/>
                  <a:pt x="532005" y="646727"/>
                  <a:pt x="523460" y="649356"/>
                </a:cubicBezTo>
                <a:cubicBezTo>
                  <a:pt x="447244" y="672808"/>
                  <a:pt x="537504" y="651441"/>
                  <a:pt x="450573" y="682487"/>
                </a:cubicBezTo>
                <a:cubicBezTo>
                  <a:pt x="433421" y="688613"/>
                  <a:pt x="415312" y="691644"/>
                  <a:pt x="397565" y="695739"/>
                </a:cubicBezTo>
                <a:cubicBezTo>
                  <a:pt x="336643" y="709798"/>
                  <a:pt x="301610" y="708348"/>
                  <a:pt x="225287" y="715617"/>
                </a:cubicBezTo>
                <a:cubicBezTo>
                  <a:pt x="185723" y="739356"/>
                  <a:pt x="176805" y="743993"/>
                  <a:pt x="132521" y="775252"/>
                </a:cubicBezTo>
                <a:cubicBezTo>
                  <a:pt x="98446" y="799305"/>
                  <a:pt x="67812" y="819047"/>
                  <a:pt x="46382" y="854765"/>
                </a:cubicBezTo>
                <a:cubicBezTo>
                  <a:pt x="33696" y="875909"/>
                  <a:pt x="7681" y="936874"/>
                  <a:pt x="0" y="954156"/>
                </a:cubicBezTo>
                <a:cubicBezTo>
                  <a:pt x="4417" y="971826"/>
                  <a:pt x="1999" y="992843"/>
                  <a:pt x="13252" y="1007165"/>
                </a:cubicBezTo>
                <a:cubicBezTo>
                  <a:pt x="28012" y="1025951"/>
                  <a:pt x="52295" y="1034809"/>
                  <a:pt x="72887" y="1046922"/>
                </a:cubicBezTo>
                <a:cubicBezTo>
                  <a:pt x="103333" y="1064832"/>
                  <a:pt x="139759" y="1079368"/>
                  <a:pt x="172278" y="1093304"/>
                </a:cubicBezTo>
                <a:cubicBezTo>
                  <a:pt x="240748" y="1084469"/>
                  <a:pt x="309589" y="1078150"/>
                  <a:pt x="377687" y="1066800"/>
                </a:cubicBezTo>
                <a:cubicBezTo>
                  <a:pt x="404191" y="1062383"/>
                  <a:pt x="430556" y="1057023"/>
                  <a:pt x="457200" y="1053548"/>
                </a:cubicBezTo>
                <a:cubicBezTo>
                  <a:pt x="506640" y="1047099"/>
                  <a:pt x="599634" y="1042831"/>
                  <a:pt x="642730" y="1040296"/>
                </a:cubicBezTo>
                <a:cubicBezTo>
                  <a:pt x="663876" y="1037652"/>
                  <a:pt x="745194" y="1027043"/>
                  <a:pt x="762000" y="1027043"/>
                </a:cubicBezTo>
                <a:cubicBezTo>
                  <a:pt x="819468" y="1027043"/>
                  <a:pt x="876852" y="1031460"/>
                  <a:pt x="934278" y="1033669"/>
                </a:cubicBezTo>
                <a:cubicBezTo>
                  <a:pt x="987287" y="1040295"/>
                  <a:pt x="1040486" y="1045545"/>
                  <a:pt x="1093304" y="1053548"/>
                </a:cubicBezTo>
                <a:cubicBezTo>
                  <a:pt x="1113437" y="1056599"/>
                  <a:pt x="1132853" y="1063452"/>
                  <a:pt x="1152939" y="1066800"/>
                </a:cubicBezTo>
                <a:cubicBezTo>
                  <a:pt x="1172667" y="1070088"/>
                  <a:pt x="1192748" y="1070783"/>
                  <a:pt x="1212573" y="1073426"/>
                </a:cubicBezTo>
                <a:cubicBezTo>
                  <a:pt x="1254502" y="1079016"/>
                  <a:pt x="1265113" y="1085005"/>
                  <a:pt x="1311965" y="1086678"/>
                </a:cubicBezTo>
                <a:cubicBezTo>
                  <a:pt x="1415731" y="1090384"/>
                  <a:pt x="1519582" y="1091095"/>
                  <a:pt x="1623391" y="1093304"/>
                </a:cubicBezTo>
                <a:lnTo>
                  <a:pt x="2093843" y="1086678"/>
                </a:lnTo>
                <a:cubicBezTo>
                  <a:pt x="2105101" y="1086382"/>
                  <a:pt x="2116682" y="1084626"/>
                  <a:pt x="2126973" y="1080052"/>
                </a:cubicBezTo>
                <a:cubicBezTo>
                  <a:pt x="2143401" y="1072751"/>
                  <a:pt x="2168378" y="1045273"/>
                  <a:pt x="2179982" y="1033669"/>
                </a:cubicBezTo>
                <a:cubicBezTo>
                  <a:pt x="2188817" y="1013791"/>
                  <a:pt x="2205711" y="995774"/>
                  <a:pt x="2206487" y="974035"/>
                </a:cubicBezTo>
                <a:cubicBezTo>
                  <a:pt x="2209383" y="892944"/>
                  <a:pt x="2190464" y="853020"/>
                  <a:pt x="2160104" y="788504"/>
                </a:cubicBezTo>
                <a:cubicBezTo>
                  <a:pt x="2151692" y="770629"/>
                  <a:pt x="2144206" y="752162"/>
                  <a:pt x="2133600" y="735496"/>
                </a:cubicBezTo>
                <a:cubicBezTo>
                  <a:pt x="2128569" y="727590"/>
                  <a:pt x="2119030" y="723339"/>
                  <a:pt x="2113721" y="715617"/>
                </a:cubicBezTo>
                <a:cubicBezTo>
                  <a:pt x="2096000" y="689841"/>
                  <a:pt x="2045247" y="605172"/>
                  <a:pt x="2027582" y="569843"/>
                </a:cubicBezTo>
                <a:cubicBezTo>
                  <a:pt x="2014346" y="543372"/>
                  <a:pt x="2010579" y="517181"/>
                  <a:pt x="1987826" y="496956"/>
                </a:cubicBezTo>
                <a:cubicBezTo>
                  <a:pt x="1945145" y="459017"/>
                  <a:pt x="1957650" y="479979"/>
                  <a:pt x="1914939" y="457200"/>
                </a:cubicBezTo>
                <a:cubicBezTo>
                  <a:pt x="1823015" y="408174"/>
                  <a:pt x="1881462" y="422907"/>
                  <a:pt x="1808921" y="410817"/>
                </a:cubicBezTo>
                <a:cubicBezTo>
                  <a:pt x="1775703" y="399744"/>
                  <a:pt x="1739212" y="384338"/>
                  <a:pt x="1702904" y="390939"/>
                </a:cubicBezTo>
                <a:cubicBezTo>
                  <a:pt x="1672833" y="396406"/>
                  <a:pt x="1569817" y="451539"/>
                  <a:pt x="1543878" y="463826"/>
                </a:cubicBezTo>
                <a:cubicBezTo>
                  <a:pt x="1487852" y="490365"/>
                  <a:pt x="1499179" y="483367"/>
                  <a:pt x="1431234" y="496956"/>
                </a:cubicBezTo>
                <a:cubicBezTo>
                  <a:pt x="1411356" y="494747"/>
                  <a:pt x="1391088" y="494827"/>
                  <a:pt x="1371600" y="490330"/>
                </a:cubicBezTo>
                <a:cubicBezTo>
                  <a:pt x="1361975" y="488109"/>
                  <a:pt x="1354174" y="480969"/>
                  <a:pt x="1345095" y="477078"/>
                </a:cubicBezTo>
                <a:cubicBezTo>
                  <a:pt x="1295171" y="455682"/>
                  <a:pt x="1364080" y="493770"/>
                  <a:pt x="1292087" y="450574"/>
                </a:cubicBezTo>
                <a:cubicBezTo>
                  <a:pt x="1287669" y="443948"/>
                  <a:pt x="1284465" y="436327"/>
                  <a:pt x="1278834" y="430696"/>
                </a:cubicBezTo>
                <a:cubicBezTo>
                  <a:pt x="1273203" y="425065"/>
                  <a:pt x="1264200" y="423436"/>
                  <a:pt x="1258956" y="417443"/>
                </a:cubicBezTo>
                <a:cubicBezTo>
                  <a:pt x="1248468" y="405457"/>
                  <a:pt x="1245704" y="386521"/>
                  <a:pt x="1232452" y="377687"/>
                </a:cubicBezTo>
                <a:cubicBezTo>
                  <a:pt x="1205947" y="360018"/>
                  <a:pt x="1232452" y="356704"/>
                  <a:pt x="1219200" y="344556"/>
                </a:cubicBezTo>
                <a:close/>
              </a:path>
            </a:pathLst>
          </a:custGeom>
          <a:solidFill>
            <a:srgbClr val="81AECD">
              <a:alpha val="91000"/>
            </a:srgbClr>
          </a:solidFill>
          <a:ln>
            <a:solidFill>
              <a:srgbClr val="6CA2C1">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D78289-A08F-87CA-6490-505B0E603A2F}"/>
              </a:ext>
            </a:extLst>
          </p:cNvPr>
          <p:cNvSpPr>
            <a:spLocks noGrp="1"/>
          </p:cNvSpPr>
          <p:nvPr>
            <p:ph idx="1"/>
          </p:nvPr>
        </p:nvSpPr>
        <p:spPr>
          <a:xfrm>
            <a:off x="-2518573" y="949124"/>
            <a:ext cx="11352290" cy="1325216"/>
          </a:xfrm>
          <a:effectLst>
            <a:glow>
              <a:schemeClr val="accent1">
                <a:alpha val="40000"/>
              </a:schemeClr>
            </a:glow>
          </a:effectLst>
        </p:spPr>
        <p:txBody>
          <a:bodyPr>
            <a:normAutofit/>
          </a:bodyPr>
          <a:lstStyle/>
          <a:p>
            <a:pPr marL="0" indent="0" algn="ctr">
              <a:buNone/>
            </a:pPr>
            <a:r>
              <a:rPr lang="en-US" sz="8800" b="1" dirty="0">
                <a:solidFill>
                  <a:schemeClr val="bg1"/>
                </a:solidFill>
                <a:latin typeface="Neue Haas Grotesk Text Pro" panose="020B0504020202020204" pitchFamily="34" charset="0"/>
              </a:rPr>
              <a:t>IKIAQQIVIK</a:t>
            </a:r>
          </a:p>
          <a:p>
            <a:pPr marL="0" indent="0">
              <a:buNone/>
            </a:pPr>
            <a:endParaRPr lang="en-US" dirty="0">
              <a:solidFill>
                <a:schemeClr val="bg1">
                  <a:lumMod val="95000"/>
                </a:schemeClr>
              </a:solidFill>
            </a:endParaRPr>
          </a:p>
        </p:txBody>
      </p:sp>
    </p:spTree>
    <p:extLst>
      <p:ext uri="{BB962C8B-B14F-4D97-AF65-F5344CB8AC3E}">
        <p14:creationId xmlns:p14="http://schemas.microsoft.com/office/powerpoint/2010/main" val="3472374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couple of people with name tags&#10;&#10;Description automatically generated">
            <a:extLst>
              <a:ext uri="{FF2B5EF4-FFF2-40B4-BE49-F238E27FC236}">
                <a16:creationId xmlns:a16="http://schemas.microsoft.com/office/drawing/2014/main" id="{32A351D2-A357-7949-3BA0-36942C12D320}"/>
              </a:ext>
            </a:extLst>
          </p:cNvPr>
          <p:cNvPicPr>
            <a:picLocks noChangeAspect="1"/>
          </p:cNvPicPr>
          <p:nvPr/>
        </p:nvPicPr>
        <p:blipFill rotWithShape="1">
          <a:blip r:embed="rId2"/>
          <a:srcRect l="58085" r="1287"/>
          <a:stretch/>
        </p:blipFill>
        <p:spPr>
          <a:xfrm>
            <a:off x="9396132" y="2384665"/>
            <a:ext cx="3029335" cy="4303794"/>
          </a:xfrm>
          <a:prstGeom prst="rect">
            <a:avLst/>
          </a:prstGeom>
        </p:spPr>
      </p:pic>
      <p:pic>
        <p:nvPicPr>
          <p:cNvPr id="8" name="Picture 7" descr="A couple of people with name tags&#10;&#10;Description automatically generated">
            <a:extLst>
              <a:ext uri="{FF2B5EF4-FFF2-40B4-BE49-F238E27FC236}">
                <a16:creationId xmlns:a16="http://schemas.microsoft.com/office/drawing/2014/main" id="{5758CF03-DCE0-6A34-BD03-E9F23D3B053E}"/>
              </a:ext>
            </a:extLst>
          </p:cNvPr>
          <p:cNvPicPr>
            <a:picLocks noChangeAspect="1"/>
          </p:cNvPicPr>
          <p:nvPr/>
        </p:nvPicPr>
        <p:blipFill rotWithShape="1">
          <a:blip r:embed="rId2"/>
          <a:srcRect r="58153"/>
          <a:stretch/>
        </p:blipFill>
        <p:spPr>
          <a:xfrm>
            <a:off x="83434" y="0"/>
            <a:ext cx="3029335" cy="3936325"/>
          </a:xfrm>
          <a:prstGeom prst="rect">
            <a:avLst/>
          </a:prstGeom>
        </p:spPr>
      </p:pic>
      <p:grpSp>
        <p:nvGrpSpPr>
          <p:cNvPr id="25" name="Group 24">
            <a:extLst>
              <a:ext uri="{FF2B5EF4-FFF2-40B4-BE49-F238E27FC236}">
                <a16:creationId xmlns:a16="http://schemas.microsoft.com/office/drawing/2014/main" id="{D934E034-65D3-DEBF-E43C-3BCEA5C314C8}"/>
              </a:ext>
            </a:extLst>
          </p:cNvPr>
          <p:cNvGrpSpPr/>
          <p:nvPr/>
        </p:nvGrpSpPr>
        <p:grpSpPr>
          <a:xfrm>
            <a:off x="3323498" y="644723"/>
            <a:ext cx="6548194" cy="2339102"/>
            <a:chOff x="3681076" y="322400"/>
            <a:chExt cx="5897880" cy="2339102"/>
          </a:xfrm>
        </p:grpSpPr>
        <p:sp>
          <p:nvSpPr>
            <p:cNvPr id="10" name="TextBox 9">
              <a:extLst>
                <a:ext uri="{FF2B5EF4-FFF2-40B4-BE49-F238E27FC236}">
                  <a16:creationId xmlns:a16="http://schemas.microsoft.com/office/drawing/2014/main" id="{917FF29F-F2E4-5702-E9A5-4C435E8F382E}"/>
                </a:ext>
              </a:extLst>
            </p:cNvPr>
            <p:cNvSpPr txBox="1"/>
            <p:nvPr/>
          </p:nvSpPr>
          <p:spPr>
            <a:xfrm>
              <a:off x="3681076" y="322400"/>
              <a:ext cx="5897880" cy="2339102"/>
            </a:xfrm>
            <a:prstGeom prst="rect">
              <a:avLst/>
            </a:prstGeom>
            <a:noFill/>
          </p:spPr>
          <p:txBody>
            <a:bodyPr wrap="square" rtlCol="0">
              <a:spAutoFit/>
            </a:bodyPr>
            <a:lstStyle/>
            <a:p>
              <a:r>
                <a:rPr lang="en-US" sz="2000" b="1" dirty="0">
                  <a:solidFill>
                    <a:schemeClr val="tx2">
                      <a:lumMod val="50000"/>
                      <a:lumOff val="50000"/>
                    </a:schemeClr>
                  </a:solidFill>
                  <a:latin typeface="Neue Haas Grotesk Text Pro" panose="020B0504020202020204" pitchFamily="34" charset="0"/>
                </a:rPr>
                <a:t>Becky Mearns |  President, Nunavut Arctic College</a:t>
              </a:r>
            </a:p>
            <a:p>
              <a:endParaRPr lang="en-US" b="1" dirty="0">
                <a:solidFill>
                  <a:schemeClr val="bg1"/>
                </a:solidFill>
                <a:latin typeface="Neue Haas Grotesk Text Pro" panose="020B0504020202020204" pitchFamily="34" charset="0"/>
              </a:endParaRPr>
            </a:p>
            <a:p>
              <a:endParaRPr lang="en-US" dirty="0">
                <a:solidFill>
                  <a:schemeClr val="bg1"/>
                </a:solidFill>
                <a:latin typeface="Neue Haas Grotesk Text Pro" panose="020B0504020202020204" pitchFamily="34" charset="0"/>
              </a:endParaRPr>
            </a:p>
            <a:p>
              <a:r>
                <a:rPr lang="en-US" dirty="0">
                  <a:solidFill>
                    <a:schemeClr val="bg1"/>
                  </a:solidFill>
                  <a:latin typeface="Neue Haas Grotesk Text Pro" panose="020B0504020202020204" pitchFamily="34" charset="0"/>
                </a:rPr>
                <a:t>           Rebecca.mearns@arcticcollege.ca</a:t>
              </a:r>
            </a:p>
            <a:p>
              <a:endParaRPr lang="en-US" dirty="0">
                <a:solidFill>
                  <a:schemeClr val="bg1"/>
                </a:solidFill>
                <a:latin typeface="Neue Haas Grotesk Text Pro" panose="020B0504020202020204" pitchFamily="34" charset="0"/>
              </a:endParaRPr>
            </a:p>
            <a:p>
              <a:r>
                <a:rPr lang="en-US" dirty="0">
                  <a:solidFill>
                    <a:schemeClr val="bg1"/>
                  </a:solidFill>
                  <a:latin typeface="Neue Haas Grotesk Text Pro" panose="020B0504020202020204" pitchFamily="34" charset="0"/>
                </a:rPr>
                <a:t>         </a:t>
              </a:r>
            </a:p>
            <a:p>
              <a:r>
                <a:rPr lang="en-US" dirty="0">
                  <a:solidFill>
                    <a:schemeClr val="bg1"/>
                  </a:solidFill>
                  <a:latin typeface="Neue Haas Grotesk Text Pro" panose="020B0504020202020204" pitchFamily="34" charset="0"/>
                </a:rPr>
                <a:t>            linkedin.com/in/rebecca-mearns-67b760a2</a:t>
              </a:r>
            </a:p>
            <a:p>
              <a:endParaRPr lang="en-US" dirty="0">
                <a:solidFill>
                  <a:schemeClr val="bg1"/>
                </a:solidFill>
              </a:endParaRPr>
            </a:p>
          </p:txBody>
        </p:sp>
        <p:pic>
          <p:nvPicPr>
            <p:cNvPr id="19" name="Graphic 18">
              <a:extLst>
                <a:ext uri="{FF2B5EF4-FFF2-40B4-BE49-F238E27FC236}">
                  <a16:creationId xmlns:a16="http://schemas.microsoft.com/office/drawing/2014/main" id="{8E23CF96-9831-31B6-F475-120F6BF7CF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83361" y="1820834"/>
              <a:ext cx="478187" cy="483017"/>
            </a:xfrm>
            <a:prstGeom prst="rect">
              <a:avLst/>
            </a:prstGeom>
          </p:spPr>
        </p:pic>
        <p:pic>
          <p:nvPicPr>
            <p:cNvPr id="22" name="Graphic 21">
              <a:extLst>
                <a:ext uri="{FF2B5EF4-FFF2-40B4-BE49-F238E27FC236}">
                  <a16:creationId xmlns:a16="http://schemas.microsoft.com/office/drawing/2014/main" id="{708A4676-48F0-8E8D-4C87-32638336F9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3361" y="1129385"/>
              <a:ext cx="478187" cy="351235"/>
            </a:xfrm>
            <a:prstGeom prst="rect">
              <a:avLst/>
            </a:prstGeom>
          </p:spPr>
        </p:pic>
      </p:grpSp>
      <p:grpSp>
        <p:nvGrpSpPr>
          <p:cNvPr id="24" name="Group 23">
            <a:extLst>
              <a:ext uri="{FF2B5EF4-FFF2-40B4-BE49-F238E27FC236}">
                <a16:creationId xmlns:a16="http://schemas.microsoft.com/office/drawing/2014/main" id="{4A8F1E51-912E-D380-CE96-11317D619373}"/>
              </a:ext>
            </a:extLst>
          </p:cNvPr>
          <p:cNvGrpSpPr/>
          <p:nvPr/>
        </p:nvGrpSpPr>
        <p:grpSpPr>
          <a:xfrm>
            <a:off x="2316479" y="4327874"/>
            <a:ext cx="7157130" cy="2616101"/>
            <a:chOff x="2964179" y="4670416"/>
            <a:chExt cx="6012181" cy="2616101"/>
          </a:xfrm>
        </p:grpSpPr>
        <p:sp>
          <p:nvSpPr>
            <p:cNvPr id="11" name="TextBox 10">
              <a:extLst>
                <a:ext uri="{FF2B5EF4-FFF2-40B4-BE49-F238E27FC236}">
                  <a16:creationId xmlns:a16="http://schemas.microsoft.com/office/drawing/2014/main" id="{8DDFC566-15EF-37DC-6AAA-02E8A7C28718}"/>
                </a:ext>
              </a:extLst>
            </p:cNvPr>
            <p:cNvSpPr txBox="1"/>
            <p:nvPr/>
          </p:nvSpPr>
          <p:spPr>
            <a:xfrm>
              <a:off x="2964179" y="4670416"/>
              <a:ext cx="6012181" cy="2616101"/>
            </a:xfrm>
            <a:prstGeom prst="rect">
              <a:avLst/>
            </a:prstGeom>
            <a:noFill/>
          </p:spPr>
          <p:txBody>
            <a:bodyPr wrap="square" rtlCol="0">
              <a:spAutoFit/>
            </a:bodyPr>
            <a:lstStyle/>
            <a:p>
              <a:r>
                <a:rPr lang="en-US" sz="2000" b="1" dirty="0">
                  <a:solidFill>
                    <a:schemeClr val="tx2">
                      <a:lumMod val="50000"/>
                      <a:lumOff val="50000"/>
                    </a:schemeClr>
                  </a:solidFill>
                  <a:latin typeface="Neue Haas Grotesk Text Pro" panose="020B0504020202020204" pitchFamily="34" charset="0"/>
                </a:rPr>
                <a:t>                 Jennifer Lane | CIO, Nunavut Arctic College</a:t>
              </a:r>
            </a:p>
            <a:p>
              <a:endParaRPr lang="en-US" b="1" dirty="0">
                <a:solidFill>
                  <a:schemeClr val="bg1"/>
                </a:solidFill>
                <a:latin typeface="Neue Haas Grotesk Text Pro" panose="020B0504020202020204" pitchFamily="34" charset="0"/>
              </a:endParaRPr>
            </a:p>
            <a:p>
              <a:pPr algn="r"/>
              <a:endParaRPr lang="en-US" dirty="0">
                <a:solidFill>
                  <a:schemeClr val="bg1"/>
                </a:solidFill>
                <a:latin typeface="Neue Haas Grotesk Text Pro" panose="020B0504020202020204" pitchFamily="34" charset="0"/>
              </a:endParaRPr>
            </a:p>
            <a:p>
              <a:r>
                <a:rPr lang="en-US" dirty="0">
                  <a:solidFill>
                    <a:schemeClr val="bg1"/>
                  </a:solidFill>
                  <a:latin typeface="Neue Haas Grotesk Text Pro" panose="020B0504020202020204" pitchFamily="34" charset="0"/>
                </a:rPr>
                <a:t>                                 Jennifer.lane@arcticcollege.ca</a:t>
              </a:r>
            </a:p>
            <a:p>
              <a:pPr algn="r"/>
              <a:endParaRPr lang="en-US" dirty="0">
                <a:solidFill>
                  <a:schemeClr val="bg1"/>
                </a:solidFill>
                <a:latin typeface="Neue Haas Grotesk Text Pro" panose="020B0504020202020204" pitchFamily="34" charset="0"/>
              </a:endParaRPr>
            </a:p>
            <a:p>
              <a:pPr algn="r"/>
              <a:endParaRPr lang="en-US" dirty="0">
                <a:solidFill>
                  <a:schemeClr val="bg1"/>
                </a:solidFill>
                <a:latin typeface="Neue Haas Grotesk Text Pro" panose="020B0504020202020204" pitchFamily="34" charset="0"/>
              </a:endParaRPr>
            </a:p>
            <a:p>
              <a:r>
                <a:rPr lang="en-US" dirty="0">
                  <a:solidFill>
                    <a:schemeClr val="bg1"/>
                  </a:solidFill>
                  <a:latin typeface="Neue Haas Grotesk Text Pro" panose="020B0504020202020204" pitchFamily="34" charset="0"/>
                </a:rPr>
                <a:t>                                  linkedin.com/in/jennifer-lane-15605712</a:t>
              </a:r>
            </a:p>
            <a:p>
              <a:pPr algn="r"/>
              <a:endParaRPr lang="en-US" dirty="0">
                <a:solidFill>
                  <a:schemeClr val="bg1"/>
                </a:solidFill>
                <a:latin typeface="Neue Haas Grotesk Text Pro" panose="020B0504020202020204" pitchFamily="34" charset="0"/>
              </a:endParaRPr>
            </a:p>
            <a:p>
              <a:endParaRPr lang="en-US" dirty="0">
                <a:solidFill>
                  <a:schemeClr val="bg1"/>
                </a:solidFill>
              </a:endParaRPr>
            </a:p>
          </p:txBody>
        </p:sp>
        <p:pic>
          <p:nvPicPr>
            <p:cNvPr id="21" name="Graphic 20">
              <a:extLst>
                <a:ext uri="{FF2B5EF4-FFF2-40B4-BE49-F238E27FC236}">
                  <a16:creationId xmlns:a16="http://schemas.microsoft.com/office/drawing/2014/main" id="{1667E262-1FEC-A282-B862-6659707D8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5776" y="5470445"/>
              <a:ext cx="478187" cy="351235"/>
            </a:xfrm>
            <a:prstGeom prst="rect">
              <a:avLst/>
            </a:prstGeom>
          </p:spPr>
        </p:pic>
        <p:pic>
          <p:nvPicPr>
            <p:cNvPr id="23" name="Graphic 22">
              <a:extLst>
                <a:ext uri="{FF2B5EF4-FFF2-40B4-BE49-F238E27FC236}">
                  <a16:creationId xmlns:a16="http://schemas.microsoft.com/office/drawing/2014/main" id="{5B20A7C9-171F-5BF8-7CE2-985F8DDF9B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6266" y="6130428"/>
              <a:ext cx="478187" cy="483017"/>
            </a:xfrm>
            <a:prstGeom prst="rect">
              <a:avLst/>
            </a:prstGeom>
          </p:spPr>
        </p:pic>
      </p:grpSp>
    </p:spTree>
    <p:extLst>
      <p:ext uri="{BB962C8B-B14F-4D97-AF65-F5344CB8AC3E}">
        <p14:creationId xmlns:p14="http://schemas.microsoft.com/office/powerpoint/2010/main" val="355469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artoon of a person sitting down&#10;&#10;Description automatically generated">
            <a:extLst>
              <a:ext uri="{FF2B5EF4-FFF2-40B4-BE49-F238E27FC236}">
                <a16:creationId xmlns:a16="http://schemas.microsoft.com/office/drawing/2014/main" id="{F9B3EA8E-9B03-C46D-56E2-7B8F933FE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336" y="964599"/>
            <a:ext cx="3272385" cy="6046349"/>
          </a:xfrm>
          <a:prstGeom prst="rect">
            <a:avLst/>
          </a:prstGeom>
        </p:spPr>
      </p:pic>
      <p:sp>
        <p:nvSpPr>
          <p:cNvPr id="4" name="Title 1">
            <a:extLst>
              <a:ext uri="{FF2B5EF4-FFF2-40B4-BE49-F238E27FC236}">
                <a16:creationId xmlns:a16="http://schemas.microsoft.com/office/drawing/2014/main" id="{7A100C95-A84F-4432-9ABB-69DB7D423F9F}"/>
              </a:ext>
            </a:extLst>
          </p:cNvPr>
          <p:cNvSpPr>
            <a:spLocks noGrp="1"/>
          </p:cNvSpPr>
          <p:nvPr>
            <p:ph type="title"/>
          </p:nvPr>
        </p:nvSpPr>
        <p:spPr>
          <a:xfrm>
            <a:off x="-78941" y="0"/>
            <a:ext cx="12270941" cy="1325563"/>
          </a:xfrm>
        </p:spPr>
        <p:txBody>
          <a:bodyPr/>
          <a:lstStyle/>
          <a:p>
            <a:pPr algn="ctr"/>
            <a:r>
              <a:rPr lang="en-US" b="1" dirty="0">
                <a:solidFill>
                  <a:schemeClr val="bg1"/>
                </a:solidFill>
                <a:latin typeface="MV Boli" panose="02000500030200090000" pitchFamily="2" charset="0"/>
                <a:cs typeface="MV Boli" panose="02000500030200090000" pitchFamily="2" charset="0"/>
              </a:rPr>
              <a:t>ILLUSTRATIONS BY</a:t>
            </a:r>
          </a:p>
        </p:txBody>
      </p:sp>
    </p:spTree>
    <p:extLst>
      <p:ext uri="{BB962C8B-B14F-4D97-AF65-F5344CB8AC3E}">
        <p14:creationId xmlns:p14="http://schemas.microsoft.com/office/powerpoint/2010/main" val="139692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snowy landscape with mountains and fog&#10;&#10;Description automatically generated">
            <a:extLst>
              <a:ext uri="{FF2B5EF4-FFF2-40B4-BE49-F238E27FC236}">
                <a16:creationId xmlns:a16="http://schemas.microsoft.com/office/drawing/2014/main" id="{A5DEBC31-6FC4-AAAB-D904-91AE5A65F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2" y="0"/>
            <a:ext cx="12256761" cy="6953693"/>
          </a:xfrm>
          <a:prstGeom prst="rect">
            <a:avLst/>
          </a:prstGeom>
          <a:effectLst>
            <a:softEdge rad="0"/>
          </a:effectLst>
        </p:spPr>
      </p:pic>
    </p:spTree>
    <p:extLst>
      <p:ext uri="{BB962C8B-B14F-4D97-AF65-F5344CB8AC3E}">
        <p14:creationId xmlns:p14="http://schemas.microsoft.com/office/powerpoint/2010/main" val="344200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Online Media 3" title="Welcome to Nunavut">
            <a:hlinkClick r:id="" action="ppaction://media"/>
            <a:extLst>
              <a:ext uri="{FF2B5EF4-FFF2-40B4-BE49-F238E27FC236}">
                <a16:creationId xmlns:a16="http://schemas.microsoft.com/office/drawing/2014/main" id="{4C5D1C2C-223B-669C-FD3E-A0009ECC5E73}"/>
              </a:ext>
            </a:extLst>
          </p:cNvPr>
          <p:cNvPicPr>
            <a:picLocks noRot="1" noChangeAspect="1"/>
          </p:cNvPicPr>
          <p:nvPr>
            <a:videoFile r:link="rId1"/>
          </p:nvPr>
        </p:nvPicPr>
        <p:blipFill>
          <a:blip r:embed="rId4"/>
          <a:stretch>
            <a:fillRect/>
          </a:stretch>
        </p:blipFill>
        <p:spPr>
          <a:xfrm>
            <a:off x="0" y="-55467"/>
            <a:ext cx="12334394" cy="6968933"/>
          </a:xfrm>
          <a:prstGeom prst="rect">
            <a:avLst/>
          </a:prstGeom>
        </p:spPr>
      </p:pic>
    </p:spTree>
    <p:extLst>
      <p:ext uri="{BB962C8B-B14F-4D97-AF65-F5344CB8AC3E}">
        <p14:creationId xmlns:p14="http://schemas.microsoft.com/office/powerpoint/2010/main" val="165247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A5E43B0-D59A-2BE0-5B91-337523D00CC9}"/>
              </a:ext>
            </a:extLst>
          </p:cNvPr>
          <p:cNvSpPr txBox="1"/>
          <p:nvPr/>
        </p:nvSpPr>
        <p:spPr>
          <a:xfrm>
            <a:off x="562131" y="989351"/>
            <a:ext cx="3560164" cy="861774"/>
          </a:xfrm>
          <a:prstGeom prst="rect">
            <a:avLst/>
          </a:prstGeom>
          <a:noFill/>
        </p:spPr>
        <p:txBody>
          <a:bodyPr wrap="square" rtlCol="0">
            <a:spAutoFit/>
          </a:bodyPr>
          <a:lstStyle/>
          <a:p>
            <a:r>
              <a:rPr lang="en-US" sz="3200" b="1" dirty="0">
                <a:solidFill>
                  <a:schemeClr val="bg1"/>
                </a:solidFill>
                <a:latin typeface="Neue Haas Grotesk Text Pro" panose="020B0504020202020204" pitchFamily="34" charset="0"/>
              </a:rPr>
              <a:t>NUNAVUT</a:t>
            </a:r>
          </a:p>
          <a:p>
            <a:r>
              <a:rPr lang="en-US" b="1" dirty="0">
                <a:solidFill>
                  <a:schemeClr val="bg1"/>
                </a:solidFill>
                <a:latin typeface="Neue Haas Grotesk Text Pro" panose="020B0504020202020204" pitchFamily="34" charset="0"/>
              </a:rPr>
              <a:t>2,093,190 square kilometers </a:t>
            </a:r>
          </a:p>
        </p:txBody>
      </p:sp>
      <p:sp>
        <p:nvSpPr>
          <p:cNvPr id="15" name="TextBox 14">
            <a:extLst>
              <a:ext uri="{FF2B5EF4-FFF2-40B4-BE49-F238E27FC236}">
                <a16:creationId xmlns:a16="http://schemas.microsoft.com/office/drawing/2014/main" id="{C1A6DD1A-BFC3-D25F-7C27-506A582B9B4B}"/>
              </a:ext>
            </a:extLst>
          </p:cNvPr>
          <p:cNvSpPr txBox="1"/>
          <p:nvPr/>
        </p:nvSpPr>
        <p:spPr>
          <a:xfrm>
            <a:off x="8596861" y="1135425"/>
            <a:ext cx="3560164" cy="861774"/>
          </a:xfrm>
          <a:prstGeom prst="rect">
            <a:avLst/>
          </a:prstGeom>
          <a:noFill/>
        </p:spPr>
        <p:txBody>
          <a:bodyPr wrap="square" rtlCol="0">
            <a:spAutoFit/>
          </a:bodyPr>
          <a:lstStyle/>
          <a:p>
            <a:r>
              <a:rPr lang="en-US" sz="3200" b="1" dirty="0">
                <a:solidFill>
                  <a:schemeClr val="bg1"/>
                </a:solidFill>
                <a:latin typeface="Neue Haas Grotesk Text Pro" panose="020B0504020202020204" pitchFamily="34" charset="0"/>
              </a:rPr>
              <a:t>FRANCE</a:t>
            </a:r>
          </a:p>
          <a:p>
            <a:r>
              <a:rPr lang="en-US" b="1" dirty="0">
                <a:solidFill>
                  <a:schemeClr val="bg1"/>
                </a:solidFill>
                <a:latin typeface="Neue Haas Grotesk Text Pro" panose="020B0504020202020204" pitchFamily="34" charset="0"/>
              </a:rPr>
              <a:t>551,695 square kilometers</a:t>
            </a:r>
          </a:p>
        </p:txBody>
      </p:sp>
      <p:pic>
        <p:nvPicPr>
          <p:cNvPr id="17" name="Picture 16" descr="A yellow map with a red white and blue flag&#10;&#10;Description automatically generated">
            <a:extLst>
              <a:ext uri="{FF2B5EF4-FFF2-40B4-BE49-F238E27FC236}">
                <a16:creationId xmlns:a16="http://schemas.microsoft.com/office/drawing/2014/main" id="{060651E3-E36E-4FBC-EC7B-F04C11D07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140" y="52466"/>
            <a:ext cx="4764364" cy="6858000"/>
          </a:xfrm>
          <a:prstGeom prst="rect">
            <a:avLst/>
          </a:prstGeom>
        </p:spPr>
      </p:pic>
      <p:cxnSp>
        <p:nvCxnSpPr>
          <p:cNvPr id="13" name="Straight Connector 12">
            <a:extLst>
              <a:ext uri="{FF2B5EF4-FFF2-40B4-BE49-F238E27FC236}">
                <a16:creationId xmlns:a16="http://schemas.microsoft.com/office/drawing/2014/main" id="{50858E5F-5421-BCCE-A28E-F35AE77400C6}"/>
              </a:ext>
            </a:extLst>
          </p:cNvPr>
          <p:cNvCxnSpPr>
            <a:cxnSpLocks/>
          </p:cNvCxnSpPr>
          <p:nvPr/>
        </p:nvCxnSpPr>
        <p:spPr>
          <a:xfrm flipV="1">
            <a:off x="6730584" y="2031167"/>
            <a:ext cx="3230380" cy="2405922"/>
          </a:xfrm>
          <a:prstGeom prst="line">
            <a:avLst/>
          </a:prstGeom>
          <a:ln>
            <a:solidFill>
              <a:srgbClr val="CE1127"/>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BBFBF9E-8F95-0431-EC4D-2130CA3E79B5}"/>
              </a:ext>
            </a:extLst>
          </p:cNvPr>
          <p:cNvCxnSpPr>
            <a:cxnSpLocks/>
          </p:cNvCxnSpPr>
          <p:nvPr/>
        </p:nvCxnSpPr>
        <p:spPr>
          <a:xfrm flipH="1" flipV="1">
            <a:off x="1738859" y="1851125"/>
            <a:ext cx="2870616" cy="3088134"/>
          </a:xfrm>
          <a:prstGeom prst="line">
            <a:avLst/>
          </a:prstGeom>
          <a:ln>
            <a:solidFill>
              <a:srgbClr val="FAD5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14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A person and person sitting on a rock looking at two people&#10;&#10;Description automatically generated">
            <a:extLst>
              <a:ext uri="{FF2B5EF4-FFF2-40B4-BE49-F238E27FC236}">
                <a16:creationId xmlns:a16="http://schemas.microsoft.com/office/drawing/2014/main" id="{F6C0A2B7-F963-26B5-C23C-20667DF53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28" y="-903938"/>
            <a:ext cx="8112641" cy="7761938"/>
          </a:xfrm>
          <a:prstGeom prst="rect">
            <a:avLst/>
          </a:prstGeom>
        </p:spPr>
      </p:pic>
    </p:spTree>
    <p:extLst>
      <p:ext uri="{BB962C8B-B14F-4D97-AF65-F5344CB8AC3E}">
        <p14:creationId xmlns:p14="http://schemas.microsoft.com/office/powerpoint/2010/main" val="358552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with long hair wearing glasses&#10;&#10;Description automatically generated">
            <a:extLst>
              <a:ext uri="{FF2B5EF4-FFF2-40B4-BE49-F238E27FC236}">
                <a16:creationId xmlns:a16="http://schemas.microsoft.com/office/drawing/2014/main" id="{D80FC960-31BA-88F0-C755-7B769B9EE67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tretch>
            <a:fillRect/>
          </a:stretch>
        </p:blipFill>
        <p:spPr>
          <a:xfrm rot="516395">
            <a:off x="4496311" y="-328897"/>
            <a:ext cx="8246038" cy="11213752"/>
          </a:xfrm>
          <a:prstGeom prst="rect">
            <a:avLst/>
          </a:prstGeom>
        </p:spPr>
      </p:pic>
      <p:pic>
        <p:nvPicPr>
          <p:cNvPr id="8" name="Picture 7" descr="A cartoon of a person smiling&#10;&#10;Description automatically generated">
            <a:extLst>
              <a:ext uri="{FF2B5EF4-FFF2-40B4-BE49-F238E27FC236}">
                <a16:creationId xmlns:a16="http://schemas.microsoft.com/office/drawing/2014/main" id="{1F788980-9977-9110-5405-2168BF88740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a:off x="-1911917" y="-552071"/>
            <a:ext cx="7004912" cy="9525950"/>
          </a:xfrm>
          <a:prstGeom prst="rect">
            <a:avLst/>
          </a:prstGeom>
        </p:spPr>
      </p:pic>
      <p:sp>
        <p:nvSpPr>
          <p:cNvPr id="9" name="TextBox 8">
            <a:extLst>
              <a:ext uri="{FF2B5EF4-FFF2-40B4-BE49-F238E27FC236}">
                <a16:creationId xmlns:a16="http://schemas.microsoft.com/office/drawing/2014/main" id="{A450383F-1F44-5559-5F4F-9A7F4EFB8474}"/>
              </a:ext>
            </a:extLst>
          </p:cNvPr>
          <p:cNvSpPr txBox="1"/>
          <p:nvPr/>
        </p:nvSpPr>
        <p:spPr>
          <a:xfrm>
            <a:off x="7931889" y="1424762"/>
            <a:ext cx="3381154" cy="584775"/>
          </a:xfrm>
          <a:prstGeom prst="rect">
            <a:avLst/>
          </a:prstGeom>
          <a:noFill/>
        </p:spPr>
        <p:txBody>
          <a:bodyPr wrap="square" rtlCol="0">
            <a:spAutoFit/>
          </a:bodyPr>
          <a:lstStyle/>
          <a:p>
            <a:r>
              <a:rPr lang="en-US" sz="3200" b="1" dirty="0" err="1">
                <a:solidFill>
                  <a:schemeClr val="bg1"/>
                </a:solidFill>
                <a:latin typeface="Neue Haas Grotesk Text Pro" panose="020B0504020202020204" pitchFamily="34" charset="0"/>
              </a:rPr>
              <a:t>Sailua</a:t>
            </a:r>
            <a:r>
              <a:rPr lang="en-US" sz="3200" b="1" dirty="0">
                <a:solidFill>
                  <a:schemeClr val="bg1"/>
                </a:solidFill>
                <a:latin typeface="Neue Haas Grotesk Text Pro" panose="020B0504020202020204" pitchFamily="34" charset="0"/>
              </a:rPr>
              <a:t> | </a:t>
            </a:r>
            <a:r>
              <a:rPr lang="iu-Cans-CA" sz="3200" b="1" dirty="0">
                <a:solidFill>
                  <a:schemeClr val="bg1"/>
                </a:solidFill>
                <a:latin typeface="Neue Haas Grotesk Text Pro" panose="020B0504020202020204" pitchFamily="34" charset="0"/>
              </a:rPr>
              <a:t>ᓴᐃᓗᐊ</a:t>
            </a:r>
            <a:r>
              <a:rPr lang="en-US" sz="3200" b="1" dirty="0">
                <a:solidFill>
                  <a:schemeClr val="bg1"/>
                </a:solidFill>
                <a:latin typeface="Neue Haas Grotesk Text Pro" panose="020B0504020202020204" pitchFamily="34" charset="0"/>
              </a:rPr>
              <a:t> </a:t>
            </a:r>
            <a:r>
              <a:rPr lang="en-US" dirty="0"/>
              <a:t> </a:t>
            </a:r>
          </a:p>
        </p:txBody>
      </p:sp>
      <p:sp>
        <p:nvSpPr>
          <p:cNvPr id="10" name="TextBox 9">
            <a:extLst>
              <a:ext uri="{FF2B5EF4-FFF2-40B4-BE49-F238E27FC236}">
                <a16:creationId xmlns:a16="http://schemas.microsoft.com/office/drawing/2014/main" id="{17259A5A-63BF-74F6-FE3F-80D135359C49}"/>
              </a:ext>
            </a:extLst>
          </p:cNvPr>
          <p:cNvSpPr txBox="1"/>
          <p:nvPr/>
        </p:nvSpPr>
        <p:spPr>
          <a:xfrm>
            <a:off x="322522" y="1424762"/>
            <a:ext cx="3381154" cy="584775"/>
          </a:xfrm>
          <a:prstGeom prst="rect">
            <a:avLst/>
          </a:prstGeom>
          <a:noFill/>
        </p:spPr>
        <p:txBody>
          <a:bodyPr wrap="square" rtlCol="0">
            <a:spAutoFit/>
          </a:bodyPr>
          <a:lstStyle/>
          <a:p>
            <a:r>
              <a:rPr lang="en-US" sz="3200" b="1" dirty="0" err="1">
                <a:solidFill>
                  <a:schemeClr val="bg1"/>
                </a:solidFill>
                <a:latin typeface="Neue Haas Grotesk Text Pro" panose="020B0504020202020204" pitchFamily="34" charset="0"/>
              </a:rPr>
              <a:t>Uliipika</a:t>
            </a:r>
            <a:r>
              <a:rPr lang="en-US" sz="3200" b="1" dirty="0">
                <a:solidFill>
                  <a:schemeClr val="bg1"/>
                </a:solidFill>
                <a:latin typeface="Neue Haas Grotesk Text Pro" panose="020B0504020202020204" pitchFamily="34" charset="0"/>
              </a:rPr>
              <a:t> | </a:t>
            </a:r>
            <a:r>
              <a:rPr lang="iu-Cans-CA" sz="3200" b="1" dirty="0">
                <a:solidFill>
                  <a:schemeClr val="bg1"/>
                </a:solidFill>
                <a:latin typeface="Neue Haas Grotesk Text Pro" panose="020B0504020202020204" pitchFamily="34" charset="0"/>
              </a:rPr>
              <a:t>ᐅᓕᐱᑲ</a:t>
            </a:r>
            <a:r>
              <a:rPr lang="en-US" sz="3200" b="1" dirty="0">
                <a:solidFill>
                  <a:schemeClr val="bg1"/>
                </a:solidFill>
                <a:latin typeface="Neue Haas Grotesk Text Pro" panose="020B0504020202020204" pitchFamily="34" charset="0"/>
              </a:rPr>
              <a:t>  </a:t>
            </a:r>
            <a:r>
              <a:rPr lang="en-US" dirty="0"/>
              <a:t> </a:t>
            </a:r>
          </a:p>
        </p:txBody>
      </p:sp>
    </p:spTree>
    <p:extLst>
      <p:ext uri="{BB962C8B-B14F-4D97-AF65-F5344CB8AC3E}">
        <p14:creationId xmlns:p14="http://schemas.microsoft.com/office/powerpoint/2010/main" val="117445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around a large coil of blue rope&#10;&#10;Description automatically generated">
            <a:extLst>
              <a:ext uri="{FF2B5EF4-FFF2-40B4-BE49-F238E27FC236}">
                <a16:creationId xmlns:a16="http://schemas.microsoft.com/office/drawing/2014/main" id="{DE734029-5336-DB22-BDE8-CCE34F1DCE7A}"/>
              </a:ext>
            </a:extLst>
          </p:cNvPr>
          <p:cNvPicPr>
            <a:picLocks noGrp="1" noChangeAspect="1"/>
          </p:cNvPicPr>
          <p:nvPr>
            <p:ph idx="1"/>
          </p:nvPr>
        </p:nvPicPr>
        <p:blipFill>
          <a:blip r:embed="rId3"/>
          <a:stretch>
            <a:fillRect/>
          </a:stretch>
        </p:blipFill>
        <p:spPr>
          <a:xfrm>
            <a:off x="3049" y="-547"/>
            <a:ext cx="12199040" cy="6900098"/>
          </a:xfrm>
        </p:spPr>
      </p:pic>
    </p:spTree>
    <p:extLst>
      <p:ext uri="{BB962C8B-B14F-4D97-AF65-F5344CB8AC3E}">
        <p14:creationId xmlns:p14="http://schemas.microsoft.com/office/powerpoint/2010/main" val="253827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6B4D76-5E87-7A7D-F02F-8E0116D1B56C}"/>
              </a:ext>
            </a:extLst>
          </p:cNvPr>
          <p:cNvSpPr/>
          <p:nvPr/>
        </p:nvSpPr>
        <p:spPr>
          <a:xfrm>
            <a:off x="-163034" y="-318977"/>
            <a:ext cx="12518065" cy="938854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red coat walking on a snowy beach&#10;&#10;Description automatically generated">
            <a:extLst>
              <a:ext uri="{FF2B5EF4-FFF2-40B4-BE49-F238E27FC236}">
                <a16:creationId xmlns:a16="http://schemas.microsoft.com/office/drawing/2014/main" id="{A54F7303-0CB8-0B2B-5B58-E86B5A39D8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brightnessContrast bright="12000" contrast="9000"/>
                    </a14:imgEffect>
                  </a14:imgLayer>
                </a14:imgProps>
              </a:ext>
            </a:extLst>
          </a:blip>
          <a:stretch>
            <a:fillRect/>
          </a:stretch>
        </p:blipFill>
        <p:spPr>
          <a:xfrm>
            <a:off x="-760528" y="-357398"/>
            <a:ext cx="13267993" cy="9460937"/>
          </a:xfrm>
          <a:prstGeom prst="rect">
            <a:avLst/>
          </a:prstGeom>
        </p:spPr>
      </p:pic>
      <p:sp>
        <p:nvSpPr>
          <p:cNvPr id="2" name="Rectangle 1">
            <a:extLst>
              <a:ext uri="{FF2B5EF4-FFF2-40B4-BE49-F238E27FC236}">
                <a16:creationId xmlns:a16="http://schemas.microsoft.com/office/drawing/2014/main" id="{0BFACA75-064B-43E3-0C49-972F0EF80401}"/>
              </a:ext>
            </a:extLst>
          </p:cNvPr>
          <p:cNvSpPr/>
          <p:nvPr/>
        </p:nvSpPr>
        <p:spPr>
          <a:xfrm>
            <a:off x="-771792" y="-357398"/>
            <a:ext cx="13279257" cy="9460937"/>
          </a:xfrm>
          <a:prstGeom prst="rect">
            <a:avLst/>
          </a:prstGeom>
          <a:solidFill>
            <a:schemeClr val="accent1">
              <a:alpha val="3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878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1629</TotalTime>
  <Words>4871</Words>
  <Application>Microsoft Office PowerPoint</Application>
  <PresentationFormat>Widescreen</PresentationFormat>
  <Paragraphs>285</Paragraphs>
  <Slides>29</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-apple-system</vt:lpstr>
      <vt:lpstr>Aptos</vt:lpstr>
      <vt:lpstr>Aptos Display</vt:lpstr>
      <vt:lpstr>Arial</vt:lpstr>
      <vt:lpstr>MV Boli</vt:lpstr>
      <vt:lpstr>Neue Haas Grotesk Text Pro</vt:lpstr>
      <vt:lpstr>Segoe UI</vt:lpstr>
      <vt:lpstr>Times New Roman</vt:lpstr>
      <vt:lpstr>Office Theme</vt:lpstr>
      <vt:lpstr>RENDEZ-VOUS AT THE EDGE OF THE EARTH.  Harnessing LEO technology for Inuit knowledge sovereignty &amp; resilience.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"Remote isolation cannot be used as a justification for governments, businesses nor individuals being unable to access a service that is vital in today’s digital economy and that in turn provides access to other services, such as health care, education, government, and public safety,”  – Government of Nunavut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GiiG Solution </vt:lpstr>
      <vt:lpstr>PowerPoint Presentation</vt:lpstr>
      <vt:lpstr>INUIT IQ VALUES</vt:lpstr>
      <vt:lpstr>A decolonized approach to Implementation</vt:lpstr>
      <vt:lpstr>PowerPoint Presentation</vt:lpstr>
      <vt:lpstr>PowerPoint Presentation</vt:lpstr>
      <vt:lpstr>PowerPoint Presentation</vt:lpstr>
      <vt:lpstr>PowerPoint Presentation</vt:lpstr>
      <vt:lpstr>ILLUSTRATIONS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TNC Presentation</dc:title>
  <dc:creator>Jennifer Lane</dc:creator>
  <cp:lastModifiedBy>Jennifer Lane</cp:lastModifiedBy>
  <cp:revision>145</cp:revision>
  <dcterms:created xsi:type="dcterms:W3CDTF">2024-05-21T15:20:23Z</dcterms:created>
  <dcterms:modified xsi:type="dcterms:W3CDTF">2024-06-05T02:12:43Z</dcterms:modified>
</cp:coreProperties>
</file>