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a9fbaf2a1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a9fbaf2a1_0_3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Dark green - over 20 - CA, CO, NY, PA, Texas. Middle green 10–19; light </a:t>
            </a:r>
            <a:r>
              <a:rPr lang="en-US"/>
              <a:t>green</a:t>
            </a:r>
            <a:r>
              <a:rPr lang="en-US"/>
              <a:t> 1-9</a:t>
            </a:r>
            <a:endParaRPr/>
          </a:p>
        </p:txBody>
      </p:sp>
      <p:sp>
        <p:nvSpPr>
          <p:cNvPr id="169" name="Google Shape;169;g26a9fbaf2a1_0_3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aeddc1fe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aeddc1fe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baeddc1fe6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a9fbaf2a1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a9fbaf2a1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XX I don’t think I should mention “frequent flyers” by name</a:t>
            </a:r>
            <a:endParaRPr/>
          </a:p>
        </p:txBody>
      </p:sp>
      <p:sp>
        <p:nvSpPr>
          <p:cNvPr id="187" name="Google Shape;187;g26a9fbaf2a1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a9fbaf2a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a9fbaf2a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6a9fbaf2a1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baeddc1fe6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baeddc1fe6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2baeddc1fe6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a9fbaf2a1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a9fbaf2a1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26a9fbaf2a1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a9fbaf2a1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6a9fbaf2a1_0_3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6a9fbaf2a1_0_3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a9fbaf2a1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6a9fbaf2a1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landscape is always changing, and the questions we get asked often coming in cycles</a:t>
            </a:r>
            <a:endParaRPr/>
          </a:p>
        </p:txBody>
      </p:sp>
      <p:sp>
        <p:nvSpPr>
          <p:cNvPr id="227" name="Google Shape;227;g26a9fbaf2a1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a9fbaf2a1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6a9fbaf2a1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6a9fbaf2a1_0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aeddc1fe6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baeddc1fe6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2baeddc1fe6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a9fbaf2a1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26a9fbaf2a1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6" name="Google Shape;106;g26a9fbaf2a1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310c3450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e310c34503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e310c34503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2a81efa56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e2a81efa56_1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d72bc94eb_2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meters away from primary data center building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Tower 8 when it fell made a hole into the road (5m deep)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7" name="Google Shape;267;g2bd72bc94eb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d72bc94eb_2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bd72bc94eb_2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30985356f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1f30985356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d72bc94eb_2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2bd72bc94eb_2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d72bc94eb_2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bd72bc94eb_2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bd72bc94eb_2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bd72bc94eb_2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2bd72bc94eb_2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d72bc94eb_2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2bd72bc94eb_2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bd72bc94eb_2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2bd72bc94eb_2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a9fbaf2a1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6a9fbaf2a1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6a9fbaf2a1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310c3450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e310c3450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e310c34503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310c3450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e310c34503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2e310c34503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aeddc1fe6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aeddc1fe6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baeddc1fe6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d175462b2_1_7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tests were conducted outside of CCNY from four publicly available perfSONAR nodes that were situated along the same network path as the CCNY GRE tunnel. At the time of this testing there were no perfSONAR nodes on the CCNY campus.</a:t>
            </a:r>
            <a:endParaRPr/>
          </a:p>
        </p:txBody>
      </p:sp>
      <p:sp>
        <p:nvSpPr>
          <p:cNvPr id="357" name="Google Shape;357;g2bd175462b2_1_7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bd175462b2_1_3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Testing was completed from the newly installed perfSONAR node in the researcher’s lab on the CCNY campus. This testing did not involve the GRE tunnel.</a:t>
            </a:r>
            <a:endParaRPr/>
          </a:p>
        </p:txBody>
      </p:sp>
      <p:sp>
        <p:nvSpPr>
          <p:cNvPr id="373" name="Google Shape;373;g2bd175462b2_1_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bd175462b2_1_4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NYSERNet perfSONAR node located at the same point in the network where CCNY’s connectivity originated.</a:t>
            </a:r>
            <a:endParaRPr/>
          </a:p>
        </p:txBody>
      </p:sp>
      <p:sp>
        <p:nvSpPr>
          <p:cNvPr id="380" name="Google Shape;380;g2bd175462b2_1_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d175462b2_1_5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Specifics about the updated equipment are unknown, with CCNY </a:t>
            </a:r>
            <a:r>
              <a:rPr lang="en-US"/>
              <a:t>citing</a:t>
            </a:r>
            <a:r>
              <a:rPr lang="en-US"/>
              <a:t> “security concerns”.</a:t>
            </a:r>
            <a:endParaRPr/>
          </a:p>
        </p:txBody>
      </p:sp>
      <p:sp>
        <p:nvSpPr>
          <p:cNvPr id="388" name="Google Shape;388;g2bd175462b2_1_5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bd175462b2_1_6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was no actual expected performance number that was communicated to us, other than that JGN (reasonably) believed the performance should at least be symmetric.</a:t>
            </a:r>
            <a:endParaRPr/>
          </a:p>
        </p:txBody>
      </p:sp>
      <p:sp>
        <p:nvSpPr>
          <p:cNvPr id="395" name="Google Shape;395;g2bd175462b2_1_6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d175462b2_1_7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was no actual expected performance number that was communicated to us, other than that JGN (reasonably) believed the performance should at least be symmetric.</a:t>
            </a:r>
            <a:endParaRPr/>
          </a:p>
        </p:txBody>
      </p:sp>
      <p:sp>
        <p:nvSpPr>
          <p:cNvPr id="406" name="Google Shape;406;g2bd175462b2_1_7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bd175462b2_1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was no actual expected performance number that was communicated to us, other than that JGN (reasonably) believed the performance should at least be symmetric.</a:t>
            </a:r>
            <a:endParaRPr/>
          </a:p>
        </p:txBody>
      </p:sp>
      <p:sp>
        <p:nvSpPr>
          <p:cNvPr id="418" name="Google Shape;418;g2bd175462b2_1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a9fbaf2a1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6a9fbaf2a1_0_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26a9fbaf2a1_0_3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e2a81efa56_1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vs a hard </a:t>
            </a:r>
            <a:r>
              <a:rPr lang="en-US"/>
              <a:t>failure</a:t>
            </a:r>
            <a:r>
              <a:rPr lang="en-US"/>
              <a:t> (fiber cut, switch down, etc)</a:t>
            </a:r>
            <a:endParaRPr/>
          </a:p>
        </p:txBody>
      </p:sp>
      <p:sp>
        <p:nvSpPr>
          <p:cNvPr id="430" name="Google Shape;430;g2e2a81efa56_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e2a81efa56_1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e2a81efa56_1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2e2a81efa56_1_1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beb29d62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beb29d625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last bullets are the big ones - get the science off of the commodity link.</a:t>
            </a:r>
            <a:endParaRPr/>
          </a:p>
        </p:txBody>
      </p:sp>
      <p:sp>
        <p:nvSpPr>
          <p:cNvPr id="446" name="Google Shape;446;g2beb29d625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6a9fbc36b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6a9fbc36b4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26a9fbc36b4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e2a81efa56_1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vs a hard failure (fiber cut, switch down, etc)</a:t>
            </a:r>
            <a:endParaRPr/>
          </a:p>
        </p:txBody>
      </p:sp>
      <p:sp>
        <p:nvSpPr>
          <p:cNvPr id="461" name="Google Shape;461;g2e2a81efa56_1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adeb980a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6adeb980ae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6adeb980ae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baeddc1fe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baeddc1fe6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2baeddc1fe6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a9fbaf2a1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0" name="Google Shape;130;g26a9fbaf2a1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a9fbaf2a1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RAs are the most popular thing we do, and </a:t>
            </a:r>
            <a:r>
              <a:rPr lang="en-US"/>
              <a:t>usually</a:t>
            </a:r>
            <a:r>
              <a:rPr lang="en-US"/>
              <a:t> require some back-and-forth via email/zoom to get sorted out (i.e. not a single response type of issue)</a:t>
            </a:r>
            <a:endParaRPr/>
          </a:p>
        </p:txBody>
      </p:sp>
      <p:sp>
        <p:nvSpPr>
          <p:cNvPr id="137" name="Google Shape;137;g26a9fbaf2a1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a9fbaf2a1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RA Consults are usually shorter than full RAs (previous slide), usually just people who need specific info.</a:t>
            </a:r>
            <a:endParaRPr/>
          </a:p>
        </p:txBody>
      </p:sp>
      <p:sp>
        <p:nvSpPr>
          <p:cNvPr id="145" name="Google Shape;145;g26a9fbaf2a1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2a81efa56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Deep Dives are the most </a:t>
            </a:r>
            <a:r>
              <a:rPr lang="en-US"/>
              <a:t>intensive thing we do - they take a lot of time and planning, but the result is a holistic understanding of a Researcher’s scientific workflow and the pain points caused by either technology or policy.</a:t>
            </a:r>
            <a:endParaRPr/>
          </a:p>
        </p:txBody>
      </p:sp>
      <p:sp>
        <p:nvSpPr>
          <p:cNvPr id="152" name="Google Shape;152;g2e2a81efa5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2a81efa56_1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e2a81efa56_1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1" name="Google Shape;161;g2e2a81efa56_1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09712" y="1728789"/>
            <a:ext cx="9144000" cy="219551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509712" y="4016376"/>
            <a:ext cx="9144000" cy="1184275"/>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b="0" l="0" r="0" t="0"/>
          <a:stretch/>
        </p:blipFill>
        <p:spPr>
          <a:xfrm>
            <a:off x="0" y="9524"/>
            <a:ext cx="4124326" cy="2062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9282112" y="5348785"/>
            <a:ext cx="2743199" cy="808449"/>
          </a:xfrm>
          <a:prstGeom prst="rect">
            <a:avLst/>
          </a:prstGeom>
          <a:noFill/>
          <a:ln>
            <a:noFill/>
          </a:ln>
        </p:spPr>
      </p:pic>
      <p:sp>
        <p:nvSpPr>
          <p:cNvPr id="23" name="Google Shape;23;p2"/>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1">
  <p:cSld name="TWO_OBJECTS_WITH_TEXT_1">
    <p:spTree>
      <p:nvGrpSpPr>
        <p:cNvPr id="84" name="Shape 84"/>
        <p:cNvGrpSpPr/>
        <p:nvPr/>
      </p:nvGrpSpPr>
      <p:grpSpPr>
        <a:xfrm>
          <a:off x="0" y="0"/>
          <a:ext cx="0" cy="0"/>
          <a:chOff x="0" y="0"/>
          <a:chExt cx="0" cy="0"/>
        </a:xfrm>
      </p:grpSpPr>
      <p:sp>
        <p:nvSpPr>
          <p:cNvPr id="85" name="Google Shape;85;p11"/>
          <p:cNvSpPr txBox="1"/>
          <p:nvPr>
            <p:ph type="title"/>
          </p:nvPr>
        </p:nvSpPr>
        <p:spPr>
          <a:xfrm>
            <a:off x="839788" y="365125"/>
            <a:ext cx="105156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6" name="Google Shape;86;p11"/>
          <p:cNvSpPr txBox="1"/>
          <p:nvPr>
            <p:ph idx="1" type="body"/>
          </p:nvPr>
        </p:nvSpPr>
        <p:spPr>
          <a:xfrm>
            <a:off x="839788" y="1681163"/>
            <a:ext cx="5157900" cy="823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11"/>
          <p:cNvSpPr txBox="1"/>
          <p:nvPr>
            <p:ph idx="2" type="body"/>
          </p:nvPr>
        </p:nvSpPr>
        <p:spPr>
          <a:xfrm>
            <a:off x="839788" y="2505075"/>
            <a:ext cx="5157900" cy="3684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1"/>
          <p:cNvSpPr txBox="1"/>
          <p:nvPr>
            <p:ph idx="3" type="body"/>
          </p:nvPr>
        </p:nvSpPr>
        <p:spPr>
          <a:xfrm>
            <a:off x="6172200" y="1681163"/>
            <a:ext cx="5183100" cy="823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9" name="Google Shape;89;p11"/>
          <p:cNvSpPr txBox="1"/>
          <p:nvPr>
            <p:ph idx="4" type="body"/>
          </p:nvPr>
        </p:nvSpPr>
        <p:spPr>
          <a:xfrm>
            <a:off x="6172200" y="2505075"/>
            <a:ext cx="5183100" cy="3684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838200" y="1825625"/>
            <a:ext cx="10515600" cy="399667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
        <p:nvSpPr>
          <p:cNvPr id="30" name="Google Shape;30;p3"/>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4"/>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7" name="Google Shape;37;p4"/>
          <p:cNvPicPr preferRelativeResize="0"/>
          <p:nvPr/>
        </p:nvPicPr>
        <p:blipFill rotWithShape="1">
          <a:blip r:embed="rId2">
            <a:alphaModFix/>
          </a:blip>
          <a:srcRect b="0" l="0" r="0" t="0"/>
          <a:stretch/>
        </p:blipFill>
        <p:spPr>
          <a:xfrm>
            <a:off x="0" y="9524"/>
            <a:ext cx="4124326" cy="2062163"/>
          </a:xfrm>
          <a:prstGeom prst="rect">
            <a:avLst/>
          </a:prstGeom>
          <a:noFill/>
          <a:ln>
            <a:noFill/>
          </a:ln>
        </p:spPr>
      </p:pic>
      <p:pic>
        <p:nvPicPr>
          <p:cNvPr id="38" name="Google Shape;38;p4"/>
          <p:cNvPicPr preferRelativeResize="0"/>
          <p:nvPr/>
        </p:nvPicPr>
        <p:blipFill rotWithShape="1">
          <a:blip r:embed="rId3">
            <a:alphaModFix/>
          </a:blip>
          <a:srcRect b="0" l="0" r="0" t="0"/>
          <a:stretch/>
        </p:blipFill>
        <p:spPr>
          <a:xfrm>
            <a:off x="9282112" y="5348785"/>
            <a:ext cx="2743199" cy="8084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5"/>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6" name="Google Shape;46;p5"/>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6"/>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6" name="Google Shape;56;p6"/>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7"/>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2" name="Google Shape;62;p7"/>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8"/>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p8"/>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9"/>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 name="Google Shape;75;p9"/>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p:nvPr>
            <p:ph idx="2" type="pic"/>
          </p:nvPr>
        </p:nvSpPr>
        <p:spPr>
          <a:xfrm>
            <a:off x="5183188" y="987425"/>
            <a:ext cx="6172200" cy="4873625"/>
          </a:xfrm>
          <a:prstGeom prst="rect">
            <a:avLst/>
          </a:prstGeom>
          <a:noFill/>
          <a:ln>
            <a:noFill/>
          </a:ln>
        </p:spPr>
      </p:sp>
      <p:sp>
        <p:nvSpPr>
          <p:cNvPr id="79" name="Google Shape;7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0"/>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3" name="Google Shape;83;p10"/>
          <p:cNvPicPr preferRelativeResize="0"/>
          <p:nvPr/>
        </p:nvPicPr>
        <p:blipFill rotWithShape="1">
          <a:blip r:embed="rId2">
            <a:alphaModFix/>
          </a:blip>
          <a:srcRect b="0" l="0" r="0" t="0"/>
          <a:stretch/>
        </p:blipFill>
        <p:spPr>
          <a:xfrm>
            <a:off x="9672638" y="5694282"/>
            <a:ext cx="1681162" cy="8405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399667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0" y="0"/>
            <a:ext cx="137160" cy="6848480"/>
          </a:xfrm>
          <a:prstGeom prst="rect">
            <a:avLst/>
          </a:prstGeom>
          <a:gradFill>
            <a:gsLst>
              <a:gs pos="0">
                <a:srgbClr val="6CBFDC">
                  <a:alpha val="48627"/>
                </a:srgbClr>
              </a:gs>
              <a:gs pos="20000">
                <a:srgbClr val="459582">
                  <a:alpha val="48627"/>
                </a:srgbClr>
              </a:gs>
              <a:gs pos="42000">
                <a:srgbClr val="BAC851">
                  <a:alpha val="48627"/>
                </a:srgbClr>
              </a:gs>
              <a:gs pos="62000">
                <a:srgbClr val="A42E40">
                  <a:alpha val="48627"/>
                </a:srgbClr>
              </a:gs>
              <a:gs pos="85000">
                <a:srgbClr val="84C8D3">
                  <a:alpha val="48627"/>
                </a:srgbClr>
              </a:gs>
              <a:gs pos="100000">
                <a:srgbClr val="84C8D3">
                  <a:alpha val="48627"/>
                </a:srgbClr>
              </a:gs>
            </a:gsLst>
            <a:path path="circle">
              <a:fillToRect l="100%" t="100%"/>
            </a:path>
            <a:tileRect b="-100%" r="-100%"/>
          </a:gradFill>
          <a:ln>
            <a:noFill/>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docs.google.com/document/d/1uHxGJyyrEHFAlJKO2mPa2UC-o-tQR2eBz184WC4V4io/edit"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nsf.gov/bfa/dias/policy/dmp.j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cosmos-lab.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5.png"/><Relationship Id="rId8"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gluex.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epoc@tacc.utexa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epoc@tacc.utexas.edu"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p:nvPr/>
        </p:nvSpPr>
        <p:spPr>
          <a:xfrm>
            <a:off x="95249" y="6629400"/>
            <a:ext cx="277653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Calibri"/>
                <a:ea typeface="Calibri"/>
                <a:cs typeface="Calibri"/>
                <a:sym typeface="Calibri"/>
              </a:rPr>
              <a:t>National Science Foundation Award # 2328479</a:t>
            </a:r>
            <a:endParaRPr b="0" i="1" sz="1000" u="none" cap="none" strike="noStrike">
              <a:solidFill>
                <a:schemeClr val="dk1"/>
              </a:solidFill>
              <a:latin typeface="Calibri"/>
              <a:ea typeface="Calibri"/>
              <a:cs typeface="Calibri"/>
              <a:sym typeface="Calibri"/>
            </a:endParaRPr>
          </a:p>
        </p:txBody>
      </p:sp>
      <p:sp>
        <p:nvSpPr>
          <p:cNvPr id="98" name="Google Shape;98;p12"/>
          <p:cNvSpPr txBox="1"/>
          <p:nvPr/>
        </p:nvSpPr>
        <p:spPr>
          <a:xfrm>
            <a:off x="240822" y="1903751"/>
            <a:ext cx="11897202" cy="186432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What Breaks a Network?</a:t>
            </a:r>
            <a:endParaRPr sz="60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An Analysis of EPOC Consultations</a:t>
            </a:r>
            <a:endParaRPr sz="6000">
              <a:solidFill>
                <a:schemeClr val="dk1"/>
              </a:solidFill>
              <a:latin typeface="Calibri"/>
              <a:ea typeface="Calibri"/>
              <a:cs typeface="Calibri"/>
              <a:sym typeface="Calibri"/>
            </a:endParaRPr>
          </a:p>
        </p:txBody>
      </p:sp>
      <p:sp>
        <p:nvSpPr>
          <p:cNvPr id="99" name="Google Shape;99;p12"/>
          <p:cNvSpPr txBox="1"/>
          <p:nvPr/>
        </p:nvSpPr>
        <p:spPr>
          <a:xfrm>
            <a:off x="240824" y="5316200"/>
            <a:ext cx="7261800" cy="11088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t/>
            </a:r>
            <a:endParaRPr b="1" i="1" sz="3200" u="none" cap="none" strike="noStrike">
              <a:solidFill>
                <a:schemeClr val="dk1"/>
              </a:solidFill>
              <a:latin typeface="Calibri"/>
              <a:ea typeface="Calibri"/>
              <a:cs typeface="Calibri"/>
              <a:sym typeface="Calibri"/>
            </a:endParaRPr>
          </a:p>
        </p:txBody>
      </p:sp>
      <p:sp>
        <p:nvSpPr>
          <p:cNvPr id="100" name="Google Shape;100;p12"/>
          <p:cNvSpPr/>
          <p:nvPr/>
        </p:nvSpPr>
        <p:spPr>
          <a:xfrm>
            <a:off x="10933043" y="6629400"/>
            <a:ext cx="1204981"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Calibri"/>
                <a:ea typeface="Calibri"/>
                <a:cs typeface="Calibri"/>
                <a:sym typeface="Calibri"/>
              </a:rPr>
              <a:t>https://epoc.global</a:t>
            </a:r>
            <a:endParaRPr b="0" i="1" sz="1000" u="none" cap="none" strike="noStrike">
              <a:solidFill>
                <a:schemeClr val="dk1"/>
              </a:solidFill>
              <a:latin typeface="Calibri"/>
              <a:ea typeface="Calibri"/>
              <a:cs typeface="Calibri"/>
              <a:sym typeface="Calibri"/>
            </a:endParaRPr>
          </a:p>
        </p:txBody>
      </p:sp>
      <p:sp>
        <p:nvSpPr>
          <p:cNvPr id="101" name="Google Shape;101;p12"/>
          <p:cNvSpPr txBox="1"/>
          <p:nvPr/>
        </p:nvSpPr>
        <p:spPr>
          <a:xfrm>
            <a:off x="3746225" y="3768075"/>
            <a:ext cx="4886400" cy="1065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Nathaniel Mendoza</a:t>
            </a:r>
            <a:endParaRPr sz="24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CISO TACC</a:t>
            </a:r>
            <a:endParaRPr b="0" i="0" sz="2400" u="none" cap="none" strike="noStrike">
              <a:solidFill>
                <a:schemeClr val="dk1"/>
              </a:solidFill>
              <a:latin typeface="Calibri"/>
              <a:ea typeface="Calibri"/>
              <a:cs typeface="Calibri"/>
              <a:sym typeface="Calibri"/>
            </a:endParaRPr>
          </a:p>
        </p:txBody>
      </p:sp>
      <p:pic>
        <p:nvPicPr>
          <p:cNvPr id="102" name="Google Shape;102;p12"/>
          <p:cNvPicPr preferRelativeResize="0"/>
          <p:nvPr/>
        </p:nvPicPr>
        <p:blipFill rotWithShape="1">
          <a:blip r:embed="rId3">
            <a:alphaModFix/>
          </a:blip>
          <a:srcRect b="0" l="0" r="0" t="0"/>
          <a:stretch/>
        </p:blipFill>
        <p:spPr>
          <a:xfrm>
            <a:off x="7553923" y="5411096"/>
            <a:ext cx="1658150" cy="6072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72" name="Google Shape;172;p21"/>
          <p:cNvPicPr preferRelativeResize="0"/>
          <p:nvPr/>
        </p:nvPicPr>
        <p:blipFill>
          <a:blip r:embed="rId3">
            <a:alphaModFix/>
          </a:blip>
          <a:stretch>
            <a:fillRect/>
          </a:stretch>
        </p:blipFill>
        <p:spPr>
          <a:xfrm>
            <a:off x="1200400" y="362425"/>
            <a:ext cx="10346048" cy="6495574"/>
          </a:xfrm>
          <a:prstGeom prst="rect">
            <a:avLst/>
          </a:prstGeom>
          <a:noFill/>
          <a:ln>
            <a:noFill/>
          </a:ln>
        </p:spPr>
      </p:pic>
      <p:sp>
        <p:nvSpPr>
          <p:cNvPr id="173" name="Google Shape;173;p21"/>
          <p:cNvSpPr/>
          <p:nvPr/>
        </p:nvSpPr>
        <p:spPr>
          <a:xfrm>
            <a:off x="569975" y="3309500"/>
            <a:ext cx="937800" cy="132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4" name="Google Shape;174;p21"/>
          <p:cNvSpPr txBox="1"/>
          <p:nvPr>
            <p:ph type="title"/>
          </p:nvPr>
        </p:nvSpPr>
        <p:spPr>
          <a:xfrm>
            <a:off x="838200" y="0"/>
            <a:ext cx="10515600" cy="84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350 Cases over 6 years</a:t>
            </a:r>
            <a:endParaRPr b="1"/>
          </a:p>
        </p:txBody>
      </p:sp>
      <p:sp>
        <p:nvSpPr>
          <p:cNvPr id="175" name="Google Shape;175;p21"/>
          <p:cNvSpPr txBox="1"/>
          <p:nvPr/>
        </p:nvSpPr>
        <p:spPr>
          <a:xfrm>
            <a:off x="10169400" y="4504575"/>
            <a:ext cx="20226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dk1"/>
                </a:solidFill>
                <a:latin typeface="Calibri"/>
                <a:ea typeface="Calibri"/>
                <a:cs typeface="Calibri"/>
                <a:sym typeface="Calibri"/>
              </a:rPr>
              <a:t>Plus 22 Countries</a:t>
            </a:r>
            <a:endParaRPr sz="3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Analysis Basics for 350 Cases (cont)</a:t>
            </a:r>
            <a:endParaRPr b="1"/>
          </a:p>
        </p:txBody>
      </p:sp>
      <p:sp>
        <p:nvSpPr>
          <p:cNvPr id="182" name="Google Shape;182;p22"/>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sz="3200"/>
              <a:t>221 cases were with Partners </a:t>
            </a:r>
            <a:endParaRPr sz="3200"/>
          </a:p>
          <a:p>
            <a:pPr indent="-431800" lvl="1" marL="914400" rtl="0" algn="l">
              <a:spcBef>
                <a:spcPts val="0"/>
              </a:spcBef>
              <a:spcAft>
                <a:spcPts val="0"/>
              </a:spcAft>
              <a:buSzPts val="3200"/>
              <a:buChar char="•"/>
            </a:pPr>
            <a:r>
              <a:rPr lang="en-US" sz="3200"/>
              <a:t>Slightly skewed as we added P</a:t>
            </a:r>
            <a:r>
              <a:rPr lang="en-US" sz="3200"/>
              <a:t>artners to EPOC often based as who we had done a lot of work with</a:t>
            </a:r>
            <a:endParaRPr sz="3200"/>
          </a:p>
          <a:p>
            <a:pPr indent="-431800" lvl="1" marL="914400" rtl="0" algn="l">
              <a:spcBef>
                <a:spcPts val="0"/>
              </a:spcBef>
              <a:spcAft>
                <a:spcPts val="0"/>
              </a:spcAft>
              <a:buSzPts val="3200"/>
              <a:buChar char="•"/>
            </a:pPr>
            <a:r>
              <a:rPr lang="en-US" sz="3200"/>
              <a:t>LEARN - 31, GPN and FRGP - 25</a:t>
            </a:r>
            <a:endParaRPr sz="3200"/>
          </a:p>
          <a:p>
            <a:pPr indent="-431800" lvl="0" marL="457200" rtl="0" algn="l">
              <a:spcBef>
                <a:spcPts val="0"/>
              </a:spcBef>
              <a:spcAft>
                <a:spcPts val="0"/>
              </a:spcAft>
              <a:buSzPts val="3200"/>
              <a:buChar char="•"/>
            </a:pPr>
            <a:r>
              <a:rPr lang="en-US" sz="3200"/>
              <a:t>57 with outside associates</a:t>
            </a:r>
            <a:endParaRPr sz="3200"/>
          </a:p>
          <a:p>
            <a:pPr indent="-431800" lvl="1" marL="914400" rtl="0" algn="l">
              <a:spcBef>
                <a:spcPts val="0"/>
              </a:spcBef>
              <a:spcAft>
                <a:spcPts val="0"/>
              </a:spcAft>
              <a:buSzPts val="3200"/>
              <a:buChar char="•"/>
            </a:pPr>
            <a:r>
              <a:rPr lang="en-US" sz="3200"/>
              <a:t>IRNC, perfSONAR, Globus</a:t>
            </a:r>
            <a:endParaRPr sz="3200"/>
          </a:p>
          <a:p>
            <a:pPr indent="0" lvl="0" marL="457200" rtl="0" algn="l">
              <a:spcBef>
                <a:spcPts val="1000"/>
              </a:spcBef>
              <a:spcAft>
                <a:spcPts val="0"/>
              </a:spcAft>
              <a:buNone/>
            </a:pPr>
            <a:r>
              <a:t/>
            </a:r>
            <a:endParaRPr sz="3200"/>
          </a:p>
        </p:txBody>
      </p:sp>
      <p:sp>
        <p:nvSpPr>
          <p:cNvPr id="183" name="Google Shape;183;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Analysis Basics for 350 Cases (cont)</a:t>
            </a:r>
            <a:endParaRPr/>
          </a:p>
        </p:txBody>
      </p:sp>
      <p:sp>
        <p:nvSpPr>
          <p:cNvPr id="190" name="Google Shape;190;p23"/>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lnSpcReduction="10000"/>
          </a:bodyPr>
          <a:lstStyle/>
          <a:p>
            <a:pPr indent="-431800" lvl="0" marL="457200" rtl="0" algn="l">
              <a:spcBef>
                <a:spcPts val="1000"/>
              </a:spcBef>
              <a:spcAft>
                <a:spcPts val="0"/>
              </a:spcAft>
              <a:buSzPts val="3200"/>
              <a:buChar char="•"/>
            </a:pPr>
            <a:r>
              <a:rPr lang="en-US" sz="3200"/>
              <a:t>Participants</a:t>
            </a:r>
            <a:endParaRPr sz="3200"/>
          </a:p>
          <a:p>
            <a:pPr indent="-431800" lvl="1" marL="914400" rtl="0" algn="l">
              <a:spcBef>
                <a:spcPts val="0"/>
              </a:spcBef>
              <a:spcAft>
                <a:spcPts val="0"/>
              </a:spcAft>
              <a:buSzPts val="3200"/>
              <a:buChar char="•"/>
            </a:pPr>
            <a:r>
              <a:rPr lang="en-US" sz="3200"/>
              <a:t>~280 Cases has only 1 institution</a:t>
            </a:r>
            <a:endParaRPr sz="3200"/>
          </a:p>
          <a:p>
            <a:pPr indent="-431800" lvl="1" marL="914400" rtl="0" algn="l">
              <a:spcBef>
                <a:spcPts val="0"/>
              </a:spcBef>
              <a:spcAft>
                <a:spcPts val="0"/>
              </a:spcAft>
              <a:buSzPts val="3200"/>
              <a:buChar char="•"/>
            </a:pPr>
            <a:r>
              <a:rPr lang="en-US" sz="3200"/>
              <a:t>~35 Cases had 2, rest had 3-8</a:t>
            </a:r>
            <a:endParaRPr sz="3200"/>
          </a:p>
          <a:p>
            <a:pPr indent="-431800" lvl="0" marL="457200" rtl="0" algn="l">
              <a:spcBef>
                <a:spcPts val="0"/>
              </a:spcBef>
              <a:spcAft>
                <a:spcPts val="0"/>
              </a:spcAft>
              <a:buSzPts val="3200"/>
              <a:buChar char="•"/>
            </a:pPr>
            <a:r>
              <a:rPr lang="en-US" sz="3200"/>
              <a:t>216 unique institutions </a:t>
            </a:r>
            <a:endParaRPr sz="3200"/>
          </a:p>
          <a:p>
            <a:pPr indent="-431800" lvl="1" marL="914400" rtl="0" algn="l">
              <a:spcBef>
                <a:spcPts val="0"/>
              </a:spcBef>
              <a:spcAft>
                <a:spcPts val="0"/>
              </a:spcAft>
              <a:buSzPts val="3200"/>
              <a:buChar char="•"/>
            </a:pPr>
            <a:r>
              <a:rPr lang="en-US" sz="3200"/>
              <a:t>About half only involved in one case, half in more than one</a:t>
            </a:r>
            <a:endParaRPr sz="3200"/>
          </a:p>
          <a:p>
            <a:pPr indent="-431800" lvl="0" marL="457200" rtl="0" algn="l">
              <a:spcBef>
                <a:spcPts val="0"/>
              </a:spcBef>
              <a:spcAft>
                <a:spcPts val="0"/>
              </a:spcAft>
              <a:buSzPts val="3200"/>
              <a:buChar char="•"/>
            </a:pPr>
            <a:r>
              <a:rPr lang="en-US" sz="3200"/>
              <a:t>We did have some “Frequent Flyers”</a:t>
            </a:r>
            <a:endParaRPr sz="3200"/>
          </a:p>
          <a:p>
            <a:pPr indent="-431800" lvl="1" marL="914400" rtl="0" algn="l">
              <a:spcBef>
                <a:spcPts val="0"/>
              </a:spcBef>
              <a:spcAft>
                <a:spcPts val="0"/>
              </a:spcAft>
              <a:buSzPts val="3200"/>
              <a:buChar char="•"/>
            </a:pPr>
            <a:r>
              <a:rPr lang="en-US" sz="3200"/>
              <a:t>Kent State, TAMU, University Central Florida, ASU among others</a:t>
            </a:r>
            <a:endParaRPr sz="3200"/>
          </a:p>
        </p:txBody>
      </p:sp>
      <p:sp>
        <p:nvSpPr>
          <p:cNvPr id="191" name="Google Shape;191;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Topic Tags for Cases</a:t>
            </a:r>
            <a:endParaRPr b="1"/>
          </a:p>
        </p:txBody>
      </p:sp>
      <p:sp>
        <p:nvSpPr>
          <p:cNvPr id="198" name="Google Shape;198;p24"/>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419100" lvl="0" marL="457200" rtl="0" algn="l">
              <a:spcBef>
                <a:spcPts val="1000"/>
              </a:spcBef>
              <a:spcAft>
                <a:spcPts val="0"/>
              </a:spcAft>
              <a:buSzPts val="3000"/>
              <a:buChar char="•"/>
            </a:pPr>
            <a:r>
              <a:rPr lang="en-US" sz="3000"/>
              <a:t>Data Architecture 	93</a:t>
            </a:r>
            <a:endParaRPr sz="3000"/>
          </a:p>
          <a:p>
            <a:pPr indent="-419100" lvl="0" marL="457200" rtl="0" algn="l">
              <a:spcBef>
                <a:spcPts val="0"/>
              </a:spcBef>
              <a:spcAft>
                <a:spcPts val="0"/>
              </a:spcAft>
              <a:buSzPts val="3000"/>
              <a:buChar char="•"/>
            </a:pPr>
            <a:r>
              <a:rPr lang="en-US" sz="3000"/>
              <a:t>Transfer Performance	70</a:t>
            </a:r>
            <a:endParaRPr sz="3000"/>
          </a:p>
          <a:p>
            <a:pPr indent="-419100" lvl="0" marL="457200" rtl="0" algn="l">
              <a:spcBef>
                <a:spcPts val="0"/>
              </a:spcBef>
              <a:spcAft>
                <a:spcPts val="0"/>
              </a:spcAft>
              <a:buSzPts val="3000"/>
              <a:buChar char="•"/>
            </a:pPr>
            <a:r>
              <a:rPr lang="en-US" sz="3000"/>
              <a:t>perfSONAR	63</a:t>
            </a:r>
            <a:endParaRPr sz="3000"/>
          </a:p>
          <a:p>
            <a:pPr indent="-419100" lvl="0" marL="457200" rtl="0" algn="l">
              <a:spcBef>
                <a:spcPts val="0"/>
              </a:spcBef>
              <a:spcAft>
                <a:spcPts val="0"/>
              </a:spcAft>
              <a:buSzPts val="3000"/>
              <a:buChar char="•"/>
            </a:pPr>
            <a:r>
              <a:rPr lang="en-US" sz="3000"/>
              <a:t>Grants	62</a:t>
            </a:r>
            <a:endParaRPr sz="3000"/>
          </a:p>
          <a:p>
            <a:pPr indent="-419100" lvl="0" marL="457200" rtl="0" algn="l">
              <a:spcBef>
                <a:spcPts val="0"/>
              </a:spcBef>
              <a:spcAft>
                <a:spcPts val="0"/>
              </a:spcAft>
              <a:buSzPts val="3000"/>
              <a:buChar char="•"/>
            </a:pPr>
            <a:r>
              <a:rPr lang="en-US" sz="3000"/>
              <a:t>DTN	52</a:t>
            </a:r>
            <a:endParaRPr sz="3000"/>
          </a:p>
          <a:p>
            <a:pPr indent="-419100" lvl="0" marL="457200" rtl="0" algn="l">
              <a:spcBef>
                <a:spcPts val="0"/>
              </a:spcBef>
              <a:spcAft>
                <a:spcPts val="0"/>
              </a:spcAft>
              <a:buSzPts val="3000"/>
              <a:buChar char="•"/>
            </a:pPr>
            <a:r>
              <a:rPr lang="en-US" sz="3000"/>
              <a:t>DMZ	50</a:t>
            </a:r>
            <a:endParaRPr sz="3000"/>
          </a:p>
          <a:p>
            <a:pPr indent="-419100" lvl="0" marL="457200" rtl="0" algn="l">
              <a:spcBef>
                <a:spcPts val="0"/>
              </a:spcBef>
              <a:spcAft>
                <a:spcPts val="0"/>
              </a:spcAft>
              <a:buSzPts val="3000"/>
              <a:buChar char="•"/>
            </a:pPr>
            <a:r>
              <a:rPr lang="en-US" sz="3000"/>
              <a:t>Security	32</a:t>
            </a:r>
            <a:endParaRPr sz="3000"/>
          </a:p>
          <a:p>
            <a:pPr indent="-419100" lvl="0" marL="457200" rtl="0" algn="l">
              <a:spcBef>
                <a:spcPts val="0"/>
              </a:spcBef>
              <a:spcAft>
                <a:spcPts val="0"/>
              </a:spcAft>
              <a:buSzPts val="3000"/>
              <a:buChar char="•"/>
            </a:pPr>
            <a:r>
              <a:rPr lang="en-US" sz="3000"/>
              <a:t>Routing	25</a:t>
            </a:r>
            <a:endParaRPr sz="3000"/>
          </a:p>
          <a:p>
            <a:pPr indent="-419100" lvl="0" marL="457200" rtl="0" algn="l">
              <a:spcBef>
                <a:spcPts val="0"/>
              </a:spcBef>
              <a:spcAft>
                <a:spcPts val="0"/>
              </a:spcAft>
              <a:buSzPts val="3000"/>
              <a:buChar char="•"/>
            </a:pPr>
            <a:r>
              <a:rPr lang="en-US" sz="3000"/>
              <a:t>Deep Dives	23</a:t>
            </a:r>
            <a:endParaRPr sz="3000"/>
          </a:p>
          <a:p>
            <a:pPr indent="-419100" lvl="0" marL="457200" rtl="0" algn="l">
              <a:spcBef>
                <a:spcPts val="0"/>
              </a:spcBef>
              <a:spcAft>
                <a:spcPts val="0"/>
              </a:spcAft>
              <a:buSzPts val="3000"/>
              <a:buChar char="•"/>
            </a:pPr>
            <a:r>
              <a:rPr lang="en-US" sz="3000"/>
              <a:t>Globus	21</a:t>
            </a:r>
            <a:endParaRPr sz="3000"/>
          </a:p>
        </p:txBody>
      </p:sp>
      <p:sp>
        <p:nvSpPr>
          <p:cNvPr id="199" name="Google Shape;199;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00" name="Google Shape;200;p24"/>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419100" lvl="0" marL="457200" rtl="0" algn="l">
              <a:spcBef>
                <a:spcPts val="1000"/>
              </a:spcBef>
              <a:spcAft>
                <a:spcPts val="0"/>
              </a:spcAft>
              <a:buSzPts val="3000"/>
              <a:buChar char="•"/>
            </a:pPr>
            <a:r>
              <a:rPr lang="en-US" sz="3000"/>
              <a:t>Network Engineering	21</a:t>
            </a:r>
            <a:endParaRPr sz="3000"/>
          </a:p>
          <a:p>
            <a:pPr indent="-419100" lvl="0" marL="457200" rtl="0" algn="l">
              <a:spcBef>
                <a:spcPts val="0"/>
              </a:spcBef>
              <a:spcAft>
                <a:spcPts val="0"/>
              </a:spcAft>
              <a:buSzPts val="3000"/>
              <a:buChar char="•"/>
            </a:pPr>
            <a:r>
              <a:rPr lang="en-US" sz="3000"/>
              <a:t>Science Drivers	21</a:t>
            </a:r>
            <a:endParaRPr sz="3000"/>
          </a:p>
          <a:p>
            <a:pPr indent="-419100" lvl="0" marL="457200" rtl="0" algn="l">
              <a:spcBef>
                <a:spcPts val="0"/>
              </a:spcBef>
              <a:spcAft>
                <a:spcPts val="0"/>
              </a:spcAft>
              <a:buSzPts val="3000"/>
              <a:buChar char="•"/>
            </a:pPr>
            <a:r>
              <a:rPr lang="en-US" sz="3000"/>
              <a:t>Training	16</a:t>
            </a:r>
            <a:endParaRPr sz="3000"/>
          </a:p>
          <a:p>
            <a:pPr indent="-419100" lvl="0" marL="457200" rtl="0" algn="l">
              <a:spcBef>
                <a:spcPts val="0"/>
              </a:spcBef>
              <a:spcAft>
                <a:spcPts val="0"/>
              </a:spcAft>
              <a:buSzPts val="3000"/>
              <a:buChar char="•"/>
            </a:pPr>
            <a:r>
              <a:rPr lang="en-US" sz="3000"/>
              <a:t>DME	15</a:t>
            </a:r>
            <a:endParaRPr sz="3000"/>
          </a:p>
          <a:p>
            <a:pPr indent="-419100" lvl="0" marL="457200" rtl="0" algn="l">
              <a:spcBef>
                <a:spcPts val="0"/>
              </a:spcBef>
              <a:spcAft>
                <a:spcPts val="0"/>
              </a:spcAft>
              <a:buSzPts val="3000"/>
              <a:buChar char="•"/>
            </a:pPr>
            <a:r>
              <a:rPr lang="en-US" sz="3000"/>
              <a:t>NetSage	15</a:t>
            </a:r>
            <a:endParaRPr sz="3000"/>
          </a:p>
          <a:p>
            <a:pPr indent="-419100" lvl="0" marL="457200" rtl="0" algn="l">
              <a:spcBef>
                <a:spcPts val="0"/>
              </a:spcBef>
              <a:spcAft>
                <a:spcPts val="0"/>
              </a:spcAft>
              <a:buSzPts val="3000"/>
              <a:buChar char="•"/>
            </a:pPr>
            <a:r>
              <a:rPr lang="en-US" sz="3000"/>
              <a:t>EPOC Info	12</a:t>
            </a:r>
            <a:endParaRPr sz="3000"/>
          </a:p>
          <a:p>
            <a:pPr indent="-419100" lvl="0" marL="457200" rtl="0" algn="l">
              <a:spcBef>
                <a:spcPts val="0"/>
              </a:spcBef>
              <a:spcAft>
                <a:spcPts val="0"/>
              </a:spcAft>
              <a:buSzPts val="3000"/>
              <a:buChar char="•"/>
            </a:pPr>
            <a:r>
              <a:rPr lang="en-US" sz="3000"/>
              <a:t>Capacity/Baseline	10</a:t>
            </a:r>
            <a:endParaRPr sz="3000"/>
          </a:p>
          <a:p>
            <a:pPr indent="-419100" lvl="0" marL="457200" rtl="0" algn="l">
              <a:spcBef>
                <a:spcPts val="0"/>
              </a:spcBef>
              <a:spcAft>
                <a:spcPts val="0"/>
              </a:spcAft>
              <a:buSzPts val="3000"/>
              <a:buChar char="•"/>
            </a:pPr>
            <a:r>
              <a:rPr lang="en-US" sz="3000"/>
              <a:t>HPC	7</a:t>
            </a:r>
            <a:endParaRPr sz="3000"/>
          </a:p>
          <a:p>
            <a:pPr indent="-419100" lvl="0" marL="457200" rtl="0" algn="l">
              <a:spcBef>
                <a:spcPts val="0"/>
              </a:spcBef>
              <a:spcAft>
                <a:spcPts val="0"/>
              </a:spcAft>
              <a:buSzPts val="3000"/>
              <a:buChar char="•"/>
            </a:pPr>
            <a:r>
              <a:rPr lang="en-US" sz="3000"/>
              <a:t>IPv6	3</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What have we gotten asked</a:t>
            </a:r>
            <a:endParaRPr b="1"/>
          </a:p>
        </p:txBody>
      </p:sp>
      <p:sp>
        <p:nvSpPr>
          <p:cNvPr id="207" name="Google Shape;207;p25"/>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368300" lvl="0" marL="457200" rtl="0" algn="l">
              <a:spcBef>
                <a:spcPts val="1000"/>
              </a:spcBef>
              <a:spcAft>
                <a:spcPts val="0"/>
              </a:spcAft>
              <a:buSzPts val="2200"/>
              <a:buChar char="•"/>
            </a:pPr>
            <a:r>
              <a:rPr lang="en-US" sz="3200"/>
              <a:t>93 Cases tagged data architecture </a:t>
            </a:r>
            <a:r>
              <a:rPr lang="en-US" sz="3200"/>
              <a:t>assistance</a:t>
            </a:r>
            <a:endParaRPr sz="3200"/>
          </a:p>
          <a:p>
            <a:pPr indent="-431800" lvl="1" marL="914400" rtl="0" algn="l">
              <a:spcBef>
                <a:spcPts val="0"/>
              </a:spcBef>
              <a:spcAft>
                <a:spcPts val="0"/>
              </a:spcAft>
              <a:buSzPts val="3200"/>
              <a:buChar char="•"/>
            </a:pPr>
            <a:r>
              <a:rPr lang="en-US" sz="3200"/>
              <a:t>Can you comment on this design</a:t>
            </a:r>
            <a:endParaRPr sz="3200"/>
          </a:p>
          <a:p>
            <a:pPr indent="-431800" lvl="1" marL="914400" rtl="0" algn="l">
              <a:spcBef>
                <a:spcPts val="0"/>
              </a:spcBef>
              <a:spcAft>
                <a:spcPts val="0"/>
              </a:spcAft>
              <a:buSzPts val="3200"/>
              <a:buChar char="•"/>
            </a:pPr>
            <a:r>
              <a:rPr lang="en-US" sz="3200"/>
              <a:t>What do we need to think about to expand in this way</a:t>
            </a:r>
            <a:endParaRPr sz="3200"/>
          </a:p>
          <a:p>
            <a:pPr indent="-431800" lvl="1" marL="914400" rtl="0" algn="l">
              <a:spcBef>
                <a:spcPts val="0"/>
              </a:spcBef>
              <a:spcAft>
                <a:spcPts val="0"/>
              </a:spcAft>
              <a:buSzPts val="3200"/>
              <a:buChar char="•"/>
            </a:pPr>
            <a:r>
              <a:rPr lang="en-US" sz="3200"/>
              <a:t>We’re looking at router X versus Y</a:t>
            </a:r>
            <a:endParaRPr sz="3200"/>
          </a:p>
          <a:p>
            <a:pPr indent="-431800" lvl="0" marL="457200" rtl="0" algn="l">
              <a:spcBef>
                <a:spcPts val="0"/>
              </a:spcBef>
              <a:spcAft>
                <a:spcPts val="0"/>
              </a:spcAft>
              <a:buSzPts val="3200"/>
              <a:buChar char="•"/>
            </a:pPr>
            <a:r>
              <a:rPr lang="en-US" sz="3200"/>
              <a:t>70 Cases tagged for help with a data transfer problem</a:t>
            </a:r>
            <a:endParaRPr sz="3200"/>
          </a:p>
          <a:p>
            <a:pPr indent="-431800" lvl="1" marL="914400" rtl="0" algn="l">
              <a:spcBef>
                <a:spcPts val="0"/>
              </a:spcBef>
              <a:spcAft>
                <a:spcPts val="0"/>
              </a:spcAft>
              <a:buSzPts val="3200"/>
              <a:buChar char="•"/>
            </a:pPr>
            <a:r>
              <a:rPr lang="en-US" sz="3200"/>
              <a:t>Trying to move data and its not going well</a:t>
            </a:r>
            <a:endParaRPr sz="3200"/>
          </a:p>
          <a:p>
            <a:pPr indent="-431800" lvl="0" marL="457200" rtl="0" algn="l">
              <a:spcBef>
                <a:spcPts val="0"/>
              </a:spcBef>
              <a:spcAft>
                <a:spcPts val="0"/>
              </a:spcAft>
              <a:buSzPts val="3200"/>
              <a:buChar char="•"/>
            </a:pPr>
            <a:r>
              <a:rPr lang="en-US" sz="3200"/>
              <a:t>Often cases with these tags have secondary tags for help with DMZ, data transfer node, or perfSONAR</a:t>
            </a:r>
            <a:endParaRPr sz="3200"/>
          </a:p>
        </p:txBody>
      </p:sp>
      <p:sp>
        <p:nvSpPr>
          <p:cNvPr id="208" name="Google Shape;208;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15" name="Google Shape;215;p26" title="Chart"/>
          <p:cNvPicPr preferRelativeResize="0"/>
          <p:nvPr/>
        </p:nvPicPr>
        <p:blipFill>
          <a:blip r:embed="rId3">
            <a:alphaModFix/>
          </a:blip>
          <a:stretch>
            <a:fillRect/>
          </a:stretch>
        </p:blipFill>
        <p:spPr>
          <a:xfrm>
            <a:off x="869475" y="144475"/>
            <a:ext cx="10623774" cy="6569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XX Line graph of tags over time</a:t>
            </a:r>
            <a:endParaRPr/>
          </a:p>
        </p:txBody>
      </p:sp>
      <p:sp>
        <p:nvSpPr>
          <p:cNvPr id="222" name="Google Shape;222;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23" name="Google Shape;223;p27"/>
          <p:cNvPicPr preferRelativeResize="0"/>
          <p:nvPr/>
        </p:nvPicPr>
        <p:blipFill>
          <a:blip r:embed="rId3">
            <a:alphaModFix/>
          </a:blip>
          <a:stretch>
            <a:fillRect/>
          </a:stretch>
        </p:blipFill>
        <p:spPr>
          <a:xfrm>
            <a:off x="762000" y="76200"/>
            <a:ext cx="10851525" cy="670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Changes we saw over time</a:t>
            </a:r>
            <a:endParaRPr b="1"/>
          </a:p>
        </p:txBody>
      </p:sp>
      <p:sp>
        <p:nvSpPr>
          <p:cNvPr id="230" name="Google Shape;230;p28"/>
          <p:cNvSpPr txBox="1"/>
          <p:nvPr>
            <p:ph idx="1" type="body"/>
          </p:nvPr>
        </p:nvSpPr>
        <p:spPr>
          <a:xfrm>
            <a:off x="838200" y="1825625"/>
            <a:ext cx="10515600" cy="39966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Pandemic question shifts</a:t>
            </a:r>
            <a:endParaRPr sz="3000"/>
          </a:p>
          <a:p>
            <a:pPr indent="-419100" lvl="1" marL="914400" rtl="0" algn="l">
              <a:spcBef>
                <a:spcPts val="0"/>
              </a:spcBef>
              <a:spcAft>
                <a:spcPts val="0"/>
              </a:spcAft>
              <a:buSzPts val="3000"/>
              <a:buChar char="•"/>
            </a:pPr>
            <a:r>
              <a:rPr lang="en-US" sz="3000"/>
              <a:t>March-April 2020 very quiet</a:t>
            </a:r>
            <a:endParaRPr sz="3000"/>
          </a:p>
          <a:p>
            <a:pPr indent="-419100" lvl="1" marL="914400" rtl="0" algn="l">
              <a:spcBef>
                <a:spcPts val="0"/>
              </a:spcBef>
              <a:spcAft>
                <a:spcPts val="0"/>
              </a:spcAft>
              <a:buSzPts val="3000"/>
              <a:buChar char="•"/>
            </a:pPr>
            <a:r>
              <a:rPr lang="en-US" sz="3000"/>
              <a:t>By May, things picked up again</a:t>
            </a:r>
            <a:endParaRPr sz="3000"/>
          </a:p>
          <a:p>
            <a:pPr indent="-419100" lvl="2" marL="1371600" rtl="0" algn="l">
              <a:spcBef>
                <a:spcPts val="0"/>
              </a:spcBef>
              <a:spcAft>
                <a:spcPts val="0"/>
              </a:spcAft>
              <a:buSzPts val="3000"/>
              <a:buChar char="•"/>
            </a:pPr>
            <a:r>
              <a:rPr lang="en-US" sz="3000"/>
              <a:t>But time to closure on cases grew - some extended for over 12 months</a:t>
            </a:r>
            <a:endParaRPr sz="3000"/>
          </a:p>
          <a:p>
            <a:pPr indent="-419100" lvl="1" marL="914400" rtl="0" algn="l">
              <a:spcBef>
                <a:spcPts val="0"/>
              </a:spcBef>
              <a:spcAft>
                <a:spcPts val="0"/>
              </a:spcAft>
              <a:buSzPts val="3000"/>
              <a:buChar char="•"/>
            </a:pPr>
            <a:r>
              <a:rPr lang="en-US" sz="3000"/>
              <a:t>Some question changes - use shift from solely R&amp;E Networks to mixture with commodity</a:t>
            </a:r>
            <a:endParaRPr sz="3000"/>
          </a:p>
          <a:p>
            <a:pPr indent="-419100" lvl="0" marL="457200" rtl="0" algn="l">
              <a:spcBef>
                <a:spcPts val="0"/>
              </a:spcBef>
              <a:spcAft>
                <a:spcPts val="0"/>
              </a:spcAft>
              <a:buSzPts val="3000"/>
              <a:buChar char="•"/>
            </a:pPr>
            <a:r>
              <a:rPr lang="en-US" sz="3000"/>
              <a:t>When CC* expanded to include HPC, we started getting HPC questions</a:t>
            </a:r>
            <a:endParaRPr sz="3000"/>
          </a:p>
          <a:p>
            <a:pPr indent="-419100" lvl="0" marL="457200" rtl="0" algn="l">
              <a:spcBef>
                <a:spcPts val="0"/>
              </a:spcBef>
              <a:spcAft>
                <a:spcPts val="0"/>
              </a:spcAft>
              <a:buSzPts val="3000"/>
              <a:buChar char="•"/>
            </a:pPr>
            <a:r>
              <a:rPr lang="en-US" sz="3000"/>
              <a:t>When we tried to push something out, for instance:</a:t>
            </a:r>
            <a:endParaRPr sz="3000"/>
          </a:p>
          <a:p>
            <a:pPr indent="-419100" lvl="1" marL="914400" rtl="0" algn="l">
              <a:spcBef>
                <a:spcPts val="0"/>
              </a:spcBef>
              <a:spcAft>
                <a:spcPts val="0"/>
              </a:spcAft>
              <a:buSzPts val="3000"/>
              <a:buChar char="•"/>
            </a:pPr>
            <a:r>
              <a:rPr lang="en-US" sz="3000"/>
              <a:t>RouteViews, MANRS</a:t>
            </a:r>
            <a:endParaRPr sz="3000"/>
          </a:p>
        </p:txBody>
      </p:sp>
      <p:sp>
        <p:nvSpPr>
          <p:cNvPr id="231" name="Google Shape;231;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Changes we saw over time (cont)</a:t>
            </a:r>
            <a:endParaRPr b="1"/>
          </a:p>
        </p:txBody>
      </p:sp>
      <p:sp>
        <p:nvSpPr>
          <p:cNvPr id="238" name="Google Shape;238;p29"/>
          <p:cNvSpPr txBox="1"/>
          <p:nvPr>
            <p:ph idx="1" type="body"/>
          </p:nvPr>
        </p:nvSpPr>
        <p:spPr>
          <a:xfrm>
            <a:off x="838200" y="1825625"/>
            <a:ext cx="10515600" cy="39966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6 weeks leading up to CC* deadlines</a:t>
            </a:r>
            <a:endParaRPr sz="3000"/>
          </a:p>
          <a:p>
            <a:pPr indent="-419100" lvl="1" marL="914400" rtl="0" algn="l">
              <a:spcBef>
                <a:spcPts val="0"/>
              </a:spcBef>
              <a:spcAft>
                <a:spcPts val="0"/>
              </a:spcAft>
              <a:buSzPts val="3000"/>
              <a:buChar char="•"/>
            </a:pPr>
            <a:r>
              <a:rPr lang="en-US" sz="3000"/>
              <a:t>Increase in data </a:t>
            </a:r>
            <a:r>
              <a:rPr lang="en-US" sz="3000"/>
              <a:t>architecture</a:t>
            </a:r>
            <a:r>
              <a:rPr lang="en-US" sz="3000"/>
              <a:t> reviews</a:t>
            </a:r>
            <a:endParaRPr sz="3000"/>
          </a:p>
          <a:p>
            <a:pPr indent="-419100" lvl="1" marL="914400" rtl="0" algn="l">
              <a:spcBef>
                <a:spcPts val="0"/>
              </a:spcBef>
              <a:spcAft>
                <a:spcPts val="0"/>
              </a:spcAft>
              <a:buSzPts val="3000"/>
              <a:buChar char="•"/>
            </a:pPr>
            <a:r>
              <a:rPr lang="en-US" sz="3000"/>
              <a:t>Increase in requests for Letters of Collaboration</a:t>
            </a:r>
            <a:endParaRPr sz="3000"/>
          </a:p>
          <a:p>
            <a:pPr indent="-419100" lvl="0" marL="457200" rtl="0" algn="l">
              <a:spcBef>
                <a:spcPts val="0"/>
              </a:spcBef>
              <a:spcAft>
                <a:spcPts val="0"/>
              </a:spcAft>
              <a:buSzPts val="3000"/>
              <a:buChar char="•"/>
            </a:pPr>
            <a:r>
              <a:rPr lang="en-US" sz="3000"/>
              <a:t>After we do a Deep Dive</a:t>
            </a:r>
            <a:endParaRPr sz="3000"/>
          </a:p>
          <a:p>
            <a:pPr indent="-419100" lvl="1" marL="914400" rtl="0" algn="l">
              <a:spcBef>
                <a:spcPts val="0"/>
              </a:spcBef>
              <a:spcAft>
                <a:spcPts val="0"/>
              </a:spcAft>
              <a:buSzPts val="3000"/>
              <a:buChar char="•"/>
            </a:pPr>
            <a:r>
              <a:rPr lang="en-US" sz="3000"/>
              <a:t>Institutions often open several cases for DD actions</a:t>
            </a:r>
            <a:endParaRPr sz="3000"/>
          </a:p>
          <a:p>
            <a:pPr indent="-419100" lvl="1" marL="914400" rtl="0" algn="l">
              <a:spcBef>
                <a:spcPts val="0"/>
              </a:spcBef>
              <a:spcAft>
                <a:spcPts val="0"/>
              </a:spcAft>
              <a:buSzPts val="3000"/>
              <a:buChar char="•"/>
            </a:pPr>
            <a:r>
              <a:rPr lang="en-US" sz="3000"/>
              <a:t>Example - University Central Florida Deep Dive, led to numerous questions on campus, and our ongoing involvement with </a:t>
            </a:r>
            <a:r>
              <a:rPr lang="en-US" sz="3000"/>
              <a:t>Arecibo</a:t>
            </a:r>
            <a:endParaRPr sz="3000"/>
          </a:p>
          <a:p>
            <a:pPr indent="0" lvl="0" marL="0" rtl="0" algn="l">
              <a:spcBef>
                <a:spcPts val="1000"/>
              </a:spcBef>
              <a:spcAft>
                <a:spcPts val="0"/>
              </a:spcAft>
              <a:buNone/>
            </a:pPr>
            <a:r>
              <a:t/>
            </a:r>
            <a:endParaRPr sz="3000"/>
          </a:p>
        </p:txBody>
      </p:sp>
      <p:sp>
        <p:nvSpPr>
          <p:cNvPr id="239" name="Google Shape;239;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What Questions Didn’t We See</a:t>
            </a:r>
            <a:endParaRPr b="1"/>
          </a:p>
        </p:txBody>
      </p:sp>
      <p:sp>
        <p:nvSpPr>
          <p:cNvPr id="246" name="Google Shape;246;p30"/>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lnSpcReduction="10000"/>
          </a:bodyPr>
          <a:lstStyle/>
          <a:p>
            <a:pPr indent="-431800" lvl="0" marL="457200" rtl="0" algn="l">
              <a:spcBef>
                <a:spcPts val="1000"/>
              </a:spcBef>
              <a:spcAft>
                <a:spcPts val="0"/>
              </a:spcAft>
              <a:buSzPts val="3200"/>
              <a:buChar char="•"/>
            </a:pPr>
            <a:r>
              <a:rPr lang="en-US" sz="3200"/>
              <a:t>Condor/PATH</a:t>
            </a:r>
            <a:endParaRPr sz="3200"/>
          </a:p>
          <a:p>
            <a:pPr indent="-431800" lvl="0" marL="457200" rtl="0" algn="l">
              <a:spcBef>
                <a:spcPts val="0"/>
              </a:spcBef>
              <a:spcAft>
                <a:spcPts val="0"/>
              </a:spcAft>
              <a:buSzPts val="3200"/>
              <a:buChar char="•"/>
            </a:pPr>
            <a:r>
              <a:rPr lang="en-US" sz="3200"/>
              <a:t>ACCESS</a:t>
            </a:r>
            <a:endParaRPr sz="3200"/>
          </a:p>
          <a:p>
            <a:pPr indent="-431800" lvl="0" marL="457200" rtl="0" algn="l">
              <a:spcBef>
                <a:spcPts val="0"/>
              </a:spcBef>
              <a:spcAft>
                <a:spcPts val="0"/>
              </a:spcAft>
              <a:buSzPts val="3200"/>
              <a:buChar char="•"/>
            </a:pPr>
            <a:r>
              <a:rPr lang="en-US" sz="3200"/>
              <a:t>FABRIC</a:t>
            </a:r>
            <a:endParaRPr sz="3200"/>
          </a:p>
          <a:p>
            <a:pPr indent="-431800" lvl="0" marL="457200" rtl="0" algn="l">
              <a:spcBef>
                <a:spcPts val="0"/>
              </a:spcBef>
              <a:spcAft>
                <a:spcPts val="0"/>
              </a:spcAft>
              <a:buSzPts val="3200"/>
              <a:buChar char="•"/>
            </a:pPr>
            <a:r>
              <a:rPr lang="en-US" sz="3200"/>
              <a:t>SDN/Automation/Orchestration</a:t>
            </a:r>
            <a:endParaRPr sz="3200"/>
          </a:p>
          <a:p>
            <a:pPr indent="-431800" lvl="0" marL="457200" rtl="0" algn="l">
              <a:spcBef>
                <a:spcPts val="0"/>
              </a:spcBef>
              <a:spcAft>
                <a:spcPts val="0"/>
              </a:spcAft>
              <a:buSzPts val="3200"/>
              <a:buChar char="•"/>
            </a:pPr>
            <a:r>
              <a:rPr lang="en-US" sz="3200"/>
              <a:t>OSN</a:t>
            </a:r>
            <a:endParaRPr sz="3200"/>
          </a:p>
          <a:p>
            <a:pPr indent="0" lvl="0" marL="457200" rtl="0" algn="l">
              <a:spcBef>
                <a:spcPts val="1000"/>
              </a:spcBef>
              <a:spcAft>
                <a:spcPts val="0"/>
              </a:spcAft>
              <a:buNone/>
            </a:pPr>
            <a:r>
              <a:t/>
            </a:r>
            <a:endParaRPr sz="3200"/>
          </a:p>
          <a:p>
            <a:pPr indent="-431800" lvl="0" marL="457200" rtl="0" algn="l">
              <a:spcBef>
                <a:spcPts val="1000"/>
              </a:spcBef>
              <a:spcAft>
                <a:spcPts val="0"/>
              </a:spcAft>
              <a:buSzPts val="3200"/>
              <a:buChar char="•"/>
            </a:pPr>
            <a:r>
              <a:rPr lang="en-US" sz="3200"/>
              <a:t>They have their own support communities</a:t>
            </a:r>
            <a:endParaRPr sz="3200"/>
          </a:p>
          <a:p>
            <a:pPr indent="-431800" lvl="1" marL="914400" rtl="0" algn="l">
              <a:spcBef>
                <a:spcPts val="0"/>
              </a:spcBef>
              <a:spcAft>
                <a:spcPts val="0"/>
              </a:spcAft>
              <a:buSzPts val="3200"/>
              <a:buChar char="•"/>
            </a:pPr>
            <a:r>
              <a:rPr lang="en-US" sz="3200"/>
              <a:t>Which highlights the most important piece of our shared R&amp;E infrastructure: community!</a:t>
            </a:r>
            <a:endParaRPr sz="3200"/>
          </a:p>
        </p:txBody>
      </p:sp>
      <p:sp>
        <p:nvSpPr>
          <p:cNvPr id="247" name="Google Shape;247;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title"/>
          </p:nvPr>
        </p:nvSpPr>
        <p:spPr>
          <a:xfrm>
            <a:off x="838200" y="365125"/>
            <a:ext cx="10515600" cy="93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b="1" lang="en-US"/>
              <a:t>EPOC Core Mission</a:t>
            </a:r>
            <a:endParaRPr b="1"/>
          </a:p>
        </p:txBody>
      </p:sp>
      <p:sp>
        <p:nvSpPr>
          <p:cNvPr id="109" name="Google Shape;109;p13"/>
          <p:cNvSpPr txBox="1"/>
          <p:nvPr>
            <p:ph idx="1" type="body"/>
          </p:nvPr>
        </p:nvSpPr>
        <p:spPr>
          <a:xfrm>
            <a:off x="801650" y="1205725"/>
            <a:ext cx="10515600" cy="51507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Clr>
                <a:schemeClr val="dk1"/>
              </a:buClr>
              <a:buSzPts val="1800"/>
              <a:buChar char="•"/>
            </a:pPr>
            <a:r>
              <a:rPr lang="en-US" sz="3600"/>
              <a:t>Understanding and supporting science use cases</a:t>
            </a:r>
            <a:endParaRPr sz="3600"/>
          </a:p>
          <a:p>
            <a:pPr indent="-342900" lvl="0" marL="457200" rtl="0" algn="l">
              <a:lnSpc>
                <a:spcPct val="100000"/>
              </a:lnSpc>
              <a:spcBef>
                <a:spcPts val="0"/>
              </a:spcBef>
              <a:spcAft>
                <a:spcPts val="0"/>
              </a:spcAft>
              <a:buClr>
                <a:schemeClr val="dk1"/>
              </a:buClr>
              <a:buSzPts val="1800"/>
              <a:buChar char="•"/>
            </a:pPr>
            <a:r>
              <a:rPr lang="en-US" sz="3600"/>
              <a:t>“Smallest difference for the biggest change”</a:t>
            </a:r>
            <a:endParaRPr sz="3600"/>
          </a:p>
          <a:p>
            <a:pPr indent="-342900" lvl="0" marL="457200" rtl="0" algn="l">
              <a:lnSpc>
                <a:spcPct val="100000"/>
              </a:lnSpc>
              <a:spcBef>
                <a:spcPts val="0"/>
              </a:spcBef>
              <a:spcAft>
                <a:spcPts val="0"/>
              </a:spcAft>
              <a:buClr>
                <a:schemeClr val="dk1"/>
              </a:buClr>
              <a:buSzPts val="1800"/>
              <a:buChar char="•"/>
            </a:pPr>
            <a:r>
              <a:rPr lang="en-US" sz="3600"/>
              <a:t>Campus, regional, national, and int’l support </a:t>
            </a:r>
            <a:endParaRPr sz="3600"/>
          </a:p>
          <a:p>
            <a:pPr indent="-342900" lvl="0" marL="457200" rtl="0" algn="l">
              <a:lnSpc>
                <a:spcPct val="100000"/>
              </a:lnSpc>
              <a:spcBef>
                <a:spcPts val="0"/>
              </a:spcBef>
              <a:spcAft>
                <a:spcPts val="0"/>
              </a:spcAft>
              <a:buClr>
                <a:schemeClr val="dk1"/>
              </a:buClr>
              <a:buSzPts val="1800"/>
              <a:buChar char="•"/>
            </a:pPr>
            <a:r>
              <a:rPr lang="en-US" sz="3600"/>
              <a:t>Debugging any and all network complications via established measurement and monitoring infrastructure</a:t>
            </a:r>
            <a:endParaRPr sz="3600"/>
          </a:p>
          <a:p>
            <a:pPr indent="-342900" lvl="0" marL="457200" rtl="0" algn="l">
              <a:lnSpc>
                <a:spcPct val="100000"/>
              </a:lnSpc>
              <a:spcBef>
                <a:spcPts val="0"/>
              </a:spcBef>
              <a:spcAft>
                <a:spcPts val="0"/>
              </a:spcAft>
              <a:buClr>
                <a:schemeClr val="dk1"/>
              </a:buClr>
              <a:buSzPts val="1800"/>
              <a:buChar char="•"/>
            </a:pPr>
            <a:r>
              <a:rPr lang="en-US" sz="3600"/>
              <a:t>Data movement at all layers of the CI ecosystem </a:t>
            </a:r>
            <a:endParaRPr sz="3600"/>
          </a:p>
          <a:p>
            <a:pPr indent="-342900" lvl="1" marL="914400" rtl="0" algn="l">
              <a:lnSpc>
                <a:spcPct val="100000"/>
              </a:lnSpc>
              <a:spcBef>
                <a:spcPts val="0"/>
              </a:spcBef>
              <a:spcAft>
                <a:spcPts val="0"/>
              </a:spcAft>
              <a:buClr>
                <a:srgbClr val="7F7F7F"/>
              </a:buClr>
              <a:buSzPts val="1800"/>
              <a:buChar char="•"/>
            </a:pPr>
            <a:r>
              <a:rPr lang="en-US" sz="3200"/>
              <a:t>Software, hardware, network, people</a:t>
            </a:r>
            <a:endParaRPr sz="3200"/>
          </a:p>
        </p:txBody>
      </p:sp>
      <p:sp>
        <p:nvSpPr>
          <p:cNvPr id="110" name="Google Shape;110;p13"/>
          <p:cNvSpPr txBox="1"/>
          <p:nvPr>
            <p:ph idx="12" type="sldNum"/>
          </p:nvPr>
        </p:nvSpPr>
        <p:spPr>
          <a:xfrm>
            <a:off x="5762800" y="6356350"/>
            <a:ext cx="501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What’s Broken in the Network?</a:t>
            </a:r>
            <a:endParaRPr/>
          </a:p>
        </p:txBody>
      </p:sp>
      <p:sp>
        <p:nvSpPr>
          <p:cNvPr id="254" name="Google Shape;254;p31"/>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fontScale="62500" lnSpcReduction="10000"/>
          </a:bodyPr>
          <a:lstStyle/>
          <a:p>
            <a:pPr indent="-357791" lvl="0" marL="457200" rtl="0" algn="l">
              <a:spcBef>
                <a:spcPts val="1000"/>
              </a:spcBef>
              <a:spcAft>
                <a:spcPts val="0"/>
              </a:spcAft>
              <a:buSzPct val="76499"/>
              <a:buAutoNum type="arabicPeriod"/>
            </a:pPr>
            <a:r>
              <a:rPr lang="en-US" sz="4255"/>
              <a:t>MTU mismatch over the path</a:t>
            </a:r>
            <a:endParaRPr sz="4255"/>
          </a:p>
          <a:p>
            <a:pPr indent="-357791" lvl="0" marL="457200" rtl="0" algn="l">
              <a:spcBef>
                <a:spcPts val="0"/>
              </a:spcBef>
              <a:spcAft>
                <a:spcPts val="0"/>
              </a:spcAft>
              <a:buSzPct val="76499"/>
              <a:buAutoNum type="arabicPeriod"/>
            </a:pPr>
            <a:r>
              <a:rPr lang="en-US" sz="4255"/>
              <a:t>Routing over commodity not R&amp;E</a:t>
            </a:r>
            <a:endParaRPr sz="4255"/>
          </a:p>
          <a:p>
            <a:pPr indent="-357791" lvl="0" marL="457200" rtl="0" algn="l">
              <a:spcBef>
                <a:spcPts val="0"/>
              </a:spcBef>
              <a:spcAft>
                <a:spcPts val="0"/>
              </a:spcAft>
              <a:buSzPct val="76499"/>
              <a:buAutoNum type="arabicPeriod"/>
            </a:pPr>
            <a:r>
              <a:rPr lang="en-US" sz="4255"/>
              <a:t>Routing over small vs large pipes</a:t>
            </a:r>
            <a:endParaRPr sz="4255"/>
          </a:p>
          <a:p>
            <a:pPr indent="-357791" lvl="0" marL="457200" rtl="0" algn="l">
              <a:spcBef>
                <a:spcPts val="0"/>
              </a:spcBef>
              <a:spcAft>
                <a:spcPts val="0"/>
              </a:spcAft>
              <a:buSzPct val="76499"/>
              <a:buAutoNum type="arabicPeriod"/>
            </a:pPr>
            <a:r>
              <a:rPr lang="en-US" sz="4255"/>
              <a:t>Endpoint behind firewall(s) (or bad firewall policies)</a:t>
            </a:r>
            <a:endParaRPr sz="4255"/>
          </a:p>
          <a:p>
            <a:pPr indent="-357791" lvl="0" marL="457200" rtl="0" algn="l">
              <a:spcBef>
                <a:spcPts val="0"/>
              </a:spcBef>
              <a:spcAft>
                <a:spcPts val="0"/>
              </a:spcAft>
              <a:buSzPct val="76499"/>
              <a:buAutoNum type="arabicPeriod"/>
            </a:pPr>
            <a:r>
              <a:rPr lang="en-US" sz="4255"/>
              <a:t>Edge routers to building-  last mile problem</a:t>
            </a:r>
            <a:endParaRPr sz="4255"/>
          </a:p>
          <a:p>
            <a:pPr indent="-357791" lvl="0" marL="457200" rtl="0" algn="l">
              <a:spcBef>
                <a:spcPts val="0"/>
              </a:spcBef>
              <a:spcAft>
                <a:spcPts val="0"/>
              </a:spcAft>
              <a:buSzPct val="76499"/>
              <a:buAutoNum type="arabicPeriod"/>
            </a:pPr>
            <a:r>
              <a:rPr lang="en-US" sz="4255"/>
              <a:t>Datacenter TOR vs DTN class equipment (mismatch for large flows)</a:t>
            </a:r>
            <a:endParaRPr sz="4255"/>
          </a:p>
          <a:p>
            <a:pPr indent="-357791" lvl="0" marL="457200" rtl="0" algn="l">
              <a:spcBef>
                <a:spcPts val="0"/>
              </a:spcBef>
              <a:spcAft>
                <a:spcPts val="0"/>
              </a:spcAft>
              <a:buSzPct val="76499"/>
              <a:buAutoNum type="arabicPeriod"/>
            </a:pPr>
            <a:r>
              <a:rPr lang="en-US" sz="4255"/>
              <a:t>Lack of comms between communities, missing science drivers - Data architecture built for wrong use case</a:t>
            </a:r>
            <a:endParaRPr sz="4255"/>
          </a:p>
          <a:p>
            <a:pPr indent="-357791" lvl="0" marL="457200" rtl="0" algn="l">
              <a:spcBef>
                <a:spcPts val="0"/>
              </a:spcBef>
              <a:spcAft>
                <a:spcPts val="0"/>
              </a:spcAft>
              <a:buSzPct val="76499"/>
              <a:buAutoNum type="arabicPeriod"/>
            </a:pPr>
            <a:r>
              <a:rPr lang="en-US" sz="4255"/>
              <a:t>Design, plan, and build to build vs for science</a:t>
            </a:r>
            <a:endParaRPr sz="4255"/>
          </a:p>
          <a:p>
            <a:pPr indent="-357791" lvl="0" marL="457200" rtl="0" algn="l">
              <a:spcBef>
                <a:spcPts val="0"/>
              </a:spcBef>
              <a:spcAft>
                <a:spcPts val="0"/>
              </a:spcAft>
              <a:buSzPct val="76499"/>
              <a:buAutoNum type="arabicPeriod"/>
            </a:pPr>
            <a:r>
              <a:rPr lang="en-US" sz="4255"/>
              <a:t>Vendors may sell you gear that doesn’t match your needs</a:t>
            </a:r>
            <a:endParaRPr sz="4255"/>
          </a:p>
          <a:p>
            <a:pPr indent="-357791" lvl="0" marL="457200" rtl="0" algn="l">
              <a:spcBef>
                <a:spcPts val="0"/>
              </a:spcBef>
              <a:spcAft>
                <a:spcPts val="0"/>
              </a:spcAft>
              <a:buSzPct val="76499"/>
              <a:buAutoNum type="arabicPeriod"/>
            </a:pPr>
            <a:r>
              <a:rPr lang="en-US" sz="4255"/>
              <a:t>Just because you’ve always done it that way, doesn’t mean you should keep doing it that way</a:t>
            </a:r>
            <a:endParaRPr/>
          </a:p>
        </p:txBody>
      </p:sp>
      <p:sp>
        <p:nvSpPr>
          <p:cNvPr id="255" name="Google Shape;255;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p:nvPr/>
        </p:nvSpPr>
        <p:spPr>
          <a:xfrm>
            <a:off x="95249" y="6629400"/>
            <a:ext cx="2776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Calibri"/>
                <a:ea typeface="Calibri"/>
                <a:cs typeface="Calibri"/>
                <a:sym typeface="Calibri"/>
              </a:rPr>
              <a:t>National Science Foundation Award # 2328479</a:t>
            </a:r>
            <a:endParaRPr b="0" i="1" sz="1000" u="none" cap="none" strike="noStrike">
              <a:solidFill>
                <a:schemeClr val="dk1"/>
              </a:solidFill>
              <a:latin typeface="Calibri"/>
              <a:ea typeface="Calibri"/>
              <a:cs typeface="Calibri"/>
              <a:sym typeface="Calibri"/>
            </a:endParaRPr>
          </a:p>
        </p:txBody>
      </p:sp>
      <p:sp>
        <p:nvSpPr>
          <p:cNvPr id="261" name="Google Shape;261;p32"/>
          <p:cNvSpPr txBox="1"/>
          <p:nvPr/>
        </p:nvSpPr>
        <p:spPr>
          <a:xfrm>
            <a:off x="240822" y="1903751"/>
            <a:ext cx="11897100" cy="1864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What all of this looks </a:t>
            </a:r>
            <a:endParaRPr sz="60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like in the real world</a:t>
            </a:r>
            <a:endParaRPr sz="6000">
              <a:solidFill>
                <a:schemeClr val="dk1"/>
              </a:solidFill>
              <a:latin typeface="Calibri"/>
              <a:ea typeface="Calibri"/>
              <a:cs typeface="Calibri"/>
              <a:sym typeface="Calibri"/>
            </a:endParaRPr>
          </a:p>
        </p:txBody>
      </p:sp>
      <p:sp>
        <p:nvSpPr>
          <p:cNvPr id="262" name="Google Shape;262;p32"/>
          <p:cNvSpPr/>
          <p:nvPr/>
        </p:nvSpPr>
        <p:spPr>
          <a:xfrm>
            <a:off x="10933043" y="6629400"/>
            <a:ext cx="1205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Calibri"/>
                <a:ea typeface="Calibri"/>
                <a:cs typeface="Calibri"/>
                <a:sym typeface="Calibri"/>
              </a:rPr>
              <a:t>https://epoc.global</a:t>
            </a:r>
            <a:endParaRPr b="0" i="1" sz="1000" u="none" cap="none" strike="noStrike">
              <a:solidFill>
                <a:schemeClr val="dk1"/>
              </a:solidFill>
              <a:latin typeface="Calibri"/>
              <a:ea typeface="Calibri"/>
              <a:cs typeface="Calibri"/>
              <a:sym typeface="Calibri"/>
            </a:endParaRPr>
          </a:p>
        </p:txBody>
      </p:sp>
      <p:sp>
        <p:nvSpPr>
          <p:cNvPr id="263" name="Google Shape;263;p32"/>
          <p:cNvSpPr txBox="1"/>
          <p:nvPr/>
        </p:nvSpPr>
        <p:spPr>
          <a:xfrm>
            <a:off x="3746225" y="3768075"/>
            <a:ext cx="4886400" cy="1065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Real solutions for real problems, and what we learned along the way</a:t>
            </a:r>
            <a:endParaRPr sz="2400">
              <a:solidFill>
                <a:schemeClr val="dk1"/>
              </a:solidFill>
              <a:latin typeface="Calibri"/>
              <a:ea typeface="Calibri"/>
              <a:cs typeface="Calibri"/>
              <a:sym typeface="Calibri"/>
            </a:endParaRPr>
          </a:p>
        </p:txBody>
      </p:sp>
      <p:pic>
        <p:nvPicPr>
          <p:cNvPr id="264" name="Google Shape;264;p32"/>
          <p:cNvPicPr preferRelativeResize="0"/>
          <p:nvPr/>
        </p:nvPicPr>
        <p:blipFill rotWithShape="1">
          <a:blip r:embed="rId3">
            <a:alphaModFix/>
          </a:blip>
          <a:srcRect b="0" l="0" r="0" t="0"/>
          <a:stretch/>
        </p:blipFill>
        <p:spPr>
          <a:xfrm>
            <a:off x="7553923" y="5411096"/>
            <a:ext cx="1658150" cy="6072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838200" y="375350"/>
            <a:ext cx="10515600" cy="595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800"/>
              <a:t>Facilities</a:t>
            </a:r>
            <a:r>
              <a:rPr lang="en-US" sz="3800"/>
              <a:t> Break and need a Community to fix them</a:t>
            </a:r>
            <a:endParaRPr sz="3800"/>
          </a:p>
        </p:txBody>
      </p:sp>
      <p:sp>
        <p:nvSpPr>
          <p:cNvPr id="270" name="Google Shape;270;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71" name="Google Shape;271;p33"/>
          <p:cNvPicPr preferRelativeResize="0"/>
          <p:nvPr/>
        </p:nvPicPr>
        <p:blipFill>
          <a:blip r:embed="rId3">
            <a:alphaModFix/>
          </a:blip>
          <a:stretch>
            <a:fillRect/>
          </a:stretch>
        </p:blipFill>
        <p:spPr>
          <a:xfrm>
            <a:off x="2439475" y="2055425"/>
            <a:ext cx="6813376" cy="4362049"/>
          </a:xfrm>
          <a:prstGeom prst="rect">
            <a:avLst/>
          </a:prstGeom>
          <a:noFill/>
          <a:ln>
            <a:noFill/>
          </a:ln>
        </p:spPr>
      </p:pic>
      <p:sp>
        <p:nvSpPr>
          <p:cNvPr id="272" name="Google Shape;272;p33"/>
          <p:cNvSpPr/>
          <p:nvPr/>
        </p:nvSpPr>
        <p:spPr>
          <a:xfrm rot="-3290917">
            <a:off x="1433051" y="3750949"/>
            <a:ext cx="1696603" cy="970991"/>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Data Center Building 1.</a:t>
            </a:r>
            <a:endParaRPr/>
          </a:p>
        </p:txBody>
      </p:sp>
      <p:sp>
        <p:nvSpPr>
          <p:cNvPr id="273" name="Google Shape;273;p33"/>
          <p:cNvSpPr txBox="1"/>
          <p:nvPr>
            <p:ph type="title"/>
          </p:nvPr>
        </p:nvSpPr>
        <p:spPr>
          <a:xfrm>
            <a:off x="838200" y="1271600"/>
            <a:ext cx="10515600" cy="5955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a:t>Arecibo Observatory: Tuesday,December 1st, 2020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79" name="Google Shape;279;p34"/>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ask</a:t>
            </a:r>
            <a:r>
              <a:rPr lang="en-US"/>
              <a:t>: Get the DATA to a safe, stable place</a:t>
            </a:r>
            <a:endParaRPr/>
          </a:p>
        </p:txBody>
      </p:sp>
      <p:sp>
        <p:nvSpPr>
          <p:cNvPr id="280" name="Google Shape;280;p34"/>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None/>
            </a:pPr>
            <a:r>
              <a:rPr lang="en-US" sz="3800"/>
              <a:t>3</a:t>
            </a:r>
            <a:r>
              <a:rPr lang="en-US" sz="3800"/>
              <a:t> Petabytes of Golden Copy, nowhere-else-data… </a:t>
            </a:r>
            <a:endParaRPr sz="3800"/>
          </a:p>
          <a:p>
            <a:pPr indent="-494674" lvl="1" marL="914400" rtl="0" algn="l">
              <a:lnSpc>
                <a:spcPct val="90000"/>
              </a:lnSpc>
              <a:spcBef>
                <a:spcPts val="500"/>
              </a:spcBef>
              <a:spcAft>
                <a:spcPts val="0"/>
              </a:spcAft>
              <a:buClr>
                <a:schemeClr val="dk1"/>
              </a:buClr>
              <a:buSzPct val="109685"/>
              <a:buChar char="•"/>
            </a:pPr>
            <a:r>
              <a:rPr lang="en-US" sz="4129"/>
              <a:t>Fiber from Arecibo to the coast is cut </a:t>
            </a:r>
            <a:endParaRPr sz="4129"/>
          </a:p>
          <a:p>
            <a:pPr indent="-471179" lvl="1" marL="914400" rtl="0" algn="l">
              <a:spcBef>
                <a:spcPts val="500"/>
              </a:spcBef>
              <a:spcAft>
                <a:spcPts val="0"/>
              </a:spcAft>
              <a:buSzPct val="100000"/>
              <a:buChar char="•"/>
            </a:pPr>
            <a:r>
              <a:rPr lang="en-US" sz="4129"/>
              <a:t>Network Attached Storage (NAS) “Appliances” being used via sneakernet </a:t>
            </a:r>
            <a:endParaRPr sz="4129"/>
          </a:p>
          <a:p>
            <a:pPr indent="-471179" lvl="1" marL="914400" rtl="0" algn="l">
              <a:spcBef>
                <a:spcPts val="500"/>
              </a:spcBef>
              <a:spcAft>
                <a:spcPts val="0"/>
              </a:spcAft>
              <a:buSzPct val="100000"/>
              <a:buChar char="•"/>
            </a:pPr>
            <a:r>
              <a:rPr lang="en-US" sz="4129"/>
              <a:t>~100+ Terabytes at a time. (Full capacity of NAS device in RAID-0).</a:t>
            </a:r>
            <a:endParaRPr sz="4129"/>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86" name="Google Shape;286;p35"/>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MISSION: Get the DATA to a safe stable place</a:t>
            </a:r>
            <a:endParaRPr/>
          </a:p>
        </p:txBody>
      </p:sp>
      <p:sp>
        <p:nvSpPr>
          <p:cNvPr id="287" name="Google Shape;287;p35"/>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fontScale="85000" lnSpcReduction="20000"/>
          </a:bodyPr>
          <a:lstStyle/>
          <a:p>
            <a:pPr indent="-451510" lvl="1" marL="914400" rtl="0" algn="l">
              <a:spcBef>
                <a:spcPts val="500"/>
              </a:spcBef>
              <a:spcAft>
                <a:spcPts val="0"/>
              </a:spcAft>
              <a:buSzPct val="100000"/>
              <a:buChar char="•"/>
            </a:pPr>
            <a:r>
              <a:rPr lang="en-US" sz="4129"/>
              <a:t>Onsite team hand carries this priceless data to the closest 10GbE link</a:t>
            </a:r>
            <a:endParaRPr sz="4129"/>
          </a:p>
          <a:p>
            <a:pPr indent="-473100" lvl="1" marL="914400" rtl="0" algn="l">
              <a:lnSpc>
                <a:spcPct val="90000"/>
              </a:lnSpc>
              <a:spcBef>
                <a:spcPts val="500"/>
              </a:spcBef>
              <a:spcAft>
                <a:spcPts val="0"/>
              </a:spcAft>
              <a:buClr>
                <a:schemeClr val="dk1"/>
              </a:buClr>
              <a:buSzPct val="109685"/>
              <a:buChar char="•"/>
            </a:pPr>
            <a:r>
              <a:rPr lang="en-US" sz="4129"/>
              <a:t>Transfers on 10GbE </a:t>
            </a:r>
            <a:r>
              <a:rPr b="1" lang="en-US" sz="4129"/>
              <a:t>link</a:t>
            </a:r>
            <a:r>
              <a:rPr lang="en-US" sz="4129"/>
              <a:t> only performing at MB/s with PB to go!</a:t>
            </a:r>
            <a:endParaRPr sz="4129"/>
          </a:p>
          <a:p>
            <a:pPr indent="-451510" lvl="1" marL="914400" rtl="0" algn="l">
              <a:lnSpc>
                <a:spcPct val="90000"/>
              </a:lnSpc>
              <a:spcBef>
                <a:spcPts val="500"/>
              </a:spcBef>
              <a:spcAft>
                <a:spcPts val="0"/>
              </a:spcAft>
              <a:buSzPct val="100000"/>
              <a:buChar char="•"/>
            </a:pPr>
            <a:r>
              <a:rPr lang="en-US" sz="4129"/>
              <a:t>Data movement calculated at a scale of years</a:t>
            </a:r>
            <a:endParaRPr sz="4129"/>
          </a:p>
          <a:p>
            <a:pPr indent="-451510" lvl="1" marL="914400" rtl="0" algn="l">
              <a:lnSpc>
                <a:spcPct val="90000"/>
              </a:lnSpc>
              <a:spcBef>
                <a:spcPts val="500"/>
              </a:spcBef>
              <a:spcAft>
                <a:spcPts val="0"/>
              </a:spcAft>
              <a:buSzPct val="100000"/>
              <a:buChar char="•"/>
            </a:pPr>
            <a:r>
              <a:rPr lang="en-US" sz="4129"/>
              <a:t>Initially, things don’t look good… </a:t>
            </a:r>
            <a:endParaRPr sz="4129"/>
          </a:p>
          <a:p>
            <a:pPr indent="0" lvl="0" marL="0" rtl="0" algn="l">
              <a:lnSpc>
                <a:spcPct val="90000"/>
              </a:lnSpc>
              <a:spcBef>
                <a:spcPts val="500"/>
              </a:spcBef>
              <a:spcAft>
                <a:spcPts val="0"/>
              </a:spcAft>
              <a:buNone/>
            </a:pPr>
            <a:r>
              <a:t/>
            </a:r>
            <a:endParaRPr/>
          </a:p>
          <a:p>
            <a:pPr indent="0" lvl="0" marL="1371600" rtl="0" algn="l">
              <a:lnSpc>
                <a:spcPct val="90000"/>
              </a:lnSpc>
              <a:spcBef>
                <a:spcPts val="500"/>
              </a:spcBef>
              <a:spcAft>
                <a:spcPts val="0"/>
              </a:spcAft>
              <a:buNone/>
            </a:pPr>
            <a:r>
              <a:t/>
            </a:r>
            <a:endParaRPr/>
          </a:p>
          <a:p>
            <a:pPr indent="0" lvl="0" marL="0" rtl="0" algn="l">
              <a:spcBef>
                <a:spcPts val="0"/>
              </a:spcBef>
              <a:spcAft>
                <a:spcPts val="0"/>
              </a:spcAft>
              <a:buNone/>
            </a:pPr>
            <a:r>
              <a:rPr lang="en-US" sz="4012"/>
              <a:t>Operations teams working harder than ever, </a:t>
            </a:r>
            <a:r>
              <a:rPr b="1" lang="en-US" sz="4012"/>
              <a:t>hand carrying</a:t>
            </a:r>
            <a:r>
              <a:rPr lang="en-US" sz="4012"/>
              <a:t> copies of priceless scientific data to safety.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93" name="Google Shape;293;p36"/>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Call for assistance -  EPOC</a:t>
            </a:r>
            <a:endParaRPr/>
          </a:p>
        </p:txBody>
      </p:sp>
      <p:sp>
        <p:nvSpPr>
          <p:cNvPr id="294" name="Google Shape;294;p36"/>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500"/>
              </a:spcBef>
              <a:spcAft>
                <a:spcPts val="0"/>
              </a:spcAft>
              <a:buNone/>
            </a:pPr>
            <a:r>
              <a:rPr lang="en-US" sz="3500"/>
              <a:t>The challenges:</a:t>
            </a:r>
            <a:endParaRPr sz="3500"/>
          </a:p>
          <a:p>
            <a:pPr indent="-425450" lvl="1" marL="914400" rtl="0" algn="l">
              <a:spcBef>
                <a:spcPts val="500"/>
              </a:spcBef>
              <a:spcAft>
                <a:spcPts val="0"/>
              </a:spcAft>
              <a:buSzPts val="3100"/>
              <a:buChar char="•"/>
            </a:pPr>
            <a:r>
              <a:rPr lang="en-US" sz="3100"/>
              <a:t>We can’t just ship hardware as the s</a:t>
            </a:r>
            <a:r>
              <a:rPr lang="en-US" sz="3100"/>
              <a:t>ite is shutting down and not accepting ANY new installations</a:t>
            </a:r>
            <a:endParaRPr sz="3100"/>
          </a:p>
          <a:p>
            <a:pPr indent="-425450" lvl="1" marL="914400" rtl="0" algn="l">
              <a:lnSpc>
                <a:spcPct val="90000"/>
              </a:lnSpc>
              <a:spcBef>
                <a:spcPts val="0"/>
              </a:spcBef>
              <a:spcAft>
                <a:spcPts val="0"/>
              </a:spcAft>
              <a:buSzPts val="3100"/>
              <a:buChar char="•"/>
            </a:pPr>
            <a:r>
              <a:rPr lang="en-US" sz="3100"/>
              <a:t>There’s a Global PANDEMIC</a:t>
            </a:r>
            <a:endParaRPr sz="3100"/>
          </a:p>
          <a:p>
            <a:pPr indent="-425450" lvl="1" marL="914400" rtl="0" algn="l">
              <a:lnSpc>
                <a:spcPct val="90000"/>
              </a:lnSpc>
              <a:spcBef>
                <a:spcPts val="0"/>
              </a:spcBef>
              <a:spcAft>
                <a:spcPts val="0"/>
              </a:spcAft>
              <a:buSzPts val="3100"/>
              <a:buChar char="•"/>
            </a:pPr>
            <a:r>
              <a:rPr lang="en-US" sz="3100"/>
              <a:t>Closest 10GbE </a:t>
            </a:r>
            <a:r>
              <a:rPr b="1" lang="en-US" sz="3100"/>
              <a:t>link</a:t>
            </a:r>
            <a:r>
              <a:rPr lang="en-US" sz="3100"/>
              <a:t> an hour drive away</a:t>
            </a:r>
            <a:endParaRPr sz="3100"/>
          </a:p>
          <a:p>
            <a:pPr indent="0" lvl="0" marL="914400" rtl="0" algn="l">
              <a:lnSpc>
                <a:spcPct val="90000"/>
              </a:lnSpc>
              <a:spcBef>
                <a:spcPts val="500"/>
              </a:spcBef>
              <a:spcAft>
                <a:spcPts val="0"/>
              </a:spcAft>
              <a:buNone/>
            </a:pPr>
            <a:r>
              <a:t/>
            </a:r>
            <a:endParaRPr sz="3100"/>
          </a:p>
          <a:p>
            <a:pPr indent="0" lvl="0" marL="914400" rtl="0" algn="l">
              <a:lnSpc>
                <a:spcPct val="90000"/>
              </a:lnSpc>
              <a:spcBef>
                <a:spcPts val="500"/>
              </a:spcBef>
              <a:spcAft>
                <a:spcPts val="0"/>
              </a:spcAft>
              <a:buNone/>
            </a:pPr>
            <a:r>
              <a:rPr lang="en-US" sz="3100"/>
              <a:t>But, we have human resources!</a:t>
            </a:r>
            <a:endParaRPr sz="3100"/>
          </a:p>
        </p:txBody>
      </p:sp>
      <p:pic>
        <p:nvPicPr>
          <p:cNvPr id="295" name="Google Shape;295;p36"/>
          <p:cNvPicPr preferRelativeResize="0"/>
          <p:nvPr/>
        </p:nvPicPr>
        <p:blipFill>
          <a:blip r:embed="rId3">
            <a:alphaModFix/>
          </a:blip>
          <a:stretch>
            <a:fillRect/>
          </a:stretch>
        </p:blipFill>
        <p:spPr>
          <a:xfrm>
            <a:off x="9160850" y="574300"/>
            <a:ext cx="2194450" cy="100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Hope… Call for Backup helps! “Hey, EPOC.”</a:t>
            </a:r>
            <a:endParaRPr/>
          </a:p>
        </p:txBody>
      </p:sp>
      <p:sp>
        <p:nvSpPr>
          <p:cNvPr id="302" name="Google Shape;302;p37"/>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387350" lvl="1" marL="914400" rtl="0" algn="l">
              <a:spcBef>
                <a:spcPts val="500"/>
              </a:spcBef>
              <a:spcAft>
                <a:spcPts val="0"/>
              </a:spcAft>
              <a:buSzPts val="2500"/>
              <a:buChar char="•"/>
            </a:pPr>
            <a:r>
              <a:rPr lang="en-US" sz="2500"/>
              <a:t>Commodity </a:t>
            </a:r>
            <a:r>
              <a:rPr lang="en-US" sz="2500"/>
              <a:t>Network Attached Storage devices are small but, mighty solutions that can be </a:t>
            </a:r>
            <a:r>
              <a:rPr lang="en-US" sz="2500" u="sng">
                <a:solidFill>
                  <a:schemeClr val="hlink"/>
                </a:solidFill>
                <a:hlinkClick r:id="rId3"/>
              </a:rPr>
              <a:t>tuned</a:t>
            </a:r>
            <a:endParaRPr sz="2500"/>
          </a:p>
          <a:p>
            <a:pPr indent="-387350" lvl="1" marL="914400" rtl="0" algn="l">
              <a:spcBef>
                <a:spcPts val="0"/>
              </a:spcBef>
              <a:spcAft>
                <a:spcPts val="0"/>
              </a:spcAft>
              <a:buSzPts val="2500"/>
              <a:buChar char="•"/>
            </a:pPr>
            <a:r>
              <a:rPr lang="en-US" sz="2500"/>
              <a:t>EPOC drop ships a NAS device to one of our engineers to see what performance gains are possible </a:t>
            </a:r>
            <a:endParaRPr sz="2500"/>
          </a:p>
          <a:p>
            <a:pPr indent="-387350" lvl="1" marL="914400" rtl="0" algn="l">
              <a:spcBef>
                <a:spcPts val="0"/>
              </a:spcBef>
              <a:spcAft>
                <a:spcPts val="0"/>
              </a:spcAft>
              <a:buSzPts val="2500"/>
              <a:buChar char="•"/>
            </a:pPr>
            <a:r>
              <a:rPr lang="en-US" sz="2500"/>
              <a:t>Considerable experience with Data Transfer Node tuning</a:t>
            </a:r>
            <a:endParaRPr sz="2500"/>
          </a:p>
          <a:p>
            <a:pPr indent="-361950" lvl="2" marL="1371600" rtl="0" algn="l">
              <a:spcBef>
                <a:spcPts val="0"/>
              </a:spcBef>
              <a:spcAft>
                <a:spcPts val="0"/>
              </a:spcAft>
              <a:buSzPts val="2100"/>
              <a:buChar char="•"/>
            </a:pPr>
            <a:r>
              <a:rPr lang="en-US" sz="2100"/>
              <a:t>Has seen what good looks like, knows too well what bad feels like.</a:t>
            </a:r>
            <a:endParaRPr sz="2100"/>
          </a:p>
          <a:p>
            <a:pPr indent="-387350" lvl="1" marL="914400" rtl="0" algn="l">
              <a:spcBef>
                <a:spcPts val="0"/>
              </a:spcBef>
              <a:spcAft>
                <a:spcPts val="0"/>
              </a:spcAft>
              <a:buSzPts val="2500"/>
              <a:buChar char="•"/>
            </a:pPr>
            <a:r>
              <a:rPr lang="en-US" sz="2500"/>
              <a:t>Backup crews: EPOC, TACC, folks at the site itself!</a:t>
            </a:r>
            <a:endParaRPr sz="2500"/>
          </a:p>
          <a:p>
            <a:pPr indent="0" lvl="0" marL="0" rtl="0" algn="l">
              <a:spcBef>
                <a:spcPts val="1000"/>
              </a:spcBef>
              <a:spcAft>
                <a:spcPts val="0"/>
              </a:spcAft>
              <a:buNone/>
            </a:pPr>
            <a:r>
              <a:t/>
            </a:r>
            <a:endParaRPr/>
          </a:p>
        </p:txBody>
      </p:sp>
      <p:sp>
        <p:nvSpPr>
          <p:cNvPr id="303" name="Google Shape;303;p3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04" name="Google Shape;304;p37"/>
          <p:cNvPicPr preferRelativeResize="0"/>
          <p:nvPr/>
        </p:nvPicPr>
        <p:blipFill>
          <a:blip r:embed="rId4">
            <a:alphaModFix/>
          </a:blip>
          <a:stretch>
            <a:fillRect/>
          </a:stretch>
        </p:blipFill>
        <p:spPr>
          <a:xfrm>
            <a:off x="4452735" y="4431450"/>
            <a:ext cx="3286525" cy="1967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10" name="Google Shape;310;p38"/>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Real World Results:</a:t>
            </a:r>
            <a:r>
              <a:rPr lang="en-US"/>
              <a:t>  Just under a 6x boost…</a:t>
            </a:r>
            <a:endParaRPr/>
          </a:p>
        </p:txBody>
      </p:sp>
      <p:pic>
        <p:nvPicPr>
          <p:cNvPr id="311" name="Google Shape;311;p38"/>
          <p:cNvPicPr preferRelativeResize="0"/>
          <p:nvPr/>
        </p:nvPicPr>
        <p:blipFill>
          <a:blip r:embed="rId3">
            <a:alphaModFix/>
          </a:blip>
          <a:stretch>
            <a:fillRect/>
          </a:stretch>
        </p:blipFill>
        <p:spPr>
          <a:xfrm>
            <a:off x="1989150" y="1371950"/>
            <a:ext cx="7575577" cy="4849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39"/>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Move that data!  Just under a 6x boost… </a:t>
            </a:r>
            <a:endParaRPr/>
          </a:p>
        </p:txBody>
      </p:sp>
      <p:sp>
        <p:nvSpPr>
          <p:cNvPr id="318" name="Google Shape;318;p39"/>
          <p:cNvSpPr txBox="1"/>
          <p:nvPr/>
        </p:nvSpPr>
        <p:spPr>
          <a:xfrm>
            <a:off x="1287725" y="2110150"/>
            <a:ext cx="4028100" cy="19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Before tune applied:</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1005 days on a 1GigE path</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611 days on a 10GigE path</a:t>
            </a:r>
            <a:endParaRPr sz="2800">
              <a:solidFill>
                <a:schemeClr val="dk1"/>
              </a:solidFill>
              <a:latin typeface="Calibri"/>
              <a:ea typeface="Calibri"/>
              <a:cs typeface="Calibri"/>
              <a:sym typeface="Calibri"/>
            </a:endParaRPr>
          </a:p>
        </p:txBody>
      </p:sp>
      <p:sp>
        <p:nvSpPr>
          <p:cNvPr id="319" name="Google Shape;319;p39"/>
          <p:cNvSpPr txBox="1"/>
          <p:nvPr/>
        </p:nvSpPr>
        <p:spPr>
          <a:xfrm>
            <a:off x="5791650" y="2110150"/>
            <a:ext cx="4240500" cy="19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After tune applied:</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228 Days on a 1GigE path</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102 Days on a 10Gige path</a:t>
            </a:r>
            <a:endParaRPr sz="2800">
              <a:solidFill>
                <a:schemeClr val="dk1"/>
              </a:solidFill>
              <a:latin typeface="Calibri"/>
              <a:ea typeface="Calibri"/>
              <a:cs typeface="Calibri"/>
              <a:sym typeface="Calibri"/>
            </a:endParaRPr>
          </a:p>
        </p:txBody>
      </p:sp>
      <p:sp>
        <p:nvSpPr>
          <p:cNvPr id="320" name="Google Shape;320;p39"/>
          <p:cNvSpPr txBox="1"/>
          <p:nvPr/>
        </p:nvSpPr>
        <p:spPr>
          <a:xfrm>
            <a:off x="1531900" y="3976825"/>
            <a:ext cx="8339100" cy="12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Out of a commodity NAS device (Amazon)…</a:t>
            </a: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SPOILER:  The primary Golden Copy data is SAFE!!!</a:t>
            </a: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26" name="Google Shape;326;p40"/>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Lessons learned…</a:t>
            </a:r>
            <a:endParaRPr/>
          </a:p>
        </p:txBody>
      </p:sp>
      <p:sp>
        <p:nvSpPr>
          <p:cNvPr id="327" name="Google Shape;327;p40"/>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a:bodyPr>
          <a:lstStyle/>
          <a:p>
            <a:pPr indent="-406400" lvl="0" marL="457200" rtl="0" algn="l">
              <a:spcBef>
                <a:spcPts val="500"/>
              </a:spcBef>
              <a:spcAft>
                <a:spcPts val="0"/>
              </a:spcAft>
              <a:buSzPts val="2800"/>
              <a:buChar char="•"/>
            </a:pPr>
            <a:r>
              <a:rPr lang="en-US"/>
              <a:t>The network is part of the instrument!</a:t>
            </a:r>
            <a:endParaRPr/>
          </a:p>
          <a:p>
            <a:pPr indent="-406400" lvl="0" marL="457200" rtl="0" algn="l">
              <a:spcBef>
                <a:spcPts val="500"/>
              </a:spcBef>
              <a:spcAft>
                <a:spcPts val="0"/>
              </a:spcAft>
              <a:buSzPts val="2800"/>
              <a:buChar char="•"/>
            </a:pPr>
            <a:r>
              <a:rPr lang="en-US"/>
              <a:t>NSF’s 2011 Data Management Plan requirement:</a:t>
            </a:r>
            <a:endParaRPr/>
          </a:p>
          <a:p>
            <a:pPr indent="-381000" lvl="1" marL="914400" rtl="0" algn="l">
              <a:spcBef>
                <a:spcPts val="500"/>
              </a:spcBef>
              <a:spcAft>
                <a:spcPts val="0"/>
              </a:spcAft>
              <a:buSzPts val="2400"/>
              <a:buChar char="•"/>
            </a:pPr>
            <a:r>
              <a:rPr lang="en-US" u="sng">
                <a:solidFill>
                  <a:schemeClr val="hlink"/>
                </a:solidFill>
                <a:hlinkClick r:id="rId3"/>
              </a:rPr>
              <a:t>https://www.nsf.gov/bfa/dias/policy/dmp.jsp</a:t>
            </a:r>
            <a:r>
              <a:rPr lang="en-US"/>
              <a:t> </a:t>
            </a:r>
            <a:endParaRPr/>
          </a:p>
          <a:p>
            <a:pPr indent="-406400" lvl="0" marL="457200" rtl="0" algn="l">
              <a:spcBef>
                <a:spcPts val="500"/>
              </a:spcBef>
              <a:spcAft>
                <a:spcPts val="0"/>
              </a:spcAft>
              <a:buSzPts val="2800"/>
              <a:buChar char="•"/>
            </a:pPr>
            <a:r>
              <a:rPr lang="en-US"/>
              <a:t>Reminder to Facilities, both large and small - Make SWOT analysis a regular part of your infrastructure plan:</a:t>
            </a:r>
            <a:endParaRPr/>
          </a:p>
          <a:p>
            <a:pPr indent="-381000" lvl="1" marL="914400" rtl="0" algn="l">
              <a:spcBef>
                <a:spcPts val="500"/>
              </a:spcBef>
              <a:spcAft>
                <a:spcPts val="0"/>
              </a:spcAft>
              <a:buSzPts val="2400"/>
              <a:buChar char="•"/>
            </a:pPr>
            <a:r>
              <a:rPr lang="en-US"/>
              <a:t>The data management plan</a:t>
            </a:r>
            <a:endParaRPr/>
          </a:p>
          <a:p>
            <a:pPr indent="-381000" lvl="1" marL="914400" rtl="0" algn="l">
              <a:spcBef>
                <a:spcPts val="500"/>
              </a:spcBef>
              <a:spcAft>
                <a:spcPts val="0"/>
              </a:spcAft>
              <a:buSzPts val="2400"/>
              <a:buChar char="•"/>
            </a:pPr>
            <a:r>
              <a:rPr lang="en-US"/>
              <a:t>Replica site(s)</a:t>
            </a:r>
            <a:endParaRPr/>
          </a:p>
          <a:p>
            <a:pPr indent="-381000" lvl="1" marL="914400" rtl="0" algn="l">
              <a:spcBef>
                <a:spcPts val="500"/>
              </a:spcBef>
              <a:spcAft>
                <a:spcPts val="0"/>
              </a:spcAft>
              <a:buSzPts val="2400"/>
              <a:buChar char="•"/>
            </a:pPr>
            <a:r>
              <a:rPr lang="en-US"/>
              <a:t>Backups</a:t>
            </a:r>
            <a:endParaRPr/>
          </a:p>
          <a:p>
            <a:pPr indent="-381000" lvl="1" marL="914400" rtl="0" algn="l">
              <a:spcBef>
                <a:spcPts val="500"/>
              </a:spcBef>
              <a:spcAft>
                <a:spcPts val="0"/>
              </a:spcAft>
              <a:buSzPts val="2400"/>
              <a:buChar char="•"/>
            </a:pPr>
            <a:r>
              <a:rPr lang="en-US"/>
              <a:t>Fiber paths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Current Regional Partners (14)</a:t>
            </a:r>
            <a:endParaRPr b="1"/>
          </a:p>
        </p:txBody>
      </p:sp>
      <p:sp>
        <p:nvSpPr>
          <p:cNvPr id="117" name="Google Shape;117;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200"/>
              <a:t>‹#›</a:t>
            </a:fld>
            <a:endParaRPr sz="1200"/>
          </a:p>
        </p:txBody>
      </p:sp>
      <p:sp>
        <p:nvSpPr>
          <p:cNvPr id="118" name="Google Shape;118;p14"/>
          <p:cNvSpPr txBox="1"/>
          <p:nvPr>
            <p:ph idx="2" type="body"/>
          </p:nvPr>
        </p:nvSpPr>
        <p:spPr>
          <a:xfrm>
            <a:off x="452025" y="1323950"/>
            <a:ext cx="5398500" cy="4865700"/>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0"/>
              </a:spcBef>
              <a:spcAft>
                <a:spcPts val="0"/>
              </a:spcAft>
              <a:buSzPts val="3200"/>
              <a:buChar char="•"/>
            </a:pPr>
            <a:r>
              <a:rPr lang="en-US" sz="3200"/>
              <a:t>EDGE</a:t>
            </a:r>
            <a:endParaRPr sz="3200"/>
          </a:p>
          <a:p>
            <a:pPr indent="-431800" lvl="0" marL="457200" rtl="0" algn="l">
              <a:lnSpc>
                <a:spcPct val="100000"/>
              </a:lnSpc>
              <a:spcBef>
                <a:spcPts val="0"/>
              </a:spcBef>
              <a:spcAft>
                <a:spcPts val="0"/>
              </a:spcAft>
              <a:buSzPts val="3200"/>
              <a:buChar char="•"/>
            </a:pPr>
            <a:r>
              <a:rPr lang="en-US" sz="3200"/>
              <a:t>Front Range GigaPop (FRGP)</a:t>
            </a:r>
            <a:endParaRPr sz="3200"/>
          </a:p>
          <a:p>
            <a:pPr indent="-431800" lvl="0" marL="457200" rtl="0" algn="l">
              <a:lnSpc>
                <a:spcPct val="100000"/>
              </a:lnSpc>
              <a:spcBef>
                <a:spcPts val="0"/>
              </a:spcBef>
              <a:spcAft>
                <a:spcPts val="0"/>
              </a:spcAft>
              <a:buSzPts val="3200"/>
              <a:buChar char="•"/>
            </a:pPr>
            <a:r>
              <a:rPr lang="en-US" sz="3200"/>
              <a:t>Great Plains Network (GPN)</a:t>
            </a:r>
            <a:endParaRPr sz="3200"/>
          </a:p>
          <a:p>
            <a:pPr indent="-431800" lvl="0" marL="457200" rtl="0" algn="l">
              <a:lnSpc>
                <a:spcPct val="100000"/>
              </a:lnSpc>
              <a:spcBef>
                <a:spcPts val="0"/>
              </a:spcBef>
              <a:spcAft>
                <a:spcPts val="0"/>
              </a:spcAft>
              <a:buSzPts val="3200"/>
              <a:buChar char="•"/>
            </a:pPr>
            <a:r>
              <a:rPr lang="en-US" sz="3200"/>
              <a:t>iLight</a:t>
            </a:r>
            <a:endParaRPr sz="3200"/>
          </a:p>
          <a:p>
            <a:pPr indent="-431800" lvl="0" marL="457200" rtl="0" algn="l">
              <a:lnSpc>
                <a:spcPct val="100000"/>
              </a:lnSpc>
              <a:spcBef>
                <a:spcPts val="0"/>
              </a:spcBef>
              <a:spcAft>
                <a:spcPts val="0"/>
              </a:spcAft>
              <a:buSzPts val="3200"/>
              <a:buChar char="•"/>
            </a:pPr>
            <a:r>
              <a:rPr lang="en-US" sz="3200"/>
              <a:t>KINBER</a:t>
            </a:r>
            <a:endParaRPr sz="3200"/>
          </a:p>
          <a:p>
            <a:pPr indent="-431800" lvl="0" marL="457200" rtl="0" algn="l">
              <a:lnSpc>
                <a:spcPct val="100000"/>
              </a:lnSpc>
              <a:spcBef>
                <a:spcPts val="0"/>
              </a:spcBef>
              <a:spcAft>
                <a:spcPts val="0"/>
              </a:spcAft>
              <a:buSzPts val="3200"/>
              <a:buChar char="•"/>
            </a:pPr>
            <a:r>
              <a:rPr lang="en-US" sz="3200"/>
              <a:t>Lonestar Education and Research Network (LEARN)</a:t>
            </a:r>
            <a:endParaRPr sz="3200"/>
          </a:p>
          <a:p>
            <a:pPr indent="-431800" lvl="0" marL="457200" rtl="0" algn="l">
              <a:lnSpc>
                <a:spcPct val="100000"/>
              </a:lnSpc>
              <a:spcBef>
                <a:spcPts val="0"/>
              </a:spcBef>
              <a:spcAft>
                <a:spcPts val="0"/>
              </a:spcAft>
              <a:buSzPts val="3200"/>
              <a:buChar char="•"/>
            </a:pPr>
            <a:r>
              <a:rPr lang="en-US" sz="3200"/>
              <a:t>NOAA N-wave</a:t>
            </a:r>
            <a:endParaRPr sz="3200"/>
          </a:p>
          <a:p>
            <a:pPr indent="-431800" lvl="0" marL="457200" rtl="0" algn="l">
              <a:lnSpc>
                <a:spcPct val="100000"/>
              </a:lnSpc>
              <a:spcBef>
                <a:spcPts val="0"/>
              </a:spcBef>
              <a:spcAft>
                <a:spcPts val="0"/>
              </a:spcAft>
              <a:buSzPts val="3200"/>
              <a:buChar char="•"/>
            </a:pPr>
            <a:r>
              <a:rPr lang="en-US" sz="3200"/>
              <a:t>NYSERNet</a:t>
            </a:r>
            <a:endParaRPr sz="3200"/>
          </a:p>
        </p:txBody>
      </p:sp>
      <p:sp>
        <p:nvSpPr>
          <p:cNvPr id="119" name="Google Shape;119;p14"/>
          <p:cNvSpPr txBox="1"/>
          <p:nvPr>
            <p:ph idx="4" type="body"/>
          </p:nvPr>
        </p:nvSpPr>
        <p:spPr>
          <a:xfrm>
            <a:off x="5747300" y="1323975"/>
            <a:ext cx="5607900" cy="4865700"/>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0"/>
              </a:spcBef>
              <a:spcAft>
                <a:spcPts val="0"/>
              </a:spcAft>
              <a:buSzPts val="3200"/>
              <a:buChar char="•"/>
            </a:pPr>
            <a:r>
              <a:rPr lang="en-US" sz="3200"/>
              <a:t>Ohio Academic Resources Network (OARnet)</a:t>
            </a:r>
            <a:endParaRPr sz="3200"/>
          </a:p>
          <a:p>
            <a:pPr indent="-431800" lvl="0" marL="457200" rtl="0" algn="l">
              <a:lnSpc>
                <a:spcPct val="100000"/>
              </a:lnSpc>
              <a:spcBef>
                <a:spcPts val="0"/>
              </a:spcBef>
              <a:spcAft>
                <a:spcPts val="0"/>
              </a:spcAft>
              <a:buSzPts val="3200"/>
              <a:buChar char="•"/>
            </a:pPr>
            <a:r>
              <a:rPr lang="en-US" sz="3200"/>
              <a:t>Pacific Northwest GigaPop (PNWGP)</a:t>
            </a:r>
            <a:endParaRPr sz="3200"/>
          </a:p>
          <a:p>
            <a:pPr indent="-431800" lvl="0" marL="457200" rtl="0" algn="l">
              <a:lnSpc>
                <a:spcPct val="100000"/>
              </a:lnSpc>
              <a:spcBef>
                <a:spcPts val="0"/>
              </a:spcBef>
              <a:spcAft>
                <a:spcPts val="0"/>
              </a:spcAft>
              <a:buSzPts val="3200"/>
              <a:buChar char="•"/>
            </a:pPr>
            <a:r>
              <a:rPr lang="en-US" sz="3200"/>
              <a:t>Southern Crossroads (SoX)</a:t>
            </a:r>
            <a:endParaRPr sz="3200"/>
          </a:p>
          <a:p>
            <a:pPr indent="-431800" lvl="0" marL="457200" rtl="0" algn="l">
              <a:lnSpc>
                <a:spcPct val="100000"/>
              </a:lnSpc>
              <a:spcBef>
                <a:spcPts val="0"/>
              </a:spcBef>
              <a:spcAft>
                <a:spcPts val="0"/>
              </a:spcAft>
              <a:buSzPts val="3200"/>
              <a:buChar char="•"/>
            </a:pPr>
            <a:r>
              <a:rPr lang="en-US" sz="3200"/>
              <a:t>Sun Corridor Network (SCN)</a:t>
            </a:r>
            <a:endParaRPr sz="3200"/>
          </a:p>
          <a:p>
            <a:pPr indent="-431800" lvl="0" marL="457200" rtl="0" algn="l">
              <a:lnSpc>
                <a:spcPct val="100000"/>
              </a:lnSpc>
              <a:spcBef>
                <a:spcPts val="0"/>
              </a:spcBef>
              <a:spcAft>
                <a:spcPts val="0"/>
              </a:spcAft>
              <a:buSzPts val="3200"/>
              <a:buChar char="•"/>
            </a:pPr>
            <a:r>
              <a:rPr lang="en-US" sz="3200"/>
              <a:t>Texas Advanced Computing Center (TACC)</a:t>
            </a:r>
            <a:endParaRPr sz="3200"/>
          </a:p>
          <a:p>
            <a:pPr indent="-431800" lvl="0" marL="457200" rtl="0" algn="l">
              <a:lnSpc>
                <a:spcPct val="100000"/>
              </a:lnSpc>
              <a:spcBef>
                <a:spcPts val="0"/>
              </a:spcBef>
              <a:spcAft>
                <a:spcPts val="0"/>
              </a:spcAft>
              <a:buSzPts val="3200"/>
              <a:buChar char="•"/>
            </a:pPr>
            <a:r>
              <a:rPr lang="en-US" sz="3200"/>
              <a:t>University of Hawaii / PIREN</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AO Part 2</a:t>
            </a:r>
            <a:endParaRPr/>
          </a:p>
        </p:txBody>
      </p:sp>
      <p:sp>
        <p:nvSpPr>
          <p:cNvPr id="334" name="Google Shape;334;p41"/>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Closed August 2023</a:t>
            </a:r>
            <a:endParaRPr/>
          </a:p>
          <a:p>
            <a:pPr indent="0" lvl="0" marL="0" rtl="0" algn="l">
              <a:spcBef>
                <a:spcPts val="1000"/>
              </a:spcBef>
              <a:spcAft>
                <a:spcPts val="0"/>
              </a:spcAft>
              <a:buNone/>
            </a:pPr>
            <a:r>
              <a:rPr lang="en-US"/>
              <a:t>Team from TACC Deployed May 2023 to save the Data</a:t>
            </a:r>
            <a:endParaRPr/>
          </a:p>
          <a:p>
            <a:pPr indent="0" lvl="0" marL="0" rtl="0" algn="l">
              <a:spcBef>
                <a:spcPts val="1000"/>
              </a:spcBef>
              <a:spcAft>
                <a:spcPts val="0"/>
              </a:spcAft>
              <a:buNone/>
            </a:pPr>
            <a:r>
              <a:rPr lang="en-US"/>
              <a:t>Approx 60 years of data history was </a:t>
            </a:r>
            <a:r>
              <a:rPr lang="en-US"/>
              <a:t>condensed</a:t>
            </a:r>
            <a:r>
              <a:rPr lang="en-US"/>
              <a:t> down to 4 pallets </a:t>
            </a:r>
            <a:endParaRPr/>
          </a:p>
          <a:p>
            <a:pPr indent="0" lvl="0" marL="0" rtl="0" algn="l">
              <a:spcBef>
                <a:spcPts val="1000"/>
              </a:spcBef>
              <a:spcAft>
                <a:spcPts val="0"/>
              </a:spcAft>
              <a:buNone/>
            </a:pPr>
            <a:r>
              <a:rPr lang="en-US"/>
              <a:t>Data Currently at TACC </a:t>
            </a:r>
            <a:endParaRPr/>
          </a:p>
          <a:p>
            <a:pPr indent="0" lvl="0" marL="0" rtl="0" algn="l">
              <a:spcBef>
                <a:spcPts val="1000"/>
              </a:spcBef>
              <a:spcAft>
                <a:spcPts val="0"/>
              </a:spcAft>
              <a:buNone/>
            </a:pPr>
            <a:r>
              <a:rPr lang="en-US"/>
              <a:t>3 PB Online </a:t>
            </a:r>
            <a:endParaRPr/>
          </a:p>
          <a:p>
            <a:pPr indent="0" lvl="0" marL="0" rtl="0" algn="l">
              <a:spcBef>
                <a:spcPts val="1000"/>
              </a:spcBef>
              <a:spcAft>
                <a:spcPts val="0"/>
              </a:spcAft>
              <a:buNone/>
            </a:pPr>
            <a:r>
              <a:rPr lang="en-US"/>
              <a:t>Approx 3000 tapes curing</a:t>
            </a:r>
            <a:endParaRPr/>
          </a:p>
        </p:txBody>
      </p:sp>
      <p:sp>
        <p:nvSpPr>
          <p:cNvPr id="335" name="Google Shape;335;p4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a:t>
            </a:r>
            <a:endParaRPr/>
          </a:p>
        </p:txBody>
      </p:sp>
      <p:sp>
        <p:nvSpPr>
          <p:cNvPr id="342" name="Google Shape;342;p42"/>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 </a:t>
            </a:r>
            <a:endParaRPr/>
          </a:p>
        </p:txBody>
      </p:sp>
      <p:sp>
        <p:nvSpPr>
          <p:cNvPr id="343" name="Google Shape;343;p42"/>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 </a:t>
            </a:r>
            <a:endParaRPr/>
          </a:p>
        </p:txBody>
      </p:sp>
      <p:sp>
        <p:nvSpPr>
          <p:cNvPr id="344" name="Google Shape;344;p4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45" name="Google Shape;345;p42"/>
          <p:cNvPicPr preferRelativeResize="0"/>
          <p:nvPr/>
        </p:nvPicPr>
        <p:blipFill>
          <a:blip r:embed="rId3">
            <a:alphaModFix/>
          </a:blip>
          <a:stretch>
            <a:fillRect/>
          </a:stretch>
        </p:blipFill>
        <p:spPr>
          <a:xfrm>
            <a:off x="6047100" y="1491150"/>
            <a:ext cx="5431823" cy="4089800"/>
          </a:xfrm>
          <a:prstGeom prst="rect">
            <a:avLst/>
          </a:prstGeom>
          <a:noFill/>
          <a:ln>
            <a:noFill/>
          </a:ln>
        </p:spPr>
      </p:pic>
      <p:pic>
        <p:nvPicPr>
          <p:cNvPr id="346" name="Google Shape;346;p42"/>
          <p:cNvPicPr preferRelativeResize="0"/>
          <p:nvPr/>
        </p:nvPicPr>
        <p:blipFill>
          <a:blip r:embed="rId4">
            <a:alphaModFix/>
          </a:blip>
          <a:stretch>
            <a:fillRect/>
          </a:stretch>
        </p:blipFill>
        <p:spPr>
          <a:xfrm>
            <a:off x="1716426" y="1058475"/>
            <a:ext cx="3569676" cy="47410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800"/>
              <a:t>Networks Break and need a Community to fix them</a:t>
            </a:r>
            <a:endParaRPr sz="3800"/>
          </a:p>
        </p:txBody>
      </p:sp>
      <p:sp>
        <p:nvSpPr>
          <p:cNvPr id="353" name="Google Shape;353;p43"/>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sz="3200"/>
              <a:t>The case: COSMOS (</a:t>
            </a:r>
            <a:r>
              <a:rPr lang="en-US" sz="3200" u="sng">
                <a:solidFill>
                  <a:schemeClr val="hlink"/>
                </a:solidFill>
                <a:hlinkClick r:id="rId3"/>
              </a:rPr>
              <a:t>www.cosmos-lab.org</a:t>
            </a:r>
            <a:r>
              <a:rPr lang="en-US" sz="3200"/>
              <a:t>)</a:t>
            </a:r>
            <a:endParaRPr sz="3200"/>
          </a:p>
          <a:p>
            <a:pPr indent="-431800" lvl="1" marL="914400" rtl="0" algn="l">
              <a:spcBef>
                <a:spcPts val="0"/>
              </a:spcBef>
              <a:spcAft>
                <a:spcPts val="0"/>
              </a:spcAft>
              <a:buSzPts val="3200"/>
              <a:buChar char="•"/>
            </a:pPr>
            <a:r>
              <a:rPr lang="en-US" sz="3200"/>
              <a:t>an advanced city-scale testbed supporting experimentation on next-gen wireless technologies</a:t>
            </a:r>
            <a:endParaRPr sz="3200"/>
          </a:p>
          <a:p>
            <a:pPr indent="-431800" lvl="1" marL="914400" rtl="0" algn="l">
              <a:spcBef>
                <a:spcPts val="0"/>
              </a:spcBef>
              <a:spcAft>
                <a:spcPts val="0"/>
              </a:spcAft>
              <a:buSzPts val="3200"/>
              <a:buChar char="•"/>
            </a:pPr>
            <a:r>
              <a:rPr lang="en-US" sz="3200"/>
              <a:t>collaboration between researchers at the City College of New York and Kyutech Institute in Japan</a:t>
            </a:r>
            <a:endParaRPr sz="3200"/>
          </a:p>
          <a:p>
            <a:pPr indent="-431800" lvl="0" marL="457200" rtl="0" algn="l">
              <a:spcBef>
                <a:spcPts val="0"/>
              </a:spcBef>
              <a:spcAft>
                <a:spcPts val="0"/>
              </a:spcAft>
              <a:buSzPts val="3200"/>
              <a:buChar char="•"/>
            </a:pPr>
            <a:r>
              <a:rPr lang="en-US" sz="3200"/>
              <a:t>The challenge: Networking</a:t>
            </a:r>
            <a:endParaRPr sz="3200"/>
          </a:p>
          <a:p>
            <a:pPr indent="-431800" lvl="1" marL="914400" rtl="0" algn="l">
              <a:spcBef>
                <a:spcPts val="0"/>
              </a:spcBef>
              <a:spcAft>
                <a:spcPts val="0"/>
              </a:spcAft>
              <a:buSzPts val="3200"/>
              <a:buChar char="•"/>
            </a:pPr>
            <a:r>
              <a:rPr lang="en-US" sz="3200"/>
              <a:t>…it’s always the network</a:t>
            </a:r>
            <a:endParaRPr sz="3200"/>
          </a:p>
        </p:txBody>
      </p:sp>
      <p:sp>
        <p:nvSpPr>
          <p:cNvPr id="354" name="Google Shape;354;p4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4"/>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Initial troubleshooting</a:t>
            </a:r>
            <a:endParaRPr/>
          </a:p>
        </p:txBody>
      </p:sp>
      <p:sp>
        <p:nvSpPr>
          <p:cNvPr id="360" name="Google Shape;360;p44"/>
          <p:cNvSpPr txBox="1"/>
          <p:nvPr>
            <p:ph idx="1" type="body"/>
          </p:nvPr>
        </p:nvSpPr>
        <p:spPr>
          <a:xfrm>
            <a:off x="617740" y="1690688"/>
            <a:ext cx="3769200" cy="45036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a:t>Used perfSONAR nodes along the path to test to closest open node available-at ManLan.</a:t>
            </a:r>
            <a:endParaRPr/>
          </a:p>
          <a:p>
            <a:pPr indent="0" lvl="0" marL="0" rtl="0" algn="l">
              <a:lnSpc>
                <a:spcPct val="90000"/>
              </a:lnSpc>
              <a:spcBef>
                <a:spcPts val="0"/>
              </a:spcBef>
              <a:spcAft>
                <a:spcPts val="0"/>
              </a:spcAft>
              <a:buSzPts val="2100"/>
              <a:buNone/>
            </a:pPr>
            <a:r>
              <a:t/>
            </a:r>
            <a:endParaRPr/>
          </a:p>
          <a:p>
            <a:pPr indent="0" lvl="0" marL="0" rtl="0" algn="l">
              <a:lnSpc>
                <a:spcPct val="90000"/>
              </a:lnSpc>
              <a:spcBef>
                <a:spcPts val="0"/>
              </a:spcBef>
              <a:spcAft>
                <a:spcPts val="0"/>
              </a:spcAft>
              <a:buSzPts val="2100"/>
              <a:buNone/>
            </a:pPr>
            <a:r>
              <a:rPr lang="en-US"/>
              <a:t>Nodes located at</a:t>
            </a:r>
            <a:endParaRPr/>
          </a:p>
          <a:p>
            <a:pPr indent="-114300" lvl="0" marL="76197" rtl="0" algn="l">
              <a:lnSpc>
                <a:spcPct val="90000"/>
              </a:lnSpc>
              <a:spcBef>
                <a:spcPts val="500"/>
              </a:spcBef>
              <a:spcAft>
                <a:spcPts val="0"/>
              </a:spcAft>
              <a:buSzPts val="1800"/>
              <a:buChar char="•"/>
            </a:pPr>
            <a:r>
              <a:rPr lang="en-US"/>
              <a:t>APAN/Tokyo</a:t>
            </a:r>
            <a:endParaRPr/>
          </a:p>
          <a:p>
            <a:pPr indent="-114300" lvl="0" marL="76197" rtl="0" algn="l">
              <a:lnSpc>
                <a:spcPct val="90000"/>
              </a:lnSpc>
              <a:spcBef>
                <a:spcPts val="500"/>
              </a:spcBef>
              <a:spcAft>
                <a:spcPts val="0"/>
              </a:spcAft>
              <a:buSzPts val="1800"/>
              <a:buChar char="•"/>
            </a:pPr>
            <a:r>
              <a:rPr lang="en-US"/>
              <a:t>TransPAC/Seattle</a:t>
            </a:r>
            <a:endParaRPr/>
          </a:p>
          <a:p>
            <a:pPr indent="-114300" lvl="0" marL="76197" rtl="0" algn="l">
              <a:lnSpc>
                <a:spcPct val="90000"/>
              </a:lnSpc>
              <a:spcBef>
                <a:spcPts val="500"/>
              </a:spcBef>
              <a:spcAft>
                <a:spcPts val="0"/>
              </a:spcAft>
              <a:buSzPts val="1800"/>
              <a:buChar char="•"/>
            </a:pPr>
            <a:r>
              <a:rPr lang="en-US"/>
              <a:t>Internet2/Chicago</a:t>
            </a:r>
            <a:endParaRPr/>
          </a:p>
          <a:p>
            <a:pPr indent="-114300" lvl="0" marL="76197" rtl="0" algn="l">
              <a:lnSpc>
                <a:spcPct val="90000"/>
              </a:lnSpc>
              <a:spcBef>
                <a:spcPts val="500"/>
              </a:spcBef>
              <a:spcAft>
                <a:spcPts val="0"/>
              </a:spcAft>
              <a:buSzPts val="1800"/>
              <a:buChar char="•"/>
            </a:pPr>
            <a:r>
              <a:rPr lang="en-US"/>
              <a:t>NEAAR/ManLan</a:t>
            </a:r>
            <a:endParaRPr/>
          </a:p>
          <a:p>
            <a:pPr indent="-114293" lvl="1" marL="685783" rtl="0" algn="l">
              <a:lnSpc>
                <a:spcPct val="90000"/>
              </a:lnSpc>
              <a:spcBef>
                <a:spcPts val="500"/>
              </a:spcBef>
              <a:spcAft>
                <a:spcPts val="0"/>
              </a:spcAft>
              <a:buSzPts val="1800"/>
              <a:buNone/>
            </a:pPr>
            <a:r>
              <a:t/>
            </a:r>
            <a:endParaRPr/>
          </a:p>
          <a:p>
            <a:pPr indent="0" lvl="2" marL="914377" rtl="0" algn="l">
              <a:lnSpc>
                <a:spcPct val="90000"/>
              </a:lnSpc>
              <a:spcBef>
                <a:spcPts val="500"/>
              </a:spcBef>
              <a:spcAft>
                <a:spcPts val="0"/>
              </a:spcAft>
              <a:buSzPts val="1500"/>
              <a:buNone/>
            </a:pPr>
            <a:r>
              <a:t/>
            </a:r>
            <a:endParaRPr/>
          </a:p>
        </p:txBody>
      </p:sp>
      <p:sp>
        <p:nvSpPr>
          <p:cNvPr id="361" name="Google Shape;361;p44"/>
          <p:cNvSpPr txBox="1"/>
          <p:nvPr/>
        </p:nvSpPr>
        <p:spPr>
          <a:xfrm>
            <a:off x="4518330" y="4375330"/>
            <a:ext cx="7248300" cy="1465500"/>
          </a:xfrm>
          <a:prstGeom prst="rect">
            <a:avLst/>
          </a:prstGeom>
          <a:solidFill>
            <a:schemeClr val="lt1"/>
          </a:solidFill>
          <a:ln>
            <a:noFill/>
          </a:ln>
        </p:spPr>
        <p:txBody>
          <a:bodyPr anchorCtr="0" anchor="t" bIns="60925" lIns="121900" spcFirstLastPara="1" rIns="121900" wrap="square" tIns="60925">
            <a:noAutofit/>
          </a:bodyPr>
          <a:lstStyle/>
          <a:p>
            <a:pPr indent="0" lvl="0" marL="0" marR="0" rtl="0" algn="l">
              <a:lnSpc>
                <a:spcPct val="90000"/>
              </a:lnSpc>
              <a:spcBef>
                <a:spcPts val="0"/>
              </a:spcBef>
              <a:spcAft>
                <a:spcPts val="0"/>
              </a:spcAft>
              <a:buClr>
                <a:schemeClr val="dk1"/>
              </a:buClr>
              <a:buSzPts val="2100"/>
              <a:buFont typeface="Arial"/>
              <a:buNone/>
            </a:pPr>
            <a:r>
              <a:rPr b="0" i="0" lang="en-US" sz="3200" u="none" cap="none" strike="noStrike">
                <a:solidFill>
                  <a:schemeClr val="dk1"/>
                </a:solidFill>
                <a:latin typeface="Calibri"/>
                <a:ea typeface="Calibri"/>
                <a:cs typeface="Calibri"/>
                <a:sym typeface="Calibri"/>
              </a:rPr>
              <a:t>Testing to NYC showed good performance and no packet loss- indicating problem was likely within CCNY</a:t>
            </a:r>
            <a:endParaRPr b="0" i="0" sz="1400" u="none" cap="none" strike="noStrike">
              <a:solidFill>
                <a:srgbClr val="000000"/>
              </a:solidFill>
              <a:latin typeface="Arial"/>
              <a:ea typeface="Arial"/>
              <a:cs typeface="Arial"/>
              <a:sym typeface="Arial"/>
            </a:endParaRPr>
          </a:p>
          <a:p>
            <a:pPr indent="0" lvl="2" marL="914377" marR="0" rtl="0" algn="l">
              <a:lnSpc>
                <a:spcPct val="90000"/>
              </a:lnSpc>
              <a:spcBef>
                <a:spcPts val="375"/>
              </a:spcBef>
              <a:spcAft>
                <a:spcPts val="0"/>
              </a:spcAft>
              <a:buClr>
                <a:schemeClr val="dk1"/>
              </a:buClr>
              <a:buSzPts val="1500"/>
              <a:buFont typeface="Arial"/>
              <a:buNone/>
            </a:pPr>
            <a:r>
              <a:t/>
            </a:r>
            <a:endParaRPr b="0" i="0" sz="2133" u="none" cap="none" strike="noStrike">
              <a:solidFill>
                <a:schemeClr val="dk1"/>
              </a:solidFill>
              <a:latin typeface="Calibri"/>
              <a:ea typeface="Calibri"/>
              <a:cs typeface="Calibri"/>
              <a:sym typeface="Calibri"/>
            </a:endParaRPr>
          </a:p>
        </p:txBody>
      </p:sp>
      <p:pic>
        <p:nvPicPr>
          <p:cNvPr id="362" name="Google Shape;362;p44"/>
          <p:cNvPicPr preferRelativeResize="0"/>
          <p:nvPr/>
        </p:nvPicPr>
        <p:blipFill rotWithShape="1">
          <a:blip r:embed="rId3">
            <a:alphaModFix/>
          </a:blip>
          <a:srcRect b="486" l="-780" r="779" t="27972"/>
          <a:stretch/>
        </p:blipFill>
        <p:spPr>
          <a:xfrm>
            <a:off x="4463660" y="2224041"/>
            <a:ext cx="6992583" cy="2151289"/>
          </a:xfrm>
          <a:prstGeom prst="rect">
            <a:avLst/>
          </a:prstGeom>
          <a:noFill/>
          <a:ln>
            <a:noFill/>
          </a:ln>
        </p:spPr>
      </p:pic>
      <p:sp>
        <p:nvSpPr>
          <p:cNvPr id="363" name="Google Shape;363;p44"/>
          <p:cNvSpPr txBox="1"/>
          <p:nvPr/>
        </p:nvSpPr>
        <p:spPr>
          <a:xfrm>
            <a:off x="4631281" y="3570647"/>
            <a:ext cx="1000500" cy="3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APAN</a:t>
            </a:r>
            <a:endParaRPr b="0" i="0" sz="1400" u="none" cap="none" strike="noStrike">
              <a:solidFill>
                <a:srgbClr val="000000"/>
              </a:solidFill>
              <a:latin typeface="Arial"/>
              <a:ea typeface="Arial"/>
              <a:cs typeface="Arial"/>
              <a:sym typeface="Arial"/>
            </a:endParaRPr>
          </a:p>
        </p:txBody>
      </p:sp>
      <p:sp>
        <p:nvSpPr>
          <p:cNvPr id="364" name="Google Shape;364;p44"/>
          <p:cNvSpPr txBox="1"/>
          <p:nvPr/>
        </p:nvSpPr>
        <p:spPr>
          <a:xfrm>
            <a:off x="7444998" y="2855242"/>
            <a:ext cx="1395000" cy="3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TransPAC</a:t>
            </a:r>
            <a:endParaRPr b="1" i="0" sz="1867" u="none" cap="none" strike="noStrike">
              <a:solidFill>
                <a:srgbClr val="000000"/>
              </a:solidFill>
              <a:latin typeface="Arial"/>
              <a:ea typeface="Arial"/>
              <a:cs typeface="Arial"/>
              <a:sym typeface="Arial"/>
            </a:endParaRPr>
          </a:p>
        </p:txBody>
      </p:sp>
      <p:sp>
        <p:nvSpPr>
          <p:cNvPr id="365" name="Google Shape;365;p44"/>
          <p:cNvSpPr txBox="1"/>
          <p:nvPr/>
        </p:nvSpPr>
        <p:spPr>
          <a:xfrm>
            <a:off x="9123357" y="3127139"/>
            <a:ext cx="1284300" cy="3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Internet2</a:t>
            </a:r>
            <a:endParaRPr b="0" i="0" sz="1400" u="none" cap="none" strike="noStrike">
              <a:solidFill>
                <a:srgbClr val="000000"/>
              </a:solidFill>
              <a:latin typeface="Arial"/>
              <a:ea typeface="Arial"/>
              <a:cs typeface="Arial"/>
              <a:sym typeface="Arial"/>
            </a:endParaRPr>
          </a:p>
        </p:txBody>
      </p:sp>
      <p:sp>
        <p:nvSpPr>
          <p:cNvPr id="366" name="Google Shape;366;p44"/>
          <p:cNvSpPr txBox="1"/>
          <p:nvPr/>
        </p:nvSpPr>
        <p:spPr>
          <a:xfrm>
            <a:off x="11152099" y="3299685"/>
            <a:ext cx="1284300" cy="3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NEAAR</a:t>
            </a:r>
            <a:endParaRPr b="0" i="0" sz="1400" u="none" cap="none" strike="noStrike">
              <a:solidFill>
                <a:srgbClr val="000000"/>
              </a:solidFill>
              <a:latin typeface="Arial"/>
              <a:ea typeface="Arial"/>
              <a:cs typeface="Arial"/>
              <a:sym typeface="Arial"/>
            </a:endParaRPr>
          </a:p>
        </p:txBody>
      </p:sp>
      <p:pic>
        <p:nvPicPr>
          <p:cNvPr descr="Icon&#10;&#10;Description automatically generated" id="367" name="Google Shape;367;p44"/>
          <p:cNvPicPr preferRelativeResize="0"/>
          <p:nvPr/>
        </p:nvPicPr>
        <p:blipFill rotWithShape="1">
          <a:blip r:embed="rId4">
            <a:alphaModFix/>
          </a:blip>
          <a:srcRect b="0" l="0" r="0" t="0"/>
          <a:stretch/>
        </p:blipFill>
        <p:spPr>
          <a:xfrm>
            <a:off x="4449983" y="3442603"/>
            <a:ext cx="333229" cy="333229"/>
          </a:xfrm>
          <a:prstGeom prst="rect">
            <a:avLst/>
          </a:prstGeom>
          <a:noFill/>
          <a:ln>
            <a:noFill/>
          </a:ln>
        </p:spPr>
      </p:pic>
      <p:pic>
        <p:nvPicPr>
          <p:cNvPr descr="Icon&#10;&#10;Description automatically generated" id="368" name="Google Shape;368;p44"/>
          <p:cNvPicPr preferRelativeResize="0"/>
          <p:nvPr/>
        </p:nvPicPr>
        <p:blipFill rotWithShape="1">
          <a:blip r:embed="rId4">
            <a:alphaModFix/>
          </a:blip>
          <a:srcRect b="0" l="0" r="0" t="0"/>
          <a:stretch/>
        </p:blipFill>
        <p:spPr>
          <a:xfrm>
            <a:off x="8687090" y="2770236"/>
            <a:ext cx="333229" cy="333229"/>
          </a:xfrm>
          <a:prstGeom prst="rect">
            <a:avLst/>
          </a:prstGeom>
          <a:noFill/>
          <a:ln>
            <a:noFill/>
          </a:ln>
        </p:spPr>
      </p:pic>
      <p:pic>
        <p:nvPicPr>
          <p:cNvPr descr="Icon&#10;&#10;Description automatically generated" id="369" name="Google Shape;369;p44"/>
          <p:cNvPicPr preferRelativeResize="0"/>
          <p:nvPr/>
        </p:nvPicPr>
        <p:blipFill rotWithShape="1">
          <a:blip r:embed="rId4">
            <a:alphaModFix/>
          </a:blip>
          <a:srcRect b="0" l="0" r="0" t="0"/>
          <a:stretch/>
        </p:blipFill>
        <p:spPr>
          <a:xfrm>
            <a:off x="10241055" y="3074271"/>
            <a:ext cx="333229" cy="333229"/>
          </a:xfrm>
          <a:prstGeom prst="rect">
            <a:avLst/>
          </a:prstGeom>
          <a:noFill/>
          <a:ln>
            <a:noFill/>
          </a:ln>
        </p:spPr>
      </p:pic>
      <p:pic>
        <p:nvPicPr>
          <p:cNvPr descr="Icon&#10;&#10;Description automatically generated" id="370" name="Google Shape;370;p44"/>
          <p:cNvPicPr preferRelativeResize="0"/>
          <p:nvPr/>
        </p:nvPicPr>
        <p:blipFill rotWithShape="1">
          <a:blip r:embed="rId4">
            <a:alphaModFix/>
          </a:blip>
          <a:srcRect b="0" l="0" r="0" t="0"/>
          <a:stretch/>
        </p:blipFill>
        <p:spPr>
          <a:xfrm>
            <a:off x="11017655" y="3112876"/>
            <a:ext cx="333229" cy="33322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Internal troubleshooting</a:t>
            </a:r>
            <a:endParaRPr/>
          </a:p>
        </p:txBody>
      </p:sp>
      <p:sp>
        <p:nvSpPr>
          <p:cNvPr id="376" name="Google Shape;376;p45"/>
          <p:cNvSpPr txBox="1"/>
          <p:nvPr>
            <p:ph idx="1" type="body"/>
          </p:nvPr>
        </p:nvSpPr>
        <p:spPr>
          <a:xfrm>
            <a:off x="5614737" y="1433095"/>
            <a:ext cx="6342000" cy="4524000"/>
          </a:xfrm>
          <a:prstGeom prst="rect">
            <a:avLst/>
          </a:prstGeom>
          <a:noFill/>
          <a:ln>
            <a:noFill/>
          </a:ln>
        </p:spPr>
        <p:txBody>
          <a:bodyPr anchorCtr="0" anchor="t" bIns="60925" lIns="121900" spcFirstLastPara="1" rIns="121900" wrap="square" tIns="60925">
            <a:noAutofit/>
          </a:bodyPr>
          <a:lstStyle/>
          <a:p>
            <a:pPr indent="-457188" lvl="0" marL="457188" rtl="0" algn="l">
              <a:lnSpc>
                <a:spcPct val="90000"/>
              </a:lnSpc>
              <a:spcBef>
                <a:spcPts val="0"/>
              </a:spcBef>
              <a:spcAft>
                <a:spcPts val="0"/>
              </a:spcAft>
              <a:buSzPts val="1800"/>
              <a:buChar char="•"/>
            </a:pPr>
            <a:r>
              <a:rPr lang="en-US" sz="3200"/>
              <a:t>CCNY and EPOC engineers installed perfSONAR node in researcher’s lab</a:t>
            </a:r>
            <a:endParaRPr/>
          </a:p>
          <a:p>
            <a:pPr indent="-457188" lvl="0" marL="457188" rtl="0" algn="l">
              <a:lnSpc>
                <a:spcPct val="90000"/>
              </a:lnSpc>
              <a:spcBef>
                <a:spcPts val="0"/>
              </a:spcBef>
              <a:spcAft>
                <a:spcPts val="0"/>
              </a:spcAft>
              <a:buSzPts val="1800"/>
              <a:buChar char="•"/>
            </a:pPr>
            <a:r>
              <a:rPr lang="en-US" sz="3200"/>
              <a:t>Tests from prior locations to lab showed same packet loss as original problem</a:t>
            </a:r>
            <a:endParaRPr/>
          </a:p>
          <a:p>
            <a:pPr indent="-457188" lvl="0" marL="457188" rtl="0" algn="l">
              <a:lnSpc>
                <a:spcPct val="90000"/>
              </a:lnSpc>
              <a:spcBef>
                <a:spcPts val="0"/>
              </a:spcBef>
              <a:spcAft>
                <a:spcPts val="0"/>
              </a:spcAft>
              <a:buSzPts val="1800"/>
              <a:buChar char="•"/>
            </a:pPr>
            <a:r>
              <a:rPr lang="en-US" sz="3200"/>
              <a:t>Verified issue within campus</a:t>
            </a:r>
            <a:endParaRPr/>
          </a:p>
          <a:p>
            <a:pPr indent="-228598" lvl="1" marL="1066773" rtl="0" algn="l">
              <a:lnSpc>
                <a:spcPct val="90000"/>
              </a:lnSpc>
              <a:spcBef>
                <a:spcPts val="0"/>
              </a:spcBef>
              <a:spcAft>
                <a:spcPts val="0"/>
              </a:spcAft>
              <a:buSzPts val="1800"/>
              <a:buNone/>
            </a:pPr>
            <a:r>
              <a:t/>
            </a:r>
            <a:endParaRPr sz="2667"/>
          </a:p>
        </p:txBody>
      </p:sp>
      <p:pic>
        <p:nvPicPr>
          <p:cNvPr descr="A picture containing circuit&#10;&#10;Description automatically generated" id="377" name="Google Shape;377;p45"/>
          <p:cNvPicPr preferRelativeResize="0"/>
          <p:nvPr/>
        </p:nvPicPr>
        <p:blipFill rotWithShape="1">
          <a:blip r:embed="rId3">
            <a:alphaModFix/>
          </a:blip>
          <a:srcRect b="0" l="0" r="0" t="0"/>
          <a:stretch/>
        </p:blipFill>
        <p:spPr>
          <a:xfrm>
            <a:off x="838201" y="1690689"/>
            <a:ext cx="4528512" cy="301900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Regional troubleshooting</a:t>
            </a:r>
            <a:endParaRPr/>
          </a:p>
        </p:txBody>
      </p:sp>
      <p:sp>
        <p:nvSpPr>
          <p:cNvPr id="383" name="Google Shape;383;p46"/>
          <p:cNvSpPr txBox="1"/>
          <p:nvPr>
            <p:ph idx="1" type="body"/>
          </p:nvPr>
        </p:nvSpPr>
        <p:spPr>
          <a:xfrm>
            <a:off x="572560" y="1401470"/>
            <a:ext cx="7942200" cy="4544700"/>
          </a:xfrm>
          <a:prstGeom prst="rect">
            <a:avLst/>
          </a:prstGeom>
          <a:noFill/>
          <a:ln>
            <a:noFill/>
          </a:ln>
        </p:spPr>
        <p:txBody>
          <a:bodyPr anchorCtr="0" anchor="t" bIns="60925" lIns="121900" spcFirstLastPara="1" rIns="121900" wrap="square" tIns="60925">
            <a:noAutofit/>
          </a:bodyPr>
          <a:lstStyle/>
          <a:p>
            <a:pPr indent="-457188" lvl="0" marL="457188" rtl="0" algn="l">
              <a:lnSpc>
                <a:spcPct val="90000"/>
              </a:lnSpc>
              <a:spcBef>
                <a:spcPts val="0"/>
              </a:spcBef>
              <a:spcAft>
                <a:spcPts val="0"/>
              </a:spcAft>
              <a:buSzPts val="1800"/>
              <a:buChar char="•"/>
            </a:pPr>
            <a:r>
              <a:rPr lang="en-US" sz="3733"/>
              <a:t>NYSERNet </a:t>
            </a:r>
            <a:endParaRPr/>
          </a:p>
          <a:p>
            <a:pPr indent="-342898" lvl="1" marL="1066773" rtl="0" algn="l">
              <a:lnSpc>
                <a:spcPct val="90000"/>
              </a:lnSpc>
              <a:spcBef>
                <a:spcPts val="0"/>
              </a:spcBef>
              <a:spcAft>
                <a:spcPts val="0"/>
              </a:spcAft>
              <a:buSzPts val="1800"/>
              <a:buChar char="•"/>
            </a:pPr>
            <a:r>
              <a:rPr lang="en-US" sz="3200"/>
              <a:t>Regional network for NY</a:t>
            </a:r>
            <a:endParaRPr/>
          </a:p>
          <a:p>
            <a:pPr indent="-342898" lvl="1" marL="1066773" rtl="0" algn="l">
              <a:lnSpc>
                <a:spcPct val="90000"/>
              </a:lnSpc>
              <a:spcBef>
                <a:spcPts val="0"/>
              </a:spcBef>
              <a:spcAft>
                <a:spcPts val="0"/>
              </a:spcAft>
              <a:buSzPts val="1800"/>
              <a:buChar char="•"/>
            </a:pPr>
            <a:r>
              <a:rPr lang="en-US" sz="3200"/>
              <a:t>Provides R&amp;E connectivity for CCNY</a:t>
            </a:r>
            <a:endParaRPr/>
          </a:p>
          <a:p>
            <a:pPr indent="-342898" lvl="1" marL="1066773" rtl="0" algn="l">
              <a:lnSpc>
                <a:spcPct val="90000"/>
              </a:lnSpc>
              <a:spcBef>
                <a:spcPts val="0"/>
              </a:spcBef>
              <a:spcAft>
                <a:spcPts val="0"/>
              </a:spcAft>
              <a:buSzPts val="1800"/>
              <a:buChar char="•"/>
            </a:pPr>
            <a:r>
              <a:rPr lang="en-US" sz="3200"/>
              <a:t>Engineers installed a new CCNY pS node at campus edge</a:t>
            </a:r>
            <a:endParaRPr/>
          </a:p>
          <a:p>
            <a:pPr indent="-457188" lvl="0" marL="457188" rtl="0" algn="l">
              <a:lnSpc>
                <a:spcPct val="90000"/>
              </a:lnSpc>
              <a:spcBef>
                <a:spcPts val="0"/>
              </a:spcBef>
              <a:spcAft>
                <a:spcPts val="0"/>
              </a:spcAft>
              <a:buSzPts val="1800"/>
              <a:buChar char="•"/>
            </a:pPr>
            <a:r>
              <a:rPr lang="en-US" sz="3733"/>
              <a:t>Testing edge to lab</a:t>
            </a:r>
            <a:endParaRPr/>
          </a:p>
          <a:p>
            <a:pPr indent="-342898" lvl="1" marL="1066773" rtl="0" algn="l">
              <a:lnSpc>
                <a:spcPct val="90000"/>
              </a:lnSpc>
              <a:spcBef>
                <a:spcPts val="0"/>
              </a:spcBef>
              <a:spcAft>
                <a:spcPts val="0"/>
              </a:spcAft>
              <a:buSzPts val="1800"/>
              <a:buChar char="•"/>
            </a:pPr>
            <a:r>
              <a:rPr lang="en-US" sz="3200"/>
              <a:t>Packet fragmentation and MTU issues on the ingress path to CCNY</a:t>
            </a:r>
            <a:endParaRPr/>
          </a:p>
          <a:p>
            <a:pPr indent="-342898" lvl="1" marL="1066773" rtl="0" algn="l">
              <a:lnSpc>
                <a:spcPct val="90000"/>
              </a:lnSpc>
              <a:spcBef>
                <a:spcPts val="0"/>
              </a:spcBef>
              <a:spcAft>
                <a:spcPts val="0"/>
              </a:spcAft>
              <a:buSzPts val="1800"/>
              <a:buChar char="•"/>
            </a:pPr>
            <a:r>
              <a:rPr lang="en-US" sz="3200"/>
              <a:t>Packet loss isolated to specific segment of the CCNY campus network</a:t>
            </a:r>
            <a:endParaRPr/>
          </a:p>
        </p:txBody>
      </p:sp>
      <p:pic>
        <p:nvPicPr>
          <p:cNvPr descr="Icon&#10;&#10;Description automatically generated" id="384" name="Google Shape;384;p46"/>
          <p:cNvPicPr preferRelativeResize="0"/>
          <p:nvPr/>
        </p:nvPicPr>
        <p:blipFill rotWithShape="1">
          <a:blip r:embed="rId3">
            <a:alphaModFix/>
          </a:blip>
          <a:srcRect b="0" l="0" r="0" t="0"/>
          <a:stretch/>
        </p:blipFill>
        <p:spPr>
          <a:xfrm>
            <a:off x="8344019" y="1278481"/>
            <a:ext cx="2540000" cy="2540000"/>
          </a:xfrm>
          <a:prstGeom prst="rect">
            <a:avLst/>
          </a:prstGeom>
          <a:noFill/>
          <a:ln>
            <a:noFill/>
          </a:ln>
        </p:spPr>
      </p:pic>
      <p:pic>
        <p:nvPicPr>
          <p:cNvPr descr="A drawing of a person&#10;&#10;Description automatically generated with low confidence" id="385" name="Google Shape;385;p46"/>
          <p:cNvPicPr preferRelativeResize="0"/>
          <p:nvPr/>
        </p:nvPicPr>
        <p:blipFill rotWithShape="1">
          <a:blip r:embed="rId4">
            <a:alphaModFix/>
          </a:blip>
          <a:srcRect b="0" l="0" r="0" t="0"/>
          <a:stretch/>
        </p:blipFill>
        <p:spPr>
          <a:xfrm>
            <a:off x="8514897" y="3753496"/>
            <a:ext cx="2198247" cy="21927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7"/>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Problem located</a:t>
            </a:r>
            <a:endParaRPr/>
          </a:p>
        </p:txBody>
      </p:sp>
      <p:sp>
        <p:nvSpPr>
          <p:cNvPr id="391" name="Google Shape;391;p47"/>
          <p:cNvSpPr txBox="1"/>
          <p:nvPr>
            <p:ph idx="1" type="body"/>
          </p:nvPr>
        </p:nvSpPr>
        <p:spPr>
          <a:xfrm>
            <a:off x="5660858" y="1200979"/>
            <a:ext cx="5899500" cy="47895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sz="3200"/>
              <a:t>With this data</a:t>
            </a:r>
            <a:endParaRPr/>
          </a:p>
          <a:p>
            <a:pPr indent="-457188" lvl="0" marL="457188" rtl="0" algn="l">
              <a:lnSpc>
                <a:spcPct val="90000"/>
              </a:lnSpc>
              <a:spcBef>
                <a:spcPts val="0"/>
              </a:spcBef>
              <a:spcAft>
                <a:spcPts val="0"/>
              </a:spcAft>
              <a:buSzPts val="1800"/>
              <a:buChar char="•"/>
            </a:pPr>
            <a:r>
              <a:rPr lang="en-US" sz="3200"/>
              <a:t>CCNY engineers did additional local troubleshooting</a:t>
            </a:r>
            <a:endParaRPr/>
          </a:p>
          <a:p>
            <a:pPr indent="-457188" lvl="0" marL="457188" rtl="0" algn="l">
              <a:lnSpc>
                <a:spcPct val="90000"/>
              </a:lnSpc>
              <a:spcBef>
                <a:spcPts val="0"/>
              </a:spcBef>
              <a:spcAft>
                <a:spcPts val="0"/>
              </a:spcAft>
              <a:buSzPts val="1800"/>
              <a:buChar char="•"/>
            </a:pPr>
            <a:r>
              <a:rPr lang="en-US" sz="3200"/>
              <a:t>Cause identified as outdated network security device</a:t>
            </a:r>
            <a:endParaRPr/>
          </a:p>
          <a:p>
            <a:pPr indent="-457188" lvl="0" marL="457188" rtl="0" algn="l">
              <a:lnSpc>
                <a:spcPct val="90000"/>
              </a:lnSpc>
              <a:spcBef>
                <a:spcPts val="0"/>
              </a:spcBef>
              <a:spcAft>
                <a:spcPts val="0"/>
              </a:spcAft>
              <a:buSzPts val="1800"/>
              <a:buChar char="•"/>
            </a:pPr>
            <a:r>
              <a:rPr lang="en-US" sz="3200"/>
              <a:t>Replacement had been scheduled, expedited due to results</a:t>
            </a:r>
            <a:endParaRPr/>
          </a:p>
          <a:p>
            <a:pPr indent="0" lvl="0" marL="0" rtl="0" algn="l">
              <a:lnSpc>
                <a:spcPct val="90000"/>
              </a:lnSpc>
              <a:spcBef>
                <a:spcPts val="0"/>
              </a:spcBef>
              <a:spcAft>
                <a:spcPts val="0"/>
              </a:spcAft>
              <a:buSzPts val="1800"/>
              <a:buNone/>
            </a:pPr>
            <a:r>
              <a:rPr lang="en-US" sz="3200"/>
              <a:t>After replacement</a:t>
            </a:r>
            <a:endParaRPr/>
          </a:p>
          <a:p>
            <a:pPr indent="-457188" lvl="0" marL="457188" rtl="0" algn="l">
              <a:lnSpc>
                <a:spcPct val="90000"/>
              </a:lnSpc>
              <a:spcBef>
                <a:spcPts val="0"/>
              </a:spcBef>
              <a:spcAft>
                <a:spcPts val="0"/>
              </a:spcAft>
              <a:buSzPts val="1800"/>
              <a:buChar char="•"/>
            </a:pPr>
            <a:r>
              <a:rPr lang="en-US" sz="3200"/>
              <a:t>pS tests verified performance was greatly improved</a:t>
            </a:r>
            <a:endParaRPr/>
          </a:p>
        </p:txBody>
      </p:sp>
      <p:pic>
        <p:nvPicPr>
          <p:cNvPr descr="A picture containing text&#10;&#10;Description automatically generated" id="392" name="Google Shape;392;p47"/>
          <p:cNvPicPr preferRelativeResize="0"/>
          <p:nvPr/>
        </p:nvPicPr>
        <p:blipFill rotWithShape="1">
          <a:blip r:embed="rId3">
            <a:alphaModFix/>
          </a:blip>
          <a:srcRect b="0" l="0" r="0" t="0"/>
          <a:stretch/>
        </p:blipFill>
        <p:spPr>
          <a:xfrm>
            <a:off x="720558" y="1745874"/>
            <a:ext cx="4728677" cy="22776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8"/>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lang="en-US"/>
              <a:t>Final Results</a:t>
            </a:r>
            <a:endParaRPr/>
          </a:p>
        </p:txBody>
      </p:sp>
      <p:pic>
        <p:nvPicPr>
          <p:cNvPr id="398" name="Google Shape;398;p48"/>
          <p:cNvPicPr preferRelativeResize="0"/>
          <p:nvPr/>
        </p:nvPicPr>
        <p:blipFill rotWithShape="1">
          <a:blip r:embed="rId3">
            <a:alphaModFix/>
          </a:blip>
          <a:srcRect b="0" l="0" r="0" t="0"/>
          <a:stretch/>
        </p:blipFill>
        <p:spPr>
          <a:xfrm>
            <a:off x="4361216" y="2107099"/>
            <a:ext cx="6992583" cy="3007131"/>
          </a:xfrm>
          <a:prstGeom prst="rect">
            <a:avLst/>
          </a:prstGeom>
          <a:noFill/>
          <a:ln>
            <a:noFill/>
          </a:ln>
        </p:spPr>
      </p:pic>
      <p:sp>
        <p:nvSpPr>
          <p:cNvPr id="399" name="Google Shape;399;p48"/>
          <p:cNvSpPr/>
          <p:nvPr/>
        </p:nvSpPr>
        <p:spPr>
          <a:xfrm>
            <a:off x="4449559" y="4306650"/>
            <a:ext cx="125100" cy="131100"/>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00" name="Google Shape;400;p48"/>
          <p:cNvSpPr/>
          <p:nvPr/>
        </p:nvSpPr>
        <p:spPr>
          <a:xfrm>
            <a:off x="10946750" y="3936722"/>
            <a:ext cx="125100" cy="131100"/>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01" name="Google Shape;401;p48"/>
          <p:cNvSpPr txBox="1"/>
          <p:nvPr/>
        </p:nvSpPr>
        <p:spPr>
          <a:xfrm>
            <a:off x="4512081" y="4252455"/>
            <a:ext cx="1782000" cy="91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Kyutech Institute</a:t>
            </a:r>
            <a:endParaRPr b="1" i="0" sz="2667" u="none" cap="none" strike="noStrike">
              <a:solidFill>
                <a:srgbClr val="000000"/>
              </a:solidFill>
              <a:latin typeface="Arial"/>
              <a:ea typeface="Arial"/>
              <a:cs typeface="Arial"/>
              <a:sym typeface="Arial"/>
            </a:endParaRPr>
          </a:p>
        </p:txBody>
      </p:sp>
      <p:sp>
        <p:nvSpPr>
          <p:cNvPr id="402" name="Google Shape;402;p48"/>
          <p:cNvSpPr txBox="1"/>
          <p:nvPr/>
        </p:nvSpPr>
        <p:spPr>
          <a:xfrm>
            <a:off x="10442005" y="4002881"/>
            <a:ext cx="1193100" cy="50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CCNY</a:t>
            </a:r>
            <a:endParaRPr b="1" i="0" sz="2667" u="none" cap="none" strike="noStrike">
              <a:solidFill>
                <a:srgbClr val="000000"/>
              </a:solidFill>
              <a:latin typeface="Arial"/>
              <a:ea typeface="Arial"/>
              <a:cs typeface="Arial"/>
              <a:sym typeface="Arial"/>
            </a:endParaRPr>
          </a:p>
        </p:txBody>
      </p:sp>
      <p:sp>
        <p:nvSpPr>
          <p:cNvPr id="403" name="Google Shape;403;p48"/>
          <p:cNvSpPr txBox="1"/>
          <p:nvPr>
            <p:ph idx="1" type="body"/>
          </p:nvPr>
        </p:nvSpPr>
        <p:spPr>
          <a:xfrm>
            <a:off x="395981" y="1690689"/>
            <a:ext cx="3965100" cy="3423600"/>
          </a:xfrm>
          <a:prstGeom prst="rect">
            <a:avLst/>
          </a:prstGeom>
          <a:noFill/>
          <a:ln>
            <a:noFill/>
          </a:ln>
        </p:spPr>
        <p:txBody>
          <a:bodyPr anchorCtr="0" anchor="t" bIns="60925" lIns="121900" spcFirstLastPara="1" rIns="121900" wrap="square" tIns="60925">
            <a:noAutofit/>
          </a:bodyPr>
          <a:lstStyle/>
          <a:p>
            <a:pPr indent="-228593" lvl="0" marL="228593" rtl="0" algn="l">
              <a:lnSpc>
                <a:spcPct val="90000"/>
              </a:lnSpc>
              <a:spcBef>
                <a:spcPts val="0"/>
              </a:spcBef>
              <a:spcAft>
                <a:spcPts val="0"/>
              </a:spcAft>
              <a:buSzPts val="2100"/>
              <a:buChar char="•"/>
            </a:pPr>
            <a:r>
              <a:rPr lang="en-US"/>
              <a:t>CCNY/JGN GRE tunnel shows consistent, symmetric performance</a:t>
            </a:r>
            <a:endParaRPr/>
          </a:p>
          <a:p>
            <a:pPr indent="-114300" lvl="0" marL="76197" rtl="0" algn="l">
              <a:lnSpc>
                <a:spcPct val="90000"/>
              </a:lnSpc>
              <a:spcBef>
                <a:spcPts val="500"/>
              </a:spcBef>
              <a:spcAft>
                <a:spcPts val="0"/>
              </a:spcAft>
              <a:buSzPts val="1800"/>
              <a:buChar char="•"/>
            </a:pPr>
            <a:r>
              <a:rPr lang="en-US" sz="2667"/>
              <a:t>JGN 🡪 CCNY (TCP)</a:t>
            </a:r>
            <a:endParaRPr/>
          </a:p>
          <a:p>
            <a:pPr indent="-228594" lvl="1" marL="533387" rtl="0" algn="l">
              <a:lnSpc>
                <a:spcPct val="90000"/>
              </a:lnSpc>
              <a:spcBef>
                <a:spcPts val="500"/>
              </a:spcBef>
              <a:spcAft>
                <a:spcPts val="0"/>
              </a:spcAft>
              <a:buSzPts val="1500"/>
              <a:buChar char="•"/>
            </a:pPr>
            <a:r>
              <a:rPr lang="en-US"/>
              <a:t>No packet loss</a:t>
            </a:r>
            <a:endParaRPr/>
          </a:p>
          <a:p>
            <a:pPr indent="-228594" lvl="1" marL="533387" rtl="0" algn="l">
              <a:lnSpc>
                <a:spcPct val="90000"/>
              </a:lnSpc>
              <a:spcBef>
                <a:spcPts val="500"/>
              </a:spcBef>
              <a:spcAft>
                <a:spcPts val="0"/>
              </a:spcAft>
              <a:buSzPts val="1500"/>
              <a:buChar char="•"/>
            </a:pPr>
            <a:r>
              <a:rPr lang="en-US"/>
              <a:t>80Mbps throughput</a:t>
            </a:r>
            <a:endParaRPr/>
          </a:p>
          <a:p>
            <a:pPr indent="-114300" lvl="0" marL="76197" rtl="0" algn="l">
              <a:lnSpc>
                <a:spcPct val="90000"/>
              </a:lnSpc>
              <a:spcBef>
                <a:spcPts val="500"/>
              </a:spcBef>
              <a:spcAft>
                <a:spcPts val="0"/>
              </a:spcAft>
              <a:buSzPts val="1800"/>
              <a:buChar char="•"/>
            </a:pPr>
            <a:r>
              <a:rPr lang="en-US" sz="2667"/>
              <a:t>CCNY 🡪 JGN (TCP)</a:t>
            </a:r>
            <a:endParaRPr/>
          </a:p>
          <a:p>
            <a:pPr indent="-228594" lvl="1" marL="533387" rtl="0" algn="l">
              <a:lnSpc>
                <a:spcPct val="90000"/>
              </a:lnSpc>
              <a:spcBef>
                <a:spcPts val="500"/>
              </a:spcBef>
              <a:spcAft>
                <a:spcPts val="0"/>
              </a:spcAft>
              <a:buSzPts val="1500"/>
              <a:buChar char="•"/>
            </a:pPr>
            <a:r>
              <a:rPr lang="en-US"/>
              <a:t>No packet loss</a:t>
            </a:r>
            <a:endParaRPr/>
          </a:p>
          <a:p>
            <a:pPr indent="-228594" lvl="1" marL="533387" rtl="0" algn="l">
              <a:lnSpc>
                <a:spcPct val="90000"/>
              </a:lnSpc>
              <a:spcBef>
                <a:spcPts val="500"/>
              </a:spcBef>
              <a:spcAft>
                <a:spcPts val="0"/>
              </a:spcAft>
              <a:buSzPts val="1500"/>
              <a:buChar char="•"/>
            </a:pPr>
            <a:r>
              <a:rPr lang="en-US"/>
              <a:t>85Mbps throughput</a:t>
            </a:r>
            <a:endParaRPr/>
          </a:p>
          <a:p>
            <a:pPr indent="-228594" lvl="1" marL="533387" rtl="0" algn="l">
              <a:lnSpc>
                <a:spcPct val="90000"/>
              </a:lnSpc>
              <a:spcBef>
                <a:spcPts val="500"/>
              </a:spcBef>
              <a:spcAft>
                <a:spcPts val="0"/>
              </a:spcAft>
              <a:buSzPts val="1500"/>
              <a:buChar char="•"/>
            </a:pPr>
            <a:r>
              <a:rPr b="1" lang="en-US" sz="2800">
                <a:solidFill>
                  <a:schemeClr val="accent1"/>
                </a:solidFill>
              </a:rPr>
              <a:t>10-fold improvement</a:t>
            </a:r>
            <a:endParaRPr/>
          </a:p>
          <a:p>
            <a:pPr indent="0" lvl="1" marL="304792" rtl="0" algn="l">
              <a:lnSpc>
                <a:spcPct val="90000"/>
              </a:lnSpc>
              <a:spcBef>
                <a:spcPts val="500"/>
              </a:spcBef>
              <a:spcAft>
                <a:spcPts val="0"/>
              </a:spcAft>
              <a:buSzPts val="15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ph type="title"/>
          </p:nvPr>
        </p:nvSpPr>
        <p:spPr>
          <a:xfrm>
            <a:off x="838201" y="365125"/>
            <a:ext cx="81234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lang="en-US"/>
              <a:t>This Isn't Even My Final Form!</a:t>
            </a:r>
            <a:endParaRPr/>
          </a:p>
        </p:txBody>
      </p:sp>
      <p:sp>
        <p:nvSpPr>
          <p:cNvPr id="409" name="Google Shape;409;p49"/>
          <p:cNvSpPr txBox="1"/>
          <p:nvPr>
            <p:ph idx="1" type="body"/>
          </p:nvPr>
        </p:nvSpPr>
        <p:spPr>
          <a:xfrm>
            <a:off x="395975" y="1690700"/>
            <a:ext cx="11366700" cy="4062600"/>
          </a:xfrm>
          <a:prstGeom prst="rect">
            <a:avLst/>
          </a:prstGeom>
          <a:noFill/>
          <a:ln>
            <a:noFill/>
          </a:ln>
        </p:spPr>
        <p:txBody>
          <a:bodyPr anchorCtr="0" anchor="t" bIns="60925" lIns="121900" spcFirstLastPara="1" rIns="121900" wrap="square" tIns="60925">
            <a:noAutofit/>
          </a:bodyPr>
          <a:lstStyle/>
          <a:p>
            <a:pPr indent="-228593" lvl="0" marL="228593" rtl="0" algn="l">
              <a:lnSpc>
                <a:spcPct val="90000"/>
              </a:lnSpc>
              <a:spcBef>
                <a:spcPts val="0"/>
              </a:spcBef>
              <a:spcAft>
                <a:spcPts val="0"/>
              </a:spcAft>
              <a:buSzPts val="2100"/>
              <a:buChar char="•"/>
            </a:pPr>
            <a:r>
              <a:rPr lang="en-US"/>
              <a:t>While fixing the issues with their GRE tunnel was helpful to COSMOS researchers, they quickly outgrew their 80Mb bandwidth limitation</a:t>
            </a:r>
            <a:endParaRPr/>
          </a:p>
          <a:p>
            <a:pPr indent="-209543" lvl="0" marL="228593" rtl="0" algn="l">
              <a:lnSpc>
                <a:spcPct val="90000"/>
              </a:lnSpc>
              <a:spcBef>
                <a:spcPts val="0"/>
              </a:spcBef>
              <a:spcAft>
                <a:spcPts val="0"/>
              </a:spcAft>
              <a:buSzPts val="1800"/>
              <a:buChar char="•"/>
            </a:pPr>
            <a:r>
              <a:rPr lang="en-US"/>
              <a:t>This led to a much larger discussion about architecting an </a:t>
            </a:r>
            <a:r>
              <a:rPr lang="en-US"/>
              <a:t>entirely</a:t>
            </a:r>
            <a:r>
              <a:rPr lang="en-US"/>
              <a:t> new solution</a:t>
            </a:r>
            <a:endParaRPr/>
          </a:p>
          <a:p>
            <a:pPr indent="-209543" lvl="0" marL="228593" rtl="0" algn="l">
              <a:lnSpc>
                <a:spcPct val="90000"/>
              </a:lnSpc>
              <a:spcBef>
                <a:spcPts val="0"/>
              </a:spcBef>
              <a:spcAft>
                <a:spcPts val="0"/>
              </a:spcAft>
              <a:buSzPts val="1800"/>
              <a:buChar char="•"/>
            </a:pPr>
            <a:r>
              <a:rPr lang="en-US"/>
              <a:t>EPOC-led engineering support included:</a:t>
            </a:r>
            <a:endParaRPr/>
          </a:p>
          <a:p>
            <a:pPr indent="0" lvl="1" marL="304792" rtl="0" algn="l">
              <a:lnSpc>
                <a:spcPct val="90000"/>
              </a:lnSpc>
              <a:spcBef>
                <a:spcPts val="500"/>
              </a:spcBef>
              <a:spcAft>
                <a:spcPts val="0"/>
              </a:spcAft>
              <a:buSzPts val="1500"/>
              <a:buNone/>
            </a:pPr>
            <a:r>
              <a:t/>
            </a:r>
            <a:endParaRPr/>
          </a:p>
        </p:txBody>
      </p:sp>
      <p:pic>
        <p:nvPicPr>
          <p:cNvPr descr="A drawing of a person&#10;&#10;Description automatically generated with low confidence" id="410" name="Google Shape;410;p49"/>
          <p:cNvPicPr preferRelativeResize="0"/>
          <p:nvPr/>
        </p:nvPicPr>
        <p:blipFill rotWithShape="1">
          <a:blip r:embed="rId3">
            <a:alphaModFix/>
          </a:blip>
          <a:srcRect b="0" l="0" r="0" t="0"/>
          <a:stretch/>
        </p:blipFill>
        <p:spPr>
          <a:xfrm>
            <a:off x="838201" y="3706700"/>
            <a:ext cx="1404300" cy="1400800"/>
          </a:xfrm>
          <a:prstGeom prst="rect">
            <a:avLst/>
          </a:prstGeom>
          <a:noFill/>
          <a:ln>
            <a:noFill/>
          </a:ln>
        </p:spPr>
      </p:pic>
      <p:pic>
        <p:nvPicPr>
          <p:cNvPr id="411" name="Google Shape;411;p49"/>
          <p:cNvPicPr preferRelativeResize="0"/>
          <p:nvPr/>
        </p:nvPicPr>
        <p:blipFill rotWithShape="1">
          <a:blip r:embed="rId4">
            <a:alphaModFix/>
          </a:blip>
          <a:srcRect b="14372" l="8465" r="6882" t="17119"/>
          <a:stretch/>
        </p:blipFill>
        <p:spPr>
          <a:xfrm>
            <a:off x="2548337" y="3744239"/>
            <a:ext cx="1638188" cy="1325700"/>
          </a:xfrm>
          <a:prstGeom prst="rect">
            <a:avLst/>
          </a:prstGeom>
          <a:noFill/>
          <a:ln>
            <a:noFill/>
          </a:ln>
        </p:spPr>
      </p:pic>
      <p:pic>
        <p:nvPicPr>
          <p:cNvPr id="412" name="Google Shape;412;p49"/>
          <p:cNvPicPr preferRelativeResize="0"/>
          <p:nvPr/>
        </p:nvPicPr>
        <p:blipFill rotWithShape="1">
          <a:blip r:embed="rId5">
            <a:alphaModFix/>
          </a:blip>
          <a:srcRect b="25055" l="7198" r="7207" t="24254"/>
          <a:stretch/>
        </p:blipFill>
        <p:spPr>
          <a:xfrm>
            <a:off x="4492350" y="3777086"/>
            <a:ext cx="3403950" cy="1260009"/>
          </a:xfrm>
          <a:prstGeom prst="rect">
            <a:avLst/>
          </a:prstGeom>
          <a:noFill/>
          <a:ln>
            <a:noFill/>
          </a:ln>
        </p:spPr>
      </p:pic>
      <p:pic>
        <p:nvPicPr>
          <p:cNvPr id="413" name="Google Shape;413;p49"/>
          <p:cNvPicPr preferRelativeResize="0"/>
          <p:nvPr/>
        </p:nvPicPr>
        <p:blipFill>
          <a:blip r:embed="rId6">
            <a:alphaModFix/>
          </a:blip>
          <a:stretch>
            <a:fillRect/>
          </a:stretch>
        </p:blipFill>
        <p:spPr>
          <a:xfrm>
            <a:off x="8336488" y="3644126"/>
            <a:ext cx="2537363" cy="1525925"/>
          </a:xfrm>
          <a:prstGeom prst="rect">
            <a:avLst/>
          </a:prstGeom>
          <a:noFill/>
          <a:ln>
            <a:noFill/>
          </a:ln>
        </p:spPr>
      </p:pic>
      <p:pic>
        <p:nvPicPr>
          <p:cNvPr id="414" name="Google Shape;414;p49"/>
          <p:cNvPicPr preferRelativeResize="0"/>
          <p:nvPr/>
        </p:nvPicPr>
        <p:blipFill>
          <a:blip r:embed="rId7">
            <a:alphaModFix/>
          </a:blip>
          <a:stretch>
            <a:fillRect/>
          </a:stretch>
        </p:blipFill>
        <p:spPr>
          <a:xfrm>
            <a:off x="838200" y="5319965"/>
            <a:ext cx="2922675" cy="1202747"/>
          </a:xfrm>
          <a:prstGeom prst="rect">
            <a:avLst/>
          </a:prstGeom>
          <a:noFill/>
          <a:ln>
            <a:noFill/>
          </a:ln>
        </p:spPr>
      </p:pic>
      <p:pic>
        <p:nvPicPr>
          <p:cNvPr id="415" name="Google Shape;415;p49"/>
          <p:cNvPicPr preferRelativeResize="0"/>
          <p:nvPr/>
        </p:nvPicPr>
        <p:blipFill rotWithShape="1">
          <a:blip r:embed="rId8">
            <a:alphaModFix/>
          </a:blip>
          <a:srcRect b="20645" l="9041" r="8012" t="19581"/>
          <a:stretch/>
        </p:blipFill>
        <p:spPr>
          <a:xfrm>
            <a:off x="4548384" y="5291324"/>
            <a:ext cx="3788116" cy="1260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0"/>
          <p:cNvSpPr txBox="1"/>
          <p:nvPr>
            <p:ph type="title"/>
          </p:nvPr>
        </p:nvSpPr>
        <p:spPr>
          <a:xfrm>
            <a:off x="838201" y="365125"/>
            <a:ext cx="91689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lang="en-US"/>
              <a:t>The Next Phase</a:t>
            </a:r>
            <a:endParaRPr/>
          </a:p>
        </p:txBody>
      </p:sp>
      <p:sp>
        <p:nvSpPr>
          <p:cNvPr id="421" name="Google Shape;421;p50"/>
          <p:cNvSpPr txBox="1"/>
          <p:nvPr>
            <p:ph idx="1" type="body"/>
          </p:nvPr>
        </p:nvSpPr>
        <p:spPr>
          <a:xfrm>
            <a:off x="301544" y="1690689"/>
            <a:ext cx="4059600" cy="35055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sz="3200"/>
              <a:t>The result of this collaboration?</a:t>
            </a:r>
            <a:endParaRPr sz="3200"/>
          </a:p>
          <a:p>
            <a:pPr indent="-228594" lvl="1" marL="685783" rtl="0" algn="l">
              <a:lnSpc>
                <a:spcPct val="90000"/>
              </a:lnSpc>
              <a:spcBef>
                <a:spcPts val="500"/>
              </a:spcBef>
              <a:spcAft>
                <a:spcPts val="0"/>
              </a:spcAft>
              <a:buSzPts val="1800"/>
              <a:buChar char="•"/>
            </a:pPr>
            <a:r>
              <a:rPr lang="en-US" sz="2667"/>
              <a:t>3 new VLANs established between CCNY and Kyutech</a:t>
            </a:r>
            <a:endParaRPr/>
          </a:p>
          <a:p>
            <a:pPr indent="-228594" lvl="1" marL="685783" rtl="0" algn="l">
              <a:lnSpc>
                <a:spcPct val="90000"/>
              </a:lnSpc>
              <a:spcBef>
                <a:spcPts val="500"/>
              </a:spcBef>
              <a:spcAft>
                <a:spcPts val="0"/>
              </a:spcAft>
              <a:buSzPts val="1800"/>
              <a:buChar char="•"/>
            </a:pPr>
            <a:r>
              <a:rPr lang="en-US" sz="2667"/>
              <a:t>Bandwidth increased to ~900Mbps, nearing the limit of the 1Gbps connected endpoints</a:t>
            </a:r>
            <a:endParaRPr/>
          </a:p>
          <a:p>
            <a:pPr indent="0" lvl="1" marL="304792" rtl="0" algn="l">
              <a:lnSpc>
                <a:spcPct val="90000"/>
              </a:lnSpc>
              <a:spcBef>
                <a:spcPts val="500"/>
              </a:spcBef>
              <a:spcAft>
                <a:spcPts val="0"/>
              </a:spcAft>
              <a:buSzPts val="1500"/>
              <a:buNone/>
            </a:pPr>
            <a:r>
              <a:t/>
            </a:r>
            <a:endParaRPr/>
          </a:p>
        </p:txBody>
      </p:sp>
      <p:pic>
        <p:nvPicPr>
          <p:cNvPr id="422" name="Google Shape;422;p50"/>
          <p:cNvPicPr preferRelativeResize="0"/>
          <p:nvPr/>
        </p:nvPicPr>
        <p:blipFill rotWithShape="1">
          <a:blip r:embed="rId3">
            <a:alphaModFix/>
          </a:blip>
          <a:srcRect b="0" l="0" r="0" t="0"/>
          <a:stretch/>
        </p:blipFill>
        <p:spPr>
          <a:xfrm>
            <a:off x="4361216" y="2107099"/>
            <a:ext cx="6992583" cy="3007131"/>
          </a:xfrm>
          <a:prstGeom prst="rect">
            <a:avLst/>
          </a:prstGeom>
          <a:noFill/>
          <a:ln>
            <a:noFill/>
          </a:ln>
        </p:spPr>
      </p:pic>
      <p:sp>
        <p:nvSpPr>
          <p:cNvPr id="423" name="Google Shape;423;p50"/>
          <p:cNvSpPr txBox="1"/>
          <p:nvPr/>
        </p:nvSpPr>
        <p:spPr>
          <a:xfrm>
            <a:off x="617741" y="5530641"/>
            <a:ext cx="11105400" cy="6057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500"/>
              </a:spcBef>
              <a:spcAft>
                <a:spcPts val="0"/>
              </a:spcAft>
              <a:buNone/>
            </a:pPr>
            <a:r>
              <a:rPr b="1" lang="en-US" sz="2800">
                <a:solidFill>
                  <a:schemeClr val="accent1"/>
                </a:solidFill>
                <a:latin typeface="Calibri"/>
                <a:ea typeface="Calibri"/>
                <a:cs typeface="Calibri"/>
                <a:sym typeface="Calibri"/>
              </a:rPr>
              <a:t>8Mbps → 80Mbps → 900Mbps, decreasing time to science!</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100"/>
              <a:buFont typeface="Arial"/>
              <a:buNone/>
            </a:pPr>
            <a:r>
              <a:t/>
            </a:r>
            <a:endParaRPr sz="2667">
              <a:solidFill>
                <a:schemeClr val="dk1"/>
              </a:solidFill>
              <a:latin typeface="Calibri"/>
              <a:ea typeface="Calibri"/>
              <a:cs typeface="Calibri"/>
              <a:sym typeface="Calibri"/>
            </a:endParaRPr>
          </a:p>
        </p:txBody>
      </p:sp>
      <p:sp>
        <p:nvSpPr>
          <p:cNvPr id="424" name="Google Shape;424;p50"/>
          <p:cNvSpPr/>
          <p:nvPr/>
        </p:nvSpPr>
        <p:spPr>
          <a:xfrm>
            <a:off x="4449559" y="4306650"/>
            <a:ext cx="125100" cy="131100"/>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25" name="Google Shape;425;p50"/>
          <p:cNvSpPr/>
          <p:nvPr/>
        </p:nvSpPr>
        <p:spPr>
          <a:xfrm>
            <a:off x="10946750" y="3936722"/>
            <a:ext cx="125100" cy="131100"/>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26" name="Google Shape;426;p50"/>
          <p:cNvSpPr txBox="1"/>
          <p:nvPr/>
        </p:nvSpPr>
        <p:spPr>
          <a:xfrm>
            <a:off x="4512081" y="4252455"/>
            <a:ext cx="1782000" cy="91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Kyutech Institute</a:t>
            </a:r>
            <a:endParaRPr b="1" i="0" sz="2667" u="none" cap="none" strike="noStrike">
              <a:solidFill>
                <a:srgbClr val="000000"/>
              </a:solidFill>
              <a:latin typeface="Arial"/>
              <a:ea typeface="Arial"/>
              <a:cs typeface="Arial"/>
              <a:sym typeface="Arial"/>
            </a:endParaRPr>
          </a:p>
        </p:txBody>
      </p:sp>
      <p:sp>
        <p:nvSpPr>
          <p:cNvPr id="427" name="Google Shape;427;p50"/>
          <p:cNvSpPr txBox="1"/>
          <p:nvPr/>
        </p:nvSpPr>
        <p:spPr>
          <a:xfrm>
            <a:off x="10442005" y="4002881"/>
            <a:ext cx="1193100" cy="50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CCNY</a:t>
            </a:r>
            <a:endParaRPr b="1" i="0" sz="2667"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Current </a:t>
            </a:r>
            <a:r>
              <a:rPr b="1" lang="en-US"/>
              <a:t>Infrastructure</a:t>
            </a:r>
            <a:r>
              <a:rPr b="1" lang="en-US"/>
              <a:t> Partners (6)</a:t>
            </a:r>
            <a:endParaRPr b="1"/>
          </a:p>
        </p:txBody>
      </p:sp>
      <p:sp>
        <p:nvSpPr>
          <p:cNvPr id="126" name="Google Shape;126;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200"/>
              <a:t>‹#›</a:t>
            </a:fld>
            <a:endParaRPr sz="1200"/>
          </a:p>
        </p:txBody>
      </p:sp>
      <p:sp>
        <p:nvSpPr>
          <p:cNvPr id="127" name="Google Shape;127;p15"/>
          <p:cNvSpPr txBox="1"/>
          <p:nvPr>
            <p:ph idx="2" type="body"/>
          </p:nvPr>
        </p:nvSpPr>
        <p:spPr>
          <a:xfrm>
            <a:off x="452025" y="1820225"/>
            <a:ext cx="5398500" cy="4369500"/>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0"/>
              </a:spcBef>
              <a:spcAft>
                <a:spcPts val="0"/>
              </a:spcAft>
              <a:buSzPts val="3200"/>
              <a:buChar char="•"/>
            </a:pPr>
            <a:r>
              <a:rPr lang="en-US" sz="3200"/>
              <a:t>Trusted CI</a:t>
            </a:r>
            <a:endParaRPr sz="3200"/>
          </a:p>
          <a:p>
            <a:pPr indent="-431800" lvl="0" marL="457200" rtl="0" algn="l">
              <a:lnSpc>
                <a:spcPct val="100000"/>
              </a:lnSpc>
              <a:spcBef>
                <a:spcPts val="0"/>
              </a:spcBef>
              <a:spcAft>
                <a:spcPts val="0"/>
              </a:spcAft>
              <a:buSzPts val="3200"/>
              <a:buChar char="•"/>
            </a:pPr>
            <a:r>
              <a:rPr lang="en-US" sz="3200"/>
              <a:t>The Quilt</a:t>
            </a:r>
            <a:endParaRPr sz="3200"/>
          </a:p>
          <a:p>
            <a:pPr indent="-431800" lvl="0" marL="457200" rtl="0" algn="l">
              <a:lnSpc>
                <a:spcPct val="100000"/>
              </a:lnSpc>
              <a:spcBef>
                <a:spcPts val="0"/>
              </a:spcBef>
              <a:spcAft>
                <a:spcPts val="0"/>
              </a:spcAft>
              <a:buSzPts val="3200"/>
              <a:buChar char="•"/>
            </a:pPr>
            <a:r>
              <a:rPr lang="en-US" sz="3200"/>
              <a:t>Internet2</a:t>
            </a:r>
            <a:endParaRPr sz="3200"/>
          </a:p>
          <a:p>
            <a:pPr indent="-431800" lvl="0" marL="457200" rtl="0" algn="l">
              <a:lnSpc>
                <a:spcPct val="100000"/>
              </a:lnSpc>
              <a:spcBef>
                <a:spcPts val="0"/>
              </a:spcBef>
              <a:spcAft>
                <a:spcPts val="0"/>
              </a:spcAft>
              <a:buSzPts val="3200"/>
              <a:buChar char="•"/>
            </a:pPr>
            <a:r>
              <a:rPr lang="en-US" sz="3200"/>
              <a:t>ACCESS</a:t>
            </a:r>
            <a:endParaRPr sz="3200"/>
          </a:p>
          <a:p>
            <a:pPr indent="-431800" lvl="0" marL="457200" rtl="0" algn="l">
              <a:lnSpc>
                <a:spcPct val="100000"/>
              </a:lnSpc>
              <a:spcBef>
                <a:spcPts val="0"/>
              </a:spcBef>
              <a:spcAft>
                <a:spcPts val="0"/>
              </a:spcAft>
              <a:buSzPts val="3200"/>
              <a:buChar char="•"/>
            </a:pPr>
            <a:r>
              <a:rPr lang="en-US" sz="3200"/>
              <a:t>CARCC</a:t>
            </a:r>
            <a:endParaRPr sz="3200"/>
          </a:p>
          <a:p>
            <a:pPr indent="-431800" lvl="0" marL="457200" rtl="0" algn="l">
              <a:lnSpc>
                <a:spcPct val="100000"/>
              </a:lnSpc>
              <a:spcBef>
                <a:spcPts val="0"/>
              </a:spcBef>
              <a:spcAft>
                <a:spcPts val="0"/>
              </a:spcAft>
              <a:buSzPts val="3200"/>
              <a:buChar char="•"/>
            </a:pPr>
            <a:r>
              <a:rPr lang="en-US" sz="3200"/>
              <a:t>Gateways</a:t>
            </a:r>
            <a:endParaRPr sz="3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433" name="Google Shape;433;p51"/>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Lessons learned…</a:t>
            </a:r>
            <a:endParaRPr/>
          </a:p>
        </p:txBody>
      </p:sp>
      <p:sp>
        <p:nvSpPr>
          <p:cNvPr id="434" name="Google Shape;434;p51"/>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a:bodyPr>
          <a:lstStyle/>
          <a:p>
            <a:pPr indent="-406400" lvl="0" marL="457200" rtl="0" algn="l">
              <a:spcBef>
                <a:spcPts val="500"/>
              </a:spcBef>
              <a:spcAft>
                <a:spcPts val="0"/>
              </a:spcAft>
              <a:buSzPts val="2800"/>
              <a:buChar char="•"/>
            </a:pPr>
            <a:r>
              <a:rPr lang="en-US"/>
              <a:t>Not all research requires Tbps performance, but performance still matters</a:t>
            </a:r>
            <a:endParaRPr/>
          </a:p>
          <a:p>
            <a:pPr indent="-406400" lvl="0" marL="457200" rtl="0" algn="l">
              <a:spcBef>
                <a:spcPts val="500"/>
              </a:spcBef>
              <a:spcAft>
                <a:spcPts val="0"/>
              </a:spcAft>
              <a:buSzPts val="2800"/>
              <a:buChar char="•"/>
            </a:pPr>
            <a:r>
              <a:rPr lang="en-US"/>
              <a:t>Narrowing down the problem before involving engineers is helpful both technically and politically</a:t>
            </a:r>
            <a:endParaRPr/>
          </a:p>
          <a:p>
            <a:pPr indent="-381000" lvl="1" marL="914400" rtl="0" algn="l">
              <a:spcBef>
                <a:spcPts val="500"/>
              </a:spcBef>
              <a:spcAft>
                <a:spcPts val="0"/>
              </a:spcAft>
              <a:buSzPts val="2400"/>
              <a:buChar char="•"/>
            </a:pPr>
            <a:r>
              <a:rPr lang="en-US"/>
              <a:t>Match effort, don’t just make it the campus engineer’s problem</a:t>
            </a:r>
            <a:endParaRPr/>
          </a:p>
          <a:p>
            <a:pPr indent="-406400" lvl="0" marL="457200" rtl="0" algn="l">
              <a:spcBef>
                <a:spcPts val="500"/>
              </a:spcBef>
              <a:spcAft>
                <a:spcPts val="0"/>
              </a:spcAft>
              <a:buSzPts val="2800"/>
              <a:buChar char="•"/>
            </a:pPr>
            <a:r>
              <a:rPr lang="en-US"/>
              <a:t>Soft </a:t>
            </a:r>
            <a:r>
              <a:rPr lang="en-US"/>
              <a:t>failures</a:t>
            </a:r>
            <a:r>
              <a:rPr lang="en-US"/>
              <a:t> (performance) can pop up anywhere, and often go </a:t>
            </a:r>
            <a:r>
              <a:rPr lang="en-US"/>
              <a:t>unnoticed for long periods of time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800"/>
              <a:t>Routes</a:t>
            </a:r>
            <a:r>
              <a:rPr lang="en-US" sz="3800"/>
              <a:t> Break and need a Community to fix them</a:t>
            </a:r>
            <a:endParaRPr sz="3800"/>
          </a:p>
        </p:txBody>
      </p:sp>
      <p:sp>
        <p:nvSpPr>
          <p:cNvPr id="441" name="Google Shape;441;p52"/>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sz="3200"/>
              <a:t>The case: GlueX (</a:t>
            </a:r>
            <a:r>
              <a:rPr lang="en-US" sz="3200" u="sng">
                <a:solidFill>
                  <a:schemeClr val="hlink"/>
                </a:solidFill>
                <a:hlinkClick r:id="rId3"/>
              </a:rPr>
              <a:t>http://gluex.org/</a:t>
            </a:r>
            <a:r>
              <a:rPr lang="en-US" sz="3200"/>
              <a:t>)</a:t>
            </a:r>
            <a:endParaRPr sz="3200"/>
          </a:p>
          <a:p>
            <a:pPr indent="-431800" lvl="1" marL="914400" rtl="0" algn="l">
              <a:spcBef>
                <a:spcPts val="0"/>
              </a:spcBef>
              <a:spcAft>
                <a:spcPts val="0"/>
              </a:spcAft>
              <a:buSzPts val="3200"/>
              <a:buChar char="•"/>
            </a:pPr>
            <a:r>
              <a:rPr lang="en-US" sz="3200"/>
              <a:t>GlueX is a particle physics experiment located at Jefferson Lab in Newport News, VA. Its primary goal is to search for and study exotic hybrid mesons.</a:t>
            </a:r>
            <a:endParaRPr sz="3200"/>
          </a:p>
          <a:p>
            <a:pPr indent="-431800" lvl="0" marL="457200" rtl="0" algn="l">
              <a:spcBef>
                <a:spcPts val="0"/>
              </a:spcBef>
              <a:spcAft>
                <a:spcPts val="0"/>
              </a:spcAft>
              <a:buSzPts val="3200"/>
              <a:buChar char="•"/>
            </a:pPr>
            <a:r>
              <a:rPr lang="en-US" sz="3200"/>
              <a:t>The challenge: Routing</a:t>
            </a:r>
            <a:endParaRPr sz="3200"/>
          </a:p>
          <a:p>
            <a:pPr indent="-431800" lvl="1" marL="914400" rtl="0" algn="l">
              <a:spcBef>
                <a:spcPts val="0"/>
              </a:spcBef>
              <a:spcAft>
                <a:spcPts val="0"/>
              </a:spcAft>
              <a:buSzPts val="3200"/>
              <a:buChar char="•"/>
            </a:pPr>
            <a:r>
              <a:rPr lang="en-US" sz="3200"/>
              <a:t>…it’s always the network, part 2</a:t>
            </a:r>
            <a:endParaRPr sz="3200"/>
          </a:p>
        </p:txBody>
      </p:sp>
      <p:sp>
        <p:nvSpPr>
          <p:cNvPr id="442" name="Google Shape;442;p5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470150" y="365125"/>
            <a:ext cx="115287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3800"/>
              <a:t>Performance problem </a:t>
            </a:r>
            <a:r>
              <a:rPr lang="en-US" sz="3800"/>
              <a:t>outline</a:t>
            </a:r>
            <a:r>
              <a:rPr lang="en-US" sz="3800"/>
              <a:t> and initial steps</a:t>
            </a:r>
            <a:endParaRPr/>
          </a:p>
        </p:txBody>
      </p:sp>
      <p:sp>
        <p:nvSpPr>
          <p:cNvPr id="449" name="Google Shape;449;p53"/>
          <p:cNvSpPr txBox="1"/>
          <p:nvPr>
            <p:ph idx="1" type="body"/>
          </p:nvPr>
        </p:nvSpPr>
        <p:spPr>
          <a:xfrm>
            <a:off x="838200" y="1825625"/>
            <a:ext cx="10515600" cy="4979700"/>
          </a:xfrm>
          <a:prstGeom prst="rect">
            <a:avLst/>
          </a:prstGeom>
        </p:spPr>
        <p:txBody>
          <a:bodyPr anchorCtr="0" anchor="t" bIns="45700" lIns="91425" spcFirstLastPara="1" rIns="91425" wrap="square" tIns="45700">
            <a:normAutofit lnSpcReduction="10000"/>
          </a:bodyPr>
          <a:lstStyle/>
          <a:p>
            <a:pPr indent="-361950" lvl="0" marL="457200" rtl="0" algn="l">
              <a:spcBef>
                <a:spcPts val="1000"/>
              </a:spcBef>
              <a:spcAft>
                <a:spcPts val="0"/>
              </a:spcAft>
              <a:buSzPts val="2100"/>
              <a:buChar char="•"/>
            </a:pPr>
            <a:r>
              <a:rPr lang="en-US" sz="3100"/>
              <a:t>GlueX project transfer from Jefferson LAB to UConn</a:t>
            </a:r>
            <a:endParaRPr sz="3100"/>
          </a:p>
          <a:p>
            <a:pPr indent="-361950" lvl="1" marL="914400" rtl="0" algn="l">
              <a:spcBef>
                <a:spcPts val="0"/>
              </a:spcBef>
              <a:spcAft>
                <a:spcPts val="0"/>
              </a:spcAft>
              <a:buSzPts val="2100"/>
              <a:buChar char="•"/>
            </a:pPr>
            <a:r>
              <a:rPr lang="en-US" sz="2700"/>
              <a:t>Poor performance reported to JLAB from UConn</a:t>
            </a:r>
            <a:endParaRPr sz="2700"/>
          </a:p>
          <a:p>
            <a:pPr indent="-361950" lvl="2" marL="1371600" rtl="0" algn="l">
              <a:spcBef>
                <a:spcPts val="0"/>
              </a:spcBef>
              <a:spcAft>
                <a:spcPts val="0"/>
              </a:spcAft>
              <a:buSzPts val="2100"/>
              <a:buChar char="•"/>
            </a:pPr>
            <a:r>
              <a:rPr lang="en-US" sz="2300"/>
              <a:t>Researcher seeing 225 MB/s(1.8Gb/s) peak, 150MB/s(1.2Gb/s) sustained with Globus</a:t>
            </a:r>
            <a:endParaRPr sz="2300"/>
          </a:p>
          <a:p>
            <a:pPr indent="-361950" lvl="1" marL="914400" rtl="0" algn="l">
              <a:spcBef>
                <a:spcPts val="0"/>
              </a:spcBef>
              <a:spcAft>
                <a:spcPts val="0"/>
              </a:spcAft>
              <a:buSzPts val="2100"/>
              <a:buChar char="•"/>
            </a:pPr>
            <a:r>
              <a:rPr lang="en-US" sz="2700"/>
              <a:t>Completed perfSONAR baseline</a:t>
            </a:r>
            <a:endParaRPr sz="2700"/>
          </a:p>
          <a:p>
            <a:pPr indent="-361950" lvl="2" marL="1371600" rtl="0" algn="l">
              <a:spcBef>
                <a:spcPts val="0"/>
              </a:spcBef>
              <a:spcAft>
                <a:spcPts val="0"/>
              </a:spcAft>
              <a:buSzPts val="2100"/>
              <a:buChar char="•"/>
            </a:pPr>
            <a:r>
              <a:rPr lang="en-US" sz="2300"/>
              <a:t>perfSONAR iperf3 was 8-9Gb/s with 1500 MTU</a:t>
            </a:r>
            <a:endParaRPr sz="2300"/>
          </a:p>
          <a:p>
            <a:pPr indent="-361950" lvl="2" marL="1371600" rtl="0" algn="l">
              <a:spcBef>
                <a:spcPts val="0"/>
              </a:spcBef>
              <a:spcAft>
                <a:spcPts val="0"/>
              </a:spcAft>
              <a:buSzPts val="2100"/>
              <a:buChar char="•"/>
            </a:pPr>
            <a:r>
              <a:rPr lang="en-US" sz="2300"/>
              <a:t>but 2-3Gb/s when 9000 MTU </a:t>
            </a:r>
            <a:endParaRPr sz="2700"/>
          </a:p>
          <a:p>
            <a:pPr indent="-361950" lvl="1" marL="914400" rtl="0" algn="l">
              <a:spcBef>
                <a:spcPts val="0"/>
              </a:spcBef>
              <a:spcAft>
                <a:spcPts val="0"/>
              </a:spcAft>
              <a:buSzPts val="2100"/>
              <a:buChar char="•"/>
            </a:pPr>
            <a:r>
              <a:rPr lang="en-US" sz="2700"/>
              <a:t>Discovered and fixed an ECMP </a:t>
            </a:r>
            <a:r>
              <a:rPr lang="en-US" sz="2700"/>
              <a:t>misconfiguration</a:t>
            </a:r>
            <a:endParaRPr sz="2700"/>
          </a:p>
          <a:p>
            <a:pPr indent="-361950" lvl="2" marL="1371600" rtl="0" algn="l">
              <a:spcBef>
                <a:spcPts val="0"/>
              </a:spcBef>
              <a:spcAft>
                <a:spcPts val="0"/>
              </a:spcAft>
              <a:buSzPts val="2100"/>
              <a:buChar char="•"/>
            </a:pPr>
            <a:r>
              <a:rPr lang="en-US" sz="2300"/>
              <a:t>Retested 450 MB/s (3.6Gb/s) peak, 300MB/s (2.4Gb/s) sustained</a:t>
            </a:r>
            <a:endParaRPr sz="2700"/>
          </a:p>
          <a:p>
            <a:pPr indent="-361950" lvl="1" marL="914400" rtl="0" algn="l">
              <a:spcBef>
                <a:spcPts val="0"/>
              </a:spcBef>
              <a:spcAft>
                <a:spcPts val="0"/>
              </a:spcAft>
              <a:buSzPts val="2100"/>
              <a:buChar char="•"/>
            </a:pPr>
            <a:r>
              <a:rPr lang="en-US" sz="2700"/>
              <a:t>Assisted in a BGP routing adjustment to separate commodity traffic from science traffic on a combined WAN link. </a:t>
            </a:r>
            <a:endParaRPr sz="2700"/>
          </a:p>
          <a:p>
            <a:pPr indent="-361950" lvl="2" marL="1371600" rtl="0" algn="l">
              <a:spcBef>
                <a:spcPts val="0"/>
              </a:spcBef>
              <a:spcAft>
                <a:spcPts val="0"/>
              </a:spcAft>
              <a:buSzPts val="2100"/>
              <a:buChar char="•"/>
            </a:pPr>
            <a:r>
              <a:rPr lang="en-US" sz="2700"/>
              <a:t>The “backup” or redundant path became the primary science path </a:t>
            </a:r>
            <a:endParaRPr sz="2700"/>
          </a:p>
          <a:p>
            <a:pPr indent="-361950" lvl="2" marL="1371600" rtl="0" algn="l">
              <a:spcBef>
                <a:spcPts val="0"/>
              </a:spcBef>
              <a:spcAft>
                <a:spcPts val="0"/>
              </a:spcAft>
              <a:buSzPts val="2100"/>
              <a:buChar char="•"/>
            </a:pPr>
            <a:r>
              <a:rPr lang="en-US" sz="2700"/>
              <a:t>This also moved science around the MTU mismatch</a:t>
            </a:r>
            <a:endParaRPr/>
          </a:p>
        </p:txBody>
      </p:sp>
      <p:sp>
        <p:nvSpPr>
          <p:cNvPr id="450" name="Google Shape;450;p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The results</a:t>
            </a:r>
            <a:endParaRPr/>
          </a:p>
        </p:txBody>
      </p:sp>
      <p:sp>
        <p:nvSpPr>
          <p:cNvPr id="457" name="Google Shape;457;p54"/>
          <p:cNvSpPr txBox="1"/>
          <p:nvPr>
            <p:ph idx="1" type="body"/>
          </p:nvPr>
        </p:nvSpPr>
        <p:spPr>
          <a:xfrm>
            <a:off x="838200" y="1825625"/>
            <a:ext cx="10515600" cy="4979700"/>
          </a:xfrm>
          <a:prstGeom prst="rect">
            <a:avLst/>
          </a:prstGeom>
        </p:spPr>
        <p:txBody>
          <a:bodyPr anchorCtr="0" anchor="t" bIns="45700" lIns="91425" spcFirstLastPara="1" rIns="91425" wrap="square" tIns="45700">
            <a:normAutofit/>
          </a:bodyPr>
          <a:lstStyle/>
          <a:p>
            <a:pPr indent="-361950" lvl="0" marL="457200" rtl="0" algn="l">
              <a:spcBef>
                <a:spcPts val="1000"/>
              </a:spcBef>
              <a:spcAft>
                <a:spcPts val="0"/>
              </a:spcAft>
              <a:buSzPts val="2100"/>
              <a:buChar char="•"/>
            </a:pPr>
            <a:r>
              <a:rPr lang="en-US" sz="3100"/>
              <a:t>GlueX project transfer from Jefferson LAB to UConn</a:t>
            </a:r>
            <a:endParaRPr sz="2700"/>
          </a:p>
          <a:p>
            <a:pPr indent="-361950" lvl="1" marL="914400" rtl="0" algn="l">
              <a:spcBef>
                <a:spcPts val="0"/>
              </a:spcBef>
              <a:spcAft>
                <a:spcPts val="0"/>
              </a:spcAft>
              <a:buSzPts val="2100"/>
              <a:buChar char="•"/>
            </a:pPr>
            <a:r>
              <a:rPr lang="en-US" sz="2700"/>
              <a:t>Assisted in troubleshooting an MTU mismatch between regional network and Jefferson Lab</a:t>
            </a:r>
            <a:endParaRPr sz="2700"/>
          </a:p>
          <a:p>
            <a:pPr indent="-374650" lvl="2" marL="1371600" rtl="0" algn="l">
              <a:spcBef>
                <a:spcPts val="0"/>
              </a:spcBef>
              <a:spcAft>
                <a:spcPts val="0"/>
              </a:spcAft>
              <a:buSzPts val="2300"/>
              <a:buChar char="•"/>
            </a:pPr>
            <a:r>
              <a:rPr lang="en-US" sz="2300"/>
              <a:t>After MTU fix, </a:t>
            </a:r>
            <a:r>
              <a:rPr lang="en-US" sz="2300"/>
              <a:t>perfSONAR iperf3 was 9.68 Gb/s with 9000 MTU</a:t>
            </a:r>
            <a:endParaRPr sz="2300"/>
          </a:p>
          <a:p>
            <a:pPr indent="-361950" lvl="1" marL="914400" rtl="0" algn="l">
              <a:spcBef>
                <a:spcPts val="0"/>
              </a:spcBef>
              <a:spcAft>
                <a:spcPts val="0"/>
              </a:spcAft>
              <a:buSzPts val="2100"/>
              <a:buChar char="•"/>
            </a:pPr>
            <a:r>
              <a:rPr lang="en-US" sz="2700"/>
              <a:t>Asked researcher about data transfer expectations</a:t>
            </a:r>
            <a:endParaRPr sz="2700"/>
          </a:p>
          <a:p>
            <a:pPr indent="-374650" lvl="2" marL="1371600" rtl="0" algn="l">
              <a:spcBef>
                <a:spcPts val="0"/>
              </a:spcBef>
              <a:spcAft>
                <a:spcPts val="0"/>
              </a:spcAft>
              <a:buSzPts val="2300"/>
              <a:buChar char="•"/>
            </a:pPr>
            <a:r>
              <a:rPr lang="en-US" sz="2300"/>
              <a:t>They would happy with 600-800 MB/s  (4.8Gb/s-6.4Gb/s) </a:t>
            </a:r>
            <a:endParaRPr sz="2300"/>
          </a:p>
          <a:p>
            <a:pPr indent="-361950" lvl="1" marL="914400" rtl="0" algn="l">
              <a:spcBef>
                <a:spcPts val="0"/>
              </a:spcBef>
              <a:spcAft>
                <a:spcPts val="0"/>
              </a:spcAft>
              <a:buSzPts val="2100"/>
              <a:buChar char="•"/>
            </a:pPr>
            <a:r>
              <a:rPr lang="en-US" sz="2700"/>
              <a:t>Ran another baseline with perfSONAR and found clean path</a:t>
            </a:r>
            <a:endParaRPr sz="2700"/>
          </a:p>
          <a:p>
            <a:pPr indent="-374650" lvl="2" marL="1371600" rtl="0" algn="l">
              <a:spcBef>
                <a:spcPts val="0"/>
              </a:spcBef>
              <a:spcAft>
                <a:spcPts val="0"/>
              </a:spcAft>
              <a:buSzPts val="2300"/>
              <a:buChar char="•"/>
            </a:pPr>
            <a:r>
              <a:rPr lang="en-US" sz="2300"/>
              <a:t>perfSONAR iperf3 was 9Gb/s</a:t>
            </a:r>
            <a:endParaRPr sz="2300"/>
          </a:p>
          <a:p>
            <a:pPr indent="-361950" lvl="1" marL="914400" rtl="0" algn="l">
              <a:spcBef>
                <a:spcPts val="0"/>
              </a:spcBef>
              <a:spcAft>
                <a:spcPts val="0"/>
              </a:spcAft>
              <a:buSzPts val="2100"/>
              <a:buChar char="•"/>
            </a:pPr>
            <a:r>
              <a:rPr lang="en-US" sz="2700"/>
              <a:t>Follow-up with Researcher to double check data transfer rate.</a:t>
            </a:r>
            <a:endParaRPr sz="2700"/>
          </a:p>
          <a:p>
            <a:pPr indent="-374650" lvl="2" marL="1371600" rtl="0" algn="l">
              <a:spcBef>
                <a:spcPts val="0"/>
              </a:spcBef>
              <a:spcAft>
                <a:spcPts val="0"/>
              </a:spcAft>
              <a:buSzPts val="2300"/>
              <a:buChar char="•"/>
            </a:pPr>
            <a:r>
              <a:rPr lang="en-US" sz="2300"/>
              <a:t>From M</a:t>
            </a:r>
            <a:r>
              <a:rPr lang="en-US" sz="2300"/>
              <a:t>ax burst rate I saw was 950MB/s (7.6Gb/s), with sustained rates in the range 500-700 MB/s (4 Gb/s-5.6Gb/s) over a period of 24 hours.</a:t>
            </a:r>
            <a:endParaRPr sz="2300"/>
          </a:p>
          <a:p>
            <a:pPr indent="-374650" lvl="1" marL="914400" rtl="0" algn="l">
              <a:spcBef>
                <a:spcPts val="0"/>
              </a:spcBef>
              <a:spcAft>
                <a:spcPts val="0"/>
              </a:spcAft>
              <a:buSzPts val="2300"/>
              <a:buChar char="•"/>
            </a:pPr>
            <a:r>
              <a:rPr b="1" lang="en-US" sz="2300"/>
              <a:t>Science time saved: A 10+ day data transfer is now down to 2 days.</a:t>
            </a:r>
            <a:endParaRPr b="1" sz="2300"/>
          </a:p>
          <a:p>
            <a:pPr indent="-374650" lvl="1" marL="914400" rtl="0" algn="l">
              <a:spcBef>
                <a:spcPts val="0"/>
              </a:spcBef>
              <a:spcAft>
                <a:spcPts val="0"/>
              </a:spcAft>
              <a:buSzPts val="2300"/>
              <a:buChar char="•"/>
            </a:pPr>
            <a:r>
              <a:rPr b="1" lang="en-US" sz="2300"/>
              <a:t>In 2024, DTNs are moving to 25 and 100G and we will test again</a:t>
            </a:r>
            <a:endParaRPr b="1" sz="2300"/>
          </a:p>
        </p:txBody>
      </p:sp>
      <p:sp>
        <p:nvSpPr>
          <p:cNvPr id="458" name="Google Shape;458;p5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464" name="Google Shape;464;p55"/>
          <p:cNvSpPr txBox="1"/>
          <p:nvPr>
            <p:ph idx="4294967295" type="title"/>
          </p:nvPr>
        </p:nvSpPr>
        <p:spPr>
          <a:xfrm>
            <a:off x="838200" y="365125"/>
            <a:ext cx="10517100" cy="141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Lessons learned…</a:t>
            </a:r>
            <a:endParaRPr/>
          </a:p>
        </p:txBody>
      </p:sp>
      <p:sp>
        <p:nvSpPr>
          <p:cNvPr id="465" name="Google Shape;465;p55"/>
          <p:cNvSpPr txBox="1"/>
          <p:nvPr>
            <p:ph idx="4294967295" type="body"/>
          </p:nvPr>
        </p:nvSpPr>
        <p:spPr>
          <a:xfrm>
            <a:off x="1495025" y="1784725"/>
            <a:ext cx="9249900" cy="4026900"/>
          </a:xfrm>
          <a:prstGeom prst="rect">
            <a:avLst/>
          </a:prstGeom>
          <a:noFill/>
          <a:ln>
            <a:noFill/>
          </a:ln>
        </p:spPr>
        <p:txBody>
          <a:bodyPr anchorCtr="0" anchor="t" bIns="45700" lIns="91425" spcFirstLastPara="1" rIns="91425" wrap="square" tIns="45700">
            <a:normAutofit/>
          </a:bodyPr>
          <a:lstStyle/>
          <a:p>
            <a:pPr indent="-406400" lvl="0" marL="457200" rtl="0" algn="l">
              <a:spcBef>
                <a:spcPts val="500"/>
              </a:spcBef>
              <a:spcAft>
                <a:spcPts val="0"/>
              </a:spcAft>
              <a:buSzPts val="2800"/>
              <a:buChar char="•"/>
            </a:pPr>
            <a:r>
              <a:rPr lang="en-US"/>
              <a:t>Routing, like puppies, can’t be left alone and expected to behave</a:t>
            </a:r>
            <a:endParaRPr/>
          </a:p>
          <a:p>
            <a:pPr indent="-381000" lvl="1" marL="914400" rtl="0" algn="l">
              <a:spcBef>
                <a:spcPts val="500"/>
              </a:spcBef>
              <a:spcAft>
                <a:spcPts val="0"/>
              </a:spcAft>
              <a:buSzPts val="2400"/>
              <a:buChar char="•"/>
            </a:pPr>
            <a:r>
              <a:rPr lang="en-US"/>
              <a:t>Needs </a:t>
            </a:r>
            <a:r>
              <a:rPr lang="en-US"/>
              <a:t>attention, care, and feeding</a:t>
            </a:r>
            <a:endParaRPr/>
          </a:p>
          <a:p>
            <a:pPr indent="-406400" lvl="0" marL="457200" rtl="0" algn="l">
              <a:spcBef>
                <a:spcPts val="500"/>
              </a:spcBef>
              <a:spcAft>
                <a:spcPts val="0"/>
              </a:spcAft>
              <a:buSzPts val="2800"/>
              <a:buChar char="•"/>
            </a:pPr>
            <a:r>
              <a:rPr lang="en-US"/>
              <a:t>Large scale scientific workflows often don’t mix well with commodity internet, even if there’s large amounts of apparent bandwidth</a:t>
            </a:r>
            <a:endParaRPr/>
          </a:p>
          <a:p>
            <a:pPr indent="-406400" lvl="0" marL="457200" rtl="0" algn="l">
              <a:spcBef>
                <a:spcPts val="500"/>
              </a:spcBef>
              <a:spcAft>
                <a:spcPts val="0"/>
              </a:spcAft>
              <a:buSzPts val="2800"/>
              <a:buChar char="•"/>
            </a:pPr>
            <a:r>
              <a:rPr lang="en-US"/>
              <a:t>Even in the 2020’s, large scale data movement is hard to get right and doesn’t “just work” out of the box</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Next Steps for RA and EPOC</a:t>
            </a:r>
            <a:endParaRPr/>
          </a:p>
        </p:txBody>
      </p:sp>
      <p:sp>
        <p:nvSpPr>
          <p:cNvPr id="472" name="Google Shape;472;p56"/>
          <p:cNvSpPr txBox="1"/>
          <p:nvPr>
            <p:ph idx="1" type="body"/>
          </p:nvPr>
        </p:nvSpPr>
        <p:spPr>
          <a:xfrm>
            <a:off x="838200" y="1825625"/>
            <a:ext cx="10515600" cy="45306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sz="3200"/>
              <a:t>Additional</a:t>
            </a:r>
            <a:r>
              <a:rPr lang="en-US" sz="3200"/>
              <a:t> Best Practice documents</a:t>
            </a:r>
            <a:endParaRPr sz="3200"/>
          </a:p>
          <a:p>
            <a:pPr indent="-431800" lvl="1" marL="914400" rtl="0" algn="l">
              <a:spcBef>
                <a:spcPts val="0"/>
              </a:spcBef>
              <a:spcAft>
                <a:spcPts val="0"/>
              </a:spcAft>
              <a:buSzPts val="3200"/>
              <a:buChar char="•"/>
            </a:pPr>
            <a:r>
              <a:rPr lang="en-US" sz="3200"/>
              <a:t>especially perfSONAR team</a:t>
            </a:r>
            <a:endParaRPr sz="3200"/>
          </a:p>
          <a:p>
            <a:pPr indent="-431800" lvl="0" marL="457200" rtl="0" algn="l">
              <a:spcBef>
                <a:spcPts val="0"/>
              </a:spcBef>
              <a:spcAft>
                <a:spcPts val="0"/>
              </a:spcAft>
              <a:buSzPts val="3200"/>
              <a:buChar char="•"/>
            </a:pPr>
            <a:r>
              <a:rPr lang="en-US" sz="3200"/>
              <a:t>Extend offerings for </a:t>
            </a:r>
            <a:endParaRPr sz="3200"/>
          </a:p>
          <a:p>
            <a:pPr indent="-431800" lvl="1" marL="914400" rtl="0" algn="l">
              <a:spcBef>
                <a:spcPts val="0"/>
              </a:spcBef>
              <a:spcAft>
                <a:spcPts val="0"/>
              </a:spcAft>
              <a:buSzPts val="3200"/>
              <a:buChar char="•"/>
            </a:pPr>
            <a:r>
              <a:rPr lang="en-US" sz="3200"/>
              <a:t>CUI/HIPPA </a:t>
            </a:r>
            <a:endParaRPr sz="3200"/>
          </a:p>
          <a:p>
            <a:pPr indent="-431800" lvl="1" marL="914400" rtl="0" algn="l">
              <a:spcBef>
                <a:spcPts val="0"/>
              </a:spcBef>
              <a:spcAft>
                <a:spcPts val="0"/>
              </a:spcAft>
              <a:buSzPts val="3200"/>
              <a:buChar char="•"/>
            </a:pPr>
            <a:r>
              <a:rPr lang="en-US" sz="3200"/>
              <a:t>IPv6</a:t>
            </a:r>
            <a:endParaRPr sz="3200"/>
          </a:p>
          <a:p>
            <a:pPr indent="-431800" lvl="1" marL="914400" rtl="0" algn="l">
              <a:spcBef>
                <a:spcPts val="0"/>
              </a:spcBef>
              <a:spcAft>
                <a:spcPts val="0"/>
              </a:spcAft>
              <a:buSzPts val="3200"/>
              <a:buChar char="•"/>
            </a:pPr>
            <a:r>
              <a:rPr lang="en-US" sz="3200"/>
              <a:t>Collaborating for MANRS and RPKI-ROA</a:t>
            </a:r>
            <a:endParaRPr sz="3200"/>
          </a:p>
          <a:p>
            <a:pPr indent="-431800" lvl="0" marL="457200" rtl="0" algn="l">
              <a:spcBef>
                <a:spcPts val="0"/>
              </a:spcBef>
              <a:spcAft>
                <a:spcPts val="0"/>
              </a:spcAft>
              <a:buSzPts val="3200"/>
              <a:buChar char="•"/>
            </a:pPr>
            <a:r>
              <a:rPr lang="en-US" sz="3200"/>
              <a:t>Reach out to the CC* Awardees for planning/next steps</a:t>
            </a:r>
            <a:endParaRPr sz="3200"/>
          </a:p>
          <a:p>
            <a:pPr indent="-431800" lvl="0" marL="457200" rtl="0" algn="l">
              <a:spcBef>
                <a:spcPts val="0"/>
              </a:spcBef>
              <a:spcAft>
                <a:spcPts val="0"/>
              </a:spcAft>
              <a:buSzPts val="3200"/>
              <a:buChar char="•"/>
            </a:pPr>
            <a:r>
              <a:rPr lang="en-US" sz="3200"/>
              <a:t>New NetSage </a:t>
            </a:r>
            <a:r>
              <a:rPr lang="en-US" sz="3200"/>
              <a:t>capabilities</a:t>
            </a:r>
            <a:r>
              <a:rPr lang="en-US" sz="3200"/>
              <a:t> (Globus, Rucio, perfSONAR)</a:t>
            </a:r>
            <a:endParaRPr sz="3200"/>
          </a:p>
          <a:p>
            <a:pPr indent="0" lvl="0" marL="0" rtl="0" algn="l">
              <a:spcBef>
                <a:spcPts val="1000"/>
              </a:spcBef>
              <a:spcAft>
                <a:spcPts val="0"/>
              </a:spcAft>
              <a:buNone/>
            </a:pPr>
            <a:r>
              <a:rPr lang="en-US" sz="3200"/>
              <a:t>In addition to </a:t>
            </a:r>
            <a:r>
              <a:rPr lang="en-US" sz="3200"/>
              <a:t>the work we’ve been doing!</a:t>
            </a:r>
            <a:endParaRPr sz="3200"/>
          </a:p>
        </p:txBody>
      </p:sp>
      <p:sp>
        <p:nvSpPr>
          <p:cNvPr id="473" name="Google Shape;473;p5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Take aways and Thanks!</a:t>
            </a:r>
            <a:endParaRPr/>
          </a:p>
        </p:txBody>
      </p:sp>
      <p:sp>
        <p:nvSpPr>
          <p:cNvPr id="480" name="Google Shape;480;p57"/>
          <p:cNvSpPr txBox="1"/>
          <p:nvPr>
            <p:ph idx="1" type="body"/>
          </p:nvPr>
        </p:nvSpPr>
        <p:spPr>
          <a:xfrm>
            <a:off x="838200" y="1825625"/>
            <a:ext cx="10515600" cy="39966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sz="3200"/>
              <a:t>Networks can break for technical reasons- AND for not technical reasons</a:t>
            </a:r>
            <a:endParaRPr sz="3200"/>
          </a:p>
          <a:p>
            <a:pPr indent="-431800" lvl="0" marL="457200" rtl="0" algn="l">
              <a:spcBef>
                <a:spcPts val="0"/>
              </a:spcBef>
              <a:spcAft>
                <a:spcPts val="0"/>
              </a:spcAft>
              <a:buSzPts val="3200"/>
              <a:buChar char="•"/>
            </a:pPr>
            <a:r>
              <a:rPr lang="en-US" sz="3200"/>
              <a:t>EPOC has helped hundreds of teams solve these problems, and are a contact point for you as well</a:t>
            </a:r>
            <a:endParaRPr sz="3200"/>
          </a:p>
          <a:p>
            <a:pPr indent="-431800" lvl="0" marL="457200" rtl="0" algn="l">
              <a:spcBef>
                <a:spcPts val="0"/>
              </a:spcBef>
              <a:spcAft>
                <a:spcPts val="0"/>
              </a:spcAft>
              <a:buSzPts val="3200"/>
              <a:buChar char="•"/>
            </a:pPr>
            <a:r>
              <a:rPr lang="en-US" sz="3200"/>
              <a:t>Feel free to reach out to us:</a:t>
            </a:r>
            <a:endParaRPr sz="3200"/>
          </a:p>
          <a:p>
            <a:pPr indent="-431800" lvl="1" marL="914400" rtl="0" algn="l">
              <a:spcBef>
                <a:spcPts val="0"/>
              </a:spcBef>
              <a:spcAft>
                <a:spcPts val="0"/>
              </a:spcAft>
              <a:buSzPts val="3200"/>
              <a:buChar char="•"/>
            </a:pPr>
            <a:r>
              <a:rPr lang="en-US" sz="3200" u="sng">
                <a:solidFill>
                  <a:schemeClr val="hlink"/>
                </a:solidFill>
                <a:hlinkClick r:id="rId3"/>
              </a:rPr>
              <a:t>epoc@tacc.utexas.edu</a:t>
            </a:r>
            <a:endParaRPr sz="3200"/>
          </a:p>
          <a:p>
            <a:pPr indent="0" lvl="0" marL="0" rtl="0" algn="l">
              <a:spcBef>
                <a:spcPts val="1000"/>
              </a:spcBef>
              <a:spcAft>
                <a:spcPts val="0"/>
              </a:spcAft>
              <a:buNone/>
            </a:pPr>
            <a:r>
              <a:t/>
            </a:r>
            <a:endParaRPr sz="3200"/>
          </a:p>
        </p:txBody>
      </p:sp>
      <p:sp>
        <p:nvSpPr>
          <p:cNvPr id="481" name="Google Shape;481;p5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type="title"/>
          </p:nvPr>
        </p:nvSpPr>
        <p:spPr>
          <a:xfrm>
            <a:off x="628650" y="2738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EPOC Five Focus Areas</a:t>
            </a:r>
            <a:endParaRPr/>
          </a:p>
        </p:txBody>
      </p:sp>
      <p:sp>
        <p:nvSpPr>
          <p:cNvPr id="133" name="Google Shape;133;p16"/>
          <p:cNvSpPr txBox="1"/>
          <p:nvPr>
            <p:ph idx="1" type="body"/>
          </p:nvPr>
        </p:nvSpPr>
        <p:spPr>
          <a:xfrm>
            <a:off x="628650" y="1369225"/>
            <a:ext cx="10616700" cy="2997600"/>
          </a:xfrm>
          <a:prstGeom prst="rect">
            <a:avLst/>
          </a:prstGeom>
          <a:noFill/>
          <a:ln>
            <a:noFill/>
          </a:ln>
        </p:spPr>
        <p:txBody>
          <a:bodyPr anchorCtr="0" anchor="t" bIns="45700" lIns="91425" spcFirstLastPara="1" rIns="91425" wrap="square" tIns="45700">
            <a:noAutofit/>
          </a:bodyPr>
          <a:lstStyle/>
          <a:p>
            <a:pPr indent="-508000" lvl="0" marL="508000" rtl="0" algn="l">
              <a:lnSpc>
                <a:spcPct val="100000"/>
              </a:lnSpc>
              <a:spcBef>
                <a:spcPts val="0"/>
              </a:spcBef>
              <a:spcAft>
                <a:spcPts val="0"/>
              </a:spcAft>
              <a:buClr>
                <a:schemeClr val="dk1"/>
              </a:buClr>
              <a:buSzPts val="3820"/>
              <a:buFont typeface="Calibri"/>
              <a:buAutoNum type="arabicPeriod"/>
            </a:pPr>
            <a:r>
              <a:rPr lang="en-US" sz="3820"/>
              <a:t>Roadside Assistance and Consulting</a:t>
            </a:r>
            <a:endParaRPr sz="3820"/>
          </a:p>
          <a:p>
            <a:pPr indent="-508000" lvl="0" marL="508000" rtl="0" algn="l">
              <a:lnSpc>
                <a:spcPct val="100000"/>
              </a:lnSpc>
              <a:spcBef>
                <a:spcPts val="0"/>
              </a:spcBef>
              <a:spcAft>
                <a:spcPts val="0"/>
              </a:spcAft>
              <a:buClr>
                <a:schemeClr val="dk1"/>
              </a:buClr>
              <a:buSzPts val="3820"/>
              <a:buFont typeface="Calibri"/>
              <a:buAutoNum type="arabicPeriod"/>
            </a:pPr>
            <a:r>
              <a:rPr lang="en-US" sz="3820"/>
              <a:t>Application Deep Dives</a:t>
            </a:r>
            <a:endParaRPr sz="3820"/>
          </a:p>
          <a:p>
            <a:pPr indent="-508000" lvl="0" marL="508000" rtl="0" algn="l">
              <a:lnSpc>
                <a:spcPct val="100000"/>
              </a:lnSpc>
              <a:spcBef>
                <a:spcPts val="0"/>
              </a:spcBef>
              <a:spcAft>
                <a:spcPts val="0"/>
              </a:spcAft>
              <a:buClr>
                <a:schemeClr val="dk1"/>
              </a:buClr>
              <a:buSzPts val="3820"/>
              <a:buFont typeface="Calibri"/>
              <a:buAutoNum type="arabicPeriod"/>
            </a:pPr>
            <a:r>
              <a:rPr lang="en-US" sz="3820"/>
              <a:t>Network Analysis (NetSage)</a:t>
            </a:r>
            <a:endParaRPr sz="3820"/>
          </a:p>
          <a:p>
            <a:pPr indent="-508000" lvl="0" marL="508000" rtl="0" algn="l">
              <a:lnSpc>
                <a:spcPct val="100000"/>
              </a:lnSpc>
              <a:spcBef>
                <a:spcPts val="0"/>
              </a:spcBef>
              <a:spcAft>
                <a:spcPts val="0"/>
              </a:spcAft>
              <a:buClr>
                <a:schemeClr val="dk1"/>
              </a:buClr>
              <a:buSzPts val="3820"/>
              <a:buFont typeface="Calibri"/>
              <a:buAutoNum type="arabicPeriod"/>
            </a:pPr>
            <a:r>
              <a:rPr lang="en-US" sz="3820"/>
              <a:t>Baseline Testing / </a:t>
            </a:r>
            <a:r>
              <a:rPr lang="en-US" sz="3820"/>
              <a:t>Faster Data Mobility Framework</a:t>
            </a:r>
            <a:endParaRPr sz="3820"/>
          </a:p>
          <a:p>
            <a:pPr indent="-508000" lvl="0" marL="508000" rtl="0" algn="l">
              <a:lnSpc>
                <a:spcPct val="100000"/>
              </a:lnSpc>
              <a:spcBef>
                <a:spcPts val="0"/>
              </a:spcBef>
              <a:spcAft>
                <a:spcPts val="0"/>
              </a:spcAft>
              <a:buClr>
                <a:schemeClr val="dk1"/>
              </a:buClr>
              <a:buSzPts val="3820"/>
              <a:buFont typeface="Calibri"/>
              <a:buAutoNum type="arabicPeriod"/>
            </a:pPr>
            <a:r>
              <a:rPr lang="en-US" sz="3820"/>
              <a:t>Training</a:t>
            </a:r>
            <a:endParaRPr sz="3820"/>
          </a:p>
          <a:p>
            <a:pPr indent="-50800" lvl="0" marL="241300" rtl="0" algn="l">
              <a:lnSpc>
                <a:spcPct val="100000"/>
              </a:lnSpc>
              <a:spcBef>
                <a:spcPts val="0"/>
              </a:spcBef>
              <a:spcAft>
                <a:spcPts val="0"/>
              </a:spcAft>
              <a:buClr>
                <a:schemeClr val="dk1"/>
              </a:buClr>
              <a:buSzPts val="2380"/>
              <a:buNone/>
            </a:pPr>
            <a:r>
              <a:t/>
            </a:r>
            <a:endParaRPr sz="3820"/>
          </a:p>
        </p:txBody>
      </p:sp>
      <p:sp>
        <p:nvSpPr>
          <p:cNvPr id="134" name="Google Shape;134;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txBox="1"/>
          <p:nvPr>
            <p:ph type="title"/>
          </p:nvPr>
        </p:nvSpPr>
        <p:spPr>
          <a:xfrm>
            <a:off x="628650" y="2738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Roadside Assistance </a:t>
            </a:r>
            <a:endParaRPr/>
          </a:p>
        </p:txBody>
      </p:sp>
      <p:sp>
        <p:nvSpPr>
          <p:cNvPr id="140" name="Google Shape;140;p17"/>
          <p:cNvSpPr txBox="1"/>
          <p:nvPr>
            <p:ph idx="1" type="body"/>
          </p:nvPr>
        </p:nvSpPr>
        <p:spPr>
          <a:xfrm>
            <a:off x="838200" y="1140350"/>
            <a:ext cx="10515600" cy="5115900"/>
          </a:xfrm>
          <a:prstGeom prst="rect">
            <a:avLst/>
          </a:prstGeom>
          <a:noFill/>
          <a:ln>
            <a:noFill/>
          </a:ln>
        </p:spPr>
        <p:txBody>
          <a:bodyPr anchorCtr="0" anchor="t" bIns="45700" lIns="91425" spcFirstLastPara="1" rIns="91425" wrap="square" tIns="45700">
            <a:noAutofit/>
          </a:bodyPr>
          <a:lstStyle/>
          <a:p>
            <a:pPr indent="-448310" lvl="0" marL="457200" rtl="0" algn="l">
              <a:lnSpc>
                <a:spcPct val="100000"/>
              </a:lnSpc>
              <a:spcBef>
                <a:spcPts val="0"/>
              </a:spcBef>
              <a:spcAft>
                <a:spcPts val="0"/>
              </a:spcAft>
              <a:buClr>
                <a:schemeClr val="dk1"/>
              </a:buClr>
              <a:buSzPts val="3460"/>
              <a:buChar char="•"/>
            </a:pPr>
            <a:r>
              <a:rPr lang="en-US" sz="3459"/>
              <a:t>“This file transfer worked last week, but it doesn’t anymore?”</a:t>
            </a:r>
            <a:endParaRPr sz="3120"/>
          </a:p>
          <a:p>
            <a:pPr indent="-426717" lvl="1" marL="914400" rtl="0" algn="l">
              <a:lnSpc>
                <a:spcPct val="100000"/>
              </a:lnSpc>
              <a:spcBef>
                <a:spcPts val="0"/>
              </a:spcBef>
              <a:spcAft>
                <a:spcPts val="0"/>
              </a:spcAft>
              <a:buClr>
                <a:srgbClr val="7F7F7F"/>
              </a:buClr>
              <a:buSzPts val="3120"/>
              <a:buChar char="•"/>
            </a:pPr>
            <a:r>
              <a:rPr lang="en-US" sz="3120"/>
              <a:t>Think of this like a flat tire, crash repair</a:t>
            </a:r>
            <a:endParaRPr sz="3120"/>
          </a:p>
          <a:p>
            <a:pPr indent="-426717" lvl="1" marL="914400" rtl="0" algn="l">
              <a:lnSpc>
                <a:spcPct val="100000"/>
              </a:lnSpc>
              <a:spcBef>
                <a:spcPts val="0"/>
              </a:spcBef>
              <a:spcAft>
                <a:spcPts val="0"/>
              </a:spcAft>
              <a:buClr>
                <a:srgbClr val="7F7F7F"/>
              </a:buClr>
              <a:buSzPts val="3120"/>
              <a:buChar char="•"/>
            </a:pPr>
            <a:r>
              <a:rPr lang="en-US" sz="3120"/>
              <a:t>Anyone can submit</a:t>
            </a:r>
            <a:endParaRPr sz="3120"/>
          </a:p>
          <a:p>
            <a:pPr indent="-448310" lvl="0" marL="457200" rtl="0" algn="l">
              <a:lnSpc>
                <a:spcPct val="100000"/>
              </a:lnSpc>
              <a:spcBef>
                <a:spcPts val="0"/>
              </a:spcBef>
              <a:spcAft>
                <a:spcPts val="0"/>
              </a:spcAft>
              <a:buClr>
                <a:schemeClr val="dk1"/>
              </a:buClr>
              <a:buSzPts val="3460"/>
              <a:buChar char="•"/>
            </a:pPr>
            <a:r>
              <a:rPr lang="en-US" sz="3459"/>
              <a:t>Contact </a:t>
            </a:r>
            <a:r>
              <a:rPr lang="en-US" sz="3459" u="sng">
                <a:solidFill>
                  <a:schemeClr val="hlink"/>
                </a:solidFill>
                <a:hlinkClick r:id="rId3"/>
              </a:rPr>
              <a:t>epoc@tacc.utexas.edu</a:t>
            </a:r>
            <a:r>
              <a:rPr lang="en-US" sz="3459"/>
              <a:t> </a:t>
            </a:r>
            <a:endParaRPr sz="3120"/>
          </a:p>
          <a:p>
            <a:pPr indent="-426717" lvl="1" marL="914400" rtl="0" algn="l">
              <a:lnSpc>
                <a:spcPct val="100000"/>
              </a:lnSpc>
              <a:spcBef>
                <a:spcPts val="0"/>
              </a:spcBef>
              <a:spcAft>
                <a:spcPts val="0"/>
              </a:spcAft>
              <a:buClr>
                <a:srgbClr val="7F7F7F"/>
              </a:buClr>
              <a:buSzPts val="3120"/>
              <a:buChar char="•"/>
            </a:pPr>
            <a:r>
              <a:rPr lang="en-US" sz="3120"/>
              <a:t>Within 24 hours, gets triaged</a:t>
            </a:r>
            <a:endParaRPr sz="3120"/>
          </a:p>
          <a:p>
            <a:pPr indent="-426717" lvl="1" marL="914400" rtl="0" algn="l">
              <a:lnSpc>
                <a:spcPct val="100000"/>
              </a:lnSpc>
              <a:spcBef>
                <a:spcPts val="0"/>
              </a:spcBef>
              <a:spcAft>
                <a:spcPts val="0"/>
              </a:spcAft>
              <a:buClr>
                <a:srgbClr val="7F7F7F"/>
              </a:buClr>
              <a:buSzPts val="3120"/>
              <a:buChar char="•"/>
            </a:pPr>
            <a:r>
              <a:rPr lang="en-US" sz="3120"/>
              <a:t>Some initial investigation to verify issues</a:t>
            </a:r>
            <a:endParaRPr sz="3120"/>
          </a:p>
          <a:p>
            <a:pPr indent="-426717" lvl="1" marL="914400" rtl="0" algn="l">
              <a:lnSpc>
                <a:spcPct val="100000"/>
              </a:lnSpc>
              <a:spcBef>
                <a:spcPts val="0"/>
              </a:spcBef>
              <a:spcAft>
                <a:spcPts val="0"/>
              </a:spcAft>
              <a:buClr>
                <a:srgbClr val="7F7F7F"/>
              </a:buClr>
              <a:buSzPts val="3120"/>
              <a:buChar char="•"/>
            </a:pPr>
            <a:r>
              <a:rPr lang="en-US" sz="3120"/>
              <a:t>A Case Manager and Lead Engineer are assigned</a:t>
            </a:r>
            <a:endParaRPr sz="3120"/>
          </a:p>
          <a:p>
            <a:pPr indent="-426717" lvl="1" marL="914400" rtl="0" algn="l">
              <a:lnSpc>
                <a:spcPct val="100000"/>
              </a:lnSpc>
              <a:spcBef>
                <a:spcPts val="0"/>
              </a:spcBef>
              <a:spcAft>
                <a:spcPts val="0"/>
              </a:spcAft>
              <a:buClr>
                <a:srgbClr val="7F7F7F"/>
              </a:buClr>
              <a:buSzPts val="3120"/>
              <a:buChar char="•"/>
            </a:pPr>
            <a:r>
              <a:rPr lang="en-US" sz="3120"/>
              <a:t>Shareable infrastructure set up</a:t>
            </a:r>
            <a:endParaRPr sz="3120"/>
          </a:p>
          <a:p>
            <a:pPr indent="-448310" lvl="0" marL="457200" rtl="0" algn="l">
              <a:lnSpc>
                <a:spcPct val="100000"/>
              </a:lnSpc>
              <a:spcBef>
                <a:spcPts val="0"/>
              </a:spcBef>
              <a:spcAft>
                <a:spcPts val="0"/>
              </a:spcAft>
              <a:buClr>
                <a:schemeClr val="dk1"/>
              </a:buClr>
              <a:buSzPts val="3460"/>
              <a:buChar char="•"/>
            </a:pPr>
            <a:r>
              <a:rPr lang="en-US" sz="3459"/>
              <a:t>Centralization of Researcher Assistance</a:t>
            </a:r>
            <a:endParaRPr sz="3459"/>
          </a:p>
          <a:p>
            <a:pPr indent="-38100" lvl="1" marL="698500" rtl="0" algn="l">
              <a:lnSpc>
                <a:spcPct val="100000"/>
              </a:lnSpc>
              <a:spcBef>
                <a:spcPts val="300"/>
              </a:spcBef>
              <a:spcAft>
                <a:spcPts val="0"/>
              </a:spcAft>
              <a:buClr>
                <a:schemeClr val="dk1"/>
              </a:buClr>
              <a:buSzPts val="2720"/>
              <a:buNone/>
            </a:pPr>
            <a:r>
              <a:t/>
            </a:r>
            <a:endParaRPr sz="2720"/>
          </a:p>
        </p:txBody>
      </p:sp>
      <p:sp>
        <p:nvSpPr>
          <p:cNvPr id="141" name="Google Shape;141;p17"/>
          <p:cNvSpPr txBox="1"/>
          <p:nvPr>
            <p:ph idx="12" type="sldNum"/>
          </p:nvPr>
        </p:nvSpPr>
        <p:spPr>
          <a:xfrm>
            <a:off x="6457950" y="4767263"/>
            <a:ext cx="2057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A close up of a sign&#10;&#10;Description automatically generated" id="142" name="Google Shape;142;p17"/>
          <p:cNvPicPr preferRelativeResize="0"/>
          <p:nvPr/>
        </p:nvPicPr>
        <p:blipFill rotWithShape="1">
          <a:blip r:embed="rId4">
            <a:alphaModFix/>
          </a:blip>
          <a:srcRect b="0" l="0" r="0" t="0"/>
          <a:stretch/>
        </p:blipFill>
        <p:spPr>
          <a:xfrm>
            <a:off x="9236299" y="1853561"/>
            <a:ext cx="2743200" cy="28160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ph type="title"/>
          </p:nvPr>
        </p:nvSpPr>
        <p:spPr>
          <a:xfrm>
            <a:off x="628650" y="2738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Roadside Assistance - Consulting</a:t>
            </a:r>
            <a:endParaRPr b="1"/>
          </a:p>
        </p:txBody>
      </p:sp>
      <p:sp>
        <p:nvSpPr>
          <p:cNvPr id="148" name="Google Shape;148;p18"/>
          <p:cNvSpPr txBox="1"/>
          <p:nvPr>
            <p:ph idx="1" type="body"/>
          </p:nvPr>
        </p:nvSpPr>
        <p:spPr>
          <a:xfrm>
            <a:off x="838200" y="1092850"/>
            <a:ext cx="10515600" cy="5448300"/>
          </a:xfrm>
          <a:prstGeom prst="rect">
            <a:avLst/>
          </a:prstGeom>
          <a:noFill/>
          <a:ln>
            <a:noFill/>
          </a:ln>
        </p:spPr>
        <p:txBody>
          <a:bodyPr anchorCtr="0" anchor="t" bIns="45700" lIns="91425" spcFirstLastPara="1" rIns="91425" wrap="square" tIns="45700">
            <a:normAutofit/>
          </a:bodyPr>
          <a:lstStyle/>
          <a:p>
            <a:pPr indent="-241300" lvl="0" marL="241300" rtl="0" algn="l">
              <a:lnSpc>
                <a:spcPct val="100000"/>
              </a:lnSpc>
              <a:spcBef>
                <a:spcPts val="0"/>
              </a:spcBef>
              <a:spcAft>
                <a:spcPts val="0"/>
              </a:spcAft>
              <a:buClr>
                <a:schemeClr val="dk1"/>
              </a:buClr>
              <a:buSzPts val="3200"/>
              <a:buChar char="•"/>
            </a:pPr>
            <a:r>
              <a:rPr lang="en-US" sz="3200"/>
              <a:t>EPOC is an “Ask Me Anything” help desk</a:t>
            </a:r>
            <a:endParaRPr sz="3200"/>
          </a:p>
          <a:p>
            <a:pPr indent="-241300" lvl="0" marL="241300" rtl="0" algn="l">
              <a:lnSpc>
                <a:spcPct val="100000"/>
              </a:lnSpc>
              <a:spcBef>
                <a:spcPts val="0"/>
              </a:spcBef>
              <a:spcAft>
                <a:spcPts val="0"/>
              </a:spcAft>
              <a:buClr>
                <a:schemeClr val="dk1"/>
              </a:buClr>
              <a:buSzPts val="3200"/>
              <a:buChar char="•"/>
            </a:pPr>
            <a:r>
              <a:rPr lang="en-US" sz="3200"/>
              <a:t>Often simpler questions:</a:t>
            </a:r>
            <a:endParaRPr sz="3200"/>
          </a:p>
          <a:p>
            <a:pPr indent="-292100" lvl="1" marL="698500" rtl="0" algn="l">
              <a:lnSpc>
                <a:spcPct val="100000"/>
              </a:lnSpc>
              <a:spcBef>
                <a:spcPts val="0"/>
              </a:spcBef>
              <a:spcAft>
                <a:spcPts val="0"/>
              </a:spcAft>
              <a:buClr>
                <a:schemeClr val="dk1"/>
              </a:buClr>
              <a:buSzPts val="3200"/>
              <a:buChar char="•"/>
            </a:pPr>
            <a:r>
              <a:rPr lang="en-US" sz="3200"/>
              <a:t>Suggestions for data architecture choices</a:t>
            </a:r>
            <a:endParaRPr sz="3200"/>
          </a:p>
          <a:p>
            <a:pPr indent="-431800" lvl="2" marL="1371600" rtl="0" algn="l">
              <a:lnSpc>
                <a:spcPct val="100000"/>
              </a:lnSpc>
              <a:spcBef>
                <a:spcPts val="0"/>
              </a:spcBef>
              <a:spcAft>
                <a:spcPts val="0"/>
              </a:spcAft>
              <a:buClr>
                <a:schemeClr val="dk1"/>
              </a:buClr>
              <a:buSzPts val="3200"/>
              <a:buChar char="•"/>
            </a:pPr>
            <a:r>
              <a:rPr lang="en-US" sz="3200"/>
              <a:t>DTNs, DMZs, firewalls </a:t>
            </a:r>
            <a:endParaRPr sz="3200"/>
          </a:p>
          <a:p>
            <a:pPr indent="-292100" lvl="1" marL="698500" rtl="0" algn="l">
              <a:lnSpc>
                <a:spcPct val="100000"/>
              </a:lnSpc>
              <a:spcBef>
                <a:spcPts val="0"/>
              </a:spcBef>
              <a:spcAft>
                <a:spcPts val="0"/>
              </a:spcAft>
              <a:buClr>
                <a:schemeClr val="dk1"/>
              </a:buClr>
              <a:buSzPts val="3200"/>
              <a:buChar char="•"/>
            </a:pPr>
            <a:r>
              <a:rPr lang="en-US" sz="3200"/>
              <a:t>Data projections for science fields</a:t>
            </a:r>
            <a:endParaRPr sz="3200"/>
          </a:p>
          <a:p>
            <a:pPr indent="-292100" lvl="1" marL="698500" rtl="0" algn="l">
              <a:lnSpc>
                <a:spcPct val="100000"/>
              </a:lnSpc>
              <a:spcBef>
                <a:spcPts val="0"/>
              </a:spcBef>
              <a:spcAft>
                <a:spcPts val="0"/>
              </a:spcAft>
              <a:buClr>
                <a:schemeClr val="dk1"/>
              </a:buClr>
              <a:buSzPts val="3200"/>
              <a:buChar char="•"/>
            </a:pPr>
            <a:r>
              <a:rPr lang="en-US" sz="3200"/>
              <a:t>Expected (real) performance between two sites</a:t>
            </a:r>
            <a:endParaRPr sz="3200"/>
          </a:p>
          <a:p>
            <a:pPr indent="-292100" lvl="1" marL="698500" rtl="0" algn="l">
              <a:lnSpc>
                <a:spcPct val="100000"/>
              </a:lnSpc>
              <a:spcBef>
                <a:spcPts val="0"/>
              </a:spcBef>
              <a:spcAft>
                <a:spcPts val="0"/>
              </a:spcAft>
              <a:buClr>
                <a:schemeClr val="dk1"/>
              </a:buClr>
              <a:buSzPts val="3200"/>
              <a:buChar char="•"/>
            </a:pPr>
            <a:r>
              <a:rPr lang="en-US" sz="3200"/>
              <a:t>Advice on how to conduct a performance assessment </a:t>
            </a:r>
            <a:endParaRPr sz="3200"/>
          </a:p>
          <a:p>
            <a:pPr indent="-292100" lvl="1" marL="698500" rtl="0" algn="l">
              <a:lnSpc>
                <a:spcPct val="100000"/>
              </a:lnSpc>
              <a:spcBef>
                <a:spcPts val="0"/>
              </a:spcBef>
              <a:spcAft>
                <a:spcPts val="0"/>
              </a:spcAft>
              <a:buClr>
                <a:schemeClr val="dk1"/>
              </a:buClr>
              <a:buSzPts val="3200"/>
              <a:buChar char="•"/>
            </a:pPr>
            <a:r>
              <a:rPr lang="en-US" sz="3200"/>
              <a:t>Or others!</a:t>
            </a:r>
            <a:endParaRPr sz="3200"/>
          </a:p>
          <a:p>
            <a:pPr indent="-241300" lvl="0" marL="241300" rtl="0" algn="l">
              <a:lnSpc>
                <a:spcPct val="100000"/>
              </a:lnSpc>
              <a:spcBef>
                <a:spcPts val="0"/>
              </a:spcBef>
              <a:spcAft>
                <a:spcPts val="0"/>
              </a:spcAft>
              <a:buClr>
                <a:schemeClr val="dk1"/>
              </a:buClr>
              <a:buSzPts val="3200"/>
              <a:buChar char="•"/>
            </a:pPr>
            <a:r>
              <a:rPr lang="en-US" sz="3200"/>
              <a:t>Same operations center approach, aim for 1 business day turnaround for first response</a:t>
            </a:r>
            <a:endParaRPr/>
          </a:p>
          <a:p>
            <a:pPr indent="-241300" lvl="1" marL="698500" rtl="0" algn="l">
              <a:lnSpc>
                <a:spcPct val="100000"/>
              </a:lnSpc>
              <a:spcBef>
                <a:spcPts val="0"/>
              </a:spcBef>
              <a:spcAft>
                <a:spcPts val="0"/>
              </a:spcAft>
              <a:buClr>
                <a:srgbClr val="7F7F7F"/>
              </a:buClr>
              <a:buSzPts val="3200"/>
              <a:buNone/>
            </a:pPr>
            <a:r>
              <a:t/>
            </a:r>
            <a:endParaRPr sz="2800"/>
          </a:p>
        </p:txBody>
      </p:sp>
      <p:sp>
        <p:nvSpPr>
          <p:cNvPr id="149" name="Google Shape;149;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628650" y="273844"/>
            <a:ext cx="7886700" cy="99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Deep Dives</a:t>
            </a:r>
            <a:endParaRPr/>
          </a:p>
        </p:txBody>
      </p:sp>
      <p:sp>
        <p:nvSpPr>
          <p:cNvPr id="155" name="Google Shape;155;p19"/>
          <p:cNvSpPr txBox="1"/>
          <p:nvPr>
            <p:ph idx="1" type="body"/>
          </p:nvPr>
        </p:nvSpPr>
        <p:spPr>
          <a:xfrm>
            <a:off x="838200" y="1524650"/>
            <a:ext cx="11038500" cy="4905900"/>
          </a:xfrm>
          <a:prstGeom prst="rect">
            <a:avLst/>
          </a:prstGeom>
          <a:noFill/>
          <a:ln>
            <a:noFill/>
          </a:ln>
        </p:spPr>
        <p:txBody>
          <a:bodyPr anchorCtr="0" anchor="t" bIns="45700" lIns="91425" spcFirstLastPara="1" rIns="91425" wrap="square" tIns="45700">
            <a:normAutofit/>
          </a:bodyPr>
          <a:lstStyle/>
          <a:p>
            <a:pPr indent="-228600" lvl="0" marL="241300" rtl="0" algn="l">
              <a:lnSpc>
                <a:spcPct val="80000"/>
              </a:lnSpc>
              <a:spcBef>
                <a:spcPts val="0"/>
              </a:spcBef>
              <a:spcAft>
                <a:spcPts val="0"/>
              </a:spcAft>
              <a:buClr>
                <a:schemeClr val="dk1"/>
              </a:buClr>
              <a:buSzPts val="3600"/>
              <a:buChar char="•"/>
            </a:pPr>
            <a:r>
              <a:rPr lang="en-US" sz="3600"/>
              <a:t>Think of this as regular maintenance, </a:t>
            </a:r>
            <a:endParaRPr sz="3600"/>
          </a:p>
          <a:p>
            <a:pPr indent="0" lvl="0" marL="457200" rtl="0" algn="l">
              <a:lnSpc>
                <a:spcPct val="80000"/>
              </a:lnSpc>
              <a:spcBef>
                <a:spcPts val="0"/>
              </a:spcBef>
              <a:spcAft>
                <a:spcPts val="0"/>
              </a:spcAft>
              <a:buClr>
                <a:schemeClr val="dk1"/>
              </a:buClr>
              <a:buSzPts val="1900"/>
              <a:buNone/>
            </a:pPr>
            <a:r>
              <a:rPr lang="en-US" sz="3600"/>
              <a:t>oil change, or planning to buy a car</a:t>
            </a:r>
            <a:endParaRPr/>
          </a:p>
          <a:p>
            <a:pPr indent="-228600" lvl="0" marL="241300" rtl="0" algn="l">
              <a:lnSpc>
                <a:spcPct val="80000"/>
              </a:lnSpc>
              <a:spcBef>
                <a:spcPts val="1100"/>
              </a:spcBef>
              <a:spcAft>
                <a:spcPts val="0"/>
              </a:spcAft>
              <a:buClr>
                <a:schemeClr val="dk1"/>
              </a:buClr>
              <a:buSzPts val="3600"/>
              <a:buChar char="•"/>
            </a:pPr>
            <a:r>
              <a:rPr lang="en-US" sz="3600"/>
              <a:t>Based on ESnet facility req’ts reviews</a:t>
            </a:r>
            <a:endParaRPr sz="3600"/>
          </a:p>
          <a:p>
            <a:pPr indent="-444500" lvl="1" marL="914400" rtl="0" algn="l">
              <a:lnSpc>
                <a:spcPct val="80000"/>
              </a:lnSpc>
              <a:spcBef>
                <a:spcPts val="300"/>
              </a:spcBef>
              <a:spcAft>
                <a:spcPts val="0"/>
              </a:spcAft>
              <a:buClr>
                <a:schemeClr val="dk1"/>
              </a:buClr>
              <a:buSzPts val="3600"/>
              <a:buChar char="•"/>
            </a:pPr>
            <a:r>
              <a:rPr lang="en-US" sz="3200">
                <a:solidFill>
                  <a:schemeClr val="dk1"/>
                </a:solidFill>
              </a:rPr>
              <a:t>Walk through science workflow with the </a:t>
            </a:r>
            <a:endParaRPr sz="3200">
              <a:solidFill>
                <a:schemeClr val="dk1"/>
              </a:solidFill>
            </a:endParaRPr>
          </a:p>
          <a:p>
            <a:pPr indent="457200" lvl="0" marL="914400" rtl="0" algn="l">
              <a:lnSpc>
                <a:spcPct val="80000"/>
              </a:lnSpc>
              <a:spcBef>
                <a:spcPts val="300"/>
              </a:spcBef>
              <a:spcAft>
                <a:spcPts val="0"/>
              </a:spcAft>
              <a:buClr>
                <a:schemeClr val="dk1"/>
              </a:buClr>
              <a:buSzPts val="1900"/>
              <a:buNone/>
            </a:pPr>
            <a:r>
              <a:rPr lang="en-US" sz="3200"/>
              <a:t>actual scientists</a:t>
            </a:r>
            <a:endParaRPr/>
          </a:p>
          <a:p>
            <a:pPr indent="-241300" lvl="1" marL="698500" rtl="0" algn="l">
              <a:lnSpc>
                <a:spcPct val="80000"/>
              </a:lnSpc>
              <a:spcBef>
                <a:spcPts val="500"/>
              </a:spcBef>
              <a:spcAft>
                <a:spcPts val="0"/>
              </a:spcAft>
              <a:buClr>
                <a:schemeClr val="dk1"/>
              </a:buClr>
              <a:buSzPts val="3200"/>
              <a:buChar char="•"/>
            </a:pPr>
            <a:r>
              <a:rPr lang="en-US" sz="3200">
                <a:solidFill>
                  <a:schemeClr val="dk1"/>
                </a:solidFill>
              </a:rPr>
              <a:t>Way to understand needs and planning</a:t>
            </a:r>
            <a:endParaRPr>
              <a:solidFill>
                <a:schemeClr val="dk1"/>
              </a:solidFill>
            </a:endParaRPr>
          </a:p>
          <a:p>
            <a:pPr indent="-228600" lvl="0" marL="241300" rtl="0" algn="l">
              <a:lnSpc>
                <a:spcPct val="80000"/>
              </a:lnSpc>
              <a:spcBef>
                <a:spcPts val="1100"/>
              </a:spcBef>
              <a:spcAft>
                <a:spcPts val="0"/>
              </a:spcAft>
              <a:buClr>
                <a:schemeClr val="dk1"/>
              </a:buClr>
              <a:buSzPts val="3600"/>
              <a:buChar char="•"/>
            </a:pPr>
            <a:r>
              <a:rPr lang="en-US" sz="3600"/>
              <a:t>Often identifies issues that have </a:t>
            </a:r>
            <a:r>
              <a:rPr b="1" i="1" lang="en-US" sz="3600" u="sng"/>
              <a:t>nothing</a:t>
            </a:r>
            <a:r>
              <a:rPr lang="en-US" sz="3600"/>
              <a:t> to do with networks, and everything to do with sociology</a:t>
            </a:r>
            <a:endParaRPr/>
          </a:p>
          <a:p>
            <a:pPr indent="0" lvl="0" marL="241300" rtl="0" algn="l">
              <a:lnSpc>
                <a:spcPct val="80000"/>
              </a:lnSpc>
              <a:spcBef>
                <a:spcPts val="1100"/>
              </a:spcBef>
              <a:spcAft>
                <a:spcPts val="0"/>
              </a:spcAft>
              <a:buClr>
                <a:schemeClr val="dk1"/>
              </a:buClr>
              <a:buSzPts val="3600"/>
              <a:buNone/>
            </a:pPr>
            <a:r>
              <a:t/>
            </a:r>
            <a:endParaRPr sz="3600"/>
          </a:p>
        </p:txBody>
      </p:sp>
      <p:pic>
        <p:nvPicPr>
          <p:cNvPr id="156" name="Google Shape;156;p19"/>
          <p:cNvPicPr preferRelativeResize="0"/>
          <p:nvPr/>
        </p:nvPicPr>
        <p:blipFill rotWithShape="1">
          <a:blip r:embed="rId3">
            <a:alphaModFix/>
          </a:blip>
          <a:srcRect b="0" l="0" r="0" t="0"/>
          <a:stretch/>
        </p:blipFill>
        <p:spPr>
          <a:xfrm>
            <a:off x="9015211" y="273844"/>
            <a:ext cx="3176789" cy="3254967"/>
          </a:xfrm>
          <a:prstGeom prst="rect">
            <a:avLst/>
          </a:prstGeom>
          <a:noFill/>
          <a:ln>
            <a:noFill/>
          </a:ln>
        </p:spPr>
      </p:pic>
      <p:sp>
        <p:nvSpPr>
          <p:cNvPr id="157" name="Google Shape;157;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609600" y="274646"/>
            <a:ext cx="10972800" cy="7713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3200"/>
              <a:buFont typeface="Calibri"/>
              <a:buNone/>
            </a:pPr>
            <a:r>
              <a:rPr b="1" lang="en-US"/>
              <a:t>Deep Dive Overview</a:t>
            </a:r>
            <a:endParaRPr b="1"/>
          </a:p>
        </p:txBody>
      </p:sp>
      <p:sp>
        <p:nvSpPr>
          <p:cNvPr id="164" name="Google Shape;164;p20"/>
          <p:cNvSpPr txBox="1"/>
          <p:nvPr>
            <p:ph idx="1" type="body"/>
          </p:nvPr>
        </p:nvSpPr>
        <p:spPr>
          <a:xfrm>
            <a:off x="609600" y="1125349"/>
            <a:ext cx="10972800" cy="5151600"/>
          </a:xfrm>
          <a:prstGeom prst="rect">
            <a:avLst/>
          </a:prstGeom>
          <a:noFill/>
          <a:ln>
            <a:noFill/>
          </a:ln>
        </p:spPr>
        <p:txBody>
          <a:bodyPr anchorCtr="0" anchor="t" bIns="60925" lIns="121900" spcFirstLastPara="1" rIns="121900" wrap="square" tIns="60925">
            <a:noAutofit/>
          </a:bodyPr>
          <a:lstStyle/>
          <a:p>
            <a:pPr indent="-431800" lvl="0" marL="457200" rtl="0" algn="l">
              <a:lnSpc>
                <a:spcPct val="100000"/>
              </a:lnSpc>
              <a:spcBef>
                <a:spcPts val="0"/>
              </a:spcBef>
              <a:spcAft>
                <a:spcPts val="0"/>
              </a:spcAft>
              <a:buClr>
                <a:schemeClr val="dk1"/>
              </a:buClr>
              <a:buSzPts val="3200"/>
              <a:buChar char="•"/>
            </a:pPr>
            <a:r>
              <a:rPr lang="en-US" sz="3200"/>
              <a:t>Formal mechanism via structured conversations to determine shared understanding of CI needs</a:t>
            </a:r>
            <a:endParaRPr sz="3200"/>
          </a:p>
          <a:p>
            <a:pPr indent="-431800" lvl="0" marL="457200" rtl="0" algn="l">
              <a:lnSpc>
                <a:spcPct val="100000"/>
              </a:lnSpc>
              <a:spcBef>
                <a:spcPts val="0"/>
              </a:spcBef>
              <a:spcAft>
                <a:spcPts val="0"/>
              </a:spcAft>
              <a:buClr>
                <a:schemeClr val="dk1"/>
              </a:buClr>
              <a:buSzPts val="3200"/>
              <a:buChar char="•"/>
            </a:pPr>
            <a:r>
              <a:rPr lang="en-US" sz="3200"/>
              <a:t>Bring together a cross section of campus</a:t>
            </a:r>
            <a:endParaRPr sz="3200"/>
          </a:p>
          <a:p>
            <a:pPr indent="-431800" lvl="1" marL="914400" rtl="0" algn="l">
              <a:lnSpc>
                <a:spcPct val="100000"/>
              </a:lnSpc>
              <a:spcBef>
                <a:spcPts val="0"/>
              </a:spcBef>
              <a:spcAft>
                <a:spcPts val="0"/>
              </a:spcAft>
              <a:buClr>
                <a:srgbClr val="7F7F7F"/>
              </a:buClr>
              <a:buSzPts val="3200"/>
              <a:buChar char="•"/>
            </a:pPr>
            <a:r>
              <a:rPr lang="en-US" sz="3200"/>
              <a:t>Network users (researchers)</a:t>
            </a:r>
            <a:endParaRPr sz="3200"/>
          </a:p>
          <a:p>
            <a:pPr indent="-431800" lvl="1" marL="914400" rtl="0" algn="l">
              <a:lnSpc>
                <a:spcPct val="100000"/>
              </a:lnSpc>
              <a:spcBef>
                <a:spcPts val="0"/>
              </a:spcBef>
              <a:spcAft>
                <a:spcPts val="0"/>
              </a:spcAft>
              <a:buClr>
                <a:srgbClr val="7F7F7F"/>
              </a:buClr>
              <a:buSzPts val="3200"/>
              <a:buChar char="•"/>
            </a:pPr>
            <a:r>
              <a:rPr lang="en-US" sz="3200"/>
              <a:t>Administrators</a:t>
            </a:r>
            <a:endParaRPr sz="3200"/>
          </a:p>
          <a:p>
            <a:pPr indent="-431800" lvl="1" marL="914400" rtl="0" algn="l">
              <a:lnSpc>
                <a:spcPct val="100000"/>
              </a:lnSpc>
              <a:spcBef>
                <a:spcPts val="0"/>
              </a:spcBef>
              <a:spcAft>
                <a:spcPts val="0"/>
              </a:spcAft>
              <a:buClr>
                <a:srgbClr val="7F7F7F"/>
              </a:buClr>
              <a:buSzPts val="3200"/>
              <a:buChar char="•"/>
            </a:pPr>
            <a:r>
              <a:rPr lang="en-US" sz="3200"/>
              <a:t>Technology providers</a:t>
            </a:r>
            <a:endParaRPr sz="3200"/>
          </a:p>
          <a:p>
            <a:pPr indent="-431800" lvl="0" marL="457200" rtl="0" algn="l">
              <a:lnSpc>
                <a:spcPct val="100000"/>
              </a:lnSpc>
              <a:spcBef>
                <a:spcPts val="0"/>
              </a:spcBef>
              <a:spcAft>
                <a:spcPts val="0"/>
              </a:spcAft>
              <a:buClr>
                <a:schemeClr val="dk1"/>
              </a:buClr>
              <a:buSzPts val="3200"/>
              <a:buChar char="•"/>
            </a:pPr>
            <a:r>
              <a:rPr lang="en-US" sz="3200"/>
              <a:t>Try to find common problems and paths forward</a:t>
            </a:r>
            <a:endParaRPr sz="3200"/>
          </a:p>
          <a:p>
            <a:pPr indent="-431800" lvl="0" marL="457200" rtl="0" algn="l">
              <a:lnSpc>
                <a:spcPct val="100000"/>
              </a:lnSpc>
              <a:spcBef>
                <a:spcPts val="0"/>
              </a:spcBef>
              <a:spcAft>
                <a:spcPts val="0"/>
              </a:spcAft>
              <a:buClr>
                <a:schemeClr val="dk1"/>
              </a:buClr>
              <a:buSzPts val="3200"/>
              <a:buChar char="•"/>
            </a:pPr>
            <a:r>
              <a:rPr lang="en-US" sz="3200"/>
              <a:t>In-person component a significant value add</a:t>
            </a:r>
            <a:endParaRPr sz="3200"/>
          </a:p>
        </p:txBody>
      </p:sp>
      <p:sp>
        <p:nvSpPr>
          <p:cNvPr id="165" name="Google Shape;165;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