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57" r:id="rId4"/>
    <p:sldId id="268" r:id="rId5"/>
    <p:sldId id="271" r:id="rId6"/>
    <p:sldId id="272" r:id="rId7"/>
    <p:sldId id="274" r:id="rId8"/>
    <p:sldId id="276" r:id="rId9"/>
    <p:sldId id="262" r:id="rId10"/>
    <p:sldId id="263" r:id="rId11"/>
    <p:sldId id="264" r:id="rId12"/>
    <p:sldId id="277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169318-381C-4E55-8883-7806F9A9E540}" v="16" dt="2024-06-05T13:40:48.8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1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10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C12DB-E4ED-4F48-9C64-166B13F9FA96}" type="datetimeFigureOut">
              <a:t>05/06/2024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C53E7-B127-4306-8C06-C6D5B53AD47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66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7900-43DE-4C5F-B558-20150C35AF6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251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7900-43DE-4C5F-B558-20150C35AF6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899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7900-43DE-4C5F-B558-20150C35AF6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358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7900-43DE-4C5F-B558-20150C35AF6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855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C53E7-B127-4306-8C06-C6D5B53AD473}" type="slidenum">
              <a:rPr lang="en-PL" smtClean="0"/>
              <a:t>10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802433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9D0AF-75D2-0E4B-5F9E-4A4D4E98C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EDE274-7B5F-CD78-EFEA-847EC2881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5E33B-031B-A39F-55A1-D9567FC3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AE85C-FC98-4E97-9B8A-4222714EC89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B4FC0-07DA-F44F-BF6C-8C0BA4461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FF46-12A4-C44A-5D95-2648F0F59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3A32-4DA4-462A-80C9-015669558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9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02037-7CA0-D5C2-2658-0ED1EA115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86B486-6816-F0A6-CCB4-588609E86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67739-1E29-C1B9-A08C-BBF39B164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AE85C-FC98-4E97-9B8A-4222714EC89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B8F25-6669-2B08-6BEB-DC893969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2FFD6-A86F-6F07-AB71-115C94DC1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3A32-4DA4-462A-80C9-015669558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635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7C20C3-A5C6-D753-4C2F-D0113640FD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2B249B-0133-86AC-C60D-259660B9E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4CF33-5C47-51E6-72AD-749B63D37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AE85C-FC98-4E97-9B8A-4222714EC89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51F8A-6C2F-39DD-51C9-469F4DED5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3F1BE-0FE7-E071-6B6F-305593301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3A32-4DA4-462A-80C9-015669558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424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045E7-7B93-5519-570E-83F06CAA3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BF9C1-F955-0873-BC64-5AB217CEC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62DEE-A3F4-6D33-C5D5-ABF83A2F6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AE85C-FC98-4E97-9B8A-4222714EC89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BC179-1507-6E72-3A50-3AB090EB7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A7C8F-E370-5099-882D-73ABEE991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3A32-4DA4-462A-80C9-015669558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C57B6-D90C-6A61-A519-A9BCB0014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12EAE-DE6F-1BA5-65A0-91480B0A5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B98BB-802F-2432-8367-342D0DCDF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AE85C-FC98-4E97-9B8A-4222714EC89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F775D-5FCC-277F-CC3F-3DF2C77BD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E20B-3397-3DB3-B3A9-702E83981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3A32-4DA4-462A-80C9-015669558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02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AE977-D393-5C20-56CE-217CD6A86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E322D-CD66-8EF0-5588-0DC2C830C7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8219-34CF-F382-D9A1-E1BFA84C4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5F5AA-30EA-28B0-E883-94BEB29C7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AE85C-FC98-4E97-9B8A-4222714EC89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F4F85F-61D9-425C-DAEE-9F12F2199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031F7-7F8D-7210-5820-138B0A82D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3A32-4DA4-462A-80C9-015669558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D5903-3130-E0B4-E09B-8C200715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80978-8AF5-8DDC-7242-260C6C165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57CB6-A069-6217-51BB-257260DD7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77B2F1-13D4-B302-4FD5-DA3ED0A74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6C4D0D-5E19-9E02-FBB3-EEE09AEFC7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513574-6263-F377-95B4-257ED986F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AE85C-FC98-4E97-9B8A-4222714EC89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DA6BE-CCDE-C4FF-1B06-3232352FB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B21D72-05DF-CE8D-E404-21D3B674F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3A32-4DA4-462A-80C9-015669558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27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35EE9-AF18-9092-D77C-0FDF4619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ECD214-B4DA-CBD8-0902-F3267674A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AE85C-FC98-4E97-9B8A-4222714EC89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9C647-D432-E60B-FE48-61197BF38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2B5CC-5FE3-9069-FAC0-72DF61FB3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3A32-4DA4-462A-80C9-015669558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383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89814-92E7-D30F-EABB-0FA6E03DC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AE85C-FC98-4E97-9B8A-4222714EC89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66529C-2353-3366-0E9E-287C36C7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66308-299C-7FDF-01D2-71D2C2D4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3A32-4DA4-462A-80C9-015669558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09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04C23-B282-1889-28E2-84C59963A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E55FF-39E3-01D9-E6AA-7B64FD50E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BD2508-FA58-FC2E-16E8-19100BF2E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84663-BC7A-BF81-23E5-D599E9D6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AE85C-FC98-4E97-9B8A-4222714EC89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C60F2-5E59-51C7-87B3-5302437C1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95A82-58AC-5335-E7BA-DFB78F74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3A32-4DA4-462A-80C9-015669558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50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BFD83-FC8E-D10E-D21E-D598389E2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884EAA-1894-5242-86BF-7CA99829CB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91C6F-4DB9-3F52-112B-4D505CF3F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45E27-D7E9-6686-5448-D3DB342C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AE85C-FC98-4E97-9B8A-4222714EC89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7A2AA-EABC-EEBF-309F-413CADAD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ACE33B-25A3-A3DE-F7E5-83286A269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B3A32-4DA4-462A-80C9-015669558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384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691229-DBD1-D7EB-FA9D-BD2EC34C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3054C-CF7A-9220-01CB-AF87A35F1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C90C7-C06B-C31E-E90E-5CC07629A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4AE85C-FC98-4E97-9B8A-4222714EC891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C7343-A1AB-728F-C30B-A5DDF67C2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5BC66-2A80-B5C0-6877-BA0FB752A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7B3A32-4DA4-462A-80C9-015669558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85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xfuel.com/en/free-photo-ebmge/download" TargetMode="External"/><Relationship Id="rId5" Type="http://schemas.openxmlformats.org/officeDocument/2006/relationships/image" Target="../media/image19.jp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svg"/><Relationship Id="rId7" Type="http://schemas.openxmlformats.org/officeDocument/2006/relationships/image" Target="../media/image2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84AC8-0CBB-91A9-A9E2-5F7F4A5BF2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104" y="3658572"/>
            <a:ext cx="9724030" cy="2330735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solidFill>
                  <a:srgbClr val="000000"/>
                </a:solidFill>
              </a:rPr>
              <a:t>Imagining the future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350766-8722-EFE5-4E8C-42EC46DCD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34537" y="6286098"/>
            <a:ext cx="9144000" cy="5753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Raimundas </a:t>
            </a:r>
            <a:r>
              <a:rPr lang="en-GB" dirty="0" err="1">
                <a:solidFill>
                  <a:srgbClr val="000000"/>
                </a:solidFill>
              </a:rPr>
              <a:t>Tuminauskas</a:t>
            </a:r>
            <a:r>
              <a:rPr lang="en-GB" dirty="0">
                <a:solidFill>
                  <a:srgbClr val="000000"/>
                </a:solidFill>
              </a:rPr>
              <a:t>, PSNC &amp; Charles Hutchings, Jisc</a:t>
            </a:r>
          </a:p>
        </p:txBody>
      </p:sp>
    </p:spTree>
    <p:extLst>
      <p:ext uri="{BB962C8B-B14F-4D97-AF65-F5344CB8AC3E}">
        <p14:creationId xmlns:p14="http://schemas.microsoft.com/office/powerpoint/2010/main" val="596025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id="{3D9DD755-F8DB-5C50-A030-4C6DAED5E6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93" l="7520" r="93848">
                        <a14:foregroundMark x1="25195" y1="56592" x2="33496" y2="56006"/>
                        <a14:foregroundMark x1="33496" y1="56006" x2="24707" y2="57813"/>
                        <a14:foregroundMark x1="24707" y1="57813" x2="35645" y2="54980"/>
                        <a14:foregroundMark x1="35645" y1="54980" x2="43848" y2="57178"/>
                        <a14:foregroundMark x1="43848" y1="57178" x2="32422" y2="54639"/>
                        <a14:foregroundMark x1="32422" y1="54639" x2="41016" y2="55908"/>
                        <a14:foregroundMark x1="41016" y1="55908" x2="33350" y2="56934"/>
                        <a14:foregroundMark x1="33350" y1="56934" x2="45313" y2="57324"/>
                        <a14:foregroundMark x1="45313" y1="57324" x2="35449" y2="56055"/>
                        <a14:foregroundMark x1="35449" y1="56055" x2="27686" y2="57666"/>
                        <a14:foregroundMark x1="27686" y1="57666" x2="35840" y2="59131"/>
                        <a14:foregroundMark x1="35840" y1="59131" x2="26709" y2="58691"/>
                        <a14:foregroundMark x1="26709" y1="58691" x2="42969" y2="57080"/>
                        <a14:foregroundMark x1="42969" y1="57080" x2="33740" y2="57910"/>
                        <a14:foregroundMark x1="33740" y1="57910" x2="43018" y2="56006"/>
                        <a14:foregroundMark x1="43018" y1="56006" x2="31494" y2="55371"/>
                        <a14:foregroundMark x1="31494" y1="55371" x2="25000" y2="58154"/>
                        <a14:foregroundMark x1="25000" y1="58154" x2="32422" y2="57861"/>
                        <a14:foregroundMark x1="32422" y1="57861" x2="49707" y2="53125"/>
                        <a14:foregroundMark x1="49707" y1="53125" x2="56885" y2="55908"/>
                        <a14:foregroundMark x1="56885" y1="55908" x2="47363" y2="55615"/>
                        <a14:foregroundMark x1="47363" y1="55615" x2="54834" y2="56104"/>
                        <a14:foregroundMark x1="54834" y1="56104" x2="47217" y2="56934"/>
                        <a14:foregroundMark x1="47217" y1="56934" x2="61523" y2="58301"/>
                        <a14:foregroundMark x1="61523" y1="58301" x2="53125" y2="56641"/>
                        <a14:foregroundMark x1="53125" y1="56641" x2="64307" y2="54639"/>
                        <a14:foregroundMark x1="64307" y1="54639" x2="48291" y2="54053"/>
                        <a14:foregroundMark x1="48291" y1="54053" x2="57520" y2="55371"/>
                        <a14:foregroundMark x1="57520" y1="55371" x2="65234" y2="54590"/>
                        <a14:foregroundMark x1="65234" y1="54590" x2="57617" y2="54053"/>
                        <a14:foregroundMark x1="57617" y1="54053" x2="63477" y2="58398"/>
                        <a14:foregroundMark x1="63477" y1="58398" x2="63867" y2="58398"/>
                        <a14:foregroundMark x1="90381" y1="80664" x2="90381" y2="80664"/>
                        <a14:foregroundMark x1="7617" y1="43701" x2="7617" y2="43701"/>
                        <a14:foregroundMark x1="91553" y1="43994" x2="91553" y2="43994"/>
                        <a14:foregroundMark x1="55225" y1="34473" x2="55225" y2="34473"/>
                        <a14:foregroundMark x1="42188" y1="34326" x2="42188" y2="34326"/>
                        <a14:foregroundMark x1="91699" y1="81152" x2="91699" y2="81152"/>
                        <a14:foregroundMark x1="93848" y1="44629" x2="93848" y2="44629"/>
                        <a14:foregroundMark x1="9277" y1="42334" x2="9277" y2="42334"/>
                      </a14:backgroundRemoval>
                    </a14:imgEffect>
                  </a14:imgLayer>
                </a14:imgProps>
              </a:ext>
            </a:extLst>
          </a:blip>
          <a:srcRect t="20254" b="12955"/>
          <a:stretch/>
        </p:blipFill>
        <p:spPr>
          <a:xfrm>
            <a:off x="432240" y="-610523"/>
            <a:ext cx="11018911" cy="7359663"/>
          </a:xfrm>
          <a:prstGeom prst="rect">
            <a:avLst/>
          </a:prstGeom>
        </p:spPr>
      </p:pic>
      <p:grpSp>
        <p:nvGrpSpPr>
          <p:cNvPr id="138" name="Group 137">
            <a:extLst>
              <a:ext uri="{FF2B5EF4-FFF2-40B4-BE49-F238E27FC236}">
                <a16:creationId xmlns:a16="http://schemas.microsoft.com/office/drawing/2014/main" id="{00455692-52B8-FA12-9A85-3EAFCBDDF45F}"/>
              </a:ext>
            </a:extLst>
          </p:cNvPr>
          <p:cNvGrpSpPr/>
          <p:nvPr/>
        </p:nvGrpSpPr>
        <p:grpSpPr>
          <a:xfrm>
            <a:off x="376017" y="134197"/>
            <a:ext cx="3173210" cy="1019780"/>
            <a:chOff x="4120193" y="1144834"/>
            <a:chExt cx="2736503" cy="762788"/>
          </a:xfrm>
        </p:grpSpPr>
        <p:sp>
          <p:nvSpPr>
            <p:cNvPr id="139" name="Rectangle: Rounded Corners 4">
              <a:extLst>
                <a:ext uri="{FF2B5EF4-FFF2-40B4-BE49-F238E27FC236}">
                  <a16:creationId xmlns:a16="http://schemas.microsoft.com/office/drawing/2014/main" id="{21CFB727-298C-BCD4-0E3D-44F79CDE1CFA}"/>
                </a:ext>
              </a:extLst>
            </p:cNvPr>
            <p:cNvSpPr/>
            <p:nvPr/>
          </p:nvSpPr>
          <p:spPr>
            <a:xfrm>
              <a:off x="4120193" y="1144834"/>
              <a:ext cx="2736503" cy="7627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838336"/>
                <a:satOff val="-2557"/>
                <a:lumOff val="-981"/>
                <a:alphaOff val="0"/>
              </a:schemeClr>
            </a:fillRef>
            <a:effectRef idx="0">
              <a:schemeClr val="accent5">
                <a:hueOff val="-1838336"/>
                <a:satOff val="-2557"/>
                <a:lumOff val="-98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2400"/>
            </a:p>
          </p:txBody>
        </p:sp>
        <p:sp>
          <p:nvSpPr>
            <p:cNvPr id="140" name="Rectangle: Rounded Corners 4">
              <a:extLst>
                <a:ext uri="{FF2B5EF4-FFF2-40B4-BE49-F238E27FC236}">
                  <a16:creationId xmlns:a16="http://schemas.microsoft.com/office/drawing/2014/main" id="{F747FEAB-8DAD-C258-1E56-7F28B34E2088}"/>
                </a:ext>
              </a:extLst>
            </p:cNvPr>
            <p:cNvSpPr txBox="1"/>
            <p:nvPr/>
          </p:nvSpPr>
          <p:spPr>
            <a:xfrm>
              <a:off x="4142534" y="1167175"/>
              <a:ext cx="2608374" cy="7181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b="1" dirty="0">
                  <a:latin typeface="Calibri"/>
                  <a:ea typeface="Calibri"/>
                  <a:cs typeface="Calibri"/>
                </a:rPr>
                <a:t>Welcome to a scenario machine</a:t>
              </a:r>
              <a:endParaRPr lang="en-GB" b="1" kern="1200" dirty="0"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6FBE5FEB-A2F8-DF21-8754-91A0C148C13C}"/>
              </a:ext>
            </a:extLst>
          </p:cNvPr>
          <p:cNvGrpSpPr/>
          <p:nvPr/>
        </p:nvGrpSpPr>
        <p:grpSpPr>
          <a:xfrm>
            <a:off x="73411" y="6065974"/>
            <a:ext cx="11910893" cy="524783"/>
            <a:chOff x="73411" y="6065974"/>
            <a:chExt cx="11910893" cy="524783"/>
          </a:xfrm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0BF31589-5264-CAE4-C823-74BD1B557C7B}"/>
                </a:ext>
              </a:extLst>
            </p:cNvPr>
            <p:cNvSpPr/>
            <p:nvPr/>
          </p:nvSpPr>
          <p:spPr>
            <a:xfrm>
              <a:off x="73411" y="6065976"/>
              <a:ext cx="1560441" cy="52478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SKILLS</a:t>
              </a: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980451E3-6AF9-EB63-6D11-32F87BA264B3}"/>
                </a:ext>
              </a:extLst>
            </p:cNvPr>
            <p:cNvSpPr/>
            <p:nvPr/>
          </p:nvSpPr>
          <p:spPr>
            <a:xfrm>
              <a:off x="1777208" y="6065976"/>
              <a:ext cx="1560441" cy="52478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DATA</a:t>
              </a: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E3BD57C5-9869-585D-124B-854C3EC1CDBB}"/>
                </a:ext>
              </a:extLst>
            </p:cNvPr>
            <p:cNvSpPr/>
            <p:nvPr/>
          </p:nvSpPr>
          <p:spPr>
            <a:xfrm>
              <a:off x="3506815" y="6065976"/>
              <a:ext cx="1560441" cy="524781"/>
            </a:xfrm>
            <a:prstGeom prst="rect">
              <a:avLst/>
            </a:prstGeom>
            <a:solidFill>
              <a:srgbClr val="42AFC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BEHAVIOURS</a:t>
              </a: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D0A79127-2B62-6694-97A3-757B13358944}"/>
                </a:ext>
              </a:extLst>
            </p:cNvPr>
            <p:cNvSpPr/>
            <p:nvPr/>
          </p:nvSpPr>
          <p:spPr>
            <a:xfrm>
              <a:off x="5236422" y="6065975"/>
              <a:ext cx="1560441" cy="524781"/>
            </a:xfrm>
            <a:prstGeom prst="rect">
              <a:avLst/>
            </a:prstGeom>
            <a:solidFill>
              <a:srgbClr val="F39D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COMMERCIAL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95C9E8EA-A1B6-EBD2-E5FD-04E03944651D}"/>
                </a:ext>
              </a:extLst>
            </p:cNvPr>
            <p:cNvSpPr/>
            <p:nvPr/>
          </p:nvSpPr>
          <p:spPr>
            <a:xfrm>
              <a:off x="6966029" y="6065974"/>
              <a:ext cx="1560441" cy="524781"/>
            </a:xfrm>
            <a:prstGeom prst="rect">
              <a:avLst/>
            </a:prstGeom>
            <a:solidFill>
              <a:srgbClr val="F7DD8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REGULATIONS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74262949-A2D9-7502-B079-06DFBBB22AFF}"/>
                </a:ext>
              </a:extLst>
            </p:cNvPr>
            <p:cNvSpPr/>
            <p:nvPr/>
          </p:nvSpPr>
          <p:spPr>
            <a:xfrm>
              <a:off x="8694946" y="6065974"/>
              <a:ext cx="1560441" cy="524781"/>
            </a:xfrm>
            <a:prstGeom prst="rect">
              <a:avLst/>
            </a:prstGeom>
            <a:solidFill>
              <a:srgbClr val="9A9F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FUNDING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550C5482-887A-396B-3CC6-8DB0187FA982}"/>
                </a:ext>
              </a:extLst>
            </p:cNvPr>
            <p:cNvSpPr/>
            <p:nvPr/>
          </p:nvSpPr>
          <p:spPr>
            <a:xfrm>
              <a:off x="10423863" y="6065974"/>
              <a:ext cx="1560441" cy="524781"/>
            </a:xfrm>
            <a:prstGeom prst="rect">
              <a:avLst/>
            </a:prstGeom>
            <a:solidFill>
              <a:srgbClr val="ECECE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SECURITY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0495E9EC-2339-8E20-8C9F-6C5D42F69498}"/>
              </a:ext>
            </a:extLst>
          </p:cNvPr>
          <p:cNvGrpSpPr/>
          <p:nvPr/>
        </p:nvGrpSpPr>
        <p:grpSpPr>
          <a:xfrm>
            <a:off x="36667" y="1518845"/>
            <a:ext cx="12118666" cy="4331974"/>
            <a:chOff x="36667" y="1518845"/>
            <a:chExt cx="12118666" cy="4331974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3E32E013-BB75-179D-DCA7-0C56A0954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36667" y="1593017"/>
              <a:ext cx="12118666" cy="4257802"/>
            </a:xfrm>
            <a:prstGeom prst="rect">
              <a:avLst/>
            </a:prstGeom>
          </p:spPr>
        </p:pic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E8B0423-F52B-5F3A-C534-CB5E8B5FD111}"/>
                </a:ext>
              </a:extLst>
            </p:cNvPr>
            <p:cNvSpPr/>
            <p:nvPr/>
          </p:nvSpPr>
          <p:spPr>
            <a:xfrm>
              <a:off x="73411" y="4803820"/>
              <a:ext cx="1560441" cy="90164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Highly competitive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Employee driven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BC2F68DF-5D65-46D9-CC42-906BE8B3AD00}"/>
                </a:ext>
              </a:extLst>
            </p:cNvPr>
            <p:cNvSpPr/>
            <p:nvPr/>
          </p:nvSpPr>
          <p:spPr>
            <a:xfrm>
              <a:off x="73411" y="3721918"/>
              <a:ext cx="1560441" cy="90164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Ring-fenced access to the workforce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Value driven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B0DBC1F-7191-118A-CB6A-76DD40E29C01}"/>
                </a:ext>
              </a:extLst>
            </p:cNvPr>
            <p:cNvSpPr/>
            <p:nvPr/>
          </p:nvSpPr>
          <p:spPr>
            <a:xfrm>
              <a:off x="73411" y="2640016"/>
              <a:ext cx="1560441" cy="90164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Wrong skills – right jobs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Talent pipeline and skills development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8A689953-E1AD-AEAA-5E89-C990665C1F3A}"/>
                </a:ext>
              </a:extLst>
            </p:cNvPr>
            <p:cNvSpPr/>
            <p:nvPr/>
          </p:nvSpPr>
          <p:spPr>
            <a:xfrm>
              <a:off x="1777207" y="4803819"/>
              <a:ext cx="1560441" cy="901647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/>
                  </a:solidFill>
                </a:rPr>
                <a:t>Common framework</a:t>
              </a:r>
              <a:br>
                <a:rPr lang="en-US" sz="1100" dirty="0">
                  <a:solidFill>
                    <a:schemeClr val="tx1"/>
                  </a:solidFill>
                </a:rPr>
              </a:br>
              <a:r>
                <a:rPr lang="en-US" sz="1100" dirty="0">
                  <a:solidFill>
                    <a:schemeClr val="tx1"/>
                  </a:solidFill>
                </a:rPr>
                <a:t>(data commonwealth)</a:t>
              </a:r>
              <a:br>
                <a:rPr lang="en-US" sz="1100" dirty="0">
                  <a:solidFill>
                    <a:schemeClr val="tx1"/>
                  </a:solidFill>
                </a:rPr>
              </a:br>
              <a:r>
                <a:rPr lang="en-US" sz="1100" dirty="0">
                  <a:solidFill>
                    <a:schemeClr val="tx1"/>
                  </a:solidFill>
                </a:rPr>
                <a:t>Safe and trusted environment, FAIR</a:t>
              </a: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0EEF1569-E10B-DA8B-1122-D6361107D076}"/>
                </a:ext>
              </a:extLst>
            </p:cNvPr>
            <p:cNvSpPr/>
            <p:nvPr/>
          </p:nvSpPr>
          <p:spPr>
            <a:xfrm>
              <a:off x="1777206" y="3721917"/>
              <a:ext cx="1560441" cy="901647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Disorganized or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Partially organized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2517E7E-D9E2-6179-F635-DBC18BC438EF}"/>
                </a:ext>
              </a:extLst>
            </p:cNvPr>
            <p:cNvSpPr/>
            <p:nvPr/>
          </p:nvSpPr>
          <p:spPr>
            <a:xfrm>
              <a:off x="1777205" y="2605113"/>
              <a:ext cx="1560441" cy="901647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Data fiefdoms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F350AB46-78D4-0EE3-DAE6-27DC8DF3EED8}"/>
                </a:ext>
              </a:extLst>
            </p:cNvPr>
            <p:cNvSpPr/>
            <p:nvPr/>
          </p:nvSpPr>
          <p:spPr>
            <a:xfrm>
              <a:off x="3506815" y="4803818"/>
              <a:ext cx="1560441" cy="901647"/>
            </a:xfrm>
            <a:prstGeom prst="rect">
              <a:avLst/>
            </a:prstGeom>
            <a:solidFill>
              <a:srgbClr val="42AFC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Proactive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In a driving seat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AADDE265-5097-7233-4B47-A4EE6DE63D6F}"/>
                </a:ext>
              </a:extLst>
            </p:cNvPr>
            <p:cNvSpPr/>
            <p:nvPr/>
          </p:nvSpPr>
          <p:spPr>
            <a:xfrm>
              <a:off x="3506815" y="3721916"/>
              <a:ext cx="1560441" cy="901647"/>
            </a:xfrm>
            <a:prstGeom prst="rect">
              <a:avLst/>
            </a:prstGeom>
            <a:solidFill>
              <a:srgbClr val="42AFC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Reactive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“Passenger”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4C7B4AC-D958-A9B1-6BC6-6AE91B1BB373}"/>
                </a:ext>
              </a:extLst>
            </p:cNvPr>
            <p:cNvSpPr/>
            <p:nvPr/>
          </p:nvSpPr>
          <p:spPr>
            <a:xfrm>
              <a:off x="3506814" y="2600749"/>
              <a:ext cx="1560441" cy="901647"/>
            </a:xfrm>
            <a:prstGeom prst="rect">
              <a:avLst/>
            </a:prstGeom>
            <a:solidFill>
              <a:srgbClr val="42AFC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Greenhouse / accelerators of initiatives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Embracing diversity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1D0AE466-25F0-B127-BC5E-5CA0C969F2FB}"/>
                </a:ext>
              </a:extLst>
            </p:cNvPr>
            <p:cNvSpPr/>
            <p:nvPr/>
          </p:nvSpPr>
          <p:spPr>
            <a:xfrm>
              <a:off x="3506813" y="1518847"/>
              <a:ext cx="1560441" cy="901647"/>
            </a:xfrm>
            <a:prstGeom prst="rect">
              <a:avLst/>
            </a:prstGeom>
            <a:solidFill>
              <a:srgbClr val="42AFC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Full consensus driven</a:t>
              </a: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7F345002-384F-0E2E-55C9-B1CE1923717A}"/>
                </a:ext>
              </a:extLst>
            </p:cNvPr>
            <p:cNvSpPr/>
            <p:nvPr/>
          </p:nvSpPr>
          <p:spPr>
            <a:xfrm>
              <a:off x="5236422" y="4803817"/>
              <a:ext cx="1560441" cy="901647"/>
            </a:xfrm>
            <a:prstGeom prst="rect">
              <a:avLst/>
            </a:prstGeom>
            <a:solidFill>
              <a:srgbClr val="F39D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Option 0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5CEA054A-40E1-B8CD-A5F0-1AD3F6983B42}"/>
                </a:ext>
              </a:extLst>
            </p:cNvPr>
            <p:cNvSpPr/>
            <p:nvPr/>
          </p:nvSpPr>
          <p:spPr>
            <a:xfrm>
              <a:off x="5236422" y="3721915"/>
              <a:ext cx="1560441" cy="901647"/>
            </a:xfrm>
            <a:prstGeom prst="rect">
              <a:avLst/>
            </a:prstGeom>
            <a:solidFill>
              <a:srgbClr val="F39D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Unique selling point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Ring-fenced offer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Specific demand niche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DAD9BDC0-11C1-F970-5960-333508C1A4DD}"/>
                </a:ext>
              </a:extLst>
            </p:cNvPr>
            <p:cNvSpPr/>
            <p:nvPr/>
          </p:nvSpPr>
          <p:spPr>
            <a:xfrm>
              <a:off x="5236421" y="2600749"/>
              <a:ext cx="1560441" cy="901647"/>
            </a:xfrm>
            <a:prstGeom prst="rect">
              <a:avLst/>
            </a:prstGeom>
            <a:solidFill>
              <a:srgbClr val="F39D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/>
                  </a:solidFill>
                </a:rPr>
                <a:t>Collaboration</a:t>
              </a:r>
            </a:p>
            <a:p>
              <a:r>
                <a:rPr lang="en-US" sz="1100" dirty="0">
                  <a:solidFill>
                    <a:schemeClr val="tx1"/>
                  </a:solidFill>
                </a:rPr>
                <a:t>New business models</a:t>
              </a:r>
            </a:p>
            <a:p>
              <a:r>
                <a:rPr lang="en-US" sz="1100" dirty="0">
                  <a:solidFill>
                    <a:schemeClr val="tx1"/>
                  </a:solidFill>
                </a:rPr>
                <a:t>Commercial research</a:t>
              </a: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8C7C8BB3-C248-C00E-223B-7E88A24F70C0}"/>
                </a:ext>
              </a:extLst>
            </p:cNvPr>
            <p:cNvSpPr/>
            <p:nvPr/>
          </p:nvSpPr>
          <p:spPr>
            <a:xfrm>
              <a:off x="6966028" y="4803816"/>
              <a:ext cx="1560441" cy="901647"/>
            </a:xfrm>
            <a:prstGeom prst="rect">
              <a:avLst/>
            </a:prstGeom>
            <a:solidFill>
              <a:srgbClr val="F7DD8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Highly regulated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High requirements for compliance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Top down driven</a:t>
              </a: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31923628-C681-2F2D-A748-348E603A1F30}"/>
                </a:ext>
              </a:extLst>
            </p:cNvPr>
            <p:cNvSpPr/>
            <p:nvPr/>
          </p:nvSpPr>
          <p:spPr>
            <a:xfrm>
              <a:off x="6966027" y="3721914"/>
              <a:ext cx="1560441" cy="901647"/>
            </a:xfrm>
            <a:prstGeom prst="rect">
              <a:avLst/>
            </a:prstGeom>
            <a:solidFill>
              <a:srgbClr val="F7DD8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Informal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Based on ethics and values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Bottom up driven</a:t>
              </a: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8A35D197-FF0E-FA9D-89D9-F65CD234EAD2}"/>
                </a:ext>
              </a:extLst>
            </p:cNvPr>
            <p:cNvSpPr/>
            <p:nvPr/>
          </p:nvSpPr>
          <p:spPr>
            <a:xfrm>
              <a:off x="6966026" y="2600747"/>
              <a:ext cx="1560441" cy="901647"/>
            </a:xfrm>
            <a:prstGeom prst="rect">
              <a:avLst/>
            </a:prstGeom>
            <a:solidFill>
              <a:srgbClr val="F7DD8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/>
                  </a:solidFill>
                </a:rPr>
                <a:t>Disharmony of regulations in Europe and world wide</a:t>
              </a:r>
            </a:p>
            <a:p>
              <a:r>
                <a:rPr lang="en-US" sz="1100" dirty="0">
                  <a:solidFill>
                    <a:schemeClr val="tx1"/>
                  </a:solidFill>
                </a:rPr>
                <a:t>Don’t match real world</a:t>
              </a: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D56527FF-50E7-BF1B-2D4A-51556164AE76}"/>
                </a:ext>
              </a:extLst>
            </p:cNvPr>
            <p:cNvSpPr/>
            <p:nvPr/>
          </p:nvSpPr>
          <p:spPr>
            <a:xfrm>
              <a:off x="6966026" y="1518845"/>
              <a:ext cx="1560441" cy="901647"/>
            </a:xfrm>
            <a:prstGeom prst="rect">
              <a:avLst/>
            </a:prstGeom>
            <a:solidFill>
              <a:srgbClr val="F7DD8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Increasing harmony or regulations in Europe and worldwide (effective)</a:t>
              </a: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AC4516A3-89EC-3E43-B8C5-D9117C4AC486}"/>
                </a:ext>
              </a:extLst>
            </p:cNvPr>
            <p:cNvSpPr/>
            <p:nvPr/>
          </p:nvSpPr>
          <p:spPr>
            <a:xfrm>
              <a:off x="8694946" y="4803815"/>
              <a:ext cx="1560441" cy="901647"/>
            </a:xfrm>
            <a:prstGeom prst="rect">
              <a:avLst/>
            </a:prstGeom>
            <a:solidFill>
              <a:srgbClr val="9A9F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/>
                  </a:solidFill>
                </a:rPr>
                <a:t>Big funding with an agenda</a:t>
              </a:r>
              <a:br>
                <a:rPr lang="en-US" sz="1100" dirty="0">
                  <a:solidFill>
                    <a:schemeClr val="tx1"/>
                  </a:solidFill>
                </a:rPr>
              </a:br>
              <a:r>
                <a:rPr lang="en-US" sz="1100" dirty="0">
                  <a:solidFill>
                    <a:schemeClr val="tx1"/>
                  </a:solidFill>
                </a:rPr>
                <a:t>Autonomy from commercial</a:t>
              </a:r>
            </a:p>
            <a:p>
              <a:r>
                <a:rPr lang="en-US" sz="1050" dirty="0">
                  <a:solidFill>
                    <a:schemeClr val="tx1"/>
                  </a:solidFill>
                </a:rPr>
                <a:t>Opportunity</a:t>
              </a:r>
              <a:r>
                <a:rPr lang="en-US" sz="1100" dirty="0">
                  <a:solidFill>
                    <a:schemeClr val="tx1"/>
                  </a:solidFill>
                </a:rPr>
                <a:t> to do more</a:t>
              </a: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6E66CDD8-A099-E054-96A0-5E9D4E31FBA3}"/>
                </a:ext>
              </a:extLst>
            </p:cNvPr>
            <p:cNvSpPr/>
            <p:nvPr/>
          </p:nvSpPr>
          <p:spPr>
            <a:xfrm>
              <a:off x="8694946" y="3721913"/>
              <a:ext cx="1560441" cy="901647"/>
            </a:xfrm>
            <a:prstGeom prst="rect">
              <a:avLst/>
            </a:prstGeom>
            <a:solidFill>
              <a:srgbClr val="9A9F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Push towards doing more with the same or less</a:t>
              </a: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6E489050-CCFB-9708-DF2E-906E0093315F}"/>
                </a:ext>
              </a:extLst>
            </p:cNvPr>
            <p:cNvSpPr/>
            <p:nvPr/>
          </p:nvSpPr>
          <p:spPr>
            <a:xfrm>
              <a:off x="8694946" y="2600747"/>
              <a:ext cx="1560441" cy="901647"/>
            </a:xfrm>
            <a:prstGeom prst="rect">
              <a:avLst/>
            </a:prstGeom>
            <a:solidFill>
              <a:srgbClr val="9A9F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Community driven funding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Autonomy from political influences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3EE05D52-A3BE-2D25-64B6-CB50569ADF54}"/>
                </a:ext>
              </a:extLst>
            </p:cNvPr>
            <p:cNvSpPr/>
            <p:nvPr/>
          </p:nvSpPr>
          <p:spPr>
            <a:xfrm>
              <a:off x="10423863" y="4803814"/>
              <a:ext cx="1560441" cy="901647"/>
            </a:xfrm>
            <a:prstGeom prst="rect">
              <a:avLst/>
            </a:prstGeom>
            <a:solidFill>
              <a:srgbClr val="ECECE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R&amp;E space is less secure and trusted</a:t>
              </a: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64B81E74-C93A-EE70-1259-8BA044D536A9}"/>
                </a:ext>
              </a:extLst>
            </p:cNvPr>
            <p:cNvSpPr/>
            <p:nvPr/>
          </p:nvSpPr>
          <p:spPr>
            <a:xfrm>
              <a:off x="10423863" y="3721913"/>
              <a:ext cx="1560441" cy="901647"/>
            </a:xfrm>
            <a:prstGeom prst="rect">
              <a:avLst/>
            </a:prstGeom>
            <a:solidFill>
              <a:srgbClr val="ECECE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R&amp;E space is more secure and trusted</a:t>
              </a: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B30997D9-764C-DD63-2890-58B5911AE31C}"/>
                </a:ext>
              </a:extLst>
            </p:cNvPr>
            <p:cNvSpPr/>
            <p:nvPr/>
          </p:nvSpPr>
          <p:spPr>
            <a:xfrm>
              <a:off x="10423863" y="2600747"/>
              <a:ext cx="1560441" cy="901647"/>
            </a:xfrm>
            <a:prstGeom prst="rect">
              <a:avLst/>
            </a:prstGeom>
            <a:solidFill>
              <a:srgbClr val="ECECE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Dominating attacks “state”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94A779FB-9BEF-8991-4F69-770CC7EF9763}"/>
                </a:ext>
              </a:extLst>
            </p:cNvPr>
            <p:cNvSpPr/>
            <p:nvPr/>
          </p:nvSpPr>
          <p:spPr>
            <a:xfrm>
              <a:off x="10423862" y="1518845"/>
              <a:ext cx="1560441" cy="901647"/>
            </a:xfrm>
            <a:prstGeom prst="rect">
              <a:avLst/>
            </a:prstGeom>
            <a:solidFill>
              <a:srgbClr val="ECECE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Dominating criminal attacks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0673830A-1525-A044-0B20-4CF877CF6134}"/>
              </a:ext>
            </a:extLst>
          </p:cNvPr>
          <p:cNvGrpSpPr/>
          <p:nvPr/>
        </p:nvGrpSpPr>
        <p:grpSpPr>
          <a:xfrm>
            <a:off x="73411" y="162010"/>
            <a:ext cx="11917427" cy="5573431"/>
            <a:chOff x="73411" y="162010"/>
            <a:chExt cx="11917427" cy="5573431"/>
          </a:xfrm>
        </p:grpSpPr>
        <p:sp>
          <p:nvSpPr>
            <p:cNvPr id="176" name="Rounded Rectangle 175">
              <a:extLst>
                <a:ext uri="{FF2B5EF4-FFF2-40B4-BE49-F238E27FC236}">
                  <a16:creationId xmlns:a16="http://schemas.microsoft.com/office/drawing/2014/main" id="{D7131213-B7F9-5B2B-DC07-A407F5675A15}"/>
                </a:ext>
              </a:extLst>
            </p:cNvPr>
            <p:cNvSpPr/>
            <p:nvPr/>
          </p:nvSpPr>
          <p:spPr>
            <a:xfrm>
              <a:off x="73411" y="3698027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7" name="Rounded Rectangle 176">
              <a:extLst>
                <a:ext uri="{FF2B5EF4-FFF2-40B4-BE49-F238E27FC236}">
                  <a16:creationId xmlns:a16="http://schemas.microsoft.com/office/drawing/2014/main" id="{1DFCF6B8-D31B-D9D3-C58D-D2DA54837A31}"/>
                </a:ext>
              </a:extLst>
            </p:cNvPr>
            <p:cNvSpPr/>
            <p:nvPr/>
          </p:nvSpPr>
          <p:spPr>
            <a:xfrm>
              <a:off x="1775345" y="4783798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8" name="Rounded Rectangle 177">
              <a:extLst>
                <a:ext uri="{FF2B5EF4-FFF2-40B4-BE49-F238E27FC236}">
                  <a16:creationId xmlns:a16="http://schemas.microsoft.com/office/drawing/2014/main" id="{BDB4F008-2D7F-32DA-D5C2-A56F2D7C0283}"/>
                </a:ext>
              </a:extLst>
            </p:cNvPr>
            <p:cNvSpPr/>
            <p:nvPr/>
          </p:nvSpPr>
          <p:spPr>
            <a:xfrm>
              <a:off x="3482599" y="1513441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9" name="Rounded Rectangle 178">
              <a:extLst>
                <a:ext uri="{FF2B5EF4-FFF2-40B4-BE49-F238E27FC236}">
                  <a16:creationId xmlns:a16="http://schemas.microsoft.com/office/drawing/2014/main" id="{4D12DACE-B4F5-048C-0D90-0DD56BC207F6}"/>
                </a:ext>
              </a:extLst>
            </p:cNvPr>
            <p:cNvSpPr/>
            <p:nvPr/>
          </p:nvSpPr>
          <p:spPr>
            <a:xfrm>
              <a:off x="3484390" y="3699041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0" name="Rounded Rectangle 179">
              <a:extLst>
                <a:ext uri="{FF2B5EF4-FFF2-40B4-BE49-F238E27FC236}">
                  <a16:creationId xmlns:a16="http://schemas.microsoft.com/office/drawing/2014/main" id="{98665542-CD42-7470-33B7-0B21753047DF}"/>
                </a:ext>
              </a:extLst>
            </p:cNvPr>
            <p:cNvSpPr/>
            <p:nvPr/>
          </p:nvSpPr>
          <p:spPr>
            <a:xfrm>
              <a:off x="5230576" y="3682648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1" name="Rounded Rectangle 180">
              <a:extLst>
                <a:ext uri="{FF2B5EF4-FFF2-40B4-BE49-F238E27FC236}">
                  <a16:creationId xmlns:a16="http://schemas.microsoft.com/office/drawing/2014/main" id="{C3413AEB-FAFB-85BD-E51C-F6C92F2941EF}"/>
                </a:ext>
              </a:extLst>
            </p:cNvPr>
            <p:cNvSpPr/>
            <p:nvPr/>
          </p:nvSpPr>
          <p:spPr>
            <a:xfrm>
              <a:off x="6959495" y="4794525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2" name="Rounded Rectangle 181">
              <a:extLst>
                <a:ext uri="{FF2B5EF4-FFF2-40B4-BE49-F238E27FC236}">
                  <a16:creationId xmlns:a16="http://schemas.microsoft.com/office/drawing/2014/main" id="{616F0303-03DC-9B3E-A54D-9A0AA0696FD1}"/>
                </a:ext>
              </a:extLst>
            </p:cNvPr>
            <p:cNvSpPr/>
            <p:nvPr/>
          </p:nvSpPr>
          <p:spPr>
            <a:xfrm>
              <a:off x="6959495" y="2572145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597A0723-EA3C-2E98-62BA-EF1FDEAFF8D6}"/>
                </a:ext>
              </a:extLst>
            </p:cNvPr>
            <p:cNvSpPr/>
            <p:nvPr/>
          </p:nvSpPr>
          <p:spPr>
            <a:xfrm>
              <a:off x="8670040" y="4783798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4" name="Rounded Rectangle 183">
              <a:extLst>
                <a:ext uri="{FF2B5EF4-FFF2-40B4-BE49-F238E27FC236}">
                  <a16:creationId xmlns:a16="http://schemas.microsoft.com/office/drawing/2014/main" id="{B0903E81-1063-CE23-6822-20364CAE570C}"/>
                </a:ext>
              </a:extLst>
            </p:cNvPr>
            <p:cNvSpPr/>
            <p:nvPr/>
          </p:nvSpPr>
          <p:spPr>
            <a:xfrm>
              <a:off x="10430397" y="3698027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5" name="Rounded Rectangle 184">
              <a:extLst>
                <a:ext uri="{FF2B5EF4-FFF2-40B4-BE49-F238E27FC236}">
                  <a16:creationId xmlns:a16="http://schemas.microsoft.com/office/drawing/2014/main" id="{150B9113-D389-7546-A334-2E0620579F8A}"/>
                </a:ext>
              </a:extLst>
            </p:cNvPr>
            <p:cNvSpPr/>
            <p:nvPr/>
          </p:nvSpPr>
          <p:spPr>
            <a:xfrm>
              <a:off x="10430397" y="2579225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687DB493-FB85-106F-97B6-2E1A9E99D9AC}"/>
                </a:ext>
              </a:extLst>
            </p:cNvPr>
            <p:cNvCxnSpPr>
              <a:cxnSpLocks/>
              <a:stCxn id="177" idx="1"/>
              <a:endCxn id="176" idx="3"/>
            </p:cNvCxnSpPr>
            <p:nvPr/>
          </p:nvCxnSpPr>
          <p:spPr>
            <a:xfrm flipH="1" flipV="1">
              <a:off x="1633852" y="4168485"/>
              <a:ext cx="141493" cy="1085771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94AD2E03-A6CE-CA27-996F-94B05362E5BD}"/>
                </a:ext>
              </a:extLst>
            </p:cNvPr>
            <p:cNvCxnSpPr>
              <a:cxnSpLocks/>
              <a:stCxn id="177" idx="3"/>
              <a:endCxn id="179" idx="1"/>
            </p:cNvCxnSpPr>
            <p:nvPr/>
          </p:nvCxnSpPr>
          <p:spPr>
            <a:xfrm flipV="1">
              <a:off x="3335786" y="4169499"/>
              <a:ext cx="148604" cy="1084757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D8D2AE25-69D5-F786-5F1B-4CBAA1160905}"/>
                </a:ext>
              </a:extLst>
            </p:cNvPr>
            <p:cNvCxnSpPr>
              <a:cxnSpLocks/>
              <a:stCxn id="154" idx="3"/>
              <a:endCxn id="178" idx="1"/>
            </p:cNvCxnSpPr>
            <p:nvPr/>
          </p:nvCxnSpPr>
          <p:spPr>
            <a:xfrm flipV="1">
              <a:off x="3337648" y="1983899"/>
              <a:ext cx="144951" cy="3270744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F180D465-B46F-C997-164C-9A3AAD94F72A}"/>
                </a:ext>
              </a:extLst>
            </p:cNvPr>
            <p:cNvCxnSpPr>
              <a:cxnSpLocks/>
              <a:stCxn id="180" idx="1"/>
              <a:endCxn id="178" idx="3"/>
            </p:cNvCxnSpPr>
            <p:nvPr/>
          </p:nvCxnSpPr>
          <p:spPr>
            <a:xfrm flipH="1" flipV="1">
              <a:off x="5043040" y="1983899"/>
              <a:ext cx="187536" cy="2169207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DF7A1F39-A180-3073-079A-EB26D47746A0}"/>
                </a:ext>
              </a:extLst>
            </p:cNvPr>
            <p:cNvCxnSpPr>
              <a:cxnSpLocks/>
              <a:stCxn id="179" idx="3"/>
              <a:endCxn id="180" idx="1"/>
            </p:cNvCxnSpPr>
            <p:nvPr/>
          </p:nvCxnSpPr>
          <p:spPr>
            <a:xfrm flipV="1">
              <a:off x="5044831" y="4153106"/>
              <a:ext cx="185745" cy="16393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7BF7A9AE-3D22-4C41-1D98-0BF1ACFC1BAE}"/>
                </a:ext>
              </a:extLst>
            </p:cNvPr>
            <p:cNvCxnSpPr>
              <a:cxnSpLocks/>
              <a:stCxn id="180" idx="3"/>
              <a:endCxn id="182" idx="1"/>
            </p:cNvCxnSpPr>
            <p:nvPr/>
          </p:nvCxnSpPr>
          <p:spPr>
            <a:xfrm flipV="1">
              <a:off x="6791017" y="3042603"/>
              <a:ext cx="168478" cy="1110503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93EB4214-15B9-23D6-3260-4989BAA5363B}"/>
                </a:ext>
              </a:extLst>
            </p:cNvPr>
            <p:cNvCxnSpPr>
              <a:cxnSpLocks/>
              <a:stCxn id="181" idx="1"/>
              <a:endCxn id="180" idx="3"/>
            </p:cNvCxnSpPr>
            <p:nvPr/>
          </p:nvCxnSpPr>
          <p:spPr>
            <a:xfrm flipH="1" flipV="1">
              <a:off x="6791017" y="4153106"/>
              <a:ext cx="168478" cy="1111877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EDEFAD3C-7A5C-52EC-361E-60845A4D08DC}"/>
                </a:ext>
              </a:extLst>
            </p:cNvPr>
            <p:cNvCxnSpPr>
              <a:cxnSpLocks/>
              <a:stCxn id="181" idx="3"/>
              <a:endCxn id="168" idx="1"/>
            </p:cNvCxnSpPr>
            <p:nvPr/>
          </p:nvCxnSpPr>
          <p:spPr>
            <a:xfrm flipV="1">
              <a:off x="8519936" y="5254639"/>
              <a:ext cx="175010" cy="10344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A78D69B0-1C4A-33A8-6EBF-6110C1A89294}"/>
                </a:ext>
              </a:extLst>
            </p:cNvPr>
            <p:cNvCxnSpPr>
              <a:cxnSpLocks/>
              <a:stCxn id="183" idx="1"/>
              <a:endCxn id="182" idx="3"/>
            </p:cNvCxnSpPr>
            <p:nvPr/>
          </p:nvCxnSpPr>
          <p:spPr>
            <a:xfrm flipH="1" flipV="1">
              <a:off x="8519936" y="3042603"/>
              <a:ext cx="150104" cy="2211653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508FDADD-C62A-3B00-390C-32D6BED9D0A9}"/>
                </a:ext>
              </a:extLst>
            </p:cNvPr>
            <p:cNvCxnSpPr>
              <a:cxnSpLocks/>
              <a:stCxn id="184" idx="1"/>
              <a:endCxn id="183" idx="3"/>
            </p:cNvCxnSpPr>
            <p:nvPr/>
          </p:nvCxnSpPr>
          <p:spPr>
            <a:xfrm flipH="1">
              <a:off x="10230481" y="4168485"/>
              <a:ext cx="199916" cy="1085771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4353A75-E8C5-5CCD-6920-26011C3BDF54}"/>
                </a:ext>
              </a:extLst>
            </p:cNvPr>
            <p:cNvCxnSpPr>
              <a:cxnSpLocks/>
              <a:stCxn id="168" idx="3"/>
              <a:endCxn id="185" idx="1"/>
            </p:cNvCxnSpPr>
            <p:nvPr/>
          </p:nvCxnSpPr>
          <p:spPr>
            <a:xfrm flipV="1">
              <a:off x="10255387" y="3049683"/>
              <a:ext cx="175010" cy="2204956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Rounded Rectangle 196">
              <a:extLst>
                <a:ext uri="{FF2B5EF4-FFF2-40B4-BE49-F238E27FC236}">
                  <a16:creationId xmlns:a16="http://schemas.microsoft.com/office/drawing/2014/main" id="{E368D35D-A663-46B0-DDF3-6EE5E8CA518D}"/>
                </a:ext>
              </a:extLst>
            </p:cNvPr>
            <p:cNvSpPr/>
            <p:nvPr/>
          </p:nvSpPr>
          <p:spPr>
            <a:xfrm>
              <a:off x="3876461" y="162010"/>
              <a:ext cx="3460254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“Garden of e-infrastructures"</a:t>
              </a:r>
              <a:endParaRPr lang="en-US" sz="2800" dirty="0">
                <a:ln w="13462">
                  <a:noFill/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FC8EA9E0-EF9E-C456-77D9-B6C7EBF80B25}"/>
              </a:ext>
            </a:extLst>
          </p:cNvPr>
          <p:cNvGrpSpPr/>
          <p:nvPr/>
        </p:nvGrpSpPr>
        <p:grpSpPr>
          <a:xfrm>
            <a:off x="66876" y="145275"/>
            <a:ext cx="11917427" cy="5592055"/>
            <a:chOff x="73411" y="162010"/>
            <a:chExt cx="11917427" cy="5592055"/>
          </a:xfrm>
        </p:grpSpPr>
        <p:sp>
          <p:nvSpPr>
            <p:cNvPr id="199" name="Rounded Rectangle 198">
              <a:extLst>
                <a:ext uri="{FF2B5EF4-FFF2-40B4-BE49-F238E27FC236}">
                  <a16:creationId xmlns:a16="http://schemas.microsoft.com/office/drawing/2014/main" id="{04F208BD-7D4E-E7BE-5B01-78999D825A9C}"/>
                </a:ext>
              </a:extLst>
            </p:cNvPr>
            <p:cNvSpPr/>
            <p:nvPr/>
          </p:nvSpPr>
          <p:spPr>
            <a:xfrm>
              <a:off x="73411" y="4813149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0" name="Rounded Rectangle 199">
              <a:extLst>
                <a:ext uri="{FF2B5EF4-FFF2-40B4-BE49-F238E27FC236}">
                  <a16:creationId xmlns:a16="http://schemas.microsoft.com/office/drawing/2014/main" id="{31DF875C-634F-459A-86F5-6F2CE04D43FC}"/>
                </a:ext>
              </a:extLst>
            </p:cNvPr>
            <p:cNvSpPr/>
            <p:nvPr/>
          </p:nvSpPr>
          <p:spPr>
            <a:xfrm>
              <a:off x="1775345" y="4783798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1" name="Rounded Rectangle 200">
              <a:extLst>
                <a:ext uri="{FF2B5EF4-FFF2-40B4-BE49-F238E27FC236}">
                  <a16:creationId xmlns:a16="http://schemas.microsoft.com/office/drawing/2014/main" id="{12DBDE46-192D-DC3E-20A5-8F13DB02DEAF}"/>
                </a:ext>
              </a:extLst>
            </p:cNvPr>
            <p:cNvSpPr/>
            <p:nvPr/>
          </p:nvSpPr>
          <p:spPr>
            <a:xfrm>
              <a:off x="3482599" y="2606259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2" name="Rounded Rectangle 201">
              <a:extLst>
                <a:ext uri="{FF2B5EF4-FFF2-40B4-BE49-F238E27FC236}">
                  <a16:creationId xmlns:a16="http://schemas.microsoft.com/office/drawing/2014/main" id="{DBAF9825-55DD-EEE8-53D6-20842600FD66}"/>
                </a:ext>
              </a:extLst>
            </p:cNvPr>
            <p:cNvSpPr/>
            <p:nvPr/>
          </p:nvSpPr>
          <p:spPr>
            <a:xfrm>
              <a:off x="3484390" y="4803010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3" name="Rounded Rectangle 202">
              <a:extLst>
                <a:ext uri="{FF2B5EF4-FFF2-40B4-BE49-F238E27FC236}">
                  <a16:creationId xmlns:a16="http://schemas.microsoft.com/office/drawing/2014/main" id="{3F94CE1F-6C3C-CD9F-B52E-09A58E7B176A}"/>
                </a:ext>
              </a:extLst>
            </p:cNvPr>
            <p:cNvSpPr/>
            <p:nvPr/>
          </p:nvSpPr>
          <p:spPr>
            <a:xfrm>
              <a:off x="5230576" y="2600981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4" name="Rounded Rectangle 203">
              <a:extLst>
                <a:ext uri="{FF2B5EF4-FFF2-40B4-BE49-F238E27FC236}">
                  <a16:creationId xmlns:a16="http://schemas.microsoft.com/office/drawing/2014/main" id="{8670BA69-0B3F-0494-247C-DF211DF4CD11}"/>
                </a:ext>
              </a:extLst>
            </p:cNvPr>
            <p:cNvSpPr/>
            <p:nvPr/>
          </p:nvSpPr>
          <p:spPr>
            <a:xfrm>
              <a:off x="6959495" y="4794525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5" name="Rounded Rectangle 204">
              <a:extLst>
                <a:ext uri="{FF2B5EF4-FFF2-40B4-BE49-F238E27FC236}">
                  <a16:creationId xmlns:a16="http://schemas.microsoft.com/office/drawing/2014/main" id="{99696BE8-E499-324A-48E8-B8E5BF383AC2}"/>
                </a:ext>
              </a:extLst>
            </p:cNvPr>
            <p:cNvSpPr/>
            <p:nvPr/>
          </p:nvSpPr>
          <p:spPr>
            <a:xfrm>
              <a:off x="6959495" y="1512780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6" name="Rounded Rectangle 205">
              <a:extLst>
                <a:ext uri="{FF2B5EF4-FFF2-40B4-BE49-F238E27FC236}">
                  <a16:creationId xmlns:a16="http://schemas.microsoft.com/office/drawing/2014/main" id="{1852C648-0824-0100-EFE1-A347552D98A4}"/>
                </a:ext>
              </a:extLst>
            </p:cNvPr>
            <p:cNvSpPr/>
            <p:nvPr/>
          </p:nvSpPr>
          <p:spPr>
            <a:xfrm>
              <a:off x="8670040" y="4783798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7" name="Rounded Rectangle 206">
              <a:extLst>
                <a:ext uri="{FF2B5EF4-FFF2-40B4-BE49-F238E27FC236}">
                  <a16:creationId xmlns:a16="http://schemas.microsoft.com/office/drawing/2014/main" id="{98AA319C-EF10-BB15-2E5D-F2BBEE21DC92}"/>
                </a:ext>
              </a:extLst>
            </p:cNvPr>
            <p:cNvSpPr/>
            <p:nvPr/>
          </p:nvSpPr>
          <p:spPr>
            <a:xfrm>
              <a:off x="10430397" y="3698027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8" name="Rounded Rectangle 207">
              <a:extLst>
                <a:ext uri="{FF2B5EF4-FFF2-40B4-BE49-F238E27FC236}">
                  <a16:creationId xmlns:a16="http://schemas.microsoft.com/office/drawing/2014/main" id="{5DABC543-E70A-96CA-944C-3C421E4C6257}"/>
                </a:ext>
              </a:extLst>
            </p:cNvPr>
            <p:cNvSpPr/>
            <p:nvPr/>
          </p:nvSpPr>
          <p:spPr>
            <a:xfrm>
              <a:off x="10430397" y="2579225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6923EC51-B1C7-F014-5FC9-92B933AF8B1E}"/>
                </a:ext>
              </a:extLst>
            </p:cNvPr>
            <p:cNvCxnSpPr>
              <a:cxnSpLocks/>
              <a:stCxn id="200" idx="1"/>
              <a:endCxn id="199" idx="3"/>
            </p:cNvCxnSpPr>
            <p:nvPr/>
          </p:nvCxnSpPr>
          <p:spPr>
            <a:xfrm flipH="1">
              <a:off x="1633852" y="5254256"/>
              <a:ext cx="141493" cy="29351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D4EAD4AB-E5C8-7CFC-2D2C-3337B6F6E7C0}"/>
                </a:ext>
              </a:extLst>
            </p:cNvPr>
            <p:cNvCxnSpPr>
              <a:cxnSpLocks/>
              <a:stCxn id="200" idx="3"/>
              <a:endCxn id="202" idx="1"/>
            </p:cNvCxnSpPr>
            <p:nvPr/>
          </p:nvCxnSpPr>
          <p:spPr>
            <a:xfrm>
              <a:off x="3335786" y="5254256"/>
              <a:ext cx="148604" cy="19212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8CEB99D5-1DCF-EB5E-DC68-EC26E3490CA4}"/>
                </a:ext>
              </a:extLst>
            </p:cNvPr>
            <p:cNvCxnSpPr>
              <a:cxnSpLocks/>
              <a:stCxn id="200" idx="3"/>
              <a:endCxn id="201" idx="1"/>
            </p:cNvCxnSpPr>
            <p:nvPr/>
          </p:nvCxnSpPr>
          <p:spPr>
            <a:xfrm flipV="1">
              <a:off x="3335786" y="3076717"/>
              <a:ext cx="146813" cy="2177539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4B1B41A7-2A8A-C9CC-0378-B59A1AE4C26D}"/>
                </a:ext>
              </a:extLst>
            </p:cNvPr>
            <p:cNvCxnSpPr>
              <a:cxnSpLocks/>
              <a:stCxn id="203" idx="1"/>
              <a:endCxn id="201" idx="3"/>
            </p:cNvCxnSpPr>
            <p:nvPr/>
          </p:nvCxnSpPr>
          <p:spPr>
            <a:xfrm flipH="1">
              <a:off x="5043040" y="3071439"/>
              <a:ext cx="187536" cy="5278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845909C9-1049-D2DA-5313-DBFBF6B9813F}"/>
                </a:ext>
              </a:extLst>
            </p:cNvPr>
            <p:cNvCxnSpPr>
              <a:cxnSpLocks/>
              <a:stCxn id="202" idx="3"/>
              <a:endCxn id="203" idx="1"/>
            </p:cNvCxnSpPr>
            <p:nvPr/>
          </p:nvCxnSpPr>
          <p:spPr>
            <a:xfrm flipV="1">
              <a:off x="5044831" y="3071439"/>
              <a:ext cx="185745" cy="2202029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5D7075C6-12F6-8B6A-DF03-48E7B357B678}"/>
                </a:ext>
              </a:extLst>
            </p:cNvPr>
            <p:cNvCxnSpPr>
              <a:cxnSpLocks/>
              <a:stCxn id="203" idx="3"/>
              <a:endCxn id="205" idx="1"/>
            </p:cNvCxnSpPr>
            <p:nvPr/>
          </p:nvCxnSpPr>
          <p:spPr>
            <a:xfrm flipV="1">
              <a:off x="6791017" y="1983238"/>
              <a:ext cx="168478" cy="1088201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D983E40D-9D8F-CA3E-5754-E4CDC6CC8280}"/>
                </a:ext>
              </a:extLst>
            </p:cNvPr>
            <p:cNvCxnSpPr>
              <a:cxnSpLocks/>
              <a:stCxn id="204" idx="1"/>
              <a:endCxn id="203" idx="3"/>
            </p:cNvCxnSpPr>
            <p:nvPr/>
          </p:nvCxnSpPr>
          <p:spPr>
            <a:xfrm flipH="1" flipV="1">
              <a:off x="6791017" y="3071439"/>
              <a:ext cx="168478" cy="2193544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E441CA5C-7BEC-B65A-340A-09C0D56A2BAB}"/>
                </a:ext>
              </a:extLst>
            </p:cNvPr>
            <p:cNvCxnSpPr>
              <a:cxnSpLocks/>
              <a:stCxn id="204" idx="3"/>
            </p:cNvCxnSpPr>
            <p:nvPr/>
          </p:nvCxnSpPr>
          <p:spPr>
            <a:xfrm flipV="1">
              <a:off x="8519936" y="5254639"/>
              <a:ext cx="175010" cy="10344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AC1BD5F2-F671-5F06-9FF9-B3EF93F0ACA3}"/>
                </a:ext>
              </a:extLst>
            </p:cNvPr>
            <p:cNvCxnSpPr>
              <a:cxnSpLocks/>
              <a:stCxn id="206" idx="1"/>
              <a:endCxn id="205" idx="3"/>
            </p:cNvCxnSpPr>
            <p:nvPr/>
          </p:nvCxnSpPr>
          <p:spPr>
            <a:xfrm flipH="1" flipV="1">
              <a:off x="8519936" y="1983238"/>
              <a:ext cx="150104" cy="3271018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886BE377-77C9-5C16-6CD7-B975EFD96A3C}"/>
                </a:ext>
              </a:extLst>
            </p:cNvPr>
            <p:cNvCxnSpPr>
              <a:cxnSpLocks/>
              <a:stCxn id="207" idx="1"/>
              <a:endCxn id="206" idx="3"/>
            </p:cNvCxnSpPr>
            <p:nvPr/>
          </p:nvCxnSpPr>
          <p:spPr>
            <a:xfrm flipH="1">
              <a:off x="10230481" y="4168485"/>
              <a:ext cx="199916" cy="1085771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747CCC3C-4D03-9E79-A48E-60079B0AE483}"/>
                </a:ext>
              </a:extLst>
            </p:cNvPr>
            <p:cNvCxnSpPr>
              <a:cxnSpLocks/>
              <a:endCxn id="208" idx="1"/>
            </p:cNvCxnSpPr>
            <p:nvPr/>
          </p:nvCxnSpPr>
          <p:spPr>
            <a:xfrm flipV="1">
              <a:off x="10255387" y="3049683"/>
              <a:ext cx="175010" cy="2204956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Rounded Rectangle 219">
              <a:extLst>
                <a:ext uri="{FF2B5EF4-FFF2-40B4-BE49-F238E27FC236}">
                  <a16:creationId xmlns:a16="http://schemas.microsoft.com/office/drawing/2014/main" id="{5F2E3A01-7226-EC59-3968-70C10D6472D2}"/>
                </a:ext>
              </a:extLst>
            </p:cNvPr>
            <p:cNvSpPr/>
            <p:nvPr/>
          </p:nvSpPr>
          <p:spPr>
            <a:xfrm>
              <a:off x="3876461" y="162010"/>
              <a:ext cx="3460254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800" b="1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”</a:t>
              </a:r>
              <a:r>
                <a:rPr lang="pl-PL" sz="2800" b="1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Rough-seas</a:t>
              </a:r>
              <a:r>
                <a:rPr lang="pl-PL" sz="2800" b="1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”</a:t>
              </a:r>
              <a:endParaRPr lang="pl-PL" sz="2800" dirty="0">
                <a:ln w="13462">
                  <a:noFill/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6BA1B0F-E56A-ACF6-B742-E329BE3FDA2B}"/>
              </a:ext>
            </a:extLst>
          </p:cNvPr>
          <p:cNvGrpSpPr/>
          <p:nvPr/>
        </p:nvGrpSpPr>
        <p:grpSpPr>
          <a:xfrm>
            <a:off x="54866" y="150841"/>
            <a:ext cx="11917427" cy="5592055"/>
            <a:chOff x="73411" y="162010"/>
            <a:chExt cx="11917427" cy="5592055"/>
          </a:xfrm>
        </p:grpSpPr>
        <p:sp>
          <p:nvSpPr>
            <p:cNvPr id="222" name="Rounded Rectangle 221">
              <a:extLst>
                <a:ext uri="{FF2B5EF4-FFF2-40B4-BE49-F238E27FC236}">
                  <a16:creationId xmlns:a16="http://schemas.microsoft.com/office/drawing/2014/main" id="{3622AA72-1B74-4364-0EB1-34CC4D741C57}"/>
                </a:ext>
              </a:extLst>
            </p:cNvPr>
            <p:cNvSpPr/>
            <p:nvPr/>
          </p:nvSpPr>
          <p:spPr>
            <a:xfrm>
              <a:off x="73411" y="4813149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3" name="Rounded Rectangle 222">
              <a:extLst>
                <a:ext uri="{FF2B5EF4-FFF2-40B4-BE49-F238E27FC236}">
                  <a16:creationId xmlns:a16="http://schemas.microsoft.com/office/drawing/2014/main" id="{BC255975-CCD3-B92E-D284-482C650480AE}"/>
                </a:ext>
              </a:extLst>
            </p:cNvPr>
            <p:cNvSpPr/>
            <p:nvPr/>
          </p:nvSpPr>
          <p:spPr>
            <a:xfrm>
              <a:off x="1775345" y="4783798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4" name="Rounded Rectangle 223">
              <a:extLst>
                <a:ext uri="{FF2B5EF4-FFF2-40B4-BE49-F238E27FC236}">
                  <a16:creationId xmlns:a16="http://schemas.microsoft.com/office/drawing/2014/main" id="{54370E13-D3A6-B9CD-C7E1-168398776F35}"/>
                </a:ext>
              </a:extLst>
            </p:cNvPr>
            <p:cNvSpPr/>
            <p:nvPr/>
          </p:nvSpPr>
          <p:spPr>
            <a:xfrm>
              <a:off x="3482599" y="2606259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5" name="Rounded Rectangle 224">
              <a:extLst>
                <a:ext uri="{FF2B5EF4-FFF2-40B4-BE49-F238E27FC236}">
                  <a16:creationId xmlns:a16="http://schemas.microsoft.com/office/drawing/2014/main" id="{4E344B4E-887C-594F-3D77-963CAF083756}"/>
                </a:ext>
              </a:extLst>
            </p:cNvPr>
            <p:cNvSpPr/>
            <p:nvPr/>
          </p:nvSpPr>
          <p:spPr>
            <a:xfrm>
              <a:off x="3484390" y="4803010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6" name="Rounded Rectangle 225">
              <a:extLst>
                <a:ext uri="{FF2B5EF4-FFF2-40B4-BE49-F238E27FC236}">
                  <a16:creationId xmlns:a16="http://schemas.microsoft.com/office/drawing/2014/main" id="{B1F1065C-7392-7F8D-772C-7C39548CE5EE}"/>
                </a:ext>
              </a:extLst>
            </p:cNvPr>
            <p:cNvSpPr/>
            <p:nvPr/>
          </p:nvSpPr>
          <p:spPr>
            <a:xfrm>
              <a:off x="5230576" y="2600981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7" name="Rounded Rectangle 226">
              <a:extLst>
                <a:ext uri="{FF2B5EF4-FFF2-40B4-BE49-F238E27FC236}">
                  <a16:creationId xmlns:a16="http://schemas.microsoft.com/office/drawing/2014/main" id="{FA2E935E-6387-2E54-3F2D-9D796D363B0F}"/>
                </a:ext>
              </a:extLst>
            </p:cNvPr>
            <p:cNvSpPr/>
            <p:nvPr/>
          </p:nvSpPr>
          <p:spPr>
            <a:xfrm>
              <a:off x="6959495" y="4794525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8" name="Rounded Rectangle 227">
              <a:extLst>
                <a:ext uri="{FF2B5EF4-FFF2-40B4-BE49-F238E27FC236}">
                  <a16:creationId xmlns:a16="http://schemas.microsoft.com/office/drawing/2014/main" id="{77953D79-2B41-9FAE-2714-FD22DF867FB4}"/>
                </a:ext>
              </a:extLst>
            </p:cNvPr>
            <p:cNvSpPr/>
            <p:nvPr/>
          </p:nvSpPr>
          <p:spPr>
            <a:xfrm>
              <a:off x="6959495" y="1512780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9" name="Rounded Rectangle 228">
              <a:extLst>
                <a:ext uri="{FF2B5EF4-FFF2-40B4-BE49-F238E27FC236}">
                  <a16:creationId xmlns:a16="http://schemas.microsoft.com/office/drawing/2014/main" id="{49CD46A4-23B6-3457-7C0D-8DB1F04DDBFC}"/>
                </a:ext>
              </a:extLst>
            </p:cNvPr>
            <p:cNvSpPr/>
            <p:nvPr/>
          </p:nvSpPr>
          <p:spPr>
            <a:xfrm>
              <a:off x="8670040" y="2594576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0" name="Rounded Rectangle 229">
              <a:extLst>
                <a:ext uri="{FF2B5EF4-FFF2-40B4-BE49-F238E27FC236}">
                  <a16:creationId xmlns:a16="http://schemas.microsoft.com/office/drawing/2014/main" id="{BE0FF77A-B923-8544-10D7-683C9EB7FF51}"/>
                </a:ext>
              </a:extLst>
            </p:cNvPr>
            <p:cNvSpPr/>
            <p:nvPr/>
          </p:nvSpPr>
          <p:spPr>
            <a:xfrm>
              <a:off x="10430397" y="3698027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1" name="Rounded Rectangle 230">
              <a:extLst>
                <a:ext uri="{FF2B5EF4-FFF2-40B4-BE49-F238E27FC236}">
                  <a16:creationId xmlns:a16="http://schemas.microsoft.com/office/drawing/2014/main" id="{7A4412D9-1892-00C5-9D80-8458A2001B32}"/>
                </a:ext>
              </a:extLst>
            </p:cNvPr>
            <p:cNvSpPr/>
            <p:nvPr/>
          </p:nvSpPr>
          <p:spPr>
            <a:xfrm>
              <a:off x="10430397" y="2579225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3F8F56A-F5DB-6442-2873-187F9AAEB8A3}"/>
                </a:ext>
              </a:extLst>
            </p:cNvPr>
            <p:cNvCxnSpPr>
              <a:cxnSpLocks/>
              <a:stCxn id="223" idx="1"/>
              <a:endCxn id="222" idx="3"/>
            </p:cNvCxnSpPr>
            <p:nvPr/>
          </p:nvCxnSpPr>
          <p:spPr>
            <a:xfrm flipH="1">
              <a:off x="1633852" y="5254256"/>
              <a:ext cx="141493" cy="29351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CC7C0FDF-8460-B19E-2DAB-966CC40AC075}"/>
                </a:ext>
              </a:extLst>
            </p:cNvPr>
            <p:cNvCxnSpPr>
              <a:cxnSpLocks/>
              <a:stCxn id="223" idx="3"/>
              <a:endCxn id="225" idx="1"/>
            </p:cNvCxnSpPr>
            <p:nvPr/>
          </p:nvCxnSpPr>
          <p:spPr>
            <a:xfrm>
              <a:off x="3335786" y="5254256"/>
              <a:ext cx="148604" cy="19212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09E7B4B-ED61-D9CE-7F21-E335A3A4D0B2}"/>
                </a:ext>
              </a:extLst>
            </p:cNvPr>
            <p:cNvCxnSpPr>
              <a:cxnSpLocks/>
              <a:stCxn id="223" idx="3"/>
              <a:endCxn id="224" idx="1"/>
            </p:cNvCxnSpPr>
            <p:nvPr/>
          </p:nvCxnSpPr>
          <p:spPr>
            <a:xfrm flipV="1">
              <a:off x="3335786" y="3076717"/>
              <a:ext cx="146813" cy="2177539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DDC7E9CA-6AE2-7FAC-7A49-4440EF5CB8B6}"/>
                </a:ext>
              </a:extLst>
            </p:cNvPr>
            <p:cNvCxnSpPr>
              <a:cxnSpLocks/>
              <a:stCxn id="226" idx="1"/>
              <a:endCxn id="224" idx="3"/>
            </p:cNvCxnSpPr>
            <p:nvPr/>
          </p:nvCxnSpPr>
          <p:spPr>
            <a:xfrm flipH="1">
              <a:off x="5043040" y="3071439"/>
              <a:ext cx="187536" cy="5278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DECA0E9D-1A57-A0B6-A04D-5A5EDD019D83}"/>
                </a:ext>
              </a:extLst>
            </p:cNvPr>
            <p:cNvCxnSpPr>
              <a:cxnSpLocks/>
              <a:stCxn id="225" idx="3"/>
              <a:endCxn id="226" idx="1"/>
            </p:cNvCxnSpPr>
            <p:nvPr/>
          </p:nvCxnSpPr>
          <p:spPr>
            <a:xfrm flipV="1">
              <a:off x="5044831" y="3071439"/>
              <a:ext cx="185745" cy="2202029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0602A8CA-BCDF-D98F-D785-392F754CDFF7}"/>
                </a:ext>
              </a:extLst>
            </p:cNvPr>
            <p:cNvCxnSpPr>
              <a:cxnSpLocks/>
              <a:stCxn id="226" idx="3"/>
              <a:endCxn id="228" idx="1"/>
            </p:cNvCxnSpPr>
            <p:nvPr/>
          </p:nvCxnSpPr>
          <p:spPr>
            <a:xfrm flipV="1">
              <a:off x="6791017" y="1983238"/>
              <a:ext cx="168478" cy="1088201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D440E758-4570-3006-24F0-991D659C4D27}"/>
                </a:ext>
              </a:extLst>
            </p:cNvPr>
            <p:cNvCxnSpPr>
              <a:cxnSpLocks/>
              <a:stCxn id="227" idx="1"/>
              <a:endCxn id="226" idx="3"/>
            </p:cNvCxnSpPr>
            <p:nvPr/>
          </p:nvCxnSpPr>
          <p:spPr>
            <a:xfrm flipH="1" flipV="1">
              <a:off x="6791017" y="3071439"/>
              <a:ext cx="168478" cy="2193544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F65A6DCE-47A9-B89A-3D5B-996436C223A0}"/>
                </a:ext>
              </a:extLst>
            </p:cNvPr>
            <p:cNvCxnSpPr>
              <a:cxnSpLocks/>
              <a:stCxn id="227" idx="3"/>
              <a:endCxn id="229" idx="1"/>
            </p:cNvCxnSpPr>
            <p:nvPr/>
          </p:nvCxnSpPr>
          <p:spPr>
            <a:xfrm flipV="1">
              <a:off x="8519936" y="3065034"/>
              <a:ext cx="150104" cy="2199949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B5E3B229-8723-4FA6-890F-65A2EE89BF32}"/>
                </a:ext>
              </a:extLst>
            </p:cNvPr>
            <p:cNvCxnSpPr>
              <a:cxnSpLocks/>
              <a:stCxn id="229" idx="1"/>
              <a:endCxn id="228" idx="3"/>
            </p:cNvCxnSpPr>
            <p:nvPr/>
          </p:nvCxnSpPr>
          <p:spPr>
            <a:xfrm flipH="1" flipV="1">
              <a:off x="8519936" y="1983238"/>
              <a:ext cx="150104" cy="1081796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8DB02500-96A8-3613-909A-7547A831D630}"/>
                </a:ext>
              </a:extLst>
            </p:cNvPr>
            <p:cNvCxnSpPr>
              <a:cxnSpLocks/>
              <a:stCxn id="230" idx="1"/>
              <a:endCxn id="229" idx="3"/>
            </p:cNvCxnSpPr>
            <p:nvPr/>
          </p:nvCxnSpPr>
          <p:spPr>
            <a:xfrm flipH="1" flipV="1">
              <a:off x="10230481" y="3065034"/>
              <a:ext cx="199916" cy="1103451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300AA773-3CCF-0ED3-8740-EDDE15345F42}"/>
                </a:ext>
              </a:extLst>
            </p:cNvPr>
            <p:cNvCxnSpPr>
              <a:cxnSpLocks/>
              <a:stCxn id="229" idx="3"/>
              <a:endCxn id="231" idx="1"/>
            </p:cNvCxnSpPr>
            <p:nvPr/>
          </p:nvCxnSpPr>
          <p:spPr>
            <a:xfrm flipV="1">
              <a:off x="10230481" y="3049683"/>
              <a:ext cx="199916" cy="15351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Rounded Rectangle 242">
              <a:extLst>
                <a:ext uri="{FF2B5EF4-FFF2-40B4-BE49-F238E27FC236}">
                  <a16:creationId xmlns:a16="http://schemas.microsoft.com/office/drawing/2014/main" id="{64218FA8-A0B8-1FC6-CBF4-70D5CB7D67C0}"/>
                </a:ext>
              </a:extLst>
            </p:cNvPr>
            <p:cNvSpPr/>
            <p:nvPr/>
          </p:nvSpPr>
          <p:spPr>
            <a:xfrm>
              <a:off x="3876461" y="162010"/>
              <a:ext cx="3460254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800" b="1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”</a:t>
              </a:r>
              <a:r>
                <a:rPr lang="pl-PL" sz="2800" b="1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Playing</a:t>
              </a:r>
              <a:r>
                <a:rPr lang="pl-PL" sz="2800" b="1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the fair </a:t>
              </a:r>
              <a:r>
                <a:rPr lang="pl-PL" sz="2800" b="1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game</a:t>
              </a:r>
              <a:r>
                <a:rPr lang="pl-PL" sz="2800" b="1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”</a:t>
              </a:r>
              <a:endParaRPr lang="pl-PL" sz="2800" dirty="0">
                <a:ln w="13462">
                  <a:noFill/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38FB6B0B-9F2E-833B-7131-216BE3C1EA81}"/>
              </a:ext>
            </a:extLst>
          </p:cNvPr>
          <p:cNvGrpSpPr/>
          <p:nvPr/>
        </p:nvGrpSpPr>
        <p:grpSpPr>
          <a:xfrm>
            <a:off x="54126" y="145275"/>
            <a:ext cx="11917427" cy="5573431"/>
            <a:chOff x="73411" y="162010"/>
            <a:chExt cx="11917427" cy="5573431"/>
          </a:xfrm>
        </p:grpSpPr>
        <p:sp>
          <p:nvSpPr>
            <p:cNvPr id="245" name="Rounded Rectangle 244">
              <a:extLst>
                <a:ext uri="{FF2B5EF4-FFF2-40B4-BE49-F238E27FC236}">
                  <a16:creationId xmlns:a16="http://schemas.microsoft.com/office/drawing/2014/main" id="{BD372D44-BBE5-CC32-6FBB-073F44DB98A4}"/>
                </a:ext>
              </a:extLst>
            </p:cNvPr>
            <p:cNvSpPr/>
            <p:nvPr/>
          </p:nvSpPr>
          <p:spPr>
            <a:xfrm>
              <a:off x="73411" y="3698027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6" name="Rounded Rectangle 245">
              <a:extLst>
                <a:ext uri="{FF2B5EF4-FFF2-40B4-BE49-F238E27FC236}">
                  <a16:creationId xmlns:a16="http://schemas.microsoft.com/office/drawing/2014/main" id="{31C0EB34-E398-8798-75EE-6E9FE5E9FA6E}"/>
                </a:ext>
              </a:extLst>
            </p:cNvPr>
            <p:cNvSpPr/>
            <p:nvPr/>
          </p:nvSpPr>
          <p:spPr>
            <a:xfrm>
              <a:off x="1775345" y="2587901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7" name="Rounded Rectangle 246">
              <a:extLst>
                <a:ext uri="{FF2B5EF4-FFF2-40B4-BE49-F238E27FC236}">
                  <a16:creationId xmlns:a16="http://schemas.microsoft.com/office/drawing/2014/main" id="{69AEC38F-9C18-F62F-F4DC-5BEE205A40D8}"/>
                </a:ext>
              </a:extLst>
            </p:cNvPr>
            <p:cNvSpPr/>
            <p:nvPr/>
          </p:nvSpPr>
          <p:spPr>
            <a:xfrm>
              <a:off x="3482599" y="1513441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8" name="Rounded Rectangle 247">
              <a:extLst>
                <a:ext uri="{FF2B5EF4-FFF2-40B4-BE49-F238E27FC236}">
                  <a16:creationId xmlns:a16="http://schemas.microsoft.com/office/drawing/2014/main" id="{82225C86-46AC-625D-943A-EB45144E1C51}"/>
                </a:ext>
              </a:extLst>
            </p:cNvPr>
            <p:cNvSpPr/>
            <p:nvPr/>
          </p:nvSpPr>
          <p:spPr>
            <a:xfrm>
              <a:off x="3484390" y="3699041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9" name="Rounded Rectangle 248">
              <a:extLst>
                <a:ext uri="{FF2B5EF4-FFF2-40B4-BE49-F238E27FC236}">
                  <a16:creationId xmlns:a16="http://schemas.microsoft.com/office/drawing/2014/main" id="{C4E03AF0-CAE2-DCCA-26B4-0EB22FA527D6}"/>
                </a:ext>
              </a:extLst>
            </p:cNvPr>
            <p:cNvSpPr/>
            <p:nvPr/>
          </p:nvSpPr>
          <p:spPr>
            <a:xfrm>
              <a:off x="5230576" y="3682648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0" name="Rounded Rectangle 249">
              <a:extLst>
                <a:ext uri="{FF2B5EF4-FFF2-40B4-BE49-F238E27FC236}">
                  <a16:creationId xmlns:a16="http://schemas.microsoft.com/office/drawing/2014/main" id="{E2D57EF6-BA4D-8C00-79C9-26BDE6AE09CC}"/>
                </a:ext>
              </a:extLst>
            </p:cNvPr>
            <p:cNvSpPr/>
            <p:nvPr/>
          </p:nvSpPr>
          <p:spPr>
            <a:xfrm>
              <a:off x="6959495" y="4794525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1" name="Rounded Rectangle 250">
              <a:extLst>
                <a:ext uri="{FF2B5EF4-FFF2-40B4-BE49-F238E27FC236}">
                  <a16:creationId xmlns:a16="http://schemas.microsoft.com/office/drawing/2014/main" id="{3407EF02-2D11-E277-EB14-CF2AC3A158BF}"/>
                </a:ext>
              </a:extLst>
            </p:cNvPr>
            <p:cNvSpPr/>
            <p:nvPr/>
          </p:nvSpPr>
          <p:spPr>
            <a:xfrm>
              <a:off x="6959495" y="2572145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2" name="Rounded Rectangle 251">
              <a:extLst>
                <a:ext uri="{FF2B5EF4-FFF2-40B4-BE49-F238E27FC236}">
                  <a16:creationId xmlns:a16="http://schemas.microsoft.com/office/drawing/2014/main" id="{9288F10D-DE28-199E-887A-2ECB17FAD3C3}"/>
                </a:ext>
              </a:extLst>
            </p:cNvPr>
            <p:cNvSpPr/>
            <p:nvPr/>
          </p:nvSpPr>
          <p:spPr>
            <a:xfrm>
              <a:off x="8670040" y="4783798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3" name="Rounded Rectangle 252">
              <a:extLst>
                <a:ext uri="{FF2B5EF4-FFF2-40B4-BE49-F238E27FC236}">
                  <a16:creationId xmlns:a16="http://schemas.microsoft.com/office/drawing/2014/main" id="{A88A9AE4-5AC7-5C10-9459-A492EB6D5468}"/>
                </a:ext>
              </a:extLst>
            </p:cNvPr>
            <p:cNvSpPr/>
            <p:nvPr/>
          </p:nvSpPr>
          <p:spPr>
            <a:xfrm>
              <a:off x="10430397" y="3698027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4" name="Rounded Rectangle 253">
              <a:extLst>
                <a:ext uri="{FF2B5EF4-FFF2-40B4-BE49-F238E27FC236}">
                  <a16:creationId xmlns:a16="http://schemas.microsoft.com/office/drawing/2014/main" id="{77E22604-4626-6ED5-9C73-7CAAA2B279E7}"/>
                </a:ext>
              </a:extLst>
            </p:cNvPr>
            <p:cNvSpPr/>
            <p:nvPr/>
          </p:nvSpPr>
          <p:spPr>
            <a:xfrm>
              <a:off x="10430397" y="2579225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3A112AA9-FA9E-D9ED-7E60-B3999F681884}"/>
                </a:ext>
              </a:extLst>
            </p:cNvPr>
            <p:cNvCxnSpPr>
              <a:cxnSpLocks/>
              <a:stCxn id="246" idx="1"/>
              <a:endCxn id="245" idx="3"/>
            </p:cNvCxnSpPr>
            <p:nvPr/>
          </p:nvCxnSpPr>
          <p:spPr>
            <a:xfrm flipH="1">
              <a:off x="1633852" y="3058359"/>
              <a:ext cx="141493" cy="1110126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B781F681-9CB1-0341-F589-52DAAED3D772}"/>
                </a:ext>
              </a:extLst>
            </p:cNvPr>
            <p:cNvCxnSpPr>
              <a:cxnSpLocks/>
              <a:stCxn id="246" idx="3"/>
              <a:endCxn id="248" idx="1"/>
            </p:cNvCxnSpPr>
            <p:nvPr/>
          </p:nvCxnSpPr>
          <p:spPr>
            <a:xfrm>
              <a:off x="3335786" y="3058359"/>
              <a:ext cx="148604" cy="111114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41ECF42D-3CD0-F43B-CA55-F63240E4CCAA}"/>
                </a:ext>
              </a:extLst>
            </p:cNvPr>
            <p:cNvCxnSpPr>
              <a:cxnSpLocks/>
              <a:stCxn id="246" idx="3"/>
              <a:endCxn id="247" idx="1"/>
            </p:cNvCxnSpPr>
            <p:nvPr/>
          </p:nvCxnSpPr>
          <p:spPr>
            <a:xfrm flipV="1">
              <a:off x="3335786" y="1983899"/>
              <a:ext cx="146813" cy="107446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320D4854-35F1-6CFC-AD7B-4D2768F9E726}"/>
                </a:ext>
              </a:extLst>
            </p:cNvPr>
            <p:cNvCxnSpPr>
              <a:cxnSpLocks/>
              <a:stCxn id="249" idx="1"/>
              <a:endCxn id="247" idx="3"/>
            </p:cNvCxnSpPr>
            <p:nvPr/>
          </p:nvCxnSpPr>
          <p:spPr>
            <a:xfrm flipH="1" flipV="1">
              <a:off x="5043040" y="1983899"/>
              <a:ext cx="187536" cy="2169207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E0241372-3C50-2215-5477-97D0B232B95B}"/>
                </a:ext>
              </a:extLst>
            </p:cNvPr>
            <p:cNvCxnSpPr>
              <a:cxnSpLocks/>
              <a:stCxn id="248" idx="3"/>
              <a:endCxn id="249" idx="1"/>
            </p:cNvCxnSpPr>
            <p:nvPr/>
          </p:nvCxnSpPr>
          <p:spPr>
            <a:xfrm flipV="1">
              <a:off x="5044831" y="4153106"/>
              <a:ext cx="185745" cy="16393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26F64C61-1C0A-AA41-8FE3-86E1E859534F}"/>
                </a:ext>
              </a:extLst>
            </p:cNvPr>
            <p:cNvCxnSpPr>
              <a:cxnSpLocks/>
              <a:stCxn id="249" idx="3"/>
              <a:endCxn id="251" idx="1"/>
            </p:cNvCxnSpPr>
            <p:nvPr/>
          </p:nvCxnSpPr>
          <p:spPr>
            <a:xfrm flipV="1">
              <a:off x="6791017" y="3042603"/>
              <a:ext cx="168478" cy="1110503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A980787F-7353-1D1C-2581-EB43A67C7CB2}"/>
                </a:ext>
              </a:extLst>
            </p:cNvPr>
            <p:cNvCxnSpPr>
              <a:cxnSpLocks/>
              <a:stCxn id="250" idx="1"/>
              <a:endCxn id="249" idx="3"/>
            </p:cNvCxnSpPr>
            <p:nvPr/>
          </p:nvCxnSpPr>
          <p:spPr>
            <a:xfrm flipH="1" flipV="1">
              <a:off x="6791017" y="4153106"/>
              <a:ext cx="168478" cy="1111877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575215DA-72F3-AEA8-6BFD-8913BAE1FE05}"/>
                </a:ext>
              </a:extLst>
            </p:cNvPr>
            <p:cNvCxnSpPr>
              <a:cxnSpLocks/>
              <a:stCxn id="250" idx="3"/>
            </p:cNvCxnSpPr>
            <p:nvPr/>
          </p:nvCxnSpPr>
          <p:spPr>
            <a:xfrm flipV="1">
              <a:off x="8519936" y="5254639"/>
              <a:ext cx="175010" cy="10344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9D0EA7E2-1B28-FD33-F0EA-0F8B613005F7}"/>
                </a:ext>
              </a:extLst>
            </p:cNvPr>
            <p:cNvCxnSpPr>
              <a:cxnSpLocks/>
              <a:stCxn id="252" idx="1"/>
              <a:endCxn id="251" idx="3"/>
            </p:cNvCxnSpPr>
            <p:nvPr/>
          </p:nvCxnSpPr>
          <p:spPr>
            <a:xfrm flipH="1" flipV="1">
              <a:off x="8519936" y="3042603"/>
              <a:ext cx="150104" cy="2211653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D645BD60-3F4B-4FD1-584A-5E53409DCAEA}"/>
                </a:ext>
              </a:extLst>
            </p:cNvPr>
            <p:cNvCxnSpPr>
              <a:cxnSpLocks/>
              <a:stCxn id="253" idx="1"/>
              <a:endCxn id="252" idx="3"/>
            </p:cNvCxnSpPr>
            <p:nvPr/>
          </p:nvCxnSpPr>
          <p:spPr>
            <a:xfrm flipH="1">
              <a:off x="10230481" y="4168485"/>
              <a:ext cx="199916" cy="1085771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8E356B3B-65A4-69C1-2CFC-C6A5D92A4284}"/>
                </a:ext>
              </a:extLst>
            </p:cNvPr>
            <p:cNvCxnSpPr>
              <a:cxnSpLocks/>
              <a:endCxn id="254" idx="1"/>
            </p:cNvCxnSpPr>
            <p:nvPr/>
          </p:nvCxnSpPr>
          <p:spPr>
            <a:xfrm flipV="1">
              <a:off x="10255387" y="3049683"/>
              <a:ext cx="175010" cy="2204956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Rounded Rectangle 265">
              <a:extLst>
                <a:ext uri="{FF2B5EF4-FFF2-40B4-BE49-F238E27FC236}">
                  <a16:creationId xmlns:a16="http://schemas.microsoft.com/office/drawing/2014/main" id="{9207870E-3F19-4A29-56E4-4ABE33F2B65A}"/>
                </a:ext>
              </a:extLst>
            </p:cNvPr>
            <p:cNvSpPr/>
            <p:nvPr/>
          </p:nvSpPr>
          <p:spPr>
            <a:xfrm>
              <a:off x="3876461" y="162010"/>
              <a:ext cx="3460254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800" b="1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”The </a:t>
              </a:r>
              <a:r>
                <a:rPr lang="pl-PL" sz="2800" b="1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beaten</a:t>
              </a:r>
              <a:r>
                <a:rPr lang="pl-PL" sz="2800" b="1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pl-PL" sz="2800" b="1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track</a:t>
              </a:r>
              <a:r>
                <a:rPr lang="pl-PL" sz="2800" b="1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”</a:t>
              </a:r>
              <a:endParaRPr lang="pl-PL" sz="2800" dirty="0">
                <a:ln w="13462">
                  <a:noFill/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838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5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4F65C0D-8886-BB54-26EE-1BC81CD097F7}"/>
              </a:ext>
            </a:extLst>
          </p:cNvPr>
          <p:cNvGrpSpPr/>
          <p:nvPr/>
        </p:nvGrpSpPr>
        <p:grpSpPr>
          <a:xfrm>
            <a:off x="376017" y="134197"/>
            <a:ext cx="3173210" cy="1019780"/>
            <a:chOff x="4120193" y="1144834"/>
            <a:chExt cx="2736503" cy="762788"/>
          </a:xfrm>
        </p:grpSpPr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08238F7F-766E-8597-A179-AAC15FB2AFB5}"/>
                </a:ext>
              </a:extLst>
            </p:cNvPr>
            <p:cNvSpPr/>
            <p:nvPr/>
          </p:nvSpPr>
          <p:spPr>
            <a:xfrm>
              <a:off x="4120193" y="1144834"/>
              <a:ext cx="2736503" cy="7627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838336"/>
                <a:satOff val="-2557"/>
                <a:lumOff val="-981"/>
                <a:alphaOff val="0"/>
              </a:schemeClr>
            </a:fillRef>
            <a:effectRef idx="0">
              <a:schemeClr val="accent5">
                <a:hueOff val="-1838336"/>
                <a:satOff val="-2557"/>
                <a:lumOff val="-98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2400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7F8E02D6-8475-3454-5D1B-FCC9F26DA1FE}"/>
                </a:ext>
              </a:extLst>
            </p:cNvPr>
            <p:cNvSpPr txBox="1"/>
            <p:nvPr/>
          </p:nvSpPr>
          <p:spPr>
            <a:xfrm>
              <a:off x="4142534" y="1167175"/>
              <a:ext cx="2608374" cy="7181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b="1" kern="1200" dirty="0">
                  <a:latin typeface="Calibri"/>
                  <a:ea typeface="Calibri"/>
                  <a:cs typeface="Calibri"/>
                </a:rPr>
                <a:t>Where’s the challenge 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E2C0DE-B35C-F83D-AC54-C82A4B44DACE}"/>
              </a:ext>
            </a:extLst>
          </p:cNvPr>
          <p:cNvGrpSpPr/>
          <p:nvPr/>
        </p:nvGrpSpPr>
        <p:grpSpPr>
          <a:xfrm>
            <a:off x="73411" y="6065974"/>
            <a:ext cx="11910893" cy="524783"/>
            <a:chOff x="73411" y="6065974"/>
            <a:chExt cx="11910893" cy="52478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C0B543-F012-F64A-903C-AF2D118E56DB}"/>
                </a:ext>
              </a:extLst>
            </p:cNvPr>
            <p:cNvSpPr/>
            <p:nvPr/>
          </p:nvSpPr>
          <p:spPr>
            <a:xfrm>
              <a:off x="73411" y="6065976"/>
              <a:ext cx="1560441" cy="52478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SKILLS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219AD8-7D97-B5AB-8304-EDC778EA549C}"/>
                </a:ext>
              </a:extLst>
            </p:cNvPr>
            <p:cNvSpPr/>
            <p:nvPr/>
          </p:nvSpPr>
          <p:spPr>
            <a:xfrm>
              <a:off x="1777208" y="6065976"/>
              <a:ext cx="1560441" cy="52478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DATA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79DA91A-CAEA-8CE1-562C-A8AD05A5609E}"/>
                </a:ext>
              </a:extLst>
            </p:cNvPr>
            <p:cNvSpPr/>
            <p:nvPr/>
          </p:nvSpPr>
          <p:spPr>
            <a:xfrm>
              <a:off x="3506815" y="6065976"/>
              <a:ext cx="1560441" cy="524781"/>
            </a:xfrm>
            <a:prstGeom prst="rect">
              <a:avLst/>
            </a:prstGeom>
            <a:solidFill>
              <a:srgbClr val="42AFC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BEHAVIOURS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42EC84-10CE-813E-4EDA-B50FB6EFD6FA}"/>
                </a:ext>
              </a:extLst>
            </p:cNvPr>
            <p:cNvSpPr/>
            <p:nvPr/>
          </p:nvSpPr>
          <p:spPr>
            <a:xfrm>
              <a:off x="5236422" y="6065975"/>
              <a:ext cx="1560441" cy="524781"/>
            </a:xfrm>
            <a:prstGeom prst="rect">
              <a:avLst/>
            </a:prstGeom>
            <a:solidFill>
              <a:srgbClr val="F39D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COMMERCIAL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49145E1-4346-0808-F1C7-D2FA2DB7A3F7}"/>
                </a:ext>
              </a:extLst>
            </p:cNvPr>
            <p:cNvSpPr/>
            <p:nvPr/>
          </p:nvSpPr>
          <p:spPr>
            <a:xfrm>
              <a:off x="6966029" y="6065974"/>
              <a:ext cx="1560441" cy="524781"/>
            </a:xfrm>
            <a:prstGeom prst="rect">
              <a:avLst/>
            </a:prstGeom>
            <a:solidFill>
              <a:srgbClr val="F7DD8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REGULATIONS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C0E3178-88D5-0526-9877-193FD26089FB}"/>
                </a:ext>
              </a:extLst>
            </p:cNvPr>
            <p:cNvSpPr/>
            <p:nvPr/>
          </p:nvSpPr>
          <p:spPr>
            <a:xfrm>
              <a:off x="8694946" y="6065974"/>
              <a:ext cx="1560441" cy="524781"/>
            </a:xfrm>
            <a:prstGeom prst="rect">
              <a:avLst/>
            </a:prstGeom>
            <a:solidFill>
              <a:srgbClr val="9A9F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FUNDING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A2519C9-6A63-3471-5435-D58A317811B6}"/>
                </a:ext>
              </a:extLst>
            </p:cNvPr>
            <p:cNvSpPr/>
            <p:nvPr/>
          </p:nvSpPr>
          <p:spPr>
            <a:xfrm>
              <a:off x="10423863" y="6065974"/>
              <a:ext cx="1560441" cy="524781"/>
            </a:xfrm>
            <a:prstGeom prst="rect">
              <a:avLst/>
            </a:prstGeom>
            <a:solidFill>
              <a:srgbClr val="ECECE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SECURITY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E7BF358-31CF-3D5F-165D-9CAC7897BF59}"/>
              </a:ext>
            </a:extLst>
          </p:cNvPr>
          <p:cNvSpPr/>
          <p:nvPr/>
        </p:nvSpPr>
        <p:spPr>
          <a:xfrm>
            <a:off x="73411" y="3721918"/>
            <a:ext cx="1560441" cy="9016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Ring-fenced access to the workforce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Value driven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776011-599F-E85E-9D45-EE8A2F2B7C7A}"/>
              </a:ext>
            </a:extLst>
          </p:cNvPr>
          <p:cNvSpPr/>
          <p:nvPr/>
        </p:nvSpPr>
        <p:spPr>
          <a:xfrm>
            <a:off x="73411" y="2640016"/>
            <a:ext cx="1560441" cy="9016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Wrong skills – right jobs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Talent pipeline and skills development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0F0FB0-5FF7-3D11-7D95-D81E1A431760}"/>
              </a:ext>
            </a:extLst>
          </p:cNvPr>
          <p:cNvSpPr/>
          <p:nvPr/>
        </p:nvSpPr>
        <p:spPr>
          <a:xfrm>
            <a:off x="1777206" y="3721917"/>
            <a:ext cx="1560441" cy="90164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Disorganized or</a:t>
            </a:r>
          </a:p>
          <a:p>
            <a:r>
              <a:rPr lang="en-US" sz="1200" dirty="0">
                <a:solidFill>
                  <a:schemeClr val="tx1"/>
                </a:solidFill>
              </a:rPr>
              <a:t>Partially organized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262218-F3E8-47A7-FB4E-D3C5948F8058}"/>
              </a:ext>
            </a:extLst>
          </p:cNvPr>
          <p:cNvSpPr/>
          <p:nvPr/>
        </p:nvSpPr>
        <p:spPr>
          <a:xfrm>
            <a:off x="1777205" y="2605113"/>
            <a:ext cx="1560441" cy="90164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Data fiefdoms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39E005-E075-F75D-4F02-4D1CA1910CBB}"/>
              </a:ext>
            </a:extLst>
          </p:cNvPr>
          <p:cNvSpPr/>
          <p:nvPr/>
        </p:nvSpPr>
        <p:spPr>
          <a:xfrm>
            <a:off x="3506815" y="3721916"/>
            <a:ext cx="1560441" cy="901647"/>
          </a:xfrm>
          <a:prstGeom prst="rect">
            <a:avLst/>
          </a:prstGeom>
          <a:solidFill>
            <a:srgbClr val="42AFC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Reactive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“Passenger”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9C8848-345F-908B-2A95-99D439CEBBAD}"/>
              </a:ext>
            </a:extLst>
          </p:cNvPr>
          <p:cNvSpPr/>
          <p:nvPr/>
        </p:nvSpPr>
        <p:spPr>
          <a:xfrm>
            <a:off x="3506813" y="1518847"/>
            <a:ext cx="1560441" cy="901647"/>
          </a:xfrm>
          <a:prstGeom prst="rect">
            <a:avLst/>
          </a:prstGeom>
          <a:solidFill>
            <a:srgbClr val="42AFC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Full consensus driven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3390B0-F77A-5E41-B30A-32AF7DE623B2}"/>
              </a:ext>
            </a:extLst>
          </p:cNvPr>
          <p:cNvSpPr/>
          <p:nvPr/>
        </p:nvSpPr>
        <p:spPr>
          <a:xfrm>
            <a:off x="5236422" y="4803817"/>
            <a:ext cx="1560441" cy="901647"/>
          </a:xfrm>
          <a:prstGeom prst="rect">
            <a:avLst/>
          </a:prstGeom>
          <a:solidFill>
            <a:srgbClr val="F39D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Option 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F89A5D-AE05-A910-2779-FC94113261BA}"/>
              </a:ext>
            </a:extLst>
          </p:cNvPr>
          <p:cNvSpPr/>
          <p:nvPr/>
        </p:nvSpPr>
        <p:spPr>
          <a:xfrm>
            <a:off x="5236422" y="3721915"/>
            <a:ext cx="1560441" cy="901647"/>
          </a:xfrm>
          <a:prstGeom prst="rect">
            <a:avLst/>
          </a:prstGeom>
          <a:solidFill>
            <a:srgbClr val="F39D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Unique selling point</a:t>
            </a:r>
          </a:p>
          <a:p>
            <a:r>
              <a:rPr lang="en-US" sz="1200" dirty="0">
                <a:solidFill>
                  <a:schemeClr val="tx1"/>
                </a:solidFill>
              </a:rPr>
              <a:t>Ring-fenced offer</a:t>
            </a:r>
          </a:p>
          <a:p>
            <a:r>
              <a:rPr lang="en-US" sz="1200" dirty="0">
                <a:solidFill>
                  <a:schemeClr val="tx1"/>
                </a:solidFill>
              </a:rPr>
              <a:t>Specific demand niche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E62932-2222-5C9C-4B6D-345203D71386}"/>
              </a:ext>
            </a:extLst>
          </p:cNvPr>
          <p:cNvSpPr/>
          <p:nvPr/>
        </p:nvSpPr>
        <p:spPr>
          <a:xfrm>
            <a:off x="6966027" y="3721914"/>
            <a:ext cx="1560441" cy="901647"/>
          </a:xfrm>
          <a:prstGeom prst="rect">
            <a:avLst/>
          </a:prstGeom>
          <a:solidFill>
            <a:srgbClr val="F7DD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Informal</a:t>
            </a:r>
          </a:p>
          <a:p>
            <a:r>
              <a:rPr lang="en-US" sz="1200" dirty="0">
                <a:solidFill>
                  <a:schemeClr val="tx1"/>
                </a:solidFill>
              </a:rPr>
              <a:t>Based on ethics and values</a:t>
            </a:r>
          </a:p>
          <a:p>
            <a:r>
              <a:rPr lang="en-US" sz="1200" dirty="0">
                <a:solidFill>
                  <a:schemeClr val="tx1"/>
                </a:solidFill>
              </a:rPr>
              <a:t>Bottom up driven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13C4FCA-7A9C-7A04-650A-F68E37D0C4A3}"/>
              </a:ext>
            </a:extLst>
          </p:cNvPr>
          <p:cNvSpPr/>
          <p:nvPr/>
        </p:nvSpPr>
        <p:spPr>
          <a:xfrm>
            <a:off x="6966026" y="2600747"/>
            <a:ext cx="1560441" cy="901647"/>
          </a:xfrm>
          <a:prstGeom prst="rect">
            <a:avLst/>
          </a:prstGeom>
          <a:solidFill>
            <a:srgbClr val="F7DD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Disharmony of regulations in Europe and world wide</a:t>
            </a:r>
          </a:p>
          <a:p>
            <a:r>
              <a:rPr lang="en-US" sz="1100" dirty="0">
                <a:solidFill>
                  <a:schemeClr val="tx1"/>
                </a:solidFill>
              </a:rPr>
              <a:t>Don’t match real world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3256AA6-27E2-8404-951F-5E6F960A9E8E}"/>
              </a:ext>
            </a:extLst>
          </p:cNvPr>
          <p:cNvSpPr/>
          <p:nvPr/>
        </p:nvSpPr>
        <p:spPr>
          <a:xfrm>
            <a:off x="8694946" y="4803815"/>
            <a:ext cx="1560441" cy="901647"/>
          </a:xfrm>
          <a:prstGeom prst="rect">
            <a:avLst/>
          </a:prstGeom>
          <a:solidFill>
            <a:srgbClr val="9A9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Big funding with an agenda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Autonomy from commercial</a:t>
            </a:r>
          </a:p>
          <a:p>
            <a:r>
              <a:rPr lang="en-US" sz="1100" dirty="0">
                <a:solidFill>
                  <a:schemeClr val="tx1"/>
                </a:solidFill>
              </a:rPr>
              <a:t>Opportunity to do more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30AA06-48AB-9EA5-9BE8-9C06257BE6E5}"/>
              </a:ext>
            </a:extLst>
          </p:cNvPr>
          <p:cNvSpPr/>
          <p:nvPr/>
        </p:nvSpPr>
        <p:spPr>
          <a:xfrm>
            <a:off x="8694946" y="3721913"/>
            <a:ext cx="1560441" cy="901647"/>
          </a:xfrm>
          <a:prstGeom prst="rect">
            <a:avLst/>
          </a:prstGeom>
          <a:solidFill>
            <a:srgbClr val="9A9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Push towards doing more with the same or less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0EE51D-5C83-76B8-F7DE-8A901A867DC9}"/>
              </a:ext>
            </a:extLst>
          </p:cNvPr>
          <p:cNvSpPr/>
          <p:nvPr/>
        </p:nvSpPr>
        <p:spPr>
          <a:xfrm>
            <a:off x="10423863" y="4803814"/>
            <a:ext cx="1560441" cy="901647"/>
          </a:xfrm>
          <a:prstGeom prst="rect">
            <a:avLst/>
          </a:prstGeom>
          <a:solidFill>
            <a:srgbClr val="ECECE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R&amp;E space is less secure and trusted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62AE3D-B019-5C82-C97B-674BB8CB0595}"/>
              </a:ext>
            </a:extLst>
          </p:cNvPr>
          <p:cNvSpPr/>
          <p:nvPr/>
        </p:nvSpPr>
        <p:spPr>
          <a:xfrm>
            <a:off x="10423862" y="1518845"/>
            <a:ext cx="1560441" cy="901647"/>
          </a:xfrm>
          <a:prstGeom prst="rect">
            <a:avLst/>
          </a:prstGeom>
          <a:solidFill>
            <a:srgbClr val="ECECE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Dominating criminal attacks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7219E7-639D-06F2-478F-E3C4E223F6C4}"/>
              </a:ext>
            </a:extLst>
          </p:cNvPr>
          <p:cNvGrpSpPr/>
          <p:nvPr/>
        </p:nvGrpSpPr>
        <p:grpSpPr>
          <a:xfrm>
            <a:off x="73411" y="4777952"/>
            <a:ext cx="1560441" cy="940916"/>
            <a:chOff x="73411" y="4777952"/>
            <a:chExt cx="1560441" cy="940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FA54DFB-6273-5A23-3C07-1BFD76DCA20E}"/>
                </a:ext>
              </a:extLst>
            </p:cNvPr>
            <p:cNvSpPr/>
            <p:nvPr/>
          </p:nvSpPr>
          <p:spPr>
            <a:xfrm>
              <a:off x="73411" y="4803820"/>
              <a:ext cx="1560441" cy="90164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Highly competitive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Employee driven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F79B3F43-8E2E-EB91-2EC5-91008D78DA4A}"/>
                </a:ext>
              </a:extLst>
            </p:cNvPr>
            <p:cNvSpPr/>
            <p:nvPr/>
          </p:nvSpPr>
          <p:spPr>
            <a:xfrm>
              <a:off x="73411" y="4777952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833D3C-8A1E-0B13-BC17-FAAEFDEB111A}"/>
              </a:ext>
            </a:extLst>
          </p:cNvPr>
          <p:cNvGrpSpPr/>
          <p:nvPr/>
        </p:nvGrpSpPr>
        <p:grpSpPr>
          <a:xfrm>
            <a:off x="1777207" y="4782681"/>
            <a:ext cx="1562499" cy="940916"/>
            <a:chOff x="1777207" y="4782681"/>
            <a:chExt cx="1562499" cy="94091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F714E83-600A-E2CC-4107-D2AB033AFAA1}"/>
                </a:ext>
              </a:extLst>
            </p:cNvPr>
            <p:cNvSpPr/>
            <p:nvPr/>
          </p:nvSpPr>
          <p:spPr>
            <a:xfrm>
              <a:off x="1777207" y="4803819"/>
              <a:ext cx="1560441" cy="901647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Common framework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(data commonwealth)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Safe and trusted environment, FAIR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3912A1D0-AED6-8A37-46C5-ACB94105502F}"/>
                </a:ext>
              </a:extLst>
            </p:cNvPr>
            <p:cNvSpPr/>
            <p:nvPr/>
          </p:nvSpPr>
          <p:spPr>
            <a:xfrm>
              <a:off x="1779265" y="4782681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A85B0C-37DC-CBBF-96F8-84C912D91383}"/>
              </a:ext>
            </a:extLst>
          </p:cNvPr>
          <p:cNvGrpSpPr/>
          <p:nvPr/>
        </p:nvGrpSpPr>
        <p:grpSpPr>
          <a:xfrm>
            <a:off x="3486519" y="2578446"/>
            <a:ext cx="1580736" cy="940916"/>
            <a:chOff x="3486519" y="2578446"/>
            <a:chExt cx="1580736" cy="9409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8BBE25B-53A2-CFD9-8F75-B4861786B7ED}"/>
                </a:ext>
              </a:extLst>
            </p:cNvPr>
            <p:cNvSpPr/>
            <p:nvPr/>
          </p:nvSpPr>
          <p:spPr>
            <a:xfrm>
              <a:off x="3506814" y="2600749"/>
              <a:ext cx="1560441" cy="901647"/>
            </a:xfrm>
            <a:prstGeom prst="rect">
              <a:avLst/>
            </a:prstGeom>
            <a:solidFill>
              <a:srgbClr val="42AFC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Greenhouse / accelerators of initiatives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Embracing diversity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019E61BC-7B7B-F377-7E7B-ED92D62824BB}"/>
                </a:ext>
              </a:extLst>
            </p:cNvPr>
            <p:cNvSpPr/>
            <p:nvPr/>
          </p:nvSpPr>
          <p:spPr>
            <a:xfrm>
              <a:off x="3486519" y="2578446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D6A5E70-0698-4E30-BB60-50DFAEB7137E}"/>
              </a:ext>
            </a:extLst>
          </p:cNvPr>
          <p:cNvGrpSpPr/>
          <p:nvPr/>
        </p:nvGrpSpPr>
        <p:grpSpPr>
          <a:xfrm>
            <a:off x="3488310" y="4775197"/>
            <a:ext cx="1578946" cy="940916"/>
            <a:chOff x="3488310" y="4775197"/>
            <a:chExt cx="1578946" cy="94091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267EF89-BD70-91EC-57F7-3ADD1B82B960}"/>
                </a:ext>
              </a:extLst>
            </p:cNvPr>
            <p:cNvSpPr/>
            <p:nvPr/>
          </p:nvSpPr>
          <p:spPr>
            <a:xfrm>
              <a:off x="3506815" y="4803818"/>
              <a:ext cx="1560441" cy="901647"/>
            </a:xfrm>
            <a:prstGeom prst="rect">
              <a:avLst/>
            </a:prstGeom>
            <a:solidFill>
              <a:srgbClr val="42AFC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Proactive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In a driving seat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7BD5BAA3-D0D2-5D02-9791-B4A8EFC7DF52}"/>
                </a:ext>
              </a:extLst>
            </p:cNvPr>
            <p:cNvSpPr/>
            <p:nvPr/>
          </p:nvSpPr>
          <p:spPr>
            <a:xfrm>
              <a:off x="3488310" y="4775197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BA09044-1667-33CA-7094-A6F43DC2335C}"/>
              </a:ext>
            </a:extLst>
          </p:cNvPr>
          <p:cNvGrpSpPr/>
          <p:nvPr/>
        </p:nvGrpSpPr>
        <p:grpSpPr>
          <a:xfrm>
            <a:off x="5234496" y="2573168"/>
            <a:ext cx="1562366" cy="940916"/>
            <a:chOff x="5234496" y="2573168"/>
            <a:chExt cx="1562366" cy="94091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592A70E-4AC5-5C0D-EE9E-9BCAFD17F1D3}"/>
                </a:ext>
              </a:extLst>
            </p:cNvPr>
            <p:cNvSpPr/>
            <p:nvPr/>
          </p:nvSpPr>
          <p:spPr>
            <a:xfrm>
              <a:off x="5236421" y="2600749"/>
              <a:ext cx="1560441" cy="901647"/>
            </a:xfrm>
            <a:prstGeom prst="rect">
              <a:avLst/>
            </a:prstGeom>
            <a:solidFill>
              <a:srgbClr val="F39D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/>
                  </a:solidFill>
                </a:rPr>
                <a:t>Collaboration</a:t>
              </a:r>
            </a:p>
            <a:p>
              <a:r>
                <a:rPr lang="en-US" sz="1100" dirty="0">
                  <a:solidFill>
                    <a:schemeClr val="tx1"/>
                  </a:solidFill>
                </a:rPr>
                <a:t>New business models</a:t>
              </a:r>
            </a:p>
            <a:p>
              <a:r>
                <a:rPr lang="en-US" sz="1100" dirty="0">
                  <a:solidFill>
                    <a:schemeClr val="tx1"/>
                  </a:solidFill>
                </a:rPr>
                <a:t>Commercial research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B38EB1C2-0A60-8D21-8851-AA4A331E5B57}"/>
                </a:ext>
              </a:extLst>
            </p:cNvPr>
            <p:cNvSpPr/>
            <p:nvPr/>
          </p:nvSpPr>
          <p:spPr>
            <a:xfrm>
              <a:off x="5234496" y="2573168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C6FB461-D540-91C1-75B3-832E8F9BCA99}"/>
              </a:ext>
            </a:extLst>
          </p:cNvPr>
          <p:cNvGrpSpPr/>
          <p:nvPr/>
        </p:nvGrpSpPr>
        <p:grpSpPr>
          <a:xfrm>
            <a:off x="6963415" y="4766712"/>
            <a:ext cx="1563054" cy="940916"/>
            <a:chOff x="6963415" y="4766712"/>
            <a:chExt cx="1563054" cy="94091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ED252DC-6B17-F471-32E5-68638C1C95D7}"/>
                </a:ext>
              </a:extLst>
            </p:cNvPr>
            <p:cNvSpPr/>
            <p:nvPr/>
          </p:nvSpPr>
          <p:spPr>
            <a:xfrm>
              <a:off x="6966028" y="4803816"/>
              <a:ext cx="1560441" cy="901647"/>
            </a:xfrm>
            <a:prstGeom prst="rect">
              <a:avLst/>
            </a:prstGeom>
            <a:solidFill>
              <a:srgbClr val="F7DD8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Highly regulated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High requirements for compliance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Top down driven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47FA63A6-13C9-4298-E531-DD658B8ADCBC}"/>
                </a:ext>
              </a:extLst>
            </p:cNvPr>
            <p:cNvSpPr/>
            <p:nvPr/>
          </p:nvSpPr>
          <p:spPr>
            <a:xfrm>
              <a:off x="6963415" y="4766712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E5DD4F-7DDF-9C15-B3C0-F30C508E97CA}"/>
              </a:ext>
            </a:extLst>
          </p:cNvPr>
          <p:cNvGrpSpPr/>
          <p:nvPr/>
        </p:nvGrpSpPr>
        <p:grpSpPr>
          <a:xfrm>
            <a:off x="6963415" y="1484967"/>
            <a:ext cx="1563052" cy="940916"/>
            <a:chOff x="6963415" y="1484967"/>
            <a:chExt cx="1563052" cy="940916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AD2C295-98C4-9517-38E6-49C2AD7F2161}"/>
                </a:ext>
              </a:extLst>
            </p:cNvPr>
            <p:cNvSpPr/>
            <p:nvPr/>
          </p:nvSpPr>
          <p:spPr>
            <a:xfrm>
              <a:off x="6966026" y="1518845"/>
              <a:ext cx="1560441" cy="901647"/>
            </a:xfrm>
            <a:prstGeom prst="rect">
              <a:avLst/>
            </a:prstGeom>
            <a:solidFill>
              <a:srgbClr val="F7DD8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Increasing harmony or regulations in Europe and worldwide (effective)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0630A65B-C345-F26D-BD1F-8A7DD6130E97}"/>
                </a:ext>
              </a:extLst>
            </p:cNvPr>
            <p:cNvSpPr/>
            <p:nvPr/>
          </p:nvSpPr>
          <p:spPr>
            <a:xfrm>
              <a:off x="6963415" y="1484967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5BDAE25-1C39-33B5-57B4-FFA3BCD76399}"/>
              </a:ext>
            </a:extLst>
          </p:cNvPr>
          <p:cNvGrpSpPr/>
          <p:nvPr/>
        </p:nvGrpSpPr>
        <p:grpSpPr>
          <a:xfrm>
            <a:off x="8673960" y="2566763"/>
            <a:ext cx="1581427" cy="940916"/>
            <a:chOff x="8673960" y="2566763"/>
            <a:chExt cx="1581427" cy="94091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9AC3CF7-31A5-CFEA-A057-3C30966598E7}"/>
                </a:ext>
              </a:extLst>
            </p:cNvPr>
            <p:cNvSpPr/>
            <p:nvPr/>
          </p:nvSpPr>
          <p:spPr>
            <a:xfrm>
              <a:off x="8694946" y="2600747"/>
              <a:ext cx="1560441" cy="901647"/>
            </a:xfrm>
            <a:prstGeom prst="rect">
              <a:avLst/>
            </a:prstGeom>
            <a:solidFill>
              <a:srgbClr val="9A9F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Community driven funding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Autonomy from political influences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672E0741-DC89-16F4-3B88-D7F1507D943A}"/>
                </a:ext>
              </a:extLst>
            </p:cNvPr>
            <p:cNvSpPr/>
            <p:nvPr/>
          </p:nvSpPr>
          <p:spPr>
            <a:xfrm>
              <a:off x="8673960" y="2566763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7E8D4F3-503B-2003-19D1-B71787FBEF3C}"/>
              </a:ext>
            </a:extLst>
          </p:cNvPr>
          <p:cNvGrpSpPr/>
          <p:nvPr/>
        </p:nvGrpSpPr>
        <p:grpSpPr>
          <a:xfrm>
            <a:off x="10423863" y="3690236"/>
            <a:ext cx="1570895" cy="940916"/>
            <a:chOff x="10423863" y="3690236"/>
            <a:chExt cx="1570895" cy="94091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AAE2F3E-6F6C-BD90-3456-3BF16F99A161}"/>
                </a:ext>
              </a:extLst>
            </p:cNvPr>
            <p:cNvSpPr/>
            <p:nvPr/>
          </p:nvSpPr>
          <p:spPr>
            <a:xfrm>
              <a:off x="10423863" y="3721913"/>
              <a:ext cx="1560441" cy="901647"/>
            </a:xfrm>
            <a:prstGeom prst="rect">
              <a:avLst/>
            </a:prstGeom>
            <a:solidFill>
              <a:srgbClr val="ECECE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R&amp;E space is more secure and trusted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157D1282-A792-929F-40C2-53E4F9CFE767}"/>
                </a:ext>
              </a:extLst>
            </p:cNvPr>
            <p:cNvSpPr/>
            <p:nvPr/>
          </p:nvSpPr>
          <p:spPr>
            <a:xfrm>
              <a:off x="10434317" y="3690236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B5C36D6-72DE-7FD1-7DC7-C7E71B66C3E2}"/>
              </a:ext>
            </a:extLst>
          </p:cNvPr>
          <p:cNvGrpSpPr/>
          <p:nvPr/>
        </p:nvGrpSpPr>
        <p:grpSpPr>
          <a:xfrm>
            <a:off x="10423863" y="2551412"/>
            <a:ext cx="1570895" cy="950982"/>
            <a:chOff x="10423863" y="2551412"/>
            <a:chExt cx="1570895" cy="95098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87FF64D-FBA2-A06D-E5C2-945DEE7FFD78}"/>
                </a:ext>
              </a:extLst>
            </p:cNvPr>
            <p:cNvSpPr/>
            <p:nvPr/>
          </p:nvSpPr>
          <p:spPr>
            <a:xfrm>
              <a:off x="10423863" y="2600747"/>
              <a:ext cx="1560441" cy="901647"/>
            </a:xfrm>
            <a:prstGeom prst="rect">
              <a:avLst/>
            </a:prstGeom>
            <a:solidFill>
              <a:srgbClr val="ECECE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1"/>
                  </a:solidFill>
                </a:rPr>
                <a:t>Dominating attacks “state”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7FD78504-1DC0-641C-5CE4-DAAEF478C854}"/>
                </a:ext>
              </a:extLst>
            </p:cNvPr>
            <p:cNvSpPr/>
            <p:nvPr/>
          </p:nvSpPr>
          <p:spPr>
            <a:xfrm>
              <a:off x="10434317" y="2551412"/>
              <a:ext cx="1560441" cy="940916"/>
            </a:xfrm>
            <a:prstGeom prst="roundRect">
              <a:avLst>
                <a:gd name="adj" fmla="val 637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4FEE86A5-2F6B-7EE9-0EBD-69099BCF7DD2}"/>
              </a:ext>
            </a:extLst>
          </p:cNvPr>
          <p:cNvSpPr/>
          <p:nvPr/>
        </p:nvSpPr>
        <p:spPr>
          <a:xfrm>
            <a:off x="3880381" y="134197"/>
            <a:ext cx="3460254" cy="940916"/>
          </a:xfrm>
          <a:prstGeom prst="roundRect">
            <a:avLst>
              <a:gd name="adj" fmla="val 6377"/>
            </a:avLst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ln w="13462">
                  <a:noFill/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r>
              <a:rPr lang="pl-PL" sz="2800" b="1" dirty="0" err="1">
                <a:ln w="13462">
                  <a:noFill/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Playing</a:t>
            </a:r>
            <a:r>
              <a:rPr lang="pl-PL" sz="2800" b="1" dirty="0">
                <a:ln w="13462">
                  <a:noFill/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 fair </a:t>
            </a:r>
            <a:r>
              <a:rPr lang="pl-PL" sz="2800" b="1" dirty="0" err="1">
                <a:ln w="13462">
                  <a:noFill/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game</a:t>
            </a:r>
            <a:r>
              <a:rPr lang="pl-PL" sz="2800" b="1" dirty="0">
                <a:ln w="13462">
                  <a:noFill/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pl-PL" sz="2800" dirty="0">
              <a:ln w="13462">
                <a:noFill/>
                <a:prstDash val="solid"/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34046AD-7E8B-9C2F-B70E-29B5A5F511B4}"/>
              </a:ext>
            </a:extLst>
          </p:cNvPr>
          <p:cNvGrpSpPr/>
          <p:nvPr/>
        </p:nvGrpSpPr>
        <p:grpSpPr>
          <a:xfrm>
            <a:off x="6237045" y="3996019"/>
            <a:ext cx="5757713" cy="1913671"/>
            <a:chOff x="6237045" y="3996019"/>
            <a:chExt cx="5757713" cy="1913671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B3A21F7-C5BB-FF18-B689-DD9530C74099}"/>
                </a:ext>
              </a:extLst>
            </p:cNvPr>
            <p:cNvSpPr/>
            <p:nvPr/>
          </p:nvSpPr>
          <p:spPr>
            <a:xfrm>
              <a:off x="6237045" y="5353405"/>
              <a:ext cx="5740036" cy="556285"/>
            </a:xfrm>
            <a:prstGeom prst="rect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Strengthen role of NRENs in the Trusted Research Environment space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CE3FC6F-3E2D-819B-C151-B25678466BF4}"/>
                </a:ext>
              </a:extLst>
            </p:cNvPr>
            <p:cNvSpPr/>
            <p:nvPr/>
          </p:nvSpPr>
          <p:spPr>
            <a:xfrm>
              <a:off x="6237045" y="3996019"/>
              <a:ext cx="5740036" cy="552472"/>
            </a:xfrm>
            <a:prstGeom prst="rect">
              <a:avLst/>
            </a:prstGeom>
            <a:solidFill>
              <a:srgbClr val="42AFC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Improve trust</a:t>
              </a:r>
            </a:p>
            <a:p>
              <a:r>
                <a:rPr lang="en-GB" sz="1600" dirty="0">
                  <a:solidFill>
                    <a:schemeClr val="tx1"/>
                  </a:solidFill>
                </a:rPr>
                <a:t>Better communication with partners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60BBECC-3A74-D818-8E5E-00EBFB600C01}"/>
                </a:ext>
              </a:extLst>
            </p:cNvPr>
            <p:cNvSpPr/>
            <p:nvPr/>
          </p:nvSpPr>
          <p:spPr>
            <a:xfrm>
              <a:off x="6254722" y="4646521"/>
              <a:ext cx="5740036" cy="612156"/>
            </a:xfrm>
            <a:prstGeom prst="rect">
              <a:avLst/>
            </a:prstGeom>
            <a:solidFill>
              <a:srgbClr val="F7DD8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Be proactive to help to achieve harmonious regulations</a:t>
              </a:r>
            </a:p>
            <a:p>
              <a:r>
                <a:rPr lang="en-GB" sz="1600" dirty="0">
                  <a:solidFill>
                    <a:schemeClr val="tx1"/>
                  </a:solidFill>
                </a:rPr>
                <a:t>Ensure the R&amp;E voice is heard and taken into account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2FB32D9-3162-AD68-ED6D-4AFAE046716C}"/>
              </a:ext>
            </a:extLst>
          </p:cNvPr>
          <p:cNvGrpSpPr/>
          <p:nvPr/>
        </p:nvGrpSpPr>
        <p:grpSpPr>
          <a:xfrm>
            <a:off x="73411" y="3236198"/>
            <a:ext cx="11913494" cy="698145"/>
            <a:chOff x="73411" y="3236198"/>
            <a:chExt cx="11913494" cy="698145"/>
          </a:xfrm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5712D210-D443-5637-841B-4F299B25C271}"/>
                </a:ext>
              </a:extLst>
            </p:cNvPr>
            <p:cNvSpPr/>
            <p:nvPr/>
          </p:nvSpPr>
          <p:spPr>
            <a:xfrm>
              <a:off x="73411" y="3246395"/>
              <a:ext cx="5740036" cy="687948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4000" dirty="0"/>
                <a:t>ADAPT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B951982B-CDF2-EDC0-5647-A415FB28256F}"/>
                </a:ext>
              </a:extLst>
            </p:cNvPr>
            <p:cNvSpPr/>
            <p:nvPr/>
          </p:nvSpPr>
          <p:spPr>
            <a:xfrm>
              <a:off x="6246869" y="3236198"/>
              <a:ext cx="5740036" cy="687948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4000" dirty="0"/>
                <a:t>CREATE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EA0FD8-9CA4-C9E5-5184-4331ECC65018}"/>
              </a:ext>
            </a:extLst>
          </p:cNvPr>
          <p:cNvGrpSpPr/>
          <p:nvPr/>
        </p:nvGrpSpPr>
        <p:grpSpPr>
          <a:xfrm>
            <a:off x="73411" y="4031298"/>
            <a:ext cx="5740036" cy="1671511"/>
            <a:chOff x="73411" y="4031298"/>
            <a:chExt cx="5740036" cy="167151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77DFB6D-4940-B942-E8DF-3F50339C056D}"/>
                </a:ext>
              </a:extLst>
            </p:cNvPr>
            <p:cNvSpPr/>
            <p:nvPr/>
          </p:nvSpPr>
          <p:spPr>
            <a:xfrm>
              <a:off x="73411" y="4031298"/>
              <a:ext cx="5740036" cy="476884"/>
            </a:xfrm>
            <a:prstGeom prst="rect">
              <a:avLst/>
            </a:prstGeom>
            <a:solidFill>
              <a:srgbClr val="FFFF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Increase awareness of NREN motivational package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23FEA59-0799-D12B-61D3-A39D05780896}"/>
                </a:ext>
              </a:extLst>
            </p:cNvPr>
            <p:cNvSpPr/>
            <p:nvPr/>
          </p:nvSpPr>
          <p:spPr>
            <a:xfrm>
              <a:off x="73411" y="4633399"/>
              <a:ext cx="5740036" cy="602593"/>
            </a:xfrm>
            <a:prstGeom prst="rect">
              <a:avLst/>
            </a:prstGeom>
            <a:solidFill>
              <a:srgbClr val="F39D8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Balanced delivery of commercial </a:t>
              </a:r>
              <a:r>
                <a:rPr lang="en-GB" sz="1600" dirty="0" err="1">
                  <a:solidFill>
                    <a:schemeClr val="tx1"/>
                  </a:solidFill>
                </a:rPr>
                <a:t>v.s</a:t>
              </a:r>
              <a:r>
                <a:rPr lang="en-GB" sz="1600" dirty="0">
                  <a:solidFill>
                    <a:schemeClr val="tx1"/>
                  </a:solidFill>
                </a:rPr>
                <a:t>. non-commercial services</a:t>
              </a:r>
            </a:p>
            <a:p>
              <a:r>
                <a:rPr lang="en-GB" sz="1600" dirty="0">
                  <a:solidFill>
                    <a:schemeClr val="tx1"/>
                  </a:solidFill>
                </a:rPr>
                <a:t>Coordination and joint action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E4BFF0B-AE35-4AE1-684A-462971D8A050}"/>
                </a:ext>
              </a:extLst>
            </p:cNvPr>
            <p:cNvSpPr/>
            <p:nvPr/>
          </p:nvSpPr>
          <p:spPr>
            <a:xfrm>
              <a:off x="73411" y="5361209"/>
              <a:ext cx="5740036" cy="341600"/>
            </a:xfrm>
            <a:prstGeom prst="rect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Follow and facilitate the R&amp;E community initiatives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988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13 -0.50255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506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00013 -0.50231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516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00078 -0.18449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923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092 L 0.00117 -0.35925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791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285E-17 -4.07407E-6 L 0.00013 -0.18194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05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-0.00065 -0.02314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15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324 L -0.00065 -0.35741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803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787 L 0.00052 -0.18009 " pathEditMode="relative" ptsTypes="AA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139 L -0.00182 -0.17546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162 L -0.00039 -0.20115 " pathEditMode="relative" ptsTypes="AA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BF55A0E-A5A4-E96C-AFE9-C49B04E5F112}"/>
              </a:ext>
            </a:extLst>
          </p:cNvPr>
          <p:cNvGrpSpPr/>
          <p:nvPr/>
        </p:nvGrpSpPr>
        <p:grpSpPr>
          <a:xfrm>
            <a:off x="376017" y="138189"/>
            <a:ext cx="3372326" cy="894874"/>
            <a:chOff x="4120193" y="1144834"/>
            <a:chExt cx="2736503" cy="762788"/>
          </a:xfrm>
        </p:grpSpPr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C3297AD7-ECCA-8272-FED1-0C20502C755D}"/>
                </a:ext>
              </a:extLst>
            </p:cNvPr>
            <p:cNvSpPr/>
            <p:nvPr/>
          </p:nvSpPr>
          <p:spPr>
            <a:xfrm>
              <a:off x="4120193" y="1144834"/>
              <a:ext cx="2736503" cy="7627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838336"/>
                <a:satOff val="-2557"/>
                <a:lumOff val="-981"/>
                <a:alphaOff val="0"/>
              </a:schemeClr>
            </a:fillRef>
            <a:effectRef idx="0">
              <a:schemeClr val="accent5">
                <a:hueOff val="-1838336"/>
                <a:satOff val="-2557"/>
                <a:lumOff val="-98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2400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00268BA9-082A-D711-0EEC-4DFCADBC43AA}"/>
                </a:ext>
              </a:extLst>
            </p:cNvPr>
            <p:cNvSpPr txBox="1"/>
            <p:nvPr/>
          </p:nvSpPr>
          <p:spPr>
            <a:xfrm>
              <a:off x="4142534" y="1167175"/>
              <a:ext cx="2608374" cy="7181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b="1" dirty="0">
                  <a:latin typeface="Calibri"/>
                  <a:ea typeface="Calibri"/>
                  <a:cs typeface="Calibri"/>
                </a:rPr>
                <a:t>By imagining the future we participate in its creation</a:t>
              </a:r>
              <a:endParaRPr lang="en-GB" b="1" kern="1200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205B140-9399-BC03-D01D-B107FBC9F546}"/>
              </a:ext>
            </a:extLst>
          </p:cNvPr>
          <p:cNvSpPr/>
          <p:nvPr/>
        </p:nvSpPr>
        <p:spPr>
          <a:xfrm>
            <a:off x="403549" y="1333209"/>
            <a:ext cx="11644195" cy="2561716"/>
          </a:xfrm>
          <a:prstGeom prst="roundRect">
            <a:avLst>
              <a:gd name="adj" fmla="val 5768"/>
            </a:avLst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t"/>
          <a:lstStyle/>
          <a:p>
            <a:r>
              <a:rPr lang="en-US" sz="2400" dirty="0"/>
              <a:t>Until the end of the project</a:t>
            </a:r>
          </a:p>
          <a:p>
            <a:endParaRPr lang="en-US" dirty="0">
              <a:solidFill>
                <a:srgbClr val="000000"/>
              </a:solidFill>
              <a:latin typeface="Aptos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15C5CC5-9637-B727-7F50-2E93E6E2CF17}"/>
              </a:ext>
            </a:extLst>
          </p:cNvPr>
          <p:cNvSpPr/>
          <p:nvPr/>
        </p:nvSpPr>
        <p:spPr>
          <a:xfrm>
            <a:off x="403548" y="4131885"/>
            <a:ext cx="11644195" cy="2561716"/>
          </a:xfrm>
          <a:prstGeom prst="roundRect">
            <a:avLst>
              <a:gd name="adj" fmla="val 5768"/>
            </a:avLst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t"/>
          <a:lstStyle/>
          <a:p>
            <a:r>
              <a:rPr lang="en-US" sz="2400" dirty="0"/>
              <a:t>Foresight – journey beyond the study</a:t>
            </a:r>
          </a:p>
          <a:p>
            <a:endParaRPr lang="en-US" dirty="0"/>
          </a:p>
          <a:p>
            <a:r>
              <a:rPr lang="en-US" dirty="0"/>
              <a:t>Extended verification of plausibility </a:t>
            </a:r>
          </a:p>
          <a:p>
            <a:r>
              <a:rPr lang="en-US" dirty="0" err="1"/>
              <a:t>Publicise</a:t>
            </a:r>
            <a:r>
              <a:rPr lang="en-US" dirty="0"/>
              <a:t> the results – identified challenges, scenarios, recommendations</a:t>
            </a:r>
          </a:p>
          <a:p>
            <a:r>
              <a:rPr lang="en-US" dirty="0"/>
              <a:t>Part of the strategic process – scenarios as challenges to the thought process</a:t>
            </a:r>
          </a:p>
          <a:p>
            <a:endParaRPr lang="en-US" dirty="0"/>
          </a:p>
        </p:txBody>
      </p:sp>
      <p:pic>
        <p:nvPicPr>
          <p:cNvPr id="5" name="Graphic 4" descr="Earth globe: Africa and Europe with solid fill">
            <a:extLst>
              <a:ext uri="{FF2B5EF4-FFF2-40B4-BE49-F238E27FC236}">
                <a16:creationId xmlns:a16="http://schemas.microsoft.com/office/drawing/2014/main" id="{FD1E2D1D-2247-5D38-3EB9-195896624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9725" y="2151867"/>
            <a:ext cx="914400" cy="914400"/>
          </a:xfrm>
          <a:prstGeom prst="rect">
            <a:avLst/>
          </a:prstGeom>
        </p:spPr>
      </p:pic>
      <p:pic>
        <p:nvPicPr>
          <p:cNvPr id="11" name="Graphic 10" descr="Boardroom with solid fill">
            <a:extLst>
              <a:ext uri="{FF2B5EF4-FFF2-40B4-BE49-F238E27FC236}">
                <a16:creationId xmlns:a16="http://schemas.microsoft.com/office/drawing/2014/main" id="{AABE931E-C728-0A07-2898-F25DE038E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7427" y="2151867"/>
            <a:ext cx="914400" cy="914400"/>
          </a:xfrm>
          <a:prstGeom prst="rect">
            <a:avLst/>
          </a:prstGeom>
        </p:spPr>
      </p:pic>
      <p:pic>
        <p:nvPicPr>
          <p:cNvPr id="15" name="Graphic 14" descr="Plant with solid fill">
            <a:extLst>
              <a:ext uri="{FF2B5EF4-FFF2-40B4-BE49-F238E27FC236}">
                <a16:creationId xmlns:a16="http://schemas.microsoft.com/office/drawing/2014/main" id="{661811D6-6795-40B4-BDA6-0DBF25B522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9326" y="2151867"/>
            <a:ext cx="914400" cy="914400"/>
          </a:xfrm>
          <a:prstGeom prst="rect">
            <a:avLst/>
          </a:prstGeom>
        </p:spPr>
      </p:pic>
      <p:pic>
        <p:nvPicPr>
          <p:cNvPr id="16" name="Graphic 15" descr="Playbook with solid fill">
            <a:extLst>
              <a:ext uri="{FF2B5EF4-FFF2-40B4-BE49-F238E27FC236}">
                <a16:creationId xmlns:a16="http://schemas.microsoft.com/office/drawing/2014/main" id="{7A6405BB-283D-5070-5BF2-B5627E830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24858" y="2158113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A79BE7-34F8-B258-3973-F1DC0DFE3554}"/>
              </a:ext>
            </a:extLst>
          </p:cNvPr>
          <p:cNvSpPr txBox="1"/>
          <p:nvPr/>
        </p:nvSpPr>
        <p:spPr>
          <a:xfrm>
            <a:off x="1482515" y="3058253"/>
            <a:ext cx="19243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ea typeface="+mn-lt"/>
                <a:cs typeface="+mn-lt"/>
              </a:rPr>
              <a:t>More stakeholder interviews 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E78D54-34C4-B7BE-5512-DBE93133AB74}"/>
              </a:ext>
            </a:extLst>
          </p:cNvPr>
          <p:cNvSpPr txBox="1"/>
          <p:nvPr/>
        </p:nvSpPr>
        <p:spPr>
          <a:xfrm>
            <a:off x="3910755" y="3058253"/>
            <a:ext cx="23110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Scenario </a:t>
            </a:r>
            <a:endParaRPr lang="en-GB" dirty="0"/>
          </a:p>
          <a:p>
            <a:pPr algn="ctr"/>
            <a:r>
              <a:rPr lang="en-US" dirty="0"/>
              <a:t>refinement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BCE5FB-8135-3325-0BAE-4F8649C35FBC}"/>
              </a:ext>
            </a:extLst>
          </p:cNvPr>
          <p:cNvSpPr txBox="1"/>
          <p:nvPr/>
        </p:nvSpPr>
        <p:spPr>
          <a:xfrm>
            <a:off x="6141754" y="3070745"/>
            <a:ext cx="31981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/>
              <a:t>Finalising</a:t>
            </a:r>
            <a:r>
              <a:rPr lang="en-US"/>
              <a:t> </a:t>
            </a:r>
            <a:endParaRPr lang="en-GB"/>
          </a:p>
          <a:p>
            <a:pPr algn="ctr"/>
            <a:r>
              <a:rPr lang="en-US"/>
              <a:t>recommendations </a:t>
            </a:r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410058-161E-F416-308A-5C3C70875A79}"/>
              </a:ext>
            </a:extLst>
          </p:cNvPr>
          <p:cNvSpPr txBox="1"/>
          <p:nvPr/>
        </p:nvSpPr>
        <p:spPr>
          <a:xfrm>
            <a:off x="9563390" y="3070745"/>
            <a:ext cx="8893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Final report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755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DDE2-B3A7-79F9-4D09-1C1C0433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812" y="194528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GB" sz="3600" b="1" dirty="0">
                <a:solidFill>
                  <a:srgbClr val="000000"/>
                </a:solidFill>
                <a:latin typeface="Aptos Display"/>
                <a:cs typeface="Calibri"/>
              </a:rPr>
              <a:t>By imagining the future we participate in its creation</a:t>
            </a:r>
            <a:endParaRPr lang="en-US" sz="3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BFE053-D7AD-5358-85F2-D75BF12A1418}"/>
              </a:ext>
            </a:extLst>
          </p:cNvPr>
          <p:cNvGrpSpPr/>
          <p:nvPr/>
        </p:nvGrpSpPr>
        <p:grpSpPr>
          <a:xfrm>
            <a:off x="7181980" y="5439221"/>
            <a:ext cx="2724020" cy="461665"/>
            <a:chOff x="3977522" y="5122627"/>
            <a:chExt cx="2724020" cy="4616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308CCB-9BE6-6BF8-ED8F-7169F0AB8E36}"/>
                </a:ext>
              </a:extLst>
            </p:cNvPr>
            <p:cNvSpPr txBox="1"/>
            <p:nvPr/>
          </p:nvSpPr>
          <p:spPr>
            <a:xfrm>
              <a:off x="4546192" y="5122627"/>
              <a:ext cx="21553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/>
                <a:t>As part of the GÉANT 2020 Framework Partnership Agreement (FPA), the project receives funding from the European Union's Horizon 2020 research and innovation programme under Grant Agreement No. 856726 (GN4-3).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E66F6C-DC01-396B-D483-E4D6632B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522" y="5129039"/>
              <a:ext cx="568670" cy="36292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7ABDBE1-DBF2-C048-5D5E-42843BC05F73}"/>
              </a:ext>
            </a:extLst>
          </p:cNvPr>
          <p:cNvSpPr txBox="1"/>
          <p:nvPr/>
        </p:nvSpPr>
        <p:spPr>
          <a:xfrm>
            <a:off x="9906000" y="5445633"/>
            <a:ext cx="194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/>
              <a:t>The scientific work is published for the realization of the international project co-financed by Polish Ministry of Science and Higher Education from financial resources of the programme entitled "PMW"</a:t>
            </a:r>
            <a:endParaRPr lang="en-GB" sz="400" dirty="0"/>
          </a:p>
        </p:txBody>
      </p:sp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16ADD668-A6E6-744B-B8A8-D1475AFF3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8948" y="5903207"/>
            <a:ext cx="376179" cy="38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46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E8CAB-2554-E2C1-28DF-78F660472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Foresight?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6EAD7-FC7F-4F16-7E52-E993BD8F6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30" y="2519387"/>
            <a:ext cx="10515600" cy="10531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3200" i="1" dirty="0">
                <a:ea typeface="+mn-lt"/>
                <a:cs typeface="+mn-lt"/>
              </a:rPr>
              <a:t>"ability to see what is </a:t>
            </a:r>
            <a:r>
              <a:rPr lang="en-GB" sz="3200" b="1" i="1" dirty="0">
                <a:ea typeface="+mn-lt"/>
                <a:cs typeface="+mn-lt"/>
              </a:rPr>
              <a:t>likely </a:t>
            </a:r>
            <a:r>
              <a:rPr lang="en-GB" sz="3200" i="1" dirty="0">
                <a:ea typeface="+mn-lt"/>
                <a:cs typeface="+mn-lt"/>
              </a:rPr>
              <a:t>to happen in the future and to take appropriate </a:t>
            </a:r>
            <a:r>
              <a:rPr lang="en-GB" sz="3200" b="1" i="1" dirty="0">
                <a:ea typeface="+mn-lt"/>
                <a:cs typeface="+mn-lt"/>
              </a:rPr>
              <a:t>action </a:t>
            </a:r>
            <a:r>
              <a:rPr lang="en-GB" sz="3200" i="1" dirty="0">
                <a:ea typeface="+mn-lt"/>
                <a:cs typeface="+mn-lt"/>
              </a:rPr>
              <a:t>based on this </a:t>
            </a:r>
            <a:r>
              <a:rPr lang="en-GB" sz="3200" b="1" i="1" dirty="0">
                <a:ea typeface="+mn-lt"/>
                <a:cs typeface="+mn-lt"/>
              </a:rPr>
              <a:t>knowledge</a:t>
            </a:r>
            <a:r>
              <a:rPr lang="en-GB" sz="3200" i="1" dirty="0">
                <a:ea typeface="+mn-lt"/>
                <a:cs typeface="+mn-lt"/>
              </a:rPr>
              <a:t>"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E2B43F-D0C9-B01B-D1A4-10B6E56EFAF3}"/>
              </a:ext>
            </a:extLst>
          </p:cNvPr>
          <p:cNvSpPr txBox="1"/>
          <p:nvPr/>
        </p:nvSpPr>
        <p:spPr>
          <a:xfrm>
            <a:off x="7886131" y="3700818"/>
            <a:ext cx="52339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Collins Dictionary</a:t>
            </a:r>
          </a:p>
        </p:txBody>
      </p:sp>
    </p:spTree>
    <p:extLst>
      <p:ext uri="{BB962C8B-B14F-4D97-AF65-F5344CB8AC3E}">
        <p14:creationId xmlns:p14="http://schemas.microsoft.com/office/powerpoint/2010/main" val="3318497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9C5D916-B5FE-9326-C52E-771A87757449}"/>
              </a:ext>
            </a:extLst>
          </p:cNvPr>
          <p:cNvSpPr/>
          <p:nvPr/>
        </p:nvSpPr>
        <p:spPr>
          <a:xfrm>
            <a:off x="773372" y="773373"/>
            <a:ext cx="10213074" cy="16491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 baseline="0" dirty="0">
                <a:latin typeface="Aptos"/>
              </a:rPr>
              <a:t>To provide an outlook on possible options for the evolution of the NREN community in the time up to and beyond 2030</a:t>
            </a:r>
            <a:endParaRPr lang="en-GB" sz="28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DCF66A-608A-AD76-5DE5-745DAFF7EFDB}"/>
              </a:ext>
            </a:extLst>
          </p:cNvPr>
          <p:cNvSpPr txBox="1"/>
          <p:nvPr/>
        </p:nvSpPr>
        <p:spPr>
          <a:xfrm>
            <a:off x="3133298" y="3144671"/>
            <a:ext cx="795209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ea typeface="+mn-lt"/>
                <a:cs typeface="+mn-lt"/>
              </a:rPr>
              <a:t>explore </a:t>
            </a:r>
            <a:r>
              <a:rPr lang="en-GB" sz="2400" dirty="0">
                <a:ea typeface="+mn-lt"/>
                <a:cs typeface="+mn-lt"/>
              </a:rPr>
              <a:t>potential challenges and disruptors </a:t>
            </a:r>
            <a:endParaRPr lang="en-US" sz="2400" dirty="0">
              <a:ea typeface="+mn-lt"/>
              <a:cs typeface="+mn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C72FB8-8064-B09D-0681-7987B0E6AB75}"/>
              </a:ext>
            </a:extLst>
          </p:cNvPr>
          <p:cNvSpPr txBox="1"/>
          <p:nvPr/>
        </p:nvSpPr>
        <p:spPr>
          <a:xfrm>
            <a:off x="3133298" y="4350223"/>
            <a:ext cx="795209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ea typeface="+mn-lt"/>
                <a:cs typeface="+mn-lt"/>
              </a:rPr>
              <a:t>develop </a:t>
            </a:r>
            <a:r>
              <a:rPr lang="en-GB" sz="2400" dirty="0">
                <a:ea typeface="+mn-lt"/>
                <a:cs typeface="+mn-lt"/>
              </a:rPr>
              <a:t>future scenarios </a:t>
            </a:r>
            <a:endParaRPr lang="en-US" sz="2400" dirty="0">
              <a:ea typeface="+mn-lt"/>
              <a:cs typeface="+mn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FB45A2A-DBC5-1F76-160C-637B17BE96A6}"/>
              </a:ext>
            </a:extLst>
          </p:cNvPr>
          <p:cNvSpPr txBox="1"/>
          <p:nvPr/>
        </p:nvSpPr>
        <p:spPr>
          <a:xfrm>
            <a:off x="3133298" y="5567147"/>
            <a:ext cx="795209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ea typeface="+mn-lt"/>
                <a:cs typeface="+mn-lt"/>
              </a:rPr>
              <a:t>ideate </a:t>
            </a:r>
            <a:r>
              <a:rPr lang="en-GB" sz="2400" dirty="0">
                <a:ea typeface="+mn-lt"/>
                <a:cs typeface="+mn-lt"/>
              </a:rPr>
              <a:t>possible responses</a:t>
            </a:r>
            <a:endParaRPr lang="en-US" sz="2400" dirty="0">
              <a:ea typeface="+mn-lt"/>
              <a:cs typeface="+mn-lt"/>
            </a:endParaRPr>
          </a:p>
        </p:txBody>
      </p:sp>
      <p:pic>
        <p:nvPicPr>
          <p:cNvPr id="54" name="Graphic 53" descr="Earth globe: Africa and Europe with solid fill">
            <a:extLst>
              <a:ext uri="{FF2B5EF4-FFF2-40B4-BE49-F238E27FC236}">
                <a16:creationId xmlns:a16="http://schemas.microsoft.com/office/drawing/2014/main" id="{46EDEEA3-7787-D7DB-0F3C-1C9D14C3F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7636" y="4143233"/>
            <a:ext cx="914400" cy="914400"/>
          </a:xfrm>
          <a:prstGeom prst="rect">
            <a:avLst/>
          </a:prstGeom>
        </p:spPr>
      </p:pic>
      <p:pic>
        <p:nvPicPr>
          <p:cNvPr id="55" name="Graphic 54" descr="Eye with solid fill">
            <a:extLst>
              <a:ext uri="{FF2B5EF4-FFF2-40B4-BE49-F238E27FC236}">
                <a16:creationId xmlns:a16="http://schemas.microsoft.com/office/drawing/2014/main" id="{BE2FDD47-39C8-4966-661B-FBEA46342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7168" y="2921331"/>
            <a:ext cx="914400" cy="914400"/>
          </a:xfrm>
          <a:prstGeom prst="rect">
            <a:avLst/>
          </a:prstGeom>
        </p:spPr>
      </p:pic>
      <p:pic>
        <p:nvPicPr>
          <p:cNvPr id="56" name="Graphic 55" descr="Brain in head with solid fill">
            <a:extLst>
              <a:ext uri="{FF2B5EF4-FFF2-40B4-BE49-F238E27FC236}">
                <a16:creationId xmlns:a16="http://schemas.microsoft.com/office/drawing/2014/main" id="{C69C747C-5CE0-2941-17ED-5B30C2AB3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35875" y="53374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59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135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011345-0CFA-7D2B-DD4C-05AC65406212}"/>
              </a:ext>
            </a:extLst>
          </p:cNvPr>
          <p:cNvSpPr/>
          <p:nvPr/>
        </p:nvSpPr>
        <p:spPr>
          <a:xfrm>
            <a:off x="1090685" y="3110783"/>
            <a:ext cx="1846301" cy="876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7824">
              <a:spcAft>
                <a:spcPts val="600"/>
              </a:spcAft>
            </a:pPr>
            <a:r>
              <a:rPr lang="en-GB" sz="12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Scoping and formation </a:t>
            </a:r>
            <a:endParaRPr lang="en-GB" sz="1200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B16C452E-CB92-6F66-5D58-62D1E95DEEBD}"/>
              </a:ext>
            </a:extLst>
          </p:cNvPr>
          <p:cNvSpPr/>
          <p:nvPr/>
        </p:nvSpPr>
        <p:spPr>
          <a:xfrm rot="5400000">
            <a:off x="8263476" y="2707819"/>
            <a:ext cx="2327913" cy="1747538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877824">
              <a:spcAft>
                <a:spcPts val="600"/>
              </a:spcAft>
            </a:pPr>
            <a:endParaRPr lang="en-GB" sz="1200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E84C8594-82F9-4978-8417-FD425EE9A09C}"/>
              </a:ext>
            </a:extLst>
          </p:cNvPr>
          <p:cNvSpPr/>
          <p:nvPr/>
        </p:nvSpPr>
        <p:spPr>
          <a:xfrm rot="16200000">
            <a:off x="6515937" y="2719192"/>
            <a:ext cx="2327913" cy="17475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defTabSz="877824">
              <a:spcAft>
                <a:spcPts val="600"/>
              </a:spcAft>
            </a:pPr>
            <a:endParaRPr lang="en-GB" sz="1200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F3EB1A93-B40D-E532-23D7-000A09FA8F93}"/>
              </a:ext>
            </a:extLst>
          </p:cNvPr>
          <p:cNvSpPr/>
          <p:nvPr/>
        </p:nvSpPr>
        <p:spPr>
          <a:xfrm rot="5400000">
            <a:off x="4666452" y="2719193"/>
            <a:ext cx="2327913" cy="17475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877824">
              <a:spcAft>
                <a:spcPts val="600"/>
              </a:spcAft>
            </a:pPr>
            <a:endParaRPr lang="en-GB" sz="1200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C73F014B-E7DB-E806-D035-8553AA182956}"/>
              </a:ext>
            </a:extLst>
          </p:cNvPr>
          <p:cNvSpPr/>
          <p:nvPr/>
        </p:nvSpPr>
        <p:spPr>
          <a:xfrm rot="16200000">
            <a:off x="2929921" y="2719193"/>
            <a:ext cx="2327913" cy="17475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defTabSz="877824">
              <a:spcAft>
                <a:spcPts val="600"/>
              </a:spcAft>
            </a:pPr>
            <a:endParaRPr lang="en-GB" sz="12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F94309-C988-51A7-9EDF-E67107A01A98}"/>
              </a:ext>
            </a:extLst>
          </p:cNvPr>
          <p:cNvCxnSpPr>
            <a:cxnSpLocks/>
          </p:cNvCxnSpPr>
          <p:nvPr/>
        </p:nvCxnSpPr>
        <p:spPr>
          <a:xfrm>
            <a:off x="3077142" y="2035637"/>
            <a:ext cx="0" cy="292159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F0C758-CF2E-4DC3-E447-D663618088D4}"/>
              </a:ext>
            </a:extLst>
          </p:cNvPr>
          <p:cNvCxnSpPr>
            <a:cxnSpLocks/>
          </p:cNvCxnSpPr>
          <p:nvPr/>
        </p:nvCxnSpPr>
        <p:spPr>
          <a:xfrm>
            <a:off x="6745372" y="2035637"/>
            <a:ext cx="0" cy="290143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6A788857-98EC-DA02-D7B2-788AA5567C6E}"/>
              </a:ext>
            </a:extLst>
          </p:cNvPr>
          <p:cNvSpPr/>
          <p:nvPr/>
        </p:nvSpPr>
        <p:spPr>
          <a:xfrm>
            <a:off x="10439167" y="3219188"/>
            <a:ext cx="936000" cy="9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7824">
              <a:spcAft>
                <a:spcPts val="600"/>
              </a:spcAft>
            </a:pPr>
            <a:r>
              <a:rPr lang="en-GB" sz="12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Final</a:t>
            </a:r>
          </a:p>
          <a:p>
            <a:pPr algn="ctr" defTabSz="877824">
              <a:spcAft>
                <a:spcPts val="600"/>
              </a:spcAft>
            </a:pPr>
            <a:r>
              <a:rPr lang="en-GB" sz="12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Output</a:t>
            </a:r>
            <a:endParaRPr lang="en-GB" sz="12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EBE901-D928-600F-8E83-47E2B94ED524}"/>
              </a:ext>
            </a:extLst>
          </p:cNvPr>
          <p:cNvCxnSpPr>
            <a:cxnSpLocks/>
          </p:cNvCxnSpPr>
          <p:nvPr/>
        </p:nvCxnSpPr>
        <p:spPr>
          <a:xfrm>
            <a:off x="10356239" y="2035637"/>
            <a:ext cx="0" cy="292159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D30796F-4010-2BF6-179C-4E7941E4A764}"/>
              </a:ext>
            </a:extLst>
          </p:cNvPr>
          <p:cNvSpPr txBox="1"/>
          <p:nvPr/>
        </p:nvSpPr>
        <p:spPr>
          <a:xfrm>
            <a:off x="4322724" y="2069035"/>
            <a:ext cx="132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7824">
              <a:spcAft>
                <a:spcPts val="600"/>
              </a:spcAft>
            </a:pP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Challenges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85E773-EC3A-7DC3-DD89-E520E18078B2}"/>
              </a:ext>
            </a:extLst>
          </p:cNvPr>
          <p:cNvSpPr txBox="1"/>
          <p:nvPr/>
        </p:nvSpPr>
        <p:spPr>
          <a:xfrm>
            <a:off x="7942182" y="2069035"/>
            <a:ext cx="132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7824">
              <a:spcAft>
                <a:spcPts val="600"/>
              </a:spcAft>
            </a:pP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Pathfinding</a:t>
            </a:r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09A40F-12CE-9052-26C0-22B55BDD55E0}"/>
              </a:ext>
            </a:extLst>
          </p:cNvPr>
          <p:cNvSpPr/>
          <p:nvPr/>
        </p:nvSpPr>
        <p:spPr>
          <a:xfrm>
            <a:off x="1688680" y="1002695"/>
            <a:ext cx="443352" cy="4382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877824">
              <a:spcAft>
                <a:spcPts val="600"/>
              </a:spcAft>
            </a:pPr>
            <a:r>
              <a:rPr lang="en-GB" sz="2304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1</a:t>
            </a:r>
            <a:endParaRPr lang="en-GB" sz="24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D849632-FB91-5CC0-215D-233D27D3A15E}"/>
              </a:ext>
            </a:extLst>
          </p:cNvPr>
          <p:cNvSpPr/>
          <p:nvPr/>
        </p:nvSpPr>
        <p:spPr>
          <a:xfrm>
            <a:off x="4745971" y="1002695"/>
            <a:ext cx="443352" cy="4382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877824">
              <a:spcAft>
                <a:spcPts val="600"/>
              </a:spcAft>
            </a:pPr>
            <a:r>
              <a:rPr lang="en-GB" sz="2304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2</a:t>
            </a:r>
            <a:endParaRPr lang="en-GB" sz="2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BC92A4-0F35-F73E-712F-7C67AACC850A}"/>
              </a:ext>
            </a:extLst>
          </p:cNvPr>
          <p:cNvSpPr/>
          <p:nvPr/>
        </p:nvSpPr>
        <p:spPr>
          <a:xfrm>
            <a:off x="8331987" y="1002695"/>
            <a:ext cx="443352" cy="4382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877824">
              <a:spcAft>
                <a:spcPts val="600"/>
              </a:spcAft>
            </a:pPr>
            <a:r>
              <a:rPr lang="en-GB" sz="2304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3</a:t>
            </a:r>
            <a:endParaRPr lang="en-GB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5B09A0-025A-F54C-19C2-BC13F4A135F3}"/>
              </a:ext>
            </a:extLst>
          </p:cNvPr>
          <p:cNvSpPr/>
          <p:nvPr/>
        </p:nvSpPr>
        <p:spPr>
          <a:xfrm>
            <a:off x="3592306" y="3361156"/>
            <a:ext cx="1281405" cy="463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Understanding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2D2CF3-7145-8A51-0952-B5E73266F583}"/>
              </a:ext>
            </a:extLst>
          </p:cNvPr>
          <p:cNvSpPr/>
          <p:nvPr/>
        </p:nvSpPr>
        <p:spPr>
          <a:xfrm>
            <a:off x="5031000" y="3361156"/>
            <a:ext cx="1281405" cy="463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Prioritising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32AA31-E3D7-8E0D-B6D1-DC16D7DA3F49}"/>
              </a:ext>
            </a:extLst>
          </p:cNvPr>
          <p:cNvSpPr/>
          <p:nvPr/>
        </p:nvSpPr>
        <p:spPr>
          <a:xfrm>
            <a:off x="7272258" y="3361156"/>
            <a:ext cx="1281405" cy="463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Input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D687D4-A879-733A-B1A2-3BEAE78A4C63}"/>
              </a:ext>
            </a:extLst>
          </p:cNvPr>
          <p:cNvSpPr/>
          <p:nvPr/>
        </p:nvSpPr>
        <p:spPr>
          <a:xfrm>
            <a:off x="8636590" y="3361156"/>
            <a:ext cx="996474" cy="463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Prioritising</a:t>
            </a:r>
          </a:p>
        </p:txBody>
      </p:sp>
    </p:spTree>
    <p:extLst>
      <p:ext uri="{BB962C8B-B14F-4D97-AF65-F5344CB8AC3E}">
        <p14:creationId xmlns:p14="http://schemas.microsoft.com/office/powerpoint/2010/main" val="2946448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011345-0CFA-7D2B-DD4C-05AC65406212}"/>
              </a:ext>
            </a:extLst>
          </p:cNvPr>
          <p:cNvSpPr/>
          <p:nvPr/>
        </p:nvSpPr>
        <p:spPr>
          <a:xfrm>
            <a:off x="1090685" y="3110783"/>
            <a:ext cx="1846301" cy="87618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7824">
              <a:spcAft>
                <a:spcPts val="600"/>
              </a:spcAft>
            </a:pPr>
            <a:r>
              <a:rPr lang="en-GB" sz="12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Scoping and formation </a:t>
            </a:r>
            <a:endParaRPr lang="en-GB" sz="12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F94309-C988-51A7-9EDF-E67107A01A98}"/>
              </a:ext>
            </a:extLst>
          </p:cNvPr>
          <p:cNvCxnSpPr>
            <a:cxnSpLocks/>
          </p:cNvCxnSpPr>
          <p:nvPr/>
        </p:nvCxnSpPr>
        <p:spPr>
          <a:xfrm>
            <a:off x="3077142" y="2035637"/>
            <a:ext cx="0" cy="292159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A09A40F-12CE-9052-26C0-22B55BDD55E0}"/>
              </a:ext>
            </a:extLst>
          </p:cNvPr>
          <p:cNvSpPr/>
          <p:nvPr/>
        </p:nvSpPr>
        <p:spPr>
          <a:xfrm>
            <a:off x="1688680" y="1002695"/>
            <a:ext cx="443352" cy="438292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877824">
              <a:spcAft>
                <a:spcPts val="600"/>
              </a:spcAft>
            </a:pPr>
            <a:r>
              <a:rPr lang="en-GB" sz="2304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1</a:t>
            </a:r>
            <a:endParaRPr lang="en-GB" sz="2400" dirty="0"/>
          </a:p>
        </p:txBody>
      </p:sp>
      <p:pic>
        <p:nvPicPr>
          <p:cNvPr id="24" name="Graphic 57" descr="Presentation with org chart with solid fill">
            <a:extLst>
              <a:ext uri="{FF2B5EF4-FFF2-40B4-BE49-F238E27FC236}">
                <a16:creationId xmlns:a16="http://schemas.microsoft.com/office/drawing/2014/main" id="{4EE00D0C-04EB-3313-E03E-495DEA34D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3062" y="523949"/>
            <a:ext cx="914400" cy="925773"/>
          </a:xfrm>
          <a:prstGeom prst="rect">
            <a:avLst/>
          </a:prstGeom>
        </p:spPr>
      </p:pic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666D73B8-0E06-BD8A-ADA0-77FFA93450E9}"/>
              </a:ext>
            </a:extLst>
          </p:cNvPr>
          <p:cNvSpPr>
            <a:spLocks noGrp="1"/>
          </p:cNvSpPr>
          <p:nvPr/>
        </p:nvSpPr>
        <p:spPr>
          <a:xfrm>
            <a:off x="2509891" y="1373439"/>
            <a:ext cx="3640743" cy="3612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accent2"/>
                </a:solidFill>
                <a:ea typeface="+mn-lt"/>
                <a:cs typeface="+mn-lt"/>
              </a:rPr>
              <a:t>Project Team</a:t>
            </a: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3B2050C3-40DE-25B4-0620-AF89E831B8FB}"/>
              </a:ext>
            </a:extLst>
          </p:cNvPr>
          <p:cNvSpPr>
            <a:spLocks noGrp="1"/>
          </p:cNvSpPr>
          <p:nvPr/>
        </p:nvSpPr>
        <p:spPr>
          <a:xfrm>
            <a:off x="5644209" y="2341184"/>
            <a:ext cx="3367788" cy="13080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Alexander van den Hil (SURF)</a:t>
            </a:r>
            <a:endParaRPr lang="en-US" dirty="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Anastas </a:t>
            </a:r>
            <a:r>
              <a:rPr lang="en-US" sz="1800" dirty="0" err="1">
                <a:solidFill>
                  <a:schemeClr val="tx1"/>
                </a:solidFill>
                <a:ea typeface="+mn-lt"/>
                <a:cs typeface="+mn-lt"/>
              </a:rPr>
              <a:t>Mishev</a:t>
            </a: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 (</a:t>
            </a:r>
            <a:r>
              <a:rPr lang="en-US" sz="1800" dirty="0" err="1">
                <a:solidFill>
                  <a:schemeClr val="tx1"/>
                </a:solidFill>
                <a:ea typeface="+mn-lt"/>
                <a:cs typeface="+mn-lt"/>
              </a:rPr>
              <a:t>MARnet</a:t>
            </a: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George Konnis (CYNET)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Karen Thornton (</a:t>
            </a:r>
            <a:r>
              <a:rPr lang="en-US" sz="1800" dirty="0" err="1">
                <a:solidFill>
                  <a:schemeClr val="tx1"/>
                </a:solidFill>
                <a:ea typeface="+mn-lt"/>
                <a:cs typeface="+mn-lt"/>
              </a:rPr>
              <a:t>HEAnet</a:t>
            </a: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Krzysztof Kurowski (PSNC)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Leif Johanson (SUNET)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Licia Florio (</a:t>
            </a:r>
            <a:r>
              <a:rPr lang="en-US" sz="1800" dirty="0" err="1">
                <a:solidFill>
                  <a:schemeClr val="tx1"/>
                </a:solidFill>
                <a:ea typeface="+mn-lt"/>
                <a:cs typeface="+mn-lt"/>
              </a:rPr>
              <a:t>NORDUnet</a:t>
            </a: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pic>
        <p:nvPicPr>
          <p:cNvPr id="29" name="Graphic 55" descr="Group brainstorm with solid fill">
            <a:extLst>
              <a:ext uri="{FF2B5EF4-FFF2-40B4-BE49-F238E27FC236}">
                <a16:creationId xmlns:a16="http://schemas.microsoft.com/office/drawing/2014/main" id="{C70C10D5-0F1F-396A-1DDA-875704FF0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3062" y="2777936"/>
            <a:ext cx="914400" cy="925773"/>
          </a:xfrm>
          <a:prstGeom prst="rect">
            <a:avLst/>
          </a:prstGeom>
        </p:spPr>
      </p:pic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5D2146CD-7115-BC6C-52BF-8F94151A1EB7}"/>
              </a:ext>
            </a:extLst>
          </p:cNvPr>
          <p:cNvSpPr>
            <a:spLocks noGrp="1"/>
          </p:cNvSpPr>
          <p:nvPr/>
        </p:nvSpPr>
        <p:spPr>
          <a:xfrm>
            <a:off x="2646368" y="3703709"/>
            <a:ext cx="3367788" cy="5110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7030A0"/>
                </a:solidFill>
                <a:ea typeface="+mn-lt"/>
                <a:cs typeface="+mn-lt"/>
              </a:rPr>
              <a:t>NREN Focus Group</a:t>
            </a:r>
            <a:endParaRPr lang="en-US" sz="1800" dirty="0">
              <a:solidFill>
                <a:srgbClr val="7030A0"/>
              </a:solidFill>
              <a:ea typeface="Calibri"/>
              <a:cs typeface="Calibri"/>
            </a:endParaRPr>
          </a:p>
          <a:p>
            <a:pPr marL="0" indent="0" algn="ctr">
              <a:buNone/>
            </a:pP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297436A0-E2C4-8813-63A8-070E950967B5}"/>
              </a:ext>
            </a:extLst>
          </p:cNvPr>
          <p:cNvSpPr>
            <a:spLocks noGrp="1"/>
          </p:cNvSpPr>
          <p:nvPr/>
        </p:nvSpPr>
        <p:spPr>
          <a:xfrm>
            <a:off x="8960160" y="2341184"/>
            <a:ext cx="3231839" cy="2616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Martin Bech (</a:t>
            </a:r>
            <a:r>
              <a:rPr lang="en-US" sz="1800" dirty="0" err="1">
                <a:solidFill>
                  <a:schemeClr val="tx1"/>
                </a:solidFill>
                <a:ea typeface="+mn-lt"/>
                <a:cs typeface="+mn-lt"/>
              </a:rPr>
              <a:t>DeiC</a:t>
            </a: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Mauro Campanella (GARR)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Olga Popcova (RENAM)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Simona Holstein (IUCC)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Veronika Di Luna (GÉANT)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Victoria Moody (Jisc)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76F3E2CD-97A7-69A6-67ED-01F33EB50243}"/>
              </a:ext>
            </a:extLst>
          </p:cNvPr>
          <p:cNvSpPr>
            <a:spLocks noGrp="1"/>
          </p:cNvSpPr>
          <p:nvPr/>
        </p:nvSpPr>
        <p:spPr>
          <a:xfrm>
            <a:off x="5644209" y="752936"/>
            <a:ext cx="3640743" cy="6951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Raimundas Tuminauskas (PSNC)</a:t>
            </a:r>
          </a:p>
          <a:p>
            <a:pPr>
              <a:buNone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Charles Hutchings (Jisc)</a:t>
            </a:r>
          </a:p>
          <a:p>
            <a:pPr>
              <a:buNone/>
            </a:pP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02E79F-DB4F-777F-E03B-9C1FC1C28199}"/>
              </a:ext>
            </a:extLst>
          </p:cNvPr>
          <p:cNvSpPr txBox="1"/>
          <p:nvPr/>
        </p:nvSpPr>
        <p:spPr>
          <a:xfrm>
            <a:off x="8960160" y="752936"/>
            <a:ext cx="2939593" cy="105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Beatrix Weber (GÉANT) </a:t>
            </a:r>
          </a:p>
          <a:p>
            <a:pPr>
              <a:spcBef>
                <a:spcPts val="1000"/>
              </a:spcBef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Daniel Wustenberg (GÉANT) </a:t>
            </a:r>
          </a:p>
        </p:txBody>
      </p:sp>
      <p:pic>
        <p:nvPicPr>
          <p:cNvPr id="36" name="Graphic 47" descr="Social distancing with solid fill">
            <a:extLst>
              <a:ext uri="{FF2B5EF4-FFF2-40B4-BE49-F238E27FC236}">
                <a16:creationId xmlns:a16="http://schemas.microsoft.com/office/drawing/2014/main" id="{4163E047-EA6E-414C-7A36-6337FA41BE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27769" y="5354490"/>
            <a:ext cx="604986" cy="616359"/>
          </a:xfrm>
          <a:prstGeom prst="rect">
            <a:avLst/>
          </a:prstGeom>
        </p:spPr>
      </p:pic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1DAAD60D-F23C-5454-4790-C3BD151162EE}"/>
              </a:ext>
            </a:extLst>
          </p:cNvPr>
          <p:cNvSpPr>
            <a:spLocks noGrp="1"/>
          </p:cNvSpPr>
          <p:nvPr/>
        </p:nvSpPr>
        <p:spPr>
          <a:xfrm>
            <a:off x="8949245" y="5262918"/>
            <a:ext cx="3253668" cy="1192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Other experts incl. EUNIS, European Space Agency, CERN, Jisc AI</a:t>
            </a:r>
          </a:p>
          <a:p>
            <a:pPr>
              <a:buNone/>
            </a:pPr>
            <a:r>
              <a:rPr lang="en-US" sz="1800" dirty="0">
                <a:solidFill>
                  <a:schemeClr val="tx1"/>
                </a:solidFill>
                <a:latin typeface="Aptos"/>
                <a:cs typeface="Calibri"/>
              </a:rPr>
              <a:t>Geant Future Talent Students</a:t>
            </a:r>
            <a:endParaRPr lang="en-US" dirty="0">
              <a:solidFill>
                <a:schemeClr val="tx1"/>
              </a:solidFill>
              <a:latin typeface="Aptos"/>
            </a:endParaRPr>
          </a:p>
          <a:p>
            <a:pPr>
              <a:buNone/>
            </a:pP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38" name="Content Placeholder 8">
            <a:extLst>
              <a:ext uri="{FF2B5EF4-FFF2-40B4-BE49-F238E27FC236}">
                <a16:creationId xmlns:a16="http://schemas.microsoft.com/office/drawing/2014/main" id="{278803F5-D2DD-86A7-387D-CEF828ED2FDA}"/>
              </a:ext>
            </a:extLst>
          </p:cNvPr>
          <p:cNvSpPr>
            <a:spLocks noGrp="1"/>
          </p:cNvSpPr>
          <p:nvPr/>
        </p:nvSpPr>
        <p:spPr>
          <a:xfrm>
            <a:off x="2634995" y="5908306"/>
            <a:ext cx="3390535" cy="3828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accent6"/>
                </a:solidFill>
                <a:ea typeface="+mn-lt"/>
                <a:cs typeface="+mn-lt"/>
              </a:rPr>
              <a:t>Other stakeholders</a:t>
            </a: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39" name="Content Placeholder 8">
            <a:extLst>
              <a:ext uri="{FF2B5EF4-FFF2-40B4-BE49-F238E27FC236}">
                <a16:creationId xmlns:a16="http://schemas.microsoft.com/office/drawing/2014/main" id="{40625853-7171-BF6D-0CFA-BF03B7C3A65E}"/>
              </a:ext>
            </a:extLst>
          </p:cNvPr>
          <p:cNvSpPr>
            <a:spLocks noGrp="1"/>
          </p:cNvSpPr>
          <p:nvPr/>
        </p:nvSpPr>
        <p:spPr>
          <a:xfrm>
            <a:off x="5644209" y="5305067"/>
            <a:ext cx="3390535" cy="8310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800" dirty="0">
                <a:solidFill>
                  <a:schemeClr val="tx1"/>
                </a:solidFill>
                <a:latin typeface="Aptos"/>
                <a:ea typeface="+mn-lt"/>
                <a:cs typeface="Calibri"/>
              </a:rPr>
              <a:t>Claudio </a:t>
            </a:r>
            <a:r>
              <a:rPr lang="en-US" sz="1800" dirty="0" err="1">
                <a:solidFill>
                  <a:schemeClr val="tx1"/>
                </a:solidFill>
                <a:latin typeface="Aptos"/>
                <a:ea typeface="+mn-lt"/>
                <a:cs typeface="Calibri"/>
              </a:rPr>
              <a:t>Allocchio</a:t>
            </a:r>
            <a:r>
              <a:rPr lang="en-US" sz="1800" dirty="0">
                <a:solidFill>
                  <a:schemeClr val="tx1"/>
                </a:solidFill>
                <a:latin typeface="Aptos"/>
                <a:ea typeface="+mn-lt"/>
                <a:cs typeface="Calibri"/>
              </a:rPr>
              <a:t> (GCC Chair)</a:t>
            </a:r>
            <a:endParaRPr lang="en-US" sz="1800" dirty="0">
              <a:solidFill>
                <a:schemeClr val="tx1"/>
              </a:solidFill>
              <a:latin typeface="Aptos"/>
              <a:cs typeface="Calibri"/>
            </a:endParaRPr>
          </a:p>
          <a:p>
            <a:pPr>
              <a:buNone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GÉANT General Assembly</a:t>
            </a: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B5EF52F-6C09-ACBF-5A07-9F2C06A34782}"/>
              </a:ext>
            </a:extLst>
          </p:cNvPr>
          <p:cNvSpPr/>
          <p:nvPr/>
        </p:nvSpPr>
        <p:spPr>
          <a:xfrm>
            <a:off x="3265711" y="239486"/>
            <a:ext cx="8708569" cy="17960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7D2E32B-149E-DA4F-AD39-34064A53C5CE}"/>
              </a:ext>
            </a:extLst>
          </p:cNvPr>
          <p:cNvSpPr/>
          <p:nvPr/>
        </p:nvSpPr>
        <p:spPr>
          <a:xfrm>
            <a:off x="3265711" y="5027356"/>
            <a:ext cx="8708569" cy="1637140"/>
          </a:xfrm>
          <a:prstGeom prst="rect">
            <a:avLst/>
          </a:prstGeom>
          <a:noFill/>
          <a:ln>
            <a:solidFill>
              <a:srgbClr val="4EA7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4E4B721-6281-CA63-114B-71B366B9A410}"/>
              </a:ext>
            </a:extLst>
          </p:cNvPr>
          <p:cNvSpPr/>
          <p:nvPr/>
        </p:nvSpPr>
        <p:spPr>
          <a:xfrm>
            <a:off x="3265711" y="2177487"/>
            <a:ext cx="8708569" cy="27148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0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  <p:bldP spid="32" grpId="0"/>
      <p:bldP spid="35" grpId="0"/>
      <p:bldP spid="37" grpId="0"/>
      <p:bldP spid="38" grpId="0"/>
      <p:bldP spid="39" grpId="0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011345-0CFA-7D2B-DD4C-05AC65406212}"/>
              </a:ext>
            </a:extLst>
          </p:cNvPr>
          <p:cNvSpPr/>
          <p:nvPr/>
        </p:nvSpPr>
        <p:spPr>
          <a:xfrm>
            <a:off x="1090685" y="3110783"/>
            <a:ext cx="1846301" cy="8761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7824">
              <a:spcAft>
                <a:spcPts val="600"/>
              </a:spcAft>
            </a:pPr>
            <a:r>
              <a:rPr lang="en-GB" sz="12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Scoping and formation </a:t>
            </a:r>
            <a:endParaRPr lang="en-GB" sz="1200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F3EB1A93-B40D-E532-23D7-000A09FA8F93}"/>
              </a:ext>
            </a:extLst>
          </p:cNvPr>
          <p:cNvSpPr/>
          <p:nvPr/>
        </p:nvSpPr>
        <p:spPr>
          <a:xfrm rot="5400000">
            <a:off x="4666452" y="2719193"/>
            <a:ext cx="2327913" cy="1747538"/>
          </a:xfrm>
          <a:prstGeom prst="triangl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877824">
              <a:spcAft>
                <a:spcPts val="600"/>
              </a:spcAft>
            </a:pPr>
            <a:endParaRPr lang="en-GB" sz="1200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C73F014B-E7DB-E806-D035-8553AA182956}"/>
              </a:ext>
            </a:extLst>
          </p:cNvPr>
          <p:cNvSpPr/>
          <p:nvPr/>
        </p:nvSpPr>
        <p:spPr>
          <a:xfrm rot="16200000">
            <a:off x="2929921" y="2719193"/>
            <a:ext cx="2327913" cy="1747538"/>
          </a:xfrm>
          <a:prstGeom prst="triangl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defTabSz="877824">
              <a:spcAft>
                <a:spcPts val="600"/>
              </a:spcAft>
            </a:pPr>
            <a:endParaRPr lang="en-GB" sz="12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F94309-C988-51A7-9EDF-E67107A01A98}"/>
              </a:ext>
            </a:extLst>
          </p:cNvPr>
          <p:cNvCxnSpPr>
            <a:cxnSpLocks/>
          </p:cNvCxnSpPr>
          <p:nvPr/>
        </p:nvCxnSpPr>
        <p:spPr>
          <a:xfrm>
            <a:off x="3077142" y="2035637"/>
            <a:ext cx="0" cy="292159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D30796F-4010-2BF6-179C-4E7941E4A764}"/>
              </a:ext>
            </a:extLst>
          </p:cNvPr>
          <p:cNvSpPr txBox="1"/>
          <p:nvPr/>
        </p:nvSpPr>
        <p:spPr>
          <a:xfrm>
            <a:off x="4322724" y="2069035"/>
            <a:ext cx="132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7824">
              <a:spcAft>
                <a:spcPts val="600"/>
              </a:spcAft>
            </a:pP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Challenges</a:t>
            </a:r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09A40F-12CE-9052-26C0-22B55BDD55E0}"/>
              </a:ext>
            </a:extLst>
          </p:cNvPr>
          <p:cNvSpPr/>
          <p:nvPr/>
        </p:nvSpPr>
        <p:spPr>
          <a:xfrm>
            <a:off x="1688680" y="1002695"/>
            <a:ext cx="443352" cy="43829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877824">
              <a:spcAft>
                <a:spcPts val="600"/>
              </a:spcAft>
            </a:pPr>
            <a:r>
              <a:rPr lang="en-GB" sz="2304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1</a:t>
            </a:r>
            <a:endParaRPr lang="en-GB" sz="24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D849632-FB91-5CC0-215D-233D27D3A15E}"/>
              </a:ext>
            </a:extLst>
          </p:cNvPr>
          <p:cNvSpPr/>
          <p:nvPr/>
        </p:nvSpPr>
        <p:spPr>
          <a:xfrm>
            <a:off x="4745971" y="1002695"/>
            <a:ext cx="443352" cy="438292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877824">
              <a:spcAft>
                <a:spcPts val="600"/>
              </a:spcAft>
            </a:pPr>
            <a:r>
              <a:rPr lang="en-GB" sz="2304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2</a:t>
            </a:r>
            <a:endParaRPr lang="en-GB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5B09A0-025A-F54C-19C2-BC13F4A135F3}"/>
              </a:ext>
            </a:extLst>
          </p:cNvPr>
          <p:cNvSpPr/>
          <p:nvPr/>
        </p:nvSpPr>
        <p:spPr>
          <a:xfrm>
            <a:off x="3631711" y="3361156"/>
            <a:ext cx="1281405" cy="463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Understanding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2D2CF3-7145-8A51-0952-B5E73266F583}"/>
              </a:ext>
            </a:extLst>
          </p:cNvPr>
          <p:cNvSpPr/>
          <p:nvPr/>
        </p:nvSpPr>
        <p:spPr>
          <a:xfrm>
            <a:off x="5031000" y="3361156"/>
            <a:ext cx="1281405" cy="4636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Prioritising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9F5F8BD-8F8D-2C0A-FB65-F6A9EECAE9D1}"/>
              </a:ext>
            </a:extLst>
          </p:cNvPr>
          <p:cNvSpPr/>
          <p:nvPr/>
        </p:nvSpPr>
        <p:spPr>
          <a:xfrm>
            <a:off x="6869759" y="2640461"/>
            <a:ext cx="3802656" cy="190500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Commercial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Climate change/sustainability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Employment &amp;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Technical advances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NREN governance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R&amp;E virtualisation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840B31C-490A-6CBC-FB83-89054D105385}"/>
              </a:ext>
            </a:extLst>
          </p:cNvPr>
          <p:cNvSpPr/>
          <p:nvPr/>
        </p:nvSpPr>
        <p:spPr>
          <a:xfrm>
            <a:off x="7913853" y="5133510"/>
            <a:ext cx="3169760" cy="1269436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dirty="0"/>
              <a:t>Implications &amp; impacts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Value proposition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Finances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696FF12-5FBB-EF41-8442-C9BBF4BEBB86}"/>
              </a:ext>
            </a:extLst>
          </p:cNvPr>
          <p:cNvSpPr/>
          <p:nvPr/>
        </p:nvSpPr>
        <p:spPr>
          <a:xfrm>
            <a:off x="3711058" y="3055529"/>
            <a:ext cx="1080000" cy="108000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877824">
              <a:spcAft>
                <a:spcPts val="600"/>
              </a:spcAft>
            </a:pPr>
            <a:r>
              <a:rPr lang="en-GB" sz="2400" b="1" dirty="0"/>
              <a:t>&gt;50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735BD1F-CE29-7E55-0598-F9DB98B171C2}"/>
              </a:ext>
            </a:extLst>
          </p:cNvPr>
          <p:cNvSpPr/>
          <p:nvPr/>
        </p:nvSpPr>
        <p:spPr>
          <a:xfrm>
            <a:off x="5087268" y="5133510"/>
            <a:ext cx="2199394" cy="1269436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Transformative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Unpredictable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Predictable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Reality today </a:t>
            </a:r>
            <a:endParaRPr lang="en-GB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B9FEF123-5FB3-6294-17DA-41C19DC5ADD6}"/>
              </a:ext>
            </a:extLst>
          </p:cNvPr>
          <p:cNvSpPr/>
          <p:nvPr/>
        </p:nvSpPr>
        <p:spPr>
          <a:xfrm rot="2026175">
            <a:off x="6503863" y="4587278"/>
            <a:ext cx="400628" cy="474954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CC0AA16-F81F-225C-A052-1133AE80D874}"/>
              </a:ext>
            </a:extLst>
          </p:cNvPr>
          <p:cNvSpPr/>
          <p:nvPr/>
        </p:nvSpPr>
        <p:spPr>
          <a:xfrm rot="16200000">
            <a:off x="7428518" y="5530751"/>
            <a:ext cx="400628" cy="474954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16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7" grpId="0" animBg="1"/>
      <p:bldP spid="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011345-0CFA-7D2B-DD4C-05AC65406212}"/>
              </a:ext>
            </a:extLst>
          </p:cNvPr>
          <p:cNvSpPr/>
          <p:nvPr/>
        </p:nvSpPr>
        <p:spPr>
          <a:xfrm>
            <a:off x="1090685" y="3110783"/>
            <a:ext cx="1846301" cy="8761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7824">
              <a:spcAft>
                <a:spcPts val="600"/>
              </a:spcAft>
            </a:pPr>
            <a:r>
              <a:rPr lang="en-GB" sz="12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Scoping and formation </a:t>
            </a:r>
            <a:endParaRPr lang="en-GB" sz="1200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B16C452E-CB92-6F66-5D58-62D1E95DEEBD}"/>
              </a:ext>
            </a:extLst>
          </p:cNvPr>
          <p:cNvSpPr/>
          <p:nvPr/>
        </p:nvSpPr>
        <p:spPr>
          <a:xfrm rot="5400000">
            <a:off x="8263476" y="2719192"/>
            <a:ext cx="2327913" cy="1747538"/>
          </a:xfrm>
          <a:prstGeom prst="triangl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877824">
              <a:spcAft>
                <a:spcPts val="600"/>
              </a:spcAft>
            </a:pPr>
            <a:endParaRPr lang="en-GB" sz="1200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E84C8594-82F9-4978-8417-FD425EE9A09C}"/>
              </a:ext>
            </a:extLst>
          </p:cNvPr>
          <p:cNvSpPr/>
          <p:nvPr/>
        </p:nvSpPr>
        <p:spPr>
          <a:xfrm rot="16200000">
            <a:off x="6515937" y="2719192"/>
            <a:ext cx="2327913" cy="17475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defTabSz="877824">
              <a:spcAft>
                <a:spcPts val="600"/>
              </a:spcAft>
            </a:pPr>
            <a:endParaRPr lang="en-GB" sz="1200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F3EB1A93-B40D-E532-23D7-000A09FA8F93}"/>
              </a:ext>
            </a:extLst>
          </p:cNvPr>
          <p:cNvSpPr/>
          <p:nvPr/>
        </p:nvSpPr>
        <p:spPr>
          <a:xfrm rot="5400000">
            <a:off x="4666452" y="2719193"/>
            <a:ext cx="2327913" cy="1747538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877824">
              <a:spcAft>
                <a:spcPts val="600"/>
              </a:spcAft>
            </a:pPr>
            <a:endParaRPr lang="en-GB" sz="1200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C73F014B-E7DB-E806-D035-8553AA182956}"/>
              </a:ext>
            </a:extLst>
          </p:cNvPr>
          <p:cNvSpPr/>
          <p:nvPr/>
        </p:nvSpPr>
        <p:spPr>
          <a:xfrm rot="16200000">
            <a:off x="2929921" y="2719193"/>
            <a:ext cx="2327913" cy="1747538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defTabSz="877824">
              <a:spcAft>
                <a:spcPts val="600"/>
              </a:spcAft>
            </a:pPr>
            <a:endParaRPr lang="en-GB" sz="12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F94309-C988-51A7-9EDF-E67107A01A98}"/>
              </a:ext>
            </a:extLst>
          </p:cNvPr>
          <p:cNvCxnSpPr>
            <a:cxnSpLocks/>
          </p:cNvCxnSpPr>
          <p:nvPr/>
        </p:nvCxnSpPr>
        <p:spPr>
          <a:xfrm>
            <a:off x="3077142" y="2035637"/>
            <a:ext cx="0" cy="292159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F0C758-CF2E-4DC3-E447-D663618088D4}"/>
              </a:ext>
            </a:extLst>
          </p:cNvPr>
          <p:cNvCxnSpPr>
            <a:cxnSpLocks/>
          </p:cNvCxnSpPr>
          <p:nvPr/>
        </p:nvCxnSpPr>
        <p:spPr>
          <a:xfrm>
            <a:off x="6745372" y="2035637"/>
            <a:ext cx="0" cy="290143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D30796F-4010-2BF6-179C-4E7941E4A764}"/>
              </a:ext>
            </a:extLst>
          </p:cNvPr>
          <p:cNvSpPr txBox="1"/>
          <p:nvPr/>
        </p:nvSpPr>
        <p:spPr>
          <a:xfrm>
            <a:off x="4322724" y="2069035"/>
            <a:ext cx="132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7824">
              <a:spcAft>
                <a:spcPts val="600"/>
              </a:spcAft>
            </a:pPr>
            <a:r>
              <a:rPr lang="en-GB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Challenges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85E773-EC3A-7DC3-DD89-E520E18078B2}"/>
              </a:ext>
            </a:extLst>
          </p:cNvPr>
          <p:cNvSpPr txBox="1"/>
          <p:nvPr/>
        </p:nvSpPr>
        <p:spPr>
          <a:xfrm>
            <a:off x="7942182" y="2069035"/>
            <a:ext cx="132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7824">
              <a:spcAft>
                <a:spcPts val="600"/>
              </a:spcAft>
            </a:pP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Pathfinding</a:t>
            </a:r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09A40F-12CE-9052-26C0-22B55BDD55E0}"/>
              </a:ext>
            </a:extLst>
          </p:cNvPr>
          <p:cNvSpPr/>
          <p:nvPr/>
        </p:nvSpPr>
        <p:spPr>
          <a:xfrm>
            <a:off x="1688680" y="1002695"/>
            <a:ext cx="443352" cy="43829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877824">
              <a:spcAft>
                <a:spcPts val="600"/>
              </a:spcAft>
            </a:pPr>
            <a:r>
              <a:rPr lang="en-GB" sz="2304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1</a:t>
            </a:r>
            <a:endParaRPr lang="en-GB" sz="24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D849632-FB91-5CC0-215D-233D27D3A15E}"/>
              </a:ext>
            </a:extLst>
          </p:cNvPr>
          <p:cNvSpPr/>
          <p:nvPr/>
        </p:nvSpPr>
        <p:spPr>
          <a:xfrm>
            <a:off x="4745971" y="1002695"/>
            <a:ext cx="443352" cy="43829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877824">
              <a:spcAft>
                <a:spcPts val="600"/>
              </a:spcAft>
            </a:pPr>
            <a:r>
              <a:rPr lang="en-GB" sz="2304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2</a:t>
            </a:r>
            <a:endParaRPr lang="en-GB" sz="2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BC92A4-0F35-F73E-712F-7C67AACC850A}"/>
              </a:ext>
            </a:extLst>
          </p:cNvPr>
          <p:cNvSpPr/>
          <p:nvPr/>
        </p:nvSpPr>
        <p:spPr>
          <a:xfrm>
            <a:off x="8331987" y="1002695"/>
            <a:ext cx="443352" cy="4382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877824">
              <a:spcAft>
                <a:spcPts val="600"/>
              </a:spcAft>
            </a:pPr>
            <a:r>
              <a:rPr lang="en-GB" sz="2304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3</a:t>
            </a:r>
            <a:endParaRPr lang="en-GB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5B09A0-025A-F54C-19C2-BC13F4A135F3}"/>
              </a:ext>
            </a:extLst>
          </p:cNvPr>
          <p:cNvSpPr/>
          <p:nvPr/>
        </p:nvSpPr>
        <p:spPr>
          <a:xfrm>
            <a:off x="3592306" y="3361156"/>
            <a:ext cx="1281405" cy="463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Understanding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2D2CF3-7145-8A51-0952-B5E73266F583}"/>
              </a:ext>
            </a:extLst>
          </p:cNvPr>
          <p:cNvSpPr/>
          <p:nvPr/>
        </p:nvSpPr>
        <p:spPr>
          <a:xfrm>
            <a:off x="5031000" y="3361156"/>
            <a:ext cx="1281405" cy="463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Prioritising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32AA31-E3D7-8E0D-B6D1-DC16D7DA3F49}"/>
              </a:ext>
            </a:extLst>
          </p:cNvPr>
          <p:cNvSpPr/>
          <p:nvPr/>
        </p:nvSpPr>
        <p:spPr>
          <a:xfrm>
            <a:off x="7272258" y="3361156"/>
            <a:ext cx="1281405" cy="463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Input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D687D4-A879-733A-B1A2-3BEAE78A4C63}"/>
              </a:ext>
            </a:extLst>
          </p:cNvPr>
          <p:cNvSpPr/>
          <p:nvPr/>
        </p:nvSpPr>
        <p:spPr>
          <a:xfrm>
            <a:off x="8636590" y="3361156"/>
            <a:ext cx="996474" cy="463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Prioritising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2F732B-96A6-1E8E-F469-738878EC5FEB}"/>
              </a:ext>
            </a:extLst>
          </p:cNvPr>
          <p:cNvSpPr/>
          <p:nvPr/>
        </p:nvSpPr>
        <p:spPr>
          <a:xfrm>
            <a:off x="9272581" y="4940166"/>
            <a:ext cx="2188021" cy="64391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Future scenarios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3D6CEA70-BD09-E579-1799-7F89DF2AE260}"/>
              </a:ext>
            </a:extLst>
          </p:cNvPr>
          <p:cNvSpPr/>
          <p:nvPr/>
        </p:nvSpPr>
        <p:spPr>
          <a:xfrm rot="19320000">
            <a:off x="9529116" y="4268830"/>
            <a:ext cx="400628" cy="474954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B356F7F-92DC-80AE-439B-7821E6BFF98D}"/>
              </a:ext>
            </a:extLst>
          </p:cNvPr>
          <p:cNvSpPr/>
          <p:nvPr/>
        </p:nvSpPr>
        <p:spPr>
          <a:xfrm>
            <a:off x="9288503" y="5752209"/>
            <a:ext cx="2188021" cy="64391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2489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BF55A0E-A5A4-E96C-AFE9-C49B04E5F112}"/>
              </a:ext>
            </a:extLst>
          </p:cNvPr>
          <p:cNvGrpSpPr/>
          <p:nvPr/>
        </p:nvGrpSpPr>
        <p:grpSpPr>
          <a:xfrm>
            <a:off x="376016" y="134197"/>
            <a:ext cx="8822413" cy="593521"/>
            <a:chOff x="4120193" y="1144834"/>
            <a:chExt cx="2736503" cy="762788"/>
          </a:xfrm>
        </p:grpSpPr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C3297AD7-ECCA-8272-FED1-0C20502C755D}"/>
                </a:ext>
              </a:extLst>
            </p:cNvPr>
            <p:cNvSpPr/>
            <p:nvPr/>
          </p:nvSpPr>
          <p:spPr>
            <a:xfrm>
              <a:off x="4120193" y="1144834"/>
              <a:ext cx="2736503" cy="7627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838336"/>
                <a:satOff val="-2557"/>
                <a:lumOff val="-981"/>
                <a:alphaOff val="0"/>
              </a:schemeClr>
            </a:fillRef>
            <a:effectRef idx="0">
              <a:schemeClr val="accent5">
                <a:hueOff val="-1838336"/>
                <a:satOff val="-2557"/>
                <a:lumOff val="-98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2400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00268BA9-082A-D711-0EEC-4DFCADBC43AA}"/>
                </a:ext>
              </a:extLst>
            </p:cNvPr>
            <p:cNvSpPr txBox="1"/>
            <p:nvPr/>
          </p:nvSpPr>
          <p:spPr>
            <a:xfrm>
              <a:off x="4142534" y="1167175"/>
              <a:ext cx="2608374" cy="7181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b="1" kern="1200" dirty="0">
                  <a:latin typeface="Calibri"/>
                  <a:ea typeface="Calibri"/>
                  <a:cs typeface="Calibri"/>
                </a:rPr>
                <a:t>A scenario is an extensive and clear image of a possible future (P. Schwab &amp; co authors)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C89A1D-AB9A-8F6F-9A5B-803CB7E8D3E2}"/>
              </a:ext>
            </a:extLst>
          </p:cNvPr>
          <p:cNvGrpSpPr/>
          <p:nvPr/>
        </p:nvGrpSpPr>
        <p:grpSpPr>
          <a:xfrm>
            <a:off x="73409" y="5150406"/>
            <a:ext cx="11958452" cy="1569405"/>
            <a:chOff x="73409" y="5150406"/>
            <a:chExt cx="11958452" cy="156940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2D0A40-E769-2EB0-2427-69779CC76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34" t="21641" r="17791" b="70094"/>
            <a:stretch/>
          </p:blipFill>
          <p:spPr>
            <a:xfrm>
              <a:off x="73409" y="5150406"/>
              <a:ext cx="11958452" cy="156940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2802C0-4AAE-BFCC-7A1E-75B1BE909007}"/>
                </a:ext>
              </a:extLst>
            </p:cNvPr>
            <p:cNvSpPr/>
            <p:nvPr/>
          </p:nvSpPr>
          <p:spPr>
            <a:xfrm>
              <a:off x="120968" y="6138048"/>
              <a:ext cx="1560441" cy="52478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SKILLS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440473-F324-D1A5-70D3-D3187E5FA924}"/>
                </a:ext>
              </a:extLst>
            </p:cNvPr>
            <p:cNvSpPr/>
            <p:nvPr/>
          </p:nvSpPr>
          <p:spPr>
            <a:xfrm>
              <a:off x="1824765" y="6138048"/>
              <a:ext cx="1560441" cy="52478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DATA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542F43F-2A65-B9E2-12CA-FDB62C5A584E}"/>
                </a:ext>
              </a:extLst>
            </p:cNvPr>
            <p:cNvSpPr/>
            <p:nvPr/>
          </p:nvSpPr>
          <p:spPr>
            <a:xfrm>
              <a:off x="3554372" y="6138048"/>
              <a:ext cx="1560441" cy="524781"/>
            </a:xfrm>
            <a:prstGeom prst="rect">
              <a:avLst/>
            </a:prstGeom>
            <a:solidFill>
              <a:srgbClr val="42AFC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/>
                <a:t>BEHAVIOURS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00AC20-69AC-42DF-9811-535B485C99CA}"/>
                </a:ext>
              </a:extLst>
            </p:cNvPr>
            <p:cNvSpPr/>
            <p:nvPr/>
          </p:nvSpPr>
          <p:spPr>
            <a:xfrm>
              <a:off x="5283979" y="6138047"/>
              <a:ext cx="1560441" cy="524781"/>
            </a:xfrm>
            <a:prstGeom prst="rect">
              <a:avLst/>
            </a:prstGeom>
            <a:solidFill>
              <a:srgbClr val="F39D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COMMERCIAL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A217A88-84D2-A8E3-3250-4CBB30BF1AF1}"/>
                </a:ext>
              </a:extLst>
            </p:cNvPr>
            <p:cNvSpPr/>
            <p:nvPr/>
          </p:nvSpPr>
          <p:spPr>
            <a:xfrm>
              <a:off x="7013586" y="6138046"/>
              <a:ext cx="1560441" cy="524781"/>
            </a:xfrm>
            <a:prstGeom prst="rect">
              <a:avLst/>
            </a:prstGeom>
            <a:solidFill>
              <a:srgbClr val="F7DD8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REGULATIONS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662D58-CD4F-B145-43CA-F4A69C01D824}"/>
                </a:ext>
              </a:extLst>
            </p:cNvPr>
            <p:cNvSpPr/>
            <p:nvPr/>
          </p:nvSpPr>
          <p:spPr>
            <a:xfrm>
              <a:off x="8742503" y="6138046"/>
              <a:ext cx="1560441" cy="524781"/>
            </a:xfrm>
            <a:prstGeom prst="rect">
              <a:avLst/>
            </a:prstGeom>
            <a:solidFill>
              <a:srgbClr val="9A9F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FUNDING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68801E3-7EAE-7A72-F4B9-E50E258D4D76}"/>
                </a:ext>
              </a:extLst>
            </p:cNvPr>
            <p:cNvSpPr/>
            <p:nvPr/>
          </p:nvSpPr>
          <p:spPr>
            <a:xfrm>
              <a:off x="10471420" y="6138046"/>
              <a:ext cx="1560441" cy="524781"/>
            </a:xfrm>
            <a:prstGeom prst="rect">
              <a:avLst/>
            </a:prstGeom>
            <a:solidFill>
              <a:srgbClr val="ECECE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solidFill>
                    <a:schemeClr val="tx1"/>
                  </a:solidFill>
                </a:rPr>
                <a:t>SECURITY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0307B5-52F9-C3F2-C0A0-E05EAE5B6268}"/>
              </a:ext>
            </a:extLst>
          </p:cNvPr>
          <p:cNvGrpSpPr/>
          <p:nvPr/>
        </p:nvGrpSpPr>
        <p:grpSpPr>
          <a:xfrm>
            <a:off x="1610139" y="986808"/>
            <a:ext cx="8692805" cy="2353867"/>
            <a:chOff x="1610139" y="986808"/>
            <a:chExt cx="8692805" cy="23538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B38B3F-B88E-0961-EFB7-82320C8B7EBA}"/>
                </a:ext>
              </a:extLst>
            </p:cNvPr>
            <p:cNvSpPr/>
            <p:nvPr/>
          </p:nvSpPr>
          <p:spPr>
            <a:xfrm>
              <a:off x="1610139" y="986808"/>
              <a:ext cx="8692805" cy="2353867"/>
            </a:xfrm>
            <a:prstGeom prst="rect">
              <a:avLst/>
            </a:prstGeom>
            <a:solidFill>
              <a:srgbClr val="42AFC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 err="1"/>
                <a:t>Unpicking</a:t>
              </a:r>
              <a:r>
                <a:rPr lang="pl-PL" dirty="0"/>
                <a:t> the </a:t>
              </a:r>
              <a:r>
                <a:rPr lang="pl-PL" dirty="0" err="1"/>
                <a:t>challenges</a:t>
              </a:r>
              <a:r>
                <a:rPr lang="pl-PL" dirty="0"/>
                <a:t>:</a:t>
              </a:r>
              <a:br>
                <a:rPr lang="pl-PL" dirty="0"/>
              </a:br>
              <a:r>
                <a:rPr lang="pl-PL" dirty="0" err="1"/>
                <a:t>Factors</a:t>
              </a:r>
              <a:r>
                <a:rPr lang="pl-PL" dirty="0"/>
                <a:t> and </a:t>
              </a:r>
              <a:r>
                <a:rPr lang="pl-PL" dirty="0" err="1"/>
                <a:t>their</a:t>
              </a:r>
              <a:r>
                <a:rPr lang="pl-PL" dirty="0"/>
                <a:t> polar </a:t>
              </a:r>
              <a:r>
                <a:rPr lang="pl-PL" dirty="0" err="1"/>
                <a:t>opposites</a:t>
              </a:r>
              <a:endParaRPr lang="pl-PL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27AF564-C41C-3024-7870-609D19E62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7569" y="1619675"/>
              <a:ext cx="8320709" cy="159853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9CE8E0-DCB4-8CB8-C4C8-E34C88EEC753}"/>
              </a:ext>
            </a:extLst>
          </p:cNvPr>
          <p:cNvGrpSpPr/>
          <p:nvPr/>
        </p:nvGrpSpPr>
        <p:grpSpPr>
          <a:xfrm>
            <a:off x="73409" y="3848060"/>
            <a:ext cx="11958452" cy="1097686"/>
            <a:chOff x="73409" y="3848060"/>
            <a:chExt cx="11958452" cy="109768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85BA9C2-CE47-673B-B383-D9EEADB6E43E}"/>
                </a:ext>
              </a:extLst>
            </p:cNvPr>
            <p:cNvSpPr/>
            <p:nvPr/>
          </p:nvSpPr>
          <p:spPr>
            <a:xfrm>
              <a:off x="73409" y="3848060"/>
              <a:ext cx="11958452" cy="1097686"/>
            </a:xfrm>
            <a:prstGeom prst="rect">
              <a:avLst/>
            </a:prstGeom>
            <a:solidFill>
              <a:srgbClr val="42AFC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 err="1"/>
                <a:t>Invariances</a:t>
              </a:r>
              <a:endParaRPr lang="pl-PL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83E4C8-7627-5FF6-05EC-F76281B93DCE}"/>
                </a:ext>
              </a:extLst>
            </p:cNvPr>
            <p:cNvSpPr/>
            <p:nvPr/>
          </p:nvSpPr>
          <p:spPr>
            <a:xfrm>
              <a:off x="1757568" y="4146101"/>
              <a:ext cx="3394213" cy="60131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Energy </a:t>
              </a:r>
              <a:r>
                <a:rPr lang="en-US" dirty="0"/>
                <a:t>prices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D03BFBE-95BC-CF71-BFD2-C7971045E595}"/>
                </a:ext>
              </a:extLst>
            </p:cNvPr>
            <p:cNvSpPr/>
            <p:nvPr/>
          </p:nvSpPr>
          <p:spPr>
            <a:xfrm>
              <a:off x="6684065" y="4134323"/>
              <a:ext cx="3394213" cy="60131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Global insecurity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761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c1a080c-7386-44f3-81c6-2c71b2b3b237}" enabled="1" method="Standard" siteId="{48f9394d-8a14-4d27-82a6-f35f1236120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921</Words>
  <Application>Microsoft Macintosh PowerPoint</Application>
  <PresentationFormat>Widescreen</PresentationFormat>
  <Paragraphs>216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Office Theme</vt:lpstr>
      <vt:lpstr>Imagining the future</vt:lpstr>
      <vt:lpstr>What is Foresight?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 imagining the future we participate in its creation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look into the future/ staring into the crystal ball</dc:title>
  <dc:creator>Charles Hutchings</dc:creator>
  <cp:lastModifiedBy>Raimundas Tuminauskas</cp:lastModifiedBy>
  <cp:revision>850</cp:revision>
  <dcterms:created xsi:type="dcterms:W3CDTF">2024-05-03T14:08:58Z</dcterms:created>
  <dcterms:modified xsi:type="dcterms:W3CDTF">2024-06-05T13:43:28Z</dcterms:modified>
</cp:coreProperties>
</file>