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72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0" r:id="rId18"/>
    <p:sldId id="271" r:id="rId19"/>
    <p:sldId id="273" r:id="rId20"/>
  </p:sldIdLst>
  <p:sldSz cx="9144000" cy="5143500" type="screen16x9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35" d="100"/>
          <a:sy n="135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3T14:23:2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938 44 24575,'-62'-10'0,"0"1"0,17 4 0,-21-5 0,6 1 0,40 9 0,-5 0 0,3 0 0,-2 0 0,-5 0 0,-3 0 0,-8 2 0,-2 4 0,-2 4 0,-2 6 0,2 0 0,4-1 0,7-2 0,7-1 0,5 1 0,5-3 0,0 1 0,0 2 0,1 1 0,-1 3 0,1 5 0,1 3 0,1 0 0,2-2 0,1-5 0,4-3 0,2-3 0,2-2 0,2-1 0,0 3 0,0 1 0,0 0 0,0 1 0,0-2 0,0-1 0,0 1 0,0-2 0,0-1 0,0-1 0,0 0 0,0 1 0,0 1 0,0-1 0,0-1 0,0-4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3T14:23:2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24575,'10'1'0,"5"4"0,1 2 0,5 4 0,-2 3 0,-1 0 0,1 1 0,-4-4 0,-2-3 0,-2-3 0,-3-1 0,-1-2 0,1 0 0,1 0 0,2 2 0,-2-1 0,0 2 0,-2 2 0,1 2 0,2 2 0,-1 1 0,1-1 0,-4-3 0,-1-2 0,1-3 0,0-1 0,0-2 0,1 0 0,0-3 0,1-4 0,-2-3 0,1-2 0,-2 1 0,1 2 0,-1 0 0,-1 2 0,2 1 0,1 0 0,2-2 0,2-1 0,0 1 0,1 0 0,-1 0 0,-1 1 0,1-1 0,-1 0 0,0 1 0,0 0 0,-2 2 0,-1 0 0,-1 1 0,0 1 0,0 1 0,0 1 0,0-1 0,-5 0 0,1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729666-1AB1-45BD-94B3-AA01F6509A6A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379548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83120" y="3607560"/>
            <a:ext cx="379548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0EC27C9-60F8-404F-948E-B4095987C8A1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242784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483120" y="360756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2427840" y="360756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203C922-DE1C-4ADC-A75A-786E32C7810D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1766520" y="347004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3049920" y="347004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483120" y="360756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1766520" y="360756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3049920" y="360756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C30482A-82FC-4818-906C-4481A0EE7E40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4410B0-1D6D-4F36-8CD7-55659F1657F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483120" y="3373560"/>
            <a:ext cx="379548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7163EA9-656A-4B61-AE5E-816591F6F565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379548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01CA32B-59C3-4279-8717-7AD2FD7AB0DA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85184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2427840" y="3470040"/>
            <a:ext cx="185184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CE1518-1CC5-434E-8E77-690B937AF619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287464B-F26C-4A74-872C-4E3DC559486C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820997C-B30E-42C9-9DA6-C06562D9B53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2427840" y="3470040"/>
            <a:ext cx="185184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83120" y="360756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86D25EA-18EA-44D0-8DF1-5EAF72BF525E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83120" y="3373560"/>
            <a:ext cx="379548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2DF9871-3550-4B1A-85CD-B5B1228DF384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85184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242784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2427840" y="360756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05BB095-E835-40AE-ADE6-29B149EA48DF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242784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483120" y="3607560"/>
            <a:ext cx="379548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1F8978C-40F2-43D6-AEE8-2C717E221F90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379548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83120" y="3607560"/>
            <a:ext cx="379548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2577915-22FA-466E-B90E-E445D1D7F26D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242784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483120" y="360756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/>
          </p:nvPr>
        </p:nvSpPr>
        <p:spPr>
          <a:xfrm>
            <a:off x="2427840" y="360756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DCD2EEF-CFC1-4275-9332-835D25079735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1766520" y="347004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3049920" y="347004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/>
          </p:nvPr>
        </p:nvSpPr>
        <p:spPr>
          <a:xfrm>
            <a:off x="483120" y="360756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/>
          </p:nvPr>
        </p:nvSpPr>
        <p:spPr>
          <a:xfrm>
            <a:off x="1766520" y="360756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/>
          </p:nvPr>
        </p:nvSpPr>
        <p:spPr>
          <a:xfrm>
            <a:off x="3049920" y="360756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C716BA0-D0CE-4969-881F-E4234A805D3F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9FD95C-BEF3-4EE8-B981-9B345A0CA3D0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483120" y="3373560"/>
            <a:ext cx="379548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213A6EE-67E5-4122-B550-D7B55073E192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379548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B3C067-5F98-454A-AAFC-625CD7E65809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85184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2427840" y="3470040"/>
            <a:ext cx="185184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75757BB-B145-4E3D-8BDA-364E25C263C2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3CD1592-C909-4754-8E2B-0300F50C7C3A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379548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8EE71A4-2160-45A0-8CD6-E3F15B6F79F1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9D0823-E73B-4F8E-97BD-37CCAFF7AFA8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2427840" y="3470040"/>
            <a:ext cx="185184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483120" y="360756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EF10E95-77A6-4714-891E-7F4E7868A996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85184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242784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2427840" y="360756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9F52ACD-3E22-4689-9C53-959ED7F778D5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242784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483120" y="3607560"/>
            <a:ext cx="379548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F32A992-7964-4CCE-8C0F-8CBB43CA71EC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379548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83120" y="3607560"/>
            <a:ext cx="379548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3798E4C-F3CA-4D86-BC5A-5896D229D182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242784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483120" y="360756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/>
          </p:nvPr>
        </p:nvSpPr>
        <p:spPr>
          <a:xfrm>
            <a:off x="2427840" y="360756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37E8776-065D-43AB-A0AA-3468923FB478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1766520" y="347004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3049920" y="347004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483120" y="360756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/>
          </p:nvPr>
        </p:nvSpPr>
        <p:spPr>
          <a:xfrm>
            <a:off x="1766520" y="360756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47" name="PlaceHolder 7"/>
          <p:cNvSpPr>
            <a:spLocks noGrp="1"/>
          </p:cNvSpPr>
          <p:nvPr>
            <p:ph/>
          </p:nvPr>
        </p:nvSpPr>
        <p:spPr>
          <a:xfrm>
            <a:off x="3049920" y="3607560"/>
            <a:ext cx="122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1A15F5F-FD2D-49B4-A0DE-C8E25697D6DE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85184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2427840" y="3470040"/>
            <a:ext cx="185184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982C2F2-1CE8-4677-BB86-C49D5910173F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BF7A756-0B94-4A5D-B775-CDE22A04037E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AFBE09B-F120-4BD8-A4FE-510DD90616DF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2427840" y="3470040"/>
            <a:ext cx="185184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83120" y="360756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7EEDFBC-3B27-4A5F-B8CC-38B614835519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851840" cy="2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42784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2427840" y="360756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1F9B16E-9EAB-474B-BEC7-5300DBA54474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8312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2427840" y="3470040"/>
            <a:ext cx="185184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483120" y="3607560"/>
            <a:ext cx="3795480" cy="1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A2C0EBA-9458-48D0-BC5A-95D24760A9B9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 hidden="1"/>
          <p:cNvSpPr/>
          <p:nvPr/>
        </p:nvSpPr>
        <p:spPr>
          <a:xfrm>
            <a:off x="0" y="4447800"/>
            <a:ext cx="9143640" cy="695520"/>
          </a:xfrm>
          <a:prstGeom prst="rect">
            <a:avLst/>
          </a:prstGeom>
          <a:solidFill>
            <a:srgbClr val="1C2C4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300" b="0" strike="noStrike" spc="-1">
              <a:solidFill>
                <a:srgbClr val="FFFFFF"/>
              </a:solidFill>
              <a:latin typeface="Calibri"/>
              <a:ea typeface="Calibri"/>
            </a:endParaRPr>
          </a:p>
        </p:txBody>
      </p:sp>
      <p:pic>
        <p:nvPicPr>
          <p:cNvPr id="17" name="Picture 6" descr="Picture 6"/>
          <p:cNvPicPr/>
          <p:nvPr/>
        </p:nvPicPr>
        <p:blipFill>
          <a:blip r:embed="rId14"/>
          <a:stretch/>
        </p:blipFill>
        <p:spPr>
          <a:xfrm>
            <a:off x="350280" y="4572000"/>
            <a:ext cx="1243800" cy="439560"/>
          </a:xfrm>
          <a:prstGeom prst="rect">
            <a:avLst/>
          </a:prstGeom>
          <a:ln w="12700">
            <a:noFill/>
          </a:ln>
        </p:spPr>
      </p:pic>
      <p:pic>
        <p:nvPicPr>
          <p:cNvPr id="2" name="Picture 3" descr="Picture 3"/>
          <p:cNvPicPr/>
          <p:nvPr/>
        </p:nvPicPr>
        <p:blipFill>
          <a:blip r:embed="rId15"/>
          <a:srcRect t="63884" r="24367" b="25890"/>
          <a:stretch/>
        </p:blipFill>
        <p:spPr>
          <a:xfrm>
            <a:off x="3154680" y="4448160"/>
            <a:ext cx="5988960" cy="694800"/>
          </a:xfrm>
          <a:prstGeom prst="rect">
            <a:avLst/>
          </a:prstGeom>
          <a:ln w="12700"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447800"/>
            <a:ext cx="9143640" cy="695520"/>
          </a:xfrm>
          <a:prstGeom prst="rect">
            <a:avLst/>
          </a:prstGeom>
          <a:solidFill>
            <a:srgbClr val="1C2C4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300" b="0" strike="noStrike" spc="-1">
              <a:solidFill>
                <a:srgbClr val="FFFFFF"/>
              </a:solidFill>
              <a:latin typeface="Calibri"/>
              <a:ea typeface="Calibri"/>
            </a:endParaRPr>
          </a:p>
        </p:txBody>
      </p:sp>
      <p:pic>
        <p:nvPicPr>
          <p:cNvPr id="4" name="Picture 6" descr="Picture 6"/>
          <p:cNvPicPr/>
          <p:nvPr/>
        </p:nvPicPr>
        <p:blipFill>
          <a:blip r:embed="rId14"/>
          <a:stretch/>
        </p:blipFill>
        <p:spPr>
          <a:xfrm>
            <a:off x="350280" y="4572000"/>
            <a:ext cx="1243800" cy="439560"/>
          </a:xfrm>
          <a:prstGeom prst="rect">
            <a:avLst/>
          </a:prstGeom>
          <a:ln w="12700"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gradFill rotWithShape="0">
            <a:gsLst>
              <a:gs pos="11000">
                <a:srgbClr val="D7E9F4"/>
              </a:gs>
              <a:gs pos="100000">
                <a:srgbClr val="FFFFFF"/>
              </a:gs>
            </a:gsLst>
            <a:lin ang="5400000"/>
          </a:gra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300" b="0" strike="noStrike" spc="-1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460440" y="2918880"/>
            <a:ext cx="3822480" cy="28116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1F4E79"/>
                </a:solidFill>
                <a:latin typeface="Arial"/>
                <a:ea typeface="Arial"/>
              </a:rPr>
              <a:t>Presenter</a:t>
            </a:r>
            <a:endParaRPr lang="en-US" sz="1400" b="0" strike="noStrike" spc="-1">
              <a:solidFill>
                <a:srgbClr val="1C2C4F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1C2C4F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1C2C4F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1C2C4F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60440" y="1619280"/>
            <a:ext cx="4276080" cy="54468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indent="0">
              <a:lnSpc>
                <a:spcPct val="15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1F4E79"/>
                </a:solidFill>
                <a:latin typeface="Arial"/>
                <a:ea typeface="Arial"/>
              </a:rPr>
              <a:t>Subtitle</a:t>
            </a: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6920" y="909360"/>
            <a:ext cx="4561920" cy="70956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1F4E79"/>
                </a:solidFill>
                <a:latin typeface="Arial"/>
                <a:ea typeface="Arial"/>
              </a:rPr>
              <a:t>Title</a:t>
            </a:r>
            <a:endParaRPr lang="en-US" sz="24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460440" y="3328920"/>
            <a:ext cx="3751920" cy="32688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1F4E79"/>
                </a:solidFill>
                <a:latin typeface="Arial"/>
                <a:ea typeface="Arial"/>
              </a:rPr>
              <a:t>Location</a:t>
            </a:r>
            <a:endParaRPr lang="en-US" sz="12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460440" y="3623400"/>
            <a:ext cx="3751920" cy="32076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1F4E79"/>
                </a:solidFill>
                <a:latin typeface="Arial"/>
                <a:ea typeface="Arial"/>
              </a:rPr>
              <a:t>Date</a:t>
            </a:r>
            <a:endParaRPr lang="en-US" sz="1200" b="0" strike="noStrike" spc="-1">
              <a:solidFill>
                <a:srgbClr val="1C2C4F"/>
              </a:solidFill>
              <a:latin typeface="Arial"/>
            </a:endParaRPr>
          </a:p>
        </p:txBody>
      </p:sp>
      <p:pic>
        <p:nvPicPr>
          <p:cNvPr id="11" name="Picture 10" descr="Picture 10"/>
          <p:cNvPicPr/>
          <p:nvPr/>
        </p:nvPicPr>
        <p:blipFill>
          <a:blip r:embed="rId16"/>
          <a:stretch/>
        </p:blipFill>
        <p:spPr>
          <a:xfrm>
            <a:off x="545400" y="4525920"/>
            <a:ext cx="1686960" cy="359280"/>
          </a:xfrm>
          <a:prstGeom prst="rect">
            <a:avLst/>
          </a:prstGeom>
          <a:ln w="12700">
            <a:noFill/>
          </a:ln>
        </p:spPr>
      </p:pic>
      <p:pic>
        <p:nvPicPr>
          <p:cNvPr id="12" name="Picture 11" descr="Picture 11"/>
          <p:cNvPicPr/>
          <p:nvPr/>
        </p:nvPicPr>
        <p:blipFill>
          <a:blip r:embed="rId17"/>
          <a:stretch/>
        </p:blipFill>
        <p:spPr>
          <a:xfrm>
            <a:off x="2599200" y="4478400"/>
            <a:ext cx="761760" cy="331200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3" descr="Picture 3"/>
          <p:cNvPicPr/>
          <p:nvPr/>
        </p:nvPicPr>
        <p:blipFill>
          <a:blip r:embed="rId15"/>
          <a:srcRect t="28150" r="26971"/>
          <a:stretch/>
        </p:blipFill>
        <p:spPr>
          <a:xfrm>
            <a:off x="3360960" y="0"/>
            <a:ext cx="5782680" cy="4884840"/>
          </a:xfrm>
          <a:prstGeom prst="rect">
            <a:avLst/>
          </a:prstGeom>
          <a:ln w="12700">
            <a:noFill/>
          </a:ln>
        </p:spPr>
      </p:pic>
      <p:sp>
        <p:nvSpPr>
          <p:cNvPr id="14" name="PlaceHolder 6"/>
          <p:cNvSpPr>
            <a:spLocks noGrp="1"/>
          </p:cNvSpPr>
          <p:nvPr>
            <p:ph type="sldNum" idx="1"/>
          </p:nvPr>
        </p:nvSpPr>
        <p:spPr>
          <a:xfrm>
            <a:off x="4419720" y="4627440"/>
            <a:ext cx="2133360" cy="2790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7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 hidden="1"/>
          <p:cNvSpPr/>
          <p:nvPr/>
        </p:nvSpPr>
        <p:spPr>
          <a:xfrm>
            <a:off x="0" y="4447800"/>
            <a:ext cx="9143640" cy="695520"/>
          </a:xfrm>
          <a:prstGeom prst="rect">
            <a:avLst/>
          </a:prstGeom>
          <a:solidFill>
            <a:srgbClr val="1C2C4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300" b="0" strike="noStrike" spc="-1">
              <a:solidFill>
                <a:srgbClr val="FFFFFF"/>
              </a:solidFill>
              <a:latin typeface="Calibri"/>
              <a:ea typeface="Calibri"/>
            </a:endParaRPr>
          </a:p>
        </p:txBody>
      </p:sp>
      <p:pic>
        <p:nvPicPr>
          <p:cNvPr id="53" name="Picture 6" descr="Picture 6"/>
          <p:cNvPicPr/>
          <p:nvPr/>
        </p:nvPicPr>
        <p:blipFill>
          <a:blip r:embed="rId14"/>
          <a:stretch/>
        </p:blipFill>
        <p:spPr>
          <a:xfrm>
            <a:off x="350280" y="4572000"/>
            <a:ext cx="1243800" cy="439560"/>
          </a:xfrm>
          <a:prstGeom prst="rect">
            <a:avLst/>
          </a:prstGeom>
          <a:ln w="12700">
            <a:noFill/>
          </a:ln>
        </p:spPr>
      </p:pic>
      <p:pic>
        <p:nvPicPr>
          <p:cNvPr id="54" name="Picture 3" descr="Picture 3"/>
          <p:cNvPicPr/>
          <p:nvPr/>
        </p:nvPicPr>
        <p:blipFill>
          <a:blip r:embed="rId15"/>
          <a:srcRect t="63884" r="24367" b="25890"/>
          <a:stretch/>
        </p:blipFill>
        <p:spPr>
          <a:xfrm>
            <a:off x="3154680" y="4448160"/>
            <a:ext cx="5988960" cy="694800"/>
          </a:xfrm>
          <a:prstGeom prst="rect">
            <a:avLst/>
          </a:prstGeom>
          <a:ln w="12700">
            <a:noFill/>
          </a:ln>
        </p:spPr>
      </p:pic>
      <p:sp>
        <p:nvSpPr>
          <p:cNvPr id="55" name="Rectangle 3"/>
          <p:cNvSpPr/>
          <p:nvPr/>
        </p:nvSpPr>
        <p:spPr>
          <a:xfrm>
            <a:off x="0" y="4447800"/>
            <a:ext cx="9143640" cy="695520"/>
          </a:xfrm>
          <a:prstGeom prst="rect">
            <a:avLst/>
          </a:prstGeom>
          <a:solidFill>
            <a:srgbClr val="1C2C4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300" b="0" strike="noStrike" spc="-1">
              <a:solidFill>
                <a:srgbClr val="FFFFFF"/>
              </a:solidFill>
              <a:latin typeface="Calibri"/>
              <a:ea typeface="Calibri"/>
            </a:endParaRPr>
          </a:p>
        </p:txBody>
      </p:sp>
      <p:pic>
        <p:nvPicPr>
          <p:cNvPr id="56" name="Picture 6" descr="Picture 6"/>
          <p:cNvPicPr/>
          <p:nvPr/>
        </p:nvPicPr>
        <p:blipFill>
          <a:blip r:embed="rId14"/>
          <a:stretch/>
        </p:blipFill>
        <p:spPr>
          <a:xfrm>
            <a:off x="350280" y="4572000"/>
            <a:ext cx="1243800" cy="439560"/>
          </a:xfrm>
          <a:prstGeom prst="rect">
            <a:avLst/>
          </a:prstGeom>
          <a:ln w="12700">
            <a:noFill/>
          </a:ln>
        </p:spPr>
      </p:pic>
      <p:sp>
        <p:nvSpPr>
          <p:cNvPr id="57" name="Rectangle 3"/>
          <p:cNvSpPr/>
          <p:nvPr/>
        </p:nvSpPr>
        <p:spPr>
          <a:xfrm>
            <a:off x="0" y="4304520"/>
            <a:ext cx="9143640" cy="8298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300" b="0" strike="noStrike" spc="-1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8" name="Rectangle 4"/>
          <p:cNvSpPr/>
          <p:nvPr/>
        </p:nvSpPr>
        <p:spPr>
          <a:xfrm>
            <a:off x="0" y="4629960"/>
            <a:ext cx="9143640" cy="513360"/>
          </a:xfrm>
          <a:prstGeom prst="rect">
            <a:avLst/>
          </a:prstGeom>
          <a:solidFill>
            <a:srgbClr val="1C2C4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300" b="0" strike="noStrike" spc="-1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body"/>
          </p:nvPr>
        </p:nvSpPr>
        <p:spPr>
          <a:xfrm>
            <a:off x="350280" y="964440"/>
            <a:ext cx="8438760" cy="29833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1C2C4F"/>
                </a:solidFill>
                <a:latin typeface="Arial"/>
                <a:ea typeface="Arial"/>
              </a:rPr>
              <a:t>Body Level One</a:t>
            </a: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  <a:p>
            <a:pPr marL="538920" lvl="1" indent="-19584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1C2C4F"/>
                </a:solidFill>
                <a:latin typeface="Arial"/>
                <a:ea typeface="Arial"/>
              </a:rPr>
              <a:t>Body Level Two</a:t>
            </a: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  <a:p>
            <a:pPr marL="914400" lvl="2" indent="-22860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1C2C4F"/>
                </a:solidFill>
                <a:latin typeface="Arial"/>
                <a:ea typeface="Arial"/>
              </a:rPr>
              <a:t>Body Level Three</a:t>
            </a: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  <a:p>
            <a:pPr marL="1257480" lvl="3" indent="-22860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1C2C4F"/>
                </a:solidFill>
                <a:latin typeface="Arial"/>
                <a:ea typeface="Arial"/>
              </a:rPr>
              <a:t>Body Level Four</a:t>
            </a: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  <a:p>
            <a:pPr marL="1600200" lvl="4" indent="-22860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1C2C4F"/>
                </a:solidFill>
                <a:latin typeface="Arial"/>
                <a:ea typeface="Arial"/>
              </a:rPr>
              <a:t>Body Level Five</a:t>
            </a: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6396BA"/>
                </a:solidFill>
                <a:latin typeface="Arial"/>
                <a:ea typeface="Arial"/>
              </a:rPr>
              <a:t>Title Text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1" name="Picture 8" descr="Picture 8"/>
          <p:cNvPicPr/>
          <p:nvPr/>
        </p:nvPicPr>
        <p:blipFill>
          <a:blip r:embed="rId14"/>
          <a:srcRect b="23588"/>
          <a:stretch/>
        </p:blipFill>
        <p:spPr>
          <a:xfrm>
            <a:off x="350280" y="4737240"/>
            <a:ext cx="1016280" cy="274320"/>
          </a:xfrm>
          <a:prstGeom prst="rect">
            <a:avLst/>
          </a:prstGeom>
          <a:ln w="12700">
            <a:noFill/>
          </a:ln>
        </p:spPr>
      </p:pic>
      <p:pic>
        <p:nvPicPr>
          <p:cNvPr id="62" name="Picture 9" descr="Picture 9"/>
          <p:cNvPicPr/>
          <p:nvPr/>
        </p:nvPicPr>
        <p:blipFill>
          <a:blip r:embed="rId15"/>
          <a:srcRect t="63623" r="25147" b="28822"/>
          <a:stretch/>
        </p:blipFill>
        <p:spPr>
          <a:xfrm>
            <a:off x="3216600" y="4629960"/>
            <a:ext cx="5927040" cy="513360"/>
          </a:xfrm>
          <a:prstGeom prst="rect">
            <a:avLst/>
          </a:prstGeom>
          <a:ln w="12700">
            <a:noFill/>
          </a:ln>
        </p:spPr>
      </p:pic>
      <p:sp>
        <p:nvSpPr>
          <p:cNvPr id="63" name="PlaceHolder 3"/>
          <p:cNvSpPr>
            <a:spLocks noGrp="1"/>
          </p:cNvSpPr>
          <p:nvPr>
            <p:ph type="sldNum" idx="2"/>
          </p:nvPr>
        </p:nvSpPr>
        <p:spPr>
          <a:xfrm>
            <a:off x="8640720" y="4773960"/>
            <a:ext cx="232560" cy="2282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3" hidden="1"/>
          <p:cNvSpPr/>
          <p:nvPr/>
        </p:nvSpPr>
        <p:spPr>
          <a:xfrm>
            <a:off x="0" y="4447800"/>
            <a:ext cx="9143640" cy="695520"/>
          </a:xfrm>
          <a:prstGeom prst="rect">
            <a:avLst/>
          </a:prstGeom>
          <a:solidFill>
            <a:srgbClr val="1C2C4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300" b="0" strike="noStrike" spc="-1">
              <a:solidFill>
                <a:srgbClr val="FFFFFF"/>
              </a:solidFill>
              <a:latin typeface="Calibri"/>
              <a:ea typeface="Calibri"/>
            </a:endParaRPr>
          </a:p>
        </p:txBody>
      </p:sp>
      <p:pic>
        <p:nvPicPr>
          <p:cNvPr id="101" name="Picture 6" descr="Picture 6"/>
          <p:cNvPicPr/>
          <p:nvPr/>
        </p:nvPicPr>
        <p:blipFill>
          <a:blip r:embed="rId14"/>
          <a:stretch/>
        </p:blipFill>
        <p:spPr>
          <a:xfrm>
            <a:off x="350280" y="4572000"/>
            <a:ext cx="1243800" cy="439560"/>
          </a:xfrm>
          <a:prstGeom prst="rect">
            <a:avLst/>
          </a:prstGeom>
          <a:ln w="12700">
            <a:noFill/>
          </a:ln>
        </p:spPr>
      </p:pic>
      <p:pic>
        <p:nvPicPr>
          <p:cNvPr id="102" name="Picture 3" descr="Picture 3"/>
          <p:cNvPicPr/>
          <p:nvPr/>
        </p:nvPicPr>
        <p:blipFill>
          <a:blip r:embed="rId15"/>
          <a:srcRect t="63884" r="24367" b="25890"/>
          <a:stretch/>
        </p:blipFill>
        <p:spPr>
          <a:xfrm>
            <a:off x="3154680" y="4448160"/>
            <a:ext cx="5988960" cy="694800"/>
          </a:xfrm>
          <a:prstGeom prst="rect">
            <a:avLst/>
          </a:prstGeom>
          <a:ln w="12700">
            <a:noFill/>
          </a:ln>
        </p:spPr>
      </p:pic>
      <p:sp>
        <p:nvSpPr>
          <p:cNvPr id="103" name="Rectangle 3"/>
          <p:cNvSpPr/>
          <p:nvPr/>
        </p:nvSpPr>
        <p:spPr>
          <a:xfrm>
            <a:off x="0" y="4447800"/>
            <a:ext cx="9143640" cy="695520"/>
          </a:xfrm>
          <a:prstGeom prst="rect">
            <a:avLst/>
          </a:prstGeom>
          <a:solidFill>
            <a:srgbClr val="1C2C4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300" b="0" strike="noStrike" spc="-1">
              <a:solidFill>
                <a:srgbClr val="FFFFFF"/>
              </a:solidFill>
              <a:latin typeface="Calibri"/>
              <a:ea typeface="Calibri"/>
            </a:endParaRPr>
          </a:p>
        </p:txBody>
      </p:sp>
      <p:pic>
        <p:nvPicPr>
          <p:cNvPr id="104" name="Picture 6" descr="Picture 6"/>
          <p:cNvPicPr/>
          <p:nvPr/>
        </p:nvPicPr>
        <p:blipFill>
          <a:blip r:embed="rId14"/>
          <a:stretch/>
        </p:blipFill>
        <p:spPr>
          <a:xfrm>
            <a:off x="350280" y="4572000"/>
            <a:ext cx="1243800" cy="439560"/>
          </a:xfrm>
          <a:prstGeom prst="rect">
            <a:avLst/>
          </a:prstGeom>
          <a:ln w="12700">
            <a:noFill/>
          </a:ln>
        </p:spPr>
      </p:pic>
      <p:sp>
        <p:nvSpPr>
          <p:cNvPr id="105" name="Rectangle 1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gradFill rotWithShape="0">
            <a:gsLst>
              <a:gs pos="11000">
                <a:srgbClr val="D7E9F4"/>
              </a:gs>
              <a:gs pos="100000">
                <a:srgbClr val="FFFFFF"/>
              </a:gs>
            </a:gsLst>
            <a:lin ang="5400000"/>
          </a:gra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300" b="0" strike="noStrike" spc="-1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body"/>
          </p:nvPr>
        </p:nvSpPr>
        <p:spPr>
          <a:xfrm>
            <a:off x="483120" y="3470040"/>
            <a:ext cx="3795480" cy="2628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1F4E79"/>
                </a:solidFill>
                <a:latin typeface="Arial"/>
                <a:ea typeface="Arial"/>
              </a:rPr>
              <a:t>Presenter email</a:t>
            </a:r>
            <a:endParaRPr lang="en-US" sz="1400" b="0" strike="noStrike" spc="-1">
              <a:solidFill>
                <a:srgbClr val="1C2C4F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1C2C4F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1C2C4F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1C2C4F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1C2C4F"/>
              </a:solidFill>
              <a:latin typeface="Arial"/>
            </a:endParaRPr>
          </a:p>
        </p:txBody>
      </p:sp>
      <p:pic>
        <p:nvPicPr>
          <p:cNvPr id="107" name="Picture 4" descr="Picture 4"/>
          <p:cNvPicPr/>
          <p:nvPr/>
        </p:nvPicPr>
        <p:blipFill>
          <a:blip r:embed="rId16"/>
          <a:stretch/>
        </p:blipFill>
        <p:spPr>
          <a:xfrm>
            <a:off x="545400" y="4525920"/>
            <a:ext cx="1686960" cy="359280"/>
          </a:xfrm>
          <a:prstGeom prst="rect">
            <a:avLst/>
          </a:prstGeom>
          <a:ln w="12700">
            <a:noFill/>
          </a:ln>
        </p:spPr>
      </p:pic>
      <p:pic>
        <p:nvPicPr>
          <p:cNvPr id="108" name="Picture 5" descr="Picture 5"/>
          <p:cNvPicPr/>
          <p:nvPr/>
        </p:nvPicPr>
        <p:blipFill>
          <a:blip r:embed="rId17"/>
          <a:stretch/>
        </p:blipFill>
        <p:spPr>
          <a:xfrm>
            <a:off x="2599200" y="4478400"/>
            <a:ext cx="761760" cy="331200"/>
          </a:xfrm>
          <a:prstGeom prst="rect">
            <a:avLst/>
          </a:prstGeom>
          <a:ln w="12700">
            <a:noFill/>
          </a:ln>
        </p:spPr>
      </p:pic>
      <p:pic>
        <p:nvPicPr>
          <p:cNvPr id="109" name="Picture 6" descr="Picture 6"/>
          <p:cNvPicPr/>
          <p:nvPr/>
        </p:nvPicPr>
        <p:blipFill>
          <a:blip r:embed="rId15"/>
          <a:srcRect t="28150" r="26971"/>
          <a:stretch/>
        </p:blipFill>
        <p:spPr>
          <a:xfrm>
            <a:off x="3360960" y="0"/>
            <a:ext cx="5782680" cy="4884840"/>
          </a:xfrm>
          <a:prstGeom prst="rect">
            <a:avLst/>
          </a:prstGeom>
          <a:ln w="12700">
            <a:noFill/>
          </a:ln>
        </p:spPr>
      </p:pic>
      <p:sp>
        <p:nvSpPr>
          <p:cNvPr id="110" name="PlaceHolder 2"/>
          <p:cNvSpPr>
            <a:spLocks noGrp="1"/>
          </p:cNvSpPr>
          <p:nvPr>
            <p:ph type="sldNum" idx="3"/>
          </p:nvPr>
        </p:nvSpPr>
        <p:spPr>
          <a:xfrm>
            <a:off x="4419720" y="4627440"/>
            <a:ext cx="2133360" cy="2790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pixabay.com/?utm_source=link-attribution&amp;utm_medium=referral&amp;utm_campaign=image&amp;utm_content=1920892" TargetMode="External"/><Relationship Id="rId7" Type="http://schemas.openxmlformats.org/officeDocument/2006/relationships/customXml" Target="../ink/ink2.xml"/><Relationship Id="rId2" Type="http://schemas.openxmlformats.org/officeDocument/2006/relationships/hyperlink" Target="https://pixabay.com/users/peggy_marco-1553824/?utm_source=link-attribution&amp;utm_medium=referral&amp;utm_campaign=image&amp;utm_content=1920892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customXml" Target="../ink/ink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/>
          </p:nvPr>
        </p:nvSpPr>
        <p:spPr>
          <a:xfrm>
            <a:off x="460440" y="2918880"/>
            <a:ext cx="3822480" cy="28116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150" b="1" strike="noStrike" spc="-1">
                <a:solidFill>
                  <a:srgbClr val="1F4E79"/>
                </a:solidFill>
                <a:latin typeface="Arial"/>
                <a:ea typeface="Arial"/>
              </a:rPr>
              <a:t>Stefan Winter (RESTENA) and Janfred Rieckers (DFN)</a:t>
            </a:r>
            <a:endParaRPr lang="en-US" sz="115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60440" y="1619280"/>
            <a:ext cx="4276080" cy="54468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570" b="0" strike="noStrike" spc="-1">
                <a:solidFill>
                  <a:srgbClr val="1F4E79"/>
                </a:solidFill>
                <a:latin typeface="Arial"/>
                <a:ea typeface="Arial"/>
              </a:rPr>
              <a:t>Using FIDO security tokens to access eduroam</a:t>
            </a:r>
            <a:endParaRPr lang="en-US" sz="157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6920" y="909360"/>
            <a:ext cx="4561920" cy="70956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2130" b="1" strike="noStrike" spc="-1">
                <a:solidFill>
                  <a:srgbClr val="1F4E79"/>
                </a:solidFill>
                <a:latin typeface="Arial"/>
                <a:ea typeface="Arial"/>
              </a:rPr>
              <a:t>Scaling up secure network access without passwords</a:t>
            </a:r>
            <a:endParaRPr lang="en-US" sz="213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460440" y="3328920"/>
            <a:ext cx="3751920" cy="32688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1F4E79"/>
                </a:solidFill>
                <a:latin typeface="Arial"/>
                <a:ea typeface="Arial"/>
              </a:rPr>
              <a:t>T&amp;I on the Fly with Guy - Les Dortoirs</a:t>
            </a:r>
            <a:endParaRPr lang="en-US" sz="12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460440" y="3623400"/>
            <a:ext cx="3751920" cy="32076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1F4E79"/>
                </a:solidFill>
                <a:latin typeface="Arial"/>
                <a:ea typeface="Arial"/>
              </a:rPr>
              <a:t>12th June 2024</a:t>
            </a:r>
            <a:endParaRPr lang="en-US" sz="120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sldNum" idx="4"/>
          </p:nvPr>
        </p:nvSpPr>
        <p:spPr>
          <a:xfrm>
            <a:off x="8975520" y="4656960"/>
            <a:ext cx="168120" cy="2282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fld id="{4386B23F-FC68-4B0E-91F8-B8333CB1480C}" type="slidenum">
              <a:rPr lang="en-US" sz="1000" b="0" i="1" strike="noStrike" spc="-1" smtClean="0">
                <a:solidFill>
                  <a:srgbClr val="B4E9E2"/>
                </a:solidFill>
                <a:latin typeface="Calibri"/>
                <a:ea typeface="Calibri"/>
              </a:rPr>
              <a:t>1</a:t>
            </a:fld>
            <a:endParaRPr lang="en-US" sz="1000" b="0" i="1" strike="noStrike" spc="-1" dirty="0">
              <a:solidFill>
                <a:srgbClr val="B4E9E2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6396BA"/>
                </a:solidFill>
                <a:latin typeface="Arial"/>
                <a:ea typeface="Arial"/>
              </a:rPr>
              <a:t>Protocol flow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ldNum" idx="11"/>
          </p:nvPr>
        </p:nvSpPr>
        <p:spPr>
          <a:xfrm>
            <a:off x="8619460" y="4773960"/>
            <a:ext cx="253820" cy="2282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fld id="{D1BD8865-E1C7-4B28-A78C-143C8B618A3B}" type="slidenum">
              <a:rPr lang="en-US" sz="1000" b="0" i="1" strike="noStrike" spc="-1" smtClean="0">
                <a:solidFill>
                  <a:srgbClr val="B4E9E2"/>
                </a:solidFill>
                <a:latin typeface="Calibri"/>
                <a:ea typeface="Calibri"/>
              </a:rPr>
              <a:t>10</a:t>
            </a:fld>
            <a:endParaRPr lang="en-US" sz="1000" b="0" i="1" strike="noStrike" spc="-1" dirty="0">
              <a:solidFill>
                <a:srgbClr val="B4E9E2"/>
              </a:solidFill>
              <a:latin typeface="Calibri"/>
              <a:ea typeface="Calibri"/>
            </a:endParaRPr>
          </a:p>
        </p:txBody>
      </p:sp>
      <p:pic>
        <p:nvPicPr>
          <p:cNvPr id="177" name="Grafik 176"/>
          <p:cNvPicPr/>
          <p:nvPr/>
        </p:nvPicPr>
        <p:blipFill>
          <a:blip r:embed="rId2"/>
          <a:stretch/>
        </p:blipFill>
        <p:spPr>
          <a:xfrm>
            <a:off x="3544560" y="826920"/>
            <a:ext cx="284760" cy="479520"/>
          </a:xfrm>
          <a:prstGeom prst="rect">
            <a:avLst/>
          </a:prstGeom>
          <a:ln w="0">
            <a:noFill/>
          </a:ln>
        </p:spPr>
      </p:pic>
      <p:pic>
        <p:nvPicPr>
          <p:cNvPr id="178" name="Grafik 177"/>
          <p:cNvPicPr/>
          <p:nvPr/>
        </p:nvPicPr>
        <p:blipFill>
          <a:blip r:embed="rId3"/>
          <a:stretch/>
        </p:blipFill>
        <p:spPr>
          <a:xfrm>
            <a:off x="7353360" y="869400"/>
            <a:ext cx="268200" cy="513360"/>
          </a:xfrm>
          <a:prstGeom prst="rect">
            <a:avLst/>
          </a:prstGeom>
          <a:ln w="0">
            <a:noFill/>
          </a:ln>
        </p:spPr>
      </p:pic>
      <p:pic>
        <p:nvPicPr>
          <p:cNvPr id="179" name="Grafik 178"/>
          <p:cNvPicPr/>
          <p:nvPr/>
        </p:nvPicPr>
        <p:blipFill>
          <a:blip r:embed="rId4"/>
          <a:stretch/>
        </p:blipFill>
        <p:spPr>
          <a:xfrm>
            <a:off x="910800" y="869400"/>
            <a:ext cx="203040" cy="468720"/>
          </a:xfrm>
          <a:prstGeom prst="rect">
            <a:avLst/>
          </a:prstGeom>
          <a:ln w="0">
            <a:noFill/>
          </a:ln>
        </p:spPr>
      </p:pic>
      <p:pic>
        <p:nvPicPr>
          <p:cNvPr id="180" name="Grafik 179"/>
          <p:cNvPicPr/>
          <p:nvPr/>
        </p:nvPicPr>
        <p:blipFill>
          <a:blip r:embed="rId5"/>
          <a:stretch/>
        </p:blipFill>
        <p:spPr>
          <a:xfrm rot="16215600">
            <a:off x="855720" y="1087920"/>
            <a:ext cx="315000" cy="129600"/>
          </a:xfrm>
          <a:prstGeom prst="rect">
            <a:avLst/>
          </a:prstGeom>
          <a:ln w="0">
            <a:noFill/>
          </a:ln>
        </p:spPr>
      </p:pic>
      <p:sp>
        <p:nvSpPr>
          <p:cNvPr id="181" name="Pfeil nach links und rechts 180"/>
          <p:cNvSpPr/>
          <p:nvPr/>
        </p:nvSpPr>
        <p:spPr>
          <a:xfrm>
            <a:off x="3694320" y="1306440"/>
            <a:ext cx="3727440" cy="300240"/>
          </a:xfrm>
          <a:prstGeom prst="leftRightArrow">
            <a:avLst>
              <a:gd name="adj1" fmla="val 50000"/>
              <a:gd name="adj2" fmla="val 247148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TLS Handshake</a:t>
            </a:r>
          </a:p>
        </p:txBody>
      </p:sp>
      <p:sp>
        <p:nvSpPr>
          <p:cNvPr id="182" name="Pfeil nach links 181"/>
          <p:cNvSpPr/>
          <p:nvPr/>
        </p:nvSpPr>
        <p:spPr>
          <a:xfrm>
            <a:off x="3694320" y="1717200"/>
            <a:ext cx="3875040" cy="331560"/>
          </a:xfrm>
          <a:prstGeom prst="leftArrow">
            <a:avLst>
              <a:gd name="adj1" fmla="val 50000"/>
              <a:gd name="adj2" fmla="val 292182"/>
            </a:avLst>
          </a:prstGeom>
          <a:solidFill>
            <a:srgbClr val="FFF5C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FIDO Authentication Request with Parameters</a:t>
            </a:r>
          </a:p>
        </p:txBody>
      </p:sp>
      <p:sp>
        <p:nvSpPr>
          <p:cNvPr id="183" name="Pfeil nach links 182"/>
          <p:cNvSpPr/>
          <p:nvPr/>
        </p:nvSpPr>
        <p:spPr>
          <a:xfrm>
            <a:off x="1017000" y="1913760"/>
            <a:ext cx="2579040" cy="343800"/>
          </a:xfrm>
          <a:prstGeom prst="leftArrow">
            <a:avLst>
              <a:gd name="adj1" fmla="val 50000"/>
              <a:gd name="adj2" fmla="val 187539"/>
            </a:avLst>
          </a:prstGeom>
          <a:solidFill>
            <a:srgbClr val="AFD095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Request Passkey Signature</a:t>
            </a:r>
          </a:p>
        </p:txBody>
      </p:sp>
      <p:sp>
        <p:nvSpPr>
          <p:cNvPr id="184" name="Pfeil nach rechts 183"/>
          <p:cNvSpPr/>
          <p:nvPr/>
        </p:nvSpPr>
        <p:spPr>
          <a:xfrm>
            <a:off x="3706560" y="2349720"/>
            <a:ext cx="3936240" cy="405360"/>
          </a:xfrm>
          <a:prstGeom prst="rightArrow">
            <a:avLst>
              <a:gd name="adj1" fmla="val 50000"/>
              <a:gd name="adj2" fmla="val 242762"/>
            </a:avLst>
          </a:prstGeom>
          <a:solidFill>
            <a:srgbClr val="FFF5C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Additional Information Request (with Username)</a:t>
            </a:r>
          </a:p>
        </p:txBody>
      </p:sp>
      <p:sp>
        <p:nvSpPr>
          <p:cNvPr id="185" name="Pfeil nach rechts 184"/>
          <p:cNvSpPr/>
          <p:nvPr/>
        </p:nvSpPr>
        <p:spPr>
          <a:xfrm>
            <a:off x="1127520" y="2313000"/>
            <a:ext cx="2530080" cy="380520"/>
          </a:xfrm>
          <a:prstGeom prst="rightArrow">
            <a:avLst>
              <a:gd name="adj1" fmla="val 50000"/>
              <a:gd name="adj2" fmla="val 166225"/>
            </a:avLst>
          </a:prstGeom>
          <a:solidFill>
            <a:srgbClr val="AFD095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No Passkey available</a:t>
            </a:r>
          </a:p>
        </p:txBody>
      </p:sp>
      <p:sp>
        <p:nvSpPr>
          <p:cNvPr id="186" name="Pfeil nach links 185"/>
          <p:cNvSpPr/>
          <p:nvPr/>
        </p:nvSpPr>
        <p:spPr>
          <a:xfrm>
            <a:off x="3676320" y="2810160"/>
            <a:ext cx="3874680" cy="331920"/>
          </a:xfrm>
          <a:prstGeom prst="leftArrow">
            <a:avLst>
              <a:gd name="adj1" fmla="val 50000"/>
              <a:gd name="adj2" fmla="val 291838"/>
            </a:avLst>
          </a:prstGeom>
          <a:solidFill>
            <a:srgbClr val="FFF5C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Information Response with list of user’s PKIDs</a:t>
            </a:r>
          </a:p>
        </p:txBody>
      </p:sp>
      <p:sp>
        <p:nvSpPr>
          <p:cNvPr id="187" name="Pfeil nach links 186"/>
          <p:cNvSpPr/>
          <p:nvPr/>
        </p:nvSpPr>
        <p:spPr>
          <a:xfrm>
            <a:off x="1054440" y="2853360"/>
            <a:ext cx="2578680" cy="343800"/>
          </a:xfrm>
          <a:prstGeom prst="leftArrow">
            <a:avLst>
              <a:gd name="adj1" fmla="val 50000"/>
              <a:gd name="adj2" fmla="val 187513"/>
            </a:avLst>
          </a:prstGeom>
          <a:solidFill>
            <a:srgbClr val="AFD095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Request Sig (loop over PKIDs)</a:t>
            </a:r>
          </a:p>
        </p:txBody>
      </p:sp>
      <p:sp>
        <p:nvSpPr>
          <p:cNvPr id="188" name="Pfeil nach rechts 187"/>
          <p:cNvSpPr/>
          <p:nvPr/>
        </p:nvSpPr>
        <p:spPr>
          <a:xfrm>
            <a:off x="1121760" y="3258720"/>
            <a:ext cx="2530080" cy="380880"/>
          </a:xfrm>
          <a:prstGeom prst="rightArrow">
            <a:avLst>
              <a:gd name="adj1" fmla="val 50000"/>
              <a:gd name="adj2" fmla="val 166068"/>
            </a:avLst>
          </a:prstGeom>
          <a:solidFill>
            <a:srgbClr val="AFD095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Data + Signature</a:t>
            </a:r>
          </a:p>
        </p:txBody>
      </p:sp>
      <p:sp>
        <p:nvSpPr>
          <p:cNvPr id="189" name="Pfeil nach rechts 188"/>
          <p:cNvSpPr/>
          <p:nvPr/>
        </p:nvSpPr>
        <p:spPr>
          <a:xfrm>
            <a:off x="3700800" y="3340440"/>
            <a:ext cx="3936240" cy="405360"/>
          </a:xfrm>
          <a:prstGeom prst="rightArrow">
            <a:avLst>
              <a:gd name="adj1" fmla="val 50000"/>
              <a:gd name="adj2" fmla="val 242762"/>
            </a:avLst>
          </a:prstGeom>
          <a:solidFill>
            <a:srgbClr val="FFF5C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Authentication Response</a:t>
            </a:r>
          </a:p>
        </p:txBody>
      </p:sp>
      <p:sp>
        <p:nvSpPr>
          <p:cNvPr id="190" name="Pfeil nach links 189"/>
          <p:cNvSpPr/>
          <p:nvPr/>
        </p:nvSpPr>
        <p:spPr>
          <a:xfrm>
            <a:off x="3756240" y="4025160"/>
            <a:ext cx="3874680" cy="331560"/>
          </a:xfrm>
          <a:prstGeom prst="leftArrow">
            <a:avLst>
              <a:gd name="adj1" fmla="val 50000"/>
              <a:gd name="adj2" fmla="val 292155"/>
            </a:avLst>
          </a:prstGeom>
          <a:solidFill>
            <a:srgbClr val="FFF5C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Success or Failure Indication</a:t>
            </a:r>
          </a:p>
        </p:txBody>
      </p:sp>
      <p:sp>
        <p:nvSpPr>
          <p:cNvPr id="191" name="Rechteck 190"/>
          <p:cNvSpPr/>
          <p:nvPr/>
        </p:nvSpPr>
        <p:spPr>
          <a:xfrm>
            <a:off x="959760" y="2275920"/>
            <a:ext cx="6990120" cy="982800"/>
          </a:xfrm>
          <a:prstGeom prst="rect">
            <a:avLst/>
          </a:prstGeom>
          <a:noFill/>
          <a:ln w="183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54000" rIns="99000" bIns="54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Rechteck 191"/>
          <p:cNvSpPr/>
          <p:nvPr/>
        </p:nvSpPr>
        <p:spPr>
          <a:xfrm>
            <a:off x="5640840" y="3092760"/>
            <a:ext cx="2309040" cy="16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*optional (if not Usernameless)</a:t>
            </a:r>
          </a:p>
        </p:txBody>
      </p:sp>
      <p:sp>
        <p:nvSpPr>
          <p:cNvPr id="193" name="Rechteck 192"/>
          <p:cNvSpPr/>
          <p:nvPr/>
        </p:nvSpPr>
        <p:spPr>
          <a:xfrm>
            <a:off x="808920" y="1672560"/>
            <a:ext cx="7267320" cy="2273760"/>
          </a:xfrm>
          <a:prstGeom prst="rect">
            <a:avLst/>
          </a:prstGeom>
          <a:noFill/>
          <a:ln w="183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54000" rIns="99000" bIns="54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Rechteck 193"/>
          <p:cNvSpPr/>
          <p:nvPr/>
        </p:nvSpPr>
        <p:spPr>
          <a:xfrm>
            <a:off x="4602240" y="3780360"/>
            <a:ext cx="3474000" cy="16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*can be repeated, if first auth was not sufficient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6396BA"/>
                </a:solidFill>
                <a:latin typeface="Arial"/>
                <a:ea typeface="Arial"/>
              </a:rPr>
              <a:t>Current status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ldNum" idx="12"/>
          </p:nvPr>
        </p:nvSpPr>
        <p:spPr>
          <a:xfrm>
            <a:off x="8619460" y="4773960"/>
            <a:ext cx="253820" cy="2282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fld id="{D220206E-2CFC-480A-AE29-5E02BF65A1F9}" type="slidenum">
              <a:rPr lang="en-US" sz="1000" b="0" i="1" strike="noStrike" spc="-1" smtClean="0">
                <a:solidFill>
                  <a:srgbClr val="B4E9E2"/>
                </a:solidFill>
                <a:latin typeface="Calibri"/>
                <a:ea typeface="Calibri"/>
              </a:rPr>
              <a:t>11</a:t>
            </a:fld>
            <a:endParaRPr lang="en-US" sz="1000" b="0" i="1" strike="noStrike" spc="-1" dirty="0">
              <a:solidFill>
                <a:srgbClr val="B4E9E2"/>
              </a:solidFill>
              <a:latin typeface="Calibri"/>
              <a:ea typeface="Calibri"/>
            </a:endParaRPr>
          </a:p>
        </p:txBody>
      </p:sp>
      <p:sp>
        <p:nvSpPr>
          <p:cNvPr id="197" name="Content Placeholder 8"/>
          <p:cNvSpPr txBox="1"/>
          <p:nvPr/>
        </p:nvSpPr>
        <p:spPr>
          <a:xfrm>
            <a:off x="351000" y="1110960"/>
            <a:ext cx="8438760" cy="29833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1C2C4F"/>
                </a:solidFill>
                <a:latin typeface="Arial"/>
                <a:ea typeface="Arial"/>
              </a:rPr>
              <a:t>Draft Specification is submitted to the IETF for standardization</a:t>
            </a: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1C2C4F"/>
                </a:solidFill>
                <a:latin typeface="Arial"/>
                <a:ea typeface="Arial"/>
              </a:rPr>
              <a:t>Still in development</a:t>
            </a: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1C2C4F"/>
                </a:solidFill>
                <a:latin typeface="Arial"/>
                <a:ea typeface="Arial"/>
              </a:rPr>
              <a:t>First Proof-of-Concept was presented at Mobility Day at tnc23</a:t>
            </a: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417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1C2C4F"/>
                </a:solidFill>
                <a:latin typeface="Arial"/>
                <a:ea typeface="Arial"/>
              </a:rPr>
              <a:t>Interest from some stake holders at the IETF</a:t>
            </a: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417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1C2C4F"/>
                </a:solidFill>
                <a:latin typeface="Arial"/>
                <a:ea typeface="Arial"/>
              </a:rPr>
              <a:t>We’re still looking for a good name for the EAP method</a:t>
            </a: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/>
          </p:nvPr>
        </p:nvSpPr>
        <p:spPr>
          <a:xfrm>
            <a:off x="350280" y="964440"/>
            <a:ext cx="8438760" cy="3809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We have proven that it works, with security keys that follow the relevant specifications.</a:t>
            </a: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endParaRPr lang="en-US" sz="1600" spc="-1" dirty="0">
              <a:solidFill>
                <a:srgbClr val="1C2C4F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</a:rPr>
              <a:t>Code exists for supplicant and server side.</a:t>
            </a: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endParaRPr lang="en-US" sz="1600" spc="-1" dirty="0">
              <a:solidFill>
                <a:srgbClr val="1C2C4F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</a:rPr>
              <a:t>Guess who doesn’t follow the specifications: the big platform operators!</a:t>
            </a: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spc="-1" dirty="0">
                <a:solidFill>
                  <a:srgbClr val="1C2C4F"/>
                </a:solidFill>
                <a:latin typeface="Arial"/>
              </a:rPr>
              <a:t>They do web parts (“</a:t>
            </a:r>
            <a:r>
              <a:rPr lang="en-US" sz="1600" spc="-1" dirty="0" err="1">
                <a:solidFill>
                  <a:srgbClr val="1C2C4F"/>
                </a:solidFill>
                <a:latin typeface="Arial"/>
              </a:rPr>
              <a:t>WebAuthn</a:t>
            </a:r>
            <a:r>
              <a:rPr lang="en-US" sz="1600" spc="-1" dirty="0">
                <a:solidFill>
                  <a:srgbClr val="1C2C4F"/>
                </a:solidFill>
                <a:latin typeface="Arial"/>
              </a:rPr>
              <a:t>”) well; </a:t>
            </a:r>
            <a:br>
              <a:rPr lang="en-US" sz="1600" spc="-1" dirty="0">
                <a:solidFill>
                  <a:srgbClr val="1C2C4F"/>
                </a:solidFill>
                <a:latin typeface="Arial"/>
              </a:rPr>
            </a:br>
            <a:r>
              <a:rPr lang="en-US" sz="1600" spc="-1" dirty="0">
                <a:solidFill>
                  <a:srgbClr val="1C2C4F"/>
                </a:solidFill>
                <a:latin typeface="Arial"/>
              </a:rPr>
              <a:t>but the underlying interface to the keypair </a:t>
            </a:r>
            <a:br>
              <a:rPr lang="en-US" sz="1600" spc="-1" dirty="0">
                <a:solidFill>
                  <a:srgbClr val="1C2C4F"/>
                </a:solidFill>
                <a:latin typeface="Arial"/>
              </a:rPr>
            </a:br>
            <a:r>
              <a:rPr lang="en-US" sz="1600" spc="-1" dirty="0">
                <a:solidFill>
                  <a:srgbClr val="1C2C4F"/>
                </a:solidFill>
                <a:latin typeface="Arial"/>
              </a:rPr>
              <a:t>(“CTAP”) not at all.</a:t>
            </a: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endParaRPr lang="en-US" sz="1600" spc="-1" dirty="0">
              <a:solidFill>
                <a:srgbClr val="1C2C4F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spc="-1" dirty="0">
                <a:solidFill>
                  <a:srgbClr val="1C2C4F"/>
                </a:solidFill>
                <a:latin typeface="Arial"/>
              </a:rPr>
              <a:t>So, right now: EAP-FIDO works with a</a:t>
            </a:r>
            <a:br>
              <a:rPr lang="en-US" sz="1600" spc="-1" dirty="0">
                <a:solidFill>
                  <a:srgbClr val="1C2C4F"/>
                </a:solidFill>
                <a:latin typeface="Arial"/>
              </a:rPr>
            </a:br>
            <a:r>
              <a:rPr lang="en-US" sz="1600" spc="-1" dirty="0">
                <a:solidFill>
                  <a:srgbClr val="1C2C4F"/>
                </a:solidFill>
                <a:latin typeface="Arial"/>
              </a:rPr>
              <a:t>USB Security Token; no easy way to get</a:t>
            </a:r>
            <a:br>
              <a:rPr lang="en-US" sz="1600" spc="-1" dirty="0">
                <a:solidFill>
                  <a:srgbClr val="1C2C4F"/>
                </a:solidFill>
                <a:latin typeface="Arial"/>
              </a:rPr>
            </a:br>
            <a:r>
              <a:rPr lang="en-US" sz="1600" spc="-1" dirty="0">
                <a:solidFill>
                  <a:srgbClr val="1C2C4F"/>
                </a:solidFill>
                <a:latin typeface="Arial"/>
              </a:rPr>
              <a:t>it working with the iCloud </a:t>
            </a:r>
            <a:r>
              <a:rPr lang="en-US" sz="1600" spc="-1" dirty="0" err="1">
                <a:solidFill>
                  <a:srgbClr val="1C2C4F"/>
                </a:solidFill>
                <a:latin typeface="Arial"/>
              </a:rPr>
              <a:t>TouchIDs</a:t>
            </a:r>
            <a:r>
              <a:rPr lang="en-US" sz="1600" spc="-1" dirty="0">
                <a:solidFill>
                  <a:srgbClr val="1C2C4F"/>
                </a:solidFill>
                <a:latin typeface="Arial"/>
              </a:rPr>
              <a:t> and</a:t>
            </a:r>
            <a:br>
              <a:rPr lang="en-US" sz="1600" spc="-1" dirty="0">
                <a:solidFill>
                  <a:srgbClr val="1C2C4F"/>
                </a:solidFill>
                <a:latin typeface="Arial"/>
              </a:rPr>
            </a:br>
            <a:r>
              <a:rPr lang="en-US" sz="1600" spc="-1" dirty="0">
                <a:solidFill>
                  <a:srgbClr val="1C2C4F"/>
                </a:solidFill>
                <a:latin typeface="Arial"/>
              </a:rPr>
              <a:t>Windows Hello’s of this world.</a:t>
            </a:r>
            <a:br>
              <a:rPr lang="en-US" sz="1600" spc="-1" dirty="0">
                <a:solidFill>
                  <a:srgbClr val="1C2C4F"/>
                </a:solidFill>
                <a:latin typeface="Arial"/>
              </a:rPr>
            </a:br>
            <a:endParaRPr lang="en-US" sz="100" spc="-1" dirty="0">
              <a:solidFill>
                <a:srgbClr val="1C2C4F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6396BA"/>
                </a:solidFill>
                <a:latin typeface="Arial"/>
                <a:ea typeface="Arial"/>
              </a:rPr>
              <a:t>OUTLOOK (WEATHER: CLOUDY)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sldNum" idx="13"/>
          </p:nvPr>
        </p:nvSpPr>
        <p:spPr>
          <a:xfrm>
            <a:off x="8619460" y="4773960"/>
            <a:ext cx="253820" cy="2282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fld id="{CF701536-EBFE-4AF8-9D33-1DA68267F903}" type="slidenum">
              <a:rPr lang="en-US" sz="1000" b="0" i="1" strike="noStrike" spc="-1" smtClean="0">
                <a:solidFill>
                  <a:srgbClr val="B4E9E2"/>
                </a:solidFill>
                <a:latin typeface="Calibri"/>
                <a:ea typeface="Calibri"/>
              </a:rPr>
              <a:t>12</a:t>
            </a:fld>
            <a:endParaRPr lang="en-US" sz="1000" b="0" i="1" strike="noStrike" spc="-1" dirty="0">
              <a:solidFill>
                <a:srgbClr val="B4E9E2"/>
              </a:solidFill>
              <a:latin typeface="Calibri"/>
              <a:ea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2475025-4BDC-B8AE-0349-DB00568C8FD4}"/>
              </a:ext>
            </a:extLst>
          </p:cNvPr>
          <p:cNvSpPr/>
          <p:nvPr/>
        </p:nvSpPr>
        <p:spPr>
          <a:xfrm>
            <a:off x="5299107" y="3593804"/>
            <a:ext cx="3406053" cy="6858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wibbly-wobbly</a:t>
            </a:r>
            <a:r>
              <a:rPr lang="de-DE" dirty="0"/>
              <a:t> </a:t>
            </a:r>
            <a:r>
              <a:rPr lang="de-DE" dirty="0" err="1"/>
              <a:t>CTAPey-wimey</a:t>
            </a:r>
            <a:endParaRPr lang="de-DE" dirty="0"/>
          </a:p>
          <a:p>
            <a:pPr algn="ctr"/>
            <a:r>
              <a:rPr lang="de-DE" sz="1600" dirty="0"/>
              <a:t>… </a:t>
            </a:r>
            <a:r>
              <a:rPr lang="de-DE" sz="1600" dirty="0" err="1"/>
              <a:t>stuff</a:t>
            </a:r>
            <a:r>
              <a:rPr lang="de-DE" sz="1600" dirty="0"/>
              <a:t> (</a:t>
            </a:r>
            <a:r>
              <a:rPr lang="de-DE" sz="1600" dirty="0" err="1"/>
              <a:t>proprietary</a:t>
            </a:r>
            <a:r>
              <a:rPr lang="de-DE" sz="1600" dirty="0"/>
              <a:t>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E44F8D0-AD8A-2DC1-8EE1-C2897B75F88F}"/>
              </a:ext>
            </a:extLst>
          </p:cNvPr>
          <p:cNvSpPr/>
          <p:nvPr/>
        </p:nvSpPr>
        <p:spPr>
          <a:xfrm>
            <a:off x="6732410" y="2902692"/>
            <a:ext cx="829340" cy="6911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Web</a:t>
            </a:r>
            <a:br>
              <a:rPr lang="de-DE" dirty="0"/>
            </a:br>
            <a:r>
              <a:rPr lang="de-DE" dirty="0" err="1"/>
              <a:t>Authn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6396BA"/>
                </a:solidFill>
                <a:latin typeface="Arial"/>
                <a:ea typeface="Arial"/>
              </a:rPr>
              <a:t>Interested? Get involved!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ldNum" idx="14"/>
          </p:nvPr>
        </p:nvSpPr>
        <p:spPr>
          <a:xfrm>
            <a:off x="8612372" y="4773960"/>
            <a:ext cx="260908" cy="2282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fld id="{8F0034B3-BF8D-48D2-9E2E-32B78AE84939}" type="slidenum">
              <a:rPr lang="en-US" sz="1000" b="0" i="1" strike="noStrike" spc="-1" smtClean="0">
                <a:solidFill>
                  <a:srgbClr val="B4E9E2"/>
                </a:solidFill>
                <a:latin typeface="Calibri"/>
                <a:ea typeface="Calibri"/>
              </a:rPr>
              <a:t>13</a:t>
            </a:fld>
            <a:endParaRPr lang="en-US" sz="1000" b="0" i="1" strike="noStrike" spc="-1" dirty="0">
              <a:solidFill>
                <a:srgbClr val="B4E9E2"/>
              </a:solidFill>
              <a:latin typeface="Calibri"/>
              <a:ea typeface="Calibri"/>
            </a:endParaRPr>
          </a:p>
        </p:txBody>
      </p:sp>
      <p:sp>
        <p:nvSpPr>
          <p:cNvPr id="203" name="Outro will be added by Stefan Winter… 1"/>
          <p:cNvSpPr txBox="1"/>
          <p:nvPr/>
        </p:nvSpPr>
        <p:spPr>
          <a:xfrm>
            <a:off x="350640" y="964800"/>
            <a:ext cx="8438760" cy="29833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1C2C4F"/>
                </a:solidFill>
                <a:latin typeface="Arial"/>
                <a:ea typeface="Arial"/>
              </a:rPr>
              <a:t>Say your opinion about the specification during the IETF process!</a:t>
            </a: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1C2C4F"/>
                </a:solidFill>
                <a:latin typeface="Arial"/>
                <a:ea typeface="Arial"/>
              </a:rPr>
              <a:t>Draft is expected to become a WG item soon</a:t>
            </a: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1C2C4F"/>
                </a:solidFill>
                <a:latin typeface="Arial"/>
                <a:ea typeface="Arial"/>
              </a:rPr>
              <a:t>Discussion is in the emu Working Group, join the Mailing List and/or the WG sessions</a:t>
            </a: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en-US" sz="1600" b="0" strike="noStrike" spc="-1">
                <a:solidFill>
                  <a:srgbClr val="1C2C4F"/>
                </a:solidFill>
                <a:latin typeface="Arial"/>
                <a:ea typeface="Arial"/>
              </a:rPr>
              <a:t>https://datatracker.ietf.org/doc/draft-janfred-eap-fido/</a:t>
            </a:r>
            <a:endParaRPr lang="en-US" sz="1600" b="0" strike="noStrike" spc="-1">
              <a:solidFill>
                <a:srgbClr val="1C2C4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/>
          </p:nvPr>
        </p:nvSpPr>
        <p:spPr>
          <a:xfrm>
            <a:off x="483120" y="3470040"/>
            <a:ext cx="3795480" cy="60948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030" b="0" strike="noStrike" spc="-1">
                <a:solidFill>
                  <a:srgbClr val="1F4E79"/>
                </a:solidFill>
                <a:latin typeface="Arial"/>
                <a:ea typeface="Arial"/>
              </a:rPr>
              <a:t>For more questions:</a:t>
            </a:r>
            <a:endParaRPr lang="en-US" sz="1030" b="0" strike="noStrike" spc="-1">
              <a:solidFill>
                <a:srgbClr val="1C2C4F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030" b="0" strike="noStrike" spc="-1">
                <a:solidFill>
                  <a:srgbClr val="1F4E79"/>
                </a:solidFill>
                <a:latin typeface="Arial"/>
                <a:ea typeface="Arial"/>
              </a:rPr>
              <a:t>rieckers@dfn.de</a:t>
            </a:r>
            <a:endParaRPr lang="en-US" sz="1030" b="0" strike="noStrike" spc="-1">
              <a:solidFill>
                <a:srgbClr val="1C2C4F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030" b="0" strike="noStrike" spc="-1">
                <a:solidFill>
                  <a:srgbClr val="1F4E79"/>
                </a:solidFill>
                <a:latin typeface="Arial"/>
                <a:ea typeface="Arial"/>
              </a:rPr>
              <a:t>stefan.winter@restena.lu</a:t>
            </a:r>
            <a:endParaRPr lang="en-US" sz="1030" b="0" strike="noStrike" spc="-1">
              <a:solidFill>
                <a:srgbClr val="1C2C4F"/>
              </a:solidFill>
              <a:latin typeface="Arial"/>
            </a:endParaRPr>
          </a:p>
        </p:txBody>
      </p:sp>
      <p:sp>
        <p:nvSpPr>
          <p:cNvPr id="205" name="Text Placeholder 7"/>
          <p:cNvSpPr/>
          <p:nvPr/>
        </p:nvSpPr>
        <p:spPr>
          <a:xfrm>
            <a:off x="469800" y="1819440"/>
            <a:ext cx="5701680" cy="4730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en-US" sz="2800" b="1" strike="noStrike" spc="-1">
                <a:solidFill>
                  <a:srgbClr val="1F4E79"/>
                </a:solidFill>
                <a:latin typeface="Arial"/>
                <a:ea typeface="Arial"/>
              </a:rPr>
              <a:t>Any questions?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Text Placeholder 6"/>
          <p:cNvSpPr/>
          <p:nvPr/>
        </p:nvSpPr>
        <p:spPr>
          <a:xfrm>
            <a:off x="420120" y="1290600"/>
            <a:ext cx="5889240" cy="5832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en-US" sz="3600" b="0" strike="noStrike" spc="-1">
                <a:solidFill>
                  <a:srgbClr val="1F4E79"/>
                </a:solidFill>
                <a:latin typeface="Arial"/>
                <a:ea typeface="Arial"/>
              </a:rPr>
              <a:t>Thank you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pc="-1" dirty="0">
                <a:solidFill>
                  <a:srgbClr val="6396BA"/>
                </a:solidFill>
                <a:latin typeface="Arial"/>
              </a:rPr>
              <a:t>X.509 certificates vs. FIDO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Outro will be added by Stefan Winter… 1"/>
          <p:cNvSpPr txBox="1"/>
          <p:nvPr/>
        </p:nvSpPr>
        <p:spPr>
          <a:xfrm>
            <a:off x="350640" y="964800"/>
            <a:ext cx="8438760" cy="3639098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An X.509 deployment is a complex system</a:t>
            </a:r>
          </a:p>
          <a:p>
            <a:pPr marL="62856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CA for issuance</a:t>
            </a:r>
          </a:p>
          <a:p>
            <a:pPr marL="62856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spc="-1" dirty="0">
                <a:solidFill>
                  <a:srgbClr val="1C2C4F"/>
                </a:solidFill>
                <a:latin typeface="Arial"/>
                <a:ea typeface="Arial"/>
              </a:rPr>
              <a:t>r</a:t>
            </a: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eal-time revocation</a:t>
            </a:r>
            <a:r>
              <a:rPr lang="en-US" sz="1600" spc="-1" dirty="0">
                <a:solidFill>
                  <a:srgbClr val="1C2C4F"/>
                </a:solidFill>
                <a:latin typeface="Arial"/>
                <a:ea typeface="Arial"/>
              </a:rPr>
              <a:t> checks</a:t>
            </a:r>
            <a:endParaRPr lang="en-US" sz="1600" b="0" strike="noStrike" spc="-1" dirty="0">
              <a:solidFill>
                <a:srgbClr val="1C2C4F"/>
              </a:solidFill>
              <a:latin typeface="Arial"/>
              <a:ea typeface="Arial"/>
            </a:endParaRPr>
          </a:p>
          <a:p>
            <a:pPr marL="62856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client certificates in need of regular re-issuance</a:t>
            </a:r>
          </a:p>
          <a:p>
            <a:pPr marL="62856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spc="-1" dirty="0">
                <a:solidFill>
                  <a:srgbClr val="1C2C4F"/>
                </a:solidFill>
                <a:latin typeface="Arial"/>
                <a:ea typeface="Arial"/>
              </a:rPr>
              <a:t>Client-side storage has undefined security properties</a:t>
            </a:r>
            <a:b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</a:br>
            <a:b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</a:b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  <a:sym typeface="Wingdings" pitchFamily="2" charset="2"/>
              </a:rPr>
              <a:t> </a:t>
            </a: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With enough effort (apps…) one can hide the complexity reasonably well from the end user</a:t>
            </a:r>
          </a:p>
          <a:p>
            <a:pPr marL="62856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endParaRPr lang="en-US" sz="1600" b="0" strike="noStrike" spc="-1" dirty="0">
              <a:solidFill>
                <a:srgbClr val="1C2C4F"/>
              </a:solidFill>
              <a:latin typeface="Arial"/>
              <a:ea typeface="Arial"/>
            </a:endParaRP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spc="-1" dirty="0">
                <a:solidFill>
                  <a:srgbClr val="1C2C4F"/>
                </a:solidFill>
                <a:latin typeface="Arial"/>
                <a:ea typeface="Arial"/>
              </a:rPr>
              <a:t>With FIDO-CTAP, the operational complexity is very much reduced, and specifications focus on usability	</a:t>
            </a:r>
          </a:p>
          <a:p>
            <a:pPr marL="62856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spc="-1" dirty="0">
                <a:solidFill>
                  <a:srgbClr val="1C2C4F"/>
                </a:solidFill>
                <a:latin typeface="Arial"/>
                <a:ea typeface="Arial"/>
                <a:sym typeface="Wingdings" pitchFamily="2" charset="2"/>
              </a:rPr>
              <a:t> there is no complexity one would need to hide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945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6396BA"/>
                </a:solidFill>
                <a:latin typeface="Arial"/>
                <a:ea typeface="Arial"/>
              </a:rPr>
              <a:t>Single-Sign On: Pseudo-credentials vs. FIDO-CTAP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Outro will be added by Stefan Winter… 1"/>
          <p:cNvSpPr txBox="1"/>
          <p:nvPr/>
        </p:nvSpPr>
        <p:spPr>
          <a:xfrm>
            <a:off x="350640" y="964800"/>
            <a:ext cx="8438760" cy="29833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spc="-1" dirty="0">
                <a:solidFill>
                  <a:srgbClr val="1C2C4F"/>
                </a:solidFill>
                <a:latin typeface="Arial"/>
              </a:rPr>
              <a:t>Deriving an EAP-TLS credential from a web identity (SAML …) creates two distinct credentials, loosely linked together with significant semantic differences and friction in usage</a:t>
            </a: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1C2C4F"/>
                </a:solidFill>
                <a:latin typeface="Arial"/>
              </a:rPr>
              <a:t>WebAuthn</a:t>
            </a:r>
            <a:r>
              <a:rPr lang="en-US" sz="1600" b="0" strike="noStrike" spc="-1" dirty="0">
                <a:solidFill>
                  <a:srgbClr val="1C2C4F"/>
                </a:solidFill>
                <a:latin typeface="Arial"/>
              </a:rPr>
              <a:t> + EAP-FIDO = usage of a single, identical credential, which </a:t>
            </a:r>
            <a:r>
              <a:rPr lang="en-US" sz="1600" spc="-1" dirty="0">
                <a:solidFill>
                  <a:srgbClr val="1C2C4F"/>
                </a:solidFill>
                <a:latin typeface="Arial"/>
              </a:rPr>
              <a:t>is managed coherently 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7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5EF46D7-03F2-43A5-ADFC-C034F6714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87" y="1870404"/>
            <a:ext cx="514909" cy="479520"/>
          </a:xfrm>
          <a:prstGeom prst="rect">
            <a:avLst/>
          </a:prstGeom>
        </p:spPr>
      </p:pic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6396BA"/>
                </a:solidFill>
                <a:latin typeface="Arial"/>
              </a:rPr>
              <a:t>Basic </a:t>
            </a:r>
            <a:r>
              <a:rPr lang="en-US" sz="2000" b="1" spc="-1" dirty="0">
                <a:solidFill>
                  <a:srgbClr val="6396BA"/>
                </a:solidFill>
                <a:latin typeface="Arial"/>
              </a:rPr>
              <a:t>Architecture of backend servers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BBE1552-B0B7-4858-8AD5-B1EC489CCBF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111709" y="3653118"/>
            <a:ext cx="284760" cy="479520"/>
          </a:xfrm>
          <a:prstGeom prst="rect">
            <a:avLst/>
          </a:prstGeom>
          <a:ln w="0"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5C7036B-9983-4B07-B19B-AF41DD0F331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660287" y="1302148"/>
            <a:ext cx="268200" cy="513360"/>
          </a:xfrm>
          <a:prstGeom prst="rect">
            <a:avLst/>
          </a:prstGeom>
          <a:ln w="0"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BC3FB9-3102-4CBD-8DDD-417ED8CE53A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724963" y="3849318"/>
            <a:ext cx="203040" cy="468720"/>
          </a:xfrm>
          <a:prstGeom prst="rect">
            <a:avLst/>
          </a:prstGeom>
          <a:ln w="0"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2F011E1-278D-4633-ADA7-3DE10B93F2A5}"/>
              </a:ext>
            </a:extLst>
          </p:cNvPr>
          <p:cNvPicPr/>
          <p:nvPr/>
        </p:nvPicPr>
        <p:blipFill>
          <a:blip r:embed="rId6"/>
          <a:stretch/>
        </p:blipFill>
        <p:spPr>
          <a:xfrm rot="16215600">
            <a:off x="4669883" y="4067838"/>
            <a:ext cx="315000" cy="129600"/>
          </a:xfrm>
          <a:prstGeom prst="rect">
            <a:avLst/>
          </a:prstGeom>
          <a:ln w="0"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BBB1DCB-6F1C-47E3-A747-8C3D459234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12" y="1956909"/>
            <a:ext cx="196258" cy="2034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36A94A1-DB71-4B15-BB0A-CD2BF19E51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07" y="1366415"/>
            <a:ext cx="288293" cy="38482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C291501-DF02-4996-8DA6-84088550779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211286" y="1302340"/>
            <a:ext cx="268200" cy="513360"/>
          </a:xfrm>
          <a:prstGeom prst="rect">
            <a:avLst/>
          </a:prstGeom>
          <a:ln w="0">
            <a:noFill/>
          </a:ln>
        </p:spPr>
      </p:pic>
      <p:sp>
        <p:nvSpPr>
          <p:cNvPr id="16" name="Pfeil nach links und rechts 180">
            <a:extLst>
              <a:ext uri="{FF2B5EF4-FFF2-40B4-BE49-F238E27FC236}">
                <a16:creationId xmlns:a16="http://schemas.microsoft.com/office/drawing/2014/main" id="{D79AC064-E3C1-4197-96D0-831F27DAE2BA}"/>
              </a:ext>
            </a:extLst>
          </p:cNvPr>
          <p:cNvSpPr/>
          <p:nvPr/>
        </p:nvSpPr>
        <p:spPr>
          <a:xfrm rot="1086185">
            <a:off x="1390390" y="2875855"/>
            <a:ext cx="3389339" cy="300240"/>
          </a:xfrm>
          <a:prstGeom prst="leftRightArrow">
            <a:avLst>
              <a:gd name="adj1" fmla="val 50000"/>
              <a:gd name="adj2" fmla="val 83944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100" spc="-1" dirty="0">
                <a:solidFill>
                  <a:srgbClr val="000000"/>
                </a:solidFill>
                <a:latin typeface="Arial"/>
              </a:rPr>
              <a:t>Step 1: </a:t>
            </a:r>
            <a:r>
              <a:rPr lang="en-US" sz="1100" spc="-1" dirty="0" err="1">
                <a:solidFill>
                  <a:srgbClr val="000000"/>
                </a:solidFill>
                <a:latin typeface="Arial"/>
              </a:rPr>
              <a:t>WebAuthn</a:t>
            </a:r>
            <a:r>
              <a:rPr lang="en-US" sz="1100" spc="-1" dirty="0">
                <a:solidFill>
                  <a:srgbClr val="000000"/>
                </a:solidFill>
                <a:latin typeface="Arial"/>
              </a:rPr>
              <a:t> Registration via Portal</a:t>
            </a:r>
            <a:endParaRPr lang="en-US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feil nach links und rechts 180">
            <a:extLst>
              <a:ext uri="{FF2B5EF4-FFF2-40B4-BE49-F238E27FC236}">
                <a16:creationId xmlns:a16="http://schemas.microsoft.com/office/drawing/2014/main" id="{31DEA730-23AF-4539-B09E-A054F666D806}"/>
              </a:ext>
            </a:extLst>
          </p:cNvPr>
          <p:cNvSpPr/>
          <p:nvPr/>
        </p:nvSpPr>
        <p:spPr>
          <a:xfrm>
            <a:off x="1547141" y="1366415"/>
            <a:ext cx="2755501" cy="300240"/>
          </a:xfrm>
          <a:prstGeom prst="leftRightArrow">
            <a:avLst>
              <a:gd name="adj1" fmla="val 50000"/>
              <a:gd name="adj2" fmla="val 83944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100" spc="-1" dirty="0">
                <a:solidFill>
                  <a:srgbClr val="000000"/>
                </a:solidFill>
                <a:latin typeface="Arial"/>
              </a:rPr>
              <a:t>Write Credential </a:t>
            </a:r>
            <a:r>
              <a:rPr lang="en-US" sz="1100" spc="-1" dirty="0" err="1">
                <a:solidFill>
                  <a:srgbClr val="000000"/>
                </a:solidFill>
                <a:latin typeface="Arial"/>
              </a:rPr>
              <a:t>Pubkey</a:t>
            </a:r>
            <a:r>
              <a:rPr lang="en-US" sz="1100" spc="-1" dirty="0">
                <a:solidFill>
                  <a:srgbClr val="000000"/>
                </a:solidFill>
                <a:latin typeface="Arial"/>
              </a:rPr>
              <a:t> to DB</a:t>
            </a:r>
            <a:endParaRPr lang="en-US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feil nach links und rechts 180">
            <a:extLst>
              <a:ext uri="{FF2B5EF4-FFF2-40B4-BE49-F238E27FC236}">
                <a16:creationId xmlns:a16="http://schemas.microsoft.com/office/drawing/2014/main" id="{614CC753-B14C-49CA-8F7D-D8FC490EFB18}"/>
              </a:ext>
            </a:extLst>
          </p:cNvPr>
          <p:cNvSpPr/>
          <p:nvPr/>
        </p:nvSpPr>
        <p:spPr>
          <a:xfrm>
            <a:off x="4820093" y="1408708"/>
            <a:ext cx="2755501" cy="300240"/>
          </a:xfrm>
          <a:prstGeom prst="leftRightArrow">
            <a:avLst>
              <a:gd name="adj1" fmla="val 50000"/>
              <a:gd name="adj2" fmla="val 79222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100" spc="-1" dirty="0">
                <a:solidFill>
                  <a:srgbClr val="000000"/>
                </a:solidFill>
                <a:latin typeface="Arial"/>
              </a:rPr>
              <a:t>Retrieve Credential </a:t>
            </a:r>
            <a:r>
              <a:rPr lang="en-US" sz="1100" spc="-1" dirty="0" err="1">
                <a:solidFill>
                  <a:srgbClr val="000000"/>
                </a:solidFill>
                <a:latin typeface="Arial"/>
              </a:rPr>
              <a:t>Pubkey</a:t>
            </a:r>
            <a:r>
              <a:rPr lang="en-US" sz="1100" spc="-1" dirty="0">
                <a:solidFill>
                  <a:srgbClr val="000000"/>
                </a:solidFill>
                <a:latin typeface="Arial"/>
              </a:rPr>
              <a:t> from DB</a:t>
            </a:r>
            <a:endParaRPr lang="en-US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feil nach links und rechts 180">
            <a:extLst>
              <a:ext uri="{FF2B5EF4-FFF2-40B4-BE49-F238E27FC236}">
                <a16:creationId xmlns:a16="http://schemas.microsoft.com/office/drawing/2014/main" id="{5D20793D-F69F-4E8B-B46F-F10732320A07}"/>
              </a:ext>
            </a:extLst>
          </p:cNvPr>
          <p:cNvSpPr/>
          <p:nvPr/>
        </p:nvSpPr>
        <p:spPr>
          <a:xfrm rot="19509417">
            <a:off x="5076516" y="2533790"/>
            <a:ext cx="2937775" cy="300240"/>
          </a:xfrm>
          <a:prstGeom prst="leftRightArrow">
            <a:avLst>
              <a:gd name="adj1" fmla="val 50000"/>
              <a:gd name="adj2" fmla="val 83944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100" spc="-1" dirty="0">
                <a:solidFill>
                  <a:srgbClr val="000000"/>
                </a:solidFill>
                <a:latin typeface="Arial"/>
              </a:rPr>
              <a:t>Step 2 : </a:t>
            </a:r>
            <a:r>
              <a:rPr lang="en-US" sz="1100" spc="-1" dirty="0" err="1">
                <a:solidFill>
                  <a:srgbClr val="000000"/>
                </a:solidFill>
                <a:latin typeface="Arial"/>
              </a:rPr>
              <a:t>Eduroam</a:t>
            </a:r>
            <a:r>
              <a:rPr lang="en-US" sz="1100" spc="-1" dirty="0">
                <a:solidFill>
                  <a:srgbClr val="000000"/>
                </a:solidFill>
                <a:latin typeface="Arial"/>
              </a:rPr>
              <a:t> Login via EAP-FIDO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E8FA89A-D835-4AD6-90B4-62FEEB84C737}"/>
              </a:ext>
            </a:extLst>
          </p:cNvPr>
          <p:cNvSpPr txBox="1"/>
          <p:nvPr/>
        </p:nvSpPr>
        <p:spPr>
          <a:xfrm>
            <a:off x="756521" y="895607"/>
            <a:ext cx="140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 Server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E7A0411-A50D-4722-A812-DC1B452E3F24}"/>
              </a:ext>
            </a:extLst>
          </p:cNvPr>
          <p:cNvSpPr txBox="1"/>
          <p:nvPr/>
        </p:nvSpPr>
        <p:spPr>
          <a:xfrm>
            <a:off x="6900101" y="895607"/>
            <a:ext cx="180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RADIUS Server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0695792-AE1A-4A98-BC7F-86F4DED97C98}"/>
              </a:ext>
            </a:extLst>
          </p:cNvPr>
          <p:cNvSpPr txBox="1"/>
          <p:nvPr/>
        </p:nvSpPr>
        <p:spPr>
          <a:xfrm>
            <a:off x="3633316" y="868650"/>
            <a:ext cx="191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Auth DB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539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/>
          </p:nvPr>
        </p:nvSpPr>
        <p:spPr>
          <a:xfrm>
            <a:off x="350280" y="964440"/>
            <a:ext cx="8438760" cy="1052139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Recent industry movement: “FIDO Security Tokens”, “Passkeys”</a:t>
            </a: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spc="-1" dirty="0">
                <a:solidFill>
                  <a:srgbClr val="1C2C4F"/>
                </a:solidFill>
                <a:latin typeface="Arial"/>
              </a:rPr>
              <a:t>Used for 2FA/MFA in the web context – many big techs are implementing this</a:t>
            </a: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</a:rPr>
              <a:t>IdP: USB tokens; Microsoft Entra ID &amp; Windows Hello; Google; iCloud Keychain; …</a:t>
            </a:r>
          </a:p>
        </p:txBody>
      </p:sp>
      <p:sp>
        <p:nvSpPr>
          <p:cNvPr id="155" name="PlaceHolder 2"/>
          <p:cNvSpPr>
            <a:spLocks noGrp="1"/>
          </p:cNvSpPr>
          <p:nvPr>
            <p:ph type="sldNum" idx="5"/>
          </p:nvPr>
        </p:nvSpPr>
        <p:spPr>
          <a:xfrm>
            <a:off x="8705160" y="4773960"/>
            <a:ext cx="168120" cy="2282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fld id="{9161A1D1-921F-462B-BAB1-AA5B4832BE09}" type="slidenum">
              <a:rPr lang="en-US" sz="1000" b="0" i="1" strike="noStrike" spc="-1" smtClean="0">
                <a:solidFill>
                  <a:srgbClr val="B4E9E2"/>
                </a:solidFill>
                <a:latin typeface="Calibri"/>
                <a:ea typeface="Calibri"/>
              </a:rPr>
              <a:t>2</a:t>
            </a:fld>
            <a:endParaRPr lang="en-US" sz="1000" b="0" i="1" strike="noStrike" spc="-1" dirty="0">
              <a:solidFill>
                <a:srgbClr val="B4E9E2"/>
              </a:solidFill>
              <a:latin typeface="Calibri"/>
              <a:ea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6396BA"/>
                </a:solidFill>
                <a:latin typeface="Arial"/>
                <a:ea typeface="Arial"/>
              </a:rPr>
              <a:t>CONTEXT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Grafik 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4D7C81F-0231-8B7C-2595-324859232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579"/>
            <a:ext cx="7772400" cy="2060063"/>
          </a:xfrm>
          <a:prstGeom prst="rect">
            <a:avLst/>
          </a:prstGeom>
        </p:spPr>
      </p:pic>
      <p:pic>
        <p:nvPicPr>
          <p:cNvPr id="5" name="Grafik 4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6E627666-ADDD-CCA1-74B7-4F330DBC3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2246790"/>
            <a:ext cx="7772400" cy="3554297"/>
          </a:xfrm>
          <a:prstGeom prst="rect">
            <a:avLst/>
          </a:prstGeom>
        </p:spPr>
      </p:pic>
      <p:pic>
        <p:nvPicPr>
          <p:cNvPr id="7" name="Grafik 6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8A64C75B-FB12-C214-AD31-1E929B49A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47" y="2016579"/>
            <a:ext cx="7772400" cy="2724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/>
          </p:nvPr>
        </p:nvSpPr>
        <p:spPr>
          <a:xfrm>
            <a:off x="350280" y="2695265"/>
            <a:ext cx="8438760" cy="1827746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</a:rPr>
              <a:t>Does a</a:t>
            </a:r>
            <a:r>
              <a:rPr lang="en-US" sz="1600" spc="-1" dirty="0">
                <a:solidFill>
                  <a:srgbClr val="1C2C4F"/>
                </a:solidFill>
                <a:latin typeface="Arial"/>
              </a:rPr>
              <a:t>way with passwords! Proper asymmetric crypto! Intuitive to use! No more PKI or expired client certificates!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</a:pPr>
            <a:endParaRPr lang="en-US" sz="1600" spc="-1" dirty="0">
              <a:solidFill>
                <a:srgbClr val="1C2C4F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</a:pPr>
            <a:r>
              <a:rPr lang="en-US" sz="1600" spc="-1" dirty="0">
                <a:solidFill>
                  <a:srgbClr val="1C2C4F"/>
                </a:solidFill>
                <a:latin typeface="Arial"/>
              </a:rPr>
              <a:t>Widely available on the web</a:t>
            </a: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</a:pPr>
            <a:r>
              <a:rPr lang="en-US" sz="1600" spc="-1" dirty="0">
                <a:solidFill>
                  <a:srgbClr val="1C2C4F"/>
                </a:solidFill>
                <a:latin typeface="Arial"/>
              </a:rPr>
              <a:t>But eduroam is not a web thing. Why do we care?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ldNum" idx="5"/>
          </p:nvPr>
        </p:nvSpPr>
        <p:spPr>
          <a:xfrm>
            <a:off x="8705160" y="4773960"/>
            <a:ext cx="168120" cy="2282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fld id="{3D233B44-A877-4783-9044-1BFEE3DD26BB}" type="slidenum">
              <a:rPr lang="en-US" sz="1000" b="0" i="1" strike="noStrike" spc="-1" smtClean="0">
                <a:solidFill>
                  <a:srgbClr val="B4E9E2"/>
                </a:solidFill>
                <a:latin typeface="Calibri"/>
                <a:ea typeface="Calibri"/>
              </a:rPr>
              <a:t>3</a:t>
            </a:fld>
            <a:endParaRPr lang="en-US" sz="1000" b="0" i="1" strike="noStrike" spc="-1" dirty="0">
              <a:solidFill>
                <a:srgbClr val="B4E9E2"/>
              </a:solidFill>
              <a:latin typeface="Calibri"/>
              <a:ea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6396BA"/>
                </a:solidFill>
                <a:latin typeface="Arial"/>
                <a:ea typeface="Arial"/>
              </a:rPr>
              <a:t>CONTEXT - SPs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Grafik 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5F7F60E9-BF7B-5CCA-2205-AF8751936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521"/>
            <a:ext cx="2934586" cy="1831358"/>
          </a:xfrm>
          <a:prstGeom prst="rect">
            <a:avLst/>
          </a:prstGeom>
        </p:spPr>
      </p:pic>
      <p:pic>
        <p:nvPicPr>
          <p:cNvPr id="5" name="Grafik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9C60DC19-7314-3394-0610-1FB32076B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26" y="0"/>
            <a:ext cx="1928812" cy="2571749"/>
          </a:xfrm>
          <a:prstGeom prst="rect">
            <a:avLst/>
          </a:prstGeom>
        </p:spPr>
      </p:pic>
      <p:pic>
        <p:nvPicPr>
          <p:cNvPr id="7" name="Grafik 6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238AD4DB-E709-0635-DC96-27C1FC1A6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11" y="-2608621"/>
            <a:ext cx="60203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5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A0AAE4D-453B-57AB-C93F-E462B58504EC}"/>
              </a:ext>
            </a:extLst>
          </p:cNvPr>
          <p:cNvSpPr/>
          <p:nvPr/>
        </p:nvSpPr>
        <p:spPr>
          <a:xfrm>
            <a:off x="1541721" y="2696033"/>
            <a:ext cx="2456121" cy="3049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PlaceHolder 1"/>
          <p:cNvSpPr>
            <a:spLocks noGrp="1"/>
          </p:cNvSpPr>
          <p:nvPr>
            <p:ph/>
          </p:nvPr>
        </p:nvSpPr>
        <p:spPr>
          <a:xfrm>
            <a:off x="350280" y="964440"/>
            <a:ext cx="8438760" cy="1178094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800" spc="-1" dirty="0">
                <a:solidFill>
                  <a:srgbClr val="1C2C4F"/>
                </a:solidFill>
                <a:latin typeface="Arial"/>
              </a:rPr>
              <a:t>Some non-web uses exist (not so broad support)</a:t>
            </a: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800" spc="-1" dirty="0">
                <a:solidFill>
                  <a:srgbClr val="1C2C4F"/>
                </a:solidFill>
                <a:latin typeface="Arial"/>
              </a:rPr>
              <a:t>Not currently usable on EAP and </a:t>
            </a: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800" spc="-1" dirty="0">
                <a:solidFill>
                  <a:srgbClr val="1C2C4F"/>
                </a:solidFill>
                <a:latin typeface="Arial"/>
              </a:rPr>
              <a:t>Enterprise Wi-Fi.  </a:t>
            </a:r>
            <a:r>
              <a:rPr lang="en-US" sz="1800" spc="-1" dirty="0">
                <a:solidFill>
                  <a:srgbClr val="FF0000"/>
                </a:solidFill>
                <a:latin typeface="Arial"/>
                <a:sym typeface="Wingdings" pitchFamily="2" charset="2"/>
              </a:rPr>
              <a:t> You are here.</a:t>
            </a:r>
            <a:endParaRPr lang="en-US" sz="1800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ldNum" idx="5"/>
          </p:nvPr>
        </p:nvSpPr>
        <p:spPr>
          <a:xfrm>
            <a:off x="8705160" y="4773960"/>
            <a:ext cx="168120" cy="2282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fld id="{F6BFE1C3-83FD-472F-A7C1-983AF96B2CF6}" type="slidenum">
              <a:rPr lang="en-US" sz="1000" b="0" i="1" strike="noStrike" spc="-1" smtClean="0">
                <a:solidFill>
                  <a:srgbClr val="B4E9E2"/>
                </a:solidFill>
                <a:latin typeface="Calibri"/>
                <a:ea typeface="Calibri"/>
              </a:rPr>
              <a:t>4</a:t>
            </a:fld>
            <a:endParaRPr lang="en-US" sz="1000" b="0" i="1" strike="noStrike" spc="-1" dirty="0">
              <a:solidFill>
                <a:srgbClr val="B4E9E2"/>
              </a:solidFill>
              <a:latin typeface="Calibri"/>
              <a:ea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6396BA"/>
                </a:solidFill>
                <a:latin typeface="Arial"/>
                <a:ea typeface="Arial"/>
              </a:rPr>
              <a:t>UNIFIED SSO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D7A088-D8F5-C741-7D8A-4670C19ADA61}"/>
              </a:ext>
            </a:extLst>
          </p:cNvPr>
          <p:cNvSpPr txBox="1"/>
          <p:nvPr/>
        </p:nvSpPr>
        <p:spPr>
          <a:xfrm>
            <a:off x="5467227" y="4414734"/>
            <a:ext cx="36134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sz="1000" b="0" i="0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Image </a:t>
            </a:r>
            <a:r>
              <a:rPr lang="de-LU" sz="1000" b="0" i="0" dirty="0" err="1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by</a:t>
            </a:r>
            <a:r>
              <a:rPr lang="de-LU" sz="1000" b="0" i="0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de-LU" sz="1000" b="0" i="0" u="sng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Peggy und Marco Lachmann-Anke</a:t>
            </a:r>
            <a:r>
              <a:rPr lang="de-LU" sz="1000" b="0" i="0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de-LU" sz="1000" b="0" i="0" dirty="0" err="1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from</a:t>
            </a:r>
            <a:r>
              <a:rPr lang="de-LU" sz="1000" b="0" i="0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de-LU" sz="1000" b="0" i="0" u="sng" dirty="0">
                <a:solidFill>
                  <a:srgbClr val="191B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3"/>
              </a:rPr>
              <a:t>Pixabay</a:t>
            </a:r>
            <a:endParaRPr lang="de-DE" sz="1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7C7F5CD-2AFC-96EC-E4D6-9BD5F377BEE0}"/>
              </a:ext>
            </a:extLst>
          </p:cNvPr>
          <p:cNvSpPr txBox="1"/>
          <p:nvPr/>
        </p:nvSpPr>
        <p:spPr>
          <a:xfrm>
            <a:off x="301296" y="2696033"/>
            <a:ext cx="5340225" cy="1857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800" spc="-1" dirty="0">
                <a:solidFill>
                  <a:srgbClr val="1C2C4F"/>
                </a:solidFill>
                <a:latin typeface="Arial"/>
              </a:rPr>
              <a:t>Once it is: unified Single-Sign On: register once (visit student onboarding page …) for web uses </a:t>
            </a: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800" spc="-1" dirty="0">
                <a:solidFill>
                  <a:srgbClr val="1C2C4F"/>
                </a:solidFill>
                <a:latin typeface="Arial"/>
              </a:rPr>
              <a:t>… and you get eduroam for free – </a:t>
            </a:r>
            <a:r>
              <a:rPr lang="en-US" sz="1800" u="sng" spc="-1" dirty="0">
                <a:solidFill>
                  <a:srgbClr val="1C2C4F"/>
                </a:solidFill>
                <a:latin typeface="Arial"/>
              </a:rPr>
              <a:t>no client configuration required</a:t>
            </a: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endParaRPr lang="en-US" sz="1800" u="sng" spc="-1" dirty="0">
              <a:solidFill>
                <a:srgbClr val="1C2C4F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800" spc="-1" dirty="0">
                <a:solidFill>
                  <a:srgbClr val="1C2C4F"/>
                </a:solidFill>
                <a:latin typeface="Arial"/>
              </a:rPr>
              <a:t>Introducing </a:t>
            </a:r>
            <a:r>
              <a:rPr lang="en-US" sz="1800" spc="-1" dirty="0" err="1">
                <a:solidFill>
                  <a:srgbClr val="1C2C4F"/>
                </a:solidFill>
                <a:latin typeface="Arial"/>
              </a:rPr>
              <a:t>Janfred</a:t>
            </a:r>
            <a:r>
              <a:rPr lang="en-US" sz="1800" spc="-1" dirty="0">
                <a:solidFill>
                  <a:srgbClr val="1C2C4F"/>
                </a:solidFill>
                <a:latin typeface="Arial"/>
              </a:rPr>
              <a:t> for the heavy lifting</a:t>
            </a:r>
          </a:p>
        </p:txBody>
      </p:sp>
      <p:pic>
        <p:nvPicPr>
          <p:cNvPr id="6" name="Grafik 5" descr="Ein Bild, das Gewichte, Trainingsausrüstung, Kurzhantel, Gewichtstraining enthält.&#10;&#10;Automatisch generierte Beschreibung">
            <a:extLst>
              <a:ext uri="{FF2B5EF4-FFF2-40B4-BE49-F238E27FC236}">
                <a16:creationId xmlns:a16="http://schemas.microsoft.com/office/drawing/2014/main" id="{26E08181-9852-1D9E-0D26-EA763AFAA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80" y="1271161"/>
            <a:ext cx="3212558" cy="321255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FAC37DF-C92B-2B4E-1E0D-32801D89BD14}"/>
              </a:ext>
            </a:extLst>
          </p:cNvPr>
          <p:cNvSpPr/>
          <p:nvPr/>
        </p:nvSpPr>
        <p:spPr>
          <a:xfrm>
            <a:off x="5467227" y="1456660"/>
            <a:ext cx="3406053" cy="6858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CTAPv2</a:t>
            </a:r>
          </a:p>
          <a:p>
            <a:pPr algn="ctr"/>
            <a:r>
              <a:rPr lang="de-DE" sz="1600" dirty="0"/>
              <a:t>(Client </a:t>
            </a:r>
            <a:r>
              <a:rPr lang="de-DE" sz="1600" dirty="0" err="1"/>
              <a:t>To</a:t>
            </a:r>
            <a:r>
              <a:rPr lang="de-DE" sz="1600" dirty="0"/>
              <a:t> Authenticator Protocol)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61B3F3D-50BE-C6E4-72DD-05621B68F783}"/>
              </a:ext>
            </a:extLst>
          </p:cNvPr>
          <p:cNvSpPr/>
          <p:nvPr/>
        </p:nvSpPr>
        <p:spPr>
          <a:xfrm>
            <a:off x="6900530" y="680484"/>
            <a:ext cx="829340" cy="6911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Web</a:t>
            </a:r>
            <a:br>
              <a:rPr lang="de-DE" dirty="0"/>
            </a:br>
            <a:r>
              <a:rPr lang="de-DE" dirty="0" err="1"/>
              <a:t>Authn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21E00AF-0A72-3E6C-0611-972F8DE27A29}"/>
              </a:ext>
            </a:extLst>
          </p:cNvPr>
          <p:cNvSpPr/>
          <p:nvPr/>
        </p:nvSpPr>
        <p:spPr>
          <a:xfrm>
            <a:off x="5989670" y="684024"/>
            <a:ext cx="829340" cy="6911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SSH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9DC48A6-EA06-3544-32E6-ADCF7A379311}"/>
              </a:ext>
            </a:extLst>
          </p:cNvPr>
          <p:cNvSpPr/>
          <p:nvPr/>
        </p:nvSpPr>
        <p:spPr>
          <a:xfrm>
            <a:off x="7800750" y="676929"/>
            <a:ext cx="829340" cy="6911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EAP?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901D0F1-F88C-5DD1-D16A-D1BC59293127}"/>
              </a:ext>
            </a:extLst>
          </p:cNvPr>
          <p:cNvCxnSpPr>
            <a:cxnSpLocks/>
          </p:cNvCxnSpPr>
          <p:nvPr/>
        </p:nvCxnSpPr>
        <p:spPr>
          <a:xfrm>
            <a:off x="7035200" y="584791"/>
            <a:ext cx="567079" cy="871869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8C090A64-A625-80B9-2FC5-A7FBF15F5D99}"/>
              </a:ext>
            </a:extLst>
          </p:cNvPr>
          <p:cNvCxnSpPr>
            <a:cxnSpLocks/>
          </p:cNvCxnSpPr>
          <p:nvPr/>
        </p:nvCxnSpPr>
        <p:spPr>
          <a:xfrm flipH="1">
            <a:off x="7125263" y="584791"/>
            <a:ext cx="477016" cy="871869"/>
          </a:xfrm>
          <a:prstGeom prst="line">
            <a:avLst/>
          </a:prstGeom>
          <a:ln w="50800">
            <a:solidFill>
              <a:srgbClr val="FF0000">
                <a:alpha val="4966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520EDAE-BA7C-6259-C672-4410B012BE95}"/>
              </a:ext>
            </a:extLst>
          </p:cNvPr>
          <p:cNvSpPr txBox="1"/>
          <p:nvPr/>
        </p:nvSpPr>
        <p:spPr>
          <a:xfrm>
            <a:off x="2668774" y="2326701"/>
            <a:ext cx="247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Bradley Hand" pitchFamily="2" charset="77"/>
                <a:cs typeface="Apple Chancery" panose="03020702040506060504" pitchFamily="66" charset="-79"/>
              </a:rPr>
              <a:t>a.k.a</a:t>
            </a:r>
            <a:r>
              <a:rPr lang="de-DE" dirty="0">
                <a:latin typeface="Bradley Hand" pitchFamily="2" charset="77"/>
                <a:cs typeface="Apple Chancery" panose="03020702040506060504" pitchFamily="66" charset="-79"/>
              </a:rPr>
              <a:t>. „The Holy </a:t>
            </a:r>
            <a:r>
              <a:rPr lang="de-DE" dirty="0" err="1">
                <a:latin typeface="Bradley Hand" pitchFamily="2" charset="77"/>
                <a:cs typeface="Apple Chancery" panose="03020702040506060504" pitchFamily="66" charset="-79"/>
              </a:rPr>
              <a:t>Grail</a:t>
            </a:r>
            <a:r>
              <a:rPr lang="de-DE" dirty="0">
                <a:latin typeface="Bradley Hand" pitchFamily="2" charset="77"/>
                <a:cs typeface="Apple Chancery" panose="03020702040506060504" pitchFamily="66" charset="-79"/>
              </a:rPr>
              <a:t>“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F624685-7B85-4A2C-EE47-A4FF36CB11B4}"/>
              </a:ext>
            </a:extLst>
          </p:cNvPr>
          <p:cNvGrpSpPr/>
          <p:nvPr/>
        </p:nvGrpSpPr>
        <p:grpSpPr>
          <a:xfrm>
            <a:off x="2282986" y="2475260"/>
            <a:ext cx="414720" cy="187200"/>
            <a:chOff x="2282986" y="2475260"/>
            <a:chExt cx="4147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03E89C9-328F-5DDC-76F5-B357DB051993}"/>
                    </a:ext>
                  </a:extLst>
                </p14:cNvPr>
                <p14:cNvContentPartPr/>
                <p14:nvPr/>
              </p14:nvContentPartPr>
              <p14:xfrm>
                <a:off x="2360026" y="2475260"/>
                <a:ext cx="337680" cy="177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03E89C9-328F-5DDC-76F5-B357DB05199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51386" y="2466620"/>
                  <a:ext cx="355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A08FDA1-96F7-92EC-49FE-DA480CA598AC}"/>
                    </a:ext>
                  </a:extLst>
                </p14:cNvPr>
                <p14:cNvContentPartPr/>
                <p14:nvPr/>
              </p14:nvContentPartPr>
              <p14:xfrm>
                <a:off x="2282986" y="2595860"/>
                <a:ext cx="184680" cy="66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A08FDA1-96F7-92EC-49FE-DA480CA598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74346" y="2587220"/>
                  <a:ext cx="202320" cy="8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655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  <p:bldP spid="9" grpId="0" animBg="1"/>
      <p:bldP spid="10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rafik 160"/>
          <p:cNvPicPr/>
          <p:nvPr/>
        </p:nvPicPr>
        <p:blipFill>
          <a:blip r:embed="rId2"/>
          <a:stretch/>
        </p:blipFill>
        <p:spPr>
          <a:xfrm>
            <a:off x="6845040" y="267120"/>
            <a:ext cx="2095200" cy="37249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62" name="Grafik 161"/>
          <p:cNvPicPr/>
          <p:nvPr/>
        </p:nvPicPr>
        <p:blipFill>
          <a:blip r:embed="rId3"/>
          <a:stretch/>
        </p:blipFill>
        <p:spPr>
          <a:xfrm>
            <a:off x="6948000" y="267120"/>
            <a:ext cx="1888560" cy="39877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6396BA"/>
                </a:solidFill>
                <a:latin typeface="Arial"/>
                <a:ea typeface="Arial"/>
              </a:rPr>
              <a:t>Why change a running system?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ldNum" idx="6"/>
          </p:nvPr>
        </p:nvSpPr>
        <p:spPr>
          <a:xfrm>
            <a:off x="8705160" y="4773960"/>
            <a:ext cx="168120" cy="2282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fld id="{E881D793-FEF6-4853-8A48-A3C0651112B6}" type="slidenum">
              <a:rPr lang="en-US" sz="1000" b="0" i="1" strike="noStrike" spc="-1" smtClean="0">
                <a:solidFill>
                  <a:srgbClr val="B4E9E2"/>
                </a:solidFill>
                <a:latin typeface="Calibri"/>
                <a:ea typeface="Calibri"/>
              </a:rPr>
              <a:t>5</a:t>
            </a:fld>
            <a:endParaRPr lang="en-US" sz="1000" b="0" i="1" strike="noStrike" spc="-1" dirty="0">
              <a:solidFill>
                <a:srgbClr val="B4E9E2"/>
              </a:solidFill>
              <a:latin typeface="Calibri"/>
              <a:ea typeface="Calibri"/>
            </a:endParaRPr>
          </a:p>
        </p:txBody>
      </p:sp>
      <p:sp>
        <p:nvSpPr>
          <p:cNvPr id="159" name="Content Placeholder 1"/>
          <p:cNvSpPr txBox="1"/>
          <p:nvPr/>
        </p:nvSpPr>
        <p:spPr>
          <a:xfrm>
            <a:off x="350640" y="964800"/>
            <a:ext cx="8438760" cy="29833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Configuration of EAP-TTLS/EAP-PEAP is very complicated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Admins need to communicate the proper configuration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417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Misconfiguration can lead password compromise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1134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Malicious APs can be set up within minutes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417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Aid for secure configuration: Use the app!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1134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But: Not every </a:t>
            </a:r>
            <a:r>
              <a:rPr lang="en-US" sz="1600" b="0" strike="noStrike" spc="-1" dirty="0" err="1">
                <a:solidFill>
                  <a:srgbClr val="1C2C4F"/>
                </a:solidFill>
                <a:latin typeface="Arial"/>
                <a:ea typeface="Arial"/>
              </a:rPr>
              <a:t>eduroam</a:t>
            </a: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 IdP uses </a:t>
            </a:r>
            <a:r>
              <a:rPr lang="en-US" sz="1600" b="0" strike="noStrike" spc="-1" dirty="0" err="1">
                <a:solidFill>
                  <a:srgbClr val="1C2C4F"/>
                </a:solidFill>
                <a:latin typeface="Arial"/>
                <a:ea typeface="Arial"/>
              </a:rPr>
              <a:t>eduroam</a:t>
            </a: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 CAT/</a:t>
            </a:r>
            <a:r>
              <a:rPr lang="en-US" sz="1600" b="0" strike="noStrike" spc="-1" dirty="0" err="1">
                <a:solidFill>
                  <a:srgbClr val="1C2C4F"/>
                </a:solidFill>
                <a:latin typeface="Arial"/>
                <a:ea typeface="Arial"/>
              </a:rPr>
              <a:t>geteduroam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417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Server certificate is usually pinned to a specific (Root-)CA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1134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Changing the Root-CA of the RADIUS server cert can be complicated, every end-user device needs to be touched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</p:txBody>
      </p:sp>
      <p:pic>
        <p:nvPicPr>
          <p:cNvPr id="160" name="Grafik 159"/>
          <p:cNvPicPr/>
          <p:nvPr/>
        </p:nvPicPr>
        <p:blipFill>
          <a:blip r:embed="rId4"/>
          <a:stretch/>
        </p:blipFill>
        <p:spPr>
          <a:xfrm>
            <a:off x="7120800" y="259920"/>
            <a:ext cx="1668240" cy="352260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6396BA"/>
                </a:solidFill>
                <a:latin typeface="Arial"/>
                <a:ea typeface="Arial"/>
              </a:rPr>
              <a:t>And what about client certificates?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ldNum" idx="7"/>
          </p:nvPr>
        </p:nvSpPr>
        <p:spPr>
          <a:xfrm>
            <a:off x="8705160" y="4773960"/>
            <a:ext cx="168120" cy="2282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fld id="{E5B1E149-E9A0-42AF-B105-51B190D65AD5}" type="slidenum">
              <a:rPr lang="en-US" sz="1000" b="0" i="1" strike="noStrike" spc="-1" smtClean="0">
                <a:solidFill>
                  <a:srgbClr val="B4E9E2"/>
                </a:solidFill>
                <a:latin typeface="Calibri"/>
                <a:ea typeface="Calibri"/>
              </a:rPr>
              <a:t>6</a:t>
            </a:fld>
            <a:endParaRPr lang="en-US" sz="1000" b="0" i="1" strike="noStrike" spc="-1" dirty="0">
              <a:solidFill>
                <a:srgbClr val="B4E9E2"/>
              </a:solidFill>
              <a:latin typeface="Calibri"/>
              <a:ea typeface="Calibri"/>
            </a:endParaRPr>
          </a:p>
        </p:txBody>
      </p:sp>
      <p:sp>
        <p:nvSpPr>
          <p:cNvPr id="165" name="Content Placeholder 3"/>
          <p:cNvSpPr txBox="1"/>
          <p:nvPr/>
        </p:nvSpPr>
        <p:spPr>
          <a:xfrm>
            <a:off x="350640" y="964800"/>
            <a:ext cx="8438760" cy="29833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Some advantages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(Easier) possibility for device-specific credentials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Does not leak passwords, not compromised even if server cert isn’t checked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If issued certs are tracked: Revoking access for one device (instead of whole account) possible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Possibility to distribute authentication servers. The servers only need the CA (and maybe the CA’s CRL or do OCSP)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417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Some disadvantages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1134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Provisioning is hard → Again with app, possibly difficult for edge-cases.</a:t>
            </a:r>
            <a:br>
              <a:rPr sz="1600" dirty="0"/>
            </a:b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(i.e. unusual </a:t>
            </a:r>
            <a:r>
              <a:rPr lang="en-US" sz="1600" b="0" strike="noStrike" spc="-1" dirty="0" err="1">
                <a:solidFill>
                  <a:srgbClr val="1C2C4F"/>
                </a:solidFill>
                <a:latin typeface="Arial"/>
                <a:ea typeface="Arial"/>
              </a:rPr>
              <a:t>OS’es</a:t>
            </a: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, devices like </a:t>
            </a:r>
            <a:r>
              <a:rPr lang="en-US" sz="1600" b="0" strike="noStrike" spc="-1" dirty="0" err="1">
                <a:solidFill>
                  <a:srgbClr val="1C2C4F"/>
                </a:solidFill>
                <a:latin typeface="Arial"/>
                <a:ea typeface="Arial"/>
              </a:rPr>
              <a:t>SmartTV</a:t>
            </a: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 with limited capabilities)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1134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Certificates expire. Users need to renew them regularly.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6396BA"/>
                </a:solidFill>
                <a:latin typeface="Arial"/>
                <a:ea typeface="Arial"/>
              </a:rPr>
              <a:t>What features do we want for a new EAP method?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ldNum" idx="8"/>
          </p:nvPr>
        </p:nvSpPr>
        <p:spPr>
          <a:xfrm>
            <a:off x="8705160" y="4773960"/>
            <a:ext cx="168120" cy="2282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fld id="{67FCF08A-F549-466C-90F1-6F8B8E43C572}" type="slidenum">
              <a:rPr lang="en-US" sz="1000" b="0" i="1" strike="noStrike" spc="-1" smtClean="0">
                <a:solidFill>
                  <a:srgbClr val="B4E9E2"/>
                </a:solidFill>
                <a:latin typeface="Calibri"/>
                <a:ea typeface="Calibri"/>
              </a:rPr>
              <a:t>7</a:t>
            </a:fld>
            <a:endParaRPr lang="en-US" sz="1000" b="0" i="1" strike="noStrike" spc="-1" dirty="0">
              <a:solidFill>
                <a:srgbClr val="B4E9E2"/>
              </a:solidFill>
              <a:latin typeface="Calibri"/>
              <a:ea typeface="Calibri"/>
            </a:endParaRPr>
          </a:p>
        </p:txBody>
      </p:sp>
      <p:sp>
        <p:nvSpPr>
          <p:cNvPr id="168" name="Content Placeholder 2"/>
          <p:cNvSpPr txBox="1"/>
          <p:nvPr/>
        </p:nvSpPr>
        <p:spPr>
          <a:xfrm>
            <a:off x="351000" y="1110960"/>
            <a:ext cx="8438760" cy="29833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Easy to provision and configure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No need to download a configuration file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Not much configuration items, only things we can expect the user to know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417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Secure by default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1134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No “Do not validate” option, that users are compelled to select, because they don’t understand the meaning of “Domain” in that context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417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Easy to maintain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1134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Simple configuration on the server side, with easy-to-follow setup guidelines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1134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Verbose error handling to identify potential problems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6396BA"/>
                </a:solidFill>
                <a:latin typeface="Arial"/>
                <a:ea typeface="Arial"/>
              </a:rPr>
              <a:t>Advantages of FIDO Keys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ldNum" idx="9"/>
          </p:nvPr>
        </p:nvSpPr>
        <p:spPr>
          <a:xfrm>
            <a:off x="8705160" y="4773960"/>
            <a:ext cx="168120" cy="2282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fld id="{DB6C131A-F5E8-46EA-BC22-BB76F74F5B0B}" type="slidenum">
              <a:rPr lang="en-US" sz="1000" b="0" i="1" strike="noStrike" spc="-1" smtClean="0">
                <a:solidFill>
                  <a:srgbClr val="B4E9E2"/>
                </a:solidFill>
                <a:latin typeface="Calibri"/>
                <a:ea typeface="Calibri"/>
              </a:rPr>
              <a:t>8</a:t>
            </a:fld>
            <a:endParaRPr lang="en-US" sz="1000" b="0" i="1" strike="noStrike" spc="-1" dirty="0">
              <a:solidFill>
                <a:srgbClr val="B4E9E2"/>
              </a:solidFill>
              <a:latin typeface="Calibri"/>
              <a:ea typeface="Calibri"/>
            </a:endParaRPr>
          </a:p>
        </p:txBody>
      </p:sp>
      <p:sp>
        <p:nvSpPr>
          <p:cNvPr id="171" name="Content Placeholder 4"/>
          <p:cNvSpPr txBox="1"/>
          <p:nvPr/>
        </p:nvSpPr>
        <p:spPr>
          <a:xfrm>
            <a:off x="351000" y="893160"/>
            <a:ext cx="8438760" cy="29833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Easy provisioning via a web portal with </a:t>
            </a:r>
            <a:r>
              <a:rPr lang="en-US" sz="1600" b="0" strike="noStrike" spc="-1" dirty="0" err="1">
                <a:solidFill>
                  <a:srgbClr val="1C2C4F"/>
                </a:solidFill>
                <a:latin typeface="Arial"/>
                <a:ea typeface="Arial"/>
              </a:rPr>
              <a:t>WebAuthn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Can be included in an institution-wide deployment of MFA or </a:t>
            </a:r>
            <a:r>
              <a:rPr lang="en-US" sz="1600" b="0" strike="noStrike" spc="-1" dirty="0" err="1">
                <a:solidFill>
                  <a:srgbClr val="1C2C4F"/>
                </a:solidFill>
                <a:latin typeface="Arial"/>
                <a:ea typeface="Arial"/>
              </a:rPr>
              <a:t>passwordless</a:t>
            </a: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 login architectures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417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Platform authenticator already on most current devices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1134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spc="-1" dirty="0">
                <a:solidFill>
                  <a:srgbClr val="1C2C4F"/>
                </a:solidFill>
                <a:latin typeface="Arial"/>
                <a:ea typeface="Arial"/>
              </a:rPr>
              <a:t>No additional App/config/… needed, if the device has already a </a:t>
            </a: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Android Passkey / Apple </a:t>
            </a:r>
            <a:r>
              <a:rPr lang="en-US" sz="1600" b="0" strike="noStrike" spc="-1" dirty="0" err="1">
                <a:solidFill>
                  <a:srgbClr val="1C2C4F"/>
                </a:solidFill>
                <a:latin typeface="Arial"/>
                <a:ea typeface="Arial"/>
              </a:rPr>
              <a:t>FaceID</a:t>
            </a: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/</a:t>
            </a:r>
            <a:r>
              <a:rPr lang="en-US" sz="1600" b="0" strike="noStrike" spc="-1" dirty="0" err="1">
                <a:solidFill>
                  <a:srgbClr val="1C2C4F"/>
                </a:solidFill>
                <a:latin typeface="Arial"/>
                <a:ea typeface="Arial"/>
              </a:rPr>
              <a:t>TouchID</a:t>
            </a: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 / Microsoft Hello on board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1134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Other use cases (i.e. in networks with high-security requirements) with roaming authenticators (i.e. YubiKey) possible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7240" indent="-171360">
              <a:lnSpc>
                <a:spcPct val="90000"/>
              </a:lnSpc>
              <a:spcBef>
                <a:spcPts val="1134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But: FIDO specification still requires the server to authenticate to the client with a TLS certificate</a:t>
            </a:r>
            <a:br>
              <a:rPr sz="1600" dirty="0"/>
            </a:b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(In case of </a:t>
            </a:r>
            <a:r>
              <a:rPr lang="en-US" sz="1600" b="0" strike="noStrike" spc="-1" dirty="0" err="1">
                <a:solidFill>
                  <a:srgbClr val="1C2C4F"/>
                </a:solidFill>
                <a:latin typeface="Arial"/>
                <a:ea typeface="Arial"/>
              </a:rPr>
              <a:t>WebAuthn</a:t>
            </a: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 via HTTPS)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6396BA"/>
                </a:solidFill>
                <a:latin typeface="Arial"/>
                <a:ea typeface="Arial"/>
              </a:rPr>
              <a:t>Architecture of the new EAP method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ldNum" idx="10"/>
          </p:nvPr>
        </p:nvSpPr>
        <p:spPr>
          <a:xfrm>
            <a:off x="8705160" y="4773960"/>
            <a:ext cx="168120" cy="2282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>
              <a:buNone/>
            </a:pPr>
            <a:fld id="{778FF3C1-8E63-4705-B22E-78044A2F920F}" type="slidenum">
              <a:rPr lang="en-US" sz="1000" b="0" i="1" strike="noStrike" spc="-1" smtClean="0">
                <a:solidFill>
                  <a:srgbClr val="B4E9E2"/>
                </a:solidFill>
                <a:latin typeface="Calibri"/>
                <a:ea typeface="Calibri"/>
              </a:rPr>
              <a:t>9</a:t>
            </a:fld>
            <a:endParaRPr lang="en-US" sz="1000" b="0" i="1" strike="noStrike" spc="-1" dirty="0">
              <a:solidFill>
                <a:srgbClr val="B4E9E2"/>
              </a:solidFill>
              <a:latin typeface="Calibri"/>
              <a:ea typeface="Calibri"/>
            </a:endParaRPr>
          </a:p>
        </p:txBody>
      </p:sp>
      <p:sp>
        <p:nvSpPr>
          <p:cNvPr id="174" name="Content Placeholder 7"/>
          <p:cNvSpPr txBox="1"/>
          <p:nvPr/>
        </p:nvSpPr>
        <p:spPr>
          <a:xfrm>
            <a:off x="351000" y="1110960"/>
            <a:ext cx="8438760" cy="3340538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Super easy Configuration: Just type in your institution’s domain</a:t>
            </a:r>
            <a:b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</a:br>
            <a:endParaRPr lang="en-US" sz="1600" b="0" strike="noStrike" spc="-1" dirty="0">
              <a:solidFill>
                <a:srgbClr val="1C2C4F"/>
              </a:solidFill>
              <a:latin typeface="Arial"/>
              <a:ea typeface="Arial"/>
            </a:endParaRPr>
          </a:p>
          <a:p>
            <a:pPr marL="171360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Tunneled EAP method with a TLS tunnel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Server presents a certificate during TLS Handshake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Client checks validity of server cert against its configuration</a:t>
            </a:r>
          </a:p>
          <a:p>
            <a:pPr marL="514440" lvl="1" indent="-171360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</a:rPr>
              <a:t>Expected Server Name d</a:t>
            </a:r>
            <a:r>
              <a:rPr lang="en-US" sz="1600" spc="-1" dirty="0">
                <a:solidFill>
                  <a:srgbClr val="1C2C4F"/>
                </a:solidFill>
                <a:latin typeface="Arial"/>
              </a:rPr>
              <a:t>erived from Domain, checked against system certificates</a:t>
            </a:r>
          </a:p>
          <a:p>
            <a:pPr marL="800280" lvl="2">
              <a:lnSpc>
                <a:spcPct val="90000"/>
              </a:lnSpc>
              <a:spcBef>
                <a:spcPts val="700"/>
              </a:spcBef>
              <a:buClr>
                <a:srgbClr val="1C2C4F"/>
              </a:buClr>
            </a:pPr>
            <a:r>
              <a:rPr lang="en-US" sz="1600" b="0" i="1" strike="noStrike" spc="-1" dirty="0">
                <a:solidFill>
                  <a:srgbClr val="1C2C4F"/>
                </a:solidFill>
                <a:latin typeface="Arial"/>
              </a:rPr>
              <a:t>(We </a:t>
            </a:r>
            <a:r>
              <a:rPr lang="en-US" sz="1600" i="1" spc="-1" dirty="0">
                <a:solidFill>
                  <a:srgbClr val="1C2C4F"/>
                </a:solidFill>
                <a:latin typeface="Arial"/>
              </a:rPr>
              <a:t>use these certs for </a:t>
            </a:r>
            <a:r>
              <a:rPr lang="en-US" sz="1600" i="1" spc="-1" dirty="0" err="1">
                <a:solidFill>
                  <a:srgbClr val="1C2C4F"/>
                </a:solidFill>
                <a:latin typeface="Arial"/>
              </a:rPr>
              <a:t>WebAuthn</a:t>
            </a:r>
            <a:r>
              <a:rPr lang="en-US" sz="1600" i="1" spc="-1" dirty="0">
                <a:solidFill>
                  <a:srgbClr val="1C2C4F"/>
                </a:solidFill>
                <a:latin typeface="Arial"/>
              </a:rPr>
              <a:t> anyway, so we can re-use them for EAP)</a:t>
            </a:r>
            <a:endParaRPr lang="en-US" sz="1600" b="0" i="1" strike="noStrike" spc="-1" dirty="0">
              <a:solidFill>
                <a:srgbClr val="1C2C4F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417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Flexible Authentication options within the TLS tunnel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1134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1C2C4F"/>
                </a:solidFill>
                <a:latin typeface="Arial"/>
                <a:ea typeface="Arial"/>
              </a:rPr>
              <a:t>Discoverable credentials without a username or Server-Side credentials with username</a:t>
            </a:r>
          </a:p>
          <a:p>
            <a:pPr marL="514440" lvl="1" indent="-171360">
              <a:lnSpc>
                <a:spcPct val="90000"/>
              </a:lnSpc>
              <a:spcBef>
                <a:spcPts val="1134"/>
              </a:spcBef>
              <a:buClr>
                <a:srgbClr val="1C2C4F"/>
              </a:buClr>
              <a:buFont typeface="Arial"/>
              <a:buChar char="•"/>
            </a:pPr>
            <a:r>
              <a:rPr lang="en-US" sz="1600" spc="-1" dirty="0">
                <a:solidFill>
                  <a:srgbClr val="1C2C4F"/>
                </a:solidFill>
                <a:latin typeface="Arial"/>
              </a:rPr>
              <a:t>Silent authentication possible, or request User Presence / User Verification, for higher security demands</a:t>
            </a:r>
            <a:endParaRPr lang="en-US" sz="1600" b="0" strike="noStrike" spc="-1" dirty="0">
              <a:solidFill>
                <a:srgbClr val="1C2C4F"/>
              </a:solidFill>
              <a:latin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0237BA-B89D-47D4-B807-E6D35D6E6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77" y="131400"/>
            <a:ext cx="1626770" cy="21345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GEANT Associ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ANT Association">
  <a:themeElements>
    <a:clrScheme name="GEANT Associ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ANT Association">
  <a:themeElements>
    <a:clrScheme name="GEANT Associ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1190</Words>
  <Application>Microsoft Office PowerPoint</Application>
  <PresentationFormat>Bildschirmpräsentation (16:9)</PresentationFormat>
  <Paragraphs>149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Bradley Hand</vt:lpstr>
      <vt:lpstr>Calibri</vt:lpstr>
      <vt:lpstr>Open Sans</vt:lpstr>
      <vt:lpstr>Times New Roman</vt:lpstr>
      <vt:lpstr>GEANT Association</vt:lpstr>
      <vt:lpstr>GEANT Association</vt:lpstr>
      <vt:lpstr>GEANT Association</vt:lpstr>
      <vt:lpstr>PowerPoint-Präsentation</vt:lpstr>
      <vt:lpstr>CONTEXT</vt:lpstr>
      <vt:lpstr>CONTEXT - SPs</vt:lpstr>
      <vt:lpstr>UNIFIED SSO</vt:lpstr>
      <vt:lpstr>Why change a running system?</vt:lpstr>
      <vt:lpstr>And what about client certificates?</vt:lpstr>
      <vt:lpstr>What features do we want for a new EAP method?</vt:lpstr>
      <vt:lpstr>Advantages of FIDO Keys</vt:lpstr>
      <vt:lpstr>Architecture of the new EAP method</vt:lpstr>
      <vt:lpstr>Protocol flow</vt:lpstr>
      <vt:lpstr>Current status</vt:lpstr>
      <vt:lpstr>OUTLOOK (WEATHER: CLOUDY)</vt:lpstr>
      <vt:lpstr>Interested? Get involved!</vt:lpstr>
      <vt:lpstr>PowerPoint-Präsentation</vt:lpstr>
      <vt:lpstr>X.509 certificates vs. FIDO</vt:lpstr>
      <vt:lpstr>Single-Sign On: Pseudo-credentials vs. FIDO-CTAP</vt:lpstr>
      <vt:lpstr>Basic Architecture of backend servers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dc:description/>
  <cp:lastModifiedBy>Jan-Frederik Rieckers</cp:lastModifiedBy>
  <cp:revision>20</cp:revision>
  <dcterms:modified xsi:type="dcterms:W3CDTF">2024-06-04T14:33:29Z</dcterms:modified>
  <dc:language>en-US</dc:language>
</cp:coreProperties>
</file>