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12"/>
  </p:notesMasterIdLst>
  <p:sldIdLst>
    <p:sldId id="376" r:id="rId5"/>
    <p:sldId id="386" r:id="rId6"/>
    <p:sldId id="380" r:id="rId7"/>
    <p:sldId id="381" r:id="rId8"/>
    <p:sldId id="377" r:id="rId9"/>
    <p:sldId id="383" r:id="rId10"/>
    <p:sldId id="349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979"/>
    <p:restoredTop sz="94651"/>
  </p:normalViewPr>
  <p:slideViewPr>
    <p:cSldViewPr snapToGrid="0">
      <p:cViewPr varScale="1">
        <p:scale>
          <a:sx n="58" d="100"/>
          <a:sy n="58" d="100"/>
        </p:scale>
        <p:origin x="200" y="1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6341E-5A0C-49F7-A789-9B0C23B1A871}" type="datetimeFigureOut">
              <a:rPr lang="nl-NL" smtClean="0"/>
              <a:t>09-06-2024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4DD73-CE08-4BD6-8EBE-E6357514C0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470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176B4-2F3E-4542-A88B-B482618D0CA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07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jdelijke aanduiding voor titel 1">
            <a:extLst>
              <a:ext uri="{FF2B5EF4-FFF2-40B4-BE49-F238E27FC236}">
                <a16:creationId xmlns:a16="http://schemas.microsoft.com/office/drawing/2014/main" id="{6487721E-6D8E-22A6-150E-48B5B73987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367937"/>
            <a:ext cx="2086708" cy="3422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Empty</a:t>
            </a:r>
          </a:p>
        </p:txBody>
      </p:sp>
    </p:spTree>
    <p:extLst>
      <p:ext uri="{BB962C8B-B14F-4D97-AF65-F5344CB8AC3E}">
        <p14:creationId xmlns:p14="http://schemas.microsoft.com/office/powerpoint/2010/main" val="3977581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+ Image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5CD5B878-220D-4F80-B08D-6312746A4F90}"/>
              </a:ext>
            </a:extLst>
          </p:cNvPr>
          <p:cNvSpPr/>
          <p:nvPr/>
        </p:nvSpPr>
        <p:spPr>
          <a:xfrm>
            <a:off x="0" y="-367937"/>
            <a:ext cx="1320170" cy="24622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600" b="1" cap="none" baseline="0" noProof="0">
                <a:solidFill>
                  <a:schemeClr val="accent1"/>
                </a:solidFill>
                <a:latin typeface="+mj-lt"/>
              </a:rPr>
              <a:t>Text + Image (s)</a:t>
            </a:r>
          </a:p>
        </p:txBody>
      </p:sp>
      <p:sp>
        <p:nvSpPr>
          <p:cNvPr id="163" name="Tijdelijke aanduiding voor tekst 15">
            <a:extLst>
              <a:ext uri="{FF2B5EF4-FFF2-40B4-BE49-F238E27FC236}">
                <a16:creationId xmlns:a16="http://schemas.microsoft.com/office/drawing/2014/main" id="{5EBE72CE-DC40-6D4E-563D-317873C025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6060536"/>
            <a:ext cx="932400" cy="47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65" name="Tijdelijke aanduiding voor tekst 12">
            <a:extLst>
              <a:ext uri="{FF2B5EF4-FFF2-40B4-BE49-F238E27FC236}">
                <a16:creationId xmlns:a16="http://schemas.microsoft.com/office/drawing/2014/main" id="{A2CDA243-2822-FDC1-9656-779DF0EFD1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8207" y="707795"/>
            <a:ext cx="36000" cy="396000"/>
          </a:xfrm>
          <a:custGeom>
            <a:avLst/>
            <a:gdLst>
              <a:gd name="connsiteX0" fmla="*/ 18000 w 36000"/>
              <a:gd name="connsiteY0" fmla="*/ 0 h 396000"/>
              <a:gd name="connsiteX1" fmla="*/ 36000 w 36000"/>
              <a:gd name="connsiteY1" fmla="*/ 18000 h 396000"/>
              <a:gd name="connsiteX2" fmla="*/ 36000 w 36000"/>
              <a:gd name="connsiteY2" fmla="*/ 378000 h 396000"/>
              <a:gd name="connsiteX3" fmla="*/ 18000 w 36000"/>
              <a:gd name="connsiteY3" fmla="*/ 396000 h 396000"/>
              <a:gd name="connsiteX4" fmla="*/ 0 w 36000"/>
              <a:gd name="connsiteY4" fmla="*/ 378000 h 396000"/>
              <a:gd name="connsiteX5" fmla="*/ 0 w 36000"/>
              <a:gd name="connsiteY5" fmla="*/ 18000 h 396000"/>
              <a:gd name="connsiteX6" fmla="*/ 18000 w 36000"/>
              <a:gd name="connsiteY6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" h="396000">
                <a:moveTo>
                  <a:pt x="18000" y="0"/>
                </a:moveTo>
                <a:cubicBezTo>
                  <a:pt x="27941" y="0"/>
                  <a:pt x="36000" y="8059"/>
                  <a:pt x="36000" y="18000"/>
                </a:cubicBezTo>
                <a:lnTo>
                  <a:pt x="36000" y="378000"/>
                </a:lnTo>
                <a:cubicBezTo>
                  <a:pt x="36000" y="387941"/>
                  <a:pt x="27941" y="396000"/>
                  <a:pt x="18000" y="396000"/>
                </a:cubicBezTo>
                <a:cubicBezTo>
                  <a:pt x="8059" y="396000"/>
                  <a:pt x="0" y="387941"/>
                  <a:pt x="0" y="378000"/>
                </a:cubicBezTo>
                <a:lnTo>
                  <a:pt x="0" y="18000"/>
                </a:lnTo>
                <a:cubicBezTo>
                  <a:pt x="0" y="8059"/>
                  <a:pt x="8059" y="0"/>
                  <a:pt x="1800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66" name="Tijdelijke aanduiding voor titel 1">
            <a:extLst>
              <a:ext uri="{FF2B5EF4-FFF2-40B4-BE49-F238E27FC236}">
                <a16:creationId xmlns:a16="http://schemas.microsoft.com/office/drawing/2014/main" id="{DA5B9C74-0708-1EC7-E013-F50E81FD6F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162" y="722313"/>
            <a:ext cx="7342838" cy="3422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/>
              <a:t>Place the title of the slide here</a:t>
            </a:r>
          </a:p>
        </p:txBody>
      </p:sp>
      <p:sp>
        <p:nvSpPr>
          <p:cNvPr id="2" name="Tijdelijke aanduiding voor afbeelding 16">
            <a:extLst>
              <a:ext uri="{FF2B5EF4-FFF2-40B4-BE49-F238E27FC236}">
                <a16:creationId xmlns:a16="http://schemas.microsoft.com/office/drawing/2014/main" id="{5E6E37D7-192F-D7CE-CAB6-205EFA903A0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562290" y="722313"/>
            <a:ext cx="2901015" cy="5083175"/>
          </a:xfrm>
          <a:prstGeom prst="roundRect">
            <a:avLst>
              <a:gd name="adj" fmla="val 5432"/>
            </a:avLst>
          </a:prstGeom>
          <a:solidFill>
            <a:schemeClr val="bg1">
              <a:lumMod val="95000"/>
            </a:schemeClr>
          </a:solidFill>
          <a:ln w="15875">
            <a:noFill/>
          </a:ln>
        </p:spPr>
        <p:txBody>
          <a:bodyPr lIns="360000" tIns="0" rIns="360000" bIns="1620000" anchor="ctr" anchorCtr="0"/>
          <a:lstStyle>
            <a:lvl1pPr marL="0" indent="0" algn="ctr"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Select this placeholder, go to the tab ‘</a:t>
            </a:r>
            <a:r>
              <a:rPr lang="en-GB" err="1"/>
              <a:t>Slidebuilder</a:t>
            </a:r>
            <a:r>
              <a:rPr lang="en-GB"/>
              <a:t>’, click on ‘Images’, select the preferred image and click on ‘Insert’.</a:t>
            </a:r>
          </a:p>
        </p:txBody>
      </p:sp>
      <p:sp>
        <p:nvSpPr>
          <p:cNvPr id="5" name="Tijdelijke aanduiding voor verticale tekst 2">
            <a:extLst>
              <a:ext uri="{FF2B5EF4-FFF2-40B4-BE49-F238E27FC236}">
                <a16:creationId xmlns:a16="http://schemas.microsoft.com/office/drawing/2014/main" id="{340A7996-AC8F-C9EF-8B8C-87DF71529425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>
          <a:xfrm>
            <a:off x="720000" y="1592263"/>
            <a:ext cx="7488000" cy="4213944"/>
          </a:xfrm>
        </p:spPr>
        <p:txBody>
          <a:bodyPr vert="horz"/>
          <a:lstStyle>
            <a:lvl1pPr>
              <a:defRPr/>
            </a:lvl1pPr>
            <a:lvl2pPr>
              <a:defRPr sz="1400"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Plain text #1</a:t>
            </a:r>
          </a:p>
          <a:p>
            <a:pPr lvl="1"/>
            <a:r>
              <a:rPr lang="en-GB" noProof="0"/>
              <a:t>Plain text #2</a:t>
            </a:r>
          </a:p>
          <a:p>
            <a:pPr lvl="2"/>
            <a:r>
              <a:rPr lang="en-GB" noProof="0"/>
              <a:t>Heading #1</a:t>
            </a:r>
          </a:p>
          <a:p>
            <a:pPr lvl="3"/>
            <a:r>
              <a:rPr lang="en-GB" noProof="0"/>
              <a:t>Heading #2</a:t>
            </a:r>
          </a:p>
          <a:p>
            <a:pPr lvl="4"/>
            <a:r>
              <a:rPr lang="en-GB" noProof="0"/>
              <a:t>Heading #3</a:t>
            </a:r>
          </a:p>
          <a:p>
            <a:pPr lvl="5"/>
            <a:r>
              <a:rPr lang="en-GB" noProof="0"/>
              <a:t>Heading #4</a:t>
            </a:r>
          </a:p>
          <a:p>
            <a:pPr lvl="6"/>
            <a:r>
              <a:rPr lang="en-GB" noProof="0"/>
              <a:t>Source</a:t>
            </a:r>
          </a:p>
          <a:p>
            <a:pPr lvl="7"/>
            <a:r>
              <a:rPr lang="en-GB" noProof="0"/>
              <a:t>Plain text #1</a:t>
            </a:r>
          </a:p>
          <a:p>
            <a:pPr marL="0" marR="0" lvl="8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GB" noProof="0"/>
              <a:t>Plain text #2</a:t>
            </a:r>
          </a:p>
        </p:txBody>
      </p:sp>
    </p:spTree>
    <p:extLst>
      <p:ext uri="{BB962C8B-B14F-4D97-AF65-F5344CB8AC3E}">
        <p14:creationId xmlns:p14="http://schemas.microsoft.com/office/powerpoint/2010/main" val="364148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19B37A3-82F2-45D5-868F-F00F93F6E7B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65163" y="722313"/>
            <a:ext cx="10582630" cy="3422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/>
              <a:t>Place the title of the slide here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61B9A90-182E-49A3-8BF5-04F32288137B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720000" y="1592262"/>
            <a:ext cx="10752000" cy="42139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Plain text #1</a:t>
            </a:r>
          </a:p>
          <a:p>
            <a:pPr lvl="1"/>
            <a:r>
              <a:rPr lang="en-GB" noProof="0"/>
              <a:t>Plain text #2</a:t>
            </a:r>
          </a:p>
          <a:p>
            <a:pPr lvl="2"/>
            <a:r>
              <a:rPr lang="en-GB" noProof="0"/>
              <a:t>Heading #1</a:t>
            </a:r>
          </a:p>
          <a:p>
            <a:pPr lvl="3"/>
            <a:r>
              <a:rPr lang="en-GB" noProof="0"/>
              <a:t>Heading #2</a:t>
            </a:r>
          </a:p>
          <a:p>
            <a:pPr lvl="4"/>
            <a:r>
              <a:rPr lang="en-GB" noProof="0"/>
              <a:t>Heading #3</a:t>
            </a:r>
          </a:p>
          <a:p>
            <a:pPr lvl="5"/>
            <a:r>
              <a:rPr lang="en-GB" noProof="0"/>
              <a:t>Heading #4</a:t>
            </a:r>
          </a:p>
          <a:p>
            <a:pPr lvl="6"/>
            <a:r>
              <a:rPr lang="en-GB" noProof="0"/>
              <a:t>Source</a:t>
            </a:r>
          </a:p>
          <a:p>
            <a:pPr lvl="7"/>
            <a:r>
              <a:rPr lang="en-GB" noProof="0"/>
              <a:t>Plain text #1</a:t>
            </a:r>
          </a:p>
          <a:p>
            <a:pPr marL="0" marR="0" lvl="8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GB" noProof="0"/>
              <a:t>Plain text #2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3B2B64-2362-45C8-9E78-5ECAAAF3478D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266793" y="7267316"/>
            <a:ext cx="4114800" cy="15179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|  Published under cc-by licence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49FE6F-67CB-4243-BE03-A9A3C4007850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175566" y="7255814"/>
            <a:ext cx="284597" cy="15179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 b="1">
                <a:solidFill>
                  <a:schemeClr val="tx1"/>
                </a:solidFill>
                <a:latin typeface="+mj-lt"/>
              </a:defRPr>
            </a:lvl1pPr>
          </a:lstStyle>
          <a:p>
            <a:fld id="{D7B5DC5B-6873-43DB-ADC7-B15ACCE0DFDB}" type="slidenum">
              <a:rPr lang="en-GB" smtClean="0"/>
              <a:pPr/>
              <a:t>‹nr.›</a:t>
            </a:fld>
            <a:endParaRPr lang="en-GB"/>
          </a:p>
        </p:txBody>
      </p:sp>
      <p:grpSp>
        <p:nvGrpSpPr>
          <p:cNvPr id="15" name="GRID" hidden="1">
            <a:extLst>
              <a:ext uri="{FF2B5EF4-FFF2-40B4-BE49-F238E27FC236}">
                <a16:creationId xmlns:a16="http://schemas.microsoft.com/office/drawing/2014/main" id="{4129D105-9E64-446B-9706-45C80CEFF79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tx1">
              <a:alpha val="20000"/>
            </a:schemeClr>
          </a:solidFill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7D9988B5-FF41-44BF-9EBA-8ED0383D0B4A}"/>
                </a:ext>
              </a:extLst>
            </p:cNvPr>
            <p:cNvSpPr/>
            <p:nvPr userDrawn="1"/>
          </p:nvSpPr>
          <p:spPr>
            <a:xfrm>
              <a:off x="0" y="0"/>
              <a:ext cx="12192000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223B51F0-7066-4BAC-B391-CBE4243866E1}"/>
                </a:ext>
              </a:extLst>
            </p:cNvPr>
            <p:cNvSpPr/>
            <p:nvPr userDrawn="1"/>
          </p:nvSpPr>
          <p:spPr>
            <a:xfrm>
              <a:off x="0" y="0"/>
              <a:ext cx="72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986314BC-5B6A-423E-A18F-BE67EEBFD0AA}"/>
                </a:ext>
              </a:extLst>
            </p:cNvPr>
            <p:cNvSpPr/>
            <p:nvPr userDrawn="1"/>
          </p:nvSpPr>
          <p:spPr>
            <a:xfrm>
              <a:off x="11472000" y="0"/>
              <a:ext cx="72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459F3FC6-346A-4720-8A58-EF51F3E955F9}"/>
                </a:ext>
              </a:extLst>
            </p:cNvPr>
            <p:cNvSpPr/>
            <p:nvPr userDrawn="1"/>
          </p:nvSpPr>
          <p:spPr>
            <a:xfrm>
              <a:off x="0" y="1064525"/>
              <a:ext cx="1219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3D4E2D73-574C-4613-A3A4-5612A2E130A4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52775937-D9EA-4974-9459-412AF5D1CBD4}"/>
                </a:ext>
              </a:extLst>
            </p:cNvPr>
            <p:cNvSpPr/>
            <p:nvPr userDrawn="1"/>
          </p:nvSpPr>
          <p:spPr>
            <a:xfrm>
              <a:off x="0" y="5806208"/>
              <a:ext cx="1219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/>
            </a:p>
          </p:txBody>
        </p:sp>
      </p:grpSp>
      <p:sp>
        <p:nvSpPr>
          <p:cNvPr id="20" name="Tekstvak 19">
            <a:extLst>
              <a:ext uri="{FF2B5EF4-FFF2-40B4-BE49-F238E27FC236}">
                <a16:creationId xmlns:a16="http://schemas.microsoft.com/office/drawing/2014/main" id="{88A106C3-3B5C-4817-A9B9-E1AA65368768}"/>
              </a:ext>
            </a:extLst>
          </p:cNvPr>
          <p:cNvSpPr txBox="1"/>
          <p:nvPr userDrawn="1"/>
        </p:nvSpPr>
        <p:spPr>
          <a:xfrm>
            <a:off x="-12032" y="-542026"/>
            <a:ext cx="2129051" cy="150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00" b="0" cap="all" baseline="0" noProof="0">
                <a:latin typeface="+mj-lt"/>
              </a:rPr>
              <a:t>Name of the layout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8839A4-EDB3-CD18-65F6-1247F05B0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000" y="7267317"/>
            <a:ext cx="1451700" cy="1517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35A72ECF-8B84-41B2-B55D-F6FF3126552C}" type="datetime3">
              <a:rPr lang="en-GB" smtClean="0"/>
              <a:t>9 June, 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94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8" r:id="rId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4"/>
        </a:buClr>
        <a:buSzPct val="100000"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tx2"/>
        </a:buClr>
        <a:buFontTx/>
        <a:buNone/>
        <a:defRPr sz="2000" b="1" kern="1200">
          <a:solidFill>
            <a:schemeClr val="tx2"/>
          </a:solidFill>
          <a:latin typeface="+mj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accent1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accent3"/>
          </a:solidFill>
          <a:latin typeface="+mj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2000" b="1" i="0" kern="1200" cap="none" baseline="0">
          <a:solidFill>
            <a:schemeClr val="accent4"/>
          </a:solidFill>
          <a:latin typeface="+mj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tx2"/>
        </a:buClr>
        <a:buFontTx/>
        <a:buNone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tx2"/>
        </a:buClr>
        <a:buFontTx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tx2"/>
        </a:buClr>
        <a:buFontTx/>
        <a:buNone/>
        <a:tabLst/>
        <a:defRPr sz="1600" i="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3">
          <p15:clr>
            <a:srgbClr val="F26B43"/>
          </p15:clr>
        </p15:guide>
        <p15:guide id="2" pos="450">
          <p15:clr>
            <a:srgbClr val="F26B43"/>
          </p15:clr>
        </p15:guide>
        <p15:guide id="3" orient="horz" pos="3657">
          <p15:clr>
            <a:srgbClr val="F26B43"/>
          </p15:clr>
        </p15:guide>
        <p15:guide id="4" orient="horz" pos="3997">
          <p15:clr>
            <a:srgbClr val="A4A3A4"/>
          </p15:clr>
        </p15:guide>
        <p15:guide id="5" orient="horz" pos="4092">
          <p15:clr>
            <a:srgbClr val="A4A3A4"/>
          </p15:clr>
        </p15:guide>
        <p15:guide id="6" pos="7219">
          <p15:clr>
            <a:srgbClr val="F26B43"/>
          </p15:clr>
        </p15:guide>
        <p15:guide id="7" orient="horz" pos="669">
          <p15:clr>
            <a:srgbClr val="A4A3A4"/>
          </p15:clr>
        </p15:guide>
        <p15:guide id="8" orient="horz" pos="455">
          <p15:clr>
            <a:srgbClr val="A4A3A4"/>
          </p15:clr>
        </p15:guide>
        <p15:guide id="9" orient="horz" pos="2160">
          <p15:clr>
            <a:srgbClr val="F26B43"/>
          </p15:clr>
        </p15:guide>
        <p15:guide id="10" orient="horz" pos="142">
          <p15:clr>
            <a:srgbClr val="5ACBF0"/>
          </p15:clr>
        </p15:guide>
        <p15:guide id="11" orient="horz" pos="4178">
          <p15:clr>
            <a:srgbClr val="5ACBF0"/>
          </p15:clr>
        </p15:guide>
        <p15:guide id="12" pos="3840">
          <p15:clr>
            <a:srgbClr val="F26B43"/>
          </p15:clr>
        </p15:guide>
        <p15:guide id="13" pos="121">
          <p15:clr>
            <a:srgbClr val="5ACBF0"/>
          </p15:clr>
        </p15:guide>
        <p15:guide id="14" pos="7559">
          <p15:clr>
            <a:srgbClr val="5ACBF0"/>
          </p15:clr>
        </p15:guide>
        <p15:guide id="15" orient="horz">
          <p15:clr>
            <a:srgbClr val="FDE53C"/>
          </p15:clr>
        </p15:guide>
        <p15:guide id="16" pos="7680">
          <p15:clr>
            <a:srgbClr val="FDE53C"/>
          </p15:clr>
        </p15:guide>
        <p15:guide id="17">
          <p15:clr>
            <a:srgbClr val="FDE53C"/>
          </p15:clr>
        </p15:guide>
        <p15:guide id="18" orient="horz" pos="4320">
          <p15:clr>
            <a:srgbClr val="FDE53C"/>
          </p15:clr>
        </p15:guide>
        <p15:guide id="19" pos="4021">
          <p15:clr>
            <a:srgbClr val="F26B43"/>
          </p15:clr>
        </p15:guide>
        <p15:guide id="20" pos="36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9C7E-94B9-88B7-2250-2A6E881CB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Afbeelding met Menselijk gezicht, bril, handschrift, accessoire&#10;&#10;Automatisch gegenereerde beschrijving">
            <a:extLst>
              <a:ext uri="{FF2B5EF4-FFF2-40B4-BE49-F238E27FC236}">
                <a16:creationId xmlns:a16="http://schemas.microsoft.com/office/drawing/2014/main" id="{2867B6F8-6E2E-9CCE-4658-3DC8A7A00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1237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38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6A0110-7082-888F-6353-8D9CC66759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5C54331-A432-4B3B-DD4C-5F87884BD9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939435-E97C-C555-0EEA-0A7CE10E3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Direct vs Indirect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3C1D9E-0CF6-6D4D-774F-2FE4DDB65BDE}"/>
              </a:ext>
            </a:extLst>
          </p:cNvPr>
          <p:cNvSpPr txBox="1"/>
          <p:nvPr/>
        </p:nvSpPr>
        <p:spPr>
          <a:xfrm>
            <a:off x="1043354" y="964276"/>
            <a:ext cx="914400" cy="3422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nl-NL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F42CB0B3-D096-4DB3-76A3-2F8AE34B6C39}"/>
              </a:ext>
            </a:extLst>
          </p:cNvPr>
          <p:cNvSpPr txBox="1">
            <a:spLocks/>
          </p:cNvSpPr>
          <p:nvPr/>
        </p:nvSpPr>
        <p:spPr>
          <a:xfrm>
            <a:off x="720000" y="2292696"/>
            <a:ext cx="1503052" cy="3422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0" dirty="0"/>
              <a:t>Supplier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D457F4F-7C03-19CF-30F2-23D6329E4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050" y="1596859"/>
            <a:ext cx="7772400" cy="1517426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AA1DB7C5-816C-B678-3EAA-C3AE84BA4466}"/>
              </a:ext>
            </a:extLst>
          </p:cNvPr>
          <p:cNvSpPr txBox="1">
            <a:spLocks/>
          </p:cNvSpPr>
          <p:nvPr/>
        </p:nvSpPr>
        <p:spPr>
          <a:xfrm>
            <a:off x="5172125" y="3399252"/>
            <a:ext cx="1844905" cy="3422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accent1"/>
                </a:solidFill>
              </a:rPr>
              <a:t>Indirect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62ED46C1-675D-73BB-072A-FCD2DA200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302" y="3108463"/>
            <a:ext cx="2591337" cy="1768337"/>
          </a:xfrm>
          <a:prstGeom prst="rect">
            <a:avLst/>
          </a:prstGeom>
        </p:spPr>
      </p:pic>
      <p:pic>
        <p:nvPicPr>
          <p:cNvPr id="15" name="Afbeelding 14" descr="Afbeelding met cirkel, ruimte, Elektrisch blauw, bol&#10;&#10;Automatisch gegenereerde beschrijving">
            <a:extLst>
              <a:ext uri="{FF2B5EF4-FFF2-40B4-BE49-F238E27FC236}">
                <a16:creationId xmlns:a16="http://schemas.microsoft.com/office/drawing/2014/main" id="{A6CF30C2-67C6-A112-0A0E-3B7270D5CE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156" y="4129567"/>
            <a:ext cx="2248532" cy="923830"/>
          </a:xfrm>
          <a:prstGeom prst="rect">
            <a:avLst/>
          </a:prstGeom>
        </p:spPr>
      </p:pic>
      <p:sp>
        <p:nvSpPr>
          <p:cNvPr id="16" name="Title 3">
            <a:extLst>
              <a:ext uri="{FF2B5EF4-FFF2-40B4-BE49-F238E27FC236}">
                <a16:creationId xmlns:a16="http://schemas.microsoft.com/office/drawing/2014/main" id="{9A8333E6-819B-B2B3-405B-67B3D41EBA8A}"/>
              </a:ext>
            </a:extLst>
          </p:cNvPr>
          <p:cNvSpPr txBox="1">
            <a:spLocks/>
          </p:cNvSpPr>
          <p:nvPr/>
        </p:nvSpPr>
        <p:spPr>
          <a:xfrm>
            <a:off x="5337777" y="5247931"/>
            <a:ext cx="1844905" cy="3422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0" dirty="0"/>
              <a:t>NREN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F2DAB43B-E2F1-69B7-4635-0C58E5B6CB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5930" y="3385907"/>
            <a:ext cx="2248532" cy="1493378"/>
          </a:xfrm>
          <a:prstGeom prst="rect">
            <a:avLst/>
          </a:prstGeom>
        </p:spPr>
      </p:pic>
      <p:sp>
        <p:nvSpPr>
          <p:cNvPr id="19" name="Title 3">
            <a:extLst>
              <a:ext uri="{FF2B5EF4-FFF2-40B4-BE49-F238E27FC236}">
                <a16:creationId xmlns:a16="http://schemas.microsoft.com/office/drawing/2014/main" id="{5C3CEC6F-56E2-D774-FAA4-7BC3D838126B}"/>
              </a:ext>
            </a:extLst>
          </p:cNvPr>
          <p:cNvSpPr txBox="1">
            <a:spLocks/>
          </p:cNvSpPr>
          <p:nvPr/>
        </p:nvSpPr>
        <p:spPr>
          <a:xfrm>
            <a:off x="9844134" y="2299323"/>
            <a:ext cx="1503052" cy="3422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0" dirty="0"/>
              <a:t>Institute</a:t>
            </a: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AB1CE365-A316-513A-1F35-292A02EA1DCD}"/>
              </a:ext>
            </a:extLst>
          </p:cNvPr>
          <p:cNvSpPr txBox="1">
            <a:spLocks/>
          </p:cNvSpPr>
          <p:nvPr/>
        </p:nvSpPr>
        <p:spPr>
          <a:xfrm>
            <a:off x="5125742" y="1312035"/>
            <a:ext cx="1844905" cy="3422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accent1"/>
                </a:solidFill>
              </a:rPr>
              <a:t>Direct</a:t>
            </a:r>
          </a:p>
        </p:txBody>
      </p:sp>
    </p:spTree>
    <p:extLst>
      <p:ext uri="{BB962C8B-B14F-4D97-AF65-F5344CB8AC3E}">
        <p14:creationId xmlns:p14="http://schemas.microsoft.com/office/powerpoint/2010/main" val="13701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6A0110-7082-888F-6353-8D9CC66759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5C54331-A432-4B3B-DD4C-5F87884BD9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939435-E97C-C555-0EEA-0A7CE10E3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Risks in indirect model</a:t>
            </a:r>
          </a:p>
        </p:txBody>
      </p:sp>
      <p:sp>
        <p:nvSpPr>
          <p:cNvPr id="8" name="Vertical Text Placeholder 7">
            <a:extLst>
              <a:ext uri="{FF2B5EF4-FFF2-40B4-BE49-F238E27FC236}">
                <a16:creationId xmlns:a16="http://schemas.microsoft.com/office/drawing/2014/main" id="{BCDB2D40-C59A-6BA5-5AFE-E4D64C95575F}"/>
              </a:ext>
            </a:extLst>
          </p:cNvPr>
          <p:cNvSpPr>
            <a:spLocks noGrp="1"/>
          </p:cNvSpPr>
          <p:nvPr>
            <p:ph type="body" orient="vert" idx="22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1" dirty="0"/>
              <a:t>Contractual risks</a:t>
            </a:r>
          </a:p>
          <a:p>
            <a:pPr lvl="1"/>
            <a:r>
              <a:rPr lang="en-GB" sz="2000" dirty="0"/>
              <a:t>	Legal risks</a:t>
            </a:r>
          </a:p>
          <a:p>
            <a:pPr lvl="1"/>
            <a:r>
              <a:rPr lang="en-GB" sz="2000" dirty="0"/>
              <a:t>	Privacy and security risks</a:t>
            </a:r>
            <a:endParaRPr lang="en-GB" sz="22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1" dirty="0"/>
              <a:t>Financial risks</a:t>
            </a:r>
            <a:endParaRPr lang="en-GB" sz="2800" b="1" dirty="0"/>
          </a:p>
          <a:p>
            <a:pPr lvl="1"/>
            <a:r>
              <a:rPr lang="en-GB" sz="2000" dirty="0"/>
              <a:t>	Institution cannot pay</a:t>
            </a:r>
          </a:p>
          <a:p>
            <a:pPr lvl="1"/>
            <a:r>
              <a:rPr lang="en-GB" sz="2000" dirty="0"/>
              <a:t>	Institution will not pay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2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3C1D9E-0CF6-6D4D-774F-2FE4DDB65BDE}"/>
              </a:ext>
            </a:extLst>
          </p:cNvPr>
          <p:cNvSpPr txBox="1"/>
          <p:nvPr/>
        </p:nvSpPr>
        <p:spPr>
          <a:xfrm>
            <a:off x="1043354" y="964276"/>
            <a:ext cx="914400" cy="3422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nl-NL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F9AB619-71D8-970A-DD5A-BE8B92A2C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290" y="1003851"/>
            <a:ext cx="2909710" cy="193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A27C9273-7B7B-1A1D-F5FC-9DC1AD234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162" y="3128468"/>
            <a:ext cx="2757015" cy="162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08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6A0110-7082-888F-6353-8D9CC66759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5C54331-A432-4B3B-DD4C-5F87884BD9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939435-E97C-C555-0EEA-0A7CE10E3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/>
              <a:t>Casus: </a:t>
            </a:r>
            <a:r>
              <a:rPr lang="en-GB" b="0" dirty="0"/>
              <a:t>public cloud services</a:t>
            </a:r>
          </a:p>
        </p:txBody>
      </p:sp>
      <p:sp>
        <p:nvSpPr>
          <p:cNvPr id="8" name="Vertical Text Placeholder 7">
            <a:extLst>
              <a:ext uri="{FF2B5EF4-FFF2-40B4-BE49-F238E27FC236}">
                <a16:creationId xmlns:a16="http://schemas.microsoft.com/office/drawing/2014/main" id="{BCDB2D40-C59A-6BA5-5AFE-E4D64C95575F}"/>
              </a:ext>
            </a:extLst>
          </p:cNvPr>
          <p:cNvSpPr>
            <a:spLocks noGrp="1"/>
          </p:cNvSpPr>
          <p:nvPr>
            <p:ph type="body" orient="vert" idx="22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1" dirty="0"/>
              <a:t>Why indirect (through SURF)</a:t>
            </a:r>
          </a:p>
          <a:p>
            <a:pPr lvl="1"/>
            <a:r>
              <a:rPr lang="en-GB" sz="2000" dirty="0"/>
              <a:t>	Additional advantageous conditions</a:t>
            </a:r>
          </a:p>
          <a:p>
            <a:pPr lvl="1"/>
            <a:r>
              <a:rPr lang="en-GB" sz="2000" dirty="0"/>
              <a:t>	Monitoring usage, technical support</a:t>
            </a:r>
          </a:p>
          <a:p>
            <a:pPr lvl="1"/>
            <a:r>
              <a:rPr lang="en-GB" sz="2000" dirty="0"/>
              <a:t>	Support security ambitions members</a:t>
            </a:r>
            <a:endParaRPr lang="en-GB" sz="22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1" dirty="0"/>
              <a:t>Risk </a:t>
            </a:r>
          </a:p>
          <a:p>
            <a:pPr lvl="1"/>
            <a:r>
              <a:rPr lang="en-GB" sz="2000" dirty="0"/>
              <a:t>	Institute gets hacked</a:t>
            </a:r>
            <a:endParaRPr lang="en-GB" sz="2000" b="1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1" dirty="0"/>
              <a:t>Consequences</a:t>
            </a:r>
            <a:endParaRPr lang="en-GB" sz="2800" b="1" dirty="0"/>
          </a:p>
          <a:p>
            <a:pPr lvl="1"/>
            <a:r>
              <a:rPr lang="en-GB" sz="2000" dirty="0"/>
              <a:t>	If institute doesn’t pay, SURF might have to</a:t>
            </a:r>
          </a:p>
          <a:p>
            <a:pPr lvl="1"/>
            <a:r>
              <a:rPr lang="en-GB" sz="2000" dirty="0"/>
              <a:t>	Resulting in SURF members covering</a:t>
            </a:r>
          </a:p>
          <a:p>
            <a:pPr lvl="1"/>
            <a:endParaRPr lang="en-GB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2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3C1D9E-0CF6-6D4D-774F-2FE4DDB65BDE}"/>
              </a:ext>
            </a:extLst>
          </p:cNvPr>
          <p:cNvSpPr txBox="1"/>
          <p:nvPr/>
        </p:nvSpPr>
        <p:spPr>
          <a:xfrm>
            <a:off x="1043354" y="964276"/>
            <a:ext cx="914400" cy="3422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nl-NL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Tijdelijke aanduiding voor afbeelding 8" descr="Afbeelding met schermopname, ruimte&#10;&#10;Automatisch gegenereerde beschrijving">
            <a:extLst>
              <a:ext uri="{FF2B5EF4-FFF2-40B4-BE49-F238E27FC236}">
                <a16:creationId xmlns:a16="http://schemas.microsoft.com/office/drawing/2014/main" id="{085BDF7E-EA23-85EA-F2A2-663ED950C26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0" r="320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988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CD6391-42B2-6104-1BD2-5558DC7BB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A0E7308-D33E-8AF3-CE0E-25DAEAF88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72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12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6A0110-7082-888F-6353-8D9CC66759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5C54331-A432-4B3B-DD4C-5F87884BD9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939435-E97C-C555-0EEA-0A7CE10E3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Takeaways	</a:t>
            </a:r>
          </a:p>
        </p:txBody>
      </p:sp>
      <p:sp>
        <p:nvSpPr>
          <p:cNvPr id="8" name="Vertical Text Placeholder 7">
            <a:extLst>
              <a:ext uri="{FF2B5EF4-FFF2-40B4-BE49-F238E27FC236}">
                <a16:creationId xmlns:a16="http://schemas.microsoft.com/office/drawing/2014/main" id="{BCDB2D40-C59A-6BA5-5AFE-E4D64C95575F}"/>
              </a:ext>
            </a:extLst>
          </p:cNvPr>
          <p:cNvSpPr>
            <a:spLocks noGrp="1"/>
          </p:cNvSpPr>
          <p:nvPr>
            <p:ph type="body" orient="vert" idx="22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1" dirty="0"/>
              <a:t>Risks are a reality</a:t>
            </a:r>
            <a:endParaRPr lang="en-GB" sz="22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1" dirty="0"/>
              <a:t>Decide on your NREN’s risk appetite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1" dirty="0"/>
              <a:t>Seek buy-in from members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1" dirty="0"/>
              <a:t>Share experiences between NRENs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1" dirty="0"/>
              <a:t>Join SIG-MSP meetings</a:t>
            </a:r>
            <a:endParaRPr lang="en-GB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2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3C1D9E-0CF6-6D4D-774F-2FE4DDB65BDE}"/>
              </a:ext>
            </a:extLst>
          </p:cNvPr>
          <p:cNvSpPr txBox="1"/>
          <p:nvPr/>
        </p:nvSpPr>
        <p:spPr>
          <a:xfrm>
            <a:off x="1043354" y="964276"/>
            <a:ext cx="914400" cy="3422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nl-NL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Tijdelijke aanduiding voor afbeelding 8" descr="Afbeelding met schermopname, ruimte&#10;&#10;Automatisch gegenereerde beschrijving">
            <a:extLst>
              <a:ext uri="{FF2B5EF4-FFF2-40B4-BE49-F238E27FC236}">
                <a16:creationId xmlns:a16="http://schemas.microsoft.com/office/drawing/2014/main" id="{085BDF7E-EA23-85EA-F2A2-663ED950C26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0" r="320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6859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64185BA-5495-BF3E-CCEF-973974A45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Chapter yellow</a:t>
            </a:r>
          </a:p>
        </p:txBody>
      </p:sp>
      <p:sp>
        <p:nvSpPr>
          <p:cNvPr id="6" name="Tijdelijke aanduiding voor tekst 10">
            <a:extLst>
              <a:ext uri="{FF2B5EF4-FFF2-40B4-BE49-F238E27FC236}">
                <a16:creationId xmlns:a16="http://schemas.microsoft.com/office/drawing/2014/main" id="{C537ADBB-B8D9-C08E-E653-9C7C468D4396}"/>
              </a:ext>
            </a:extLst>
          </p:cNvPr>
          <p:cNvSpPr txBox="1">
            <a:spLocks/>
          </p:cNvSpPr>
          <p:nvPr/>
        </p:nvSpPr>
        <p:spPr>
          <a:xfrm>
            <a:off x="193040" y="216852"/>
            <a:ext cx="11805920" cy="6424295"/>
          </a:xfrm>
          <a:prstGeom prst="roundRect">
            <a:avLst>
              <a:gd name="adj" fmla="val 3563"/>
            </a:avLst>
          </a:prstGeom>
          <a:solidFill>
            <a:srgbClr val="FF9600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Calibri Light" panose="020F030202020403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813" indent="-17621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Calibri Light" panose="020F030202020403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000" b="1" i="0" kern="1200" cap="none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6pPr>
            <a:lvl7pPr marL="342900" indent="-3429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" indent="-3429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6DA44"/>
              </a:buClr>
              <a:buSzPct val="110000"/>
              <a:buFont typeface="Calibri Light" panose="020F0302020204030204" pitchFamily="34" charset="0"/>
              <a:buNone/>
              <a:tabLst/>
              <a:defRPr/>
            </a:pPr>
            <a:r>
              <a:rPr kumimoji="0" lang="en-GB" sz="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A2BFDBF-96C6-C8BA-BD1E-A7DBE1275965}"/>
              </a:ext>
            </a:extLst>
          </p:cNvPr>
          <p:cNvSpPr txBox="1"/>
          <p:nvPr/>
        </p:nvSpPr>
        <p:spPr>
          <a:xfrm>
            <a:off x="4295539" y="2987073"/>
            <a:ext cx="2864395" cy="94029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Merci!</a:t>
            </a:r>
          </a:p>
        </p:txBody>
      </p:sp>
      <p:sp>
        <p:nvSpPr>
          <p:cNvPr id="11" name="Tijdelijke aanduiding voor tekst 12">
            <a:extLst>
              <a:ext uri="{FF2B5EF4-FFF2-40B4-BE49-F238E27FC236}">
                <a16:creationId xmlns:a16="http://schemas.microsoft.com/office/drawing/2014/main" id="{5D4D6133-BFE7-F90D-F68E-4948213CA1A0}"/>
              </a:ext>
            </a:extLst>
          </p:cNvPr>
          <p:cNvSpPr txBox="1">
            <a:spLocks/>
          </p:cNvSpPr>
          <p:nvPr/>
        </p:nvSpPr>
        <p:spPr>
          <a:xfrm>
            <a:off x="708207" y="3122999"/>
            <a:ext cx="36000" cy="612000"/>
          </a:xfrm>
          <a:custGeom>
            <a:avLst/>
            <a:gdLst>
              <a:gd name="connsiteX0" fmla="*/ 18000 w 36000"/>
              <a:gd name="connsiteY0" fmla="*/ 0 h 396000"/>
              <a:gd name="connsiteX1" fmla="*/ 36000 w 36000"/>
              <a:gd name="connsiteY1" fmla="*/ 18000 h 396000"/>
              <a:gd name="connsiteX2" fmla="*/ 36000 w 36000"/>
              <a:gd name="connsiteY2" fmla="*/ 378000 h 396000"/>
              <a:gd name="connsiteX3" fmla="*/ 18000 w 36000"/>
              <a:gd name="connsiteY3" fmla="*/ 396000 h 396000"/>
              <a:gd name="connsiteX4" fmla="*/ 0 w 36000"/>
              <a:gd name="connsiteY4" fmla="*/ 378000 h 396000"/>
              <a:gd name="connsiteX5" fmla="*/ 0 w 36000"/>
              <a:gd name="connsiteY5" fmla="*/ 18000 h 396000"/>
              <a:gd name="connsiteX6" fmla="*/ 18000 w 36000"/>
              <a:gd name="connsiteY6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" h="396000">
                <a:moveTo>
                  <a:pt x="18000" y="0"/>
                </a:moveTo>
                <a:cubicBezTo>
                  <a:pt x="27941" y="0"/>
                  <a:pt x="36000" y="8059"/>
                  <a:pt x="36000" y="18000"/>
                </a:cubicBezTo>
                <a:lnTo>
                  <a:pt x="36000" y="378000"/>
                </a:lnTo>
                <a:cubicBezTo>
                  <a:pt x="36000" y="387941"/>
                  <a:pt x="27941" y="396000"/>
                  <a:pt x="18000" y="396000"/>
                </a:cubicBezTo>
                <a:cubicBezTo>
                  <a:pt x="8059" y="396000"/>
                  <a:pt x="0" y="387941"/>
                  <a:pt x="0" y="378000"/>
                </a:cubicBezTo>
                <a:lnTo>
                  <a:pt x="0" y="18000"/>
                </a:lnTo>
                <a:cubicBezTo>
                  <a:pt x="0" y="8059"/>
                  <a:pt x="8059" y="0"/>
                  <a:pt x="1800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ct val="100000"/>
              <a:buFontTx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2000" b="1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000" b="1" i="0" kern="1200" cap="none" baseline="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tabLst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tabLst/>
              <a:defRPr sz="16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E7303A"/>
              </a:buClr>
              <a:buSzPct val="100000"/>
              <a:buFontTx/>
              <a:buNone/>
              <a:tabLst/>
              <a:defRPr/>
            </a:pPr>
            <a:r>
              <a:rPr kumimoji="0" lang="en-GB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</a:p>
        </p:txBody>
      </p:sp>
      <p:sp>
        <p:nvSpPr>
          <p:cNvPr id="15" name="Tijdelijke aanduiding voor tekst 15">
            <a:extLst>
              <a:ext uri="{FF2B5EF4-FFF2-40B4-BE49-F238E27FC236}">
                <a16:creationId xmlns:a16="http://schemas.microsoft.com/office/drawing/2014/main" id="{BE456379-F52C-CE62-0FB7-438431150BCC}"/>
              </a:ext>
            </a:extLst>
          </p:cNvPr>
          <p:cNvSpPr txBox="1">
            <a:spLocks/>
          </p:cNvSpPr>
          <p:nvPr/>
        </p:nvSpPr>
        <p:spPr>
          <a:xfrm>
            <a:off x="720000" y="6060536"/>
            <a:ext cx="932400" cy="475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ct val="100000"/>
              <a:buFontTx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2000" b="1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000" b="1" i="0" kern="1200" cap="none" baseline="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tabLst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tabLst/>
              <a:defRPr sz="16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E7303A"/>
              </a:buClr>
              <a:buSzPct val="100000"/>
              <a:buFontTx/>
              <a:buNone/>
              <a:tabLst/>
              <a:defRPr/>
            </a:pPr>
            <a:r>
              <a:rPr kumimoji="0" lang="en-GB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AD0F53B-8217-A825-150E-2A10D703BEE9}"/>
              </a:ext>
            </a:extLst>
          </p:cNvPr>
          <p:cNvSpPr txBox="1"/>
          <p:nvPr/>
        </p:nvSpPr>
        <p:spPr>
          <a:xfrm>
            <a:off x="1770999" y="5577873"/>
            <a:ext cx="2864395" cy="94029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Michel.wets@surf.nl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38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plate Slidebuilder - SURF">
  <a:themeElements>
    <a:clrScheme name="SURF">
      <a:dk1>
        <a:srgbClr val="000000"/>
      </a:dk1>
      <a:lt1>
        <a:srgbClr val="FFFFFF"/>
      </a:lt1>
      <a:dk2>
        <a:srgbClr val="070809"/>
      </a:dk2>
      <a:lt2>
        <a:srgbClr val="FFFFFF"/>
      </a:lt2>
      <a:accent1>
        <a:srgbClr val="EE7628"/>
      </a:accent1>
      <a:accent2>
        <a:srgbClr val="F6DA44"/>
      </a:accent2>
      <a:accent3>
        <a:srgbClr val="177ABF"/>
      </a:accent3>
      <a:accent4>
        <a:srgbClr val="2CA055"/>
      </a:accent4>
      <a:accent5>
        <a:srgbClr val="7B2882"/>
      </a:accent5>
      <a:accent6>
        <a:srgbClr val="E7303A"/>
      </a:accent6>
      <a:hlink>
        <a:srgbClr val="CCCBCB"/>
      </a:hlink>
      <a:folHlink>
        <a:srgbClr val="211F26"/>
      </a:folHlink>
    </a:clrScheme>
    <a:fontScheme name="SURF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144000" tIns="144000" rIns="144000" bIns="144000" rtlCol="0" anchor="ctr"/>
      <a:lstStyle>
        <a:defPPr algn="ctr">
          <a:lnSpc>
            <a:spcPct val="90000"/>
          </a:lnSpc>
          <a:spcBef>
            <a:spcPts val="200"/>
          </a:spcBef>
          <a:spcAft>
            <a:spcPts val="200"/>
          </a:spcAft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accent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spcBef>
            <a:spcPts val="600"/>
          </a:spcBef>
          <a:spcAft>
            <a:spcPts val="600"/>
          </a:spcAft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88a5de6-8b70-4fcb-902a-2cf0321a625b">
      <Terms xmlns="http://schemas.microsoft.com/office/infopath/2007/PartnerControls"/>
    </lcf76f155ced4ddcb4097134ff3c332f>
    <TaxCatchAll xmlns="639bed64-fe42-46b4-9d2b-edb577ff1c6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3B647963068B4D9C8F8458A5C3A115" ma:contentTypeVersion="16" ma:contentTypeDescription="Een nieuw document maken." ma:contentTypeScope="" ma:versionID="9349131c7831416bca1824b6d83fbf2f">
  <xsd:schema xmlns:xsd="http://www.w3.org/2001/XMLSchema" xmlns:xs="http://www.w3.org/2001/XMLSchema" xmlns:p="http://schemas.microsoft.com/office/2006/metadata/properties" xmlns:ns2="a88a5de6-8b70-4fcb-902a-2cf0321a625b" xmlns:ns3="639bed64-fe42-46b4-9d2b-edb577ff1c62" targetNamespace="http://schemas.microsoft.com/office/2006/metadata/properties" ma:root="true" ma:fieldsID="053e848249a6fa53bd358e0173ef1457" ns2:_="" ns3:_="">
    <xsd:import namespace="a88a5de6-8b70-4fcb-902a-2cf0321a625b"/>
    <xsd:import namespace="639bed64-fe42-46b4-9d2b-edb577ff1c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8a5de6-8b70-4fcb-902a-2cf0321a62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c6f371a7-af1e-4863-b830-9db92276c5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9bed64-fe42-46b4-9d2b-edb577ff1c62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307079f3-35c0-48db-ad62-dd2859580842}" ma:internalName="TaxCatchAll" ma:showField="CatchAllData" ma:web="639bed64-fe42-46b4-9d2b-edb577ff1c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04BF14-072C-4815-A0ED-7B94D9C82B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8E74C1-81AB-4B5B-9ABB-690BC4F5EFE1}">
  <ds:schemaRefs>
    <ds:schemaRef ds:uri="639bed64-fe42-46b4-9d2b-edb577ff1c62"/>
    <ds:schemaRef ds:uri="a88a5de6-8b70-4fcb-902a-2cf0321a625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A93AE98-FCE1-4E64-A643-18C4A1601F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8a5de6-8b70-4fcb-902a-2cf0321a625b"/>
    <ds:schemaRef ds:uri="639bed64-fe42-46b4-9d2b-edb577ff1c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17356</TotalTime>
  <Words>119</Words>
  <Application>Microsoft Macintosh PowerPoint</Application>
  <PresentationFormat>Breedbeeld</PresentationFormat>
  <Paragraphs>36</Paragraphs>
  <Slides>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Template Slidebuilder - SURF</vt:lpstr>
      <vt:lpstr>PowerPoint-presentatie</vt:lpstr>
      <vt:lpstr>Direct vs Indirect</vt:lpstr>
      <vt:lpstr>Risks in indirect model</vt:lpstr>
      <vt:lpstr>Casus: public cloud services</vt:lpstr>
      <vt:lpstr>PowerPoint-presentatie</vt:lpstr>
      <vt:lpstr>Takeaways </vt:lpstr>
      <vt:lpstr>Chapter yellow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4M presentatie</dc:title>
  <dc:creator>Martijn De Bruin</dc:creator>
  <cp:lastModifiedBy>Michel Wets</cp:lastModifiedBy>
  <cp:revision>25</cp:revision>
  <dcterms:created xsi:type="dcterms:W3CDTF">2023-05-03T11:30:29Z</dcterms:created>
  <dcterms:modified xsi:type="dcterms:W3CDTF">2024-06-12T16:53:51Z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0x010100A03B647963068B4D9C8F8458A5C3A115</vt:lpwstr>
  </property>
  <property fmtid="{D5CDD505-2E9C-101B-9397-08002B2CF9AE}" pid="3" name="MediaServiceImageTags">
    <vt:lpwstr/>
  </property>
</Properties>
</file>