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3" r:id="rId5"/>
    <p:sldMasterId id="2147483665" r:id="rId6"/>
    <p:sldMasterId id="2147483667" r:id="rId7"/>
  </p:sldMasterIdLst>
  <p:notesMasterIdLst>
    <p:notesMasterId r:id="rId18"/>
  </p:notesMasterIdLst>
  <p:sldIdLst>
    <p:sldId id="257" r:id="rId8"/>
    <p:sldId id="267" r:id="rId9"/>
    <p:sldId id="287" r:id="rId10"/>
    <p:sldId id="286" r:id="rId11"/>
    <p:sldId id="284" r:id="rId12"/>
    <p:sldId id="278" r:id="rId13"/>
    <p:sldId id="283" r:id="rId14"/>
    <p:sldId id="276" r:id="rId15"/>
    <p:sldId id="262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36"/>
    <a:srgbClr val="C3C8C8"/>
    <a:srgbClr val="00B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98"/>
    <p:restoredTop sz="95846"/>
  </p:normalViewPr>
  <p:slideViewPr>
    <p:cSldViewPr snapToObjects="1" showGuides="1">
      <p:cViewPr varScale="1">
        <p:scale>
          <a:sx n="128" d="100"/>
          <a:sy n="128" d="100"/>
        </p:scale>
        <p:origin x="1000" y="17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3E284-D0D4-4642-841B-C5C45D366AE9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A7595-74C3-744D-A84E-4E7EE1EC9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6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06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19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4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ADE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35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Background 1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69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Background 2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36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8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75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ANNZ_logo_RGB.ai">
            <a:extLst>
              <a:ext uri="{FF2B5EF4-FFF2-40B4-BE49-F238E27FC236}">
                <a16:creationId xmlns:a16="http://schemas.microsoft.com/office/drawing/2014/main" id="{D7705D61-4227-A048-9B57-5CC8939ED2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A6EBB2-9710-4747-A246-7C390FF8DDC6}"/>
              </a:ext>
            </a:extLst>
          </p:cNvPr>
          <p:cNvCxnSpPr>
            <a:cxnSpLocks/>
          </p:cNvCxnSpPr>
          <p:nvPr userDrawn="1"/>
        </p:nvCxnSpPr>
        <p:spPr>
          <a:xfrm>
            <a:off x="2207568" y="6309320"/>
            <a:ext cx="9289032" cy="0"/>
          </a:xfrm>
          <a:prstGeom prst="line">
            <a:avLst/>
          </a:prstGeom>
          <a:ln w="161925" cap="rnd">
            <a:solidFill>
              <a:srgbClr val="00B9E4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70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ANNZ_logo_RGB.ai">
            <a:extLst>
              <a:ext uri="{FF2B5EF4-FFF2-40B4-BE49-F238E27FC236}">
                <a16:creationId xmlns:a16="http://schemas.microsoft.com/office/drawing/2014/main" id="{D7705D61-4227-A048-9B57-5CC8939ED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6DB3383-D9F9-D54C-BF6E-A6B959E20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1000"/>
          </a:blip>
          <a:srcRect l="55936" t="60500"/>
          <a:stretch/>
        </p:blipFill>
        <p:spPr>
          <a:xfrm>
            <a:off x="6960097" y="228857"/>
            <a:ext cx="5231904" cy="6629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721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ANNZ_logo_RGB.ai">
            <a:extLst>
              <a:ext uri="{FF2B5EF4-FFF2-40B4-BE49-F238E27FC236}">
                <a16:creationId xmlns:a16="http://schemas.microsoft.com/office/drawing/2014/main" id="{D7705D61-4227-A048-9B57-5CC8939ED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6DB3383-D9F9-D54C-BF6E-A6B959E20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1000"/>
          </a:blip>
          <a:srcRect l="55936" t="60500"/>
          <a:stretch/>
        </p:blipFill>
        <p:spPr>
          <a:xfrm rot="16200000">
            <a:off x="8666828" y="-711920"/>
            <a:ext cx="5231904" cy="6629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4152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40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19A6B5E-5BA7-AE49-AB36-5D5AD0244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0161"/>
          <a:stretch/>
        </p:blipFill>
        <p:spPr>
          <a:xfrm>
            <a:off x="4870580" y="-14259"/>
            <a:ext cx="7321420" cy="687225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1845CCE0-2D3A-C54C-81DA-267D807490C4}"/>
              </a:ext>
            </a:extLst>
          </p:cNvPr>
          <p:cNvSpPr/>
          <p:nvPr/>
        </p:nvSpPr>
        <p:spPr>
          <a:xfrm>
            <a:off x="0" y="-63065"/>
            <a:ext cx="9480376" cy="6952260"/>
          </a:xfrm>
          <a:custGeom>
            <a:avLst/>
            <a:gdLst>
              <a:gd name="connsiteX0" fmla="*/ 0 w 7915774"/>
              <a:gd name="connsiteY0" fmla="*/ 0 h 6881381"/>
              <a:gd name="connsiteX1" fmla="*/ 7915774 w 7915774"/>
              <a:gd name="connsiteY1" fmla="*/ 9845 h 6881381"/>
              <a:gd name="connsiteX2" fmla="*/ 4676608 w 7915774"/>
              <a:gd name="connsiteY2" fmla="*/ 6871536 h 6881381"/>
              <a:gd name="connsiteX3" fmla="*/ 19690 w 7915774"/>
              <a:gd name="connsiteY3" fmla="*/ 6881381 h 6881381"/>
              <a:gd name="connsiteX4" fmla="*/ 0 w 7915774"/>
              <a:gd name="connsiteY4" fmla="*/ 0 h 6881381"/>
              <a:gd name="connsiteX0" fmla="*/ 0 w 8974901"/>
              <a:gd name="connsiteY0" fmla="*/ 0 h 6892670"/>
              <a:gd name="connsiteX1" fmla="*/ 8974901 w 8974901"/>
              <a:gd name="connsiteY1" fmla="*/ 21134 h 6892670"/>
              <a:gd name="connsiteX2" fmla="*/ 5735735 w 8974901"/>
              <a:gd name="connsiteY2" fmla="*/ 6882825 h 6892670"/>
              <a:gd name="connsiteX3" fmla="*/ 1078817 w 8974901"/>
              <a:gd name="connsiteY3" fmla="*/ 6892670 h 6892670"/>
              <a:gd name="connsiteX4" fmla="*/ 0 w 8974901"/>
              <a:gd name="connsiteY4" fmla="*/ 0 h 6892670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51785 w 8974901"/>
              <a:gd name="connsiteY3" fmla="*/ 6864447 h 6882825"/>
              <a:gd name="connsiteX4" fmla="*/ 0 w 8974901"/>
              <a:gd name="connsiteY4" fmla="*/ 0 h 6882825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3643 w 8974901"/>
              <a:gd name="connsiteY3" fmla="*/ 6881381 h 6882825"/>
              <a:gd name="connsiteX4" fmla="*/ 0 w 8974901"/>
              <a:gd name="connsiteY4" fmla="*/ 0 h 688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4901" h="6882825">
                <a:moveTo>
                  <a:pt x="0" y="0"/>
                </a:moveTo>
                <a:lnTo>
                  <a:pt x="8974901" y="21134"/>
                </a:lnTo>
                <a:lnTo>
                  <a:pt x="5735735" y="6882825"/>
                </a:lnTo>
                <a:lnTo>
                  <a:pt x="3643" y="6881381"/>
                </a:lnTo>
                <a:cubicBezTo>
                  <a:pt x="-2920" y="4590869"/>
                  <a:pt x="6563" y="2300357"/>
                  <a:pt x="0" y="0"/>
                </a:cubicBezTo>
                <a:close/>
              </a:path>
            </a:pathLst>
          </a:custGeom>
          <a:solidFill>
            <a:srgbClr val="15ABDE"/>
          </a:solidFill>
          <a:ln>
            <a:solidFill>
              <a:srgbClr val="14A4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yant Pro Medium"/>
              <a:cs typeface="Bryant Pro Medium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346F131-B805-5948-85BB-546932863CD4}"/>
              </a:ext>
            </a:extLst>
          </p:cNvPr>
          <p:cNvSpPr txBox="1">
            <a:spLocks/>
          </p:cNvSpPr>
          <p:nvPr/>
        </p:nvSpPr>
        <p:spPr>
          <a:xfrm>
            <a:off x="545218" y="739736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2CDF92-58A1-F446-82C2-D43F988A9246}" type="datetime4">
              <a:rPr lang="en-NZ" smtClean="0">
                <a:latin typeface="Arial"/>
                <a:cs typeface="Arial"/>
              </a:rPr>
              <a:pPr/>
              <a:t>22 May 2024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9D891-5293-A548-9384-90A31C213D11}"/>
              </a:ext>
            </a:extLst>
          </p:cNvPr>
          <p:cNvSpPr txBox="1"/>
          <p:nvPr/>
        </p:nvSpPr>
        <p:spPr>
          <a:xfrm>
            <a:off x="531672" y="1657224"/>
            <a:ext cx="846944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AU" sz="2400" b="1" kern="100" dirty="0">
                <a:effectLst/>
                <a:latin typeface="Bryant Pro Bold" panose="020B0503040000020003" pitchFamily="34" charset="0"/>
                <a:ea typeface="Aptos" panose="020B0004020202020204" pitchFamily="34" charset="0"/>
                <a:cs typeface="Arial" panose="020B0604020202020204" pitchFamily="34" charset="0"/>
              </a:rPr>
              <a:t>Threat Blocking</a:t>
            </a:r>
          </a:p>
          <a:p>
            <a:pPr>
              <a:spcAft>
                <a:spcPts val="800"/>
              </a:spcAft>
            </a:pPr>
            <a:r>
              <a:rPr lang="en-AU" sz="2400" b="1" kern="100" dirty="0">
                <a:effectLst/>
                <a:latin typeface="Bryant Pro Bold" panose="020B0503040000020003" pitchFamily="34" charset="0"/>
                <a:ea typeface="Aptos" panose="020B0004020202020204" pitchFamily="34" charset="0"/>
                <a:cs typeface="Arial" panose="020B0604020202020204" pitchFamily="34" charset="0"/>
              </a:rPr>
              <a:t>at the network border</a:t>
            </a:r>
            <a:endParaRPr lang="en-NZ" sz="2400" b="1" kern="100" dirty="0">
              <a:effectLst/>
              <a:latin typeface="Bryant Pro Bold" panose="020B0503040000020003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05D692-022E-7040-922F-20E8AAC1B247}"/>
              </a:ext>
            </a:extLst>
          </p:cNvPr>
          <p:cNvSpPr txBox="1"/>
          <p:nvPr/>
        </p:nvSpPr>
        <p:spPr>
          <a:xfrm>
            <a:off x="531671" y="2708920"/>
            <a:ext cx="8469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Tackle Cyber</a:t>
            </a:r>
            <a:br>
              <a:rPr lang="en-US" sz="6000" dirty="0">
                <a:solidFill>
                  <a:schemeClr val="bg1"/>
                </a:solidFill>
                <a:latin typeface="+mj-lt"/>
              </a:rPr>
            </a:br>
            <a:r>
              <a:rPr lang="en-US" sz="6000" dirty="0">
                <a:solidFill>
                  <a:schemeClr val="bg1"/>
                </a:solidFill>
                <a:latin typeface="+mj-lt"/>
              </a:rPr>
              <a:t>Threats head on</a:t>
            </a:r>
          </a:p>
        </p:txBody>
      </p:sp>
      <p:pic>
        <p:nvPicPr>
          <p:cNvPr id="24" name="Picture 23" descr="REANNZ_logo_NZ white_RGB.ai">
            <a:extLst>
              <a:ext uri="{FF2B5EF4-FFF2-40B4-BE49-F238E27FC236}">
                <a16:creationId xmlns:a16="http://schemas.microsoft.com/office/drawing/2014/main" id="{7CBB58FB-0DE9-4F4D-938D-97658AD65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8" y="5891025"/>
            <a:ext cx="1864995" cy="77833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67BCDE-43A6-3241-AEF4-6D3543B3FE7B}"/>
              </a:ext>
            </a:extLst>
          </p:cNvPr>
          <p:cNvCxnSpPr>
            <a:cxnSpLocks/>
          </p:cNvCxnSpPr>
          <p:nvPr/>
        </p:nvCxnSpPr>
        <p:spPr>
          <a:xfrm>
            <a:off x="763210" y="5013176"/>
            <a:ext cx="848808" cy="0"/>
          </a:xfrm>
          <a:prstGeom prst="line">
            <a:avLst/>
          </a:prstGeom>
          <a:ln w="161925" cap="rnd">
            <a:solidFill>
              <a:schemeClr val="bg1">
                <a:alpha val="1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4801"/>
      </p:ext>
    </p:extLst>
  </p:cSld>
  <p:clrMapOvr>
    <a:masterClrMapping/>
  </p:clrMapOvr>
  <p:transition spd="med" advTm="16213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91BE20-BCF0-6C42-AB86-F522C03A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0161"/>
          <a:stretch/>
        </p:blipFill>
        <p:spPr>
          <a:xfrm>
            <a:off x="4870580" y="-14259"/>
            <a:ext cx="7321420" cy="6872254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3CBB4A36-5AAC-CC40-AD59-3FF1FFA45126}"/>
              </a:ext>
            </a:extLst>
          </p:cNvPr>
          <p:cNvSpPr/>
          <p:nvPr/>
        </p:nvSpPr>
        <p:spPr>
          <a:xfrm>
            <a:off x="-24680" y="-66876"/>
            <a:ext cx="9480376" cy="6952260"/>
          </a:xfrm>
          <a:custGeom>
            <a:avLst/>
            <a:gdLst>
              <a:gd name="connsiteX0" fmla="*/ 0 w 7915774"/>
              <a:gd name="connsiteY0" fmla="*/ 0 h 6881381"/>
              <a:gd name="connsiteX1" fmla="*/ 7915774 w 7915774"/>
              <a:gd name="connsiteY1" fmla="*/ 9845 h 6881381"/>
              <a:gd name="connsiteX2" fmla="*/ 4676608 w 7915774"/>
              <a:gd name="connsiteY2" fmla="*/ 6871536 h 6881381"/>
              <a:gd name="connsiteX3" fmla="*/ 19690 w 7915774"/>
              <a:gd name="connsiteY3" fmla="*/ 6881381 h 6881381"/>
              <a:gd name="connsiteX4" fmla="*/ 0 w 7915774"/>
              <a:gd name="connsiteY4" fmla="*/ 0 h 6881381"/>
              <a:gd name="connsiteX0" fmla="*/ 0 w 8974901"/>
              <a:gd name="connsiteY0" fmla="*/ 0 h 6892670"/>
              <a:gd name="connsiteX1" fmla="*/ 8974901 w 8974901"/>
              <a:gd name="connsiteY1" fmla="*/ 21134 h 6892670"/>
              <a:gd name="connsiteX2" fmla="*/ 5735735 w 8974901"/>
              <a:gd name="connsiteY2" fmla="*/ 6882825 h 6892670"/>
              <a:gd name="connsiteX3" fmla="*/ 1078817 w 8974901"/>
              <a:gd name="connsiteY3" fmla="*/ 6892670 h 6892670"/>
              <a:gd name="connsiteX4" fmla="*/ 0 w 8974901"/>
              <a:gd name="connsiteY4" fmla="*/ 0 h 6892670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51785 w 8974901"/>
              <a:gd name="connsiteY3" fmla="*/ 6864447 h 6882825"/>
              <a:gd name="connsiteX4" fmla="*/ 0 w 8974901"/>
              <a:gd name="connsiteY4" fmla="*/ 0 h 6882825"/>
              <a:gd name="connsiteX0" fmla="*/ 0 w 8974901"/>
              <a:gd name="connsiteY0" fmla="*/ 0 h 6882825"/>
              <a:gd name="connsiteX1" fmla="*/ 8974901 w 8974901"/>
              <a:gd name="connsiteY1" fmla="*/ 21134 h 6882825"/>
              <a:gd name="connsiteX2" fmla="*/ 5735735 w 8974901"/>
              <a:gd name="connsiteY2" fmla="*/ 6882825 h 6882825"/>
              <a:gd name="connsiteX3" fmla="*/ 3643 w 8974901"/>
              <a:gd name="connsiteY3" fmla="*/ 6881381 h 6882825"/>
              <a:gd name="connsiteX4" fmla="*/ 0 w 8974901"/>
              <a:gd name="connsiteY4" fmla="*/ 0 h 688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4901" h="6882825">
                <a:moveTo>
                  <a:pt x="0" y="0"/>
                </a:moveTo>
                <a:lnTo>
                  <a:pt x="8974901" y="21134"/>
                </a:lnTo>
                <a:lnTo>
                  <a:pt x="5735735" y="6882825"/>
                </a:lnTo>
                <a:lnTo>
                  <a:pt x="3643" y="6881381"/>
                </a:lnTo>
                <a:cubicBezTo>
                  <a:pt x="-2920" y="4590869"/>
                  <a:pt x="6563" y="2300357"/>
                  <a:pt x="0" y="0"/>
                </a:cubicBezTo>
                <a:close/>
              </a:path>
            </a:pathLst>
          </a:custGeom>
          <a:solidFill>
            <a:srgbClr val="15ABDE"/>
          </a:solidFill>
          <a:ln>
            <a:solidFill>
              <a:srgbClr val="14A4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yant Pro Medium"/>
              <a:cs typeface="Bryant Pro Medium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346F131-B805-5948-85BB-546932863CD4}"/>
              </a:ext>
            </a:extLst>
          </p:cNvPr>
          <p:cNvSpPr txBox="1">
            <a:spLocks/>
          </p:cNvSpPr>
          <p:nvPr/>
        </p:nvSpPr>
        <p:spPr>
          <a:xfrm>
            <a:off x="545218" y="739736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2CDF92-58A1-F446-82C2-D43F988A9246}" type="datetime4">
              <a:rPr lang="en-NZ" smtClean="0">
                <a:latin typeface="Arial"/>
                <a:cs typeface="Arial"/>
              </a:rPr>
              <a:pPr/>
              <a:t>22 May 2024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9D891-5293-A548-9384-90A31C213D11}"/>
              </a:ext>
            </a:extLst>
          </p:cNvPr>
          <p:cNvSpPr txBox="1"/>
          <p:nvPr/>
        </p:nvSpPr>
        <p:spPr>
          <a:xfrm>
            <a:off x="545218" y="2433662"/>
            <a:ext cx="462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Bryant Pro Regular" panose="020B0503040000020003" pitchFamily="34" charset="0"/>
              </a:rPr>
              <a:t>Thank you</a:t>
            </a:r>
          </a:p>
        </p:txBody>
      </p:sp>
      <p:pic>
        <p:nvPicPr>
          <p:cNvPr id="24" name="Picture 23" descr="REANNZ_logo_NZ white_RGB.ai">
            <a:extLst>
              <a:ext uri="{FF2B5EF4-FFF2-40B4-BE49-F238E27FC236}">
                <a16:creationId xmlns:a16="http://schemas.microsoft.com/office/drawing/2014/main" id="{7CBB58FB-0DE9-4F4D-938D-97658AD65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8" y="5891025"/>
            <a:ext cx="1864995" cy="77833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67BCDE-43A6-3241-AEF4-6D3543B3FE7B}"/>
              </a:ext>
            </a:extLst>
          </p:cNvPr>
          <p:cNvCxnSpPr>
            <a:cxnSpLocks/>
          </p:cNvCxnSpPr>
          <p:nvPr/>
        </p:nvCxnSpPr>
        <p:spPr>
          <a:xfrm>
            <a:off x="763210" y="3573016"/>
            <a:ext cx="848808" cy="0"/>
          </a:xfrm>
          <a:prstGeom prst="line">
            <a:avLst/>
          </a:prstGeom>
          <a:ln w="161925" cap="rnd">
            <a:solidFill>
              <a:schemeClr val="bg1">
                <a:alpha val="1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50490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8BB0DE-E918-EAFE-EB05-B11E0532B2F5}"/>
              </a:ext>
            </a:extLst>
          </p:cNvPr>
          <p:cNvSpPr txBox="1"/>
          <p:nvPr/>
        </p:nvSpPr>
        <p:spPr>
          <a:xfrm>
            <a:off x="551384" y="1529565"/>
            <a:ext cx="6552728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100Gbps backbone</a:t>
            </a:r>
          </a:p>
          <a:p>
            <a:pPr marL="342900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Capacity on Hawaiki Subsea cable to Australia and US</a:t>
            </a:r>
          </a:p>
          <a:p>
            <a:pPr marL="342900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44 members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8 Universities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7 Crown Research Institutes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9 Polytechnics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5 Government agencies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5 independent research, innovation or</a:t>
            </a:r>
            <a:b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</a:b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education </a:t>
            </a:r>
            <a:r>
              <a:rPr lang="en-US" sz="2200" dirty="0" err="1">
                <a:solidFill>
                  <a:srgbClr val="001C36"/>
                </a:solidFill>
                <a:latin typeface="Bryant Pro Regular" panose="020B0503040000020003" pitchFamily="34" charset="0"/>
              </a:rPr>
              <a:t>organisations</a:t>
            </a: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001ABE-E027-5ADB-60FE-7F902652769B}"/>
              </a:ext>
            </a:extLst>
          </p:cNvPr>
          <p:cNvSpPr txBox="1">
            <a:spLocks/>
          </p:cNvSpPr>
          <p:nvPr/>
        </p:nvSpPr>
        <p:spPr>
          <a:xfrm>
            <a:off x="551384" y="692696"/>
            <a:ext cx="113608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Who are REANNZ?</a:t>
            </a:r>
          </a:p>
        </p:txBody>
      </p:sp>
      <p:pic>
        <p:nvPicPr>
          <p:cNvPr id="6" name="Picture 5" descr="REANNZ_logo_RGB.ai">
            <a:extLst>
              <a:ext uri="{FF2B5EF4-FFF2-40B4-BE49-F238E27FC236}">
                <a16:creationId xmlns:a16="http://schemas.microsoft.com/office/drawing/2014/main" id="{42D6C349-D157-5100-6364-44C5FF91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938A5-6C65-A45F-6E64-35C885E1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789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039"/>
      </p:ext>
    </p:extLst>
  </p:cSld>
  <p:clrMapOvr>
    <a:masterClrMapping/>
  </p:clrMapOvr>
  <p:transition spd="slow" advTm="18015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0221B68-99AD-B7F2-6677-76C008D11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</a:blip>
          <a:srcRect l="55936" t="60500"/>
          <a:stretch/>
        </p:blipFill>
        <p:spPr>
          <a:xfrm>
            <a:off x="6960097" y="228857"/>
            <a:ext cx="5231904" cy="6629143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1DFBD-15EC-3B61-63DA-FCA6895C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04" y="476672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43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The challenge we faced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8E764-0A66-F0C7-8F56-6192058B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82112"/>
            <a:ext cx="11360800" cy="3619096"/>
          </a:xfrm>
        </p:spPr>
        <p:txBody>
          <a:bodyPr/>
          <a:lstStyle/>
          <a:p>
            <a:pPr>
              <a:buClr>
                <a:srgbClr val="00B9E4"/>
              </a:buClr>
              <a:buSzPct val="100000"/>
              <a:buFont typeface="System Font Regular"/>
              <a:buChar char="&gt;"/>
            </a:pPr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Members</a:t>
            </a:r>
            <a:r>
              <a:rPr lang="en-US" dirty="0">
                <a:solidFill>
                  <a:srgbClr val="001C36"/>
                </a:solidFill>
                <a:latin typeface="Bryant Pro Regular" panose="020B0503040000020003" pitchFamily="34" charset="0"/>
              </a:rPr>
              <a:t> </a:t>
            </a: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-  asked us to </a:t>
            </a:r>
            <a:r>
              <a:rPr lang="en-US" sz="2200" dirty="0" err="1">
                <a:solidFill>
                  <a:srgbClr val="001C36"/>
                </a:solidFill>
                <a:latin typeface="Bryant Pro Regular" panose="020B0503040000020003" pitchFamily="34" charset="0"/>
              </a:rPr>
              <a:t>b;ock</a:t>
            </a: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 Cyber threats at a Network level</a:t>
            </a:r>
          </a:p>
          <a:p>
            <a:pPr>
              <a:buSzPct val="100000"/>
              <a:buFont typeface="System Font Regular"/>
              <a:buChar char="&gt;"/>
            </a:pPr>
            <a:endParaRPr lang="en-US" dirty="0">
              <a:solidFill>
                <a:srgbClr val="001C36"/>
              </a:solidFill>
              <a:latin typeface="Bryant Pro Regular" panose="020B0503040000020003" pitchFamily="34" charset="0"/>
            </a:endParaRPr>
          </a:p>
          <a:p>
            <a:pPr>
              <a:lnSpc>
                <a:spcPct val="150000"/>
              </a:lnSpc>
              <a:buClr>
                <a:srgbClr val="00B9E4"/>
              </a:buClr>
              <a:buSzPct val="100000"/>
              <a:buFont typeface="System Font Regular"/>
              <a:buChar char="&gt;"/>
            </a:pPr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Cabinet minute</a:t>
            </a:r>
            <a:r>
              <a:rPr lang="en-US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 - </a:t>
            </a:r>
            <a:br>
              <a:rPr lang="en-US" sz="1800" b="1" dirty="0">
                <a:solidFill>
                  <a:srgbClr val="001C36"/>
                </a:solidFill>
                <a:latin typeface="Bryant Pro Bold" panose="020B0503040000020003" pitchFamily="34" charset="0"/>
              </a:rPr>
            </a:br>
            <a:r>
              <a:rPr lang="en-US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“</a:t>
            </a: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Government directs all state sector agencies,</a:t>
            </a:r>
            <a:b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to the extent it is legally possible, to adopt CERT NZ</a:t>
            </a:r>
            <a:b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Phishing Disruption Service within 12 months or</a:t>
            </a:r>
            <a:b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effectLst/>
                <a:latin typeface="Bryant Pro Regular" panose="020B0503040000020003" pitchFamily="34" charset="0"/>
              </a:rPr>
              <a:t>when contracts with ICT providers are renewed.”</a:t>
            </a:r>
          </a:p>
        </p:txBody>
      </p:sp>
      <p:pic>
        <p:nvPicPr>
          <p:cNvPr id="8" name="Picture 7" descr="REANNZ_logo_RGB.ai">
            <a:extLst>
              <a:ext uri="{FF2B5EF4-FFF2-40B4-BE49-F238E27FC236}">
                <a16:creationId xmlns:a16="http://schemas.microsoft.com/office/drawing/2014/main" id="{23F41A15-A301-40FF-014D-C485EAFE2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1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B60B3-DAAE-E923-EAC4-86153E16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232" y="2455544"/>
            <a:ext cx="4888312" cy="2234944"/>
          </a:xfrm>
        </p:spPr>
        <p:txBody>
          <a:bodyPr>
            <a:noAutofit/>
          </a:bodyPr>
          <a:lstStyle/>
          <a:p>
            <a:pPr marL="152396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NZ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Indicators of compromise (IOCs) 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IP addresses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Fully qualified domain</a:t>
            </a:r>
            <a:b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</a:b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names (FQDN/DNS)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URLs</a:t>
            </a:r>
          </a:p>
        </p:txBody>
      </p:sp>
      <p:pic>
        <p:nvPicPr>
          <p:cNvPr id="1032" name="Picture 8" descr="NCSC logo">
            <a:extLst>
              <a:ext uri="{FF2B5EF4-FFF2-40B4-BE49-F238E27FC236}">
                <a16:creationId xmlns:a16="http://schemas.microsoft.com/office/drawing/2014/main" id="{8786F00C-5D1C-B8AD-8D54-FBF93D55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6" y="2137944"/>
            <a:ext cx="4335377" cy="10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AA3EFB-0A2B-A7CB-546E-7EB067C6E6F0}"/>
              </a:ext>
            </a:extLst>
          </p:cNvPr>
          <p:cNvSpPr txBox="1"/>
          <p:nvPr/>
        </p:nvSpPr>
        <p:spPr>
          <a:xfrm>
            <a:off x="672192" y="3071081"/>
            <a:ext cx="3332765" cy="317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Sans"/>
              </a:rPr>
              <a:t>Malware Free Networks® (MFN®)</a:t>
            </a:r>
            <a:endParaRPr lang="en-US" dirty="0"/>
          </a:p>
        </p:txBody>
      </p:sp>
      <p:pic>
        <p:nvPicPr>
          <p:cNvPr id="1026" name="Picture 2" descr="CERT NZ (New Zealand) Logo">
            <a:extLst>
              <a:ext uri="{FF2B5EF4-FFF2-40B4-BE49-F238E27FC236}">
                <a16:creationId xmlns:a16="http://schemas.microsoft.com/office/drawing/2014/main" id="{9A20EBE4-0D9D-985D-94B6-08AE8645C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0" y="3488501"/>
            <a:ext cx="5078585" cy="19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65A2CB-6E5A-D360-5BBE-5F284832790C}"/>
              </a:ext>
            </a:extLst>
          </p:cNvPr>
          <p:cNvSpPr txBox="1"/>
          <p:nvPr/>
        </p:nvSpPr>
        <p:spPr>
          <a:xfrm>
            <a:off x="1047462" y="5082488"/>
            <a:ext cx="3019429" cy="317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NZ" b="1" i="0" dirty="0">
                <a:solidFill>
                  <a:srgbClr val="FFFFFF"/>
                </a:solidFill>
                <a:effectLst/>
                <a:highlight>
                  <a:srgbClr val="2D2D2D"/>
                </a:highlight>
                <a:latin typeface="GalanoWeb"/>
              </a:rPr>
              <a:t>Phishing Disruption Service™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F43E0E85-BBFF-D899-0A3B-FC24D2BE651B}"/>
              </a:ext>
            </a:extLst>
          </p:cNvPr>
          <p:cNvSpPr/>
          <p:nvPr/>
        </p:nvSpPr>
        <p:spPr>
          <a:xfrm rot="5400000">
            <a:off x="4403998" y="3260320"/>
            <a:ext cx="3099041" cy="1293075"/>
          </a:xfrm>
          <a:prstGeom prst="triangle">
            <a:avLst/>
          </a:prstGeom>
          <a:solidFill>
            <a:srgbClr val="C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C3C8C8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BE692-44B7-8BC9-767F-C605340F6556}"/>
              </a:ext>
            </a:extLst>
          </p:cNvPr>
          <p:cNvSpPr txBox="1"/>
          <p:nvPr/>
        </p:nvSpPr>
        <p:spPr>
          <a:xfrm>
            <a:off x="5383835" y="3573016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Threat</a:t>
            </a:r>
          </a:p>
          <a:p>
            <a:r>
              <a:rPr lang="en-US" b="1" dirty="0">
                <a:solidFill>
                  <a:srgbClr val="001C36"/>
                </a:solidFill>
                <a:latin typeface="Bryant Pro Bold" panose="020B0503040000020003" pitchFamily="34" charset="0"/>
              </a:rPr>
              <a:t>feeds</a:t>
            </a:r>
          </a:p>
        </p:txBody>
      </p:sp>
      <p:pic>
        <p:nvPicPr>
          <p:cNvPr id="6" name="Picture 5" descr="REANNZ_logo_RGB.ai">
            <a:extLst>
              <a:ext uri="{FF2B5EF4-FFF2-40B4-BE49-F238E27FC236}">
                <a16:creationId xmlns:a16="http://schemas.microsoft.com/office/drawing/2014/main" id="{120D5AFB-3C19-4DD4-BB07-D16D1F50D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75D6AC-1E98-909E-330D-29C820E631B0}"/>
              </a:ext>
            </a:extLst>
          </p:cNvPr>
          <p:cNvSpPr txBox="1">
            <a:spLocks/>
          </p:cNvSpPr>
          <p:nvPr/>
        </p:nvSpPr>
        <p:spPr>
          <a:xfrm>
            <a:off x="539612" y="401729"/>
            <a:ext cx="11360800" cy="1056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We sourced threat feeds from across Government</a:t>
            </a:r>
          </a:p>
        </p:txBody>
      </p:sp>
    </p:spTree>
    <p:extLst>
      <p:ext uri="{BB962C8B-B14F-4D97-AF65-F5344CB8AC3E}">
        <p14:creationId xmlns:p14="http://schemas.microsoft.com/office/powerpoint/2010/main" val="27986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6"/>
    </mc:Choice>
    <mc:Fallback xmlns="">
      <p:transition spd="slow" advTm="966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2024-05-21 at 4.41.15 PM.mov">
            <a:hlinkClick r:id="" action="ppaction://media"/>
            <a:extLst>
              <a:ext uri="{FF2B5EF4-FFF2-40B4-BE49-F238E27FC236}">
                <a16:creationId xmlns:a16="http://schemas.microsoft.com/office/drawing/2014/main" id="{10003832-F9F9-319C-087F-B5526D552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912" y="1359730"/>
            <a:ext cx="11360800" cy="5165614"/>
          </a:xfrm>
          <a:prstGeom prst="rect">
            <a:avLst/>
          </a:prstGeom>
        </p:spPr>
      </p:pic>
      <p:pic>
        <p:nvPicPr>
          <p:cNvPr id="2" name="Picture 1" descr="REANNZ_logo_RGB.ai">
            <a:extLst>
              <a:ext uri="{FF2B5EF4-FFF2-40B4-BE49-F238E27FC236}">
                <a16:creationId xmlns:a16="http://schemas.microsoft.com/office/drawing/2014/main" id="{D95732FF-80EF-15CF-1070-7CC565919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741981-5765-8944-9CFD-8710B0DB578B}"/>
              </a:ext>
            </a:extLst>
          </p:cNvPr>
          <p:cNvSpPr txBox="1">
            <a:spLocks/>
          </p:cNvSpPr>
          <p:nvPr/>
        </p:nvSpPr>
        <p:spPr>
          <a:xfrm>
            <a:off x="551384" y="362411"/>
            <a:ext cx="11360800" cy="853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And integrated them into our network</a:t>
            </a:r>
          </a:p>
        </p:txBody>
      </p:sp>
    </p:spTree>
    <p:extLst>
      <p:ext uri="{BB962C8B-B14F-4D97-AF65-F5344CB8AC3E}">
        <p14:creationId xmlns:p14="http://schemas.microsoft.com/office/powerpoint/2010/main" val="12926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0"/>
    </mc:Choice>
    <mc:Fallback xmlns="">
      <p:transition spd="slow" advTm="2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playEvt time="12837" objId="2"/>
        <p14:playEvt time="25649" objId="2"/>
        <p14:pauseEvt time="28622" objId="2"/>
        <p14:stopEvt time="2965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8;p31">
            <a:extLst>
              <a:ext uri="{FF2B5EF4-FFF2-40B4-BE49-F238E27FC236}">
                <a16:creationId xmlns:a16="http://schemas.microsoft.com/office/drawing/2014/main" id="{02DC3BAA-720D-C51E-260D-8155B67AD2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08392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2"/>
              </a:solidFill>
            </a:endParaRPr>
          </a:p>
        </p:txBody>
      </p:sp>
      <p:pic>
        <p:nvPicPr>
          <p:cNvPr id="6" name="Picture 5" descr="A screenshot of a pie chart&#10;&#10;Description automatically generated">
            <a:extLst>
              <a:ext uri="{FF2B5EF4-FFF2-40B4-BE49-F238E27FC236}">
                <a16:creationId xmlns:a16="http://schemas.microsoft.com/office/drawing/2014/main" id="{66CFF6A1-EEE9-3C57-6AA0-97AC7BCD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620243"/>
            <a:ext cx="3500918" cy="4109185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F2114A-CAEA-39E6-D5D2-ED295B9B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19" y="1628799"/>
            <a:ext cx="3708289" cy="4109185"/>
          </a:xfrm>
          <a:prstGeom prst="rect">
            <a:avLst/>
          </a:prstGeom>
        </p:spPr>
      </p:pic>
      <p:pic>
        <p:nvPicPr>
          <p:cNvPr id="3" name="Picture 2" descr="REANNZ_logo_RGB.ai">
            <a:extLst>
              <a:ext uri="{FF2B5EF4-FFF2-40B4-BE49-F238E27FC236}">
                <a16:creationId xmlns:a16="http://schemas.microsoft.com/office/drawing/2014/main" id="{35CDD020-316C-33B1-04BC-FC5B2B6AC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D500D3-5E65-3096-9545-6C8998DFDFE8}"/>
              </a:ext>
            </a:extLst>
          </p:cNvPr>
          <p:cNvSpPr txBox="1">
            <a:spLocks/>
          </p:cNvSpPr>
          <p:nvPr/>
        </p:nvSpPr>
        <p:spPr>
          <a:xfrm>
            <a:off x="595620" y="361953"/>
            <a:ext cx="11360800" cy="820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As a result we blocked millions of cyber security threats</a:t>
            </a:r>
          </a:p>
        </p:txBody>
      </p:sp>
    </p:spTree>
    <p:extLst>
      <p:ext uri="{BB962C8B-B14F-4D97-AF65-F5344CB8AC3E}">
        <p14:creationId xmlns:p14="http://schemas.microsoft.com/office/powerpoint/2010/main" val="346270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7"/>
    </mc:Choice>
    <mc:Fallback xmlns="">
      <p:transition spd="slow" advTm="182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E7A82C-AE7B-C777-B2E4-8666D865E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l="55936" t="60500"/>
          <a:stretch/>
        </p:blipFill>
        <p:spPr>
          <a:xfrm rot="16200000">
            <a:off x="8666828" y="-711920"/>
            <a:ext cx="5231904" cy="6629143"/>
          </a:xfrm>
          <a:prstGeom prst="rect">
            <a:avLst/>
          </a:prstGeom>
          <a:effectLst/>
        </p:spPr>
      </p:pic>
      <p:sp>
        <p:nvSpPr>
          <p:cNvPr id="2" name="Google Shape;252;p40">
            <a:extLst>
              <a:ext uri="{FF2B5EF4-FFF2-40B4-BE49-F238E27FC236}">
                <a16:creationId xmlns:a16="http://schemas.microsoft.com/office/drawing/2014/main" id="{0BB12BFB-C564-7CAD-CC28-49C33372A64D}"/>
              </a:ext>
            </a:extLst>
          </p:cNvPr>
          <p:cNvSpPr txBox="1">
            <a:spLocks/>
          </p:cNvSpPr>
          <p:nvPr/>
        </p:nvSpPr>
        <p:spPr>
          <a:xfrm>
            <a:off x="47328" y="1124744"/>
            <a:ext cx="11881320" cy="476591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Font typeface="System Font Regular"/>
              <a:buChar char="&gt;"/>
            </a:pPr>
            <a:endParaRPr lang="en-GB" sz="2000" dirty="0">
              <a:solidFill>
                <a:srgbClr val="001C36"/>
              </a:solidFill>
              <a:latin typeface="Bryant Pro Regular" panose="020B0503040000020003" pitchFamily="34" charset="0"/>
            </a:endParaRP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Emotet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A sophisticated malware delivery service evolving from a banking Trojan.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IcedID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A banking Trojan targeting financial information and acting as a malware dropper.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SocGholish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Malware spreading via compromised websites, or masquerading as software updates tricking users into installing it.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Pikabot</a:t>
            </a:r>
            <a:r>
              <a:rPr lang="en-GB" sz="18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Information theft and botnet activities malware with scarce specifics.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TrickBot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A versatile malware platform for data theft and delivering other malicious software.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Cobalt Strike: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Legitimate tool often used by attackers for post-exploitation and payload deployment.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Amadey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Simple malware for loading payloads, stealing information, and remote control.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FormBook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Steals data like keystrokes and credentials, known for evasion techniques.</a:t>
            </a:r>
          </a:p>
          <a:p>
            <a:pPr marL="942975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B9E4"/>
              </a:buClr>
              <a:buSzPts val="1350"/>
              <a:buFont typeface="System Font Regular"/>
              <a:buChar char="&gt;"/>
            </a:pPr>
            <a:r>
              <a:rPr lang="en-GB" sz="2200" b="1" dirty="0" err="1">
                <a:solidFill>
                  <a:srgbClr val="001C36"/>
                </a:solidFill>
                <a:latin typeface="Bryant Pro Bold" panose="020B0503040000020003" pitchFamily="34" charset="0"/>
              </a:rPr>
              <a:t>RedLine</a:t>
            </a:r>
            <a:r>
              <a:rPr lang="en-GB" sz="2200" b="1" dirty="0">
                <a:solidFill>
                  <a:srgbClr val="001C36"/>
                </a:solidFill>
                <a:latin typeface="Bryant Pro Bold" panose="020B0503040000020003" pitchFamily="34" charset="0"/>
              </a:rPr>
              <a:t>: </a:t>
            </a:r>
            <a:r>
              <a:rPr lang="en-GB" sz="1800" dirty="0">
                <a:solidFill>
                  <a:srgbClr val="001C36"/>
                </a:solidFill>
                <a:latin typeface="Bryant Pro Regular" panose="020B0503040000020003" pitchFamily="34" charset="0"/>
              </a:rPr>
              <a:t>Stealer targeting browser credentials and sensitive data, sold in underground forums.</a:t>
            </a:r>
          </a:p>
        </p:txBody>
      </p:sp>
      <p:pic>
        <p:nvPicPr>
          <p:cNvPr id="3" name="Picture 2" descr="REANNZ_logo_RGB.ai">
            <a:extLst>
              <a:ext uri="{FF2B5EF4-FFF2-40B4-BE49-F238E27FC236}">
                <a16:creationId xmlns:a16="http://schemas.microsoft.com/office/drawing/2014/main" id="{52E02FC6-CF1D-423C-9FA2-C9F2ECDBC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9A6A06-F177-D71C-B54B-41B9B767C6A8}"/>
              </a:ext>
            </a:extLst>
          </p:cNvPr>
          <p:cNvSpPr txBox="1">
            <a:spLocks/>
          </p:cNvSpPr>
          <p:nvPr/>
        </p:nvSpPr>
        <p:spPr>
          <a:xfrm>
            <a:off x="580856" y="476672"/>
            <a:ext cx="11360800" cy="1825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What got blocked?</a:t>
            </a:r>
          </a:p>
        </p:txBody>
      </p:sp>
    </p:spTree>
    <p:extLst>
      <p:ext uri="{BB962C8B-B14F-4D97-AF65-F5344CB8AC3E}">
        <p14:creationId xmlns:p14="http://schemas.microsoft.com/office/powerpoint/2010/main" val="1953948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40380-415C-9688-2DB1-30E39BD86DD2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528048" y="2375442"/>
            <a:ext cx="5303520" cy="2107115"/>
          </a:xfrm>
        </p:spPr>
        <p:txBody>
          <a:bodyPr/>
          <a:lstStyle/>
          <a:p>
            <a:pPr marL="360000" indent="-3600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Blocking Malicious DNS Names </a:t>
            </a:r>
            <a:b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</a:b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supplied by NCSC and Cert NZ via Cassini</a:t>
            </a:r>
          </a:p>
          <a:p>
            <a:pPr marL="360000" indent="-3600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US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Creating RPZ Zone files using threat indicators</a:t>
            </a:r>
          </a:p>
        </p:txBody>
      </p:sp>
      <p:pic>
        <p:nvPicPr>
          <p:cNvPr id="6" name="Screen Recording 2024-05-21 at 4.43.57 PM.mov">
            <a:hlinkClick r:id="" action="ppaction://media"/>
            <a:extLst>
              <a:ext uri="{FF2B5EF4-FFF2-40B4-BE49-F238E27FC236}">
                <a16:creationId xmlns:a16="http://schemas.microsoft.com/office/drawing/2014/main" id="{1E47E79D-0B4D-AA18-6E6F-1CCDB4F6386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376" y="1844824"/>
            <a:ext cx="5303838" cy="3405187"/>
          </a:xfrm>
        </p:spPr>
      </p:pic>
      <p:pic>
        <p:nvPicPr>
          <p:cNvPr id="3" name="Picture 2" descr="REANNZ_logo_RGB.ai">
            <a:extLst>
              <a:ext uri="{FF2B5EF4-FFF2-40B4-BE49-F238E27FC236}">
                <a16:creationId xmlns:a16="http://schemas.microsoft.com/office/drawing/2014/main" id="{51FEEC32-7070-3A31-5ED9-527C2E6F5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9C19B5-1F30-8321-F3B6-81141F12EB37}"/>
              </a:ext>
            </a:extLst>
          </p:cNvPr>
          <p:cNvSpPr txBox="1">
            <a:spLocks/>
          </p:cNvSpPr>
          <p:nvPr/>
        </p:nvSpPr>
        <p:spPr>
          <a:xfrm>
            <a:off x="551384" y="692695"/>
            <a:ext cx="11360800" cy="1825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Phase two is to block malicious DNS</a:t>
            </a:r>
          </a:p>
        </p:txBody>
      </p:sp>
    </p:spTree>
    <p:extLst>
      <p:ext uri="{BB962C8B-B14F-4D97-AF65-F5344CB8AC3E}">
        <p14:creationId xmlns:p14="http://schemas.microsoft.com/office/powerpoint/2010/main" val="405529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9685402-E24F-72D2-BC48-98991DCD8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l="55936" t="60500"/>
          <a:stretch/>
        </p:blipFill>
        <p:spPr>
          <a:xfrm rot="16200000">
            <a:off x="8666828" y="-711920"/>
            <a:ext cx="5231904" cy="662914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B780E-9614-9E49-9E67-58939F9E887B}"/>
              </a:ext>
            </a:extLst>
          </p:cNvPr>
          <p:cNvSpPr txBox="1"/>
          <p:nvPr/>
        </p:nvSpPr>
        <p:spPr>
          <a:xfrm>
            <a:off x="551384" y="1520183"/>
            <a:ext cx="11640616" cy="359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Blocking was easy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Exclude well known addresses as a safety net</a:t>
            </a:r>
          </a:p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Telemetry was hard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Consent of member for expanded Telemetry added complexity</a:t>
            </a:r>
          </a:p>
          <a:p>
            <a:pPr marL="800100" lvl="1" indent="-342900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Opt-out is hard, </a:t>
            </a:r>
            <a:r>
              <a:rPr lang="en-NZ" sz="2200" dirty="0" err="1">
                <a:solidFill>
                  <a:srgbClr val="001C36"/>
                </a:solidFill>
                <a:latin typeface="Bryant Pro Regular" panose="020B0503040000020003" pitchFamily="34" charset="0"/>
              </a:rPr>
              <a:t>flowspec</a:t>
            </a: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 on routers favours one direction</a:t>
            </a:r>
          </a:p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We still need endpoint security for remote workers, moving around etc</a:t>
            </a:r>
          </a:p>
          <a:p>
            <a:pPr marL="342900" indent="-342900" algn="l">
              <a:lnSpc>
                <a:spcPct val="150000"/>
              </a:lnSpc>
              <a:buClr>
                <a:srgbClr val="00B9E4"/>
              </a:buClr>
              <a:buFont typeface="System Font Regular"/>
              <a:buChar char="&gt;"/>
            </a:pPr>
            <a:r>
              <a:rPr lang="en-NZ" sz="2200" dirty="0">
                <a:solidFill>
                  <a:srgbClr val="001C36"/>
                </a:solidFill>
                <a:latin typeface="Bryant Pro Regular" panose="020B0503040000020003" pitchFamily="34" charset="0"/>
              </a:rPr>
              <a:t>Collaborating with the external parties enabled us to move quickly</a:t>
            </a:r>
            <a:endParaRPr lang="en-US" sz="2200" dirty="0">
              <a:solidFill>
                <a:srgbClr val="001C36"/>
              </a:solidFill>
              <a:latin typeface="Bryant Pro Regular" panose="020B0503040000020003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2F7D02A-538D-A942-8535-AA0A4D8608FB}"/>
              </a:ext>
            </a:extLst>
          </p:cNvPr>
          <p:cNvSpPr txBox="1">
            <a:spLocks/>
          </p:cNvSpPr>
          <p:nvPr/>
        </p:nvSpPr>
        <p:spPr>
          <a:xfrm>
            <a:off x="551384" y="1528423"/>
            <a:ext cx="5623640" cy="127753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None/>
              <a:defRPr sz="2600" kern="1200" cap="all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 descr="REANNZ_logo_RGB.ai">
            <a:extLst>
              <a:ext uri="{FF2B5EF4-FFF2-40B4-BE49-F238E27FC236}">
                <a16:creationId xmlns:a16="http://schemas.microsoft.com/office/drawing/2014/main" id="{86790E78-8AA3-6EDB-A5AF-C9356FB90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" y="5900867"/>
            <a:ext cx="1841409" cy="7684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9A2491-4413-0469-AC4A-4B27083146F7}"/>
              </a:ext>
            </a:extLst>
          </p:cNvPr>
          <p:cNvSpPr txBox="1">
            <a:spLocks/>
          </p:cNvSpPr>
          <p:nvPr/>
        </p:nvSpPr>
        <p:spPr>
          <a:xfrm>
            <a:off x="551384" y="692695"/>
            <a:ext cx="11360800" cy="1825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3900" dirty="0">
                <a:solidFill>
                  <a:srgbClr val="00ADE1"/>
                </a:solidFill>
                <a:latin typeface="Bryant Pro Regular" panose="020B0503040000020003" pitchFamily="34" charset="0"/>
                <a:cs typeface="Arial"/>
              </a:rPr>
              <a:t>Lessons learnt</a:t>
            </a:r>
          </a:p>
        </p:txBody>
      </p:sp>
    </p:spTree>
    <p:extLst>
      <p:ext uri="{BB962C8B-B14F-4D97-AF65-F5344CB8AC3E}">
        <p14:creationId xmlns:p14="http://schemas.microsoft.com/office/powerpoint/2010/main" val="266764810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F3279D7C-DF1D-8446-8816-4C3A7323C165}"/>
    </a:ext>
  </a:extLst>
</a:theme>
</file>

<file path=ppt/theme/theme2.xml><?xml version="1.0" encoding="utf-8"?>
<a:theme xmlns:a="http://schemas.openxmlformats.org/drawingml/2006/main" name="Alt BG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4CF2D1B6-CEE3-214C-9CDA-ACD88EF1E5A0}"/>
    </a:ext>
  </a:extLst>
</a:theme>
</file>

<file path=ppt/theme/theme3.xml><?xml version="1.0" encoding="utf-8"?>
<a:theme xmlns:a="http://schemas.openxmlformats.org/drawingml/2006/main" name="Alt BG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BCEB635F-D19F-7C42-9A6A-BAB7B8A38E02}"/>
    </a:ext>
  </a:extLst>
</a:theme>
</file>

<file path=ppt/theme/theme4.xml><?xml version="1.0" encoding="utf-8"?>
<a:theme xmlns:a="http://schemas.openxmlformats.org/drawingml/2006/main" name="No B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NNZ PPT Template 140720" id="{89133CB3-56D3-9548-9DA9-1B547ABA0527}" vid="{F490C89A-390E-384F-AA37-225582D2A99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d7bbcf-734d-4fae-9d06-fd3ba421e274">
      <Terms xmlns="http://schemas.microsoft.com/office/infopath/2007/PartnerControls"/>
    </lcf76f155ced4ddcb4097134ff3c332f>
    <TaxCatchAll xmlns="e9b4376f-bcc8-4646-9cdf-d0091679081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069B74BB2F046B502B08B1EB157A9" ma:contentTypeVersion="9" ma:contentTypeDescription="Create a new document." ma:contentTypeScope="" ma:versionID="0f8d0a35be4714187717110ea2228e39">
  <xsd:schema xmlns:xsd="http://www.w3.org/2001/XMLSchema" xmlns:xs="http://www.w3.org/2001/XMLSchema" xmlns:p="http://schemas.microsoft.com/office/2006/metadata/properties" xmlns:ns2="5bd7bbcf-734d-4fae-9d06-fd3ba421e274" xmlns:ns3="e9b4376f-bcc8-4646-9cdf-d00916790817" targetNamespace="http://schemas.microsoft.com/office/2006/metadata/properties" ma:root="true" ma:fieldsID="2a426a17b53e7d665b2a6c657d3fd5f4" ns2:_="" ns3:_="">
    <xsd:import namespace="5bd7bbcf-734d-4fae-9d06-fd3ba421e274"/>
    <xsd:import namespace="e9b4376f-bcc8-4646-9cdf-d0091679081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7bbcf-734d-4fae-9d06-fd3ba421e27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79a5fe7-8cc0-4ad5-85b8-a7ed628807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b4376f-bcc8-4646-9cdf-d0091679081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8777534-8525-46e0-b5e8-4956357cb4b4}" ma:internalName="TaxCatchAll" ma:showField="CatchAllData" ma:web="e9b4376f-bcc8-4646-9cdf-d009167908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2B4CB6-778B-4C24-B52D-9D5227B29717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5bd7bbcf-734d-4fae-9d06-fd3ba421e274"/>
    <ds:schemaRef ds:uri="http://schemas.openxmlformats.org/package/2006/metadata/core-properties"/>
    <ds:schemaRef ds:uri="http://purl.org/dc/elements/1.1/"/>
    <ds:schemaRef ds:uri="e9b4376f-bcc8-4646-9cdf-d0091679081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ECF76F8-E8AF-4932-8D1E-CD031517A4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d7bbcf-734d-4fae-9d06-fd3ba421e274"/>
    <ds:schemaRef ds:uri="e9b4376f-bcc8-4646-9cdf-d009167908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E07D53-6E6F-4FCA-AE68-CEB0F15DB1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REANNZ Presentation</Template>
  <TotalTime>9121</TotalTime>
  <Words>389</Words>
  <Application>Microsoft Macintosh PowerPoint</Application>
  <PresentationFormat>Widescreen</PresentationFormat>
  <Paragraphs>52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Arial</vt:lpstr>
      <vt:lpstr>Bryant Pro Bold</vt:lpstr>
      <vt:lpstr>Bryant Pro Medium</vt:lpstr>
      <vt:lpstr>Bryant Pro Regular</vt:lpstr>
      <vt:lpstr>Calibri Light</vt:lpstr>
      <vt:lpstr>GalanoWeb</vt:lpstr>
      <vt:lpstr>OpenSans</vt:lpstr>
      <vt:lpstr>System Font Regular</vt:lpstr>
      <vt:lpstr>Standard</vt:lpstr>
      <vt:lpstr>Alt BG 1</vt:lpstr>
      <vt:lpstr>Alt BG 2</vt:lpstr>
      <vt:lpstr>No BG</vt:lpstr>
      <vt:lpstr>PowerPoint Presentation</vt:lpstr>
      <vt:lpstr>PowerPoint Presentation</vt:lpstr>
      <vt:lpstr>The challenge we faced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Yeshaswini Ramesh</dc:creator>
  <cp:lastModifiedBy>Yeshaswini Ramesh</cp:lastModifiedBy>
  <cp:revision>8</cp:revision>
  <dcterms:created xsi:type="dcterms:W3CDTF">2024-05-03T21:56:02Z</dcterms:created>
  <dcterms:modified xsi:type="dcterms:W3CDTF">2024-05-22T02:56:50Z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0x0101006A1069B74BB2F046B502B08B1EB157A9</vt:lpwstr>
  </property>
</Properties>
</file>