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96" r:id="rId5"/>
    <p:sldId id="303" r:id="rId6"/>
    <p:sldId id="302" r:id="rId7"/>
    <p:sldId id="301" r:id="rId8"/>
    <p:sldId id="305" r:id="rId9"/>
    <p:sldId id="304" r:id="rId10"/>
    <p:sldId id="306" r:id="rId11"/>
    <p:sldId id="295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39F"/>
    <a:srgbClr val="1C2C4F"/>
    <a:srgbClr val="6396BA"/>
    <a:srgbClr val="E3B400"/>
    <a:srgbClr val="285D93"/>
    <a:srgbClr val="414140"/>
    <a:srgbClr val="1A6992"/>
    <a:srgbClr val="F6A500"/>
    <a:srgbClr val="008B96"/>
    <a:srgbClr val="346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99" d="100"/>
          <a:sy n="99" d="100"/>
        </p:scale>
        <p:origin x="285" y="45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75DEFC8-3CD9-7798-5DDD-CA0339D13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919018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1" y="1619337"/>
            <a:ext cx="4276291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909372"/>
            <a:ext cx="4562293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32876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62325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93AE0-6C5D-DF1E-E4C1-1FD73BFF39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30560-C97D-61E4-B112-A75B61DCE7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04555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396B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E5C849A0-AB1A-51EC-0F7F-30B87C1ED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0"/>
          <a:stretch/>
        </p:blipFill>
        <p:spPr>
          <a:xfrm>
            <a:off x="350201" y="4742730"/>
            <a:ext cx="1079272" cy="2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349232E-FF39-BACC-459A-744D597B9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946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3B183-FA2B-0B15-9915-FD43F149DC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B8568-755C-C2E7-C717-739E35CF30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23044637-2A43-7413-F6DF-6D0775F2C4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4506152"/>
            <a:ext cx="1342473" cy="4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6396B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006A-16F3-59F8-FD22-72F496522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601" y="2647251"/>
            <a:ext cx="3822700" cy="281467"/>
          </a:xfrm>
        </p:spPr>
        <p:txBody>
          <a:bodyPr/>
          <a:lstStyle/>
          <a:p>
            <a:r>
              <a:rPr lang="en-US" dirty="0"/>
              <a:t>Billy Holbrook</a:t>
            </a:r>
          </a:p>
          <a:p>
            <a:r>
              <a:rPr lang="en-US" dirty="0"/>
              <a:t>GÉANT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908" y="909372"/>
            <a:ext cx="4209595" cy="1586878"/>
          </a:xfrm>
        </p:spPr>
        <p:txBody>
          <a:bodyPr/>
          <a:lstStyle/>
          <a:p>
            <a:r>
              <a:rPr lang="en-US" dirty="0"/>
              <a:t>The Cryptographic Keys to a Safer Internet: The RPKI Revolution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6F00-9A62-CB98-4DEC-B9D59F39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601" y="3351486"/>
            <a:ext cx="3752453" cy="327255"/>
          </a:xfrm>
        </p:spPr>
        <p:txBody>
          <a:bodyPr/>
          <a:lstStyle/>
          <a:p>
            <a:r>
              <a:rPr lang="en-US" dirty="0"/>
              <a:t>TNC24 Lightning Talk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601" y="3678741"/>
            <a:ext cx="3752453" cy="321239"/>
          </a:xfrm>
        </p:spPr>
        <p:txBody>
          <a:bodyPr/>
          <a:lstStyle/>
          <a:p>
            <a:r>
              <a:rPr lang="en-US" dirty="0"/>
              <a:t>12/06/2024</a:t>
            </a:r>
          </a:p>
        </p:txBody>
      </p:sp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4F934BC-34F3-89CA-DE55-25067FDA6BDF}"/>
              </a:ext>
            </a:extLst>
          </p:cNvPr>
          <p:cNvSpPr/>
          <p:nvPr/>
        </p:nvSpPr>
        <p:spPr>
          <a:xfrm>
            <a:off x="384379" y="971550"/>
            <a:ext cx="5314671" cy="3135264"/>
          </a:xfrm>
          <a:prstGeom prst="roundRect">
            <a:avLst>
              <a:gd name="adj" fmla="val 12383"/>
            </a:avLst>
          </a:prstGeom>
          <a:solidFill>
            <a:schemeClr val="accent6">
              <a:alpha val="357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8E515-ADC4-2DA0-4CB5-8E8D840B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C68185-85D1-0438-1735-A1306762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has a secure ISP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3303BF-7D9F-F9D7-D409-C9CD748A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042" y="2516588"/>
            <a:ext cx="1818528" cy="1818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37CE9D-A07E-3123-5C49-76B9C39BF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609" y="2032505"/>
            <a:ext cx="1269269" cy="1269269"/>
          </a:xfrm>
          <a:prstGeom prst="rect">
            <a:avLst/>
          </a:prstGeom>
        </p:spPr>
      </p:pic>
      <p:pic>
        <p:nvPicPr>
          <p:cNvPr id="17" name="Picture 2" descr="Dedicated Internet | Connecticut Education Network">
            <a:extLst>
              <a:ext uri="{FF2B5EF4-FFF2-40B4-BE49-F238E27FC236}">
                <a16:creationId xmlns:a16="http://schemas.microsoft.com/office/drawing/2014/main" id="{70E7815D-3395-64F3-9C1C-87C0599B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41" y="2505422"/>
            <a:ext cx="1431565" cy="143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IPE NCC Logos — RIPE Network Coordination Centre">
            <a:extLst>
              <a:ext uri="{FF2B5EF4-FFF2-40B4-BE49-F238E27FC236}">
                <a16:creationId xmlns:a16="http://schemas.microsoft.com/office/drawing/2014/main" id="{76E28FC9-4C60-0380-97A4-C44BD5DB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39" y="1910197"/>
            <a:ext cx="2092614" cy="5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BECA5DA-D8D3-286B-87C5-5AF5D0FC32D1}"/>
              </a:ext>
            </a:extLst>
          </p:cNvPr>
          <p:cNvGrpSpPr/>
          <p:nvPr/>
        </p:nvGrpSpPr>
        <p:grpSpPr>
          <a:xfrm>
            <a:off x="6929829" y="285935"/>
            <a:ext cx="498954" cy="2101758"/>
            <a:chOff x="6882315" y="-412101"/>
            <a:chExt cx="498954" cy="21017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123FDE-2A72-6376-3D27-B62DFC0F8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315" y="1190703"/>
              <a:ext cx="498954" cy="4989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8936DF-0888-BDA7-7A11-A2643194C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315" y="642517"/>
              <a:ext cx="498954" cy="4989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F3334-EA5B-C561-56E5-BC2E7BC6A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315" y="119527"/>
              <a:ext cx="498954" cy="49895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E06E41B-0F63-5D91-59D9-61B01FDC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315" y="-412101"/>
              <a:ext cx="498954" cy="498954"/>
            </a:xfrm>
            <a:prstGeom prst="rect">
              <a:avLst/>
            </a:prstGeom>
          </p:spPr>
        </p:pic>
      </p:grpSp>
      <p:pic>
        <p:nvPicPr>
          <p:cNvPr id="28" name="Picture 27" descr="A cartoon of a person&#10;&#10;Description automatically generated">
            <a:extLst>
              <a:ext uri="{FF2B5EF4-FFF2-40B4-BE49-F238E27FC236}">
                <a16:creationId xmlns:a16="http://schemas.microsoft.com/office/drawing/2014/main" id="{6B138849-2A46-3608-E4CD-EB551FB7A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29" y="931792"/>
            <a:ext cx="4363191" cy="43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CF7CC1E-486D-C647-DDC4-E57E4B1C7D3A}"/>
              </a:ext>
            </a:extLst>
          </p:cNvPr>
          <p:cNvSpPr/>
          <p:nvPr/>
        </p:nvSpPr>
        <p:spPr>
          <a:xfrm>
            <a:off x="384379" y="971550"/>
            <a:ext cx="5314671" cy="3135264"/>
          </a:xfrm>
          <a:prstGeom prst="roundRect">
            <a:avLst>
              <a:gd name="adj" fmla="val 12383"/>
            </a:avLst>
          </a:prstGeom>
          <a:solidFill>
            <a:srgbClr val="C00000">
              <a:alpha val="2082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8E515-ADC4-2DA0-4CB5-8E8D840B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C68185-85D1-0438-1735-A1306762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Jenny has an Unsecure ISP</a:t>
            </a:r>
          </a:p>
        </p:txBody>
      </p:sp>
      <p:pic>
        <p:nvPicPr>
          <p:cNvPr id="8" name="Picture 4" descr="RIPE NCC Logos — RIPE Network Coordination Centre">
            <a:extLst>
              <a:ext uri="{FF2B5EF4-FFF2-40B4-BE49-F238E27FC236}">
                <a16:creationId xmlns:a16="http://schemas.microsoft.com/office/drawing/2014/main" id="{CBDF9001-3106-F248-F42D-735AA20B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39" y="1910197"/>
            <a:ext cx="2092614" cy="5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A7A36A-316B-D452-545B-0E699BE85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69"/>
          <a:stretch/>
        </p:blipFill>
        <p:spPr>
          <a:xfrm>
            <a:off x="106450" y="1149917"/>
            <a:ext cx="3636279" cy="3488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6F670A-C1AB-F1FA-D0B3-641A8F1A2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042" y="2516588"/>
            <a:ext cx="1818528" cy="18185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6342F6-DF16-BC40-8334-5AEF4B7E2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609" y="2032505"/>
            <a:ext cx="1269269" cy="12692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7600C0E-BC1A-9F9F-1BCF-76BD1A4CA392}"/>
              </a:ext>
            </a:extLst>
          </p:cNvPr>
          <p:cNvGrpSpPr/>
          <p:nvPr/>
        </p:nvGrpSpPr>
        <p:grpSpPr>
          <a:xfrm>
            <a:off x="6929829" y="285935"/>
            <a:ext cx="498954" cy="2101758"/>
            <a:chOff x="6882315" y="-412101"/>
            <a:chExt cx="498954" cy="210175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D33C6A-49BF-36E0-E416-6312AC959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315" y="1190703"/>
              <a:ext cx="498954" cy="49895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0BF905B-B2F2-D9C2-6EAD-7026642C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315" y="642517"/>
              <a:ext cx="498954" cy="4989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E26990-3FE5-FB89-2EDA-451408F72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315" y="119527"/>
              <a:ext cx="498954" cy="49895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F45A79-A216-CE90-2447-47DE70D85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315" y="-412101"/>
              <a:ext cx="498954" cy="49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323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46D74-4E95-CA58-39AA-7F685F360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1E7D8D-D03C-7D4C-7A26-D6080B48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0" y="131562"/>
            <a:ext cx="8527985" cy="695826"/>
          </a:xfrm>
        </p:spPr>
        <p:txBody>
          <a:bodyPr/>
          <a:lstStyle/>
          <a:p>
            <a:r>
              <a:rPr lang="en-US" dirty="0"/>
              <a:t>Jenny’s ISP is Vulnerable to Mistakes and Attacks</a:t>
            </a:r>
          </a:p>
        </p:txBody>
      </p:sp>
      <p:pic>
        <p:nvPicPr>
          <p:cNvPr id="5" name="Picture 4" descr="A cartoon of a person&#10;&#10;Description automatically generated">
            <a:extLst>
              <a:ext uri="{FF2B5EF4-FFF2-40B4-BE49-F238E27FC236}">
                <a16:creationId xmlns:a16="http://schemas.microsoft.com/office/drawing/2014/main" id="{F50D392B-317C-D2E5-503A-EBA189EEF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>
          <a:xfrm>
            <a:off x="350201" y="1530030"/>
            <a:ext cx="3244299" cy="3095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6E478-7F80-0C50-2089-4A28AF60D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35"/>
          <a:stretch/>
        </p:blipFill>
        <p:spPr>
          <a:xfrm>
            <a:off x="2773371" y="2517829"/>
            <a:ext cx="2312876" cy="2103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8BA7C-6C1C-F947-8D72-815B22DB8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81" y="2052119"/>
            <a:ext cx="2312876" cy="2312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2E8B8-12C5-C757-A96B-A39445D2D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341" y="2830531"/>
            <a:ext cx="1269479" cy="12694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9A49907-8133-0F68-D301-40DB951963A4}"/>
              </a:ext>
            </a:extLst>
          </p:cNvPr>
          <p:cNvGrpSpPr/>
          <p:nvPr/>
        </p:nvGrpSpPr>
        <p:grpSpPr>
          <a:xfrm>
            <a:off x="4509930" y="1410644"/>
            <a:ext cx="1447949" cy="1419887"/>
            <a:chOff x="4691254" y="1397741"/>
            <a:chExt cx="2754812" cy="2701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4B51CF-0641-94C3-E2D4-FF81F121F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590157">
              <a:off x="5896164" y="2549262"/>
              <a:ext cx="1549902" cy="15499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3E7BC5-0716-E6AB-2062-A2B6EEE2D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590157">
              <a:off x="4691254" y="1397741"/>
              <a:ext cx="1549902" cy="154990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EE8303-3116-5D57-DA77-F74EB1659F40}"/>
              </a:ext>
            </a:extLst>
          </p:cNvPr>
          <p:cNvGrpSpPr/>
          <p:nvPr/>
        </p:nvGrpSpPr>
        <p:grpSpPr>
          <a:xfrm rot="16200000">
            <a:off x="7224562" y="1410644"/>
            <a:ext cx="1447949" cy="1419887"/>
            <a:chOff x="4691254" y="1397741"/>
            <a:chExt cx="2754812" cy="270142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8BCAEB-DF61-13FF-74B2-D16F64BDE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590157">
              <a:off x="5896164" y="2549262"/>
              <a:ext cx="1549902" cy="154990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1E3252-0CEA-6325-ACC1-0FB25CF85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590157">
              <a:off x="4691254" y="1397741"/>
              <a:ext cx="1549902" cy="1549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738C902-0FE3-85A2-2434-8D19419B8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383" y="1155208"/>
            <a:ext cx="749644" cy="74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2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59E2CE7-5B9B-446D-4823-19DEFE524BA9}"/>
              </a:ext>
            </a:extLst>
          </p:cNvPr>
          <p:cNvSpPr/>
          <p:nvPr/>
        </p:nvSpPr>
        <p:spPr>
          <a:xfrm>
            <a:off x="7570409" y="2571750"/>
            <a:ext cx="1241029" cy="1743480"/>
          </a:xfrm>
          <a:prstGeom prst="roundRect">
            <a:avLst>
              <a:gd name="adj" fmla="val 12383"/>
            </a:avLst>
          </a:prstGeom>
          <a:solidFill>
            <a:srgbClr val="FF0000">
              <a:alpha val="318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A5F199-E92D-8B88-ACEE-D3BD02315944}"/>
              </a:ext>
            </a:extLst>
          </p:cNvPr>
          <p:cNvSpPr txBox="1"/>
          <p:nvPr/>
        </p:nvSpPr>
        <p:spPr>
          <a:xfrm>
            <a:off x="7689328" y="2653138"/>
            <a:ext cx="102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Jenny’s ISP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2499A16-7B5D-D002-03CB-C2EBD1F11CD9}"/>
              </a:ext>
            </a:extLst>
          </p:cNvPr>
          <p:cNvSpPr/>
          <p:nvPr/>
        </p:nvSpPr>
        <p:spPr>
          <a:xfrm>
            <a:off x="384380" y="2571750"/>
            <a:ext cx="1241029" cy="1743480"/>
          </a:xfrm>
          <a:prstGeom prst="roundRect">
            <a:avLst>
              <a:gd name="adj" fmla="val 12383"/>
            </a:avLst>
          </a:prstGeom>
          <a:solidFill>
            <a:schemeClr val="accent6">
              <a:alpha val="357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519A7-4643-14B5-F20B-528C53C6B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74B541-D07D-4D7F-8B14-BF47C7B1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Sam’s Traffic is Protected Because They Use RPKI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F084B-0390-9C99-CEA8-12518FC6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94" y="3266375"/>
            <a:ext cx="1048855" cy="1048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DD8379-81FE-F7FA-15CC-40D9F50C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66" y="920268"/>
            <a:ext cx="1403389" cy="1403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B5E433-4A4E-7DA5-C895-98367FF1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267" y="3266376"/>
            <a:ext cx="1048855" cy="1048855"/>
          </a:xfrm>
          <a:prstGeom prst="rect">
            <a:avLst/>
          </a:prstGeom>
        </p:spPr>
      </p:pic>
      <p:pic>
        <p:nvPicPr>
          <p:cNvPr id="11" name="Picture 10" descr="A cartoon of a person&#10;&#10;Description automatically generated">
            <a:extLst>
              <a:ext uri="{FF2B5EF4-FFF2-40B4-BE49-F238E27FC236}">
                <a16:creationId xmlns:a16="http://schemas.microsoft.com/office/drawing/2014/main" id="{54D35907-5BB0-EC8B-538E-45A7F21D1E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>
          <a:xfrm>
            <a:off x="7499690" y="3498550"/>
            <a:ext cx="1180909" cy="1126613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BEA639-4CA8-0240-E4C2-312FA3ED40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848" flipV="1">
            <a:off x="5545356" y="1602922"/>
            <a:ext cx="1449866" cy="1955952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87A0A7-FF82-4488-D7A1-4E870179C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152" flipH="1" flipV="1">
            <a:off x="2439185" y="1675726"/>
            <a:ext cx="1449866" cy="1955952"/>
          </a:xfrm>
          <a:prstGeom prst="rect">
            <a:avLst/>
          </a:prstGeom>
        </p:spPr>
      </p:pic>
      <p:pic>
        <p:nvPicPr>
          <p:cNvPr id="16" name="Picture 2" descr="RPKI and BGP: our path to securing Internet Routing">
            <a:extLst>
              <a:ext uri="{FF2B5EF4-FFF2-40B4-BE49-F238E27FC236}">
                <a16:creationId xmlns:a16="http://schemas.microsoft.com/office/drawing/2014/main" id="{F3E31B05-E6AF-71A3-B098-BF349EAF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63" y="2151117"/>
            <a:ext cx="676566" cy="5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984A7A-717D-E000-0394-CB93809B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1307">
            <a:off x="3014649" y="2495050"/>
            <a:ext cx="702605" cy="702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89E6EE-FF88-045A-8040-21B63E55E9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635" y="2099731"/>
            <a:ext cx="505264" cy="5052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39AD69-E2D5-9879-1BDA-18373E56CD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69412">
            <a:off x="5887862" y="2509495"/>
            <a:ext cx="515517" cy="5155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308DD4-347E-92B9-DE70-E55F01740F2B}"/>
              </a:ext>
            </a:extLst>
          </p:cNvPr>
          <p:cNvSpPr txBox="1"/>
          <p:nvPr/>
        </p:nvSpPr>
        <p:spPr>
          <a:xfrm>
            <a:off x="599082" y="1483567"/>
            <a:ext cx="249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Announcement With </a:t>
            </a:r>
          </a:p>
          <a:p>
            <a:pPr algn="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Valid RPKI Certificate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9A019A-37BB-9BC6-CA18-2F53A7A0A67D}"/>
              </a:ext>
            </a:extLst>
          </p:cNvPr>
          <p:cNvSpPr txBox="1"/>
          <p:nvPr/>
        </p:nvSpPr>
        <p:spPr>
          <a:xfrm>
            <a:off x="6284372" y="1473391"/>
            <a:ext cx="243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Announcement With</a:t>
            </a: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No RPKI Certificate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E8501-8751-AA89-FC00-273B09741674}"/>
              </a:ext>
            </a:extLst>
          </p:cNvPr>
          <p:cNvSpPr txBox="1"/>
          <p:nvPr/>
        </p:nvSpPr>
        <p:spPr>
          <a:xfrm>
            <a:off x="2842825" y="3392961"/>
            <a:ext cx="167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</a:rPr>
              <a:t>Genuine announcements being allowed by upstream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02F709-5EE4-5C40-3E58-8FE800317B79}"/>
              </a:ext>
            </a:extLst>
          </p:cNvPr>
          <p:cNvSpPr txBox="1"/>
          <p:nvPr/>
        </p:nvSpPr>
        <p:spPr>
          <a:xfrm>
            <a:off x="4795201" y="3392960"/>
            <a:ext cx="167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C00000"/>
                </a:solidFill>
              </a:rPr>
              <a:t>False announcements being dropped by upstream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AAAA0-22FC-0EDB-EFBF-718DCFA0E55C}"/>
              </a:ext>
            </a:extLst>
          </p:cNvPr>
          <p:cNvSpPr txBox="1"/>
          <p:nvPr/>
        </p:nvSpPr>
        <p:spPr>
          <a:xfrm>
            <a:off x="503299" y="2653138"/>
            <a:ext cx="102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Sam’s ISP</a:t>
            </a:r>
          </a:p>
        </p:txBody>
      </p:sp>
      <p:pic>
        <p:nvPicPr>
          <p:cNvPr id="21" name="Picture 20" descr="A cartoon of a person&#10;&#10;Description automatically generated">
            <a:extLst>
              <a:ext uri="{FF2B5EF4-FFF2-40B4-BE49-F238E27FC236}">
                <a16:creationId xmlns:a16="http://schemas.microsoft.com/office/drawing/2014/main" id="{6AE0FE49-11DF-34E9-40D7-17F926FEE2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5" y="3403214"/>
            <a:ext cx="1450273" cy="14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39A4F6-A587-F562-031A-360419A123CD}"/>
              </a:ext>
            </a:extLst>
          </p:cNvPr>
          <p:cNvSpPr/>
          <p:nvPr/>
        </p:nvSpPr>
        <p:spPr>
          <a:xfrm>
            <a:off x="384379" y="1499190"/>
            <a:ext cx="8405060" cy="2607623"/>
          </a:xfrm>
          <a:prstGeom prst="roundRect">
            <a:avLst>
              <a:gd name="adj" fmla="val 7898"/>
            </a:avLst>
          </a:prstGeom>
          <a:solidFill>
            <a:srgbClr val="C00000">
              <a:alpha val="2082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25921-22A6-9595-8E8D-679F19FCE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1BF704-087C-B9E8-4DC9-9EA8BE17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kind of mistakes happen in real life!</a:t>
            </a:r>
          </a:p>
        </p:txBody>
      </p:sp>
      <p:pic>
        <p:nvPicPr>
          <p:cNvPr id="5" name="Picture 4" descr="Repositioning Vodafone in the enterprise market">
            <a:extLst>
              <a:ext uri="{FF2B5EF4-FFF2-40B4-BE49-F238E27FC236}">
                <a16:creationId xmlns:a16="http://schemas.microsoft.com/office/drawing/2014/main" id="{E51D301F-F87D-9E52-0570-E4A6F868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9" y="2042878"/>
            <a:ext cx="2652626" cy="1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jor BGP leak disrupts thousands of networks globally">
            <a:extLst>
              <a:ext uri="{FF2B5EF4-FFF2-40B4-BE49-F238E27FC236}">
                <a16:creationId xmlns:a16="http://schemas.microsoft.com/office/drawing/2014/main" id="{8F9A0EEE-B510-A834-FC9F-270696C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676">
            <a:off x="2719246" y="928930"/>
            <a:ext cx="2863114" cy="33979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CA715-7E7D-7645-977C-E4BC218DF203}"/>
              </a:ext>
            </a:extLst>
          </p:cNvPr>
          <p:cNvSpPr txBox="1"/>
          <p:nvPr/>
        </p:nvSpPr>
        <p:spPr>
          <a:xfrm>
            <a:off x="5762847" y="2042878"/>
            <a:ext cx="2735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*https://www.catchpoint.com/blog/vodafone-idea-bgp-leak</a:t>
            </a:r>
          </a:p>
          <a:p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*https://manrs.org/2021/04/a-major-bgp-hijack-by-as55410-vodafone-idea-ltd/#:~:text=Looking%20at%20the%20data%2C%20the,must%20have%20stopped%20your%20announcements.</a:t>
            </a:r>
          </a:p>
        </p:txBody>
      </p:sp>
    </p:spTree>
    <p:extLst>
      <p:ext uri="{BB962C8B-B14F-4D97-AF65-F5344CB8AC3E}">
        <p14:creationId xmlns:p14="http://schemas.microsoft.com/office/powerpoint/2010/main" val="319509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713C2-E4C2-A924-0373-A4417AC06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0DEA7F-5F2A-7D6C-BFCF-7619EA18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interest</a:t>
            </a:r>
          </a:p>
        </p:txBody>
      </p:sp>
      <p:pic>
        <p:nvPicPr>
          <p:cNvPr id="5" name="Picture 2" descr="Dedicated Internet | Connecticut Education Network">
            <a:extLst>
              <a:ext uri="{FF2B5EF4-FFF2-40B4-BE49-F238E27FC236}">
                <a16:creationId xmlns:a16="http://schemas.microsoft.com/office/drawing/2014/main" id="{7D849025-0842-17EA-5396-90A845A9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77" y="1025300"/>
            <a:ext cx="1155663" cy="11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IPE NCC Logos — RIPE Network Coordination Centre">
            <a:extLst>
              <a:ext uri="{FF2B5EF4-FFF2-40B4-BE49-F238E27FC236}">
                <a16:creationId xmlns:a16="http://schemas.microsoft.com/office/drawing/2014/main" id="{0D11580C-5EFC-F565-7FBB-9CDA1227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66" y="1465062"/>
            <a:ext cx="1965170" cy="47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6AAA8-8C2B-F100-6766-D2BAD8B5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02" y="1534503"/>
            <a:ext cx="1729415" cy="4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737626-BDD4-E4DA-A03F-03D02A4855E4}"/>
              </a:ext>
            </a:extLst>
          </p:cNvPr>
          <p:cNvSpPr txBox="1"/>
          <p:nvPr/>
        </p:nvSpPr>
        <p:spPr>
          <a:xfrm>
            <a:off x="861544" y="2515082"/>
            <a:ext cx="1965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manrs.org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A8495-6579-ECCB-DD52-91056537AAE8}"/>
              </a:ext>
            </a:extLst>
          </p:cNvPr>
          <p:cNvSpPr txBox="1"/>
          <p:nvPr/>
        </p:nvSpPr>
        <p:spPr>
          <a:xfrm>
            <a:off x="3367214" y="3048761"/>
            <a:ext cx="2082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ripe.net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/manage-ips-and-asns/resource-management/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rpki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6D41D-3FA4-4F02-86BF-DA4410DE0DB3}"/>
              </a:ext>
            </a:extLst>
          </p:cNvPr>
          <p:cNvSpPr txBox="1"/>
          <p:nvPr/>
        </p:nvSpPr>
        <p:spPr>
          <a:xfrm>
            <a:off x="6060702" y="3048761"/>
            <a:ext cx="187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arin.net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/resources/manage/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rpki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E287A-F27F-1C56-8296-19F4F0EB6EDE}"/>
              </a:ext>
            </a:extLst>
          </p:cNvPr>
          <p:cNvSpPr txBox="1"/>
          <p:nvPr/>
        </p:nvSpPr>
        <p:spPr>
          <a:xfrm>
            <a:off x="3367214" y="2515082"/>
            <a:ext cx="1871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ripe.net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7D218-7B9F-CB74-5980-DF3B28C8B7EA}"/>
              </a:ext>
            </a:extLst>
          </p:cNvPr>
          <p:cNvSpPr txBox="1"/>
          <p:nvPr/>
        </p:nvSpPr>
        <p:spPr>
          <a:xfrm>
            <a:off x="6273238" y="2515082"/>
            <a:ext cx="1435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arin.net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82F64B-00C6-1AAD-59F6-9BD444601127}"/>
              </a:ext>
            </a:extLst>
          </p:cNvPr>
          <p:cNvCxnSpPr/>
          <p:nvPr/>
        </p:nvCxnSpPr>
        <p:spPr>
          <a:xfrm>
            <a:off x="606057" y="2276656"/>
            <a:ext cx="753848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1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Billy.Holbrook@geant.org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374475" y="1290573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63f6d3-0e1a-4feb-b89a-6222c50ee4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7607C6559EA489969117BAE4FB962" ma:contentTypeVersion="8" ma:contentTypeDescription="Create a new document." ma:contentTypeScope="" ma:versionID="f003597999e0d002eadd54ea7c5da622">
  <xsd:schema xmlns:xsd="http://www.w3.org/2001/XMLSchema" xmlns:xs="http://www.w3.org/2001/XMLSchema" xmlns:p="http://schemas.microsoft.com/office/2006/metadata/properties" xmlns:ns3="7363f6d3-0e1a-4feb-b89a-6222c50ee4d7" xmlns:ns4="a45da084-b4fd-452a-a532-bd8c8907af50" targetNamespace="http://schemas.microsoft.com/office/2006/metadata/properties" ma:root="true" ma:fieldsID="a6fa85796c0fe0897f3030ad8fcc1279" ns3:_="" ns4:_="">
    <xsd:import namespace="7363f6d3-0e1a-4feb-b89a-6222c50ee4d7"/>
    <xsd:import namespace="a45da084-b4fd-452a-a532-bd8c8907af5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3f6d3-0e1a-4feb-b89a-6222c50ee4d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da084-b4fd-452a-a532-bd8c8907af5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7363f6d3-0e1a-4feb-b89a-6222c50ee4d7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5da084-b4fd-452a-a532-bd8c8907af5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96386F-2F1C-48A8-B535-B944CF2CF6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3f6d3-0e1a-4feb-b89a-6222c50ee4d7"/>
    <ds:schemaRef ds:uri="a45da084-b4fd-452a-a532-bd8c8907a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8867</TotalTime>
  <Words>170</Words>
  <Application>Microsoft Office PowerPoint</Application>
  <PresentationFormat>On-screen Show (16:9)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GEANT Association</vt:lpstr>
      <vt:lpstr>PowerPoint Presentation</vt:lpstr>
      <vt:lpstr>Sam has a secure ISP</vt:lpstr>
      <vt:lpstr>Jenny has an Unsecure ISP</vt:lpstr>
      <vt:lpstr>Jenny’s ISP is Vulnerable to Mistakes and Attacks</vt:lpstr>
      <vt:lpstr>Sam’s Traffic is Protected Because They Use RPKI</vt:lpstr>
      <vt:lpstr>These kind of mistakes happen in real life!</vt:lpstr>
      <vt:lpstr>Further interest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Billy Holbrook</cp:lastModifiedBy>
  <cp:revision>163</cp:revision>
  <dcterms:created xsi:type="dcterms:W3CDTF">2015-04-29T14:13:57Z</dcterms:created>
  <dcterms:modified xsi:type="dcterms:W3CDTF">2024-06-06T11:07:27Z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0x0101006457607C6559EA489969117BAE4FB962</vt:lpwstr>
  </property>
  <property fmtid="{D5CDD505-2E9C-101B-9397-08002B2CF9AE}" pid="3" name="_dlc_DocIdItemGuid">
    <vt:lpwstr>44859268-e552-4f71-81b4-ca39bd175d99</vt:lpwstr>
  </property>
</Properties>
</file>