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4"/>
  </p:notesMasterIdLst>
  <p:sldIdLst>
    <p:sldId id="299" r:id="rId6"/>
    <p:sldId id="297" r:id="rId7"/>
    <p:sldId id="301" r:id="rId8"/>
    <p:sldId id="304" r:id="rId9"/>
    <p:sldId id="303" r:id="rId10"/>
    <p:sldId id="305" r:id="rId11"/>
    <p:sldId id="306" r:id="rId12"/>
    <p:sldId id="295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9F4"/>
    <a:srgbClr val="1C2C4F"/>
    <a:srgbClr val="285D93"/>
    <a:srgbClr val="F0D39F"/>
    <a:srgbClr val="6396BA"/>
    <a:srgbClr val="E3B400"/>
    <a:srgbClr val="414140"/>
    <a:srgbClr val="1A6992"/>
    <a:srgbClr val="F6A500"/>
    <a:srgbClr val="008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F04E2-E9C3-444D-8663-BE4B84384A90}" v="360" dt="2024-05-23T11:08:04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84" y="6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38435-1C4D-D361-683E-F7B5656A4D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1000">
                <a:srgbClr val="D7E9F4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919018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1" y="1619337"/>
            <a:ext cx="4276291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909372"/>
            <a:ext cx="4562293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328766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62325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093AE0-6C5D-DF1E-E4C1-1FD73BFF3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29" y="4525833"/>
            <a:ext cx="1687197" cy="359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30560-C97D-61E4-B112-A75B61DCE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9102" y="4478391"/>
            <a:ext cx="762023" cy="331583"/>
          </a:xfrm>
          <a:prstGeom prst="rect">
            <a:avLst/>
          </a:prstGeom>
        </p:spPr>
      </p:pic>
      <p:pic>
        <p:nvPicPr>
          <p:cNvPr id="4" name="Picture 3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D0DCF837-1CC0-D41A-9A45-40F9EFCC4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2" t="28150" r="26971" b="-3797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AFABDAEB-5718-BD19-6677-55F904352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7" t="63885" r="24367" b="25890"/>
          <a:stretch/>
        </p:blipFill>
        <p:spPr>
          <a:xfrm>
            <a:off x="2748053" y="4448247"/>
            <a:ext cx="6395947" cy="695254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1473" y="4737301"/>
            <a:ext cx="60796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04555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396B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73FBB5DD-F23D-BFD9-C754-1058CD38C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350201" y="4737300"/>
            <a:ext cx="1016655" cy="274638"/>
          </a:xfrm>
          <a:prstGeom prst="rect">
            <a:avLst/>
          </a:prstGeom>
        </p:spPr>
      </p:pic>
      <p:pic>
        <p:nvPicPr>
          <p:cNvPr id="10" name="Picture 9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0F23D177-D40B-05F1-482A-B8DF18145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8" t="63623" r="25148" b="28822"/>
          <a:stretch/>
        </p:blipFill>
        <p:spPr>
          <a:xfrm>
            <a:off x="2748053" y="4629813"/>
            <a:ext cx="6395947" cy="513688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2716" y="4751034"/>
            <a:ext cx="98094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F1DA8E-61B8-6DA4-81A2-2DD487D640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1000">
                <a:srgbClr val="D7E9F4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946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3B183-FA2B-0B15-9915-FD43F149D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29" y="4525833"/>
            <a:ext cx="1687197" cy="359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B8568-755C-C2E7-C717-739E35CF30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9102" y="4478391"/>
            <a:ext cx="762023" cy="331583"/>
          </a:xfrm>
          <a:prstGeom prst="rect">
            <a:avLst/>
          </a:prstGeom>
        </p:spPr>
      </p:pic>
      <p:pic>
        <p:nvPicPr>
          <p:cNvPr id="7" name="Picture 6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A7669FC1-0416-8323-3841-A1DAB0314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2" t="28150" r="26971" b="-3797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447674"/>
            <a:ext cx="9144000" cy="695826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9757" y="4737301"/>
            <a:ext cx="499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71761730-9440-4A84-CB34-A27DF096EF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" y="4572146"/>
            <a:ext cx="1243983" cy="4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6396B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jpeg"/><Relationship Id="rId50" Type="http://schemas.openxmlformats.org/officeDocument/2006/relationships/image" Target="../media/image56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jpe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sv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0" Type="http://schemas.openxmlformats.org/officeDocument/2006/relationships/image" Target="../media/image26.jpe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41B41-0771-ADBC-7CF1-ED2A0CA0AD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630" y="2919018"/>
            <a:ext cx="3822700" cy="281467"/>
          </a:xfrm>
        </p:spPr>
        <p:txBody>
          <a:bodyPr/>
          <a:lstStyle/>
          <a:p>
            <a:r>
              <a:rPr lang="en-US" dirty="0" err="1"/>
              <a:t>Jelina</a:t>
            </a:r>
            <a:r>
              <a:rPr lang="en-US" dirty="0"/>
              <a:t> Tanya Tetangco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A6BFC-C12E-173A-47DB-3D4DFC7E1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936" y="909372"/>
            <a:ext cx="5099006" cy="709965"/>
          </a:xfrm>
        </p:spPr>
        <p:txBody>
          <a:bodyPr/>
          <a:lstStyle/>
          <a:p>
            <a:r>
              <a:rPr lang="en-US" dirty="0"/>
              <a:t>The Uphill Road to Sustainability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E323A3-4D3A-3748-4DFA-FA4ED959F1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3630" y="3328765"/>
            <a:ext cx="4540763" cy="46558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Philippine Research, Education &amp; Government Information Network (PREGINET) / Advanced Science &amp; Technology Institute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139ADB-1ACA-13FB-180C-ACCCBD271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3630" y="3794347"/>
            <a:ext cx="3752453" cy="321239"/>
          </a:xfrm>
        </p:spPr>
        <p:txBody>
          <a:bodyPr/>
          <a:lstStyle/>
          <a:p>
            <a:r>
              <a:rPr lang="en-US" dirty="0"/>
              <a:t>12 June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7917F9-2C12-1A99-DAEA-F1CF89F865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19629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9110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ilhouette of a person&#10;&#10;Description automatically generated">
            <a:extLst>
              <a:ext uri="{FF2B5EF4-FFF2-40B4-BE49-F238E27FC236}">
                <a16:creationId xmlns:a16="http://schemas.microsoft.com/office/drawing/2014/main" id="{F8E256CD-A692-0AB8-2C6A-837D5F4B1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1"/>
          <a:stretch/>
        </p:blipFill>
        <p:spPr>
          <a:xfrm>
            <a:off x="2030173" y="0"/>
            <a:ext cx="4717893" cy="438116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0A845-EBB4-C66F-A14A-FE4C7A68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630EB9-8877-BC32-A102-71018EE6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73" y="3192815"/>
            <a:ext cx="5791454" cy="69582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do we exist?</a:t>
            </a:r>
          </a:p>
        </p:txBody>
      </p:sp>
    </p:spTree>
    <p:extLst>
      <p:ext uri="{BB962C8B-B14F-4D97-AF65-F5344CB8AC3E}">
        <p14:creationId xmlns:p14="http://schemas.microsoft.com/office/powerpoint/2010/main" val="19701679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0A845-EBB4-C66F-A14A-FE4C7A68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 descr="Man Climbing Mountain Stock Photo 588375359 | Shutterstock">
            <a:extLst>
              <a:ext uri="{FF2B5EF4-FFF2-40B4-BE49-F238E27FC236}">
                <a16:creationId xmlns:a16="http://schemas.microsoft.com/office/drawing/2014/main" id="{444A3915-0E6E-5E33-DBBE-AF1D2D5E2D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"/>
          <a:stretch/>
        </p:blipFill>
        <p:spPr bwMode="auto">
          <a:xfrm>
            <a:off x="2497173" y="0"/>
            <a:ext cx="6646827" cy="440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091F5D3-5FFB-937B-21CB-83235C84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178" y="1854669"/>
            <a:ext cx="2512274" cy="6958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Policies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8BC4D8B-CA47-F059-1AD8-6EAF034B4F97}"/>
              </a:ext>
            </a:extLst>
          </p:cNvPr>
          <p:cNvSpPr txBox="1">
            <a:spLocks/>
          </p:cNvSpPr>
          <p:nvPr/>
        </p:nvSpPr>
        <p:spPr>
          <a:xfrm>
            <a:off x="5917351" y="2630787"/>
            <a:ext cx="2512274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396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Funding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551D314-E975-2469-DF7F-1B081E97B505}"/>
              </a:ext>
            </a:extLst>
          </p:cNvPr>
          <p:cNvSpPr txBox="1">
            <a:spLocks/>
          </p:cNvSpPr>
          <p:nvPr/>
        </p:nvSpPr>
        <p:spPr>
          <a:xfrm>
            <a:off x="4716873" y="3406905"/>
            <a:ext cx="2512274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396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Politics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25F8D01-7E99-4E8B-E98A-A68D2522E26C}"/>
              </a:ext>
            </a:extLst>
          </p:cNvPr>
          <p:cNvSpPr txBox="1">
            <a:spLocks/>
          </p:cNvSpPr>
          <p:nvPr/>
        </p:nvSpPr>
        <p:spPr>
          <a:xfrm>
            <a:off x="65358" y="1171314"/>
            <a:ext cx="2409625" cy="2062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396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PH" sz="2000" i="1" dirty="0">
                <a:solidFill>
                  <a:schemeClr val="accent1"/>
                </a:solidFill>
                <a:effectLst/>
              </a:rPr>
              <a:t>“Figure out how to climb it, go through it, or work around it.”</a:t>
            </a:r>
          </a:p>
          <a:p>
            <a:pPr algn="ctr"/>
            <a:endParaRPr lang="en-PH" sz="2000" i="1" dirty="0">
              <a:solidFill>
                <a:schemeClr val="accent1"/>
              </a:solidFill>
              <a:effectLst/>
            </a:endParaRPr>
          </a:p>
          <a:p>
            <a:pPr algn="ctr"/>
            <a:r>
              <a:rPr lang="en-PH" sz="1200" i="1" dirty="0">
                <a:solidFill>
                  <a:schemeClr val="accent1"/>
                </a:solidFill>
              </a:rPr>
              <a:t>- Michael Jordan</a:t>
            </a:r>
            <a:endParaRPr lang="en-PH" sz="1200" i="1" dirty="0">
              <a:solidFill>
                <a:schemeClr val="accent1"/>
              </a:solidFill>
              <a:effectLst/>
            </a:endParaRPr>
          </a:p>
          <a:p>
            <a:pPr algn="ctr"/>
            <a:endParaRPr lang="en-US" sz="2400" i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31656-C01C-EE9E-C983-140621FC1A5D}"/>
              </a:ext>
            </a:extLst>
          </p:cNvPr>
          <p:cNvSpPr txBox="1"/>
          <p:nvPr/>
        </p:nvSpPr>
        <p:spPr>
          <a:xfrm>
            <a:off x="2712975" y="107004"/>
            <a:ext cx="349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“Build it and they will come”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A2625-5502-59E5-2C86-307E84BAEAE8}"/>
              </a:ext>
            </a:extLst>
          </p:cNvPr>
          <p:cNvSpPr txBox="1"/>
          <p:nvPr/>
        </p:nvSpPr>
        <p:spPr>
          <a:xfrm>
            <a:off x="3050907" y="476336"/>
            <a:ext cx="349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Build our case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255AA-6DE1-3F55-77C9-E4448D536D0A}"/>
              </a:ext>
            </a:extLst>
          </p:cNvPr>
          <p:cNvSpPr txBox="1"/>
          <p:nvPr/>
        </p:nvSpPr>
        <p:spPr>
          <a:xfrm>
            <a:off x="3050906" y="843601"/>
            <a:ext cx="349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Build our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312A8-E5AE-6153-7749-218A7DE857BF}"/>
              </a:ext>
            </a:extLst>
          </p:cNvPr>
          <p:cNvSpPr txBox="1"/>
          <p:nvPr/>
        </p:nvSpPr>
        <p:spPr>
          <a:xfrm>
            <a:off x="3050906" y="1210242"/>
            <a:ext cx="349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Build our dream</a:t>
            </a:r>
          </a:p>
        </p:txBody>
      </p:sp>
    </p:spTree>
    <p:extLst>
      <p:ext uri="{BB962C8B-B14F-4D97-AF65-F5344CB8AC3E}">
        <p14:creationId xmlns:p14="http://schemas.microsoft.com/office/powerpoint/2010/main" val="622841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5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0A845-EBB4-C66F-A14A-FE4C7A68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1591" y="4766484"/>
            <a:ext cx="607965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Content Placeholder 5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F921FFBA-B4D8-8414-F6E2-08D415201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63" y="1"/>
            <a:ext cx="7378337" cy="4426254"/>
          </a:xfr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8B31AB2-1436-2544-BC9D-1E48FDD7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167" y="3127703"/>
            <a:ext cx="2512274" cy="6958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Core value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D5A0D37-56D6-FCF3-E891-7516EE0445E5}"/>
              </a:ext>
            </a:extLst>
          </p:cNvPr>
          <p:cNvSpPr txBox="1">
            <a:spLocks/>
          </p:cNvSpPr>
          <p:nvPr/>
        </p:nvSpPr>
        <p:spPr>
          <a:xfrm>
            <a:off x="2865682" y="1096021"/>
            <a:ext cx="2512274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396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Impact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97F8544-43B6-C456-4529-8388B36C0E73}"/>
              </a:ext>
            </a:extLst>
          </p:cNvPr>
          <p:cNvSpPr txBox="1">
            <a:spLocks/>
          </p:cNvSpPr>
          <p:nvPr/>
        </p:nvSpPr>
        <p:spPr>
          <a:xfrm>
            <a:off x="7112695" y="2477953"/>
            <a:ext cx="2512274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396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Vision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DA2FF731-4ED4-ED76-EDF4-7157CFF9A0D9}"/>
              </a:ext>
            </a:extLst>
          </p:cNvPr>
          <p:cNvSpPr txBox="1">
            <a:spLocks/>
          </p:cNvSpPr>
          <p:nvPr/>
        </p:nvSpPr>
        <p:spPr>
          <a:xfrm>
            <a:off x="267080" y="1838705"/>
            <a:ext cx="2373835" cy="292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396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PH" b="1" dirty="0">
                <a:solidFill>
                  <a:schemeClr val="accent1"/>
                </a:solidFill>
                <a:effectLst/>
              </a:rPr>
              <a:t>The drivers of sustainability</a:t>
            </a:r>
            <a:endParaRPr lang="en-PH" dirty="0">
              <a:solidFill>
                <a:schemeClr val="accent1"/>
              </a:solidFill>
              <a:effectLst/>
            </a:endParaRPr>
          </a:p>
          <a:p>
            <a:pPr algn="ctr"/>
            <a:endParaRPr lang="en-US" sz="2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50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0A845-EBB4-C66F-A14A-FE4C7A68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2588" y="4872596"/>
            <a:ext cx="256849" cy="139342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122" name="Picture 2" descr="Silhouette Helping Hand Between Two Climber Stock Photos and Images - 123RF">
            <a:extLst>
              <a:ext uri="{FF2B5EF4-FFF2-40B4-BE49-F238E27FC236}">
                <a16:creationId xmlns:a16="http://schemas.microsoft.com/office/drawing/2014/main" id="{C578EC44-B0C8-AE29-E677-44430CDBDE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6398" y="0"/>
            <a:ext cx="6617602" cy="44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3">
            <a:extLst>
              <a:ext uri="{FF2B5EF4-FFF2-40B4-BE49-F238E27FC236}">
                <a16:creationId xmlns:a16="http://schemas.microsoft.com/office/drawing/2014/main" id="{4AC71D22-0E6E-0C40-AC36-D7EBB788EBD4}"/>
              </a:ext>
            </a:extLst>
          </p:cNvPr>
          <p:cNvSpPr txBox="1">
            <a:spLocks/>
          </p:cNvSpPr>
          <p:nvPr/>
        </p:nvSpPr>
        <p:spPr>
          <a:xfrm>
            <a:off x="87548" y="738692"/>
            <a:ext cx="2373835" cy="292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396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PH" b="1" dirty="0">
                <a:solidFill>
                  <a:schemeClr val="accent1"/>
                </a:solidFill>
                <a:effectLst/>
              </a:rPr>
              <a:t>Partnerships and collaborations are integral aspects in growing the network</a:t>
            </a:r>
            <a:endParaRPr lang="en-PH" dirty="0">
              <a:solidFill>
                <a:schemeClr val="accent1"/>
              </a:solidFill>
              <a:effectLst/>
            </a:endParaRPr>
          </a:p>
          <a:p>
            <a:pPr algn="ctr"/>
            <a:endParaRPr lang="en-US" sz="2400" i="1" dirty="0">
              <a:solidFill>
                <a:schemeClr val="accent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FB7036-6AAE-326B-DC5F-EEE986CCC015}"/>
              </a:ext>
            </a:extLst>
          </p:cNvPr>
          <p:cNvGrpSpPr/>
          <p:nvPr/>
        </p:nvGrpSpPr>
        <p:grpSpPr>
          <a:xfrm>
            <a:off x="5202928" y="2128407"/>
            <a:ext cx="3912986" cy="2268676"/>
            <a:chOff x="5202928" y="2128407"/>
            <a:chExt cx="3912986" cy="2268676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3A0247A4-0022-8511-3246-66851E85F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9883" y="2188460"/>
              <a:ext cx="348905" cy="322791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5583B64A-7E68-E459-3CD9-B6B0A0B4B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101" y="3425901"/>
              <a:ext cx="281747" cy="226979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93CFDDD6-73D0-1EEB-8829-F6C19DB2C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26" y="2283052"/>
              <a:ext cx="319194" cy="319194"/>
            </a:xfrm>
            <a:prstGeom prst="rect">
              <a:avLst/>
            </a:prstGeom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1D3FA284-1D9F-AE8E-68F1-EAD0B759E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644" y="4049043"/>
              <a:ext cx="320395" cy="320395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2A54EC65-D824-6F42-93EC-FD0BA5452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9357" y="2675426"/>
              <a:ext cx="314499" cy="314499"/>
            </a:xfrm>
            <a:prstGeom prst="rect">
              <a:avLst/>
            </a:prstGeom>
          </p:spPr>
        </p:pic>
        <p:pic>
          <p:nvPicPr>
            <p:cNvPr id="11" name="Picture 10" descr="A blue sign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4155653-0273-E442-8CF3-5F19272A9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742" y="3384391"/>
              <a:ext cx="273812" cy="273812"/>
            </a:xfrm>
            <a:prstGeom prst="rect">
              <a:avLst/>
            </a:prstGeom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3D5F646C-78F2-2BC6-904C-EB8F7D67E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330" y="3738874"/>
              <a:ext cx="319227" cy="308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Armed Forces of the Philippines - Wikipedia">
              <a:extLst>
                <a:ext uri="{FF2B5EF4-FFF2-40B4-BE49-F238E27FC236}">
                  <a16:creationId xmlns:a16="http://schemas.microsoft.com/office/drawing/2014/main" id="{959C084E-8C3F-437F-683C-9E52718B2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529" y="3057511"/>
              <a:ext cx="239640" cy="286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University of San Agustin - Wikipedia">
              <a:extLst>
                <a:ext uri="{FF2B5EF4-FFF2-40B4-BE49-F238E27FC236}">
                  <a16:creationId xmlns:a16="http://schemas.microsoft.com/office/drawing/2014/main" id="{712172DE-EEDD-56B3-4E2C-331CE603F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533" y="3793906"/>
              <a:ext cx="234666" cy="246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2" descr="De La Salle University - Wikipedia">
              <a:extLst>
                <a:ext uri="{FF2B5EF4-FFF2-40B4-BE49-F238E27FC236}">
                  <a16:creationId xmlns:a16="http://schemas.microsoft.com/office/drawing/2014/main" id="{96CC6D06-9B10-7562-947A-B586709D3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928" y="3781547"/>
              <a:ext cx="335274" cy="335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Department of Agriculture (Philippines) - Wikipedia">
              <a:extLst>
                <a:ext uri="{FF2B5EF4-FFF2-40B4-BE49-F238E27FC236}">
                  <a16:creationId xmlns:a16="http://schemas.microsoft.com/office/drawing/2014/main" id="{53333D46-1945-BD99-E2EA-3325AD79D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763" y="2691963"/>
              <a:ext cx="314498" cy="314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4" descr="Cavite State University - Wikipedia">
              <a:extLst>
                <a:ext uri="{FF2B5EF4-FFF2-40B4-BE49-F238E27FC236}">
                  <a16:creationId xmlns:a16="http://schemas.microsoft.com/office/drawing/2014/main" id="{A0B2FD1E-D95F-0BD3-1DD8-4A960A3B4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780" y="3646013"/>
              <a:ext cx="309792" cy="27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6" descr="Mindanao State University–General Santos City - Wikipedia">
              <a:extLst>
                <a:ext uri="{FF2B5EF4-FFF2-40B4-BE49-F238E27FC236}">
                  <a16:creationId xmlns:a16="http://schemas.microsoft.com/office/drawing/2014/main" id="{4EF37A30-277D-5D52-5BDB-B3B096FAB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6211" y="3024418"/>
              <a:ext cx="321214" cy="32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8" descr="Philippine Fiber Industry Development Authority - Wikipedia">
              <a:extLst>
                <a:ext uri="{FF2B5EF4-FFF2-40B4-BE49-F238E27FC236}">
                  <a16:creationId xmlns:a16="http://schemas.microsoft.com/office/drawing/2014/main" id="{8CF31FC8-1CD8-DCD2-384D-C41265533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867" y="3298434"/>
              <a:ext cx="319194" cy="31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2" descr="International Rice Research Institute">
              <a:extLst>
                <a:ext uri="{FF2B5EF4-FFF2-40B4-BE49-F238E27FC236}">
                  <a16:creationId xmlns:a16="http://schemas.microsoft.com/office/drawing/2014/main" id="{9832926B-E02A-458D-F35D-D272960B9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510" y="2589476"/>
              <a:ext cx="309792" cy="248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2" descr="UP Marine Science Institute - Home | Facebook">
              <a:extLst>
                <a:ext uri="{FF2B5EF4-FFF2-40B4-BE49-F238E27FC236}">
                  <a16:creationId xmlns:a16="http://schemas.microsoft.com/office/drawing/2014/main" id="{FC6FA65C-A68B-D38D-4A4A-BB4F5D63D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396" y="2781123"/>
              <a:ext cx="314498" cy="314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8" descr="UP Institute of Civil Engineering - Home | Facebook">
              <a:extLst>
                <a:ext uri="{FF2B5EF4-FFF2-40B4-BE49-F238E27FC236}">
                  <a16:creationId xmlns:a16="http://schemas.microsoft.com/office/drawing/2014/main" id="{92B70C61-3533-5C7F-848D-FB0CD7A02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1253" y="3781547"/>
              <a:ext cx="247353" cy="280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0" descr="National Institute of Physics - iskomunidad">
              <a:extLst>
                <a:ext uri="{FF2B5EF4-FFF2-40B4-BE49-F238E27FC236}">
                  <a16:creationId xmlns:a16="http://schemas.microsoft.com/office/drawing/2014/main" id="{15885D88-A401-BA76-F6DA-623A3F00F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4657" y="4049043"/>
              <a:ext cx="327598" cy="339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2" descr="Institute of Mathematical Sciences and Physics, UP Los Banos_Official -  Home | Facebook">
              <a:extLst>
                <a:ext uri="{FF2B5EF4-FFF2-40B4-BE49-F238E27FC236}">
                  <a16:creationId xmlns:a16="http://schemas.microsoft.com/office/drawing/2014/main" id="{D47D860B-DDF1-1A80-96BF-5E40AEF1D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715" y="3714134"/>
              <a:ext cx="295655" cy="32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6" descr="Home - UP DCS">
              <a:extLst>
                <a:ext uri="{FF2B5EF4-FFF2-40B4-BE49-F238E27FC236}">
                  <a16:creationId xmlns:a16="http://schemas.microsoft.com/office/drawing/2014/main" id="{88381E10-E440-9BDB-9FD1-5DECA421C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002" y="4008184"/>
              <a:ext cx="342339" cy="345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8" descr="UP Diliman Department of Chemical Engineering - Home | Facebook">
              <a:extLst>
                <a:ext uri="{FF2B5EF4-FFF2-40B4-BE49-F238E27FC236}">
                  <a16:creationId xmlns:a16="http://schemas.microsoft.com/office/drawing/2014/main" id="{10CC5C33-3340-0F1A-1467-EF51403F0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422" y="3135493"/>
              <a:ext cx="273084" cy="2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2" descr="PAGASA - Wikipedia">
              <a:extLst>
                <a:ext uri="{FF2B5EF4-FFF2-40B4-BE49-F238E27FC236}">
                  <a16:creationId xmlns:a16="http://schemas.microsoft.com/office/drawing/2014/main" id="{88ECF423-5A20-59CF-C7CE-1AD5D14CD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525" y="4123271"/>
              <a:ext cx="273812" cy="27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4" descr="DOST Logo - DOST Caraga">
              <a:extLst>
                <a:ext uri="{FF2B5EF4-FFF2-40B4-BE49-F238E27FC236}">
                  <a16:creationId xmlns:a16="http://schemas.microsoft.com/office/drawing/2014/main" id="{D936ED3F-8709-AA3F-0E7E-088CCCC3E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510" y="2128407"/>
              <a:ext cx="267298" cy="270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6" descr="National Mapping and Resource Information Authority - Wikipedia">
              <a:extLst>
                <a:ext uri="{FF2B5EF4-FFF2-40B4-BE49-F238E27FC236}">
                  <a16:creationId xmlns:a16="http://schemas.microsoft.com/office/drawing/2014/main" id="{AED533B9-99AC-2298-9B0D-235F0E786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129" y="4008184"/>
              <a:ext cx="312429" cy="31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Philippine Air Force - Wikipedia">
              <a:extLst>
                <a:ext uri="{FF2B5EF4-FFF2-40B4-BE49-F238E27FC236}">
                  <a16:creationId xmlns:a16="http://schemas.microsoft.com/office/drawing/2014/main" id="{57FBB92B-593F-47B3-15E3-B6C51917E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563" y="3618418"/>
              <a:ext cx="298643" cy="298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>
              <a:extLst>
                <a:ext uri="{FF2B5EF4-FFF2-40B4-BE49-F238E27FC236}">
                  <a16:creationId xmlns:a16="http://schemas.microsoft.com/office/drawing/2014/main" id="{C85A5D52-640C-291B-F834-8D686CE19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627" y="3774078"/>
              <a:ext cx="480323" cy="189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8" descr="Sugar Regulatory Administration - Wikipedia">
              <a:extLst>
                <a:ext uri="{FF2B5EF4-FFF2-40B4-BE49-F238E27FC236}">
                  <a16:creationId xmlns:a16="http://schemas.microsoft.com/office/drawing/2014/main" id="{1653A914-A7ED-F7E9-78B1-80BF61084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059" y="3327265"/>
              <a:ext cx="268345" cy="268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Text&#10;&#10;Description automatically generated">
              <a:extLst>
                <a:ext uri="{FF2B5EF4-FFF2-40B4-BE49-F238E27FC236}">
                  <a16:creationId xmlns:a16="http://schemas.microsoft.com/office/drawing/2014/main" id="{227B9824-A6CE-D991-4AC5-D397F3534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998" y="3510763"/>
              <a:ext cx="808046" cy="224735"/>
            </a:xfrm>
            <a:prstGeom prst="rect">
              <a:avLst/>
            </a:prstGeom>
          </p:spPr>
        </p:pic>
        <p:pic>
          <p:nvPicPr>
            <p:cNvPr id="35" name="Picture 6" descr="Ateneo de Manila University - Wikipedia">
              <a:extLst>
                <a:ext uri="{FF2B5EF4-FFF2-40B4-BE49-F238E27FC236}">
                  <a16:creationId xmlns:a16="http://schemas.microsoft.com/office/drawing/2014/main" id="{9D18E0C0-88D6-EB35-653B-8036AE758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845" y="3018926"/>
              <a:ext cx="298203" cy="296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0" descr="UP Diliman Institute of Chemistry - Home | Facebook">
              <a:extLst>
                <a:ext uri="{FF2B5EF4-FFF2-40B4-BE49-F238E27FC236}">
                  <a16:creationId xmlns:a16="http://schemas.microsoft.com/office/drawing/2014/main" id="{15794988-2525-0B16-8D48-81F2CEBF3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736" y="3219742"/>
              <a:ext cx="280178" cy="280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6" descr="Mindanao State University–General Santos City - Wikipedia">
              <a:extLst>
                <a:ext uri="{FF2B5EF4-FFF2-40B4-BE49-F238E27FC236}">
                  <a16:creationId xmlns:a16="http://schemas.microsoft.com/office/drawing/2014/main" id="{6E8A6E29-B906-CEEB-6CFA-C4ABAB5A5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7568" y="3708469"/>
              <a:ext cx="320396" cy="320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Department of Health (Philippines) - Wikipedia">
              <a:extLst>
                <a:ext uri="{FF2B5EF4-FFF2-40B4-BE49-F238E27FC236}">
                  <a16:creationId xmlns:a16="http://schemas.microsoft.com/office/drawing/2014/main" id="{6946AFAD-DF59-0A8B-AAE3-FFBB52D62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816" y="2529663"/>
              <a:ext cx="335274" cy="335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4" descr="Adamson University - Wikipedia">
              <a:extLst>
                <a:ext uri="{FF2B5EF4-FFF2-40B4-BE49-F238E27FC236}">
                  <a16:creationId xmlns:a16="http://schemas.microsoft.com/office/drawing/2014/main" id="{3BC35B14-989D-44B3-5BA9-11872B546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090" y="2650395"/>
              <a:ext cx="323285" cy="323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8" descr="University of the Philippines College of Arts and Sciences - Wikipedia">
              <a:extLst>
                <a:ext uri="{FF2B5EF4-FFF2-40B4-BE49-F238E27FC236}">
                  <a16:creationId xmlns:a16="http://schemas.microsoft.com/office/drawing/2014/main" id="{6019DA5A-3EB6-ED63-1744-D76003E6A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657" y="2908610"/>
              <a:ext cx="336377" cy="336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Philippine Genome Center – Genomics for a better Philippines">
              <a:extLst>
                <a:ext uri="{FF2B5EF4-FFF2-40B4-BE49-F238E27FC236}">
                  <a16:creationId xmlns:a16="http://schemas.microsoft.com/office/drawing/2014/main" id="{132379C9-D132-6A17-1B88-798C32A3B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762" y="4107774"/>
              <a:ext cx="823584" cy="27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5B2E289-E0D6-9ED8-FC68-9B7FB968BB00}"/>
              </a:ext>
            </a:extLst>
          </p:cNvPr>
          <p:cNvGrpSpPr/>
          <p:nvPr/>
        </p:nvGrpSpPr>
        <p:grpSpPr>
          <a:xfrm>
            <a:off x="4797335" y="698434"/>
            <a:ext cx="2325185" cy="1764618"/>
            <a:chOff x="4797335" y="698434"/>
            <a:chExt cx="2325185" cy="1764618"/>
          </a:xfrm>
        </p:grpSpPr>
        <p:pic>
          <p:nvPicPr>
            <p:cNvPr id="42" name="Picture 41" descr="A logo with blue and pink lines&#10;&#10;Description automatically generated">
              <a:extLst>
                <a:ext uri="{FF2B5EF4-FFF2-40B4-BE49-F238E27FC236}">
                  <a16:creationId xmlns:a16="http://schemas.microsoft.com/office/drawing/2014/main" id="{45213D88-2164-0FD4-047A-649480C22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266" y="1620287"/>
              <a:ext cx="588474" cy="588474"/>
            </a:xfrm>
            <a:prstGeom prst="rect">
              <a:avLst/>
            </a:prstGeom>
          </p:spPr>
        </p:pic>
        <p:pic>
          <p:nvPicPr>
            <p:cNvPr id="46" name="Picture 45" descr="A close-up of a logo&#10;&#10;Description automatically generated">
              <a:extLst>
                <a:ext uri="{FF2B5EF4-FFF2-40B4-BE49-F238E27FC236}">
                  <a16:creationId xmlns:a16="http://schemas.microsoft.com/office/drawing/2014/main" id="{AE8FB9D8-4892-917B-3CF5-9DA433E00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206" y="2047866"/>
              <a:ext cx="616677" cy="232871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48" name="Picture 47" descr="A blue and orange swirls in a black background&#10;&#10;Description automatically generated">
              <a:extLst>
                <a:ext uri="{FF2B5EF4-FFF2-40B4-BE49-F238E27FC236}">
                  <a16:creationId xmlns:a16="http://schemas.microsoft.com/office/drawing/2014/main" id="{25A7E16A-C37A-56F4-D237-AC00E31A7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726" y="1476503"/>
              <a:ext cx="501826" cy="501826"/>
            </a:xfrm>
            <a:prstGeom prst="rect">
              <a:avLst/>
            </a:prstGeom>
          </p:spPr>
        </p:pic>
        <p:pic>
          <p:nvPicPr>
            <p:cNvPr id="50" name="Picture 49" descr="A logo with white text&#10;&#10;Description automatically generated">
              <a:extLst>
                <a:ext uri="{FF2B5EF4-FFF2-40B4-BE49-F238E27FC236}">
                  <a16:creationId xmlns:a16="http://schemas.microsoft.com/office/drawing/2014/main" id="{9B46569F-0169-1859-BDB3-F75E558E5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44"/>
            <a:stretch/>
          </p:blipFill>
          <p:spPr>
            <a:xfrm>
              <a:off x="5990370" y="1123686"/>
              <a:ext cx="531061" cy="4608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Picture 51" descr="A white half moon in a black background&#10;&#10;Description automatically generated">
              <a:extLst>
                <a:ext uri="{FF2B5EF4-FFF2-40B4-BE49-F238E27FC236}">
                  <a16:creationId xmlns:a16="http://schemas.microsoft.com/office/drawing/2014/main" id="{AAE5C166-E62B-A540-8D58-96DBE6F61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486" y="1383602"/>
              <a:ext cx="417708" cy="200943"/>
            </a:xfrm>
            <a:prstGeom prst="rect">
              <a:avLst/>
            </a:prstGeom>
          </p:spPr>
        </p:pic>
        <p:pic>
          <p:nvPicPr>
            <p:cNvPr id="1026" name="Picture 2" descr="MAFFIN Website | Ministry of Agriculture, Forestry and Fisheries Research  Network">
              <a:extLst>
                <a:ext uri="{FF2B5EF4-FFF2-40B4-BE49-F238E27FC236}">
                  <a16:creationId xmlns:a16="http://schemas.microsoft.com/office/drawing/2014/main" id="{E88E9CCC-C377-4783-DA2F-988696CB1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192" y="1064014"/>
              <a:ext cx="823098" cy="258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A8D7F14C-DFC8-9822-453D-54FCB58EB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724" y="1392457"/>
              <a:ext cx="449796" cy="449796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9AF31904-473F-B799-32D8-1A4A52142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5990370" y="698434"/>
              <a:ext cx="617831" cy="617831"/>
            </a:xfrm>
            <a:prstGeom prst="rect">
              <a:avLst/>
            </a:prstGeom>
          </p:spPr>
        </p:pic>
        <p:pic>
          <p:nvPicPr>
            <p:cNvPr id="53" name="Picture 52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735F2C3A-9835-06EF-6CA0-EF2B89DD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510" y="1609095"/>
              <a:ext cx="617831" cy="172342"/>
            </a:xfrm>
            <a:prstGeom prst="rect">
              <a:avLst/>
            </a:prstGeom>
          </p:spPr>
        </p:pic>
        <p:pic>
          <p:nvPicPr>
            <p:cNvPr id="55" name="Picture 54" descr="A close-up of a logo&#10;&#10;Description automatically generated">
              <a:extLst>
                <a:ext uri="{FF2B5EF4-FFF2-40B4-BE49-F238E27FC236}">
                  <a16:creationId xmlns:a16="http://schemas.microsoft.com/office/drawing/2014/main" id="{405A8D97-178D-B353-9C31-1B4D15FA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790" y="1826928"/>
              <a:ext cx="466762" cy="232120"/>
            </a:xfrm>
            <a:prstGeom prst="rect">
              <a:avLst/>
            </a:prstGeom>
          </p:spPr>
        </p:pic>
        <p:pic>
          <p:nvPicPr>
            <p:cNvPr id="57" name="Picture 56" descr="A black and white logo&#10;&#10;Description automatically generated">
              <a:extLst>
                <a:ext uri="{FF2B5EF4-FFF2-40B4-BE49-F238E27FC236}">
                  <a16:creationId xmlns:a16="http://schemas.microsoft.com/office/drawing/2014/main" id="{F37DE4F3-E8DC-9DB2-B933-47F143B2A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335" y="1792540"/>
              <a:ext cx="578975" cy="142934"/>
            </a:xfrm>
            <a:prstGeom prst="rect">
              <a:avLst/>
            </a:prstGeom>
          </p:spPr>
        </p:pic>
        <p:pic>
          <p:nvPicPr>
            <p:cNvPr id="60" name="Picture 59" descr="A blue and grey logo&#10;&#10;Description automatically generated">
              <a:extLst>
                <a:ext uri="{FF2B5EF4-FFF2-40B4-BE49-F238E27FC236}">
                  <a16:creationId xmlns:a16="http://schemas.microsoft.com/office/drawing/2014/main" id="{BA0AF0F4-52E6-7662-98DA-777D03B43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466" y="1370978"/>
              <a:ext cx="562306" cy="254912"/>
            </a:xfrm>
            <a:prstGeom prst="rect">
              <a:avLst/>
            </a:prstGeom>
          </p:spPr>
        </p:pic>
        <p:pic>
          <p:nvPicPr>
            <p:cNvPr id="62" name="Picture 61" descr="A colorful lines on a black background&#10;&#10;Description automatically generated">
              <a:extLst>
                <a:ext uri="{FF2B5EF4-FFF2-40B4-BE49-F238E27FC236}">
                  <a16:creationId xmlns:a16="http://schemas.microsoft.com/office/drawing/2014/main" id="{61594905-C706-B15C-A984-F7CDF96F2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471" y="2256538"/>
              <a:ext cx="501827" cy="206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9435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0A845-EBB4-C66F-A14A-FE4C7A68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Content Placeholder 7" descr="A silhouette of a child with his arms raised&#10;&#10;Description automatically generated">
            <a:extLst>
              <a:ext uri="{FF2B5EF4-FFF2-40B4-BE49-F238E27FC236}">
                <a16:creationId xmlns:a16="http://schemas.microsoft.com/office/drawing/2014/main" id="{CB060B0B-9DCE-EF52-419F-17F23694F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38" y="0"/>
            <a:ext cx="6583924" cy="4389698"/>
          </a:xfr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12A255EB-C1CE-F4AD-1F29-5945C26F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294" y="3488940"/>
            <a:ext cx="5279412" cy="6958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Keep fighting for our right to exist</a:t>
            </a:r>
          </a:p>
        </p:txBody>
      </p:sp>
    </p:spTree>
    <p:extLst>
      <p:ext uri="{BB962C8B-B14F-4D97-AF65-F5344CB8AC3E}">
        <p14:creationId xmlns:p14="http://schemas.microsoft.com/office/powerpoint/2010/main" val="27264492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0A845-EBB4-C66F-A14A-FE4C7A68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Content Placeholder 6" descr="A person standing on top of a mountain pointing at the sunset&#10;&#10;Description automatically generated">
            <a:extLst>
              <a:ext uri="{FF2B5EF4-FFF2-40B4-BE49-F238E27FC236}">
                <a16:creationId xmlns:a16="http://schemas.microsoft.com/office/drawing/2014/main" id="{E2BFD632-2DB3-5909-CED9-5D29C3946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2409" cy="4434940"/>
          </a:xfr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38D97354-7CBC-26A7-E615-7B1E3547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203" y="1348855"/>
            <a:ext cx="5279412" cy="6958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lies ahead</a:t>
            </a:r>
          </a:p>
        </p:txBody>
      </p:sp>
    </p:spTree>
    <p:extLst>
      <p:ext uri="{BB962C8B-B14F-4D97-AF65-F5344CB8AC3E}">
        <p14:creationId xmlns:p14="http://schemas.microsoft.com/office/powerpoint/2010/main" val="269079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ECD4-3F1F-662A-1342-8DF3765FE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jeng@asti.dost.gov.ph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374475" y="1290573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13507</TotalTime>
  <Words>119</Words>
  <Application>Microsoft Macintosh PowerPoint</Application>
  <PresentationFormat>On-screen Show (16:9)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GEANT Association</vt:lpstr>
      <vt:lpstr>PowerPoint Presentation</vt:lpstr>
      <vt:lpstr>Why do we exist?</vt:lpstr>
      <vt:lpstr>Policies</vt:lpstr>
      <vt:lpstr>Core value</vt:lpstr>
      <vt:lpstr>PowerPoint Presentation</vt:lpstr>
      <vt:lpstr>Keep fighting for our right to exist</vt:lpstr>
      <vt:lpstr>What lies ahead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Jelina Tanya H. Tetangco</cp:lastModifiedBy>
  <cp:revision>166</cp:revision>
  <dcterms:created xsi:type="dcterms:W3CDTF">2015-04-29T14:13:57Z</dcterms:created>
  <dcterms:modified xsi:type="dcterms:W3CDTF">2024-06-05T02:20:33Z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