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2"/>
  </p:notesMasterIdLst>
  <p:sldIdLst>
    <p:sldId id="2718" r:id="rId2"/>
    <p:sldId id="2719" r:id="rId3"/>
    <p:sldId id="996" r:id="rId4"/>
    <p:sldId id="2731" r:id="rId5"/>
    <p:sldId id="2732" r:id="rId6"/>
    <p:sldId id="679" r:id="rId7"/>
    <p:sldId id="2709" r:id="rId8"/>
    <p:sldId id="2720" r:id="rId9"/>
    <p:sldId id="2730" r:id="rId10"/>
    <p:sldId id="2716" r:id="rId1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409"/>
    <a:srgbClr val="D60004"/>
    <a:srgbClr val="009A49"/>
    <a:srgbClr val="08197B"/>
    <a:srgbClr val="8590A7"/>
    <a:srgbClr val="F0534B"/>
    <a:srgbClr val="FEF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34"/>
    <p:restoredTop sz="96081"/>
  </p:normalViewPr>
  <p:slideViewPr>
    <p:cSldViewPr snapToGrid="0">
      <p:cViewPr varScale="1">
        <p:scale>
          <a:sx n="119" d="100"/>
          <a:sy n="119" d="100"/>
        </p:scale>
        <p:origin x="9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EDB28-F5F3-2148-82C6-E311D70FE4A5}" type="datetimeFigureOut">
              <a:rPr lang="en-NL" smtClean="0"/>
              <a:t>30/05/2024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8B471-733B-CF46-A1C8-CFA4814D6B9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007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GN5-2 oversubscribed by nearly 6 million euros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26957-3063-4AF5-9C10-771E4439D9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15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5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9A0EAE-9DC7-E64C-B528-7FE2DD3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444729D-076A-B34E-817B-AAAD4F608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5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962D-A915-434C-A000-C33456F0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F6D1F-1C03-4ECB-8E8E-CE249D30B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DBD642-CA75-2BF5-35A9-EA69302BA9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895" y="918524"/>
            <a:ext cx="9923105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894" y="1566391"/>
            <a:ext cx="9923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6532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385562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r>
              <a:rPr lang="en-GB" dirty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022254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GEANT.ORG</a:t>
            </a:r>
            <a:endParaRPr lang="en-GB" sz="1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1"/>
            <a:ext cx="10286482" cy="59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4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2">
              <a:lumMod val="90000"/>
              <a:lumOff val="1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3852AA-CE20-7E82-E603-2606682357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105BA-5D75-C2A9-CA55-2B47FC8995F8}"/>
              </a:ext>
            </a:extLst>
          </p:cNvPr>
          <p:cNvSpPr/>
          <p:nvPr/>
        </p:nvSpPr>
        <p:spPr>
          <a:xfrm>
            <a:off x="0" y="4760259"/>
            <a:ext cx="12192000" cy="209774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yellow line on a black background&#10;&#10;Description automatically generated">
            <a:extLst>
              <a:ext uri="{FF2B5EF4-FFF2-40B4-BE49-F238E27FC236}">
                <a16:creationId xmlns:a16="http://schemas.microsoft.com/office/drawing/2014/main" id="{41FE52CE-6A1A-F60C-42F5-218F0D4E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" t="-11284" r="6019" b="-16585"/>
          <a:stretch/>
        </p:blipFill>
        <p:spPr>
          <a:xfrm>
            <a:off x="0" y="512421"/>
            <a:ext cx="12191999" cy="37354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367EAE-9685-0E10-412D-9DA106117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04" y="961350"/>
            <a:ext cx="7076837" cy="1275882"/>
          </a:xfrm>
        </p:spPr>
        <p:txBody>
          <a:bodyPr anchor="b">
            <a:normAutofit/>
          </a:bodyPr>
          <a:lstStyle/>
          <a:p>
            <a:r>
              <a:rPr lang="en-NL" sz="6000" b="1" dirty="0">
                <a:solidFill>
                  <a:srgbClr val="FFC000"/>
                </a:solidFill>
                <a:latin typeface="+mn-lt"/>
              </a:rPr>
              <a:t>As Above – So Below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AAF2C5-6920-B5B6-54E3-5B237424E5B4}"/>
              </a:ext>
            </a:extLst>
          </p:cNvPr>
          <p:cNvSpPr txBox="1">
            <a:spLocks/>
          </p:cNvSpPr>
          <p:nvPr/>
        </p:nvSpPr>
        <p:spPr>
          <a:xfrm>
            <a:off x="654804" y="2801092"/>
            <a:ext cx="8920717" cy="1275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b="1" kern="1200" dirty="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NL" sz="4400" dirty="0">
                <a:solidFill>
                  <a:schemeClr val="bg1"/>
                </a:solidFill>
              </a:rPr>
              <a:t>Who Validates your Organisation?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BE07E07-C4A9-E785-2C31-D769D337DA3F}"/>
              </a:ext>
            </a:extLst>
          </p:cNvPr>
          <p:cNvSpPr txBox="1">
            <a:spLocks/>
          </p:cNvSpPr>
          <p:nvPr/>
        </p:nvSpPr>
        <p:spPr>
          <a:xfrm>
            <a:off x="654804" y="5224285"/>
            <a:ext cx="7184831" cy="15356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Cathrin </a:t>
            </a:r>
            <a:r>
              <a:rPr lang="en-US" sz="3200" b="1" dirty="0" err="1">
                <a:solidFill>
                  <a:schemeClr val="bg1"/>
                </a:solidFill>
              </a:rPr>
              <a:t>Stöver</a:t>
            </a:r>
            <a:endParaRPr lang="en-US" sz="32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cap="all" dirty="0">
                <a:solidFill>
                  <a:schemeClr val="bg1"/>
                </a:solidFill>
              </a:rPr>
              <a:t>CCO, </a:t>
            </a:r>
            <a:r>
              <a:rPr lang="en-US" sz="3200" cap="all" dirty="0" err="1">
                <a:solidFill>
                  <a:schemeClr val="bg1"/>
                </a:solidFill>
              </a:rPr>
              <a:t>Géant</a:t>
            </a:r>
            <a:endParaRPr lang="en-GB" sz="3200" cap="all" dirty="0">
              <a:solidFill>
                <a:schemeClr val="bg1"/>
              </a:solidFill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E6D171D-76AE-0CC5-009C-7812591A7C13}"/>
              </a:ext>
            </a:extLst>
          </p:cNvPr>
          <p:cNvSpPr txBox="1">
            <a:spLocks/>
          </p:cNvSpPr>
          <p:nvPr/>
        </p:nvSpPr>
        <p:spPr>
          <a:xfrm>
            <a:off x="6428014" y="5335320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TNC24, Lightning Talks, Strike 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F5BB5B-073B-516B-3767-3CB23056D6DE}"/>
              </a:ext>
            </a:extLst>
          </p:cNvPr>
          <p:cNvSpPr txBox="1">
            <a:spLocks/>
          </p:cNvSpPr>
          <p:nvPr/>
        </p:nvSpPr>
        <p:spPr>
          <a:xfrm>
            <a:off x="6428015" y="5833777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Rennes, 13 June 2024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52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3852AA-CE20-7E82-E603-2606682357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yellow line on a black background&#10;&#10;Description automatically generated">
            <a:extLst>
              <a:ext uri="{FF2B5EF4-FFF2-40B4-BE49-F238E27FC236}">
                <a16:creationId xmlns:a16="http://schemas.microsoft.com/office/drawing/2014/main" id="{41FE52CE-6A1A-F60C-42F5-218F0D4E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5" t="-13598" r="9402" b="-18510"/>
          <a:stretch/>
        </p:blipFill>
        <p:spPr>
          <a:xfrm>
            <a:off x="0" y="1079246"/>
            <a:ext cx="12192000" cy="46995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367EAE-9685-0E10-412D-9DA106117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2070332"/>
            <a:ext cx="7076837" cy="1275882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+mn-lt"/>
              </a:rPr>
              <a:t>Thank You!</a:t>
            </a:r>
            <a:endParaRPr lang="en-NL" sz="54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2853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41822A8C-C444-94A2-D52C-23ED1428AB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E405554B-9F0E-BB9D-3432-E1692F22003F}"/>
              </a:ext>
            </a:extLst>
          </p:cNvPr>
          <p:cNvSpPr txBox="1">
            <a:spLocks/>
          </p:cNvSpPr>
          <p:nvPr/>
        </p:nvSpPr>
        <p:spPr>
          <a:xfrm>
            <a:off x="10258208" y="4607516"/>
            <a:ext cx="1731856" cy="1031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2024…</a:t>
            </a:r>
            <a:endParaRPr lang="en-N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F8526F-83FF-170E-5516-5E25C4A64EEA}"/>
              </a:ext>
            </a:extLst>
          </p:cNvPr>
          <p:cNvSpPr/>
          <p:nvPr/>
        </p:nvSpPr>
        <p:spPr>
          <a:xfrm>
            <a:off x="10215598" y="4864962"/>
            <a:ext cx="1731856" cy="1204821"/>
          </a:xfrm>
          <a:prstGeom prst="rect">
            <a:avLst/>
          </a:prstGeom>
          <a:solidFill>
            <a:schemeClr val="accent2">
              <a:lumMod val="90000"/>
              <a:lumOff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8" name="Picture 47" descr="A river with buildings in the background&#10;&#10;Description automatically generated">
            <a:extLst>
              <a:ext uri="{FF2B5EF4-FFF2-40B4-BE49-F238E27FC236}">
                <a16:creationId xmlns:a16="http://schemas.microsoft.com/office/drawing/2014/main" id="{9F3A0DD6-25A8-DB3C-D878-BA8F9BC6E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683" y="4444715"/>
            <a:ext cx="1902070" cy="134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 descr="A city with a tower and trees&#10;&#10;Description automatically generated with medium confidence">
            <a:extLst>
              <a:ext uri="{FF2B5EF4-FFF2-40B4-BE49-F238E27FC236}">
                <a16:creationId xmlns:a16="http://schemas.microsoft.com/office/drawing/2014/main" id="{B3C9C0A6-5B78-63EE-D8AF-7869D5EBA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818" y="4444715"/>
            <a:ext cx="1905267" cy="1343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 descr="A colorful background with white text&#10;&#10;Description automatically generated">
            <a:extLst>
              <a:ext uri="{FF2B5EF4-FFF2-40B4-BE49-F238E27FC236}">
                <a16:creationId xmlns:a16="http://schemas.microsoft.com/office/drawing/2014/main" id="{5083F84C-586D-C4A4-AE4A-B2DC844A4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408" y="4444715"/>
            <a:ext cx="2107535" cy="1369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 descr="A body of water with boats in it&#10;&#10;Description automatically generated">
            <a:extLst>
              <a:ext uri="{FF2B5EF4-FFF2-40B4-BE49-F238E27FC236}">
                <a16:creationId xmlns:a16="http://schemas.microsoft.com/office/drawing/2014/main" id="{D683BDDE-5DC7-D8AA-23C4-A924C764F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355" y="4434643"/>
            <a:ext cx="958231" cy="1365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 descr="A cover of a magazine with a city and mountains&#10;&#10;Description automatically generated">
            <a:extLst>
              <a:ext uri="{FF2B5EF4-FFF2-40B4-BE49-F238E27FC236}">
                <a16:creationId xmlns:a16="http://schemas.microsoft.com/office/drawing/2014/main" id="{DCB3352B-DACC-B8BE-5DF2-F500349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924" y="4441952"/>
            <a:ext cx="958231" cy="1362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Title 1">
            <a:extLst>
              <a:ext uri="{FF2B5EF4-FFF2-40B4-BE49-F238E27FC236}">
                <a16:creationId xmlns:a16="http://schemas.microsoft.com/office/drawing/2014/main" id="{BB321F28-56FC-8F90-689A-FF4C78B2987D}"/>
              </a:ext>
            </a:extLst>
          </p:cNvPr>
          <p:cNvSpPr txBox="1">
            <a:spLocks/>
          </p:cNvSpPr>
          <p:nvPr/>
        </p:nvSpPr>
        <p:spPr>
          <a:xfrm>
            <a:off x="169231" y="1577222"/>
            <a:ext cx="2028352" cy="998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1995...</a:t>
            </a:r>
            <a:endParaRPr lang="en-N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30BF7B-BC92-A8E1-80A8-E000B486AF30}"/>
              </a:ext>
            </a:extLst>
          </p:cNvPr>
          <p:cNvSpPr/>
          <p:nvPr/>
        </p:nvSpPr>
        <p:spPr>
          <a:xfrm>
            <a:off x="127102" y="1569262"/>
            <a:ext cx="2380164" cy="931334"/>
          </a:xfrm>
          <a:prstGeom prst="rect">
            <a:avLst/>
          </a:prstGeom>
          <a:solidFill>
            <a:schemeClr val="accent2">
              <a:lumMod val="90000"/>
              <a:lumOff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B480F1-A6B9-88D8-7E64-91199E89D4C1}"/>
              </a:ext>
            </a:extLst>
          </p:cNvPr>
          <p:cNvGrpSpPr/>
          <p:nvPr/>
        </p:nvGrpSpPr>
        <p:grpSpPr>
          <a:xfrm>
            <a:off x="1582741" y="2838487"/>
            <a:ext cx="8837966" cy="1429693"/>
            <a:chOff x="1559963" y="3031205"/>
            <a:chExt cx="8837966" cy="14296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90F7EA-407C-7B69-ABB1-37916BBA9BA9}"/>
                </a:ext>
              </a:extLst>
            </p:cNvPr>
            <p:cNvGrpSpPr/>
            <p:nvPr/>
          </p:nvGrpSpPr>
          <p:grpSpPr>
            <a:xfrm>
              <a:off x="2666929" y="3031205"/>
              <a:ext cx="7731000" cy="1429693"/>
              <a:chOff x="1825460" y="3031205"/>
              <a:chExt cx="7731000" cy="1429693"/>
            </a:xfrm>
          </p:grpSpPr>
          <p:pic>
            <p:nvPicPr>
              <p:cNvPr id="27" name="Picture 26" descr="A poster with a mountain and water&#10;&#10;Description automatically generated">
                <a:extLst>
                  <a:ext uri="{FF2B5EF4-FFF2-40B4-BE49-F238E27FC236}">
                    <a16:creationId xmlns:a16="http://schemas.microsoft.com/office/drawing/2014/main" id="{1F42F1D8-FA7A-D8B2-E628-F8655FE95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5460" y="3076724"/>
                <a:ext cx="955094" cy="1350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A brochure of a city&#10;&#10;Description automatically generated">
                <a:extLst>
                  <a:ext uri="{FF2B5EF4-FFF2-40B4-BE49-F238E27FC236}">
                    <a16:creationId xmlns:a16="http://schemas.microsoft.com/office/drawing/2014/main" id="{C363E392-BA51-6390-4374-B63D5938E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54169" y="3087863"/>
                <a:ext cx="951732" cy="13512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30" descr="A poster with a picture of a river and buildings&#10;&#10;Description automatically generated">
                <a:extLst>
                  <a:ext uri="{FF2B5EF4-FFF2-40B4-BE49-F238E27FC236}">
                    <a16:creationId xmlns:a16="http://schemas.microsoft.com/office/drawing/2014/main" id="{10175FAE-FB09-6F48-2910-D64F08BA8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79516" y="3087863"/>
                <a:ext cx="949227" cy="13512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32" descr="A poster of a city&#10;&#10;Description automatically generated">
                <a:extLst>
                  <a:ext uri="{FF2B5EF4-FFF2-40B4-BE49-F238E27FC236}">
                    <a16:creationId xmlns:a16="http://schemas.microsoft.com/office/drawing/2014/main" id="{B79F6006-3BD1-B31C-E5B1-EFF63C181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2358" y="3077677"/>
                <a:ext cx="955640" cy="13608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Picture 34" descr="A poster of a city&#10;&#10;Description automatically generated">
                <a:extLst>
                  <a:ext uri="{FF2B5EF4-FFF2-40B4-BE49-F238E27FC236}">
                    <a16:creationId xmlns:a16="http://schemas.microsoft.com/office/drawing/2014/main" id="{E7BECECE-8971-D4EA-4D31-385967879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31613" y="3075516"/>
                <a:ext cx="955640" cy="13512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" name="Picture 36" descr="A blue and red poster with a picture of a city&#10;&#10;Description automatically generated">
                <a:extLst>
                  <a:ext uri="{FF2B5EF4-FFF2-40B4-BE49-F238E27FC236}">
                    <a16:creationId xmlns:a16="http://schemas.microsoft.com/office/drawing/2014/main" id="{4585FA5C-B48C-E144-47DA-A00E212D9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60868" y="3031205"/>
                <a:ext cx="984086" cy="139455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38" descr="A purple and white poster with a picture of a landscape&#10;&#10;Description automatically generated">
                <a:extLst>
                  <a:ext uri="{FF2B5EF4-FFF2-40B4-BE49-F238E27FC236}">
                    <a16:creationId xmlns:a16="http://schemas.microsoft.com/office/drawing/2014/main" id="{885AEDD8-E590-454F-9231-E9CE33950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72223" y="3066345"/>
                <a:ext cx="984237" cy="139455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5" name="Picture 24" descr="A red and white poster with text&#10;&#10;Description automatically generated">
              <a:extLst>
                <a:ext uri="{FF2B5EF4-FFF2-40B4-BE49-F238E27FC236}">
                  <a16:creationId xmlns:a16="http://schemas.microsoft.com/office/drawing/2014/main" id="{C0984FD1-4FCB-1C7D-965D-ABE5A9754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9963" y="3066345"/>
              <a:ext cx="946348" cy="13512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E3AE7F-3AC2-2C07-247D-37B31A20BD8A}"/>
              </a:ext>
            </a:extLst>
          </p:cNvPr>
          <p:cNvGrpSpPr/>
          <p:nvPr/>
        </p:nvGrpSpPr>
        <p:grpSpPr>
          <a:xfrm>
            <a:off x="2052948" y="593114"/>
            <a:ext cx="7680084" cy="2170573"/>
            <a:chOff x="1836617" y="1116992"/>
            <a:chExt cx="7680084" cy="2170573"/>
          </a:xfrm>
        </p:grpSpPr>
        <p:pic>
          <p:nvPicPr>
            <p:cNvPr id="23" name="Picture 22" descr="A poster for a conference&#10;&#10;Description automatically generated">
              <a:extLst>
                <a:ext uri="{FF2B5EF4-FFF2-40B4-BE49-F238E27FC236}">
                  <a16:creationId xmlns:a16="http://schemas.microsoft.com/office/drawing/2014/main" id="{110D1563-79EB-6D41-699C-D8AFE6AB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68221" y="1895723"/>
              <a:ext cx="948480" cy="13512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 descr="A magazine cover with a building and water&#10;&#10;Description automatically generated">
              <a:extLst>
                <a:ext uri="{FF2B5EF4-FFF2-40B4-BE49-F238E27FC236}">
                  <a16:creationId xmlns:a16="http://schemas.microsoft.com/office/drawing/2014/main" id="{AC773FE0-06D1-A5C9-40B8-D6313616B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51351" y="1925945"/>
              <a:ext cx="939481" cy="13616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A magazine cover with a statue and a castle&#10;&#10;Description automatically generated">
              <a:extLst>
                <a:ext uri="{FF2B5EF4-FFF2-40B4-BE49-F238E27FC236}">
                  <a16:creationId xmlns:a16="http://schemas.microsoft.com/office/drawing/2014/main" id="{6B879867-6094-083A-6F8F-6BAFCA5B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63994" y="2093662"/>
              <a:ext cx="1364173" cy="988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blue cover with a picture of a city&#10;&#10;Description automatically generated">
              <a:extLst>
                <a:ext uri="{FF2B5EF4-FFF2-40B4-BE49-F238E27FC236}">
                  <a16:creationId xmlns:a16="http://schemas.microsoft.com/office/drawing/2014/main" id="{4554A6E2-3299-C0A9-030D-CC1FE3525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201329" y="1884181"/>
              <a:ext cx="959354" cy="13616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 descr="A poster of a company's conference&#10;&#10;Description automatically generated with medium confidence">
              <a:extLst>
                <a:ext uri="{FF2B5EF4-FFF2-40B4-BE49-F238E27FC236}">
                  <a16:creationId xmlns:a16="http://schemas.microsoft.com/office/drawing/2014/main" id="{D86144EE-58E6-DED2-6F58-EB2C54BF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21846" y="1876032"/>
              <a:ext cx="962024" cy="13697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 descr="A blue cover with a blue background&#10;&#10;Description automatically generated">
              <a:extLst>
                <a:ext uri="{FF2B5EF4-FFF2-40B4-BE49-F238E27FC236}">
                  <a16:creationId xmlns:a16="http://schemas.microsoft.com/office/drawing/2014/main" id="{CB4E71CA-6364-1566-DA71-DEF41B5B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445033" y="1880593"/>
              <a:ext cx="962025" cy="13652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 descr="A white paper with blue text&#10;&#10;Description automatically generated">
              <a:extLst>
                <a:ext uri="{FF2B5EF4-FFF2-40B4-BE49-F238E27FC236}">
                  <a16:creationId xmlns:a16="http://schemas.microsoft.com/office/drawing/2014/main" id="{3AACD5D9-2A30-A808-1AEE-0D5BF7B0D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836617" y="1897513"/>
              <a:ext cx="953571" cy="13697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BA61AB5E-CC5C-74FA-B7A3-04BD6E6EB5FA}"/>
                </a:ext>
              </a:extLst>
            </p:cNvPr>
            <p:cNvSpPr/>
            <p:nvPr/>
          </p:nvSpPr>
          <p:spPr>
            <a:xfrm>
              <a:off x="5681006" y="1116992"/>
              <a:ext cx="1515394" cy="839424"/>
            </a:xfrm>
            <a:prstGeom prst="wedgeEllipseCallout">
              <a:avLst>
                <a:gd name="adj1" fmla="val -47380"/>
                <a:gd name="adj2" fmla="val 90846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accent2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51B6C8-5113-4795-BE73-8F7FCA2751E6}"/>
                </a:ext>
              </a:extLst>
            </p:cNvPr>
            <p:cNvSpPr txBox="1"/>
            <p:nvPr/>
          </p:nvSpPr>
          <p:spPr>
            <a:xfrm>
              <a:off x="5815915" y="1305120"/>
              <a:ext cx="1629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2400" b="1">
                  <a:solidFill>
                    <a:schemeClr val="accent2">
                      <a:lumMod val="90000"/>
                      <a:lumOff val="10000"/>
                    </a:schemeClr>
                  </a:solidFill>
                </a:rPr>
                <a:t>My First!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7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B2E7-23D5-D2BD-74F0-5C8A8C95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L"/>
          </a:p>
        </p:txBody>
      </p:sp>
      <p:pic>
        <p:nvPicPr>
          <p:cNvPr id="10" name="eduroam 7.5 Loop">
            <a:hlinkClick r:id="" action="ppaction://media"/>
            <a:extLst>
              <a:ext uri="{FF2B5EF4-FFF2-40B4-BE49-F238E27FC236}">
                <a16:creationId xmlns:a16="http://schemas.microsoft.com/office/drawing/2014/main" id="{79AEF934-2D4E-39BA-F775-6D7079A1212A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77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72D29-CD46-ECB9-0F44-1DCD7A70A490}"/>
              </a:ext>
            </a:extLst>
          </p:cNvPr>
          <p:cNvSpPr txBox="1"/>
          <p:nvPr/>
        </p:nvSpPr>
        <p:spPr>
          <a:xfrm>
            <a:off x="3260512" y="2454441"/>
            <a:ext cx="611589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>
                <a:solidFill>
                  <a:srgbClr val="C00000"/>
                </a:solidFill>
              </a:rPr>
              <a:t>Digital Europe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601B1-6B1B-7843-61FE-AFD7D585A348}"/>
              </a:ext>
            </a:extLst>
          </p:cNvPr>
          <p:cNvSpPr txBox="1"/>
          <p:nvPr/>
        </p:nvSpPr>
        <p:spPr>
          <a:xfrm>
            <a:off x="5315827" y="3418836"/>
            <a:ext cx="3869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Funding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61DB5-1F6E-F521-19AA-BF4492440D6A}"/>
              </a:ext>
            </a:extLst>
          </p:cNvPr>
          <p:cNvSpPr txBox="1"/>
          <p:nvPr/>
        </p:nvSpPr>
        <p:spPr>
          <a:xfrm>
            <a:off x="6438690" y="3811924"/>
            <a:ext cx="4237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</a:rPr>
              <a:t>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D6FD8-0EFC-7658-AD5D-BEFB1B14335B}"/>
              </a:ext>
            </a:extLst>
          </p:cNvPr>
          <p:cNvSpPr txBox="1"/>
          <p:nvPr/>
        </p:nvSpPr>
        <p:spPr>
          <a:xfrm>
            <a:off x="4094554" y="3617494"/>
            <a:ext cx="224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EEC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C5BA8-23FD-E28A-69C6-C9C58D9A16C2}"/>
              </a:ext>
            </a:extLst>
          </p:cNvPr>
          <p:cNvSpPr txBox="1"/>
          <p:nvPr/>
        </p:nvSpPr>
        <p:spPr>
          <a:xfrm rot="16200000">
            <a:off x="5528893" y="2654496"/>
            <a:ext cx="9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2A738-9626-A496-C44C-D65539137393}"/>
              </a:ext>
            </a:extLst>
          </p:cNvPr>
          <p:cNvSpPr txBox="1"/>
          <p:nvPr/>
        </p:nvSpPr>
        <p:spPr>
          <a:xfrm>
            <a:off x="1464337" y="3309105"/>
            <a:ext cx="219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Art 185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730AD-E645-502A-E0EF-FE3FB987BD08}"/>
              </a:ext>
            </a:extLst>
          </p:cNvPr>
          <p:cNvSpPr txBox="1"/>
          <p:nvPr/>
        </p:nvSpPr>
        <p:spPr>
          <a:xfrm>
            <a:off x="6422731" y="2026729"/>
            <a:ext cx="3869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84D69-D449-2E03-723B-0C6613CB2A2B}"/>
              </a:ext>
            </a:extLst>
          </p:cNvPr>
          <p:cNvSpPr txBox="1"/>
          <p:nvPr/>
        </p:nvSpPr>
        <p:spPr>
          <a:xfrm>
            <a:off x="7401181" y="1815885"/>
            <a:ext cx="158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NIS-2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A1469-2D77-1373-59D0-BE3417F1E5ED}"/>
              </a:ext>
            </a:extLst>
          </p:cNvPr>
          <p:cNvSpPr txBox="1"/>
          <p:nvPr/>
        </p:nvSpPr>
        <p:spPr>
          <a:xfrm>
            <a:off x="1754597" y="1884787"/>
            <a:ext cx="4668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50000"/>
                    <a:lumOff val="50000"/>
                  </a:schemeClr>
                </a:solidFill>
                <a:latin typeface="+mj-lt"/>
                <a:cs typeface="Arial Black" panose="020B0604020202020204" pitchFamily="34" charset="0"/>
              </a:rPr>
              <a:t>Financial Maturity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D668E-2518-033D-4B5B-97B4EEE3EF69}"/>
              </a:ext>
            </a:extLst>
          </p:cNvPr>
          <p:cNvSpPr txBox="1"/>
          <p:nvPr/>
        </p:nvSpPr>
        <p:spPr>
          <a:xfrm>
            <a:off x="1264232" y="4557648"/>
            <a:ext cx="611589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>
                <a:solidFill>
                  <a:srgbClr val="F0534B"/>
                </a:solidFill>
              </a:rPr>
              <a:t>Certification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16E833-9C78-F456-31FD-761B5FD6D5A4}"/>
              </a:ext>
            </a:extLst>
          </p:cNvPr>
          <p:cNvSpPr txBox="1"/>
          <p:nvPr/>
        </p:nvSpPr>
        <p:spPr>
          <a:xfrm>
            <a:off x="4513322" y="4287998"/>
            <a:ext cx="212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Diversity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ACFF0-E81C-6C86-EF91-D0D26193289F}"/>
              </a:ext>
            </a:extLst>
          </p:cNvPr>
          <p:cNvSpPr txBox="1"/>
          <p:nvPr/>
        </p:nvSpPr>
        <p:spPr>
          <a:xfrm>
            <a:off x="1161446" y="4019000"/>
            <a:ext cx="313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Security Clause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AFFD98-6AF8-FCD1-7F02-B079AE62DE57}"/>
              </a:ext>
            </a:extLst>
          </p:cNvPr>
          <p:cNvSpPr txBox="1"/>
          <p:nvPr/>
        </p:nvSpPr>
        <p:spPr>
          <a:xfrm>
            <a:off x="9082032" y="2423743"/>
            <a:ext cx="2159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</a:rPr>
              <a:t>SDGs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0C3494-BCED-D35F-18FC-6D908B522691}"/>
              </a:ext>
            </a:extLst>
          </p:cNvPr>
          <p:cNvSpPr txBox="1"/>
          <p:nvPr/>
        </p:nvSpPr>
        <p:spPr>
          <a:xfrm>
            <a:off x="2219276" y="1147606"/>
            <a:ext cx="1869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D9199-08A3-2BD2-19EE-7F0E64C1A108}"/>
              </a:ext>
            </a:extLst>
          </p:cNvPr>
          <p:cNvSpPr txBox="1"/>
          <p:nvPr/>
        </p:nvSpPr>
        <p:spPr>
          <a:xfrm>
            <a:off x="4088664" y="654110"/>
            <a:ext cx="6115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0534B"/>
                </a:solidFill>
              </a:rPr>
              <a:t>Compliance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FEBB84-06BC-0F59-26A1-D0620811B03E}"/>
              </a:ext>
            </a:extLst>
          </p:cNvPr>
          <p:cNvSpPr txBox="1"/>
          <p:nvPr/>
        </p:nvSpPr>
        <p:spPr>
          <a:xfrm>
            <a:off x="8237497" y="3354487"/>
            <a:ext cx="294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Eligibility</a:t>
            </a:r>
          </a:p>
        </p:txBody>
      </p:sp>
    </p:spTree>
    <p:extLst>
      <p:ext uri="{BB962C8B-B14F-4D97-AF65-F5344CB8AC3E}">
        <p14:creationId xmlns:p14="http://schemas.microsoft.com/office/powerpoint/2010/main" val="414110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3300A-A4DE-BB16-7E75-D65C3B39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stack of rocks&#10;&#10;Description automatically generated">
            <a:extLst>
              <a:ext uri="{FF2B5EF4-FFF2-40B4-BE49-F238E27FC236}">
                <a16:creationId xmlns:a16="http://schemas.microsoft.com/office/drawing/2014/main" id="{B92F06BF-8963-FDBC-309D-E09DA2B1B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21" b="5742"/>
          <a:stretch/>
        </p:blipFill>
        <p:spPr>
          <a:xfrm>
            <a:off x="0" y="1"/>
            <a:ext cx="12192000" cy="6928022"/>
          </a:xfrm>
        </p:spPr>
      </p:pic>
    </p:spTree>
    <p:extLst>
      <p:ext uri="{BB962C8B-B14F-4D97-AF65-F5344CB8AC3E}">
        <p14:creationId xmlns:p14="http://schemas.microsoft.com/office/powerpoint/2010/main" val="3119815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46CB764-84B3-3493-8FE2-134862299AB8}"/>
              </a:ext>
            </a:extLst>
          </p:cNvPr>
          <p:cNvGrpSpPr/>
          <p:nvPr/>
        </p:nvGrpSpPr>
        <p:grpSpPr>
          <a:xfrm>
            <a:off x="1022465" y="482138"/>
            <a:ext cx="10016835" cy="6068291"/>
            <a:chOff x="1022465" y="768451"/>
            <a:chExt cx="10016835" cy="111142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9F12155-9B4E-E4D9-E70F-7FD1C1FFB650}"/>
                </a:ext>
              </a:extLst>
            </p:cNvPr>
            <p:cNvCxnSpPr/>
            <p:nvPr/>
          </p:nvCxnSpPr>
          <p:spPr>
            <a:xfrm>
              <a:off x="1022465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CBA51C3-CC55-ABA8-BB1D-4E586E377641}"/>
                </a:ext>
              </a:extLst>
            </p:cNvPr>
            <p:cNvCxnSpPr/>
            <p:nvPr/>
          </p:nvCxnSpPr>
          <p:spPr>
            <a:xfrm>
              <a:off x="1933086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24C387-851A-E22A-16C7-1B48E1BEEC57}"/>
                </a:ext>
              </a:extLst>
            </p:cNvPr>
            <p:cNvCxnSpPr/>
            <p:nvPr/>
          </p:nvCxnSpPr>
          <p:spPr>
            <a:xfrm>
              <a:off x="2843707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E5332D-90D3-C2B5-EB9F-077D5782C824}"/>
                </a:ext>
              </a:extLst>
            </p:cNvPr>
            <p:cNvCxnSpPr/>
            <p:nvPr/>
          </p:nvCxnSpPr>
          <p:spPr>
            <a:xfrm>
              <a:off x="3754328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6AF1D-3635-5873-1A89-652F920FA011}"/>
                </a:ext>
              </a:extLst>
            </p:cNvPr>
            <p:cNvCxnSpPr/>
            <p:nvPr/>
          </p:nvCxnSpPr>
          <p:spPr>
            <a:xfrm>
              <a:off x="4664949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15123-7807-D093-F2AD-090B712B7CE9}"/>
                </a:ext>
              </a:extLst>
            </p:cNvPr>
            <p:cNvCxnSpPr/>
            <p:nvPr/>
          </p:nvCxnSpPr>
          <p:spPr>
            <a:xfrm>
              <a:off x="5575570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108FD3-9787-F8B8-4CD3-C5330DE12084}"/>
                </a:ext>
              </a:extLst>
            </p:cNvPr>
            <p:cNvCxnSpPr/>
            <p:nvPr/>
          </p:nvCxnSpPr>
          <p:spPr>
            <a:xfrm>
              <a:off x="6486191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1C3A2C7-99E0-9119-7022-2C873BB21935}"/>
                </a:ext>
              </a:extLst>
            </p:cNvPr>
            <p:cNvCxnSpPr/>
            <p:nvPr/>
          </p:nvCxnSpPr>
          <p:spPr>
            <a:xfrm>
              <a:off x="7396812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56AD164-B9D6-FFD9-3B82-4F201CA8B872}"/>
                </a:ext>
              </a:extLst>
            </p:cNvPr>
            <p:cNvCxnSpPr/>
            <p:nvPr/>
          </p:nvCxnSpPr>
          <p:spPr>
            <a:xfrm>
              <a:off x="8307433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F7C921-5E51-7C37-FC51-A08CE157536D}"/>
                </a:ext>
              </a:extLst>
            </p:cNvPr>
            <p:cNvCxnSpPr/>
            <p:nvPr/>
          </p:nvCxnSpPr>
          <p:spPr>
            <a:xfrm>
              <a:off x="9218054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A82937-4250-00D5-8C00-816FA9F4E439}"/>
                </a:ext>
              </a:extLst>
            </p:cNvPr>
            <p:cNvCxnSpPr/>
            <p:nvPr/>
          </p:nvCxnSpPr>
          <p:spPr>
            <a:xfrm>
              <a:off x="10128675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E92EB10-5CA8-4669-A54F-F103F2B6BCF7}"/>
                </a:ext>
              </a:extLst>
            </p:cNvPr>
            <p:cNvCxnSpPr/>
            <p:nvPr/>
          </p:nvCxnSpPr>
          <p:spPr>
            <a:xfrm>
              <a:off x="11039300" y="768451"/>
              <a:ext cx="0" cy="1111425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1,241 Fiber Optic Icon Illustrations &amp; Clip Art - iStock">
            <a:extLst>
              <a:ext uri="{FF2B5EF4-FFF2-40B4-BE49-F238E27FC236}">
                <a16:creationId xmlns:a16="http://schemas.microsoft.com/office/drawing/2014/main" id="{2747F8D4-F4FB-4E8F-B091-20DD66E0C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5" t="16689" r="16717" b="16426"/>
          <a:stretch/>
        </p:blipFill>
        <p:spPr bwMode="auto">
          <a:xfrm>
            <a:off x="8730000" y="4001017"/>
            <a:ext cx="690874" cy="67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3C428BC-DD0D-4C99-AEC0-173EB32082D4}"/>
              </a:ext>
            </a:extLst>
          </p:cNvPr>
          <p:cNvSpPr/>
          <p:nvPr/>
        </p:nvSpPr>
        <p:spPr>
          <a:xfrm>
            <a:off x="7211242" y="1608914"/>
            <a:ext cx="4853202" cy="1263015"/>
          </a:xfrm>
          <a:prstGeom prst="right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GN5 FPA 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 Years)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5A43302-8732-441A-BF62-6E2473CA94AA}"/>
              </a:ext>
            </a:extLst>
          </p:cNvPr>
          <p:cNvSpPr/>
          <p:nvPr/>
        </p:nvSpPr>
        <p:spPr>
          <a:xfrm>
            <a:off x="86788" y="1234381"/>
            <a:ext cx="8577662" cy="1126776"/>
          </a:xfrm>
          <a:prstGeom prst="rightArrow">
            <a:avLst>
              <a:gd name="adj1" fmla="val 64755"/>
              <a:gd name="adj2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GN4 FPA – H2020 ~8 Years 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(~€225 Million)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84EE1C-C519-488F-B267-4FFE25C2F095}"/>
              </a:ext>
            </a:extLst>
          </p:cNvPr>
          <p:cNvSpPr/>
          <p:nvPr/>
        </p:nvSpPr>
        <p:spPr>
          <a:xfrm>
            <a:off x="86788" y="215727"/>
            <a:ext cx="12064444" cy="1126776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2015	2016	2017	2018	2019	2020	2021	2022	2023	 2024	2025	2026	2027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C4DFEB6-C66C-40E9-B85B-EB5D3E392B06}"/>
              </a:ext>
            </a:extLst>
          </p:cNvPr>
          <p:cNvSpPr/>
          <p:nvPr/>
        </p:nvSpPr>
        <p:spPr>
          <a:xfrm>
            <a:off x="3684922" y="2460566"/>
            <a:ext cx="3937417" cy="1292033"/>
          </a:xfrm>
          <a:prstGeom prst="rightArrow">
            <a:avLst>
              <a:gd name="adj1" fmla="val 55147"/>
              <a:gd name="adj2" fmla="val 50000"/>
            </a:avLst>
          </a:prstGeom>
          <a:gradFill>
            <a:gsLst>
              <a:gs pos="0">
                <a:srgbClr val="F20409"/>
              </a:gs>
              <a:gs pos="100000">
                <a:srgbClr val="C0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01F80DE-C900-40D7-A077-D0DE0B53E236}"/>
              </a:ext>
            </a:extLst>
          </p:cNvPr>
          <p:cNvSpPr/>
          <p:nvPr/>
        </p:nvSpPr>
        <p:spPr>
          <a:xfrm>
            <a:off x="7211242" y="4489509"/>
            <a:ext cx="3545512" cy="1126776"/>
          </a:xfrm>
          <a:prstGeom prst="rightArrow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99000">
                <a:srgbClr val="00206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GN5-IC1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 Years €15 Million)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77BA037-BE83-4E52-AA0B-676338DBC3F9}"/>
              </a:ext>
            </a:extLst>
          </p:cNvPr>
          <p:cNvSpPr/>
          <p:nvPr/>
        </p:nvSpPr>
        <p:spPr>
          <a:xfrm>
            <a:off x="7622231" y="5249086"/>
            <a:ext cx="4442213" cy="1126776"/>
          </a:xfrm>
          <a:prstGeom prst="rightArrow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99000">
                <a:srgbClr val="C0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EuroHPC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Quantum, etc.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2042A3A-75D5-4BCC-9BEB-F5B31CE87FF5}"/>
              </a:ext>
            </a:extLst>
          </p:cNvPr>
          <p:cNvSpPr/>
          <p:nvPr/>
        </p:nvSpPr>
        <p:spPr>
          <a:xfrm>
            <a:off x="1566237" y="2519686"/>
            <a:ext cx="2595883" cy="1126776"/>
          </a:xfrm>
          <a:prstGeom prst="rightArrow">
            <a:avLst>
              <a:gd name="adj1" fmla="val 60328"/>
              <a:gd name="adj2" fmla="val 50000"/>
            </a:avLst>
          </a:prstGeom>
          <a:gradFill>
            <a:gsLst>
              <a:gs pos="0">
                <a:srgbClr val="F20409"/>
              </a:gs>
              <a:gs pos="100000">
                <a:srgbClr val="C0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FA84417-03B2-4ED2-B817-C8F1B068B5E7}"/>
              </a:ext>
            </a:extLst>
          </p:cNvPr>
          <p:cNvSpPr/>
          <p:nvPr/>
        </p:nvSpPr>
        <p:spPr>
          <a:xfrm>
            <a:off x="1214296" y="4574061"/>
            <a:ext cx="4856403" cy="1126776"/>
          </a:xfrm>
          <a:prstGeom prst="rightArrow">
            <a:avLst/>
          </a:prstGeom>
          <a:gradFill>
            <a:gsLst>
              <a:gs pos="0">
                <a:schemeClr val="accent1"/>
              </a:gs>
              <a:gs pos="99000">
                <a:srgbClr val="C0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BELLA-S1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 Years €10 Million)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2F81524-8568-40B9-8E08-CDEFF4080D74}"/>
              </a:ext>
            </a:extLst>
          </p:cNvPr>
          <p:cNvSpPr/>
          <p:nvPr/>
        </p:nvSpPr>
        <p:spPr>
          <a:xfrm>
            <a:off x="0" y="2519686"/>
            <a:ext cx="1947680" cy="1126776"/>
          </a:xfrm>
          <a:prstGeom prst="rightArrow">
            <a:avLst>
              <a:gd name="adj1" fmla="val 69181"/>
              <a:gd name="adj2" fmla="val 50000"/>
            </a:avLst>
          </a:prstGeom>
          <a:gradFill>
            <a:gsLst>
              <a:gs pos="0">
                <a:srgbClr val="F20409"/>
              </a:gs>
              <a:gs pos="100000">
                <a:srgbClr val="C0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Right 8">
            <a:extLst>
              <a:ext uri="{FF2B5EF4-FFF2-40B4-BE49-F238E27FC236}">
                <a16:creationId xmlns:a16="http://schemas.microsoft.com/office/drawing/2014/main" id="{ACB4B2F8-56D2-B7BC-377E-056E83D5F776}"/>
              </a:ext>
            </a:extLst>
          </p:cNvPr>
          <p:cNvSpPr/>
          <p:nvPr/>
        </p:nvSpPr>
        <p:spPr>
          <a:xfrm>
            <a:off x="9376498" y="2182577"/>
            <a:ext cx="2589925" cy="1263015"/>
          </a:xfrm>
          <a:prstGeom prst="rightArrow">
            <a:avLst/>
          </a:prstGeom>
          <a:gradFill>
            <a:gsLst>
              <a:gs pos="0">
                <a:srgbClr val="92D050"/>
              </a:gs>
              <a:gs pos="100000">
                <a:srgbClr val="009A4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GN5-2 </a:t>
            </a:r>
            <a:br>
              <a:rPr kumimoji="0" lang="en-GB" sz="1400" b="1" i="0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solidFill>
                  <a:srgbClr val="081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(2.5 Years €80 Million)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0F66B6A-13ED-4BB5-AF09-0D3F85BE1477}"/>
              </a:ext>
            </a:extLst>
          </p:cNvPr>
          <p:cNvSpPr/>
          <p:nvPr/>
        </p:nvSpPr>
        <p:spPr>
          <a:xfrm>
            <a:off x="7612398" y="3037210"/>
            <a:ext cx="2432277" cy="1126776"/>
          </a:xfrm>
          <a:prstGeom prst="rightArrow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99000">
                <a:srgbClr val="00206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GN5-1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 Years €55 Million)</a:t>
            </a:r>
          </a:p>
        </p:txBody>
      </p:sp>
      <p:sp>
        <p:nvSpPr>
          <p:cNvPr id="29" name="Arrow: Right 6">
            <a:extLst>
              <a:ext uri="{FF2B5EF4-FFF2-40B4-BE49-F238E27FC236}">
                <a16:creationId xmlns:a16="http://schemas.microsoft.com/office/drawing/2014/main" id="{126313CF-5E23-41D6-7FEC-AA45623A1146}"/>
              </a:ext>
            </a:extLst>
          </p:cNvPr>
          <p:cNvSpPr/>
          <p:nvPr/>
        </p:nvSpPr>
        <p:spPr>
          <a:xfrm>
            <a:off x="4612828" y="2774754"/>
            <a:ext cx="2382829" cy="616640"/>
          </a:xfrm>
          <a:prstGeom prst="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GN4-3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 Years €77.5 Million)</a:t>
            </a:r>
          </a:p>
        </p:txBody>
      </p:sp>
      <p:sp>
        <p:nvSpPr>
          <p:cNvPr id="30" name="Arrow: Right 6">
            <a:extLst>
              <a:ext uri="{FF2B5EF4-FFF2-40B4-BE49-F238E27FC236}">
                <a16:creationId xmlns:a16="http://schemas.microsoft.com/office/drawing/2014/main" id="{2C01EE1E-D1E8-E504-E368-41A57405BB2F}"/>
              </a:ext>
            </a:extLst>
          </p:cNvPr>
          <p:cNvSpPr/>
          <p:nvPr/>
        </p:nvSpPr>
        <p:spPr>
          <a:xfrm>
            <a:off x="1729441" y="2763171"/>
            <a:ext cx="2382829" cy="616640"/>
          </a:xfrm>
          <a:prstGeom prst="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GN4-2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(2.5 Years €59 Million)</a:t>
            </a:r>
          </a:p>
        </p:txBody>
      </p:sp>
      <p:sp>
        <p:nvSpPr>
          <p:cNvPr id="31" name="Arrow: Right 6">
            <a:extLst>
              <a:ext uri="{FF2B5EF4-FFF2-40B4-BE49-F238E27FC236}">
                <a16:creationId xmlns:a16="http://schemas.microsoft.com/office/drawing/2014/main" id="{DA9A78DC-166A-5A78-A467-BC40011973A7}"/>
              </a:ext>
            </a:extLst>
          </p:cNvPr>
          <p:cNvSpPr/>
          <p:nvPr/>
        </p:nvSpPr>
        <p:spPr>
          <a:xfrm>
            <a:off x="-319505" y="2738816"/>
            <a:ext cx="2382829" cy="616640"/>
          </a:xfrm>
          <a:prstGeom prst="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GN4-1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 Year €25 Million)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896E55-2DB0-EF04-2415-58F26B7CEEBA}"/>
              </a:ext>
            </a:extLst>
          </p:cNvPr>
          <p:cNvGrpSpPr/>
          <p:nvPr/>
        </p:nvGrpSpPr>
        <p:grpSpPr>
          <a:xfrm>
            <a:off x="10803560" y="4722084"/>
            <a:ext cx="638288" cy="661626"/>
            <a:chOff x="10813501" y="4387606"/>
            <a:chExt cx="713125" cy="73919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9AE04C8-72B4-F9D1-4AF4-AAB3DE5D2EE0}"/>
                </a:ext>
              </a:extLst>
            </p:cNvPr>
            <p:cNvSpPr/>
            <p:nvPr/>
          </p:nvSpPr>
          <p:spPr>
            <a:xfrm>
              <a:off x="10813501" y="4387606"/>
              <a:ext cx="713125" cy="739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7E9EC4-CF49-4ED5-AFDB-1DC9C2B00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312"/>
            <a:stretch/>
          </p:blipFill>
          <p:spPr>
            <a:xfrm>
              <a:off x="10820378" y="4448247"/>
              <a:ext cx="699370" cy="59606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09277D9-0F88-9CC1-7E94-BB846FCD9DED}"/>
                </a:ext>
              </a:extLst>
            </p:cNvPr>
            <p:cNvSpPr/>
            <p:nvPr/>
          </p:nvSpPr>
          <p:spPr>
            <a:xfrm>
              <a:off x="10813501" y="4387606"/>
              <a:ext cx="713125" cy="713125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 descr="Network-Router icon">
            <a:extLst>
              <a:ext uri="{FF2B5EF4-FFF2-40B4-BE49-F238E27FC236}">
                <a16:creationId xmlns:a16="http://schemas.microsoft.com/office/drawing/2014/main" id="{568CC913-F719-E02F-E5FD-3F18E45C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63" y="3311013"/>
            <a:ext cx="685592" cy="6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E852080-3895-47D6-BB7F-D3B0B0753A58}"/>
              </a:ext>
            </a:extLst>
          </p:cNvPr>
          <p:cNvSpPr/>
          <p:nvPr/>
        </p:nvSpPr>
        <p:spPr>
          <a:xfrm>
            <a:off x="4173075" y="3752600"/>
            <a:ext cx="4501207" cy="1126776"/>
          </a:xfrm>
          <a:prstGeom prst="rightArrow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99000">
                <a:srgbClr val="00206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GN4-3N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 Years €50.5 Million)</a:t>
            </a:r>
          </a:p>
        </p:txBody>
      </p:sp>
    </p:spTree>
    <p:extLst>
      <p:ext uri="{BB962C8B-B14F-4D97-AF65-F5344CB8AC3E}">
        <p14:creationId xmlns:p14="http://schemas.microsoft.com/office/powerpoint/2010/main" val="247485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4FAA6-CBC6-EA3A-B410-A13C170D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9874"/>
            <a:ext cx="12191999" cy="430909"/>
          </a:xfrm>
        </p:spPr>
        <p:txBody>
          <a:bodyPr/>
          <a:lstStyle/>
          <a:p>
            <a:pPr algn="ctr"/>
            <a:br>
              <a:rPr lang="en-NL" dirty="0"/>
            </a:br>
            <a:endParaRPr lang="en-NL" dirty="0"/>
          </a:p>
        </p:txBody>
      </p:sp>
      <p:pic>
        <p:nvPicPr>
          <p:cNvPr id="5" name="Picture 4" descr="A close-up of a stamp&#10;&#10;Description automatically generated">
            <a:extLst>
              <a:ext uri="{FF2B5EF4-FFF2-40B4-BE49-F238E27FC236}">
                <a16:creationId xmlns:a16="http://schemas.microsoft.com/office/drawing/2014/main" id="{B135B121-42B5-DC8D-13F2-F1442B4B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4" b="3862"/>
          <a:stretch/>
        </p:blipFill>
        <p:spPr>
          <a:xfrm>
            <a:off x="3341146" y="457200"/>
            <a:ext cx="5509706" cy="56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 with white text&#10;&#10;Description automatically generated">
            <a:extLst>
              <a:ext uri="{FF2B5EF4-FFF2-40B4-BE49-F238E27FC236}">
                <a16:creationId xmlns:a16="http://schemas.microsoft.com/office/drawing/2014/main" id="{3F222DBA-D8E4-EF21-3131-90388546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5" y="84357"/>
            <a:ext cx="12081917" cy="65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80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alance&#10;&#10;Description automatically generated">
            <a:extLst>
              <a:ext uri="{FF2B5EF4-FFF2-40B4-BE49-F238E27FC236}">
                <a16:creationId xmlns:a16="http://schemas.microsoft.com/office/drawing/2014/main" id="{DF9D61CB-B7BC-375F-243A-BA4D5F95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53" y="101644"/>
            <a:ext cx="10455861" cy="646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316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EANT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1556"/>
      </a:accent1>
      <a:accent2>
        <a:srgbClr val="003E5E"/>
      </a:accent2>
      <a:accent3>
        <a:srgbClr val="702077"/>
      </a:accent3>
      <a:accent4>
        <a:srgbClr val="E14200"/>
      </a:accent4>
      <a:accent5>
        <a:srgbClr val="CC007B"/>
      </a:accent5>
      <a:accent6>
        <a:srgbClr val="A7B2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́ANT_Presentation_Template_2022" id="{4BE2BC52-70CB-804F-8000-929BD1B6A85B}" vid="{DC141317-625F-DC42-A6EE-F36CBAE4B3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7891</TotalTime>
  <Words>189</Words>
  <Application>Microsoft Macintosh PowerPoint</Application>
  <PresentationFormat>Widescreen</PresentationFormat>
  <Paragraphs>51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Times New Roman</vt:lpstr>
      <vt:lpstr>1_Office Theme</vt:lpstr>
      <vt:lpstr>As Above – So Below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Above – So Below</dc:title>
  <dc:creator>Cathrin Stover</dc:creator>
  <cp:lastModifiedBy>Cathrin Stover</cp:lastModifiedBy>
  <cp:revision>41</cp:revision>
  <dcterms:created xsi:type="dcterms:W3CDTF">2024-04-26T13:07:44Z</dcterms:created>
  <dcterms:modified xsi:type="dcterms:W3CDTF">2024-05-30T08:17:49Z</dcterms:modified>
</cp:coreProperties>
</file>