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4"/>
    <p:restoredTop sz="94712"/>
  </p:normalViewPr>
  <p:slideViewPr>
    <p:cSldViewPr snapToGrid="0">
      <p:cViewPr varScale="1">
        <p:scale>
          <a:sx n="235" d="100"/>
          <a:sy n="235" d="100"/>
        </p:scale>
        <p:origin x="17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06a5e0a3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e06a5e0a3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06a5e0a3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e06a5e0a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1098164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1098164ec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2e1098164ec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1098164e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1098164ec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e1098164ec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c8765a4f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dc8765a4f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dc8765a4f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c8765a4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c8765a4f4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dc8765a4f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c8765a4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c8765a4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dc8765a4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2ffa7173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e2ffa717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" y="1042"/>
            <a:ext cx="9136598" cy="51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173993" y="1507685"/>
            <a:ext cx="4035973" cy="136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173992" y="3065888"/>
            <a:ext cx="4035973" cy="5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36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461661" y="236340"/>
            <a:ext cx="66751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1877483" y="4869656"/>
            <a:ext cx="54443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788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636" y="48696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7164" y="487252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79392" y="484633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" y="0"/>
            <a:ext cx="91402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2">
  <p:cSld name="Internal-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7" y="826806"/>
            <a:ext cx="7886700" cy="374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136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780"/>
              <a:buFont typeface="Calibri"/>
              <a:buNone/>
              <a:defRPr sz="15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602"/>
              <a:buFont typeface="Calibri"/>
              <a:buNone/>
              <a:defRPr sz="135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424"/>
              <a:buFont typeface="Calibri"/>
              <a:buNone/>
              <a:defRPr sz="12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424"/>
              <a:buFont typeface="Calibri"/>
              <a:buNone/>
              <a:defRPr sz="12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A8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B8A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06054" y="176245"/>
            <a:ext cx="6523646" cy="35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28650" y="910128"/>
            <a:ext cx="7886700" cy="356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9013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92"/>
              <a:buFont typeface="Calibri"/>
              <a:buChar char="•"/>
              <a:defRPr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7317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136"/>
              <a:buFont typeface="Calibri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62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74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74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518873" y="177404"/>
            <a:ext cx="6510827" cy="35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1877482" y="4869657"/>
            <a:ext cx="5444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4">
  <p:cSld name="Internal-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" y="1042"/>
            <a:ext cx="9136599" cy="51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28650" y="967812"/>
            <a:ext cx="3886200" cy="366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9013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92"/>
              <a:buFont typeface="Calibri"/>
              <a:buChar char="•"/>
              <a:defRPr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7317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136"/>
              <a:buFont typeface="Calibri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62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74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74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29150" y="967812"/>
            <a:ext cx="3886200" cy="36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9013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92"/>
              <a:buFont typeface="Calibri"/>
              <a:buChar char="•"/>
              <a:defRPr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7317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136"/>
              <a:buFont typeface="Calibri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62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74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74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461661" y="236340"/>
            <a:ext cx="66751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3637" y="4869657"/>
            <a:ext cx="70895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17/03/2023</a:t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877482" y="4869657"/>
            <a:ext cx="54443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788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903465" y="938807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708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48"/>
              <a:buFont typeface="Calibri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9013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92"/>
              <a:buFont typeface="Calibri"/>
              <a:buChar char="•"/>
              <a:defRPr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7317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136"/>
              <a:buFont typeface="Calibri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62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6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Char char="•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45915" y="938808"/>
            <a:ext cx="2949178" cy="366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7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7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461661" y="236340"/>
            <a:ext cx="66751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3887391" y="1047505"/>
            <a:ext cx="4629150" cy="3460796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29841" y="1047506"/>
            <a:ext cx="2949178" cy="34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7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7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61661" y="236340"/>
            <a:ext cx="66751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51" y="2082"/>
            <a:ext cx="9136598" cy="51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461661" y="236340"/>
            <a:ext cx="66751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3637" y="4869657"/>
            <a:ext cx="70895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/0</a:t>
            </a:r>
            <a:r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486775" y="4869656"/>
            <a:ext cx="65001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877530" y="4869666"/>
            <a:ext cx="54443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TNC2024 - Lightning talk - Data Management Services for NRENs</a:t>
            </a:r>
            <a:endParaRPr sz="788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ctrTitle"/>
          </p:nvPr>
        </p:nvSpPr>
        <p:spPr>
          <a:xfrm>
            <a:off x="1930069" y="1507688"/>
            <a:ext cx="6279975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50"/>
              </a:spcAft>
            </a:pPr>
            <a:r>
              <a:rPr lang="en-GB" sz="2625">
                <a:latin typeface="Arial"/>
                <a:ea typeface="Arial"/>
                <a:cs typeface="Arial"/>
                <a:sym typeface="Arial"/>
              </a:rPr>
              <a:t>Data management services for NRENs</a:t>
            </a:r>
            <a:endParaRPr sz="4500"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1"/>
          </p:nvPr>
        </p:nvSpPr>
        <p:spPr>
          <a:xfrm>
            <a:off x="3317081" y="2119200"/>
            <a:ext cx="4893075" cy="128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Piloting a storage service for active data for Ireland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Mark van de Sanden</a:t>
            </a:r>
          </a:p>
          <a:p>
            <a:pPr>
              <a:spcBef>
                <a:spcPts val="0"/>
              </a:spcBef>
            </a:pPr>
            <a:r>
              <a:rPr lang="en-GB" dirty="0"/>
              <a:t>EUDAT/SURF </a:t>
            </a:r>
            <a:endParaRPr dirty="0"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518872" y="177404"/>
            <a:ext cx="6510825" cy="35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IRLDAT - a NREN use case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65638" y="772725"/>
            <a:ext cx="8212725" cy="38551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GB">
                <a:solidFill>
                  <a:srgbClr val="000000"/>
                </a:solidFill>
              </a:rPr>
              <a:t>Open Science, FAIR RDM gaining momentum in Ireland through NORF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No national service at present in Ireland for storing and sharing active research data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rgbClr val="000000"/>
                </a:solidFill>
              </a:rPr>
              <a:t>Scarcity of services at institutional level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rgbClr val="000000"/>
                </a:solidFill>
              </a:rPr>
              <a:t>Researchers “crying out” for well organised storage and RDM services, especially for active data</a:t>
            </a:r>
            <a:endParaRPr>
              <a:solidFill>
                <a:srgbClr val="000000"/>
              </a:solidFill>
            </a:endParaRPr>
          </a:p>
          <a:p>
            <a:pPr indent="0"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IRLDAT: a Shared Storage service pilot</a:t>
            </a:r>
            <a:endParaRPr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>
                <a:solidFill>
                  <a:schemeClr val="dk1"/>
                </a:solidFill>
              </a:rPr>
              <a:t>Funded: NORF (Irish National Open Research Forum) </a:t>
            </a:r>
            <a:endParaRPr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Started in October 2022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518872" y="177404"/>
            <a:ext cx="6510825" cy="35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IRLDAT - a NREN use case</a:t>
            </a: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65638" y="725231"/>
            <a:ext cx="8212725" cy="37262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Objectives</a:t>
            </a:r>
            <a:endParaRPr dirty="0"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</a:rPr>
              <a:t>Understanding researchers' data storage and sharing requirements</a:t>
            </a:r>
            <a:endParaRPr dirty="0"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</a:rPr>
              <a:t>Build a platform for active data management to be tested by researchers</a:t>
            </a:r>
            <a:endParaRPr dirty="0"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</a:rPr>
              <a:t>Design an operational and governance model for a national service </a:t>
            </a:r>
            <a:endParaRPr dirty="0">
              <a:solidFill>
                <a:schemeClr val="dk1"/>
              </a:solidFill>
            </a:endParaRPr>
          </a:p>
          <a:p>
            <a:pPr lvl="2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sz="1800" dirty="0">
                <a:solidFill>
                  <a:schemeClr val="dk1"/>
                </a:solidFill>
              </a:rPr>
              <a:t>develop a formal proposal to set up a national environment covering service design, architecture, resourcing, funding and sustainability  </a:t>
            </a:r>
            <a:endParaRPr sz="1800" dirty="0">
              <a:solidFill>
                <a:schemeClr val="dk1"/>
              </a:solidFill>
            </a:endParaRPr>
          </a:p>
          <a:p>
            <a:pPr indent="-3048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GB" dirty="0">
                <a:solidFill>
                  <a:schemeClr val="dk1"/>
                </a:solidFill>
              </a:rPr>
              <a:t>Concept: </a:t>
            </a:r>
            <a:endParaRPr dirty="0"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</a:rPr>
              <a:t>Leveraging existing solutions/services</a:t>
            </a:r>
            <a:endParaRPr dirty="0"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</a:rPr>
              <a:t>Strong research communities link</a:t>
            </a:r>
            <a:endParaRPr dirty="0">
              <a:solidFill>
                <a:schemeClr val="dk1"/>
              </a:solidFill>
            </a:endParaRPr>
          </a:p>
          <a:p>
            <a:pPr lvl="1" indent="-28575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</a:rPr>
              <a:t>Trust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5" name="Google Shape;75;p12"/>
          <p:cNvSpPr txBox="1"/>
          <p:nvPr/>
        </p:nvSpPr>
        <p:spPr>
          <a:xfrm>
            <a:off x="504281" y="3933282"/>
            <a:ext cx="8407800" cy="53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3048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EUDAT ideal partner for technology, services and tools for RDM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2518872" y="177404"/>
            <a:ext cx="6510825" cy="3584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Use cases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10138" y="868106"/>
            <a:ext cx="3571200" cy="38967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en-GB" sz="2025" dirty="0"/>
              <a:t>Different use cases were involved in the testing and requirements</a:t>
            </a:r>
            <a:endParaRPr sz="2025" dirty="0"/>
          </a:p>
          <a:p>
            <a:pPr indent="-266700"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Multiple institutes in Ireland</a:t>
            </a:r>
            <a:endParaRPr sz="1500" dirty="0">
              <a:solidFill>
                <a:srgbClr val="000000"/>
              </a:solidFill>
            </a:endParaRPr>
          </a:p>
          <a:p>
            <a:pPr indent="-2667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11 use cases identified, 5 selected for 1 phase pilots</a:t>
            </a:r>
            <a:endParaRPr sz="1500" dirty="0">
              <a:solidFill>
                <a:srgbClr val="000000"/>
              </a:solidFill>
            </a:endParaRPr>
          </a:p>
          <a:p>
            <a:pPr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Different domains:</a:t>
            </a:r>
            <a:endParaRPr sz="1500" dirty="0">
              <a:solidFill>
                <a:srgbClr val="000000"/>
              </a:solidFill>
            </a:endParaRPr>
          </a:p>
          <a:p>
            <a:pPr marL="685800"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 err="1">
                <a:solidFill>
                  <a:srgbClr val="000000"/>
                </a:solidFill>
              </a:rPr>
              <a:t>GeoData</a:t>
            </a:r>
            <a:r>
              <a:rPr lang="en-GB" sz="1500" dirty="0">
                <a:solidFill>
                  <a:srgbClr val="000000"/>
                </a:solidFill>
              </a:rPr>
              <a:t>​</a:t>
            </a:r>
            <a:endParaRPr sz="1500" dirty="0">
              <a:solidFill>
                <a:srgbClr val="000000"/>
              </a:solidFill>
            </a:endParaRPr>
          </a:p>
          <a:p>
            <a:pPr marL="685800"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IoT for smart roads​</a:t>
            </a:r>
            <a:endParaRPr sz="1500" dirty="0">
              <a:solidFill>
                <a:srgbClr val="000000"/>
              </a:solidFill>
            </a:endParaRPr>
          </a:p>
          <a:p>
            <a:pPr marL="685800"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Material sciences​</a:t>
            </a:r>
            <a:endParaRPr sz="1500" dirty="0">
              <a:solidFill>
                <a:srgbClr val="000000"/>
              </a:solidFill>
            </a:endParaRPr>
          </a:p>
          <a:p>
            <a:pPr marL="685800"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Social Sciences​</a:t>
            </a:r>
            <a:endParaRPr sz="1500" dirty="0">
              <a:solidFill>
                <a:srgbClr val="000000"/>
              </a:solidFill>
            </a:endParaRPr>
          </a:p>
          <a:p>
            <a:pPr marL="685800"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Humanities​</a:t>
            </a:r>
            <a:endParaRPr sz="1500" dirty="0">
              <a:solidFill>
                <a:srgbClr val="000000"/>
              </a:solidFill>
            </a:endParaRPr>
          </a:p>
          <a:p>
            <a:pPr marL="685800" indent="-266700">
              <a:spcBef>
                <a:spcPts val="0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GB" sz="1500" dirty="0">
                <a:solidFill>
                  <a:srgbClr val="000000"/>
                </a:solidFill>
              </a:rPr>
              <a:t>Life Sciences</a:t>
            </a:r>
            <a:endParaRPr sz="1500" dirty="0">
              <a:solidFill>
                <a:srgbClr val="000000"/>
              </a:solidFill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2456" y="3448950"/>
            <a:ext cx="19812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263" y="599841"/>
            <a:ext cx="1981799" cy="112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8419" y="599841"/>
            <a:ext cx="1981799" cy="112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263" y="3445556"/>
            <a:ext cx="1981799" cy="112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164" y="2031516"/>
            <a:ext cx="1981801" cy="11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01263" y="2032875"/>
            <a:ext cx="1981799" cy="112121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4101262" y="1671901"/>
            <a:ext cx="19818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825" dirty="0">
                <a:latin typeface="Calibri"/>
                <a:ea typeface="Calibri"/>
                <a:cs typeface="Calibri"/>
                <a:sym typeface="Calibri"/>
              </a:rPr>
              <a:t>C21 Editions: Scholarly Editing and Publishing in the Digital Age</a:t>
            </a:r>
            <a:endParaRPr sz="788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101263" y="3091707"/>
            <a:ext cx="1981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825">
                <a:latin typeface="Calibri"/>
                <a:ea typeface="Calibri"/>
                <a:cs typeface="Calibri"/>
                <a:sym typeface="Calibri"/>
              </a:rPr>
              <a:t>University of Galway: Delivering state of the art microscopy and imaging</a:t>
            </a:r>
            <a:endParaRPr sz="82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4101263" y="4481344"/>
            <a:ext cx="1981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825">
                <a:latin typeface="Calibri"/>
                <a:ea typeface="Calibri"/>
                <a:cs typeface="Calibri"/>
                <a:sym typeface="Calibri"/>
              </a:rPr>
              <a:t>Tyndall: </a:t>
            </a:r>
            <a:r>
              <a:rPr lang="en-GB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Modelling and Simulation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872156" y="3154088"/>
            <a:ext cx="1981800" cy="26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825">
                <a:latin typeface="Calibri"/>
                <a:ea typeface="Calibri"/>
                <a:cs typeface="Calibri"/>
                <a:sym typeface="Calibri"/>
              </a:rPr>
              <a:t>TUS: IoT for smart roads</a:t>
            </a:r>
            <a:endParaRPr sz="82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872156" y="1721044"/>
            <a:ext cx="1981800" cy="26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825" dirty="0">
                <a:latin typeface="Calibri"/>
                <a:ea typeface="Calibri"/>
                <a:cs typeface="Calibri"/>
                <a:sym typeface="Calibri"/>
              </a:rPr>
              <a:t>UCD School of Medicine: utilising X-ray CT</a:t>
            </a: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872156" y="4481335"/>
            <a:ext cx="1981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825">
                <a:latin typeface="Calibri"/>
                <a:ea typeface="Calibri"/>
                <a:cs typeface="Calibri"/>
                <a:sym typeface="Calibri"/>
              </a:rPr>
              <a:t>Insight: Personalised recommendations on biomedical sensors </a:t>
            </a:r>
            <a:endParaRPr sz="82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518872" y="177404"/>
            <a:ext cx="6510825" cy="3584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Development in 3 phases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72013" y="1507726"/>
            <a:ext cx="1667925" cy="8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08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endParaRPr sz="108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n-GB" sz="9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services on EUDAT European infrastructure with 2 use cases.</a:t>
            </a: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2908088" y="1507725"/>
            <a:ext cx="3121800" cy="694622"/>
            <a:chOff x="3872050" y="1781700"/>
            <a:chExt cx="4162400" cy="926162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3884750" y="1781700"/>
              <a:ext cx="4147800" cy="44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088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2</a:t>
              </a:r>
              <a:endParaRPr sz="108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14"/>
            <p:cNvGrpSpPr/>
            <p:nvPr/>
          </p:nvGrpSpPr>
          <p:grpSpPr>
            <a:xfrm>
              <a:off x="3872050" y="2052900"/>
              <a:ext cx="4162400" cy="654962"/>
              <a:chOff x="3872050" y="2052900"/>
              <a:chExt cx="4162400" cy="654962"/>
            </a:xfrm>
          </p:grpSpPr>
          <p:sp>
            <p:nvSpPr>
              <p:cNvPr id="107" name="Google Shape;107;p14"/>
              <p:cNvSpPr txBox="1"/>
              <p:nvPr/>
            </p:nvSpPr>
            <p:spPr>
              <a:xfrm>
                <a:off x="3872050" y="2063100"/>
                <a:ext cx="2178000" cy="644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GB" sz="975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Design and implement national pilot infrastructure</a:t>
                </a:r>
                <a:endParaRPr sz="9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4"/>
              <p:cNvSpPr txBox="1"/>
              <p:nvPr/>
            </p:nvSpPr>
            <p:spPr>
              <a:xfrm>
                <a:off x="6193050" y="2052900"/>
                <a:ext cx="1841400" cy="644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GB" sz="975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Onboard pilot users on</a:t>
                </a:r>
                <a:endParaRPr sz="9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GB" sz="975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national infrastructure</a:t>
                </a:r>
                <a:endParaRPr sz="9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2081204"/>
            <a:ext cx="551644" cy="53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t="426" b="426"/>
          <a:stretch/>
        </p:blipFill>
        <p:spPr>
          <a:xfrm>
            <a:off x="3432187" y="2637712"/>
            <a:ext cx="2073600" cy="18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977" y="2637713"/>
            <a:ext cx="189000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6358988" y="1507726"/>
            <a:ext cx="2085975" cy="8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08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endParaRPr sz="108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n-GB" sz="9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specification for  a national production quality and sustainable service</a:t>
            </a: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6438" y="2086294"/>
            <a:ext cx="540000" cy="5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1706" y="208089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688" y="2081204"/>
            <a:ext cx="551644" cy="53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563" y="2745722"/>
            <a:ext cx="1946902" cy="17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9563" y="2615494"/>
            <a:ext cx="714375" cy="435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4"/>
          <p:cNvCxnSpPr/>
          <p:nvPr/>
        </p:nvCxnSpPr>
        <p:spPr>
          <a:xfrm flipH="1">
            <a:off x="2636963" y="1919288"/>
            <a:ext cx="2700" cy="24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4"/>
          <p:cNvCxnSpPr/>
          <p:nvPr/>
        </p:nvCxnSpPr>
        <p:spPr>
          <a:xfrm flipH="1">
            <a:off x="6151688" y="1919288"/>
            <a:ext cx="2700" cy="24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4"/>
          <p:cNvSpPr txBox="1"/>
          <p:nvPr/>
        </p:nvSpPr>
        <p:spPr>
          <a:xfrm>
            <a:off x="309563" y="857250"/>
            <a:ext cx="8266950" cy="57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GB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run a pilot for  a national service for active research data. Leverage findings to develop the  specification of a national production-quality and sustainable service.</a:t>
            </a:r>
            <a:endParaRPr sz="788">
              <a:solidFill>
                <a:schemeClr val="dk1"/>
              </a:solidFill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2518872" y="177404"/>
            <a:ext cx="6510825" cy="3584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Solution</a:t>
            </a:r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737" y="1289851"/>
            <a:ext cx="4937963" cy="30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369788" y="764381"/>
            <a:ext cx="3498075" cy="10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B2DROP and B2ACCESS deployment at 3 sites in Ireland with different backend technologies</a:t>
            </a: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5">
            <a:alphaModFix/>
          </a:blip>
          <a:srcRect t="426" b="426"/>
          <a:stretch/>
        </p:blipFill>
        <p:spPr>
          <a:xfrm>
            <a:off x="469987" y="1780256"/>
            <a:ext cx="3297677" cy="300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628650" y="910128"/>
            <a:ext cx="7886700" cy="35689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har char="-"/>
            </a:pPr>
            <a:r>
              <a:rPr lang="en-GB"/>
              <a:t>Successful deployment of the services </a:t>
            </a:r>
            <a:endParaRPr/>
          </a:p>
          <a:p>
            <a:pPr>
              <a:spcBef>
                <a:spcPts val="0"/>
              </a:spcBef>
              <a:buChar char="-"/>
            </a:pPr>
            <a:r>
              <a:rPr lang="en-GB"/>
              <a:t>Positive feedbacks from users and communities</a:t>
            </a:r>
            <a:endParaRPr/>
          </a:p>
          <a:p>
            <a:pPr>
              <a:spcBef>
                <a:spcPts val="0"/>
              </a:spcBef>
              <a:buChar char="-"/>
            </a:pPr>
            <a:r>
              <a:rPr lang="en-GB"/>
              <a:t>Final definition of the production service Oct 2024 </a:t>
            </a:r>
            <a:endParaRPr/>
          </a:p>
          <a:p>
            <a:pPr lvl="1">
              <a:spcBef>
                <a:spcPts val="0"/>
              </a:spcBef>
              <a:buChar char="-"/>
            </a:pPr>
            <a:r>
              <a:rPr lang="en-GB"/>
              <a:t>“Build” vs “Buy” options are under evaluation</a:t>
            </a:r>
            <a:endParaRPr/>
          </a:p>
          <a:p>
            <a:pPr lvl="2">
              <a:spcBef>
                <a:spcPts val="0"/>
              </a:spcBef>
              <a:buChar char="-"/>
            </a:pPr>
            <a:r>
              <a:rPr lang="en-GB"/>
              <a:t>Possible start with “buy” option from EUDAT to reduce initial investment </a:t>
            </a:r>
            <a:endParaRPr/>
          </a:p>
          <a:p>
            <a:pPr lvl="2">
              <a:spcBef>
                <a:spcPts val="0"/>
              </a:spcBef>
              <a:buChar char="-"/>
            </a:pPr>
            <a:r>
              <a:rPr lang="en-GB"/>
              <a:t>Future set up of a national B2DROP node</a:t>
            </a: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2518872" y="177404"/>
            <a:ext cx="6510825" cy="3584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Next steps</a:t>
            </a:r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2506055" y="176245"/>
            <a:ext cx="6523650" cy="3584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GB"/>
              <a:t>Acknowledgements</a:t>
            </a:r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623888" y="750607"/>
            <a:ext cx="7886700" cy="3740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r>
              <a:rPr lang="en-GB" b="1" dirty="0"/>
              <a:t>IRLDAT</a:t>
            </a:r>
            <a:endParaRPr b="1" dirty="0"/>
          </a:p>
          <a:p>
            <a:pPr marL="0" indent="0"/>
            <a:r>
              <a:rPr lang="en-GB" dirty="0"/>
              <a:t>Barry O’Sullivan, Brian Clayton (UCC)</a:t>
            </a:r>
            <a:endParaRPr dirty="0"/>
          </a:p>
          <a:p>
            <a:pPr marL="0" indent="0"/>
            <a:r>
              <a:rPr lang="en-GB" dirty="0"/>
              <a:t>Fred Clarke, Paul Skelton (UCD)</a:t>
            </a:r>
            <a:endParaRPr dirty="0"/>
          </a:p>
          <a:p>
            <a:pPr marL="0" indent="0"/>
            <a:r>
              <a:rPr lang="en-GB" dirty="0"/>
              <a:t>Michael Kugel (Walton Institute)</a:t>
            </a:r>
            <a:endParaRPr dirty="0"/>
          </a:p>
          <a:p>
            <a:pPr marL="0" indent="0"/>
            <a:r>
              <a:rPr lang="en-GB" dirty="0"/>
              <a:t>Niall Wilson, Niall Guerin (ICHEC)</a:t>
            </a:r>
            <a:endParaRPr dirty="0"/>
          </a:p>
          <a:p>
            <a:pPr marL="0" indent="0"/>
            <a:r>
              <a:rPr lang="en-GB" dirty="0"/>
              <a:t>Roberto </a:t>
            </a:r>
            <a:r>
              <a:rPr lang="en-GB" dirty="0" err="1"/>
              <a:t>Sabatino</a:t>
            </a:r>
            <a:r>
              <a:rPr lang="en-GB" dirty="0"/>
              <a:t> (</a:t>
            </a:r>
            <a:r>
              <a:rPr lang="en-GB" dirty="0" err="1"/>
              <a:t>HEAnet</a:t>
            </a:r>
            <a:r>
              <a:rPr lang="en-GB" dirty="0"/>
              <a:t>)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n-GB" b="1" dirty="0"/>
              <a:t>EUDAT</a:t>
            </a:r>
            <a:endParaRPr b="1" dirty="0"/>
          </a:p>
          <a:p>
            <a:pPr marL="0" indent="0"/>
            <a:r>
              <a:rPr lang="en-GB" dirty="0"/>
              <a:t>Sander </a:t>
            </a:r>
            <a:r>
              <a:rPr lang="en-GB" dirty="0" err="1"/>
              <a:t>Apweiler</a:t>
            </a:r>
            <a:r>
              <a:rPr lang="en-GB" dirty="0"/>
              <a:t> (FZJ)</a:t>
            </a:r>
            <a:endParaRPr dirty="0"/>
          </a:p>
          <a:p>
            <a:pPr marL="0" indent="0"/>
            <a:r>
              <a:rPr lang="en-GB" dirty="0"/>
              <a:t>Debora </a:t>
            </a:r>
            <a:r>
              <a:rPr lang="en-GB" dirty="0" err="1"/>
              <a:t>Testi</a:t>
            </a:r>
            <a:r>
              <a:rPr lang="en-GB" dirty="0"/>
              <a:t> (CINECA)</a:t>
            </a:r>
            <a:endParaRPr dirty="0"/>
          </a:p>
          <a:p>
            <a:pPr marL="0" indent="0"/>
            <a:r>
              <a:rPr lang="en-GB" dirty="0"/>
              <a:t>Narges </a:t>
            </a:r>
            <a:r>
              <a:rPr lang="en-GB" dirty="0" err="1"/>
              <a:t>Zarrabi</a:t>
            </a:r>
            <a:r>
              <a:rPr lang="en-GB" dirty="0"/>
              <a:t> (SURF)</a:t>
            </a:r>
            <a:endParaRPr dirty="0"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ctrTitle"/>
          </p:nvPr>
        </p:nvSpPr>
        <p:spPr>
          <a:xfrm>
            <a:off x="1930069" y="1507688"/>
            <a:ext cx="6279975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50"/>
              </a:spcAft>
            </a:pPr>
            <a:r>
              <a:rPr lang="en-GB" sz="2625"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"/>
          </p:nvPr>
        </p:nvSpPr>
        <p:spPr>
          <a:xfrm>
            <a:off x="3317081" y="2119200"/>
            <a:ext cx="4893075" cy="5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Mark van de Sanden</a:t>
            </a:r>
            <a:endParaRPr/>
          </a:p>
          <a:p>
            <a:pPr>
              <a:spcBef>
                <a:spcPts val="0"/>
              </a:spcBef>
            </a:pPr>
            <a:r>
              <a:rPr lang="en-GB"/>
              <a:t>mark.vandesanden@surf.nl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69" y="1"/>
            <a:ext cx="1621631" cy="764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NATI00NS">
      <a:dk1>
        <a:srgbClr val="28241D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Macintosh PowerPoint</Application>
  <PresentationFormat>On-screen Show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Data management services for NRENs</vt:lpstr>
      <vt:lpstr>IRLDAT - a NREN use case</vt:lpstr>
      <vt:lpstr>IRLDAT - a NREN use case</vt:lpstr>
      <vt:lpstr>Use cases</vt:lpstr>
      <vt:lpstr>Development in 3 phases</vt:lpstr>
      <vt:lpstr>Solution</vt:lpstr>
      <vt:lpstr>Next steps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Mark van de Sanden</cp:lastModifiedBy>
  <cp:revision>1</cp:revision>
  <dcterms:modified xsi:type="dcterms:W3CDTF">2024-06-07T06:24:51Z</dcterms:modified>
</cp:coreProperties>
</file>