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79" r:id="rId2"/>
    <p:sldId id="257" r:id="rId3"/>
    <p:sldId id="280" r:id="rId4"/>
    <p:sldId id="258" r:id="rId5"/>
    <p:sldId id="25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37"/>
  </p:normalViewPr>
  <p:slideViewPr>
    <p:cSldViewPr snapToGrid="0">
      <p:cViewPr>
        <p:scale>
          <a:sx n="111" d="100"/>
          <a:sy n="111" d="100"/>
        </p:scale>
        <p:origin x="632" y="-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6CB21A2-B2F3-64B2-74FA-5E37F912C27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5C06FE-3EBF-9243-4E74-9564DA5E2E1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28AFD1-6D88-F142-9FA1-5551FCB3940A}" type="datetimeFigureOut">
              <a:rPr lang="en-FI" smtClean="0"/>
              <a:t>30.5.2024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223FA8-753B-419D-5A3A-7D742DA7429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62EBEF-88EC-95A4-848F-A07E2F7DA11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6C01A-8CD5-1242-B3EA-1E1C30D643D8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9085057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025DDD-3325-DC4E-9816-557924B67A80}" type="datetimeFigureOut">
              <a:rPr lang="en-FI" smtClean="0"/>
              <a:t>30.5.2024</a:t>
            </a:fld>
            <a:endParaRPr lang="en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2119CD-0205-A049-AF9B-0FB2C598BA5A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1102166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Slide_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DD02B81-1693-9640-A8E8-185B350C19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33" r="-2137"/>
          <a:stretch/>
        </p:blipFill>
        <p:spPr>
          <a:xfrm>
            <a:off x="2852207" y="5158746"/>
            <a:ext cx="7431581" cy="16992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952D11-FA34-014C-A71D-3C5E338AC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39" b="-1642"/>
          <a:stretch/>
        </p:blipFill>
        <p:spPr>
          <a:xfrm>
            <a:off x="0" y="2258651"/>
            <a:ext cx="2960915" cy="29767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5B3036-A1BC-844B-8119-A5C07FD59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852257" y="1523"/>
            <a:ext cx="9339745" cy="2293676"/>
          </a:xfrm>
          <a:prstGeom prst="rect">
            <a:avLst/>
          </a:prstGeom>
        </p:spPr>
      </p:pic>
      <p:sp>
        <p:nvSpPr>
          <p:cNvPr id="55" name="Rectangle 54"/>
          <p:cNvSpPr/>
          <p:nvPr userDrawn="1"/>
        </p:nvSpPr>
        <p:spPr>
          <a:xfrm>
            <a:off x="-1" y="5169443"/>
            <a:ext cx="2879984" cy="1688556"/>
          </a:xfrm>
          <a:prstGeom prst="rect">
            <a:avLst/>
          </a:prstGeom>
          <a:solidFill>
            <a:srgbClr val="002F5F"/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129899" tIns="64949" rIns="129899" bIns="64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2879985" y="2284497"/>
            <a:ext cx="9312017" cy="2884949"/>
          </a:xfrm>
          <a:prstGeom prst="rect">
            <a:avLst/>
          </a:prstGeom>
          <a:solidFill>
            <a:srgbClr val="D0DCE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5227" tIns="47612" rIns="95227" bIns="47612" anchor="ctr"/>
          <a:lstStyle/>
          <a:p>
            <a:pPr algn="ctr" defTabSz="649185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17453" y="2836747"/>
            <a:ext cx="7117956" cy="1397004"/>
          </a:xfrm>
        </p:spPr>
        <p:txBody>
          <a:bodyPr anchor="t">
            <a:normAutofit/>
          </a:bodyPr>
          <a:lstStyle>
            <a:lvl1pPr algn="l">
              <a:lnSpc>
                <a:spcPct val="90000"/>
              </a:lnSpc>
              <a:defRPr sz="3267" baseline="0">
                <a:solidFill>
                  <a:srgbClr val="025C96"/>
                </a:solidFill>
                <a:latin typeface="Corbel"/>
                <a:cs typeface="Corbe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17453" y="4298166"/>
            <a:ext cx="7117956" cy="500236"/>
          </a:xfrm>
        </p:spPr>
        <p:txBody>
          <a:bodyPr>
            <a:normAutofit/>
          </a:bodyPr>
          <a:lstStyle>
            <a:lvl1pPr marL="0" indent="0" algn="l">
              <a:buNone/>
              <a:defRPr sz="1420">
                <a:solidFill>
                  <a:srgbClr val="025C96"/>
                </a:solidFill>
                <a:latin typeface="Corbel"/>
                <a:cs typeface="Corbel"/>
              </a:defRPr>
            </a:lvl1pPr>
            <a:lvl2pPr marL="47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2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283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04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805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56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32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08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2" name="Rectangle 41"/>
          <p:cNvSpPr/>
          <p:nvPr userDrawn="1"/>
        </p:nvSpPr>
        <p:spPr>
          <a:xfrm>
            <a:off x="2" y="1"/>
            <a:ext cx="2879983" cy="2284497"/>
          </a:xfrm>
          <a:prstGeom prst="rect">
            <a:avLst/>
          </a:prstGeom>
          <a:solidFill>
            <a:srgbClr val="025C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5227" tIns="47612" rIns="95227" bIns="47612" anchor="ctr"/>
          <a:lstStyle/>
          <a:p>
            <a:pPr algn="ctr" defTabSz="649185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50" name="Rectangle 49"/>
          <p:cNvSpPr/>
          <p:nvPr userDrawn="1"/>
        </p:nvSpPr>
        <p:spPr>
          <a:xfrm>
            <a:off x="0" y="4690260"/>
            <a:ext cx="451504" cy="479187"/>
          </a:xfrm>
          <a:prstGeom prst="rect">
            <a:avLst/>
          </a:prstGeom>
          <a:solidFill>
            <a:srgbClr val="002F5F">
              <a:alpha val="50000"/>
            </a:srgb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129899" tIns="64949" rIns="129899" bIns="64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 userDrawn="1"/>
        </p:nvSpPr>
        <p:spPr>
          <a:xfrm>
            <a:off x="9926622" y="5169447"/>
            <a:ext cx="2273845" cy="1688556"/>
          </a:xfrm>
          <a:prstGeom prst="rect">
            <a:avLst/>
          </a:prstGeom>
          <a:solidFill>
            <a:srgbClr val="002F5F"/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129899" tIns="64949" rIns="129899" bIns="64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 userDrawn="1"/>
        </p:nvSpPr>
        <p:spPr>
          <a:xfrm>
            <a:off x="11722088" y="4669831"/>
            <a:ext cx="475200" cy="506005"/>
          </a:xfrm>
          <a:prstGeom prst="rect">
            <a:avLst/>
          </a:prstGeom>
          <a:solidFill>
            <a:srgbClr val="025C96">
              <a:alpha val="44000"/>
            </a:srgb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129899" tIns="64949" rIns="129899" bIns="64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11400488" y="5169447"/>
            <a:ext cx="321600" cy="340133"/>
          </a:xfrm>
          <a:prstGeom prst="rect">
            <a:avLst/>
          </a:prstGeom>
          <a:solidFill>
            <a:srgbClr val="92D050">
              <a:alpha val="80000"/>
            </a:srgb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129899" tIns="64949" rIns="129899" bIns="64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 userDrawn="1"/>
        </p:nvSpPr>
        <p:spPr>
          <a:xfrm rot="10800000">
            <a:off x="2549008" y="5169442"/>
            <a:ext cx="335141" cy="953428"/>
          </a:xfrm>
          <a:prstGeom prst="rect">
            <a:avLst/>
          </a:prstGeom>
          <a:solidFill>
            <a:srgbClr val="025C96">
              <a:alpha val="42000"/>
            </a:srgb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129899" tIns="64949" rIns="129899" bIns="64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951" y="423113"/>
            <a:ext cx="1402080" cy="1438276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9427660" y="5180148"/>
            <a:ext cx="496195" cy="506005"/>
          </a:xfrm>
          <a:prstGeom prst="rect">
            <a:avLst/>
          </a:prstGeom>
          <a:solidFill>
            <a:srgbClr val="025C96">
              <a:alpha val="44000"/>
            </a:srgb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129899" tIns="64949" rIns="129899" bIns="649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338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horzBrick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  <p:sldLayoutId id="2147483668" r:id="rId1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3A25FC-9520-9F91-F6DD-691396D7C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462" y="5714022"/>
            <a:ext cx="2438400" cy="635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088507-B55C-8687-A7F9-D52AE97ECF54}"/>
              </a:ext>
            </a:extLst>
          </p:cNvPr>
          <p:cNvSpPr txBox="1"/>
          <p:nvPr/>
        </p:nvSpPr>
        <p:spPr>
          <a:xfrm>
            <a:off x="4157663" y="2743200"/>
            <a:ext cx="65293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I" sz="3600" dirty="0">
                <a:solidFill>
                  <a:schemeClr val="bg1"/>
                </a:solidFill>
                <a:latin typeface="+mj-lt"/>
              </a:rPr>
              <a:t>FUNET CSOC</a:t>
            </a:r>
          </a:p>
          <a:p>
            <a:pPr algn="ctr"/>
            <a:endParaRPr lang="en-FI" sz="2400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FI" sz="2400" dirty="0">
                <a:solidFill>
                  <a:schemeClr val="bg1"/>
                </a:solidFill>
                <a:latin typeface="+mj-lt"/>
              </a:rPr>
              <a:t>FROM </a:t>
            </a:r>
            <a:r>
              <a:rPr lang="en-FI" sz="2400" strike="sngStrike" dirty="0">
                <a:solidFill>
                  <a:schemeClr val="bg1"/>
                </a:solidFill>
                <a:latin typeface="+mj-lt"/>
              </a:rPr>
              <a:t>TENDERING</a:t>
            </a:r>
            <a:r>
              <a:rPr lang="en-FI" sz="2400" dirty="0">
                <a:solidFill>
                  <a:schemeClr val="bg1"/>
                </a:solidFill>
                <a:latin typeface="+mj-lt"/>
              </a:rPr>
              <a:t> IDEA TO SERVICE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CDDA3A-3722-20A1-FB1D-D1D36EAF78FF}"/>
              </a:ext>
            </a:extLst>
          </p:cNvPr>
          <p:cNvSpPr txBox="1"/>
          <p:nvPr/>
        </p:nvSpPr>
        <p:spPr>
          <a:xfrm>
            <a:off x="2957513" y="4714876"/>
            <a:ext cx="8429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dirty="0">
                <a:solidFill>
                  <a:schemeClr val="bg1"/>
                </a:solidFill>
              </a:rPr>
              <a:t>TNC2024 											Harri.Kuusisto@csc.fi</a:t>
            </a:r>
          </a:p>
        </p:txBody>
      </p:sp>
    </p:spTree>
    <p:extLst>
      <p:ext uri="{BB962C8B-B14F-4D97-AF65-F5344CB8AC3E}">
        <p14:creationId xmlns:p14="http://schemas.microsoft.com/office/powerpoint/2010/main" val="4042647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111B473-243D-C3B2-CCF7-B4E90545ADEB}"/>
              </a:ext>
            </a:extLst>
          </p:cNvPr>
          <p:cNvSpPr txBox="1">
            <a:spLocks/>
          </p:cNvSpPr>
          <p:nvPr/>
        </p:nvSpPr>
        <p:spPr>
          <a:xfrm>
            <a:off x="643192" y="668028"/>
            <a:ext cx="3431919" cy="52152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800" b="1" dirty="0">
                <a:solidFill>
                  <a:schemeClr val="tx1"/>
                </a:solidFill>
              </a:rPr>
              <a:t>Introduction to something called </a:t>
            </a:r>
          </a:p>
          <a:p>
            <a:pPr>
              <a:spcAft>
                <a:spcPts val="600"/>
              </a:spcAft>
            </a:pPr>
            <a:r>
              <a:rPr lang="en-US" sz="2800" b="1" dirty="0">
                <a:solidFill>
                  <a:schemeClr val="tx1"/>
                </a:solidFill>
              </a:rPr>
              <a:t>Cyber Security Operation Center as a service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690B3BA-F487-6751-83FC-0156AEEFC81D}"/>
              </a:ext>
            </a:extLst>
          </p:cNvPr>
          <p:cNvSpPr txBox="1">
            <a:spLocks/>
          </p:cNvSpPr>
          <p:nvPr/>
        </p:nvSpPr>
        <p:spPr>
          <a:xfrm>
            <a:off x="6705447" y="2074265"/>
            <a:ext cx="4730340" cy="2021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sz="2400" b="1" cap="small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rPr>
              <a:t>FROM THE IDEA TO THE SERVICE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A26BE5-6FA1-4D03-2CF6-F44B6F6C3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8035" y="5599234"/>
            <a:ext cx="3289165" cy="865119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D20A98-0698-FC4E-8D35-C94E41DC711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87050" y="209550"/>
            <a:ext cx="1359235" cy="946610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9069C3D-BC73-3A3F-923E-9B798ED65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7608" y="6195652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sz="1200" smtClean="0"/>
              <a:pPr/>
              <a:t>2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6575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09F6-2C63-1F82-8B1A-7CF9D243C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468582"/>
          </a:xfrm>
        </p:spPr>
        <p:txBody>
          <a:bodyPr>
            <a:normAutofit/>
          </a:bodyPr>
          <a:lstStyle/>
          <a:p>
            <a:pPr algn="ctr"/>
            <a:r>
              <a:rPr lang="fi-FI" b="1" dirty="0">
                <a:solidFill>
                  <a:schemeClr val="tx1"/>
                </a:solidFill>
              </a:rPr>
              <a:t>TIMELINE</a:t>
            </a:r>
            <a:endParaRPr lang="en-FI" b="1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DB58BC-FE84-C6E7-8A85-6B6FB716D0BE}"/>
              </a:ext>
            </a:extLst>
          </p:cNvPr>
          <p:cNvSpPr txBox="1"/>
          <p:nvPr/>
        </p:nvSpPr>
        <p:spPr>
          <a:xfrm>
            <a:off x="987707" y="2078182"/>
            <a:ext cx="1120429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FI" sz="2000" b="1" dirty="0"/>
              <a:t>02/2022		IDEA AND DISCUSSIONS STARTED AT INSTITUTIONAL LEVEL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I" sz="2000" b="1" dirty="0"/>
              <a:t>08/2022		CSC WAS ASKED TO JOIN THE DISCUSSIONS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I" sz="2000" b="1" dirty="0"/>
              <a:t>10/2022		CSC WAS ASKED TO LAUNCH MARKET CONSULTATION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I" sz="2000" b="1" dirty="0"/>
              <a:t>11/2022		CSC BECAME RESPONSIBLE FOR PROCURING </a:t>
            </a:r>
            <a:r>
              <a:rPr lang="en-GB" sz="2000" b="1" dirty="0"/>
              <a:t>TH</a:t>
            </a:r>
            <a:r>
              <a:rPr lang="en-FI" sz="2000" b="1" dirty="0"/>
              <a:t>E CSOC 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I" sz="2000" b="1" dirty="0"/>
              <a:t>12/2022		CSC MADE DE</a:t>
            </a:r>
            <a:r>
              <a:rPr lang="en-GB" sz="2000" b="1" dirty="0"/>
              <a:t>CIS</a:t>
            </a:r>
            <a:r>
              <a:rPr lang="en-FI" sz="2000" b="1" dirty="0"/>
              <a:t>ION TO START TENDERING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FI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I" sz="2000" b="1" dirty="0"/>
              <a:t>02/2023		CSC PUBLISHED STATEMENT OF PARTICIPATION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I" sz="2000" b="1" dirty="0"/>
              <a:t>04/2023		CSC MADE DECISION OF POTENTIAL PROVIDERS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I" sz="2000" b="1" dirty="0"/>
              <a:t>05/2023		CSC PUBLISHED PRELIMINARY INVITATION TO TENDER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I" sz="2000" b="1" dirty="0"/>
              <a:t>07/2023		CSC PUBLISHED FINAL INVITATION TO TENDER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I" sz="2000" b="1" dirty="0"/>
              <a:t>08/2023		CSC RECEIVED FINAL OFFERS AND MADE THE DECISION OF THE PROVIDER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I" sz="2000" b="1" dirty="0"/>
              <a:t>09/2023		CSC HAD CONTRACT NEGOTIATIONS WITH THE PROVIDER AND…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I" sz="2000" b="1" dirty="0"/>
              <a:t>11/2023		…SIGNED CONTRACT AND STARTED TO OFFER THE 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FI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FI" sz="2000" b="1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2F1EF7-947F-44E7-FF27-E4090A281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7241" y="6207366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sz="1200" smtClean="0"/>
              <a:pPr/>
              <a:t>3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71077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09F6-2C63-1F82-8B1A-7CF9D243C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468582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I</a:t>
            </a:r>
            <a:r>
              <a:rPr lang="en-FI" b="1" dirty="0">
                <a:solidFill>
                  <a:schemeClr val="tx1"/>
                </a:solidFill>
              </a:rPr>
              <a:t>dea and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DA923-A05D-A048-E44C-30B567199A00}"/>
              </a:ext>
            </a:extLst>
          </p:cNvPr>
          <p:cNvSpPr>
            <a:spLocks/>
          </p:cNvSpPr>
          <p:nvPr/>
        </p:nvSpPr>
        <p:spPr>
          <a:xfrm>
            <a:off x="1413037" y="4437505"/>
            <a:ext cx="9364252" cy="1235931"/>
          </a:xfrm>
          <a:prstGeom prst="rect">
            <a:avLst/>
          </a:prstGeom>
        </p:spPr>
        <p:txBody>
          <a:bodyPr/>
          <a:lstStyle/>
          <a:p>
            <a:pPr marL="285750" indent="-285750" defTabSz="42976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FI" sz="2000" b="1" kern="1200" dirty="0">
                <a:latin typeface="+mn-lt"/>
                <a:ea typeface="+mn-ea"/>
                <a:cs typeface="+mn-cs"/>
              </a:rPr>
              <a:t>M365</a:t>
            </a:r>
          </a:p>
          <a:p>
            <a:pPr marL="285750" indent="-285750" defTabSz="42976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FI" sz="2000" b="1" kern="1200" dirty="0">
                <a:latin typeface="+mn-lt"/>
                <a:ea typeface="+mn-ea"/>
                <a:cs typeface="+mn-cs"/>
              </a:rPr>
              <a:t>SENTINEL AS LOG SOURCE</a:t>
            </a:r>
          </a:p>
          <a:p>
            <a:pPr marL="285750" indent="-285750" defTabSz="42976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FI" sz="2000" b="1" dirty="0"/>
              <a:t>OTHER LOG SOURCES ARE POSSIBLE TOO</a:t>
            </a:r>
            <a:endParaRPr lang="en-FI" sz="2000" b="1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9B5D9EA-AD06-3E60-7E07-E763425EDB98}"/>
              </a:ext>
            </a:extLst>
          </p:cNvPr>
          <p:cNvSpPr txBox="1">
            <a:spLocks/>
          </p:cNvSpPr>
          <p:nvPr/>
        </p:nvSpPr>
        <p:spPr>
          <a:xfrm>
            <a:off x="1411536" y="2436701"/>
            <a:ext cx="9364252" cy="1235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defTabSz="429768">
              <a:spcAft>
                <a:spcPts val="564"/>
              </a:spcAft>
            </a:pPr>
            <a:r>
              <a:rPr lang="fi-FI" b="1" kern="1200" cap="small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rPr>
              <a:t>INSTITUTIONS ASKED CSC AND FUNET AS AN NREN TO FIND A SOLUTION FOR THEIR NEEDS IN CYBER SECURITY MONITORING AND REACTING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9DC20EF-052B-6294-729D-4D859693A4E3}"/>
              </a:ext>
            </a:extLst>
          </p:cNvPr>
          <p:cNvSpPr txBox="1">
            <a:spLocks/>
          </p:cNvSpPr>
          <p:nvPr/>
        </p:nvSpPr>
        <p:spPr>
          <a:xfrm>
            <a:off x="1411536" y="2286000"/>
            <a:ext cx="1916054" cy="3601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defTabSz="429768">
              <a:lnSpc>
                <a:spcPct val="90000"/>
              </a:lnSpc>
              <a:spcAft>
                <a:spcPts val="564"/>
              </a:spcAft>
              <a:buNone/>
            </a:pPr>
            <a:r>
              <a:rPr lang="fi-FI" sz="2400" b="1" kern="1200" cap="small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rPr>
              <a:t>idea</a:t>
            </a:r>
            <a:endParaRPr lang="en-FI" sz="2400" b="1" dirty="0">
              <a:solidFill>
                <a:schemeClr val="tx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641F9FD-6FF7-BFCA-BC59-B169855158B6}"/>
              </a:ext>
            </a:extLst>
          </p:cNvPr>
          <p:cNvSpPr txBox="1">
            <a:spLocks/>
          </p:cNvSpPr>
          <p:nvPr/>
        </p:nvSpPr>
        <p:spPr>
          <a:xfrm>
            <a:off x="1411536" y="4048907"/>
            <a:ext cx="2203202" cy="3601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defTabSz="429768">
              <a:lnSpc>
                <a:spcPct val="90000"/>
              </a:lnSpc>
              <a:spcAft>
                <a:spcPts val="564"/>
              </a:spcAft>
              <a:buNone/>
            </a:pPr>
            <a:r>
              <a:rPr lang="fi-FI" sz="2400" b="1" kern="1200" cap="small" dirty="0" err="1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rPr>
              <a:t>requirements</a:t>
            </a:r>
            <a:endParaRPr lang="en-FI" sz="2400" b="1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E4B448C-1A74-8F85-3C80-142A6BE5D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4589" y="6172642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sz="1200" smtClean="0"/>
              <a:pPr/>
              <a:t>4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98851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B3E31-7F0F-6E01-4E9C-37516DC0D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465" y="609600"/>
            <a:ext cx="5122606" cy="1905000"/>
          </a:xfrm>
        </p:spPr>
        <p:txBody>
          <a:bodyPr>
            <a:normAutofit/>
          </a:bodyPr>
          <a:lstStyle/>
          <a:p>
            <a:r>
              <a:rPr lang="en-FI" b="1" dirty="0">
                <a:solidFill>
                  <a:schemeClr val="tx1"/>
                </a:solidFill>
              </a:rPr>
              <a:t>tendering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04DA1-8523-F71C-1C70-DE2366268D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7503" y="2608423"/>
            <a:ext cx="6731287" cy="3533614"/>
          </a:xfrm>
        </p:spPr>
        <p:txBody>
          <a:bodyPr anchor="t">
            <a:normAutofit/>
          </a:bodyPr>
          <a:lstStyle/>
          <a:p>
            <a:r>
              <a:rPr lang="en-GB" b="1" dirty="0">
                <a:solidFill>
                  <a:schemeClr val="tx1"/>
                </a:solidFill>
              </a:rPr>
              <a:t>L</a:t>
            </a:r>
            <a:r>
              <a:rPr lang="en-FI" b="1" dirty="0">
                <a:solidFill>
                  <a:schemeClr val="tx1"/>
                </a:solidFill>
              </a:rPr>
              <a:t>OT OF WORK</a:t>
            </a:r>
          </a:p>
          <a:p>
            <a:r>
              <a:rPr lang="en-FI" b="1" dirty="0">
                <a:solidFill>
                  <a:schemeClr val="tx1"/>
                </a:solidFill>
              </a:rPr>
              <a:t>TOGETHER WITH POTENTIAL USER INSTITUTIONS</a:t>
            </a:r>
          </a:p>
          <a:p>
            <a:r>
              <a:rPr lang="en-FI" b="1" dirty="0">
                <a:solidFill>
                  <a:schemeClr val="tx1"/>
                </a:solidFill>
              </a:rPr>
              <a:t>METHOD CHOSEN WAS NEGOTIATION PROCEDURE</a:t>
            </a:r>
          </a:p>
        </p:txBody>
      </p:sp>
      <p:pic>
        <p:nvPicPr>
          <p:cNvPr id="5" name="Picture 4" descr="Racecars on track">
            <a:extLst>
              <a:ext uri="{FF2B5EF4-FFF2-40B4-BE49-F238E27FC236}">
                <a16:creationId xmlns:a16="http://schemas.microsoft.com/office/drawing/2014/main" id="{B54B6CFC-F1D0-6CA4-BFB7-78CABF8AD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92" y="2253143"/>
            <a:ext cx="4181453" cy="212208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0CAEC4-E2F0-C840-C83B-93657ED4F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879">
            <a:off x="890896" y="3335856"/>
            <a:ext cx="317352" cy="211568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63200A2-8E0F-DD0F-CAAC-C075910AC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7608" y="6140108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sz="1200" smtClean="0"/>
              <a:pPr/>
              <a:t>5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74360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36F75-5E77-77D9-3A74-D00B132B0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465" y="609600"/>
            <a:ext cx="5122606" cy="1905000"/>
          </a:xfrm>
        </p:spPr>
        <p:txBody>
          <a:bodyPr>
            <a:normAutofit/>
          </a:bodyPr>
          <a:lstStyle/>
          <a:p>
            <a:r>
              <a:rPr lang="en-FI" b="1" dirty="0">
                <a:solidFill>
                  <a:schemeClr val="tx1"/>
                </a:solidFill>
              </a:rPr>
              <a:t>contracts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09C550-1DA1-9120-A59E-DADE78914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0465" y="2666999"/>
            <a:ext cx="5122606" cy="3216276"/>
          </a:xfrm>
        </p:spPr>
        <p:txBody>
          <a:bodyPr anchor="t">
            <a:normAutofit/>
          </a:bodyPr>
          <a:lstStyle/>
          <a:p>
            <a:r>
              <a:rPr lang="en-GB" b="1" dirty="0">
                <a:solidFill>
                  <a:schemeClr val="tx1"/>
                </a:solidFill>
              </a:rPr>
              <a:t>L</a:t>
            </a:r>
            <a:r>
              <a:rPr lang="en-FI" b="1" dirty="0">
                <a:solidFill>
                  <a:schemeClr val="tx1"/>
                </a:solidFill>
              </a:rPr>
              <a:t>OT OF WORK</a:t>
            </a:r>
          </a:p>
          <a:p>
            <a:r>
              <a:rPr lang="en-FI" b="1" dirty="0">
                <a:solidFill>
                  <a:schemeClr val="tx1"/>
                </a:solidFill>
              </a:rPr>
              <a:t>BETWEEN CSC AND THE PROVIDER</a:t>
            </a:r>
          </a:p>
          <a:p>
            <a:r>
              <a:rPr lang="en-FI" b="1" dirty="0">
                <a:solidFill>
                  <a:schemeClr val="tx1"/>
                </a:solidFill>
              </a:rPr>
              <a:t>BETWEEN CSC AND THE INSTITUTIONS</a:t>
            </a:r>
          </a:p>
        </p:txBody>
      </p:sp>
      <p:pic>
        <p:nvPicPr>
          <p:cNvPr id="5" name="Picture 4" descr="People filling documents">
            <a:extLst>
              <a:ext uri="{FF2B5EF4-FFF2-40B4-BE49-F238E27FC236}">
                <a16:creationId xmlns:a16="http://schemas.microsoft.com/office/drawing/2014/main" id="{72623912-D8F4-588F-5DAA-216F1B7C7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92" y="1449499"/>
            <a:ext cx="5451627" cy="3638961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D4B8B-C1F3-3A20-8B42-4017DD579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7608" y="6137918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sz="1200" smtClean="0"/>
              <a:pPr/>
              <a:t>6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16914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56B8E-0930-A9C6-09EE-65D564CFA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465" y="609600"/>
            <a:ext cx="5122606" cy="1905000"/>
          </a:xfrm>
        </p:spPr>
        <p:txBody>
          <a:bodyPr>
            <a:normAutofit/>
          </a:bodyPr>
          <a:lstStyle/>
          <a:p>
            <a:r>
              <a:rPr lang="en-FI" b="1" dirty="0">
                <a:solidFill>
                  <a:schemeClr val="tx1"/>
                </a:solidFill>
              </a:rPr>
              <a:t>Deployment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82281-ABEE-E70A-A5F6-2A7ACA1B9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666999"/>
            <a:ext cx="5733327" cy="3216276"/>
          </a:xfrm>
        </p:spPr>
        <p:txBody>
          <a:bodyPr anchor="t">
            <a:normAutofit/>
          </a:bodyPr>
          <a:lstStyle/>
          <a:p>
            <a:r>
              <a:rPr lang="en-FI" b="1" dirty="0">
                <a:solidFill>
                  <a:schemeClr val="tx1"/>
                </a:solidFill>
              </a:rPr>
              <a:t>START WITH SHORT CALIBRATION PERIOD WITH NO SLA, NO SANCTIONS, NO BILLING</a:t>
            </a:r>
          </a:p>
          <a:p>
            <a:r>
              <a:rPr lang="en-FI" b="1" dirty="0">
                <a:solidFill>
                  <a:schemeClr val="tx1"/>
                </a:solidFill>
              </a:rPr>
              <a:t>PRODUCTION PHASE</a:t>
            </a:r>
          </a:p>
        </p:txBody>
      </p:sp>
      <p:pic>
        <p:nvPicPr>
          <p:cNvPr id="5" name="Picture 4" descr="Antique cash register keys">
            <a:extLst>
              <a:ext uri="{FF2B5EF4-FFF2-40B4-BE49-F238E27FC236}">
                <a16:creationId xmlns:a16="http://schemas.microsoft.com/office/drawing/2014/main" id="{A2202E14-11DA-6EAB-2B93-0B911EE340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449" r="34811"/>
          <a:stretch/>
        </p:blipFill>
        <p:spPr>
          <a:xfrm>
            <a:off x="2037735" y="645106"/>
            <a:ext cx="2662541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F2CA31-2B06-8947-F352-0365903B3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4589" y="6103194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sz="1200" smtClean="0"/>
              <a:pPr/>
              <a:t>7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73372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0705D-3ACD-E5F2-F9BC-FFE74BDAC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1" y="609600"/>
            <a:ext cx="6573685" cy="1905000"/>
          </a:xfrm>
        </p:spPr>
        <p:txBody>
          <a:bodyPr>
            <a:normAutofit/>
          </a:bodyPr>
          <a:lstStyle/>
          <a:p>
            <a:r>
              <a:rPr lang="en-FI" b="1" dirty="0">
                <a:solidFill>
                  <a:schemeClr val="tx1"/>
                </a:solidFill>
              </a:rPr>
              <a:t>Customer user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0E77F0-7786-EFF7-FDBA-B15EDB6E7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92" y="2666999"/>
            <a:ext cx="6573684" cy="3216276"/>
          </a:xfrm>
        </p:spPr>
        <p:txBody>
          <a:bodyPr anchor="t">
            <a:normAutofit/>
          </a:bodyPr>
          <a:lstStyle/>
          <a:p>
            <a:r>
              <a:rPr lang="en-GB" b="1" dirty="0">
                <a:solidFill>
                  <a:schemeClr val="tx1"/>
                </a:solidFill>
              </a:rPr>
              <a:t>FEEDBACK TO PROVIDER</a:t>
            </a:r>
          </a:p>
          <a:p>
            <a:r>
              <a:rPr lang="en-GB" b="1" dirty="0">
                <a:solidFill>
                  <a:schemeClr val="tx1"/>
                </a:solidFill>
              </a:rPr>
              <a:t>GENERAL QUALITY CONTROL OF THE SERVICE</a:t>
            </a:r>
          </a:p>
          <a:p>
            <a:r>
              <a:rPr lang="en-GB" b="1" dirty="0">
                <a:solidFill>
                  <a:schemeClr val="tx1"/>
                </a:solidFill>
              </a:rPr>
              <a:t>NEW DEVELOPMENT IDEAS</a:t>
            </a:r>
          </a:p>
          <a:p>
            <a:r>
              <a:rPr lang="en-GB" b="1" dirty="0">
                <a:solidFill>
                  <a:schemeClr val="tx1"/>
                </a:solidFill>
              </a:rPr>
              <a:t>SHARING THE BEST PRACTICES</a:t>
            </a:r>
          </a:p>
          <a:p>
            <a:r>
              <a:rPr lang="en-GB" b="1" dirty="0">
                <a:solidFill>
                  <a:schemeClr val="tx1"/>
                </a:solidFill>
              </a:rPr>
              <a:t>CO-OPERATION BETWEEN INSTITUTIONS</a:t>
            </a:r>
          </a:p>
          <a:p>
            <a:pPr marL="0" indent="0">
              <a:buNone/>
            </a:pPr>
            <a:endParaRPr lang="en-FI" b="1" dirty="0">
              <a:solidFill>
                <a:schemeClr val="tx1"/>
              </a:solidFill>
            </a:endParaRPr>
          </a:p>
        </p:txBody>
      </p:sp>
      <p:pic>
        <p:nvPicPr>
          <p:cNvPr id="7" name="Picture 6" descr="Burgers on flaming grill">
            <a:extLst>
              <a:ext uri="{FF2B5EF4-FFF2-40B4-BE49-F238E27FC236}">
                <a16:creationId xmlns:a16="http://schemas.microsoft.com/office/drawing/2014/main" id="{F961A71A-9682-FBCE-2E69-DC6A98B90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0839" y="1941727"/>
            <a:ext cx="3976788" cy="2654505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E54B7D2-FA34-904D-0058-76BCBC78E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7607" y="6149493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sz="1200" smtClean="0"/>
              <a:pPr/>
              <a:t>8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641677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11538</TotalTime>
  <Words>285</Words>
  <Application>Microsoft Macintosh PowerPoint</Application>
  <PresentationFormat>Widescreen</PresentationFormat>
  <Paragraphs>52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Aptos</vt:lpstr>
      <vt:lpstr>Arial</vt:lpstr>
      <vt:lpstr>Century Gothic</vt:lpstr>
      <vt:lpstr>Corbel</vt:lpstr>
      <vt:lpstr>Mesh</vt:lpstr>
      <vt:lpstr>PowerPoint Presentation</vt:lpstr>
      <vt:lpstr>PowerPoint Presentation</vt:lpstr>
      <vt:lpstr>TIMELINE</vt:lpstr>
      <vt:lpstr>Idea and requirements</vt:lpstr>
      <vt:lpstr>tendering</vt:lpstr>
      <vt:lpstr>contracts</vt:lpstr>
      <vt:lpstr>Deployment</vt:lpstr>
      <vt:lpstr>Customer user group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Funet CSOC</dc:title>
  <dc:creator>Harri Kuusisto</dc:creator>
  <cp:lastModifiedBy>Harri Kuusisto</cp:lastModifiedBy>
  <cp:revision>10</cp:revision>
  <dcterms:created xsi:type="dcterms:W3CDTF">2024-05-22T08:23:38Z</dcterms:created>
  <dcterms:modified xsi:type="dcterms:W3CDTF">2024-05-30T08:42:13Z</dcterms:modified>
</cp:coreProperties>
</file>