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omfortaa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mfortaa-regular.fntdata"/><Relationship Id="rId14" Type="http://schemas.openxmlformats.org/officeDocument/2006/relationships/slide" Target="slides/slide9.xml"/><Relationship Id="rId16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28612f8f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28612f8f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728612f8f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728612f8f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28612f8f4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728612f8f4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28612f8f4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28612f8f4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28612f8f4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28612f8f4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28612f8f4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28612f8f4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728612f8f4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728612f8f4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28612f8f4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28612f8f4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lt1">
            <a:alpha val="0"/>
          </a:schemeClr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D7E9F4"/>
              </a:gs>
              <a:gs pos="11000">
                <a:srgbClr val="D7E9F4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60601" y="2919018"/>
            <a:ext cx="38226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 b="1" sz="1400">
                <a:solidFill>
                  <a:srgbClr val="1E4E79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460601" y="1619337"/>
            <a:ext cx="42762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1E4E79"/>
              </a:buClr>
              <a:buSzPts val="1600"/>
              <a:buNone/>
              <a:defRPr b="0" sz="1600">
                <a:solidFill>
                  <a:srgbClr val="1E4E79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3" type="body"/>
          </p:nvPr>
        </p:nvSpPr>
        <p:spPr>
          <a:xfrm>
            <a:off x="466907" y="909372"/>
            <a:ext cx="45624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E4E79"/>
              </a:buClr>
              <a:buSzPts val="2400"/>
              <a:buNone/>
              <a:defRPr b="1" sz="2400">
                <a:solidFill>
                  <a:srgbClr val="1E4E79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4" type="body"/>
          </p:nvPr>
        </p:nvSpPr>
        <p:spPr>
          <a:xfrm>
            <a:off x="460601" y="3328766"/>
            <a:ext cx="37524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E4E79"/>
              </a:buClr>
              <a:buSzPts val="1200"/>
              <a:buNone/>
              <a:defRPr sz="1200">
                <a:solidFill>
                  <a:srgbClr val="1E4E79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5" type="body"/>
          </p:nvPr>
        </p:nvSpPr>
        <p:spPr>
          <a:xfrm>
            <a:off x="460601" y="3623253"/>
            <a:ext cx="37524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E4E79"/>
              </a:buClr>
              <a:buSzPts val="1200"/>
              <a:buNone/>
              <a:defRPr sz="1200">
                <a:solidFill>
                  <a:srgbClr val="1E4E79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229" y="4525833"/>
            <a:ext cx="1687199" cy="359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9102" y="4478391"/>
            <a:ext cx="762022" cy="331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arrows on a black background&#10;&#10;Description automatically generated" id="20" name="Google Shape;20;p2"/>
          <p:cNvPicPr preferRelativeResize="0"/>
          <p:nvPr/>
        </p:nvPicPr>
        <p:blipFill rotWithShape="1">
          <a:blip r:embed="rId4">
            <a:alphaModFix/>
          </a:blip>
          <a:srcRect b="-3797" l="-7745" r="26976" t="28148"/>
          <a:stretch/>
        </p:blipFill>
        <p:spPr>
          <a:xfrm>
            <a:off x="2748053" y="0"/>
            <a:ext cx="63959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" type="body"/>
          </p:nvPr>
        </p:nvSpPr>
        <p:spPr>
          <a:xfrm>
            <a:off x="350201" y="964417"/>
            <a:ext cx="8439300" cy="29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2C4F"/>
              </a:buClr>
              <a:buSzPts val="1600"/>
              <a:buChar char="•"/>
              <a:defRPr sz="1600">
                <a:solidFill>
                  <a:srgbClr val="1C2C4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400"/>
              <a:buChar char="•"/>
              <a:defRPr sz="1400">
                <a:solidFill>
                  <a:srgbClr val="1C2C4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200"/>
              <a:buChar char="•"/>
              <a:defRPr sz="1200">
                <a:solidFill>
                  <a:srgbClr val="1C2C4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200"/>
              <a:buChar char="•"/>
              <a:defRPr>
                <a:solidFill>
                  <a:srgbClr val="1C2C4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200"/>
              <a:buChar char="•"/>
              <a:defRPr>
                <a:solidFill>
                  <a:srgbClr val="1C2C4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96BA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olorful arrows on a black background&#10;&#10;Description automatically generated" id="24" name="Google Shape;24;p3"/>
          <p:cNvPicPr preferRelativeResize="0"/>
          <p:nvPr/>
        </p:nvPicPr>
        <p:blipFill rotWithShape="1">
          <a:blip r:embed="rId2">
            <a:alphaModFix/>
          </a:blip>
          <a:srcRect b="25889" l="-5136" r="24367" t="63885"/>
          <a:stretch/>
        </p:blipFill>
        <p:spPr>
          <a:xfrm>
            <a:off x="2748053" y="4448247"/>
            <a:ext cx="6395947" cy="69525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181473" y="4737301"/>
            <a:ext cx="6081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60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4304555"/>
            <a:ext cx="9144000" cy="83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0" y="4629813"/>
            <a:ext cx="9144000" cy="513600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50201" y="964417"/>
            <a:ext cx="8439300" cy="29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2C4F"/>
              </a:buClr>
              <a:buSzPts val="1600"/>
              <a:buChar char="•"/>
              <a:defRPr sz="1600">
                <a:solidFill>
                  <a:srgbClr val="1C2C4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400"/>
              <a:buChar char="•"/>
              <a:defRPr sz="1400">
                <a:solidFill>
                  <a:srgbClr val="1C2C4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200"/>
              <a:buChar char="•"/>
              <a:defRPr sz="1200">
                <a:solidFill>
                  <a:srgbClr val="1C2C4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200"/>
              <a:buChar char="•"/>
              <a:defRPr>
                <a:solidFill>
                  <a:srgbClr val="1C2C4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200"/>
              <a:buChar char="•"/>
              <a:defRPr>
                <a:solidFill>
                  <a:srgbClr val="1C2C4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96BA"/>
              </a:buClr>
              <a:buSzPts val="2000"/>
              <a:buFont typeface="Arial"/>
              <a:buNone/>
              <a:defRPr>
                <a:solidFill>
                  <a:srgbClr val="6396B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white and red text on a black background&#10;&#10;Description automatically generated" id="31" name="Google Shape;31;p4"/>
          <p:cNvPicPr preferRelativeResize="0"/>
          <p:nvPr/>
        </p:nvPicPr>
        <p:blipFill rotWithShape="1">
          <a:blip r:embed="rId2">
            <a:alphaModFix/>
          </a:blip>
          <a:srcRect b="23588" l="0" r="0" t="0"/>
          <a:stretch/>
        </p:blipFill>
        <p:spPr>
          <a:xfrm>
            <a:off x="350201" y="4737300"/>
            <a:ext cx="1016653" cy="274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arrows on a black background&#10;&#10;Description automatically generated" id="32" name="Google Shape;32;p4"/>
          <p:cNvPicPr preferRelativeResize="0"/>
          <p:nvPr/>
        </p:nvPicPr>
        <p:blipFill rotWithShape="1">
          <a:blip r:embed="rId3">
            <a:alphaModFix/>
          </a:blip>
          <a:srcRect b="28822" l="-5920" r="25151" t="63622"/>
          <a:stretch/>
        </p:blipFill>
        <p:spPr>
          <a:xfrm>
            <a:off x="2748053" y="4629813"/>
            <a:ext cx="6395947" cy="51369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7892716" y="4751034"/>
            <a:ext cx="9810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D7E9F4"/>
              </a:gs>
              <a:gs pos="11000">
                <a:srgbClr val="D7E9F4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82946" y="3470165"/>
            <a:ext cx="37959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 b="0" sz="1400">
                <a:solidFill>
                  <a:srgbClr val="1E4E79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229" y="4525833"/>
            <a:ext cx="1687199" cy="359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9102" y="4478391"/>
            <a:ext cx="762022" cy="331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arrows on a black background&#10;&#10;Description automatically generated" id="39" name="Google Shape;39;p5"/>
          <p:cNvPicPr preferRelativeResize="0"/>
          <p:nvPr/>
        </p:nvPicPr>
        <p:blipFill rotWithShape="1">
          <a:blip r:embed="rId4">
            <a:alphaModFix/>
          </a:blip>
          <a:srcRect b="-3797" l="-7745" r="26976" t="28148"/>
          <a:stretch/>
        </p:blipFill>
        <p:spPr>
          <a:xfrm>
            <a:off x="2748053" y="0"/>
            <a:ext cx="63959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2" name="Google Shape;42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311700" y="21540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311700" y="863550"/>
            <a:ext cx="8520600" cy="399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0">
              <a:spcBef>
                <a:spcPts val="750"/>
              </a:spcBef>
              <a:spcAft>
                <a:spcPts val="0"/>
              </a:spcAft>
              <a:buSzPts val="1600"/>
              <a:buChar char="•"/>
              <a:defRPr/>
            </a:lvl1pPr>
            <a:lvl2pPr indent="-317500" lvl="1" marL="9144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2pPr>
            <a:lvl3pPr indent="-304800" lvl="2" marL="1371600" rtl="0"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4pPr>
            <a:lvl5pPr indent="-304800" lvl="4" marL="2286000" rtl="0"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5pPr>
            <a:lvl6pPr indent="-314325" lvl="5" marL="27432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4053450" y="0"/>
            <a:ext cx="5090400" cy="5143500"/>
          </a:xfrm>
          <a:prstGeom prst="rect">
            <a:avLst/>
          </a:prstGeom>
          <a:solidFill>
            <a:srgbClr val="74B6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1740500" y="2870525"/>
            <a:ext cx="468300" cy="0"/>
          </a:xfrm>
          <a:prstGeom prst="straightConnector1">
            <a:avLst/>
          </a:prstGeom>
          <a:noFill/>
          <a:ln cap="flat" cmpd="sng" w="38100">
            <a:solidFill>
              <a:srgbClr val="EE543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8"/>
          <p:cNvSpPr txBox="1"/>
          <p:nvPr>
            <p:ph type="title"/>
          </p:nvPr>
        </p:nvSpPr>
        <p:spPr>
          <a:xfrm>
            <a:off x="355850" y="724200"/>
            <a:ext cx="3237600" cy="2040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DB818"/>
              </a:buClr>
              <a:buSzPts val="3800"/>
              <a:buNone/>
              <a:defRPr sz="3800">
                <a:solidFill>
                  <a:srgbClr val="FDB81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52" name="Google Shape;52;p8"/>
          <p:cNvSpPr txBox="1"/>
          <p:nvPr>
            <p:ph idx="1" type="subTitle"/>
          </p:nvPr>
        </p:nvSpPr>
        <p:spPr>
          <a:xfrm>
            <a:off x="178700" y="3368850"/>
            <a:ext cx="3591900" cy="134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EE543A"/>
              </a:buClr>
              <a:buSzPts val="1600"/>
              <a:buNone/>
              <a:defRPr>
                <a:solidFill>
                  <a:srgbClr val="EE543A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199EC1"/>
              </a:buClr>
              <a:buSzPts val="1800"/>
              <a:buNone/>
              <a:defRPr sz="1800">
                <a:solidFill>
                  <a:srgbClr val="199EC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199EC1"/>
              </a:buClr>
              <a:buSzPts val="1800"/>
              <a:buNone/>
              <a:defRPr sz="1800">
                <a:solidFill>
                  <a:srgbClr val="199EC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199EC1"/>
              </a:buClr>
              <a:buSzPts val="1800"/>
              <a:buNone/>
              <a:defRPr sz="1800">
                <a:solidFill>
                  <a:srgbClr val="199EC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199EC1"/>
              </a:buClr>
              <a:buSzPts val="1800"/>
              <a:buNone/>
              <a:defRPr sz="1800">
                <a:solidFill>
                  <a:srgbClr val="199EC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199EC1"/>
              </a:buClr>
              <a:buSzPts val="1800"/>
              <a:buNone/>
              <a:defRPr sz="1800">
                <a:solidFill>
                  <a:srgbClr val="199EC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199EC1"/>
              </a:buClr>
              <a:buSzPts val="1800"/>
              <a:buNone/>
              <a:defRPr sz="1800">
                <a:solidFill>
                  <a:srgbClr val="199EC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199EC1"/>
              </a:buClr>
              <a:buSzPts val="1800"/>
              <a:buNone/>
              <a:defRPr sz="1800">
                <a:solidFill>
                  <a:srgbClr val="199EC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199EC1"/>
              </a:buClr>
              <a:buSzPts val="1800"/>
              <a:buNone/>
              <a:defRPr sz="1800">
                <a:solidFill>
                  <a:srgbClr val="199EC1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4498650" y="320450"/>
            <a:ext cx="4200000" cy="4404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rtl="0">
              <a:spcBef>
                <a:spcPts val="750"/>
              </a:spcBef>
              <a:spcAft>
                <a:spcPts val="0"/>
              </a:spcAft>
              <a:buClr>
                <a:srgbClr val="017C8C"/>
              </a:buClr>
              <a:buSzPts val="1600"/>
              <a:buChar char="•"/>
              <a:defRPr>
                <a:solidFill>
                  <a:srgbClr val="017C8C"/>
                </a:solidFill>
              </a:defRPr>
            </a:lvl1pPr>
            <a:lvl2pPr indent="-317500" lvl="1" marL="914400" rtl="0">
              <a:spcBef>
                <a:spcPts val="375"/>
              </a:spcBef>
              <a:spcAft>
                <a:spcPts val="0"/>
              </a:spcAft>
              <a:buClr>
                <a:srgbClr val="017C8C"/>
              </a:buClr>
              <a:buSzPts val="1400"/>
              <a:buChar char="•"/>
              <a:defRPr>
                <a:solidFill>
                  <a:srgbClr val="017C8C"/>
                </a:solidFill>
              </a:defRPr>
            </a:lvl2pPr>
            <a:lvl3pPr indent="-304800" lvl="2" marL="1371600" rtl="0">
              <a:spcBef>
                <a:spcPts val="375"/>
              </a:spcBef>
              <a:spcAft>
                <a:spcPts val="0"/>
              </a:spcAft>
              <a:buClr>
                <a:srgbClr val="017C8C"/>
              </a:buClr>
              <a:buSzPts val="1200"/>
              <a:buChar char="•"/>
              <a:defRPr>
                <a:solidFill>
                  <a:srgbClr val="017C8C"/>
                </a:solidFill>
              </a:defRPr>
            </a:lvl3pPr>
            <a:lvl4pPr indent="-304800" lvl="3" marL="1828800" rtl="0">
              <a:spcBef>
                <a:spcPts val="375"/>
              </a:spcBef>
              <a:spcAft>
                <a:spcPts val="0"/>
              </a:spcAft>
              <a:buClr>
                <a:srgbClr val="017C8C"/>
              </a:buClr>
              <a:buSzPts val="1200"/>
              <a:buChar char="•"/>
              <a:defRPr>
                <a:solidFill>
                  <a:srgbClr val="017C8C"/>
                </a:solidFill>
              </a:defRPr>
            </a:lvl4pPr>
            <a:lvl5pPr indent="-304800" lvl="4" marL="2286000" rtl="0">
              <a:spcBef>
                <a:spcPts val="375"/>
              </a:spcBef>
              <a:spcAft>
                <a:spcPts val="0"/>
              </a:spcAft>
              <a:buClr>
                <a:srgbClr val="017C8C"/>
              </a:buClr>
              <a:buSzPts val="1200"/>
              <a:buChar char="•"/>
              <a:defRPr>
                <a:solidFill>
                  <a:srgbClr val="017C8C"/>
                </a:solidFill>
              </a:defRPr>
            </a:lvl5pPr>
            <a:lvl6pPr indent="-314325" lvl="5" marL="2743200" rtl="0">
              <a:spcBef>
                <a:spcPts val="375"/>
              </a:spcBef>
              <a:spcAft>
                <a:spcPts val="0"/>
              </a:spcAft>
              <a:buClr>
                <a:srgbClr val="017C8C"/>
              </a:buClr>
              <a:buSzPts val="1350"/>
              <a:buChar char="•"/>
              <a:defRPr>
                <a:solidFill>
                  <a:srgbClr val="017C8C"/>
                </a:solidFill>
              </a:defRPr>
            </a:lvl6pPr>
            <a:lvl7pPr indent="-314325" lvl="6" marL="3200400" rtl="0">
              <a:spcBef>
                <a:spcPts val="375"/>
              </a:spcBef>
              <a:spcAft>
                <a:spcPts val="0"/>
              </a:spcAft>
              <a:buClr>
                <a:srgbClr val="017C8C"/>
              </a:buClr>
              <a:buSzPts val="1350"/>
              <a:buChar char="•"/>
              <a:defRPr>
                <a:solidFill>
                  <a:srgbClr val="017C8C"/>
                </a:solidFill>
              </a:defRPr>
            </a:lvl7pPr>
            <a:lvl8pPr indent="-314325" lvl="7" marL="3657600" rtl="0">
              <a:spcBef>
                <a:spcPts val="375"/>
              </a:spcBef>
              <a:spcAft>
                <a:spcPts val="0"/>
              </a:spcAft>
              <a:buClr>
                <a:srgbClr val="017C8C"/>
              </a:buClr>
              <a:buSzPts val="1350"/>
              <a:buChar char="•"/>
              <a:defRPr>
                <a:solidFill>
                  <a:srgbClr val="017C8C"/>
                </a:solidFill>
              </a:defRPr>
            </a:lvl8pPr>
            <a:lvl9pPr indent="-314325" lvl="8" marL="4114800" rtl="0">
              <a:spcBef>
                <a:spcPts val="375"/>
              </a:spcBef>
              <a:spcAft>
                <a:spcPts val="0"/>
              </a:spcAft>
              <a:buClr>
                <a:srgbClr val="017C8C"/>
              </a:buClr>
              <a:buSzPts val="1350"/>
              <a:buChar char="•"/>
              <a:defRPr>
                <a:solidFill>
                  <a:srgbClr val="017C8C"/>
                </a:solidFill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447674"/>
            <a:ext cx="9144000" cy="695700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96BA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6396B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50201" y="964414"/>
            <a:ext cx="8439300" cy="3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C2C4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2C4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2C4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1C2C4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1C2C4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C2C4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1C2C4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289757" y="4737301"/>
            <a:ext cx="4998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1" sz="1000" u="none" cap="none" strike="noStrike">
                <a:solidFill>
                  <a:srgbClr val="B4E9E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white and red text on a black background&#10;&#10;Description automatically generated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50201" y="4572146"/>
            <a:ext cx="1243985" cy="43979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9.jpg"/><Relationship Id="rId5" Type="http://schemas.openxmlformats.org/officeDocument/2006/relationships/image" Target="../media/image15.jpg"/><Relationship Id="rId6" Type="http://schemas.openxmlformats.org/officeDocument/2006/relationships/image" Target="../media/image9.jpg"/><Relationship Id="rId7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s://www.ala.org/advocacy/diversity/odlos-blog/mentorship-trick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13.jpg"/><Relationship Id="rId5" Type="http://schemas.openxmlformats.org/officeDocument/2006/relationships/image" Target="../media/image21.jpg"/><Relationship Id="rId6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60600" y="2526100"/>
            <a:ext cx="4674300" cy="52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Empowering Women in IT: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Bridging the Gender Gap through Program Funding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60" name="Google Shape;60;p9"/>
          <p:cNvSpPr txBox="1"/>
          <p:nvPr>
            <p:ph idx="4" type="body"/>
          </p:nvPr>
        </p:nvSpPr>
        <p:spPr>
          <a:xfrm>
            <a:off x="460601" y="3328766"/>
            <a:ext cx="3752400" cy="32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Brenna Meade, Program Director, Indiana University</a:t>
            </a:r>
            <a:endParaRPr/>
          </a:p>
        </p:txBody>
      </p:sp>
      <p:sp>
        <p:nvSpPr>
          <p:cNvPr id="61" name="Google Shape;61;p9"/>
          <p:cNvSpPr txBox="1"/>
          <p:nvPr>
            <p:ph idx="5" type="body"/>
          </p:nvPr>
        </p:nvSpPr>
        <p:spPr>
          <a:xfrm>
            <a:off x="460601" y="3623253"/>
            <a:ext cx="3752400" cy="32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Kate Robinson, ESnet </a:t>
            </a:r>
            <a:endParaRPr/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594" y="715600"/>
            <a:ext cx="4076701" cy="167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350201" y="131562"/>
            <a:ext cx="8439300" cy="69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 Address the Elephant in the Room! </a:t>
            </a:r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1125" y="694038"/>
            <a:ext cx="4681125" cy="37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/>
          <p:nvPr/>
        </p:nvSpPr>
        <p:spPr>
          <a:xfrm>
            <a:off x="573675" y="1222775"/>
            <a:ext cx="2544900" cy="14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G</a:t>
            </a:r>
            <a:r>
              <a:rPr lang="en" sz="2400">
                <a:solidFill>
                  <a:schemeClr val="dk1"/>
                </a:solidFill>
              </a:rPr>
              <a:t>ender gap in the technology and engineering</a:t>
            </a:r>
            <a:endParaRPr sz="2900">
              <a:solidFill>
                <a:srgbClr val="1C2C4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311700" y="21540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Women in IT Networking at SC (WINS)	</a:t>
            </a:r>
            <a:endParaRPr sz="2600"/>
          </a:p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311700" y="788100"/>
            <a:ext cx="8520600" cy="399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The Women in IT Networking at SC (WINS) is a multi-year program initially funded by the National Science Foundation (NSF)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Was developed for addressing the prevalent gender gap that exists in Information Technology (IT), particularly in the fields of networking engineering and high-performance computing (HPC).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Collaborative project managed by: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" sz="2000"/>
              <a:t>University Corporation for Atmospheric Research (UCAR)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" sz="2000"/>
              <a:t>Energy Sciences Network (ESnet)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" sz="2000"/>
              <a:t>Indiana University</a:t>
            </a:r>
            <a:endParaRPr sz="2000"/>
          </a:p>
        </p:txBody>
      </p:sp>
      <p:pic>
        <p:nvPicPr>
          <p:cNvPr id="76" name="Google Shape;7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0878" y="3529300"/>
            <a:ext cx="2178473" cy="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3600" y="3611181"/>
            <a:ext cx="728812" cy="73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2425" y="3644926"/>
            <a:ext cx="2271288" cy="66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693" y="3563043"/>
            <a:ext cx="1920740" cy="6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66600" y="3554238"/>
            <a:ext cx="1268600" cy="84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2665550" y="3042950"/>
            <a:ext cx="3375000" cy="69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Components of WINS </a:t>
            </a:r>
            <a:endParaRPr sz="2600"/>
          </a:p>
        </p:txBody>
      </p:sp>
      <p:pic>
        <p:nvPicPr>
          <p:cNvPr id="86" name="Google Shape;8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29475"/>
            <a:ext cx="2665549" cy="179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3475" y="2829475"/>
            <a:ext cx="3190525" cy="17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518149" cy="223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0549" y="0"/>
            <a:ext cx="2983126" cy="223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06075" y="6038"/>
            <a:ext cx="3337927" cy="2225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50" y="0"/>
            <a:ext cx="7429500" cy="46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857250" y="0"/>
            <a:ext cx="29868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C2C4F"/>
                </a:solidFill>
                <a:latin typeface="Comfortaa"/>
                <a:ea typeface="Comfortaa"/>
                <a:cs typeface="Comfortaa"/>
                <a:sym typeface="Comfortaa"/>
              </a:rPr>
              <a:t>FINANCIAL ASSISTANCE</a:t>
            </a:r>
            <a:endParaRPr sz="1500">
              <a:solidFill>
                <a:srgbClr val="1C2C4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488" y="120050"/>
            <a:ext cx="7937025" cy="44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6866600" y="4261525"/>
            <a:ext cx="2225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4"/>
              </a:rPr>
              <a:t>Source: American Library Association</a:t>
            </a:r>
            <a:endParaRPr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150" y="0"/>
            <a:ext cx="6225700" cy="427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1600" y="0"/>
            <a:ext cx="5082401" cy="33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1163" y="3388275"/>
            <a:ext cx="2632839" cy="175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437750"/>
            <a:ext cx="4058599" cy="270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1600" y="3388275"/>
            <a:ext cx="2447575" cy="175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>
            <p:ph type="title"/>
          </p:nvPr>
        </p:nvSpPr>
        <p:spPr>
          <a:xfrm>
            <a:off x="216225" y="421975"/>
            <a:ext cx="3511500" cy="1551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 WINS Participants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311700" y="21540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INFO! </a:t>
            </a:r>
            <a:endParaRPr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311700" y="863550"/>
            <a:ext cx="4294800" cy="399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WINS program is now open to</a:t>
            </a:r>
            <a:r>
              <a:rPr b="1" lang="en"/>
              <a:t> INTERNATIONAL</a:t>
            </a:r>
            <a:r>
              <a:rPr lang="en"/>
              <a:t> participants !!! 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Applications Open : December 2, 2024 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Applications Close : January 31, 2025 </a:t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900" y="940500"/>
            <a:ext cx="2638425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