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85" r:id="rId2"/>
  </p:sldMasterIdLst>
  <p:notesMasterIdLst>
    <p:notesMasterId r:id="rId13"/>
  </p:notesMasterIdLst>
  <p:handoutMasterIdLst>
    <p:handoutMasterId r:id="rId14"/>
  </p:handoutMasterIdLst>
  <p:sldIdLst>
    <p:sldId id="2147470185" r:id="rId3"/>
    <p:sldId id="2147470183" r:id="rId4"/>
    <p:sldId id="2147470182" r:id="rId5"/>
    <p:sldId id="2147470188" r:id="rId6"/>
    <p:sldId id="2147470192" r:id="rId7"/>
    <p:sldId id="2147470184" r:id="rId8"/>
    <p:sldId id="2147470189" r:id="rId9"/>
    <p:sldId id="2147470190" r:id="rId10"/>
    <p:sldId id="2147470191" r:id="rId11"/>
    <p:sldId id="2147470186"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E8C6"/>
    <a:srgbClr val="FFFFCC"/>
    <a:srgbClr val="CCFFFF"/>
    <a:srgbClr val="14133B"/>
    <a:srgbClr val="8C044F"/>
    <a:srgbClr val="661B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637" autoAdjust="0"/>
    <p:restoredTop sz="62753" autoAdjust="0"/>
  </p:normalViewPr>
  <p:slideViewPr>
    <p:cSldViewPr snapToGrid="0" snapToObjects="1">
      <p:cViewPr varScale="1">
        <p:scale>
          <a:sx n="42" d="100"/>
          <a:sy n="42" d="100"/>
        </p:scale>
        <p:origin x="1388" y="3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presProps" Target="pres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handoutMaster" Target="handoutMasters/handoutMaster1.xml"/></Relationships>
</file>

<file path=ppt/diagrams/_rels/data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ata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7.svg"/><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svg"/><Relationship Id="rId1" Type="http://schemas.openxmlformats.org/officeDocument/2006/relationships/image" Target="../media/image10.png"/><Relationship Id="rId6" Type="http://schemas.openxmlformats.org/officeDocument/2006/relationships/image" Target="../media/image15.svg"/><Relationship Id="rId5" Type="http://schemas.openxmlformats.org/officeDocument/2006/relationships/image" Target="../media/image14.png"/><Relationship Id="rId10" Type="http://schemas.openxmlformats.org/officeDocument/2006/relationships/image" Target="../media/image19.svg"/><Relationship Id="rId4" Type="http://schemas.openxmlformats.org/officeDocument/2006/relationships/image" Target="../media/image13.svg"/><Relationship Id="rId9" Type="http://schemas.openxmlformats.org/officeDocument/2006/relationships/image" Target="../media/image18.png"/></Relationships>
</file>

<file path=ppt/diagrams/_rels/drawing2.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image" Target="../media/image23.svg"/><Relationship Id="rId1" Type="http://schemas.openxmlformats.org/officeDocument/2006/relationships/image" Target="../media/image22.png"/><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0C9B6C3-4CC1-46B2-B622-9D2EFFADC1EF}"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1E763F22-C3C3-4851-9F88-5FE704A80FE5}">
      <dgm:prSet/>
      <dgm:spPr/>
      <dgm:t>
        <a:bodyPr/>
        <a:lstStyle/>
        <a:p>
          <a:pPr>
            <a:lnSpc>
              <a:spcPct val="100000"/>
            </a:lnSpc>
          </a:pPr>
          <a:r>
            <a:rPr lang="en-GB" dirty="0">
              <a:latin typeface="Barlow" panose="00000500000000000000" pitchFamily="2" charset="0"/>
            </a:rPr>
            <a:t>Transportation</a:t>
          </a:r>
          <a:endParaRPr lang="en-US" dirty="0">
            <a:latin typeface="Barlow" panose="00000500000000000000" pitchFamily="2" charset="0"/>
          </a:endParaRPr>
        </a:p>
      </dgm:t>
    </dgm:pt>
    <dgm:pt modelId="{902B9E70-8766-4EAA-8886-8F424C1EFDC2}" type="parTrans" cxnId="{476B690E-6B54-41AD-AA0D-9F74BD5854F5}">
      <dgm:prSet/>
      <dgm:spPr/>
      <dgm:t>
        <a:bodyPr/>
        <a:lstStyle/>
        <a:p>
          <a:endParaRPr lang="en-US"/>
        </a:p>
      </dgm:t>
    </dgm:pt>
    <dgm:pt modelId="{0136A18E-7D04-4B39-87CD-E3A23B16A903}" type="sibTrans" cxnId="{476B690E-6B54-41AD-AA0D-9F74BD5854F5}">
      <dgm:prSet/>
      <dgm:spPr/>
      <dgm:t>
        <a:bodyPr/>
        <a:lstStyle/>
        <a:p>
          <a:endParaRPr lang="en-US"/>
        </a:p>
      </dgm:t>
    </dgm:pt>
    <dgm:pt modelId="{0B79F40C-58E2-4535-B37F-C9A1A5D2ADAB}">
      <dgm:prSet/>
      <dgm:spPr/>
      <dgm:t>
        <a:bodyPr/>
        <a:lstStyle/>
        <a:p>
          <a:pPr>
            <a:lnSpc>
              <a:spcPct val="100000"/>
            </a:lnSpc>
          </a:pPr>
          <a:r>
            <a:rPr lang="en-GB" dirty="0">
              <a:latin typeface="Barlow" panose="00000500000000000000" pitchFamily="2" charset="0"/>
            </a:rPr>
            <a:t>Energy</a:t>
          </a:r>
          <a:endParaRPr lang="en-US" dirty="0">
            <a:latin typeface="Barlow" panose="00000500000000000000" pitchFamily="2" charset="0"/>
          </a:endParaRPr>
        </a:p>
      </dgm:t>
    </dgm:pt>
    <dgm:pt modelId="{32D6ABF9-D2F7-4A5B-855F-55978CC5B555}" type="parTrans" cxnId="{0584C1A0-D89D-40C3-8D8A-4C85308B03D3}">
      <dgm:prSet/>
      <dgm:spPr/>
      <dgm:t>
        <a:bodyPr/>
        <a:lstStyle/>
        <a:p>
          <a:endParaRPr lang="en-US"/>
        </a:p>
      </dgm:t>
    </dgm:pt>
    <dgm:pt modelId="{A1074C7F-DE04-4CF9-8216-F94277864763}" type="sibTrans" cxnId="{0584C1A0-D89D-40C3-8D8A-4C85308B03D3}">
      <dgm:prSet/>
      <dgm:spPr/>
      <dgm:t>
        <a:bodyPr/>
        <a:lstStyle/>
        <a:p>
          <a:endParaRPr lang="en-US"/>
        </a:p>
      </dgm:t>
    </dgm:pt>
    <dgm:pt modelId="{89037112-1DB8-4489-99FE-9B0A283E9C56}">
      <dgm:prSet/>
      <dgm:spPr/>
      <dgm:t>
        <a:bodyPr/>
        <a:lstStyle/>
        <a:p>
          <a:pPr>
            <a:lnSpc>
              <a:spcPct val="100000"/>
            </a:lnSpc>
          </a:pPr>
          <a:r>
            <a:rPr lang="en-GB" dirty="0">
              <a:latin typeface="Barlow" panose="00000500000000000000" pitchFamily="2" charset="0"/>
            </a:rPr>
            <a:t>Agriculture</a:t>
          </a:r>
          <a:endParaRPr lang="en-US" dirty="0">
            <a:latin typeface="Barlow" panose="00000500000000000000" pitchFamily="2" charset="0"/>
          </a:endParaRPr>
        </a:p>
      </dgm:t>
    </dgm:pt>
    <dgm:pt modelId="{8FD847DC-F9F4-467F-8857-11EBFA3890CF}" type="parTrans" cxnId="{3A8B2B38-71D0-4C6A-AEDA-9DFF67449BA5}">
      <dgm:prSet/>
      <dgm:spPr/>
      <dgm:t>
        <a:bodyPr/>
        <a:lstStyle/>
        <a:p>
          <a:endParaRPr lang="en-US"/>
        </a:p>
      </dgm:t>
    </dgm:pt>
    <dgm:pt modelId="{99CE84D0-2FCE-4842-BD2D-B124DE0C0A82}" type="sibTrans" cxnId="{3A8B2B38-71D0-4C6A-AEDA-9DFF67449BA5}">
      <dgm:prSet/>
      <dgm:spPr/>
      <dgm:t>
        <a:bodyPr/>
        <a:lstStyle/>
        <a:p>
          <a:endParaRPr lang="en-US"/>
        </a:p>
      </dgm:t>
    </dgm:pt>
    <dgm:pt modelId="{1A3B0DD8-9319-43FF-945D-157D0E5AAE7E}">
      <dgm:prSet/>
      <dgm:spPr/>
      <dgm:t>
        <a:bodyPr/>
        <a:lstStyle/>
        <a:p>
          <a:pPr>
            <a:lnSpc>
              <a:spcPct val="100000"/>
            </a:lnSpc>
          </a:pPr>
          <a:r>
            <a:rPr lang="en-GB" dirty="0">
              <a:latin typeface="Barlow" panose="00000500000000000000" pitchFamily="2" charset="0"/>
            </a:rPr>
            <a:t>Industry</a:t>
          </a:r>
          <a:endParaRPr lang="en-US" dirty="0">
            <a:latin typeface="Barlow" panose="00000500000000000000" pitchFamily="2" charset="0"/>
          </a:endParaRPr>
        </a:p>
      </dgm:t>
    </dgm:pt>
    <dgm:pt modelId="{8D823FFA-7B3F-468D-B79A-535B673FCC74}" type="parTrans" cxnId="{74E8026C-0FB0-48F3-B36C-DA31CEBCEB77}">
      <dgm:prSet/>
      <dgm:spPr/>
      <dgm:t>
        <a:bodyPr/>
        <a:lstStyle/>
        <a:p>
          <a:endParaRPr lang="en-US"/>
        </a:p>
      </dgm:t>
    </dgm:pt>
    <dgm:pt modelId="{AB17037F-12DE-4522-B7D5-BCECA67F21B4}" type="sibTrans" cxnId="{74E8026C-0FB0-48F3-B36C-DA31CEBCEB77}">
      <dgm:prSet/>
      <dgm:spPr/>
      <dgm:t>
        <a:bodyPr/>
        <a:lstStyle/>
        <a:p>
          <a:endParaRPr lang="en-US"/>
        </a:p>
      </dgm:t>
    </dgm:pt>
    <dgm:pt modelId="{DF4A66D7-6958-4188-84B5-AA7C604E5416}">
      <dgm:prSet/>
      <dgm:spPr/>
      <dgm:t>
        <a:bodyPr/>
        <a:lstStyle/>
        <a:p>
          <a:pPr>
            <a:lnSpc>
              <a:spcPct val="100000"/>
            </a:lnSpc>
          </a:pPr>
          <a:r>
            <a:rPr lang="en-GB" dirty="0">
              <a:latin typeface="Barlow" panose="00000500000000000000" pitchFamily="2" charset="0"/>
            </a:rPr>
            <a:t>Buildings and Cities</a:t>
          </a:r>
          <a:endParaRPr lang="en-US" dirty="0">
            <a:latin typeface="Barlow" panose="00000500000000000000" pitchFamily="2" charset="0"/>
          </a:endParaRPr>
        </a:p>
      </dgm:t>
    </dgm:pt>
    <dgm:pt modelId="{4F10EF12-6480-4416-ABB0-A9832799F416}" type="parTrans" cxnId="{CCBFAE16-569C-40F2-9D37-0117C21BCA87}">
      <dgm:prSet/>
      <dgm:spPr/>
      <dgm:t>
        <a:bodyPr/>
        <a:lstStyle/>
        <a:p>
          <a:endParaRPr lang="en-US"/>
        </a:p>
      </dgm:t>
    </dgm:pt>
    <dgm:pt modelId="{2DE634A3-F657-4071-82B2-951F4382C748}" type="sibTrans" cxnId="{CCBFAE16-569C-40F2-9D37-0117C21BCA87}">
      <dgm:prSet/>
      <dgm:spPr/>
      <dgm:t>
        <a:bodyPr/>
        <a:lstStyle/>
        <a:p>
          <a:endParaRPr lang="en-US"/>
        </a:p>
      </dgm:t>
    </dgm:pt>
    <dgm:pt modelId="{55241192-F21E-4B7B-8480-072E892D3E14}" type="pres">
      <dgm:prSet presAssocID="{50C9B6C3-4CC1-46B2-B622-9D2EFFADC1EF}" presName="root" presStyleCnt="0">
        <dgm:presLayoutVars>
          <dgm:dir/>
          <dgm:resizeHandles val="exact"/>
        </dgm:presLayoutVars>
      </dgm:prSet>
      <dgm:spPr/>
    </dgm:pt>
    <dgm:pt modelId="{D8E47605-0E66-4F17-8162-3849E3E76883}" type="pres">
      <dgm:prSet presAssocID="{1E763F22-C3C3-4851-9F88-5FE704A80FE5}" presName="compNode" presStyleCnt="0"/>
      <dgm:spPr/>
    </dgm:pt>
    <dgm:pt modelId="{B57FFA76-14C4-4059-8D4C-201B670B93C4}" type="pres">
      <dgm:prSet presAssocID="{1E763F22-C3C3-4851-9F88-5FE704A80FE5}"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us"/>
        </a:ext>
      </dgm:extLst>
    </dgm:pt>
    <dgm:pt modelId="{00CE0B6C-1637-4F87-A183-8316FF2BFB4F}" type="pres">
      <dgm:prSet presAssocID="{1E763F22-C3C3-4851-9F88-5FE704A80FE5}" presName="spaceRect" presStyleCnt="0"/>
      <dgm:spPr/>
    </dgm:pt>
    <dgm:pt modelId="{F2BC3D17-B95F-43D5-AE05-44F2226C6BFD}" type="pres">
      <dgm:prSet presAssocID="{1E763F22-C3C3-4851-9F88-5FE704A80FE5}" presName="textRect" presStyleLbl="revTx" presStyleIdx="0" presStyleCnt="5">
        <dgm:presLayoutVars>
          <dgm:chMax val="1"/>
          <dgm:chPref val="1"/>
        </dgm:presLayoutVars>
      </dgm:prSet>
      <dgm:spPr/>
    </dgm:pt>
    <dgm:pt modelId="{2B7553E1-C5DA-491E-9CC8-960FFEF57C3C}" type="pres">
      <dgm:prSet presAssocID="{0136A18E-7D04-4B39-87CD-E3A23B16A903}" presName="sibTrans" presStyleCnt="0"/>
      <dgm:spPr/>
    </dgm:pt>
    <dgm:pt modelId="{1AC971A0-2E77-4086-B217-4AFAA14B7B4B}" type="pres">
      <dgm:prSet presAssocID="{0B79F40C-58E2-4535-B37F-C9A1A5D2ADAB}" presName="compNode" presStyleCnt="0"/>
      <dgm:spPr/>
    </dgm:pt>
    <dgm:pt modelId="{C0AA2B9E-6E6D-4C79-8C50-70445B393C1A}" type="pres">
      <dgm:prSet presAssocID="{0B79F40C-58E2-4535-B37F-C9A1A5D2ADAB}"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lectric Car"/>
        </a:ext>
      </dgm:extLst>
    </dgm:pt>
    <dgm:pt modelId="{022D85C3-1CD2-4140-BCD9-97082B70F877}" type="pres">
      <dgm:prSet presAssocID="{0B79F40C-58E2-4535-B37F-C9A1A5D2ADAB}" presName="spaceRect" presStyleCnt="0"/>
      <dgm:spPr/>
    </dgm:pt>
    <dgm:pt modelId="{B2ECD88A-F0DA-4E55-918B-5DA3B966907E}" type="pres">
      <dgm:prSet presAssocID="{0B79F40C-58E2-4535-B37F-C9A1A5D2ADAB}" presName="textRect" presStyleLbl="revTx" presStyleIdx="1" presStyleCnt="5">
        <dgm:presLayoutVars>
          <dgm:chMax val="1"/>
          <dgm:chPref val="1"/>
        </dgm:presLayoutVars>
      </dgm:prSet>
      <dgm:spPr/>
    </dgm:pt>
    <dgm:pt modelId="{C2A462E4-CCA2-4537-8E57-9193ED556BD6}" type="pres">
      <dgm:prSet presAssocID="{A1074C7F-DE04-4CF9-8216-F94277864763}" presName="sibTrans" presStyleCnt="0"/>
      <dgm:spPr/>
    </dgm:pt>
    <dgm:pt modelId="{DE4220C9-6F1B-409D-ADF5-305836CD9A3A}" type="pres">
      <dgm:prSet presAssocID="{89037112-1DB8-4489-99FE-9B0A283E9C56}" presName="compNode" presStyleCnt="0"/>
      <dgm:spPr/>
    </dgm:pt>
    <dgm:pt modelId="{7C2B1396-9809-4141-9FFC-91716953900E}" type="pres">
      <dgm:prSet presAssocID="{89037112-1DB8-4489-99FE-9B0A283E9C56}"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Farm scene"/>
        </a:ext>
      </dgm:extLst>
    </dgm:pt>
    <dgm:pt modelId="{131E27E1-3C04-4B00-9E08-22D28D0DD1CF}" type="pres">
      <dgm:prSet presAssocID="{89037112-1DB8-4489-99FE-9B0A283E9C56}" presName="spaceRect" presStyleCnt="0"/>
      <dgm:spPr/>
    </dgm:pt>
    <dgm:pt modelId="{12E05739-F566-4E98-86EC-675D2BC841A2}" type="pres">
      <dgm:prSet presAssocID="{89037112-1DB8-4489-99FE-9B0A283E9C56}" presName="textRect" presStyleLbl="revTx" presStyleIdx="2" presStyleCnt="5">
        <dgm:presLayoutVars>
          <dgm:chMax val="1"/>
          <dgm:chPref val="1"/>
        </dgm:presLayoutVars>
      </dgm:prSet>
      <dgm:spPr/>
    </dgm:pt>
    <dgm:pt modelId="{DC49CFE0-3CD5-4CF9-A31B-8857014C7FEA}" type="pres">
      <dgm:prSet presAssocID="{99CE84D0-2FCE-4842-BD2D-B124DE0C0A82}" presName="sibTrans" presStyleCnt="0"/>
      <dgm:spPr/>
    </dgm:pt>
    <dgm:pt modelId="{3B5068BA-6058-408D-890B-D240C37ECFF2}" type="pres">
      <dgm:prSet presAssocID="{1A3B0DD8-9319-43FF-945D-157D0E5AAE7E}" presName="compNode" presStyleCnt="0"/>
      <dgm:spPr/>
    </dgm:pt>
    <dgm:pt modelId="{581AA809-7616-4921-8B59-D95D8045FD50}" type="pres">
      <dgm:prSet presAssocID="{1A3B0DD8-9319-43FF-945D-157D0E5AAE7E}"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Factory"/>
        </a:ext>
      </dgm:extLst>
    </dgm:pt>
    <dgm:pt modelId="{55A206B5-E67A-494D-B1BA-09E7C8C5DE46}" type="pres">
      <dgm:prSet presAssocID="{1A3B0DD8-9319-43FF-945D-157D0E5AAE7E}" presName="spaceRect" presStyleCnt="0"/>
      <dgm:spPr/>
    </dgm:pt>
    <dgm:pt modelId="{9115D68B-2698-4069-9E5A-4554618DBA8C}" type="pres">
      <dgm:prSet presAssocID="{1A3B0DD8-9319-43FF-945D-157D0E5AAE7E}" presName="textRect" presStyleLbl="revTx" presStyleIdx="3" presStyleCnt="5">
        <dgm:presLayoutVars>
          <dgm:chMax val="1"/>
          <dgm:chPref val="1"/>
        </dgm:presLayoutVars>
      </dgm:prSet>
      <dgm:spPr/>
    </dgm:pt>
    <dgm:pt modelId="{D8E5AFD7-3DF9-443C-86BB-1B90677AF46E}" type="pres">
      <dgm:prSet presAssocID="{AB17037F-12DE-4522-B7D5-BCECA67F21B4}" presName="sibTrans" presStyleCnt="0"/>
      <dgm:spPr/>
    </dgm:pt>
    <dgm:pt modelId="{C503BBCE-9932-400E-A95C-E5F8CAA29AC6}" type="pres">
      <dgm:prSet presAssocID="{DF4A66D7-6958-4188-84B5-AA7C604E5416}" presName="compNode" presStyleCnt="0"/>
      <dgm:spPr/>
    </dgm:pt>
    <dgm:pt modelId="{FABBF7B4-A5D3-4366-8FEE-18C415D79A2A}" type="pres">
      <dgm:prSet presAssocID="{DF4A66D7-6958-4188-84B5-AA7C604E5416}"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City"/>
        </a:ext>
      </dgm:extLst>
    </dgm:pt>
    <dgm:pt modelId="{FC7640DE-4D6C-408A-8F02-E27504E316E2}" type="pres">
      <dgm:prSet presAssocID="{DF4A66D7-6958-4188-84B5-AA7C604E5416}" presName="spaceRect" presStyleCnt="0"/>
      <dgm:spPr/>
    </dgm:pt>
    <dgm:pt modelId="{34279126-EFE3-4A16-9358-AAFDA999F2C8}" type="pres">
      <dgm:prSet presAssocID="{DF4A66D7-6958-4188-84B5-AA7C604E5416}" presName="textRect" presStyleLbl="revTx" presStyleIdx="4" presStyleCnt="5">
        <dgm:presLayoutVars>
          <dgm:chMax val="1"/>
          <dgm:chPref val="1"/>
        </dgm:presLayoutVars>
      </dgm:prSet>
      <dgm:spPr/>
    </dgm:pt>
  </dgm:ptLst>
  <dgm:cxnLst>
    <dgm:cxn modelId="{476B690E-6B54-41AD-AA0D-9F74BD5854F5}" srcId="{50C9B6C3-4CC1-46B2-B622-9D2EFFADC1EF}" destId="{1E763F22-C3C3-4851-9F88-5FE704A80FE5}" srcOrd="0" destOrd="0" parTransId="{902B9E70-8766-4EAA-8886-8F424C1EFDC2}" sibTransId="{0136A18E-7D04-4B39-87CD-E3A23B16A903}"/>
    <dgm:cxn modelId="{CCBFAE16-569C-40F2-9D37-0117C21BCA87}" srcId="{50C9B6C3-4CC1-46B2-B622-9D2EFFADC1EF}" destId="{DF4A66D7-6958-4188-84B5-AA7C604E5416}" srcOrd="4" destOrd="0" parTransId="{4F10EF12-6480-4416-ABB0-A9832799F416}" sibTransId="{2DE634A3-F657-4071-82B2-951F4382C748}"/>
    <dgm:cxn modelId="{5DC05018-1677-438D-B45B-DE03049320F5}" type="presOf" srcId="{1A3B0DD8-9319-43FF-945D-157D0E5AAE7E}" destId="{9115D68B-2698-4069-9E5A-4554618DBA8C}" srcOrd="0" destOrd="0" presId="urn:microsoft.com/office/officeart/2018/2/layout/IconLabelList"/>
    <dgm:cxn modelId="{3A8B2B38-71D0-4C6A-AEDA-9DFF67449BA5}" srcId="{50C9B6C3-4CC1-46B2-B622-9D2EFFADC1EF}" destId="{89037112-1DB8-4489-99FE-9B0A283E9C56}" srcOrd="2" destOrd="0" parTransId="{8FD847DC-F9F4-467F-8857-11EBFA3890CF}" sibTransId="{99CE84D0-2FCE-4842-BD2D-B124DE0C0A82}"/>
    <dgm:cxn modelId="{521E665F-E6BC-401F-AD19-9E2702693A18}" type="presOf" srcId="{50C9B6C3-4CC1-46B2-B622-9D2EFFADC1EF}" destId="{55241192-F21E-4B7B-8480-072E892D3E14}" srcOrd="0" destOrd="0" presId="urn:microsoft.com/office/officeart/2018/2/layout/IconLabelList"/>
    <dgm:cxn modelId="{74E8026C-0FB0-48F3-B36C-DA31CEBCEB77}" srcId="{50C9B6C3-4CC1-46B2-B622-9D2EFFADC1EF}" destId="{1A3B0DD8-9319-43FF-945D-157D0E5AAE7E}" srcOrd="3" destOrd="0" parTransId="{8D823FFA-7B3F-468D-B79A-535B673FCC74}" sibTransId="{AB17037F-12DE-4522-B7D5-BCECA67F21B4}"/>
    <dgm:cxn modelId="{64A39D72-6045-4991-BC93-45374311B509}" type="presOf" srcId="{89037112-1DB8-4489-99FE-9B0A283E9C56}" destId="{12E05739-F566-4E98-86EC-675D2BC841A2}" srcOrd="0" destOrd="0" presId="urn:microsoft.com/office/officeart/2018/2/layout/IconLabelList"/>
    <dgm:cxn modelId="{598C1C98-C4FE-456A-88B7-D6BA306F0F3F}" type="presOf" srcId="{1E763F22-C3C3-4851-9F88-5FE704A80FE5}" destId="{F2BC3D17-B95F-43D5-AE05-44F2226C6BFD}" srcOrd="0" destOrd="0" presId="urn:microsoft.com/office/officeart/2018/2/layout/IconLabelList"/>
    <dgm:cxn modelId="{0584C1A0-D89D-40C3-8D8A-4C85308B03D3}" srcId="{50C9B6C3-4CC1-46B2-B622-9D2EFFADC1EF}" destId="{0B79F40C-58E2-4535-B37F-C9A1A5D2ADAB}" srcOrd="1" destOrd="0" parTransId="{32D6ABF9-D2F7-4A5B-855F-55978CC5B555}" sibTransId="{A1074C7F-DE04-4CF9-8216-F94277864763}"/>
    <dgm:cxn modelId="{9283A5DC-F864-45B4-8015-B399034F4C8F}" type="presOf" srcId="{0B79F40C-58E2-4535-B37F-C9A1A5D2ADAB}" destId="{B2ECD88A-F0DA-4E55-918B-5DA3B966907E}" srcOrd="0" destOrd="0" presId="urn:microsoft.com/office/officeart/2018/2/layout/IconLabelList"/>
    <dgm:cxn modelId="{58D7B8F0-499F-4452-AB02-4FBE6198B343}" type="presOf" srcId="{DF4A66D7-6958-4188-84B5-AA7C604E5416}" destId="{34279126-EFE3-4A16-9358-AAFDA999F2C8}" srcOrd="0" destOrd="0" presId="urn:microsoft.com/office/officeart/2018/2/layout/IconLabelList"/>
    <dgm:cxn modelId="{9E7FEFCD-029C-4032-8739-71B3AE90D862}" type="presParOf" srcId="{55241192-F21E-4B7B-8480-072E892D3E14}" destId="{D8E47605-0E66-4F17-8162-3849E3E76883}" srcOrd="0" destOrd="0" presId="urn:microsoft.com/office/officeart/2018/2/layout/IconLabelList"/>
    <dgm:cxn modelId="{B5DAABE2-364C-44C0-A878-5E2BC4C3E6A0}" type="presParOf" srcId="{D8E47605-0E66-4F17-8162-3849E3E76883}" destId="{B57FFA76-14C4-4059-8D4C-201B670B93C4}" srcOrd="0" destOrd="0" presId="urn:microsoft.com/office/officeart/2018/2/layout/IconLabelList"/>
    <dgm:cxn modelId="{ADA62855-579D-492A-ACC6-2E9B4A115A9D}" type="presParOf" srcId="{D8E47605-0E66-4F17-8162-3849E3E76883}" destId="{00CE0B6C-1637-4F87-A183-8316FF2BFB4F}" srcOrd="1" destOrd="0" presId="urn:microsoft.com/office/officeart/2018/2/layout/IconLabelList"/>
    <dgm:cxn modelId="{0D52E26F-7627-426A-B0A9-13B062B9EF6F}" type="presParOf" srcId="{D8E47605-0E66-4F17-8162-3849E3E76883}" destId="{F2BC3D17-B95F-43D5-AE05-44F2226C6BFD}" srcOrd="2" destOrd="0" presId="urn:microsoft.com/office/officeart/2018/2/layout/IconLabelList"/>
    <dgm:cxn modelId="{1197860E-C19E-4E16-8142-AE2D4399644A}" type="presParOf" srcId="{55241192-F21E-4B7B-8480-072E892D3E14}" destId="{2B7553E1-C5DA-491E-9CC8-960FFEF57C3C}" srcOrd="1" destOrd="0" presId="urn:microsoft.com/office/officeart/2018/2/layout/IconLabelList"/>
    <dgm:cxn modelId="{4B190400-18F9-4BF9-B6E9-358920A91460}" type="presParOf" srcId="{55241192-F21E-4B7B-8480-072E892D3E14}" destId="{1AC971A0-2E77-4086-B217-4AFAA14B7B4B}" srcOrd="2" destOrd="0" presId="urn:microsoft.com/office/officeart/2018/2/layout/IconLabelList"/>
    <dgm:cxn modelId="{404CC9E3-2D9B-4B07-BA4F-A79093C0686F}" type="presParOf" srcId="{1AC971A0-2E77-4086-B217-4AFAA14B7B4B}" destId="{C0AA2B9E-6E6D-4C79-8C50-70445B393C1A}" srcOrd="0" destOrd="0" presId="urn:microsoft.com/office/officeart/2018/2/layout/IconLabelList"/>
    <dgm:cxn modelId="{7EA6E65F-FF1B-4AB1-99B2-C1469AEE7D56}" type="presParOf" srcId="{1AC971A0-2E77-4086-B217-4AFAA14B7B4B}" destId="{022D85C3-1CD2-4140-BCD9-97082B70F877}" srcOrd="1" destOrd="0" presId="urn:microsoft.com/office/officeart/2018/2/layout/IconLabelList"/>
    <dgm:cxn modelId="{3DECFB63-2A73-484F-B81D-AC2FE9516334}" type="presParOf" srcId="{1AC971A0-2E77-4086-B217-4AFAA14B7B4B}" destId="{B2ECD88A-F0DA-4E55-918B-5DA3B966907E}" srcOrd="2" destOrd="0" presId="urn:microsoft.com/office/officeart/2018/2/layout/IconLabelList"/>
    <dgm:cxn modelId="{DE0283D1-9908-4686-B826-D880C7A41780}" type="presParOf" srcId="{55241192-F21E-4B7B-8480-072E892D3E14}" destId="{C2A462E4-CCA2-4537-8E57-9193ED556BD6}" srcOrd="3" destOrd="0" presId="urn:microsoft.com/office/officeart/2018/2/layout/IconLabelList"/>
    <dgm:cxn modelId="{F0706B64-996A-4089-A495-3665BEF452DE}" type="presParOf" srcId="{55241192-F21E-4B7B-8480-072E892D3E14}" destId="{DE4220C9-6F1B-409D-ADF5-305836CD9A3A}" srcOrd="4" destOrd="0" presId="urn:microsoft.com/office/officeart/2018/2/layout/IconLabelList"/>
    <dgm:cxn modelId="{2465A11B-C899-4FFF-AF5C-1DF5EFDACADD}" type="presParOf" srcId="{DE4220C9-6F1B-409D-ADF5-305836CD9A3A}" destId="{7C2B1396-9809-4141-9FFC-91716953900E}" srcOrd="0" destOrd="0" presId="urn:microsoft.com/office/officeart/2018/2/layout/IconLabelList"/>
    <dgm:cxn modelId="{6A314ADE-1B41-42BC-ABA7-A7F07D6CF194}" type="presParOf" srcId="{DE4220C9-6F1B-409D-ADF5-305836CD9A3A}" destId="{131E27E1-3C04-4B00-9E08-22D28D0DD1CF}" srcOrd="1" destOrd="0" presId="urn:microsoft.com/office/officeart/2018/2/layout/IconLabelList"/>
    <dgm:cxn modelId="{6800A5F5-6F07-4B26-81F3-BA8FE7BD4BD0}" type="presParOf" srcId="{DE4220C9-6F1B-409D-ADF5-305836CD9A3A}" destId="{12E05739-F566-4E98-86EC-675D2BC841A2}" srcOrd="2" destOrd="0" presId="urn:microsoft.com/office/officeart/2018/2/layout/IconLabelList"/>
    <dgm:cxn modelId="{A040B225-5D56-488B-971F-EC1B728F05B8}" type="presParOf" srcId="{55241192-F21E-4B7B-8480-072E892D3E14}" destId="{DC49CFE0-3CD5-4CF9-A31B-8857014C7FEA}" srcOrd="5" destOrd="0" presId="urn:microsoft.com/office/officeart/2018/2/layout/IconLabelList"/>
    <dgm:cxn modelId="{DEC4B76D-5069-4FEC-A64D-4BD3D0468626}" type="presParOf" srcId="{55241192-F21E-4B7B-8480-072E892D3E14}" destId="{3B5068BA-6058-408D-890B-D240C37ECFF2}" srcOrd="6" destOrd="0" presId="urn:microsoft.com/office/officeart/2018/2/layout/IconLabelList"/>
    <dgm:cxn modelId="{B8A58A71-A0A6-45A4-BD84-2A90B5B2CF24}" type="presParOf" srcId="{3B5068BA-6058-408D-890B-D240C37ECFF2}" destId="{581AA809-7616-4921-8B59-D95D8045FD50}" srcOrd="0" destOrd="0" presId="urn:microsoft.com/office/officeart/2018/2/layout/IconLabelList"/>
    <dgm:cxn modelId="{BD17C9A9-CABE-4282-82AF-B11B76ACF8DC}" type="presParOf" srcId="{3B5068BA-6058-408D-890B-D240C37ECFF2}" destId="{55A206B5-E67A-494D-B1BA-09E7C8C5DE46}" srcOrd="1" destOrd="0" presId="urn:microsoft.com/office/officeart/2018/2/layout/IconLabelList"/>
    <dgm:cxn modelId="{0F688C50-2390-4E66-9019-9244C6AA765B}" type="presParOf" srcId="{3B5068BA-6058-408D-890B-D240C37ECFF2}" destId="{9115D68B-2698-4069-9E5A-4554618DBA8C}" srcOrd="2" destOrd="0" presId="urn:microsoft.com/office/officeart/2018/2/layout/IconLabelList"/>
    <dgm:cxn modelId="{CD703589-A087-43E5-BCBD-646A1DE9DBFC}" type="presParOf" srcId="{55241192-F21E-4B7B-8480-072E892D3E14}" destId="{D8E5AFD7-3DF9-443C-86BB-1B90677AF46E}" srcOrd="7" destOrd="0" presId="urn:microsoft.com/office/officeart/2018/2/layout/IconLabelList"/>
    <dgm:cxn modelId="{170144D1-3AEF-425F-BE90-36B8988F443E}" type="presParOf" srcId="{55241192-F21E-4B7B-8480-072E892D3E14}" destId="{C503BBCE-9932-400E-A95C-E5F8CAA29AC6}" srcOrd="8" destOrd="0" presId="urn:microsoft.com/office/officeart/2018/2/layout/IconLabelList"/>
    <dgm:cxn modelId="{29EA1E3C-4E57-43BA-8A6A-F0BBBD253164}" type="presParOf" srcId="{C503BBCE-9932-400E-A95C-E5F8CAA29AC6}" destId="{FABBF7B4-A5D3-4366-8FEE-18C415D79A2A}" srcOrd="0" destOrd="0" presId="urn:microsoft.com/office/officeart/2018/2/layout/IconLabelList"/>
    <dgm:cxn modelId="{9256EDFA-9907-47C0-9A24-2C86E9B3942E}" type="presParOf" srcId="{C503BBCE-9932-400E-A95C-E5F8CAA29AC6}" destId="{FC7640DE-4D6C-408A-8F02-E27504E316E2}" srcOrd="1" destOrd="0" presId="urn:microsoft.com/office/officeart/2018/2/layout/IconLabelList"/>
    <dgm:cxn modelId="{FA5E2581-8044-4396-9FB0-DEEB82C24E7F}" type="presParOf" srcId="{C503BBCE-9932-400E-A95C-E5F8CAA29AC6}" destId="{34279126-EFE3-4A16-9358-AAFDA999F2C8}" srcOrd="2" destOrd="0" presId="urn:microsoft.com/office/officeart/2018/2/layout/IconLabel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7E8C1C7-2AA7-469C-81B1-606026E09C4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20921BB-E63D-4F56-8E05-52305CB5CEEB}">
      <dgm:prSet/>
      <dgm:spPr/>
      <dgm:t>
        <a:bodyPr/>
        <a:lstStyle/>
        <a:p>
          <a:r>
            <a:rPr lang="en-US" b="0" i="0" dirty="0">
              <a:latin typeface="Barlow" panose="00000500000000000000" pitchFamily="2" charset="0"/>
            </a:rPr>
            <a:t>Lack of accurate derivation tools</a:t>
          </a:r>
          <a:endParaRPr lang="en-US" dirty="0">
            <a:latin typeface="Barlow" panose="00000500000000000000" pitchFamily="2" charset="0"/>
          </a:endParaRPr>
        </a:p>
      </dgm:t>
    </dgm:pt>
    <dgm:pt modelId="{55DBBD10-8091-41AA-B5D9-EE5AFCF98B8B}" type="parTrans" cxnId="{B473234E-51B6-4D63-842C-7654DF717DB1}">
      <dgm:prSet/>
      <dgm:spPr/>
      <dgm:t>
        <a:bodyPr/>
        <a:lstStyle/>
        <a:p>
          <a:endParaRPr lang="en-US"/>
        </a:p>
      </dgm:t>
    </dgm:pt>
    <dgm:pt modelId="{F532D490-F65C-42BF-B068-7153CDE0AE64}" type="sibTrans" cxnId="{B473234E-51B6-4D63-842C-7654DF717DB1}">
      <dgm:prSet/>
      <dgm:spPr/>
      <dgm:t>
        <a:bodyPr/>
        <a:lstStyle/>
        <a:p>
          <a:endParaRPr lang="en-US"/>
        </a:p>
      </dgm:t>
    </dgm:pt>
    <dgm:pt modelId="{73005F9B-9637-4197-9D08-F425FB215926}">
      <dgm:prSet/>
      <dgm:spPr/>
      <dgm:t>
        <a:bodyPr/>
        <a:lstStyle/>
        <a:p>
          <a:r>
            <a:rPr lang="en-US" b="0" i="0" dirty="0">
              <a:latin typeface="Barlow" panose="00000500000000000000" pitchFamily="2" charset="0"/>
            </a:rPr>
            <a:t>Lack of metrics</a:t>
          </a:r>
          <a:endParaRPr lang="en-US" dirty="0">
            <a:latin typeface="Barlow" panose="00000500000000000000" pitchFamily="2" charset="0"/>
          </a:endParaRPr>
        </a:p>
      </dgm:t>
    </dgm:pt>
    <dgm:pt modelId="{B682401F-E295-4D27-84A3-C797EB407BBE}" type="parTrans" cxnId="{4083945F-7B8C-4A47-AA1C-CDF4FA67C477}">
      <dgm:prSet/>
      <dgm:spPr/>
      <dgm:t>
        <a:bodyPr/>
        <a:lstStyle/>
        <a:p>
          <a:endParaRPr lang="en-US"/>
        </a:p>
      </dgm:t>
    </dgm:pt>
    <dgm:pt modelId="{EF2DCB09-DFE8-427E-9815-D66AFBC53F7C}" type="sibTrans" cxnId="{4083945F-7B8C-4A47-AA1C-CDF4FA67C477}">
      <dgm:prSet/>
      <dgm:spPr/>
      <dgm:t>
        <a:bodyPr/>
        <a:lstStyle/>
        <a:p>
          <a:endParaRPr lang="en-US"/>
        </a:p>
      </dgm:t>
    </dgm:pt>
    <dgm:pt modelId="{ACBD199A-7A7A-4A2A-8F4C-FE47FDD792E0}">
      <dgm:prSet/>
      <dgm:spPr/>
      <dgm:t>
        <a:bodyPr/>
        <a:lstStyle/>
        <a:p>
          <a:r>
            <a:rPr lang="en-US" b="0" i="0" dirty="0">
              <a:latin typeface="Barlow" panose="00000500000000000000" pitchFamily="2" charset="0"/>
            </a:rPr>
            <a:t>Lack of standard green solutions</a:t>
          </a:r>
          <a:endParaRPr lang="en-US" dirty="0">
            <a:latin typeface="Barlow" panose="00000500000000000000" pitchFamily="2" charset="0"/>
          </a:endParaRPr>
        </a:p>
      </dgm:t>
    </dgm:pt>
    <dgm:pt modelId="{99CDD4B1-CB1A-43E7-95AC-61C06FBCE481}" type="parTrans" cxnId="{4E68D740-A8A0-4941-A2BE-07096E7652C5}">
      <dgm:prSet/>
      <dgm:spPr/>
      <dgm:t>
        <a:bodyPr/>
        <a:lstStyle/>
        <a:p>
          <a:endParaRPr lang="en-US"/>
        </a:p>
      </dgm:t>
    </dgm:pt>
    <dgm:pt modelId="{5ED33C7C-E50B-4E30-B339-39D0DE318665}" type="sibTrans" cxnId="{4E68D740-A8A0-4941-A2BE-07096E7652C5}">
      <dgm:prSet/>
      <dgm:spPr/>
      <dgm:t>
        <a:bodyPr/>
        <a:lstStyle/>
        <a:p>
          <a:endParaRPr lang="en-US"/>
        </a:p>
      </dgm:t>
    </dgm:pt>
    <dgm:pt modelId="{50CEA5D9-8F6C-4F18-A20B-92633EA766E7}">
      <dgm:prSet/>
      <dgm:spPr/>
      <dgm:t>
        <a:bodyPr/>
        <a:lstStyle/>
        <a:p>
          <a:r>
            <a:rPr lang="en-US" b="0" i="0" dirty="0">
              <a:latin typeface="Barlow" panose="00000500000000000000" pitchFamily="2" charset="0"/>
            </a:rPr>
            <a:t>Lack of policy</a:t>
          </a:r>
          <a:endParaRPr lang="en-US" dirty="0">
            <a:latin typeface="Barlow" panose="00000500000000000000" pitchFamily="2" charset="0"/>
          </a:endParaRPr>
        </a:p>
      </dgm:t>
    </dgm:pt>
    <dgm:pt modelId="{8A85DB81-C316-45FC-B1FE-0B9338161CE2}" type="parTrans" cxnId="{3F89CA8B-3C51-41B4-9F13-7D0E3B018EE9}">
      <dgm:prSet/>
      <dgm:spPr/>
      <dgm:t>
        <a:bodyPr/>
        <a:lstStyle/>
        <a:p>
          <a:endParaRPr lang="en-US"/>
        </a:p>
      </dgm:t>
    </dgm:pt>
    <dgm:pt modelId="{D569C2E3-EC46-49DB-ABB7-D841805DFA9B}" type="sibTrans" cxnId="{3F89CA8B-3C51-41B4-9F13-7D0E3B018EE9}">
      <dgm:prSet/>
      <dgm:spPr/>
      <dgm:t>
        <a:bodyPr/>
        <a:lstStyle/>
        <a:p>
          <a:endParaRPr lang="en-US"/>
        </a:p>
      </dgm:t>
    </dgm:pt>
    <dgm:pt modelId="{E653C3D5-DC25-40D8-89C0-021BC91AC93E}" type="pres">
      <dgm:prSet presAssocID="{47E8C1C7-2AA7-469C-81B1-606026E09C45}" presName="root" presStyleCnt="0">
        <dgm:presLayoutVars>
          <dgm:dir/>
          <dgm:resizeHandles val="exact"/>
        </dgm:presLayoutVars>
      </dgm:prSet>
      <dgm:spPr/>
    </dgm:pt>
    <dgm:pt modelId="{20FB69EA-70A8-46E8-A976-851B6C68FB09}" type="pres">
      <dgm:prSet presAssocID="{D20921BB-E63D-4F56-8E05-52305CB5CEEB}" presName="compNode" presStyleCnt="0"/>
      <dgm:spPr/>
    </dgm:pt>
    <dgm:pt modelId="{6C720D37-81C8-429E-BD2C-60DCC785AA21}" type="pres">
      <dgm:prSet presAssocID="{D20921BB-E63D-4F56-8E05-52305CB5CEEB}" presName="bgRect" presStyleLbl="bgShp" presStyleIdx="0" presStyleCnt="4"/>
      <dgm:spPr/>
    </dgm:pt>
    <dgm:pt modelId="{ECB72675-6346-4DCB-9F8C-273F8044415C}" type="pres">
      <dgm:prSet presAssocID="{D20921BB-E63D-4F56-8E05-52305CB5CEE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arning"/>
        </a:ext>
      </dgm:extLst>
    </dgm:pt>
    <dgm:pt modelId="{840FDA26-E2B2-49F5-B5B8-F578D41B7937}" type="pres">
      <dgm:prSet presAssocID="{D20921BB-E63D-4F56-8E05-52305CB5CEEB}" presName="spaceRect" presStyleCnt="0"/>
      <dgm:spPr/>
    </dgm:pt>
    <dgm:pt modelId="{1A43DF12-51FC-4190-8FE0-3272EA0014A6}" type="pres">
      <dgm:prSet presAssocID="{D20921BB-E63D-4F56-8E05-52305CB5CEEB}" presName="parTx" presStyleLbl="revTx" presStyleIdx="0" presStyleCnt="4">
        <dgm:presLayoutVars>
          <dgm:chMax val="0"/>
          <dgm:chPref val="0"/>
        </dgm:presLayoutVars>
      </dgm:prSet>
      <dgm:spPr/>
    </dgm:pt>
    <dgm:pt modelId="{2026E74E-DEAD-4C99-8EF3-56D0CA463CC0}" type="pres">
      <dgm:prSet presAssocID="{F532D490-F65C-42BF-B068-7153CDE0AE64}" presName="sibTrans" presStyleCnt="0"/>
      <dgm:spPr/>
    </dgm:pt>
    <dgm:pt modelId="{ABF5977D-CBB6-4AC2-8F03-85F5F35A2DC4}" type="pres">
      <dgm:prSet presAssocID="{73005F9B-9637-4197-9D08-F425FB215926}" presName="compNode" presStyleCnt="0"/>
      <dgm:spPr/>
    </dgm:pt>
    <dgm:pt modelId="{9E52A2F0-143D-4A1D-9383-1E8A12EEEE7D}" type="pres">
      <dgm:prSet presAssocID="{73005F9B-9637-4197-9D08-F425FB215926}" presName="bgRect" presStyleLbl="bgShp" presStyleIdx="1" presStyleCnt="4"/>
      <dgm:spPr/>
    </dgm:pt>
    <dgm:pt modelId="{7EEFD98C-218C-45E5-9D7D-46DE02C46215}" type="pres">
      <dgm:prSet presAssocID="{73005F9B-9637-4197-9D08-F425FB215926}"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wnward trend"/>
        </a:ext>
      </dgm:extLst>
    </dgm:pt>
    <dgm:pt modelId="{23D366A4-B964-45A3-AFE1-290A93AD0BB8}" type="pres">
      <dgm:prSet presAssocID="{73005F9B-9637-4197-9D08-F425FB215926}" presName="spaceRect" presStyleCnt="0"/>
      <dgm:spPr/>
    </dgm:pt>
    <dgm:pt modelId="{25A02351-C90B-41CA-A1B3-81A505E4EE46}" type="pres">
      <dgm:prSet presAssocID="{73005F9B-9637-4197-9D08-F425FB215926}" presName="parTx" presStyleLbl="revTx" presStyleIdx="1" presStyleCnt="4">
        <dgm:presLayoutVars>
          <dgm:chMax val="0"/>
          <dgm:chPref val="0"/>
        </dgm:presLayoutVars>
      </dgm:prSet>
      <dgm:spPr/>
    </dgm:pt>
    <dgm:pt modelId="{D20813E5-DC49-4F29-B75F-C3C4409D835A}" type="pres">
      <dgm:prSet presAssocID="{EF2DCB09-DFE8-427E-9815-D66AFBC53F7C}" presName="sibTrans" presStyleCnt="0"/>
      <dgm:spPr/>
    </dgm:pt>
    <dgm:pt modelId="{07B68F67-0CFC-43BA-A5D8-B9B568EA55D4}" type="pres">
      <dgm:prSet presAssocID="{ACBD199A-7A7A-4A2A-8F4C-FE47FDD792E0}" presName="compNode" presStyleCnt="0"/>
      <dgm:spPr/>
    </dgm:pt>
    <dgm:pt modelId="{7D893145-E828-40BB-B9D6-6D1D7365B935}" type="pres">
      <dgm:prSet presAssocID="{ACBD199A-7A7A-4A2A-8F4C-FE47FDD792E0}" presName="bgRect" presStyleLbl="bgShp" presStyleIdx="2" presStyleCnt="4"/>
      <dgm:spPr/>
    </dgm:pt>
    <dgm:pt modelId="{CCA565D9-7B62-40CE-9BE7-92050EC6FAF9}" type="pres">
      <dgm:prSet presAssocID="{ACBD199A-7A7A-4A2A-8F4C-FE47FDD792E0}"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Deciduous tree"/>
        </a:ext>
      </dgm:extLst>
    </dgm:pt>
    <dgm:pt modelId="{54F5EE74-0FAE-40F0-B70B-654A0A968013}" type="pres">
      <dgm:prSet presAssocID="{ACBD199A-7A7A-4A2A-8F4C-FE47FDD792E0}" presName="spaceRect" presStyleCnt="0"/>
      <dgm:spPr/>
    </dgm:pt>
    <dgm:pt modelId="{1C660AC0-96D2-402A-B8EA-0889F37238AA}" type="pres">
      <dgm:prSet presAssocID="{ACBD199A-7A7A-4A2A-8F4C-FE47FDD792E0}" presName="parTx" presStyleLbl="revTx" presStyleIdx="2" presStyleCnt="4">
        <dgm:presLayoutVars>
          <dgm:chMax val="0"/>
          <dgm:chPref val="0"/>
        </dgm:presLayoutVars>
      </dgm:prSet>
      <dgm:spPr/>
    </dgm:pt>
    <dgm:pt modelId="{1AD6EFE0-F413-4FF1-9C36-B9D246FB4BCE}" type="pres">
      <dgm:prSet presAssocID="{5ED33C7C-E50B-4E30-B339-39D0DE318665}" presName="sibTrans" presStyleCnt="0"/>
      <dgm:spPr/>
    </dgm:pt>
    <dgm:pt modelId="{0CB0311D-F96B-4D4E-AEB0-5ECADD3F8349}" type="pres">
      <dgm:prSet presAssocID="{50CEA5D9-8F6C-4F18-A20B-92633EA766E7}" presName="compNode" presStyleCnt="0"/>
      <dgm:spPr/>
    </dgm:pt>
    <dgm:pt modelId="{B14BD744-ADFF-4A8C-AF3C-212E8A81FA1B}" type="pres">
      <dgm:prSet presAssocID="{50CEA5D9-8F6C-4F18-A20B-92633EA766E7}" presName="bgRect" presStyleLbl="bgShp" presStyleIdx="3" presStyleCnt="4"/>
      <dgm:spPr/>
    </dgm:pt>
    <dgm:pt modelId="{7B5B7FCB-56E8-4271-B790-689E7168DD7D}" type="pres">
      <dgm:prSet presAssocID="{50CEA5D9-8F6C-4F18-A20B-92633EA766E7}"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Bank"/>
        </a:ext>
      </dgm:extLst>
    </dgm:pt>
    <dgm:pt modelId="{83F6B6FB-9BC9-459E-AAC7-CA765109571B}" type="pres">
      <dgm:prSet presAssocID="{50CEA5D9-8F6C-4F18-A20B-92633EA766E7}" presName="spaceRect" presStyleCnt="0"/>
      <dgm:spPr/>
    </dgm:pt>
    <dgm:pt modelId="{80272E8B-9799-4A34-A92F-D165827834CF}" type="pres">
      <dgm:prSet presAssocID="{50CEA5D9-8F6C-4F18-A20B-92633EA766E7}" presName="parTx" presStyleLbl="revTx" presStyleIdx="3" presStyleCnt="4">
        <dgm:presLayoutVars>
          <dgm:chMax val="0"/>
          <dgm:chPref val="0"/>
        </dgm:presLayoutVars>
      </dgm:prSet>
      <dgm:spPr/>
    </dgm:pt>
  </dgm:ptLst>
  <dgm:cxnLst>
    <dgm:cxn modelId="{4E68D740-A8A0-4941-A2BE-07096E7652C5}" srcId="{47E8C1C7-2AA7-469C-81B1-606026E09C45}" destId="{ACBD199A-7A7A-4A2A-8F4C-FE47FDD792E0}" srcOrd="2" destOrd="0" parTransId="{99CDD4B1-CB1A-43E7-95AC-61C06FBCE481}" sibTransId="{5ED33C7C-E50B-4E30-B339-39D0DE318665}"/>
    <dgm:cxn modelId="{4083945F-7B8C-4A47-AA1C-CDF4FA67C477}" srcId="{47E8C1C7-2AA7-469C-81B1-606026E09C45}" destId="{73005F9B-9637-4197-9D08-F425FB215926}" srcOrd="1" destOrd="0" parTransId="{B682401F-E295-4D27-84A3-C797EB407BBE}" sibTransId="{EF2DCB09-DFE8-427E-9815-D66AFBC53F7C}"/>
    <dgm:cxn modelId="{B473234E-51B6-4D63-842C-7654DF717DB1}" srcId="{47E8C1C7-2AA7-469C-81B1-606026E09C45}" destId="{D20921BB-E63D-4F56-8E05-52305CB5CEEB}" srcOrd="0" destOrd="0" parTransId="{55DBBD10-8091-41AA-B5D9-EE5AFCF98B8B}" sibTransId="{F532D490-F65C-42BF-B068-7153CDE0AE64}"/>
    <dgm:cxn modelId="{86B42252-D3E4-48C6-BCA3-01AD0460DE7B}" type="presOf" srcId="{D20921BB-E63D-4F56-8E05-52305CB5CEEB}" destId="{1A43DF12-51FC-4190-8FE0-3272EA0014A6}" srcOrd="0" destOrd="0" presId="urn:microsoft.com/office/officeart/2018/2/layout/IconVerticalSolidList"/>
    <dgm:cxn modelId="{D6D3B37D-63C7-4E0F-A6F9-D1A3C42C3752}" type="presOf" srcId="{50CEA5D9-8F6C-4F18-A20B-92633EA766E7}" destId="{80272E8B-9799-4A34-A92F-D165827834CF}" srcOrd="0" destOrd="0" presId="urn:microsoft.com/office/officeart/2018/2/layout/IconVerticalSolidList"/>
    <dgm:cxn modelId="{3F89CA8B-3C51-41B4-9F13-7D0E3B018EE9}" srcId="{47E8C1C7-2AA7-469C-81B1-606026E09C45}" destId="{50CEA5D9-8F6C-4F18-A20B-92633EA766E7}" srcOrd="3" destOrd="0" parTransId="{8A85DB81-C316-45FC-B1FE-0B9338161CE2}" sibTransId="{D569C2E3-EC46-49DB-ABB7-D841805DFA9B}"/>
    <dgm:cxn modelId="{7ECF38A9-AB3D-44D5-AAB2-9E7EE66F1C02}" type="presOf" srcId="{47E8C1C7-2AA7-469C-81B1-606026E09C45}" destId="{E653C3D5-DC25-40D8-89C0-021BC91AC93E}" srcOrd="0" destOrd="0" presId="urn:microsoft.com/office/officeart/2018/2/layout/IconVerticalSolidList"/>
    <dgm:cxn modelId="{7ECFE5D1-3D02-4F00-A5D1-CB71BFBBF21A}" type="presOf" srcId="{73005F9B-9637-4197-9D08-F425FB215926}" destId="{25A02351-C90B-41CA-A1B3-81A505E4EE46}" srcOrd="0" destOrd="0" presId="urn:microsoft.com/office/officeart/2018/2/layout/IconVerticalSolidList"/>
    <dgm:cxn modelId="{0A1C22E3-3A2B-43C2-8B96-04E237550046}" type="presOf" srcId="{ACBD199A-7A7A-4A2A-8F4C-FE47FDD792E0}" destId="{1C660AC0-96D2-402A-B8EA-0889F37238AA}" srcOrd="0" destOrd="0" presId="urn:microsoft.com/office/officeart/2018/2/layout/IconVerticalSolidList"/>
    <dgm:cxn modelId="{90EFFA21-2419-4CB5-B66C-59D37FCBB73F}" type="presParOf" srcId="{E653C3D5-DC25-40D8-89C0-021BC91AC93E}" destId="{20FB69EA-70A8-46E8-A976-851B6C68FB09}" srcOrd="0" destOrd="0" presId="urn:microsoft.com/office/officeart/2018/2/layout/IconVerticalSolidList"/>
    <dgm:cxn modelId="{7EF2FC12-43D7-41B2-8EDA-DCE70EE8C21B}" type="presParOf" srcId="{20FB69EA-70A8-46E8-A976-851B6C68FB09}" destId="{6C720D37-81C8-429E-BD2C-60DCC785AA21}" srcOrd="0" destOrd="0" presId="urn:microsoft.com/office/officeart/2018/2/layout/IconVerticalSolidList"/>
    <dgm:cxn modelId="{A2965647-0C42-42F1-87BE-901A274C73DD}" type="presParOf" srcId="{20FB69EA-70A8-46E8-A976-851B6C68FB09}" destId="{ECB72675-6346-4DCB-9F8C-273F8044415C}" srcOrd="1" destOrd="0" presId="urn:microsoft.com/office/officeart/2018/2/layout/IconVerticalSolidList"/>
    <dgm:cxn modelId="{27EA52BA-4A27-4619-8483-F96981E90A5F}" type="presParOf" srcId="{20FB69EA-70A8-46E8-A976-851B6C68FB09}" destId="{840FDA26-E2B2-49F5-B5B8-F578D41B7937}" srcOrd="2" destOrd="0" presId="urn:microsoft.com/office/officeart/2018/2/layout/IconVerticalSolidList"/>
    <dgm:cxn modelId="{4D07F7EC-0F1F-4A27-AF3F-C9CB3154A870}" type="presParOf" srcId="{20FB69EA-70A8-46E8-A976-851B6C68FB09}" destId="{1A43DF12-51FC-4190-8FE0-3272EA0014A6}" srcOrd="3" destOrd="0" presId="urn:microsoft.com/office/officeart/2018/2/layout/IconVerticalSolidList"/>
    <dgm:cxn modelId="{C092EE63-F04D-475C-B78B-C50C6FD59315}" type="presParOf" srcId="{E653C3D5-DC25-40D8-89C0-021BC91AC93E}" destId="{2026E74E-DEAD-4C99-8EF3-56D0CA463CC0}" srcOrd="1" destOrd="0" presId="urn:microsoft.com/office/officeart/2018/2/layout/IconVerticalSolidList"/>
    <dgm:cxn modelId="{267D7C32-004D-4046-BA5A-78898DFA9802}" type="presParOf" srcId="{E653C3D5-DC25-40D8-89C0-021BC91AC93E}" destId="{ABF5977D-CBB6-4AC2-8F03-85F5F35A2DC4}" srcOrd="2" destOrd="0" presId="urn:microsoft.com/office/officeart/2018/2/layout/IconVerticalSolidList"/>
    <dgm:cxn modelId="{3251793D-21B1-4161-B334-77AE848837F8}" type="presParOf" srcId="{ABF5977D-CBB6-4AC2-8F03-85F5F35A2DC4}" destId="{9E52A2F0-143D-4A1D-9383-1E8A12EEEE7D}" srcOrd="0" destOrd="0" presId="urn:microsoft.com/office/officeart/2018/2/layout/IconVerticalSolidList"/>
    <dgm:cxn modelId="{9468FC30-B007-4326-B0DF-C41126898439}" type="presParOf" srcId="{ABF5977D-CBB6-4AC2-8F03-85F5F35A2DC4}" destId="{7EEFD98C-218C-45E5-9D7D-46DE02C46215}" srcOrd="1" destOrd="0" presId="urn:microsoft.com/office/officeart/2018/2/layout/IconVerticalSolidList"/>
    <dgm:cxn modelId="{6685259A-B0B6-4494-9DD3-C98607BB2E2A}" type="presParOf" srcId="{ABF5977D-CBB6-4AC2-8F03-85F5F35A2DC4}" destId="{23D366A4-B964-45A3-AFE1-290A93AD0BB8}" srcOrd="2" destOrd="0" presId="urn:microsoft.com/office/officeart/2018/2/layout/IconVerticalSolidList"/>
    <dgm:cxn modelId="{56C863F3-BD8F-4590-B684-816ACD583DA5}" type="presParOf" srcId="{ABF5977D-CBB6-4AC2-8F03-85F5F35A2DC4}" destId="{25A02351-C90B-41CA-A1B3-81A505E4EE46}" srcOrd="3" destOrd="0" presId="urn:microsoft.com/office/officeart/2018/2/layout/IconVerticalSolidList"/>
    <dgm:cxn modelId="{AC83608F-554E-4C1A-8085-E0F516DAFCDD}" type="presParOf" srcId="{E653C3D5-DC25-40D8-89C0-021BC91AC93E}" destId="{D20813E5-DC49-4F29-B75F-C3C4409D835A}" srcOrd="3" destOrd="0" presId="urn:microsoft.com/office/officeart/2018/2/layout/IconVerticalSolidList"/>
    <dgm:cxn modelId="{E752D91C-BA02-4EC2-91E3-E414C02EEF07}" type="presParOf" srcId="{E653C3D5-DC25-40D8-89C0-021BC91AC93E}" destId="{07B68F67-0CFC-43BA-A5D8-B9B568EA55D4}" srcOrd="4" destOrd="0" presId="urn:microsoft.com/office/officeart/2018/2/layout/IconVerticalSolidList"/>
    <dgm:cxn modelId="{FEF919AB-CA0A-4E20-A380-A01738DFE254}" type="presParOf" srcId="{07B68F67-0CFC-43BA-A5D8-B9B568EA55D4}" destId="{7D893145-E828-40BB-B9D6-6D1D7365B935}" srcOrd="0" destOrd="0" presId="urn:microsoft.com/office/officeart/2018/2/layout/IconVerticalSolidList"/>
    <dgm:cxn modelId="{DA6B541B-5156-4715-B6E2-BF8FF6CEA20F}" type="presParOf" srcId="{07B68F67-0CFC-43BA-A5D8-B9B568EA55D4}" destId="{CCA565D9-7B62-40CE-9BE7-92050EC6FAF9}" srcOrd="1" destOrd="0" presId="urn:microsoft.com/office/officeart/2018/2/layout/IconVerticalSolidList"/>
    <dgm:cxn modelId="{79760F7E-B6C8-4513-8EEA-DA4EA639C83D}" type="presParOf" srcId="{07B68F67-0CFC-43BA-A5D8-B9B568EA55D4}" destId="{54F5EE74-0FAE-40F0-B70B-654A0A968013}" srcOrd="2" destOrd="0" presId="urn:microsoft.com/office/officeart/2018/2/layout/IconVerticalSolidList"/>
    <dgm:cxn modelId="{E65E69C0-D239-4424-93A8-32F9773E773C}" type="presParOf" srcId="{07B68F67-0CFC-43BA-A5D8-B9B568EA55D4}" destId="{1C660AC0-96D2-402A-B8EA-0889F37238AA}" srcOrd="3" destOrd="0" presId="urn:microsoft.com/office/officeart/2018/2/layout/IconVerticalSolidList"/>
    <dgm:cxn modelId="{62E7D614-8A44-4DC9-BC83-53D11ECA221E}" type="presParOf" srcId="{E653C3D5-DC25-40D8-89C0-021BC91AC93E}" destId="{1AD6EFE0-F413-4FF1-9C36-B9D246FB4BCE}" srcOrd="5" destOrd="0" presId="urn:microsoft.com/office/officeart/2018/2/layout/IconVerticalSolidList"/>
    <dgm:cxn modelId="{FF2004FE-2ADE-46B4-B186-FD45F11BE922}" type="presParOf" srcId="{E653C3D5-DC25-40D8-89C0-021BC91AC93E}" destId="{0CB0311D-F96B-4D4E-AEB0-5ECADD3F8349}" srcOrd="6" destOrd="0" presId="urn:microsoft.com/office/officeart/2018/2/layout/IconVerticalSolidList"/>
    <dgm:cxn modelId="{17BA3553-7389-445F-B69A-118BDC1CB462}" type="presParOf" srcId="{0CB0311D-F96B-4D4E-AEB0-5ECADD3F8349}" destId="{B14BD744-ADFF-4A8C-AF3C-212E8A81FA1B}" srcOrd="0" destOrd="0" presId="urn:microsoft.com/office/officeart/2018/2/layout/IconVerticalSolidList"/>
    <dgm:cxn modelId="{6F6649D2-89CB-4BE3-8560-49BF096779B0}" type="presParOf" srcId="{0CB0311D-F96B-4D4E-AEB0-5ECADD3F8349}" destId="{7B5B7FCB-56E8-4271-B790-689E7168DD7D}" srcOrd="1" destOrd="0" presId="urn:microsoft.com/office/officeart/2018/2/layout/IconVerticalSolidList"/>
    <dgm:cxn modelId="{0E77B68A-8E8F-4F9E-A304-FCB78E5257DA}" type="presParOf" srcId="{0CB0311D-F96B-4D4E-AEB0-5ECADD3F8349}" destId="{83F6B6FB-9BC9-459E-AAC7-CA765109571B}" srcOrd="2" destOrd="0" presId="urn:microsoft.com/office/officeart/2018/2/layout/IconVerticalSolidList"/>
    <dgm:cxn modelId="{CA09F50D-2087-43B5-A4DC-FBDD29373D6E}" type="presParOf" srcId="{0CB0311D-F96B-4D4E-AEB0-5ECADD3F8349}" destId="{80272E8B-9799-4A34-A92F-D165827834CF}"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7FFA76-14C4-4059-8D4C-201B670B93C4}">
      <dsp:nvSpPr>
        <dsp:cNvPr id="0" name=""/>
        <dsp:cNvSpPr/>
      </dsp:nvSpPr>
      <dsp:spPr>
        <a:xfrm>
          <a:off x="853874" y="1275667"/>
          <a:ext cx="810000" cy="81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2BC3D17-B95F-43D5-AE05-44F2226C6BFD}">
      <dsp:nvSpPr>
        <dsp:cNvPr id="0" name=""/>
        <dsp:cNvSpPr/>
      </dsp:nvSpPr>
      <dsp:spPr>
        <a:xfrm>
          <a:off x="358874" y="235567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GB" sz="2100" kern="1200" dirty="0">
              <a:latin typeface="Barlow" panose="00000500000000000000" pitchFamily="2" charset="0"/>
            </a:rPr>
            <a:t>Transportation</a:t>
          </a:r>
          <a:endParaRPr lang="en-US" sz="2100" kern="1200" dirty="0">
            <a:latin typeface="Barlow" panose="00000500000000000000" pitchFamily="2" charset="0"/>
          </a:endParaRPr>
        </a:p>
      </dsp:txBody>
      <dsp:txXfrm>
        <a:off x="358874" y="2355670"/>
        <a:ext cx="1800000" cy="720000"/>
      </dsp:txXfrm>
    </dsp:sp>
    <dsp:sp modelId="{C0AA2B9E-6E6D-4C79-8C50-70445B393C1A}">
      <dsp:nvSpPr>
        <dsp:cNvPr id="0" name=""/>
        <dsp:cNvSpPr/>
      </dsp:nvSpPr>
      <dsp:spPr>
        <a:xfrm>
          <a:off x="2968874" y="1275667"/>
          <a:ext cx="810000" cy="81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ECD88A-F0DA-4E55-918B-5DA3B966907E}">
      <dsp:nvSpPr>
        <dsp:cNvPr id="0" name=""/>
        <dsp:cNvSpPr/>
      </dsp:nvSpPr>
      <dsp:spPr>
        <a:xfrm>
          <a:off x="2473874" y="235567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GB" sz="2100" kern="1200" dirty="0">
              <a:latin typeface="Barlow" panose="00000500000000000000" pitchFamily="2" charset="0"/>
            </a:rPr>
            <a:t>Energy</a:t>
          </a:r>
          <a:endParaRPr lang="en-US" sz="2100" kern="1200" dirty="0">
            <a:latin typeface="Barlow" panose="00000500000000000000" pitchFamily="2" charset="0"/>
          </a:endParaRPr>
        </a:p>
      </dsp:txBody>
      <dsp:txXfrm>
        <a:off x="2473874" y="2355670"/>
        <a:ext cx="1800000" cy="720000"/>
      </dsp:txXfrm>
    </dsp:sp>
    <dsp:sp modelId="{7C2B1396-9809-4141-9FFC-91716953900E}">
      <dsp:nvSpPr>
        <dsp:cNvPr id="0" name=""/>
        <dsp:cNvSpPr/>
      </dsp:nvSpPr>
      <dsp:spPr>
        <a:xfrm>
          <a:off x="5083874" y="1275667"/>
          <a:ext cx="810000" cy="81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E05739-F566-4E98-86EC-675D2BC841A2}">
      <dsp:nvSpPr>
        <dsp:cNvPr id="0" name=""/>
        <dsp:cNvSpPr/>
      </dsp:nvSpPr>
      <dsp:spPr>
        <a:xfrm>
          <a:off x="4588874" y="235567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GB" sz="2100" kern="1200" dirty="0">
              <a:latin typeface="Barlow" panose="00000500000000000000" pitchFamily="2" charset="0"/>
            </a:rPr>
            <a:t>Agriculture</a:t>
          </a:r>
          <a:endParaRPr lang="en-US" sz="2100" kern="1200" dirty="0">
            <a:latin typeface="Barlow" panose="00000500000000000000" pitchFamily="2" charset="0"/>
          </a:endParaRPr>
        </a:p>
      </dsp:txBody>
      <dsp:txXfrm>
        <a:off x="4588874" y="2355670"/>
        <a:ext cx="1800000" cy="720000"/>
      </dsp:txXfrm>
    </dsp:sp>
    <dsp:sp modelId="{581AA809-7616-4921-8B59-D95D8045FD50}">
      <dsp:nvSpPr>
        <dsp:cNvPr id="0" name=""/>
        <dsp:cNvSpPr/>
      </dsp:nvSpPr>
      <dsp:spPr>
        <a:xfrm>
          <a:off x="7198874" y="1275667"/>
          <a:ext cx="810000" cy="81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115D68B-2698-4069-9E5A-4554618DBA8C}">
      <dsp:nvSpPr>
        <dsp:cNvPr id="0" name=""/>
        <dsp:cNvSpPr/>
      </dsp:nvSpPr>
      <dsp:spPr>
        <a:xfrm>
          <a:off x="6703874" y="235567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GB" sz="2100" kern="1200" dirty="0">
              <a:latin typeface="Barlow" panose="00000500000000000000" pitchFamily="2" charset="0"/>
            </a:rPr>
            <a:t>Industry</a:t>
          </a:r>
          <a:endParaRPr lang="en-US" sz="2100" kern="1200" dirty="0">
            <a:latin typeface="Barlow" panose="00000500000000000000" pitchFamily="2" charset="0"/>
          </a:endParaRPr>
        </a:p>
      </dsp:txBody>
      <dsp:txXfrm>
        <a:off x="6703874" y="2355670"/>
        <a:ext cx="1800000" cy="720000"/>
      </dsp:txXfrm>
    </dsp:sp>
    <dsp:sp modelId="{FABBF7B4-A5D3-4366-8FEE-18C415D79A2A}">
      <dsp:nvSpPr>
        <dsp:cNvPr id="0" name=""/>
        <dsp:cNvSpPr/>
      </dsp:nvSpPr>
      <dsp:spPr>
        <a:xfrm>
          <a:off x="9313874" y="1275667"/>
          <a:ext cx="810000" cy="81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4279126-EFE3-4A16-9358-AAFDA999F2C8}">
      <dsp:nvSpPr>
        <dsp:cNvPr id="0" name=""/>
        <dsp:cNvSpPr/>
      </dsp:nvSpPr>
      <dsp:spPr>
        <a:xfrm>
          <a:off x="8818874" y="2355670"/>
          <a:ext cx="18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933450">
            <a:lnSpc>
              <a:spcPct val="100000"/>
            </a:lnSpc>
            <a:spcBef>
              <a:spcPct val="0"/>
            </a:spcBef>
            <a:spcAft>
              <a:spcPct val="35000"/>
            </a:spcAft>
            <a:buNone/>
          </a:pPr>
          <a:r>
            <a:rPr lang="en-GB" sz="2100" kern="1200" dirty="0">
              <a:latin typeface="Barlow" panose="00000500000000000000" pitchFamily="2" charset="0"/>
            </a:rPr>
            <a:t>Buildings and Cities</a:t>
          </a:r>
          <a:endParaRPr lang="en-US" sz="2100" kern="1200" dirty="0">
            <a:latin typeface="Barlow" panose="00000500000000000000" pitchFamily="2" charset="0"/>
          </a:endParaRPr>
        </a:p>
      </dsp:txBody>
      <dsp:txXfrm>
        <a:off x="8818874" y="2355670"/>
        <a:ext cx="18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C720D37-81C8-429E-BD2C-60DCC785AA21}">
      <dsp:nvSpPr>
        <dsp:cNvPr id="0" name=""/>
        <dsp:cNvSpPr/>
      </dsp:nvSpPr>
      <dsp:spPr>
        <a:xfrm>
          <a:off x="0" y="2288"/>
          <a:ext cx="6364224" cy="115984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B72675-6346-4DCB-9F8C-273F8044415C}">
      <dsp:nvSpPr>
        <dsp:cNvPr id="0" name=""/>
        <dsp:cNvSpPr/>
      </dsp:nvSpPr>
      <dsp:spPr>
        <a:xfrm>
          <a:off x="350852" y="263253"/>
          <a:ext cx="637913" cy="63791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A43DF12-51FC-4190-8FE0-3272EA0014A6}">
      <dsp:nvSpPr>
        <dsp:cNvPr id="0" name=""/>
        <dsp:cNvSpPr/>
      </dsp:nvSpPr>
      <dsp:spPr>
        <a:xfrm>
          <a:off x="1339618" y="2288"/>
          <a:ext cx="5024605"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977900">
            <a:lnSpc>
              <a:spcPct val="90000"/>
            </a:lnSpc>
            <a:spcBef>
              <a:spcPct val="0"/>
            </a:spcBef>
            <a:spcAft>
              <a:spcPct val="35000"/>
            </a:spcAft>
            <a:buNone/>
          </a:pPr>
          <a:r>
            <a:rPr lang="en-US" sz="2200" b="0" i="0" kern="1200" dirty="0">
              <a:latin typeface="Barlow" panose="00000500000000000000" pitchFamily="2" charset="0"/>
            </a:rPr>
            <a:t>Lack of accurate derivation tools</a:t>
          </a:r>
          <a:endParaRPr lang="en-US" sz="2200" kern="1200" dirty="0">
            <a:latin typeface="Barlow" panose="00000500000000000000" pitchFamily="2" charset="0"/>
          </a:endParaRPr>
        </a:p>
      </dsp:txBody>
      <dsp:txXfrm>
        <a:off x="1339618" y="2288"/>
        <a:ext cx="5024605" cy="1159843"/>
      </dsp:txXfrm>
    </dsp:sp>
    <dsp:sp modelId="{9E52A2F0-143D-4A1D-9383-1E8A12EEEE7D}">
      <dsp:nvSpPr>
        <dsp:cNvPr id="0" name=""/>
        <dsp:cNvSpPr/>
      </dsp:nvSpPr>
      <dsp:spPr>
        <a:xfrm>
          <a:off x="0" y="1452092"/>
          <a:ext cx="6364224" cy="115984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EFD98C-218C-45E5-9D7D-46DE02C46215}">
      <dsp:nvSpPr>
        <dsp:cNvPr id="0" name=""/>
        <dsp:cNvSpPr/>
      </dsp:nvSpPr>
      <dsp:spPr>
        <a:xfrm>
          <a:off x="350852" y="1713057"/>
          <a:ext cx="637913" cy="63791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25A02351-C90B-41CA-A1B3-81A505E4EE46}">
      <dsp:nvSpPr>
        <dsp:cNvPr id="0" name=""/>
        <dsp:cNvSpPr/>
      </dsp:nvSpPr>
      <dsp:spPr>
        <a:xfrm>
          <a:off x="1339618" y="1452092"/>
          <a:ext cx="5024605"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977900">
            <a:lnSpc>
              <a:spcPct val="90000"/>
            </a:lnSpc>
            <a:spcBef>
              <a:spcPct val="0"/>
            </a:spcBef>
            <a:spcAft>
              <a:spcPct val="35000"/>
            </a:spcAft>
            <a:buNone/>
          </a:pPr>
          <a:r>
            <a:rPr lang="en-US" sz="2200" b="0" i="0" kern="1200" dirty="0">
              <a:latin typeface="Barlow" panose="00000500000000000000" pitchFamily="2" charset="0"/>
            </a:rPr>
            <a:t>Lack of metrics</a:t>
          </a:r>
          <a:endParaRPr lang="en-US" sz="2200" kern="1200" dirty="0">
            <a:latin typeface="Barlow" panose="00000500000000000000" pitchFamily="2" charset="0"/>
          </a:endParaRPr>
        </a:p>
      </dsp:txBody>
      <dsp:txXfrm>
        <a:off x="1339618" y="1452092"/>
        <a:ext cx="5024605" cy="1159843"/>
      </dsp:txXfrm>
    </dsp:sp>
    <dsp:sp modelId="{7D893145-E828-40BB-B9D6-6D1D7365B935}">
      <dsp:nvSpPr>
        <dsp:cNvPr id="0" name=""/>
        <dsp:cNvSpPr/>
      </dsp:nvSpPr>
      <dsp:spPr>
        <a:xfrm>
          <a:off x="0" y="2901896"/>
          <a:ext cx="6364224" cy="115984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CCA565D9-7B62-40CE-9BE7-92050EC6FAF9}">
      <dsp:nvSpPr>
        <dsp:cNvPr id="0" name=""/>
        <dsp:cNvSpPr/>
      </dsp:nvSpPr>
      <dsp:spPr>
        <a:xfrm>
          <a:off x="350852" y="3162861"/>
          <a:ext cx="637913" cy="63791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660AC0-96D2-402A-B8EA-0889F37238AA}">
      <dsp:nvSpPr>
        <dsp:cNvPr id="0" name=""/>
        <dsp:cNvSpPr/>
      </dsp:nvSpPr>
      <dsp:spPr>
        <a:xfrm>
          <a:off x="1339618" y="2901896"/>
          <a:ext cx="5024605"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977900">
            <a:lnSpc>
              <a:spcPct val="90000"/>
            </a:lnSpc>
            <a:spcBef>
              <a:spcPct val="0"/>
            </a:spcBef>
            <a:spcAft>
              <a:spcPct val="35000"/>
            </a:spcAft>
            <a:buNone/>
          </a:pPr>
          <a:r>
            <a:rPr lang="en-US" sz="2200" b="0" i="0" kern="1200" dirty="0">
              <a:latin typeface="Barlow" panose="00000500000000000000" pitchFamily="2" charset="0"/>
            </a:rPr>
            <a:t>Lack of standard green solutions</a:t>
          </a:r>
          <a:endParaRPr lang="en-US" sz="2200" kern="1200" dirty="0">
            <a:latin typeface="Barlow" panose="00000500000000000000" pitchFamily="2" charset="0"/>
          </a:endParaRPr>
        </a:p>
      </dsp:txBody>
      <dsp:txXfrm>
        <a:off x="1339618" y="2901896"/>
        <a:ext cx="5024605" cy="1159843"/>
      </dsp:txXfrm>
    </dsp:sp>
    <dsp:sp modelId="{B14BD744-ADFF-4A8C-AF3C-212E8A81FA1B}">
      <dsp:nvSpPr>
        <dsp:cNvPr id="0" name=""/>
        <dsp:cNvSpPr/>
      </dsp:nvSpPr>
      <dsp:spPr>
        <a:xfrm>
          <a:off x="0" y="4351700"/>
          <a:ext cx="6364224" cy="1159843"/>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B5B7FCB-56E8-4271-B790-689E7168DD7D}">
      <dsp:nvSpPr>
        <dsp:cNvPr id="0" name=""/>
        <dsp:cNvSpPr/>
      </dsp:nvSpPr>
      <dsp:spPr>
        <a:xfrm>
          <a:off x="350852" y="4612665"/>
          <a:ext cx="637913" cy="63791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80272E8B-9799-4A34-A92F-D165827834CF}">
      <dsp:nvSpPr>
        <dsp:cNvPr id="0" name=""/>
        <dsp:cNvSpPr/>
      </dsp:nvSpPr>
      <dsp:spPr>
        <a:xfrm>
          <a:off x="1339618" y="4351700"/>
          <a:ext cx="5024605" cy="115984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2750" tIns="122750" rIns="122750" bIns="122750" numCol="1" spcCol="1270" anchor="ctr" anchorCtr="0">
          <a:noAutofit/>
        </a:bodyPr>
        <a:lstStyle/>
        <a:p>
          <a:pPr marL="0" lvl="0" indent="0" algn="l" defTabSz="977900">
            <a:lnSpc>
              <a:spcPct val="90000"/>
            </a:lnSpc>
            <a:spcBef>
              <a:spcPct val="0"/>
            </a:spcBef>
            <a:spcAft>
              <a:spcPct val="35000"/>
            </a:spcAft>
            <a:buNone/>
          </a:pPr>
          <a:r>
            <a:rPr lang="en-US" sz="2200" b="0" i="0" kern="1200" dirty="0">
              <a:latin typeface="Barlow" panose="00000500000000000000" pitchFamily="2" charset="0"/>
            </a:rPr>
            <a:t>Lack of policy</a:t>
          </a:r>
          <a:endParaRPr lang="en-US" sz="2200" kern="1200" dirty="0">
            <a:latin typeface="Barlow" panose="00000500000000000000" pitchFamily="2" charset="0"/>
          </a:endParaRPr>
        </a:p>
      </dsp:txBody>
      <dsp:txXfrm>
        <a:off x="1339618" y="4351700"/>
        <a:ext cx="5024605" cy="1159843"/>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8B160F8-DC02-CC1F-F84A-B70C5862CA6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B2542463-8B88-5728-3B66-2FD43EE85C5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21304E5-1D85-457F-8925-F4DA178FCED2}" type="datetimeFigureOut">
              <a:rPr lang="en-US" smtClean="0"/>
              <a:t>5/23/2024</a:t>
            </a:fld>
            <a:endParaRPr lang="en-US" dirty="0"/>
          </a:p>
        </p:txBody>
      </p:sp>
      <p:sp>
        <p:nvSpPr>
          <p:cNvPr id="4" name="Footer Placeholder 3">
            <a:extLst>
              <a:ext uri="{FF2B5EF4-FFF2-40B4-BE49-F238E27FC236}">
                <a16:creationId xmlns:a16="http://schemas.microsoft.com/office/drawing/2014/main" id="{59B40F51-8ED9-E7B5-9618-D14252A4EDC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1DC3CD2-5C3C-4CBA-A3E3-DDB676BE07C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131A8BA-AA5D-413B-B4B6-5A4A7EED578B}" type="slidenum">
              <a:rPr lang="en-US" smtClean="0"/>
              <a:t>‹#›</a:t>
            </a:fld>
            <a:endParaRPr lang="en-US" dirty="0"/>
          </a:p>
        </p:txBody>
      </p:sp>
    </p:spTree>
    <p:extLst>
      <p:ext uri="{BB962C8B-B14F-4D97-AF65-F5344CB8AC3E}">
        <p14:creationId xmlns:p14="http://schemas.microsoft.com/office/powerpoint/2010/main" val="331583660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7D696F-5BF8-477E-9B97-168A2B4F28DF}" type="datetimeFigureOut">
              <a:rPr lang="en-GB" smtClean="0"/>
              <a:t>23/05/2024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6937BF-3561-4745-AF32-F8557D97104E}" type="slidenum">
              <a:rPr lang="en-GB" smtClean="0"/>
              <a:t>‹#›</a:t>
            </a:fld>
            <a:endParaRPr lang="en-GB" dirty="0"/>
          </a:p>
        </p:txBody>
      </p:sp>
    </p:spTree>
    <p:extLst>
      <p:ext uri="{BB962C8B-B14F-4D97-AF65-F5344CB8AC3E}">
        <p14:creationId xmlns:p14="http://schemas.microsoft.com/office/powerpoint/2010/main" val="3745405228"/>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6937BF-3561-4745-AF32-F8557D97104E}" type="slidenum">
              <a:rPr lang="en-GB" smtClean="0"/>
              <a:t>1</a:t>
            </a:fld>
            <a:endParaRPr lang="en-GB" dirty="0"/>
          </a:p>
        </p:txBody>
      </p:sp>
    </p:spTree>
    <p:extLst>
      <p:ext uri="{BB962C8B-B14F-4D97-AF65-F5344CB8AC3E}">
        <p14:creationId xmlns:p14="http://schemas.microsoft.com/office/powerpoint/2010/main" val="11961260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D86937BF-3561-4745-AF32-F8557D97104E}" type="slidenum">
              <a:rPr lang="en-GB" smtClean="0"/>
              <a:t>10</a:t>
            </a:fld>
            <a:endParaRPr lang="en-GB" dirty="0"/>
          </a:p>
        </p:txBody>
      </p:sp>
    </p:spTree>
    <p:extLst>
      <p:ext uri="{BB962C8B-B14F-4D97-AF65-F5344CB8AC3E}">
        <p14:creationId xmlns:p14="http://schemas.microsoft.com/office/powerpoint/2010/main" val="33797271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2DE36-CFF1-F479-F830-3C10E35B0D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CC5075-1E69-1B6A-B8E1-DF0164265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8AFDA6-958E-F547-F091-B1EDBC34E2F3}"/>
              </a:ext>
            </a:extLst>
          </p:cNvPr>
          <p:cNvSpPr>
            <a:spLocks noGrp="1"/>
          </p:cNvSpPr>
          <p:nvPr>
            <p:ph type="body" idx="1"/>
          </p:nvPr>
        </p:nvSpPr>
        <p:spPr/>
        <p:txBody>
          <a:bodyPr/>
          <a:lstStyle/>
          <a:p>
            <a:pPr marL="342900" lvl="0" indent="-342900" rtl="0">
              <a:lnSpc>
                <a:spcPct val="107000"/>
              </a:lnSpc>
              <a:buFont typeface="Wingdings" panose="05000000000000000000" pitchFamily="2" charset="2"/>
              <a:buChar char=""/>
            </a:pPr>
            <a:r>
              <a:rPr lang="en-US" sz="1800" dirty="0">
                <a:effectLst/>
                <a:latin typeface="Calibri" panose="020F0502020204030204" pitchFamily="34" charset="0"/>
                <a:ea typeface="Calibri" panose="020F0502020204030204" pitchFamily="34" charset="0"/>
                <a:cs typeface="Arial" panose="020B0604020202020204" pitchFamily="34" charset="0"/>
              </a:rPr>
              <a:t>To meet the net zero goals by 2050, all sectors are trying to reduce their carbon emissions.</a:t>
            </a: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US" sz="1800" dirty="0">
                <a:effectLst/>
                <a:latin typeface="Calibri" panose="020F0502020204030204" pitchFamily="34" charset="0"/>
                <a:ea typeface="Calibri" panose="020F0502020204030204" pitchFamily="34" charset="0"/>
                <a:cs typeface="Arial" panose="020B0604020202020204" pitchFamily="34" charset="0"/>
              </a:rPr>
              <a:t>Transportation, agriculture, energy sector and so on all are trying to </a:t>
            </a:r>
            <a:r>
              <a:rPr lang="en-US" sz="1200" dirty="0">
                <a:effectLst/>
                <a:latin typeface="Calibri" panose="020F0502020204030204" pitchFamily="34" charset="0"/>
                <a:ea typeface="Calibri" panose="020F0502020204030204" pitchFamily="34" charset="0"/>
                <a:cs typeface="Arial" panose="020B0604020202020204" pitchFamily="34" charset="0"/>
              </a:rPr>
              <a:t>improve their </a:t>
            </a:r>
            <a:r>
              <a:rPr lang="en-GB" sz="1800" b="0" i="0" dirty="0">
                <a:solidFill>
                  <a:srgbClr val="111111"/>
                </a:solidFill>
                <a:effectLst/>
                <a:latin typeface="Roboto" panose="02000000000000000000" pitchFamily="2" charset="0"/>
              </a:rPr>
              <a:t>productivity and resource use efficiency. </a:t>
            </a: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GB" sz="1800" b="0" i="0" dirty="0">
                <a:solidFill>
                  <a:srgbClr val="111111"/>
                </a:solidFill>
                <a:effectLst/>
                <a:latin typeface="Roboto" panose="02000000000000000000" pitchFamily="2" charset="0"/>
                <a:ea typeface="Calibri" panose="020F0502020204030204" pitchFamily="34" charset="0"/>
                <a:cs typeface="Arial" panose="020B0604020202020204" pitchFamily="34" charset="0"/>
              </a:rPr>
              <a:t>And as we know, a big part of this improvement is through automation which is mainly relying on the Internet. </a:t>
            </a:r>
          </a:p>
          <a:p>
            <a:pPr marL="342900" marR="0" lvl="0" indent="-342900" algn="l" defTabSz="914400" rtl="0" eaLnBrk="1" fontAlgn="auto" latinLnBrk="0" hangingPunct="1">
              <a:lnSpc>
                <a:spcPct val="107000"/>
              </a:lnSpc>
              <a:spcBef>
                <a:spcPts val="0"/>
              </a:spcBef>
              <a:spcAft>
                <a:spcPts val="0"/>
              </a:spcAft>
              <a:buClrTx/>
              <a:buSzTx/>
              <a:buFont typeface="Wingdings" panose="05000000000000000000" pitchFamily="2" charset="2"/>
              <a:buChar char=""/>
              <a:tabLst/>
              <a:defRPr/>
            </a:pPr>
            <a:r>
              <a:rPr lang="en-GB" sz="1800" b="0" i="0" dirty="0">
                <a:solidFill>
                  <a:srgbClr val="111111"/>
                </a:solidFill>
                <a:effectLst/>
                <a:latin typeface="Roboto" panose="02000000000000000000" pitchFamily="2" charset="0"/>
                <a:ea typeface="Calibri" panose="020F0502020204030204" pitchFamily="34" charset="0"/>
                <a:cs typeface="Arial" panose="020B0604020202020204" pitchFamily="34" charset="0"/>
              </a:rPr>
              <a:t>So the dependence on the Internet is increasing, the infrastructure is expanding and then a question to ask is really what about the carbon footprint of the Internet itself?</a:t>
            </a:r>
            <a:endParaRPr lang="en-US"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C1346A5-83DB-BD31-08DD-7789CE935743}"/>
              </a:ext>
            </a:extLst>
          </p:cNvPr>
          <p:cNvSpPr>
            <a:spLocks noGrp="1"/>
          </p:cNvSpPr>
          <p:nvPr>
            <p:ph type="sldNum" sz="quarter" idx="5"/>
          </p:nvPr>
        </p:nvSpPr>
        <p:spPr/>
        <p:txBody>
          <a:bodyPr/>
          <a:lstStyle/>
          <a:p>
            <a:fld id="{D86937BF-3561-4745-AF32-F8557D97104E}" type="slidenum">
              <a:rPr lang="en-GB" smtClean="0"/>
              <a:t>2</a:t>
            </a:fld>
            <a:endParaRPr lang="en-GB"/>
          </a:p>
        </p:txBody>
      </p:sp>
    </p:spTree>
    <p:extLst>
      <p:ext uri="{BB962C8B-B14F-4D97-AF65-F5344CB8AC3E}">
        <p14:creationId xmlns:p14="http://schemas.microsoft.com/office/powerpoint/2010/main" val="410200212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rtl="0">
              <a:lnSpc>
                <a:spcPct val="107000"/>
              </a:lnSpc>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Arial" panose="020B0604020202020204" pitchFamily="34" charset="0"/>
              </a:rPr>
              <a:t>Now we might have heard of estimates of the carbon footprint of the Internet, some overestimates and some underestimates.</a:t>
            </a:r>
          </a:p>
          <a:p>
            <a:pPr marL="342900" lvl="0" indent="-342900" rtl="0">
              <a:lnSpc>
                <a:spcPct val="107000"/>
              </a:lnSpc>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Arial" panose="020B0604020202020204" pitchFamily="34" charset="0"/>
              </a:rPr>
              <a:t>But the main problem is that we can’t improve what we don’t measure. </a:t>
            </a:r>
          </a:p>
          <a:p>
            <a:pPr marL="342900" lvl="0" indent="-342900" rtl="0">
              <a:lnSpc>
                <a:spcPct val="107000"/>
              </a:lnSpc>
              <a:buFont typeface="Wingdings" panose="05000000000000000000" pitchFamily="2" charset="2"/>
              <a:buChar char=""/>
            </a:pPr>
            <a:r>
              <a:rPr lang="en-US" sz="1200" dirty="0">
                <a:effectLst/>
                <a:latin typeface="Calibri" panose="020F0502020204030204" pitchFamily="34" charset="0"/>
                <a:ea typeface="Calibri" panose="020F0502020204030204" pitchFamily="34" charset="0"/>
                <a:cs typeface="Arial" panose="020B0604020202020204" pitchFamily="34" charset="0"/>
              </a:rPr>
              <a:t>The main problem is the lack of accurate derivation tools, the lack of metrics, the lack of standard green solutions as well as the lack of policy to enforce Internet Service Providers to reduce their carbon emissions.</a:t>
            </a:r>
          </a:p>
        </p:txBody>
      </p:sp>
      <p:sp>
        <p:nvSpPr>
          <p:cNvPr id="4" name="Slide Number Placeholder 3"/>
          <p:cNvSpPr>
            <a:spLocks noGrp="1"/>
          </p:cNvSpPr>
          <p:nvPr>
            <p:ph type="sldNum" sz="quarter" idx="5"/>
          </p:nvPr>
        </p:nvSpPr>
        <p:spPr/>
        <p:txBody>
          <a:bodyPr/>
          <a:lstStyle/>
          <a:p>
            <a:fld id="{D86937BF-3561-4745-AF32-F8557D97104E}" type="slidenum">
              <a:rPr lang="en-GB" smtClean="0"/>
              <a:t>3</a:t>
            </a:fld>
            <a:endParaRPr lang="en-GB" dirty="0"/>
          </a:p>
        </p:txBody>
      </p:sp>
    </p:spTree>
    <p:extLst>
      <p:ext uri="{BB962C8B-B14F-4D97-AF65-F5344CB8AC3E}">
        <p14:creationId xmlns:p14="http://schemas.microsoft.com/office/powerpoint/2010/main" val="12215814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effectLst/>
                <a:latin typeface="Calibri" panose="020F0502020204030204" pitchFamily="34" charset="0"/>
                <a:ea typeface="Calibri" panose="020F0502020204030204" pitchFamily="34" charset="0"/>
                <a:cs typeface="Arial" panose="020B0604020202020204" pitchFamily="34" charset="0"/>
              </a:rPr>
              <a:t>So, what we need is to make computer networks carbon-aware. We need to introduce carbon-awareness to the operation of the Internet. </a:t>
            </a:r>
          </a:p>
          <a:p>
            <a:endParaRPr lang="en-US" dirty="0"/>
          </a:p>
        </p:txBody>
      </p:sp>
      <p:sp>
        <p:nvSpPr>
          <p:cNvPr id="4" name="Slide Number Placeholder 3"/>
          <p:cNvSpPr>
            <a:spLocks noGrp="1"/>
          </p:cNvSpPr>
          <p:nvPr>
            <p:ph type="sldNum" sz="quarter" idx="5"/>
          </p:nvPr>
        </p:nvSpPr>
        <p:spPr/>
        <p:txBody>
          <a:bodyPr/>
          <a:lstStyle/>
          <a:p>
            <a:fld id="{D86937BF-3561-4745-AF32-F8557D97104E}" type="slidenum">
              <a:rPr lang="en-GB" smtClean="0"/>
              <a:t>4</a:t>
            </a:fld>
            <a:endParaRPr lang="en-GB" dirty="0"/>
          </a:p>
        </p:txBody>
      </p:sp>
    </p:spTree>
    <p:extLst>
      <p:ext uri="{BB962C8B-B14F-4D97-AF65-F5344CB8AC3E}">
        <p14:creationId xmlns:p14="http://schemas.microsoft.com/office/powerpoint/2010/main" val="3107845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228600" rtl="0" eaLnBrk="1" fontAlgn="auto" latinLnBrk="0" hangingPunct="1">
              <a:lnSpc>
                <a:spcPct val="117999"/>
              </a:lnSpc>
              <a:spcBef>
                <a:spcPts val="0"/>
              </a:spcBef>
              <a:spcAft>
                <a:spcPts val="0"/>
              </a:spcAft>
              <a:buClrTx/>
              <a:buSzTx/>
              <a:buFont typeface="Wingdings" panose="05000000000000000000" pitchFamily="2" charset="2"/>
              <a:buChar char="Ø"/>
              <a:tabLst/>
              <a:defRPr/>
            </a:pPr>
            <a:r>
              <a:rPr lang="en-US" sz="1100" dirty="0">
                <a:effectLst/>
                <a:latin typeface="Calibri" panose="020F0502020204030204" pitchFamily="34" charset="0"/>
                <a:ea typeface="Calibri" panose="020F0502020204030204" pitchFamily="34" charset="0"/>
                <a:cs typeface="Arial" panose="020B0604020202020204" pitchFamily="34" charset="0"/>
              </a:rPr>
              <a:t>So what is carbon awareness or carbon efficiency? Sometimes it can be confused with energy efficiency. </a:t>
            </a:r>
          </a:p>
          <a:p>
            <a:pPr marL="171450" marR="0" lvl="0" indent="-171450" algn="l" defTabSz="228600" rtl="0" eaLnBrk="1" fontAlgn="auto" latinLnBrk="0" hangingPunct="1">
              <a:lnSpc>
                <a:spcPct val="117999"/>
              </a:lnSpc>
              <a:spcBef>
                <a:spcPts val="0"/>
              </a:spcBef>
              <a:spcAft>
                <a:spcPts val="0"/>
              </a:spcAft>
              <a:buClrTx/>
              <a:buSzTx/>
              <a:buFont typeface="Wingdings" panose="05000000000000000000" pitchFamily="2" charset="2"/>
              <a:buChar char="Ø"/>
              <a:tabLst/>
              <a:defRPr/>
            </a:pPr>
            <a:r>
              <a:rPr lang="en-US" sz="1100" dirty="0">
                <a:effectLst/>
                <a:latin typeface="Calibri" panose="020F0502020204030204" pitchFamily="34" charset="0"/>
                <a:ea typeface="Calibri" panose="020F0502020204030204" pitchFamily="34" charset="0"/>
                <a:cs typeface="Arial" panose="020B0604020202020204" pitchFamily="34" charset="0"/>
              </a:rPr>
              <a:t>So kind of obvious, if we reduce the energy consumption then we reduce carbon emissions. correct! And that is energy efficiency. Whereas, if we account for the source of this energy consumed then we can see that the same amount of energy consumed from renewable energy sources will result in less carbon emissions compared to using fossil fuels. And that is carbon efficiency.</a:t>
            </a:r>
            <a:endParaRPr lang="en-US" sz="1100" b="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p:cNvSpPr>
            <a:spLocks noGrp="1"/>
          </p:cNvSpPr>
          <p:nvPr>
            <p:ph type="sldNum" sz="quarter" idx="5"/>
          </p:nvPr>
        </p:nvSpPr>
        <p:spPr/>
        <p:txBody>
          <a:bodyPr/>
          <a:lstStyle/>
          <a:p>
            <a:fld id="{8026D9AB-347F-47C5-A85E-38B1FAFDB34D}" type="slidenum">
              <a:rPr lang="en-GB" smtClean="0"/>
              <a:t>5</a:t>
            </a:fld>
            <a:endParaRPr lang="en-GB"/>
          </a:p>
        </p:txBody>
      </p:sp>
    </p:spTree>
    <p:extLst>
      <p:ext uri="{BB962C8B-B14F-4D97-AF65-F5344CB8AC3E}">
        <p14:creationId xmlns:p14="http://schemas.microsoft.com/office/powerpoint/2010/main" val="2741938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228600" rtl="0" eaLnBrk="1" fontAlgn="auto" latinLnBrk="0" hangingPunct="1">
              <a:lnSpc>
                <a:spcPct val="117999"/>
              </a:lnSpc>
              <a:spcBef>
                <a:spcPts val="0"/>
              </a:spcBef>
              <a:spcAft>
                <a:spcPts val="0"/>
              </a:spcAft>
              <a:buClrTx/>
              <a:buSzTx/>
              <a:buFont typeface="Wingdings" panose="05000000000000000000" pitchFamily="2" charset="2"/>
              <a:buChar char="Ø"/>
              <a:tabLst/>
              <a:defRPr/>
            </a:pPr>
            <a:r>
              <a:rPr lang="en-US" sz="1100" dirty="0">
                <a:effectLst/>
                <a:latin typeface="Calibri" panose="020F0502020204030204" pitchFamily="34" charset="0"/>
                <a:ea typeface="Calibri" panose="020F0502020204030204" pitchFamily="34" charset="0"/>
                <a:cs typeface="Arial" panose="020B0604020202020204" pitchFamily="34" charset="0"/>
              </a:rPr>
              <a:t>To capture this carbon efficiency, a very important metric here is the carbon </a:t>
            </a:r>
            <a:r>
              <a:rPr lang="en-US" sz="1100" b="0" dirty="0">
                <a:effectLst/>
                <a:latin typeface="Calibri" panose="020F0502020204030204" pitchFamily="34" charset="0"/>
                <a:ea typeface="Calibri" panose="020F0502020204030204" pitchFamily="34" charset="0"/>
                <a:cs typeface="Arial" panose="020B0604020202020204" pitchFamily="34" charset="0"/>
              </a:rPr>
              <a:t>intensity, which is the measure of how much carbon is emitted to produce 1 kWh of energy. </a:t>
            </a:r>
          </a:p>
          <a:p>
            <a:pPr marL="171450" marR="0" lvl="0" indent="-171450" algn="l" defTabSz="228600" rtl="0" eaLnBrk="1" fontAlgn="auto" latinLnBrk="0" hangingPunct="1">
              <a:lnSpc>
                <a:spcPct val="117999"/>
              </a:lnSpc>
              <a:spcBef>
                <a:spcPts val="0"/>
              </a:spcBef>
              <a:spcAft>
                <a:spcPts val="0"/>
              </a:spcAft>
              <a:buClrTx/>
              <a:buSzTx/>
              <a:buFont typeface="Wingdings" panose="05000000000000000000" pitchFamily="2" charset="2"/>
              <a:buChar char="Ø"/>
              <a:tabLst/>
              <a:defRPr/>
            </a:pPr>
            <a:r>
              <a:rPr lang="en-US" sz="1100" b="0" dirty="0">
                <a:effectLst/>
                <a:latin typeface="Calibri" panose="020F0502020204030204" pitchFamily="34" charset="0"/>
                <a:ea typeface="Calibri" panose="020F0502020204030204" pitchFamily="34" charset="0"/>
                <a:cs typeface="Arial" panose="020B0604020202020204" pitchFamily="34" charset="0"/>
              </a:rPr>
              <a:t>This metric varies a lot between regions, as you can see in the figure, this is the carbon intensity in European countries. </a:t>
            </a:r>
          </a:p>
          <a:p>
            <a:pPr marL="171450" marR="0" lvl="0" indent="-171450" algn="l" defTabSz="228600" rtl="0" eaLnBrk="1" fontAlgn="auto" latinLnBrk="0" hangingPunct="1">
              <a:lnSpc>
                <a:spcPct val="117999"/>
              </a:lnSpc>
              <a:spcBef>
                <a:spcPts val="0"/>
              </a:spcBef>
              <a:spcAft>
                <a:spcPts val="0"/>
              </a:spcAft>
              <a:buClrTx/>
              <a:buSzTx/>
              <a:buFont typeface="Wingdings" panose="05000000000000000000" pitchFamily="2" charset="2"/>
              <a:buChar char="Ø"/>
              <a:tabLst/>
              <a:defRPr/>
            </a:pPr>
            <a:r>
              <a:rPr lang="en-US" sz="1100" b="0" dirty="0">
                <a:effectLst/>
                <a:latin typeface="Calibri" panose="020F0502020204030204" pitchFamily="34" charset="0"/>
                <a:ea typeface="Calibri" panose="020F0502020204030204" pitchFamily="34" charset="0"/>
                <a:cs typeface="Arial" panose="020B0604020202020204" pitchFamily="34" charset="0"/>
              </a:rPr>
              <a:t>So, the carbon intensity varies a lot per region, but also varies significantly per day and per season.</a:t>
            </a:r>
          </a:p>
          <a:p>
            <a:pPr marL="171450" marR="0" lvl="0" indent="-171450" algn="l" defTabSz="228600" rtl="0" eaLnBrk="1" fontAlgn="auto" latinLnBrk="0" hangingPunct="1">
              <a:lnSpc>
                <a:spcPct val="117999"/>
              </a:lnSpc>
              <a:spcBef>
                <a:spcPts val="0"/>
              </a:spcBef>
              <a:spcAft>
                <a:spcPts val="0"/>
              </a:spcAft>
              <a:buClrTx/>
              <a:buSzTx/>
              <a:buFont typeface="Wingdings" panose="05000000000000000000" pitchFamily="2" charset="2"/>
              <a:buChar char="Ø"/>
              <a:tabLst/>
              <a:defRPr/>
            </a:pPr>
            <a:endParaRPr lang="en-US" sz="1100" b="0" dirty="0">
              <a:effectLst/>
              <a:latin typeface="Calibri" panose="020F0502020204030204" pitchFamily="34" charset="0"/>
              <a:ea typeface="Calibri" panose="020F0502020204030204" pitchFamily="34" charset="0"/>
              <a:cs typeface="Arial" panose="020B0604020202020204" pitchFamily="34" charset="0"/>
            </a:endParaRPr>
          </a:p>
          <a:p>
            <a:pPr marL="171450" marR="0" lvl="0" indent="-171450" algn="l" defTabSz="228600" rtl="0" eaLnBrk="1" fontAlgn="auto" latinLnBrk="0" hangingPunct="1">
              <a:lnSpc>
                <a:spcPct val="117999"/>
              </a:lnSpc>
              <a:spcBef>
                <a:spcPts val="0"/>
              </a:spcBef>
              <a:spcAft>
                <a:spcPts val="0"/>
              </a:spcAft>
              <a:buClrTx/>
              <a:buSzTx/>
              <a:buFont typeface="Wingdings" panose="05000000000000000000" pitchFamily="2" charset="2"/>
              <a:buChar char="Ø"/>
              <a:tabLst/>
              <a:defRPr/>
            </a:pPr>
            <a:r>
              <a:rPr lang="en-US" sz="1100" b="0" dirty="0">
                <a:effectLst/>
                <a:latin typeface="Calibri" panose="020F0502020204030204" pitchFamily="34" charset="0"/>
                <a:ea typeface="Calibri" panose="020F0502020204030204" pitchFamily="34" charset="0"/>
                <a:cs typeface="Arial" panose="020B0604020202020204" pitchFamily="34" charset="0"/>
              </a:rPr>
              <a:t>Now, back to networks, how can we benefit from this? One way is by placing equipment in green regions, another way is:</a:t>
            </a:r>
          </a:p>
        </p:txBody>
      </p:sp>
      <p:sp>
        <p:nvSpPr>
          <p:cNvPr id="4" name="Slide Number Placeholder 3"/>
          <p:cNvSpPr>
            <a:spLocks noGrp="1"/>
          </p:cNvSpPr>
          <p:nvPr>
            <p:ph type="sldNum" sz="quarter" idx="5"/>
          </p:nvPr>
        </p:nvSpPr>
        <p:spPr/>
        <p:txBody>
          <a:bodyPr/>
          <a:lstStyle/>
          <a:p>
            <a:fld id="{8026D9AB-347F-47C5-A85E-38B1FAFDB34D}" type="slidenum">
              <a:rPr lang="en-GB" smtClean="0"/>
              <a:t>6</a:t>
            </a:fld>
            <a:endParaRPr lang="en-GB"/>
          </a:p>
        </p:txBody>
      </p:sp>
    </p:spTree>
    <p:extLst>
      <p:ext uri="{BB962C8B-B14F-4D97-AF65-F5344CB8AC3E}">
        <p14:creationId xmlns:p14="http://schemas.microsoft.com/office/powerpoint/2010/main" val="25832078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228600" rtl="0" eaLnBrk="1" fontAlgn="auto" latinLnBrk="0" hangingPunct="1">
              <a:lnSpc>
                <a:spcPct val="117999"/>
              </a:lnSpc>
              <a:spcBef>
                <a:spcPts val="0"/>
              </a:spcBef>
              <a:spcAft>
                <a:spcPts val="0"/>
              </a:spcAft>
              <a:buClrTx/>
              <a:buSzTx/>
              <a:buFont typeface="Wingdings" panose="05000000000000000000" pitchFamily="2" charset="2"/>
              <a:buNone/>
              <a:tabLst/>
              <a:defRPr/>
            </a:pPr>
            <a:r>
              <a:rPr lang="en-US" sz="1100" b="0" dirty="0">
                <a:effectLst/>
                <a:latin typeface="Calibri" panose="020F0502020204030204" pitchFamily="34" charset="0"/>
                <a:ea typeface="Calibri" panose="020F0502020204030204" pitchFamily="34" charset="0"/>
                <a:cs typeface="Arial" panose="020B0604020202020204" pitchFamily="34" charset="0"/>
              </a:rPr>
              <a:t>Carbon-aware Routing which is more dynamic.</a:t>
            </a:r>
          </a:p>
          <a:p>
            <a:pPr marL="171450" marR="0" lvl="0" indent="-171450" algn="l" defTabSz="228600" rtl="0" eaLnBrk="1" fontAlgn="auto" latinLnBrk="0" hangingPunct="1">
              <a:lnSpc>
                <a:spcPct val="117999"/>
              </a:lnSpc>
              <a:spcBef>
                <a:spcPts val="0"/>
              </a:spcBef>
              <a:spcAft>
                <a:spcPts val="0"/>
              </a:spcAft>
              <a:buClrTx/>
              <a:buSzTx/>
              <a:buFont typeface="Wingdings" panose="05000000000000000000" pitchFamily="2" charset="2"/>
              <a:buChar char="Ø"/>
              <a:tabLst/>
              <a:defRPr/>
            </a:pPr>
            <a:r>
              <a:rPr lang="en-US" sz="1100" b="0" dirty="0">
                <a:effectLst/>
                <a:latin typeface="Calibri" panose="020F0502020204030204" pitchFamily="34" charset="0"/>
                <a:ea typeface="Calibri" panose="020F0502020204030204" pitchFamily="34" charset="0"/>
                <a:cs typeface="Arial" panose="020B0604020202020204" pitchFamily="34" charset="0"/>
              </a:rPr>
              <a:t>so now by exposing this carbon intensity information to the routing protocols, packets of information can be routed through greener paths, so through regions with a lower carbon intensity</a:t>
            </a:r>
          </a:p>
        </p:txBody>
      </p:sp>
      <p:sp>
        <p:nvSpPr>
          <p:cNvPr id="4" name="Slide Number Placeholder 3"/>
          <p:cNvSpPr>
            <a:spLocks noGrp="1"/>
          </p:cNvSpPr>
          <p:nvPr>
            <p:ph type="sldNum" sz="quarter" idx="5"/>
          </p:nvPr>
        </p:nvSpPr>
        <p:spPr/>
        <p:txBody>
          <a:bodyPr/>
          <a:lstStyle/>
          <a:p>
            <a:fld id="{8026D9AB-347F-47C5-A85E-38B1FAFDB34D}" type="slidenum">
              <a:rPr lang="en-GB" smtClean="0"/>
              <a:t>7</a:t>
            </a:fld>
            <a:endParaRPr lang="en-GB"/>
          </a:p>
        </p:txBody>
      </p:sp>
    </p:spTree>
    <p:extLst>
      <p:ext uri="{BB962C8B-B14F-4D97-AF65-F5344CB8AC3E}">
        <p14:creationId xmlns:p14="http://schemas.microsoft.com/office/powerpoint/2010/main" val="17560185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228600" rtl="0" eaLnBrk="1" fontAlgn="auto" latinLnBrk="0" hangingPunct="1">
              <a:lnSpc>
                <a:spcPct val="117999"/>
              </a:lnSpc>
              <a:spcBef>
                <a:spcPts val="0"/>
              </a:spcBef>
              <a:spcAft>
                <a:spcPts val="0"/>
              </a:spcAft>
              <a:buClrTx/>
              <a:buSzTx/>
              <a:buFont typeface="Wingdings" panose="05000000000000000000" pitchFamily="2" charset="2"/>
              <a:buChar char="Ø"/>
              <a:tabLst/>
              <a:defRPr/>
            </a:pPr>
            <a:r>
              <a:rPr lang="en-US" sz="1100" b="0" dirty="0">
                <a:effectLst/>
                <a:latin typeface="Calibri" panose="020F0502020204030204" pitchFamily="34" charset="0"/>
                <a:ea typeface="Calibri" panose="020F0502020204030204" pitchFamily="34" charset="0"/>
                <a:cs typeface="Arial" panose="020B0604020202020204" pitchFamily="34" charset="0"/>
              </a:rPr>
              <a:t>A big motivation to this approach is the ability to predict this carbon intensity data ahead of time, because of new machine learning algorithms, so that is plenty of time ahead for planning.</a:t>
            </a:r>
          </a:p>
          <a:p>
            <a:pPr marL="171450" marR="0" lvl="0" indent="-171450" algn="l" defTabSz="228600" rtl="0" eaLnBrk="1" fontAlgn="auto" latinLnBrk="0" hangingPunct="1">
              <a:lnSpc>
                <a:spcPct val="117999"/>
              </a:lnSpc>
              <a:spcBef>
                <a:spcPts val="0"/>
              </a:spcBef>
              <a:spcAft>
                <a:spcPts val="0"/>
              </a:spcAft>
              <a:buClrTx/>
              <a:buSzTx/>
              <a:buFont typeface="Wingdings" panose="05000000000000000000" pitchFamily="2" charset="2"/>
              <a:buChar char="Ø"/>
              <a:tabLst/>
              <a:defRPr/>
            </a:pPr>
            <a:r>
              <a:rPr lang="en-US" sz="1100" dirty="0">
                <a:effectLst/>
                <a:latin typeface="Calibri" panose="020F0502020204030204" pitchFamily="34" charset="0"/>
                <a:ea typeface="Calibri" panose="020F0502020204030204" pitchFamily="34" charset="0"/>
                <a:cs typeface="Arial" panose="020B0604020202020204" pitchFamily="34" charset="0"/>
              </a:rPr>
              <a:t>Moreover, this approach has no additional costs. because </a:t>
            </a:r>
            <a:r>
              <a:rPr lang="en-US" sz="1100" dirty="0"/>
              <a:t>equipment is the same, no change in the infrastructure, it’s still the basic routing plan but we’re adding a new metric to it.</a:t>
            </a:r>
            <a:r>
              <a:rPr lang="en-US" sz="1100" dirty="0">
                <a:effectLst/>
                <a:latin typeface="Calibri" panose="020F0502020204030204" pitchFamily="34" charset="0"/>
                <a:ea typeface="Calibri" panose="020F0502020204030204" pitchFamily="34" charset="0"/>
                <a:cs typeface="Arial" panose="020B0604020202020204" pitchFamily="34" charset="0"/>
              </a:rPr>
              <a:t> </a:t>
            </a:r>
          </a:p>
          <a:p>
            <a:pPr marL="171450" marR="0" lvl="0" indent="-171450" algn="l" defTabSz="228600" rtl="0" eaLnBrk="1" fontAlgn="auto" latinLnBrk="0" hangingPunct="1">
              <a:lnSpc>
                <a:spcPct val="117999"/>
              </a:lnSpc>
              <a:spcBef>
                <a:spcPts val="0"/>
              </a:spcBef>
              <a:spcAft>
                <a:spcPts val="0"/>
              </a:spcAft>
              <a:buClrTx/>
              <a:buSzTx/>
              <a:buFont typeface="Wingdings" panose="05000000000000000000" pitchFamily="2" charset="2"/>
              <a:buChar char="Ø"/>
              <a:tabLst/>
              <a:defRPr/>
            </a:pPr>
            <a:r>
              <a:rPr lang="en-US" sz="1100" dirty="0">
                <a:effectLst/>
                <a:latin typeface="Calibri" panose="020F0502020204030204" pitchFamily="34" charset="0"/>
                <a:ea typeface="Calibri" panose="020F0502020204030204" pitchFamily="34" charset="0"/>
                <a:cs typeface="Arial" panose="020B0604020202020204" pitchFamily="34" charset="0"/>
              </a:rPr>
              <a:t>So carbon intensity can be integrated now with existing QoS metrics. </a:t>
            </a:r>
          </a:p>
          <a:p>
            <a:pPr marL="171450" marR="0" lvl="0" indent="-171450" algn="l" defTabSz="228600" rtl="0" eaLnBrk="1" fontAlgn="auto" latinLnBrk="0" hangingPunct="1">
              <a:lnSpc>
                <a:spcPct val="117999"/>
              </a:lnSpc>
              <a:spcBef>
                <a:spcPts val="0"/>
              </a:spcBef>
              <a:spcAft>
                <a:spcPts val="0"/>
              </a:spcAft>
              <a:buClrTx/>
              <a:buSzTx/>
              <a:buFont typeface="Wingdings" panose="05000000000000000000" pitchFamily="2" charset="2"/>
              <a:buChar char="Ø"/>
              <a:tabLst/>
              <a:defRPr/>
            </a:pPr>
            <a:r>
              <a:rPr lang="en-US" sz="1100" dirty="0">
                <a:effectLst/>
                <a:latin typeface="Calibri" panose="020F0502020204030204" pitchFamily="34" charset="0"/>
                <a:ea typeface="Calibri" panose="020F0502020204030204" pitchFamily="34" charset="0"/>
                <a:cs typeface="Arial" panose="020B0604020202020204" pitchFamily="34" charset="0"/>
              </a:rPr>
              <a:t>And, finally, we simulated this approach and tested it on real network topologies including GEANT, and this resulted in an easy 15% carbon reductions with negligible impact on user experience.</a:t>
            </a:r>
          </a:p>
        </p:txBody>
      </p:sp>
      <p:sp>
        <p:nvSpPr>
          <p:cNvPr id="4" name="Slide Number Placeholder 3"/>
          <p:cNvSpPr>
            <a:spLocks noGrp="1"/>
          </p:cNvSpPr>
          <p:nvPr>
            <p:ph type="sldNum" sz="quarter" idx="5"/>
          </p:nvPr>
        </p:nvSpPr>
        <p:spPr/>
        <p:txBody>
          <a:bodyPr/>
          <a:lstStyle/>
          <a:p>
            <a:fld id="{8026D9AB-347F-47C5-A85E-38B1FAFDB34D}" type="slidenum">
              <a:rPr lang="en-GB" smtClean="0"/>
              <a:t>8</a:t>
            </a:fld>
            <a:endParaRPr lang="en-GB"/>
          </a:p>
        </p:txBody>
      </p:sp>
    </p:spTree>
    <p:extLst>
      <p:ext uri="{BB962C8B-B14F-4D97-AF65-F5344CB8AC3E}">
        <p14:creationId xmlns:p14="http://schemas.microsoft.com/office/powerpoint/2010/main" val="35229717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B2DE36-CFF1-F479-F830-3C10E35B0DF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7CC5075-1E69-1B6A-B8E1-DF0164265BD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D8AFDA6-958E-F547-F091-B1EDBC34E2F3}"/>
              </a:ext>
            </a:extLst>
          </p:cNvPr>
          <p:cNvSpPr>
            <a:spLocks noGrp="1"/>
          </p:cNvSpPr>
          <p:nvPr>
            <p:ph type="body" idx="1"/>
          </p:nvPr>
        </p:nvSpPr>
        <p:spPr/>
        <p:txBody>
          <a:bodyPr/>
          <a:lstStyle/>
          <a:p>
            <a:pPr marL="0" lvl="0" indent="0" rtl="0">
              <a:lnSpc>
                <a:spcPct val="107000"/>
              </a:lnSpc>
              <a:buFont typeface="Wingdings" panose="05000000000000000000" pitchFamily="2" charset="2"/>
              <a:buNone/>
            </a:pPr>
            <a:r>
              <a:rPr lang="en-GB" sz="1200" dirty="0">
                <a:effectLst/>
                <a:latin typeface="Calibri" panose="020F0502020204030204" pitchFamily="34" charset="0"/>
                <a:ea typeface="Calibri" panose="020F0502020204030204" pitchFamily="34" charset="0"/>
                <a:cs typeface="Arial" panose="020B0604020202020204" pitchFamily="34" charset="0"/>
              </a:rPr>
              <a:t>So, what are the next steps? </a:t>
            </a:r>
            <a:r>
              <a:rPr lang="en-US" sz="1200" dirty="0">
                <a:effectLst/>
                <a:latin typeface="Calibri" panose="020F0502020204030204" pitchFamily="34" charset="0"/>
                <a:ea typeface="Calibri" panose="020F0502020204030204" pitchFamily="34" charset="0"/>
                <a:cs typeface="Arial" panose="020B0604020202020204" pitchFamily="34" charset="0"/>
              </a:rPr>
              <a:t>And what is the role of every person in this room?</a:t>
            </a:r>
          </a:p>
          <a:p>
            <a:pPr marL="0" lvl="0" indent="0" rtl="0">
              <a:lnSpc>
                <a:spcPct val="107000"/>
              </a:lnSpc>
              <a:buFont typeface="Wingdings" panose="05000000000000000000" pitchFamily="2" charset="2"/>
              <a:buNone/>
            </a:pPr>
            <a:r>
              <a:rPr lang="en-US" sz="1200" dirty="0">
                <a:effectLst/>
                <a:latin typeface="Calibri" panose="020F0502020204030204" pitchFamily="34" charset="0"/>
                <a:ea typeface="Calibri" panose="020F0502020204030204" pitchFamily="34" charset="0"/>
                <a:cs typeface="Arial" panose="020B0604020202020204" pitchFamily="34" charset="0"/>
              </a:rPr>
              <a:t>For researchers, there are some technical challenges yet to be resolved. </a:t>
            </a:r>
          </a:p>
          <a:p>
            <a:pPr marL="0" lvl="0" indent="0" rtl="0">
              <a:lnSpc>
                <a:spcPct val="107000"/>
              </a:lnSpc>
              <a:buFont typeface="Wingdings" panose="05000000000000000000" pitchFamily="2" charset="2"/>
              <a:buNone/>
            </a:pPr>
            <a:r>
              <a:rPr lang="en-US" sz="1200" dirty="0">
                <a:effectLst/>
                <a:latin typeface="Calibri" panose="020F0502020204030204" pitchFamily="34" charset="0"/>
                <a:ea typeface="Calibri" panose="020F0502020204030204" pitchFamily="34" charset="0"/>
                <a:cs typeface="Arial" panose="020B0604020202020204" pitchFamily="34" charset="0"/>
              </a:rPr>
              <a:t>For example, we need to look at the accuracy and </a:t>
            </a:r>
            <a:r>
              <a:rPr lang="en-US" b="0" i="0" dirty="0">
                <a:solidFill>
                  <a:srgbClr val="202124"/>
                </a:solidFill>
                <a:effectLst/>
                <a:highlight>
                  <a:srgbClr val="FFFFFF"/>
                </a:highlight>
                <a:latin typeface="Google Sans"/>
              </a:rPr>
              <a:t>truthfulness of</a:t>
            </a:r>
            <a:r>
              <a:rPr lang="en-US" sz="1200" dirty="0">
                <a:effectLst/>
                <a:latin typeface="Calibri" panose="020F0502020204030204" pitchFamily="34" charset="0"/>
                <a:ea typeface="Calibri" panose="020F0502020204030204" pitchFamily="34" charset="0"/>
                <a:cs typeface="Arial" panose="020B0604020202020204" pitchFamily="34" charset="0"/>
              </a:rPr>
              <a:t> the carbon intensity data from the energy grid, we need some standards for the sustainability metrics of networking equipment and finally we need to tie energy and carbon back to the applications or even users. </a:t>
            </a:r>
          </a:p>
          <a:p>
            <a:pPr marL="0" lvl="0" indent="0" rtl="0">
              <a:lnSpc>
                <a:spcPct val="107000"/>
              </a:lnSpc>
              <a:buFont typeface="Wingdings" panose="05000000000000000000" pitchFamily="2" charset="2"/>
              <a:buNone/>
            </a:pPr>
            <a:r>
              <a:rPr lang="en-US" sz="1200" dirty="0">
                <a:effectLst/>
                <a:latin typeface="Calibri" panose="020F0502020204030204" pitchFamily="34" charset="0"/>
                <a:ea typeface="Calibri" panose="020F0502020204030204" pitchFamily="34" charset="0"/>
                <a:cs typeface="Arial" panose="020B0604020202020204" pitchFamily="34" charset="0"/>
              </a:rPr>
              <a:t>So, one result of this implementation is having standard sustainability indicators for apps and ISPs.</a:t>
            </a:r>
          </a:p>
          <a:p>
            <a:pPr marL="0" lvl="0" indent="0" rtl="0">
              <a:lnSpc>
                <a:spcPct val="107000"/>
              </a:lnSpc>
              <a:buFont typeface="Wingdings" panose="05000000000000000000" pitchFamily="2" charset="2"/>
              <a:buNone/>
            </a:pPr>
            <a:r>
              <a:rPr lang="en-US" sz="1200" dirty="0">
                <a:effectLst/>
                <a:latin typeface="Calibri" panose="020F0502020204030204" pitchFamily="34" charset="0"/>
                <a:ea typeface="Calibri" panose="020F0502020204030204" pitchFamily="34" charset="0"/>
                <a:cs typeface="Arial" panose="020B0604020202020204" pitchFamily="34" charset="0"/>
              </a:rPr>
              <a:t>And then comes the role of users to pick the greenest apps and greenest ISPs.</a:t>
            </a:r>
            <a:endParaRPr lang="en-GB" sz="12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4" name="Slide Number Placeholder 3">
            <a:extLst>
              <a:ext uri="{FF2B5EF4-FFF2-40B4-BE49-F238E27FC236}">
                <a16:creationId xmlns:a16="http://schemas.microsoft.com/office/drawing/2014/main" id="{AC1346A5-83DB-BD31-08DD-7789CE935743}"/>
              </a:ext>
            </a:extLst>
          </p:cNvPr>
          <p:cNvSpPr>
            <a:spLocks noGrp="1"/>
          </p:cNvSpPr>
          <p:nvPr>
            <p:ph type="sldNum" sz="quarter" idx="5"/>
          </p:nvPr>
        </p:nvSpPr>
        <p:spPr/>
        <p:txBody>
          <a:bodyPr/>
          <a:lstStyle/>
          <a:p>
            <a:fld id="{D86937BF-3561-4745-AF32-F8557D97104E}" type="slidenum">
              <a:rPr lang="en-GB" smtClean="0"/>
              <a:t>9</a:t>
            </a:fld>
            <a:endParaRPr lang="en-GB"/>
          </a:p>
        </p:txBody>
      </p:sp>
    </p:spTree>
    <p:extLst>
      <p:ext uri="{BB962C8B-B14F-4D97-AF65-F5344CB8AC3E}">
        <p14:creationId xmlns:p14="http://schemas.microsoft.com/office/powerpoint/2010/main" val="17215650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9D942-1922-0E4D-A6E9-0913DD602831}"/>
              </a:ext>
            </a:extLst>
          </p:cNvPr>
          <p:cNvSpPr>
            <a:spLocks noGrp="1"/>
          </p:cNvSpPr>
          <p:nvPr>
            <p:ph type="ctrTitle"/>
          </p:nvPr>
        </p:nvSpPr>
        <p:spPr>
          <a:xfrm>
            <a:off x="785189" y="2727942"/>
            <a:ext cx="9882809" cy="983839"/>
          </a:xfrm>
        </p:spPr>
        <p:txBody>
          <a:bodyPr anchor="t" anchorCtr="0">
            <a:normAutofit/>
          </a:bodyPr>
          <a:lstStyle>
            <a:lvl1pPr algn="l">
              <a:defRPr sz="5500"/>
            </a:lvl1pPr>
          </a:lstStyle>
          <a:p>
            <a:r>
              <a:rPr lang="en-US" dirty="0"/>
              <a:t>Click to edit Master title style</a:t>
            </a:r>
          </a:p>
        </p:txBody>
      </p:sp>
      <p:pic>
        <p:nvPicPr>
          <p:cNvPr id="15" name="Picture 14">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
        <p:nvSpPr>
          <p:cNvPr id="11" name="Text Placeholder 10">
            <a:extLst>
              <a:ext uri="{FF2B5EF4-FFF2-40B4-BE49-F238E27FC236}">
                <a16:creationId xmlns:a16="http://schemas.microsoft.com/office/drawing/2014/main" id="{2C3FE596-17E3-4E4A-BDB7-A9877C95375E}"/>
              </a:ext>
            </a:extLst>
          </p:cNvPr>
          <p:cNvSpPr>
            <a:spLocks noGrp="1"/>
          </p:cNvSpPr>
          <p:nvPr>
            <p:ph type="body" sz="quarter" idx="10" hasCustomPrompt="1"/>
          </p:nvPr>
        </p:nvSpPr>
        <p:spPr>
          <a:xfrm>
            <a:off x="785190" y="3836021"/>
            <a:ext cx="9882809" cy="576953"/>
          </a:xfrm>
        </p:spPr>
        <p:txBody>
          <a:bodyPr>
            <a:normAutofit/>
          </a:bodyPr>
          <a:lstStyle>
            <a:lvl1pPr marL="0" indent="0">
              <a:buNone/>
              <a:defRPr sz="3000" b="0" i="0">
                <a:solidFill>
                  <a:schemeClr val="bg2"/>
                </a:solidFill>
                <a:latin typeface="Barlow ExtraLight" pitchFamily="2" charset="77"/>
              </a:defRPr>
            </a:lvl1pPr>
          </a:lstStyle>
          <a:p>
            <a:pPr lvl="0"/>
            <a:r>
              <a:rPr lang="en-US" dirty="0"/>
              <a:t>Click to edit Master sub title</a:t>
            </a:r>
          </a:p>
        </p:txBody>
      </p:sp>
    </p:spTree>
    <p:extLst>
      <p:ext uri="{BB962C8B-B14F-4D97-AF65-F5344CB8AC3E}">
        <p14:creationId xmlns:p14="http://schemas.microsoft.com/office/powerpoint/2010/main" val="31897907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tailed 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9D942-1922-0E4D-A6E9-0913DD602831}"/>
              </a:ext>
            </a:extLst>
          </p:cNvPr>
          <p:cNvSpPr>
            <a:spLocks noGrp="1"/>
          </p:cNvSpPr>
          <p:nvPr>
            <p:ph type="ctrTitle"/>
          </p:nvPr>
        </p:nvSpPr>
        <p:spPr>
          <a:xfrm>
            <a:off x="785190" y="2101777"/>
            <a:ext cx="9882809" cy="983839"/>
          </a:xfrm>
        </p:spPr>
        <p:txBody>
          <a:bodyPr anchor="t" anchorCtr="0">
            <a:normAutofit/>
          </a:bodyPr>
          <a:lstStyle>
            <a:lvl1pPr algn="l">
              <a:defRPr sz="5500">
                <a:solidFill>
                  <a:schemeClr val="bg1"/>
                </a:solidFill>
              </a:defRPr>
            </a:lvl1pPr>
          </a:lstStyle>
          <a:p>
            <a:r>
              <a:rPr lang="en-US" dirty="0"/>
              <a:t>Click to edit Master title style</a:t>
            </a:r>
          </a:p>
        </p:txBody>
      </p:sp>
      <p:sp>
        <p:nvSpPr>
          <p:cNvPr id="6" name="Text Placeholder 5">
            <a:extLst>
              <a:ext uri="{FF2B5EF4-FFF2-40B4-BE49-F238E27FC236}">
                <a16:creationId xmlns:a16="http://schemas.microsoft.com/office/drawing/2014/main" id="{CDB3C4B5-F511-4142-8A26-25C27879795F}"/>
              </a:ext>
            </a:extLst>
          </p:cNvPr>
          <p:cNvSpPr>
            <a:spLocks noGrp="1"/>
          </p:cNvSpPr>
          <p:nvPr>
            <p:ph type="body" sz="quarter" idx="11"/>
          </p:nvPr>
        </p:nvSpPr>
        <p:spPr>
          <a:xfrm>
            <a:off x="785191" y="3995738"/>
            <a:ext cx="9882810" cy="2176462"/>
          </a:xfrm>
        </p:spPr>
        <p:txBody>
          <a:bodyPr/>
          <a:lstStyle>
            <a:lvl1pPr marL="0" indent="0">
              <a:buNone/>
              <a:defRPr>
                <a:solidFill>
                  <a:schemeClr val="bg1"/>
                </a:solidFill>
              </a:defRPr>
            </a:lvl1pPr>
            <a:lvl2pPr>
              <a:defRPr>
                <a:solidFill>
                  <a:schemeClr val="bg1"/>
                </a:solidFill>
              </a:defRPr>
            </a:lvl2pPr>
          </a:lstStyle>
          <a:p>
            <a:pPr lvl="0"/>
            <a:r>
              <a:rPr lang="en-US" dirty="0"/>
              <a:t>Edit Master text styles</a:t>
            </a:r>
          </a:p>
          <a:p>
            <a:pPr lvl="1"/>
            <a:r>
              <a:rPr lang="en-US" dirty="0"/>
              <a:t>Bullet</a:t>
            </a:r>
          </a:p>
          <a:p>
            <a:pPr lvl="1"/>
            <a:r>
              <a:rPr lang="en-US" dirty="0"/>
              <a:t>Bullet</a:t>
            </a:r>
          </a:p>
        </p:txBody>
      </p:sp>
      <p:pic>
        <p:nvPicPr>
          <p:cNvPr id="15" name="Picture 14">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
        <p:nvSpPr>
          <p:cNvPr id="11" name="Text Placeholder 10">
            <a:extLst>
              <a:ext uri="{FF2B5EF4-FFF2-40B4-BE49-F238E27FC236}">
                <a16:creationId xmlns:a16="http://schemas.microsoft.com/office/drawing/2014/main" id="{2C3FE596-17E3-4E4A-BDB7-A9877C95375E}"/>
              </a:ext>
            </a:extLst>
          </p:cNvPr>
          <p:cNvSpPr>
            <a:spLocks noGrp="1"/>
          </p:cNvSpPr>
          <p:nvPr>
            <p:ph type="body" sz="quarter" idx="10" hasCustomPrompt="1"/>
          </p:nvPr>
        </p:nvSpPr>
        <p:spPr>
          <a:xfrm>
            <a:off x="785190" y="3160624"/>
            <a:ext cx="9882809" cy="576953"/>
          </a:xfrm>
        </p:spPr>
        <p:txBody>
          <a:bodyPr>
            <a:normAutofit/>
          </a:bodyPr>
          <a:lstStyle>
            <a:lvl1pPr marL="0" indent="0">
              <a:buNone/>
              <a:defRPr sz="3000" b="0" i="0">
                <a:solidFill>
                  <a:schemeClr val="bg1"/>
                </a:solidFill>
                <a:latin typeface="Barlow ExtraLight" pitchFamily="2" charset="77"/>
              </a:defRPr>
            </a:lvl1pPr>
          </a:lstStyle>
          <a:p>
            <a:pPr lvl="0"/>
            <a:r>
              <a:rPr lang="en-US" dirty="0"/>
              <a:t>Click to edit Master sub title</a:t>
            </a:r>
          </a:p>
        </p:txBody>
      </p:sp>
    </p:spTree>
    <p:extLst>
      <p:ext uri="{BB962C8B-B14F-4D97-AF65-F5344CB8AC3E}">
        <p14:creationId xmlns:p14="http://schemas.microsoft.com/office/powerpoint/2010/main" val="6910500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etailed Titl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9D942-1922-0E4D-A6E9-0913DD602831}"/>
              </a:ext>
            </a:extLst>
          </p:cNvPr>
          <p:cNvSpPr>
            <a:spLocks noGrp="1"/>
          </p:cNvSpPr>
          <p:nvPr>
            <p:ph type="ctrTitle"/>
          </p:nvPr>
        </p:nvSpPr>
        <p:spPr>
          <a:xfrm>
            <a:off x="785190" y="2101777"/>
            <a:ext cx="9882809" cy="983839"/>
          </a:xfrm>
        </p:spPr>
        <p:txBody>
          <a:bodyPr anchor="t" anchorCtr="0">
            <a:normAutofit/>
          </a:bodyPr>
          <a:lstStyle>
            <a:lvl1pPr algn="l">
              <a:defRPr sz="5500">
                <a:solidFill>
                  <a:schemeClr val="bg1"/>
                </a:solidFill>
              </a:defRPr>
            </a:lvl1pPr>
          </a:lstStyle>
          <a:p>
            <a:r>
              <a:rPr lang="en-US" dirty="0"/>
              <a:t>Click to edit Master title style</a:t>
            </a:r>
          </a:p>
        </p:txBody>
      </p:sp>
      <p:sp>
        <p:nvSpPr>
          <p:cNvPr id="6" name="Text Placeholder 5">
            <a:extLst>
              <a:ext uri="{FF2B5EF4-FFF2-40B4-BE49-F238E27FC236}">
                <a16:creationId xmlns:a16="http://schemas.microsoft.com/office/drawing/2014/main" id="{CDB3C4B5-F511-4142-8A26-25C27879795F}"/>
              </a:ext>
            </a:extLst>
          </p:cNvPr>
          <p:cNvSpPr>
            <a:spLocks noGrp="1"/>
          </p:cNvSpPr>
          <p:nvPr>
            <p:ph type="body" sz="quarter" idx="11"/>
          </p:nvPr>
        </p:nvSpPr>
        <p:spPr>
          <a:xfrm>
            <a:off x="785191" y="3995738"/>
            <a:ext cx="9882810" cy="2176462"/>
          </a:xfrm>
        </p:spPr>
        <p:txBody>
          <a:bodyPr/>
          <a:lstStyle>
            <a:lvl1pPr marL="0" indent="0">
              <a:buNone/>
              <a:defRPr>
                <a:solidFill>
                  <a:schemeClr val="bg1"/>
                </a:solidFill>
              </a:defRPr>
            </a:lvl1pPr>
            <a:lvl2pPr>
              <a:defRPr>
                <a:solidFill>
                  <a:schemeClr val="bg1"/>
                </a:solidFill>
              </a:defRPr>
            </a:lvl2pPr>
          </a:lstStyle>
          <a:p>
            <a:pPr lvl="0"/>
            <a:r>
              <a:rPr lang="en-US" dirty="0"/>
              <a:t>Edit Master text styles</a:t>
            </a:r>
          </a:p>
          <a:p>
            <a:pPr lvl="1"/>
            <a:r>
              <a:rPr lang="en-US" dirty="0"/>
              <a:t>Bullet</a:t>
            </a:r>
          </a:p>
          <a:p>
            <a:pPr lvl="1"/>
            <a:r>
              <a:rPr lang="en-US" dirty="0"/>
              <a:t>Bullet</a:t>
            </a:r>
          </a:p>
        </p:txBody>
      </p:sp>
      <p:pic>
        <p:nvPicPr>
          <p:cNvPr id="15" name="Picture 14">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
        <p:nvSpPr>
          <p:cNvPr id="11" name="Text Placeholder 10">
            <a:extLst>
              <a:ext uri="{FF2B5EF4-FFF2-40B4-BE49-F238E27FC236}">
                <a16:creationId xmlns:a16="http://schemas.microsoft.com/office/drawing/2014/main" id="{2C3FE596-17E3-4E4A-BDB7-A9877C95375E}"/>
              </a:ext>
            </a:extLst>
          </p:cNvPr>
          <p:cNvSpPr>
            <a:spLocks noGrp="1"/>
          </p:cNvSpPr>
          <p:nvPr>
            <p:ph type="body" sz="quarter" idx="10" hasCustomPrompt="1"/>
          </p:nvPr>
        </p:nvSpPr>
        <p:spPr>
          <a:xfrm>
            <a:off x="785190" y="3160624"/>
            <a:ext cx="9882809" cy="576953"/>
          </a:xfrm>
        </p:spPr>
        <p:txBody>
          <a:bodyPr>
            <a:normAutofit/>
          </a:bodyPr>
          <a:lstStyle>
            <a:lvl1pPr marL="0" indent="0">
              <a:buNone/>
              <a:defRPr sz="3000" b="0" i="0">
                <a:solidFill>
                  <a:schemeClr val="bg1"/>
                </a:solidFill>
                <a:latin typeface="Barlow ExtraLight" pitchFamily="2" charset="77"/>
              </a:defRPr>
            </a:lvl1pPr>
          </a:lstStyle>
          <a:p>
            <a:pPr lvl="0"/>
            <a:r>
              <a:rPr lang="en-US" dirty="0"/>
              <a:t>Click to edit Master sub title</a:t>
            </a:r>
          </a:p>
        </p:txBody>
      </p:sp>
    </p:spTree>
    <p:extLst>
      <p:ext uri="{BB962C8B-B14F-4D97-AF65-F5344CB8AC3E}">
        <p14:creationId xmlns:p14="http://schemas.microsoft.com/office/powerpoint/2010/main" val="34694077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etailed Titl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9D942-1922-0E4D-A6E9-0913DD602831}"/>
              </a:ext>
            </a:extLst>
          </p:cNvPr>
          <p:cNvSpPr>
            <a:spLocks noGrp="1"/>
          </p:cNvSpPr>
          <p:nvPr>
            <p:ph type="ctrTitle"/>
          </p:nvPr>
        </p:nvSpPr>
        <p:spPr>
          <a:xfrm>
            <a:off x="785190" y="2101777"/>
            <a:ext cx="9882809" cy="983839"/>
          </a:xfrm>
        </p:spPr>
        <p:txBody>
          <a:bodyPr anchor="t" anchorCtr="0">
            <a:normAutofit/>
          </a:bodyPr>
          <a:lstStyle>
            <a:lvl1pPr algn="l">
              <a:defRPr sz="5500">
                <a:solidFill>
                  <a:schemeClr val="bg1"/>
                </a:solidFill>
              </a:defRPr>
            </a:lvl1pPr>
          </a:lstStyle>
          <a:p>
            <a:r>
              <a:rPr lang="en-US" dirty="0"/>
              <a:t>Click to edit Master title style</a:t>
            </a:r>
          </a:p>
        </p:txBody>
      </p:sp>
      <p:sp>
        <p:nvSpPr>
          <p:cNvPr id="6" name="Text Placeholder 5">
            <a:extLst>
              <a:ext uri="{FF2B5EF4-FFF2-40B4-BE49-F238E27FC236}">
                <a16:creationId xmlns:a16="http://schemas.microsoft.com/office/drawing/2014/main" id="{CDB3C4B5-F511-4142-8A26-25C27879795F}"/>
              </a:ext>
            </a:extLst>
          </p:cNvPr>
          <p:cNvSpPr>
            <a:spLocks noGrp="1"/>
          </p:cNvSpPr>
          <p:nvPr>
            <p:ph type="body" sz="quarter" idx="11"/>
          </p:nvPr>
        </p:nvSpPr>
        <p:spPr>
          <a:xfrm>
            <a:off x="785191" y="3995738"/>
            <a:ext cx="9882810" cy="2176462"/>
          </a:xfrm>
        </p:spPr>
        <p:txBody>
          <a:bodyPr/>
          <a:lstStyle>
            <a:lvl1pPr marL="0" indent="0">
              <a:buNone/>
              <a:defRPr>
                <a:solidFill>
                  <a:schemeClr val="bg1"/>
                </a:solidFill>
              </a:defRPr>
            </a:lvl1pPr>
            <a:lvl2pPr>
              <a:defRPr>
                <a:solidFill>
                  <a:schemeClr val="bg1"/>
                </a:solidFill>
              </a:defRPr>
            </a:lvl2pPr>
          </a:lstStyle>
          <a:p>
            <a:pPr lvl="0"/>
            <a:r>
              <a:rPr lang="en-US" dirty="0"/>
              <a:t>Edit Master text styles</a:t>
            </a:r>
          </a:p>
          <a:p>
            <a:pPr lvl="1"/>
            <a:r>
              <a:rPr lang="en-US" dirty="0"/>
              <a:t>Bullet</a:t>
            </a:r>
          </a:p>
          <a:p>
            <a:pPr lvl="1"/>
            <a:r>
              <a:rPr lang="en-US" dirty="0"/>
              <a:t>Bullet</a:t>
            </a:r>
          </a:p>
        </p:txBody>
      </p:sp>
      <p:pic>
        <p:nvPicPr>
          <p:cNvPr id="15" name="Picture 14">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
        <p:nvSpPr>
          <p:cNvPr id="11" name="Text Placeholder 10">
            <a:extLst>
              <a:ext uri="{FF2B5EF4-FFF2-40B4-BE49-F238E27FC236}">
                <a16:creationId xmlns:a16="http://schemas.microsoft.com/office/drawing/2014/main" id="{2C3FE596-17E3-4E4A-BDB7-A9877C95375E}"/>
              </a:ext>
            </a:extLst>
          </p:cNvPr>
          <p:cNvSpPr>
            <a:spLocks noGrp="1"/>
          </p:cNvSpPr>
          <p:nvPr>
            <p:ph type="body" sz="quarter" idx="10" hasCustomPrompt="1"/>
          </p:nvPr>
        </p:nvSpPr>
        <p:spPr>
          <a:xfrm>
            <a:off x="785190" y="3160624"/>
            <a:ext cx="9882809" cy="576953"/>
          </a:xfrm>
        </p:spPr>
        <p:txBody>
          <a:bodyPr>
            <a:normAutofit/>
          </a:bodyPr>
          <a:lstStyle>
            <a:lvl1pPr marL="0" indent="0">
              <a:buNone/>
              <a:defRPr sz="3000" b="0" i="0">
                <a:solidFill>
                  <a:schemeClr val="bg1"/>
                </a:solidFill>
                <a:latin typeface="Barlow ExtraLight" pitchFamily="2" charset="77"/>
              </a:defRPr>
            </a:lvl1pPr>
          </a:lstStyle>
          <a:p>
            <a:pPr lvl="0"/>
            <a:r>
              <a:rPr lang="en-US" dirty="0"/>
              <a:t>Click to edit Master sub title</a:t>
            </a:r>
          </a:p>
        </p:txBody>
      </p:sp>
    </p:spTree>
    <p:extLst>
      <p:ext uri="{BB962C8B-B14F-4D97-AF65-F5344CB8AC3E}">
        <p14:creationId xmlns:p14="http://schemas.microsoft.com/office/powerpoint/2010/main" val="20849087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Content 1">
    <p:spTree>
      <p:nvGrpSpPr>
        <p:cNvPr id="1" name=""/>
        <p:cNvGrpSpPr/>
        <p:nvPr/>
      </p:nvGrpSpPr>
      <p:grpSpPr>
        <a:xfrm>
          <a:off x="0" y="0"/>
          <a:ext cx="0" cy="0"/>
          <a:chOff x="0" y="0"/>
          <a:chExt cx="0" cy="0"/>
        </a:xfrm>
      </p:grpSpPr>
      <p:sp>
        <p:nvSpPr>
          <p:cNvPr id="4" name="Content Placeholder 2"/>
          <p:cNvSpPr>
            <a:spLocks noGrp="1"/>
          </p:cNvSpPr>
          <p:nvPr>
            <p:ph idx="1"/>
          </p:nvPr>
        </p:nvSpPr>
        <p:spPr>
          <a:xfrm>
            <a:off x="838200" y="1825625"/>
            <a:ext cx="10515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4">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
        <p:nvSpPr>
          <p:cNvPr id="7" name="Title 6"/>
          <p:cNvSpPr>
            <a:spLocks noGrp="1"/>
          </p:cNvSpPr>
          <p:nvPr>
            <p:ph type="title"/>
          </p:nvPr>
        </p:nvSpPr>
        <p:spPr>
          <a:xfrm>
            <a:off x="838200" y="426468"/>
            <a:ext cx="8333408" cy="904126"/>
          </a:xfrm>
        </p:spPr>
        <p:txBody>
          <a:bodyPr/>
          <a:lstStyle/>
          <a:p>
            <a:r>
              <a:rPr lang="en-US" dirty="0"/>
              <a:t>Click to edit Master title style</a:t>
            </a:r>
            <a:endParaRPr lang="en-GB" dirty="0"/>
          </a:p>
        </p:txBody>
      </p:sp>
    </p:spTree>
    <p:extLst>
      <p:ext uri="{BB962C8B-B14F-4D97-AF65-F5344CB8AC3E}">
        <p14:creationId xmlns:p14="http://schemas.microsoft.com/office/powerpoint/2010/main" val="9313204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Content 2">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
        <p:nvSpPr>
          <p:cNvPr id="3" name="Content Placeholder 2"/>
          <p:cNvSpPr>
            <a:spLocks noGrp="1"/>
          </p:cNvSpPr>
          <p:nvPr>
            <p:ph idx="1"/>
          </p:nvPr>
        </p:nvSpPr>
        <p:spPr>
          <a:xfrm>
            <a:off x="838200" y="1825625"/>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6"/>
          <p:cNvSpPr>
            <a:spLocks noGrp="1"/>
          </p:cNvSpPr>
          <p:nvPr>
            <p:ph type="title"/>
          </p:nvPr>
        </p:nvSpPr>
        <p:spPr>
          <a:xfrm>
            <a:off x="838200" y="426468"/>
            <a:ext cx="8333408" cy="904126"/>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0272023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nd Content 3">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
        <p:nvSpPr>
          <p:cNvPr id="3" name="Content Placeholder 2"/>
          <p:cNvSpPr>
            <a:spLocks noGrp="1"/>
          </p:cNvSpPr>
          <p:nvPr>
            <p:ph idx="1"/>
          </p:nvPr>
        </p:nvSpPr>
        <p:spPr>
          <a:xfrm>
            <a:off x="838200" y="1825625"/>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6"/>
          <p:cNvSpPr>
            <a:spLocks noGrp="1"/>
          </p:cNvSpPr>
          <p:nvPr>
            <p:ph type="title"/>
          </p:nvPr>
        </p:nvSpPr>
        <p:spPr>
          <a:xfrm>
            <a:off x="838200" y="426468"/>
            <a:ext cx="8333408" cy="904126"/>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910393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4">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
        <p:nvSpPr>
          <p:cNvPr id="3" name="Content Placeholder 2"/>
          <p:cNvSpPr>
            <a:spLocks noGrp="1"/>
          </p:cNvSpPr>
          <p:nvPr>
            <p:ph idx="1"/>
          </p:nvPr>
        </p:nvSpPr>
        <p:spPr>
          <a:xfrm>
            <a:off x="838200" y="1825625"/>
            <a:ext cx="10515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itle 6"/>
          <p:cNvSpPr>
            <a:spLocks noGrp="1"/>
          </p:cNvSpPr>
          <p:nvPr>
            <p:ph type="title"/>
          </p:nvPr>
        </p:nvSpPr>
        <p:spPr>
          <a:xfrm>
            <a:off x="838200" y="426468"/>
            <a:ext cx="8333408" cy="904126"/>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16524597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1">
    <p:spTree>
      <p:nvGrpSpPr>
        <p:cNvPr id="1" name=""/>
        <p:cNvGrpSpPr/>
        <p:nvPr/>
      </p:nvGrpSpPr>
      <p:grpSpPr>
        <a:xfrm>
          <a:off x="0" y="0"/>
          <a:ext cx="0" cy="0"/>
          <a:chOff x="0" y="0"/>
          <a:chExt cx="0" cy="0"/>
        </a:xfrm>
      </p:grpSpPr>
      <p:sp>
        <p:nvSpPr>
          <p:cNvPr id="4" name="Content Placeholder 2"/>
          <p:cNvSpPr>
            <a:spLocks noGrp="1"/>
          </p:cNvSpPr>
          <p:nvPr>
            <p:ph sz="half" idx="1"/>
          </p:nvPr>
        </p:nvSpPr>
        <p:spPr>
          <a:xfrm>
            <a:off x="838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Content Placeholder 3"/>
          <p:cNvSpPr>
            <a:spLocks noGrp="1"/>
          </p:cNvSpPr>
          <p:nvPr>
            <p:ph sz="half" idx="2"/>
          </p:nvPr>
        </p:nvSpPr>
        <p:spPr>
          <a:xfrm>
            <a:off x="6172200" y="1825625"/>
            <a:ext cx="5181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
        <p:nvSpPr>
          <p:cNvPr id="2" name="Title 1"/>
          <p:cNvSpPr>
            <a:spLocks noGrp="1"/>
          </p:cNvSpPr>
          <p:nvPr>
            <p:ph type="title"/>
          </p:nvPr>
        </p:nvSpPr>
        <p:spPr>
          <a:xfrm>
            <a:off x="838200" y="425757"/>
            <a:ext cx="8333408" cy="904126"/>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8433762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2">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
        <p:nvSpPr>
          <p:cNvPr id="3" name="Content Placeholder 2"/>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p:cNvSpPr>
            <a:spLocks noGrp="1"/>
          </p:cNvSpPr>
          <p:nvPr>
            <p:ph type="title"/>
          </p:nvPr>
        </p:nvSpPr>
        <p:spPr>
          <a:xfrm>
            <a:off x="838200" y="425757"/>
            <a:ext cx="8333408" cy="904126"/>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5567077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3">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
        <p:nvSpPr>
          <p:cNvPr id="3" name="Content Placeholder 2"/>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p:cNvSpPr>
            <a:spLocks noGrp="1"/>
          </p:cNvSpPr>
          <p:nvPr>
            <p:ph type="title"/>
          </p:nvPr>
        </p:nvSpPr>
        <p:spPr>
          <a:xfrm>
            <a:off x="838200" y="425757"/>
            <a:ext cx="8333408" cy="904126"/>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6819394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9D942-1922-0E4D-A6E9-0913DD602831}"/>
              </a:ext>
            </a:extLst>
          </p:cNvPr>
          <p:cNvSpPr>
            <a:spLocks noGrp="1"/>
          </p:cNvSpPr>
          <p:nvPr>
            <p:ph type="ctrTitle"/>
          </p:nvPr>
        </p:nvSpPr>
        <p:spPr>
          <a:xfrm>
            <a:off x="785189" y="2727942"/>
            <a:ext cx="9882809" cy="983839"/>
          </a:xfrm>
        </p:spPr>
        <p:txBody>
          <a:bodyPr anchor="t" anchorCtr="0">
            <a:normAutofit/>
          </a:bodyPr>
          <a:lstStyle>
            <a:lvl1pPr algn="l">
              <a:defRPr sz="5500">
                <a:solidFill>
                  <a:schemeClr val="bg1"/>
                </a:solidFill>
              </a:defRPr>
            </a:lvl1pPr>
          </a:lstStyle>
          <a:p>
            <a:r>
              <a:rPr lang="en-US" dirty="0"/>
              <a:t>Click to edit Master title style</a:t>
            </a:r>
          </a:p>
        </p:txBody>
      </p:sp>
      <p:pic>
        <p:nvPicPr>
          <p:cNvPr id="15" name="Picture 14">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
        <p:nvSpPr>
          <p:cNvPr id="11" name="Text Placeholder 10">
            <a:extLst>
              <a:ext uri="{FF2B5EF4-FFF2-40B4-BE49-F238E27FC236}">
                <a16:creationId xmlns:a16="http://schemas.microsoft.com/office/drawing/2014/main" id="{2C3FE596-17E3-4E4A-BDB7-A9877C95375E}"/>
              </a:ext>
            </a:extLst>
          </p:cNvPr>
          <p:cNvSpPr>
            <a:spLocks noGrp="1"/>
          </p:cNvSpPr>
          <p:nvPr>
            <p:ph type="body" sz="quarter" idx="10" hasCustomPrompt="1"/>
          </p:nvPr>
        </p:nvSpPr>
        <p:spPr>
          <a:xfrm>
            <a:off x="785190" y="3836021"/>
            <a:ext cx="9882809" cy="576953"/>
          </a:xfrm>
        </p:spPr>
        <p:txBody>
          <a:bodyPr>
            <a:normAutofit/>
          </a:bodyPr>
          <a:lstStyle>
            <a:lvl1pPr marL="0" indent="0">
              <a:buNone/>
              <a:defRPr sz="3000" b="0" i="0">
                <a:solidFill>
                  <a:schemeClr val="bg1"/>
                </a:solidFill>
                <a:latin typeface="Barlow ExtraLight" pitchFamily="2" charset="77"/>
              </a:defRPr>
            </a:lvl1pPr>
          </a:lstStyle>
          <a:p>
            <a:pPr lvl="0"/>
            <a:r>
              <a:rPr lang="en-US" dirty="0"/>
              <a:t>Click to edit Master sub title</a:t>
            </a:r>
          </a:p>
        </p:txBody>
      </p:sp>
    </p:spTree>
    <p:extLst>
      <p:ext uri="{BB962C8B-B14F-4D97-AF65-F5344CB8AC3E}">
        <p14:creationId xmlns:p14="http://schemas.microsoft.com/office/powerpoint/2010/main" val="7082840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4">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
        <p:nvSpPr>
          <p:cNvPr id="3" name="Content Placeholder 2"/>
          <p:cNvSpPr>
            <a:spLocks noGrp="1"/>
          </p:cNvSpPr>
          <p:nvPr>
            <p:ph sz="half" idx="1"/>
          </p:nvPr>
        </p:nvSpPr>
        <p:spPr>
          <a:xfrm>
            <a:off x="838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itle 1"/>
          <p:cNvSpPr>
            <a:spLocks noGrp="1"/>
          </p:cNvSpPr>
          <p:nvPr>
            <p:ph type="title"/>
          </p:nvPr>
        </p:nvSpPr>
        <p:spPr>
          <a:xfrm>
            <a:off x="838200" y="425757"/>
            <a:ext cx="8333408" cy="904126"/>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2912976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1">
    <p:spTree>
      <p:nvGrpSpPr>
        <p:cNvPr id="1" name=""/>
        <p:cNvGrpSpPr/>
        <p:nvPr/>
      </p:nvGrpSpPr>
      <p:grpSpPr>
        <a:xfrm>
          <a:off x="0" y="0"/>
          <a:ext cx="0" cy="0"/>
          <a:chOff x="0" y="0"/>
          <a:chExt cx="0" cy="0"/>
        </a:xfrm>
      </p:grpSpPr>
      <p:sp>
        <p:nvSpPr>
          <p:cNvPr id="4"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5"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7"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9" name="Picture 8">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
        <p:nvSpPr>
          <p:cNvPr id="2" name="Title 1"/>
          <p:cNvSpPr>
            <a:spLocks noGrp="1"/>
          </p:cNvSpPr>
          <p:nvPr>
            <p:ph type="title"/>
          </p:nvPr>
        </p:nvSpPr>
        <p:spPr>
          <a:xfrm>
            <a:off x="839788" y="425757"/>
            <a:ext cx="8331820" cy="904126"/>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61059747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2">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p:cNvSpPr>
            <a:spLocks noGrp="1"/>
          </p:cNvSpPr>
          <p:nvPr>
            <p:ph type="title"/>
          </p:nvPr>
        </p:nvSpPr>
        <p:spPr>
          <a:xfrm>
            <a:off x="839788" y="425757"/>
            <a:ext cx="8331820" cy="904126"/>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5707768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3">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p:cNvSpPr>
            <a:spLocks noGrp="1"/>
          </p:cNvSpPr>
          <p:nvPr>
            <p:ph type="title"/>
          </p:nvPr>
        </p:nvSpPr>
        <p:spPr>
          <a:xfrm>
            <a:off x="839788" y="425757"/>
            <a:ext cx="8331820" cy="904126"/>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5506582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4">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chemeClr val="bg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Title 1"/>
          <p:cNvSpPr>
            <a:spLocks noGrp="1"/>
          </p:cNvSpPr>
          <p:nvPr>
            <p:ph type="title"/>
          </p:nvPr>
        </p:nvSpPr>
        <p:spPr>
          <a:xfrm>
            <a:off x="839788" y="425757"/>
            <a:ext cx="8331820" cy="904126"/>
          </a:xfrm>
        </p:spPr>
        <p:txBody>
          <a:bodyPr/>
          <a:lstStyle>
            <a:lvl1pP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64213765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Only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
        <p:nvSpPr>
          <p:cNvPr id="5" name="Title 4"/>
          <p:cNvSpPr>
            <a:spLocks noGrp="1"/>
          </p:cNvSpPr>
          <p:nvPr>
            <p:ph type="title"/>
          </p:nvPr>
        </p:nvSpPr>
        <p:spPr>
          <a:xfrm>
            <a:off x="838200" y="425757"/>
            <a:ext cx="8333408" cy="904126"/>
          </a:xfrm>
        </p:spPr>
        <p:txBody>
          <a:bodyPr/>
          <a:lstStyle/>
          <a:p>
            <a:r>
              <a:rPr lang="en-US"/>
              <a:t>Click to edit Master title style</a:t>
            </a:r>
            <a:endParaRPr lang="en-GB"/>
          </a:p>
        </p:txBody>
      </p:sp>
    </p:spTree>
    <p:extLst>
      <p:ext uri="{BB962C8B-B14F-4D97-AF65-F5344CB8AC3E}">
        <p14:creationId xmlns:p14="http://schemas.microsoft.com/office/powerpoint/2010/main" val="20812059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Only 2">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
        <p:nvSpPr>
          <p:cNvPr id="3" name="Title 4"/>
          <p:cNvSpPr>
            <a:spLocks noGrp="1"/>
          </p:cNvSpPr>
          <p:nvPr>
            <p:ph type="title"/>
          </p:nvPr>
        </p:nvSpPr>
        <p:spPr>
          <a:xfrm>
            <a:off x="838200" y="425757"/>
            <a:ext cx="8333408" cy="904126"/>
          </a:xfrm>
        </p:spPr>
        <p:txBody>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237364717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Only 3">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
        <p:nvSpPr>
          <p:cNvPr id="3" name="Title 4"/>
          <p:cNvSpPr>
            <a:spLocks noGrp="1"/>
          </p:cNvSpPr>
          <p:nvPr>
            <p:ph type="title"/>
          </p:nvPr>
        </p:nvSpPr>
        <p:spPr>
          <a:xfrm>
            <a:off x="838200" y="425757"/>
            <a:ext cx="8333408" cy="904126"/>
          </a:xfrm>
        </p:spPr>
        <p:txBody>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96824212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Only 4">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
        <p:nvSpPr>
          <p:cNvPr id="3" name="Title 4"/>
          <p:cNvSpPr>
            <a:spLocks noGrp="1"/>
          </p:cNvSpPr>
          <p:nvPr>
            <p:ph type="title"/>
          </p:nvPr>
        </p:nvSpPr>
        <p:spPr>
          <a:xfrm>
            <a:off x="838200" y="425757"/>
            <a:ext cx="8333408" cy="904126"/>
          </a:xfrm>
        </p:spPr>
        <p:txBody>
          <a:bodyPr/>
          <a:lstStyle>
            <a:lvl1pPr>
              <a:defRPr>
                <a:solidFill>
                  <a:schemeClr val="bg1"/>
                </a:solidFill>
              </a:defRPr>
            </a:lvl1pPr>
          </a:lstStyle>
          <a:p>
            <a:r>
              <a:rPr lang="en-US"/>
              <a:t>Click to edit Master title style</a:t>
            </a:r>
            <a:endParaRPr lang="en-GB"/>
          </a:p>
        </p:txBody>
      </p:sp>
    </p:spTree>
    <p:extLst>
      <p:ext uri="{BB962C8B-B14F-4D97-AF65-F5344CB8AC3E}">
        <p14:creationId xmlns:p14="http://schemas.microsoft.com/office/powerpoint/2010/main" val="347030338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Blank 1">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Tree>
    <p:extLst>
      <p:ext uri="{BB962C8B-B14F-4D97-AF65-F5344CB8AC3E}">
        <p14:creationId xmlns:p14="http://schemas.microsoft.com/office/powerpoint/2010/main" val="28873065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9D942-1922-0E4D-A6E9-0913DD602831}"/>
              </a:ext>
            </a:extLst>
          </p:cNvPr>
          <p:cNvSpPr>
            <a:spLocks noGrp="1"/>
          </p:cNvSpPr>
          <p:nvPr>
            <p:ph type="ctrTitle"/>
          </p:nvPr>
        </p:nvSpPr>
        <p:spPr>
          <a:xfrm>
            <a:off x="785189" y="2727942"/>
            <a:ext cx="9882809" cy="983839"/>
          </a:xfrm>
        </p:spPr>
        <p:txBody>
          <a:bodyPr anchor="t" anchorCtr="0">
            <a:normAutofit/>
          </a:bodyPr>
          <a:lstStyle>
            <a:lvl1pPr algn="l">
              <a:defRPr sz="5500">
                <a:solidFill>
                  <a:schemeClr val="bg1"/>
                </a:solidFill>
              </a:defRPr>
            </a:lvl1pPr>
          </a:lstStyle>
          <a:p>
            <a:r>
              <a:rPr lang="en-US" dirty="0"/>
              <a:t>Click to edit Master title style</a:t>
            </a:r>
          </a:p>
        </p:txBody>
      </p:sp>
      <p:pic>
        <p:nvPicPr>
          <p:cNvPr id="15" name="Picture 14">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
        <p:nvSpPr>
          <p:cNvPr id="11" name="Text Placeholder 10">
            <a:extLst>
              <a:ext uri="{FF2B5EF4-FFF2-40B4-BE49-F238E27FC236}">
                <a16:creationId xmlns:a16="http://schemas.microsoft.com/office/drawing/2014/main" id="{2C3FE596-17E3-4E4A-BDB7-A9877C95375E}"/>
              </a:ext>
            </a:extLst>
          </p:cNvPr>
          <p:cNvSpPr>
            <a:spLocks noGrp="1"/>
          </p:cNvSpPr>
          <p:nvPr>
            <p:ph type="body" sz="quarter" idx="10" hasCustomPrompt="1"/>
          </p:nvPr>
        </p:nvSpPr>
        <p:spPr>
          <a:xfrm>
            <a:off x="785190" y="3836021"/>
            <a:ext cx="9882809" cy="576953"/>
          </a:xfrm>
        </p:spPr>
        <p:txBody>
          <a:bodyPr>
            <a:normAutofit/>
          </a:bodyPr>
          <a:lstStyle>
            <a:lvl1pPr marL="0" indent="0">
              <a:buNone/>
              <a:defRPr sz="3000" b="0" i="0">
                <a:solidFill>
                  <a:schemeClr val="bg1"/>
                </a:solidFill>
                <a:latin typeface="Barlow ExtraLight" pitchFamily="2" charset="77"/>
              </a:defRPr>
            </a:lvl1pPr>
          </a:lstStyle>
          <a:p>
            <a:pPr lvl="0"/>
            <a:r>
              <a:rPr lang="en-US" dirty="0"/>
              <a:t>Click to edit Master sub title</a:t>
            </a:r>
          </a:p>
        </p:txBody>
      </p:sp>
    </p:spTree>
    <p:extLst>
      <p:ext uri="{BB962C8B-B14F-4D97-AF65-F5344CB8AC3E}">
        <p14:creationId xmlns:p14="http://schemas.microsoft.com/office/powerpoint/2010/main" val="363736343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Blank 2">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Tree>
    <p:extLst>
      <p:ext uri="{BB962C8B-B14F-4D97-AF65-F5344CB8AC3E}">
        <p14:creationId xmlns:p14="http://schemas.microsoft.com/office/powerpoint/2010/main" val="63590424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lank 3">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Tree>
    <p:extLst>
      <p:ext uri="{BB962C8B-B14F-4D97-AF65-F5344CB8AC3E}">
        <p14:creationId xmlns:p14="http://schemas.microsoft.com/office/powerpoint/2010/main" val="24528628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4">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Tree>
    <p:extLst>
      <p:ext uri="{BB962C8B-B14F-4D97-AF65-F5344CB8AC3E}">
        <p14:creationId xmlns:p14="http://schemas.microsoft.com/office/powerpoint/2010/main" val="19755684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202D3-0093-E7C0-75FB-F2425A63580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8C4A8C7-C56E-4113-E3C2-531AF905A24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47A1D98-1960-9B48-1AFD-312A151D7AA8}"/>
              </a:ext>
            </a:extLst>
          </p:cNvPr>
          <p:cNvSpPr>
            <a:spLocks noGrp="1"/>
          </p:cNvSpPr>
          <p:nvPr>
            <p:ph type="dt" sz="half" idx="10"/>
          </p:nvPr>
        </p:nvSpPr>
        <p:spPr/>
        <p:txBody>
          <a:bodyPr/>
          <a:lstStyle/>
          <a:p>
            <a:endParaRPr lang="en-GB" dirty="0"/>
          </a:p>
        </p:txBody>
      </p:sp>
      <p:sp>
        <p:nvSpPr>
          <p:cNvPr id="5" name="Footer Placeholder 4">
            <a:extLst>
              <a:ext uri="{FF2B5EF4-FFF2-40B4-BE49-F238E27FC236}">
                <a16:creationId xmlns:a16="http://schemas.microsoft.com/office/drawing/2014/main" id="{FB35B25F-37F6-BE74-1570-648B4903C5B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6FB7EE58-B773-4D24-742F-B55317D7DC60}"/>
              </a:ext>
            </a:extLst>
          </p:cNvPr>
          <p:cNvSpPr>
            <a:spLocks noGrp="1"/>
          </p:cNvSpPr>
          <p:nvPr>
            <p:ph type="sldNum" sz="quarter" idx="12"/>
          </p:nvPr>
        </p:nvSpPr>
        <p:spPr/>
        <p:txBody>
          <a:bodyPr/>
          <a:lstStyle/>
          <a:p>
            <a:fld id="{F77C8D27-680D-45DE-8840-ABA32FC4AD5E}" type="slidenum">
              <a:rPr lang="en-GB" smtClean="0"/>
              <a:t>‹#›</a:t>
            </a:fld>
            <a:endParaRPr lang="en-GB" dirty="0"/>
          </a:p>
        </p:txBody>
      </p:sp>
    </p:spTree>
    <p:extLst>
      <p:ext uri="{BB962C8B-B14F-4D97-AF65-F5344CB8AC3E}">
        <p14:creationId xmlns:p14="http://schemas.microsoft.com/office/powerpoint/2010/main" val="31944370"/>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15144147"/>
      </p:ext>
    </p:extLst>
  </p:cSld>
  <p:clrMapOvr>
    <a:masterClrMapping/>
  </p:clrMapOvr>
  <p:hf hdr="0" ftr="0" dt="0"/>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F77C8D27-680D-45DE-8840-ABA32FC4AD5E}" type="slidenum">
              <a:rPr lang="en-GB" smtClean="0"/>
              <a:t>‹#›</a:t>
            </a:fld>
            <a:endParaRPr lang="en-GB" dirty="0"/>
          </a:p>
        </p:txBody>
      </p:sp>
    </p:spTree>
    <p:extLst>
      <p:ext uri="{BB962C8B-B14F-4D97-AF65-F5344CB8AC3E}">
        <p14:creationId xmlns:p14="http://schemas.microsoft.com/office/powerpoint/2010/main" val="190191768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5/23/2024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475441246"/>
      </p:ext>
    </p:extLst>
  </p:cSld>
  <p:clrMapOvr>
    <a:masterClrMapping/>
  </p:clrMapOvr>
  <p:hf hdr="0" ftr="0" dt="0"/>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5/23/2024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994651464"/>
      </p:ext>
    </p:extLst>
  </p:cSld>
  <p:clrMapOvr>
    <a:masterClrMapping/>
  </p:clrMapOvr>
  <p:hf hdr="0" ft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5/23/2024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416525668"/>
      </p:ext>
    </p:extLst>
  </p:cSld>
  <p:clrMapOvr>
    <a:masterClrMapping/>
  </p:clrMapOvr>
  <p:hf hdr="0" ftr="0" dt="0"/>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5/23/2024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57236449"/>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9D942-1922-0E4D-A6E9-0913DD602831}"/>
              </a:ext>
            </a:extLst>
          </p:cNvPr>
          <p:cNvSpPr>
            <a:spLocks noGrp="1"/>
          </p:cNvSpPr>
          <p:nvPr>
            <p:ph type="ctrTitle"/>
          </p:nvPr>
        </p:nvSpPr>
        <p:spPr>
          <a:xfrm>
            <a:off x="785189" y="2727942"/>
            <a:ext cx="9882809" cy="983839"/>
          </a:xfrm>
        </p:spPr>
        <p:txBody>
          <a:bodyPr anchor="t" anchorCtr="0">
            <a:normAutofit/>
          </a:bodyPr>
          <a:lstStyle>
            <a:lvl1pPr algn="l">
              <a:defRPr sz="5500">
                <a:solidFill>
                  <a:schemeClr val="bg1"/>
                </a:solidFill>
              </a:defRPr>
            </a:lvl1pPr>
          </a:lstStyle>
          <a:p>
            <a:r>
              <a:rPr lang="en-US" dirty="0"/>
              <a:t>Click to edit Master title style</a:t>
            </a:r>
          </a:p>
        </p:txBody>
      </p:sp>
      <p:pic>
        <p:nvPicPr>
          <p:cNvPr id="15" name="Picture 14">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
        <p:nvSpPr>
          <p:cNvPr id="11" name="Text Placeholder 10">
            <a:extLst>
              <a:ext uri="{FF2B5EF4-FFF2-40B4-BE49-F238E27FC236}">
                <a16:creationId xmlns:a16="http://schemas.microsoft.com/office/drawing/2014/main" id="{2C3FE596-17E3-4E4A-BDB7-A9877C95375E}"/>
              </a:ext>
            </a:extLst>
          </p:cNvPr>
          <p:cNvSpPr>
            <a:spLocks noGrp="1"/>
          </p:cNvSpPr>
          <p:nvPr>
            <p:ph type="body" sz="quarter" idx="10" hasCustomPrompt="1"/>
          </p:nvPr>
        </p:nvSpPr>
        <p:spPr>
          <a:xfrm>
            <a:off x="785190" y="3836021"/>
            <a:ext cx="9882809" cy="576953"/>
          </a:xfrm>
        </p:spPr>
        <p:txBody>
          <a:bodyPr>
            <a:normAutofit/>
          </a:bodyPr>
          <a:lstStyle>
            <a:lvl1pPr marL="0" indent="0">
              <a:buNone/>
              <a:defRPr sz="3000" b="0" i="0">
                <a:solidFill>
                  <a:schemeClr val="bg1"/>
                </a:solidFill>
                <a:latin typeface="Barlow ExtraLight" pitchFamily="2" charset="77"/>
              </a:defRPr>
            </a:lvl1pPr>
          </a:lstStyle>
          <a:p>
            <a:pPr lvl="0"/>
            <a:r>
              <a:rPr lang="en-US" dirty="0"/>
              <a:t>Click to edit Master sub title</a:t>
            </a:r>
          </a:p>
        </p:txBody>
      </p:sp>
    </p:spTree>
    <p:extLst>
      <p:ext uri="{BB962C8B-B14F-4D97-AF65-F5344CB8AC3E}">
        <p14:creationId xmlns:p14="http://schemas.microsoft.com/office/powerpoint/2010/main" val="388964761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5/23/2024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87930365"/>
      </p:ext>
    </p:extLst>
  </p:cSld>
  <p:clrMapOvr>
    <a:masterClrMapping/>
  </p:clrMapOvr>
  <p:hf hdr="0" ftr="0" dt="0"/>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13883825"/>
      </p:ext>
    </p:extLst>
  </p:cSld>
  <p:clrMapOvr>
    <a:masterClrMapping/>
  </p:clrMapOvr>
  <p:hf hdr="0" ftr="0" dt="0"/>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5/23/2024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28762440"/>
      </p:ext>
    </p:extLst>
  </p:cSld>
  <p:clrMapOvr>
    <a:masterClrMapping/>
  </p:clrMapOvr>
  <p:hf hdr="0" ftr="0" dt="0"/>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5688772"/>
      </p:ext>
    </p:extLst>
  </p:cSld>
  <p:clrMapOvr>
    <a:masterClrMapping/>
  </p:clrMapOvr>
  <p:hf hdr="0" ftr="0" dt="0"/>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5/23/2024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888825597"/>
      </p:ext>
    </p:extLst>
  </p:cSld>
  <p:clrMapOvr>
    <a:masterClrMapping/>
  </p:clrMapOvr>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userDrawn="1">
  <p:cSld name="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9D942-1922-0E4D-A6E9-0913DD602831}"/>
              </a:ext>
            </a:extLst>
          </p:cNvPr>
          <p:cNvSpPr>
            <a:spLocks noGrp="1"/>
          </p:cNvSpPr>
          <p:nvPr>
            <p:ph type="ctrTitle"/>
          </p:nvPr>
        </p:nvSpPr>
        <p:spPr>
          <a:xfrm>
            <a:off x="785189" y="2727942"/>
            <a:ext cx="9882809" cy="983839"/>
          </a:xfrm>
        </p:spPr>
        <p:txBody>
          <a:bodyPr anchor="t" anchorCtr="0">
            <a:normAutofit/>
          </a:bodyPr>
          <a:lstStyle>
            <a:lvl1pPr algn="l">
              <a:defRPr sz="5500"/>
            </a:lvl1pPr>
          </a:lstStyle>
          <a:p>
            <a:r>
              <a:rPr lang="en-US" dirty="0"/>
              <a:t>Click to edit Master title style</a:t>
            </a:r>
          </a:p>
        </p:txBody>
      </p:sp>
      <p:pic>
        <p:nvPicPr>
          <p:cNvPr id="15" name="Picture 14">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
        <p:nvSpPr>
          <p:cNvPr id="11" name="Text Placeholder 10">
            <a:extLst>
              <a:ext uri="{FF2B5EF4-FFF2-40B4-BE49-F238E27FC236}">
                <a16:creationId xmlns:a16="http://schemas.microsoft.com/office/drawing/2014/main" id="{2C3FE596-17E3-4E4A-BDB7-A9877C95375E}"/>
              </a:ext>
            </a:extLst>
          </p:cNvPr>
          <p:cNvSpPr>
            <a:spLocks noGrp="1"/>
          </p:cNvSpPr>
          <p:nvPr>
            <p:ph type="body" sz="quarter" idx="10" hasCustomPrompt="1"/>
          </p:nvPr>
        </p:nvSpPr>
        <p:spPr>
          <a:xfrm>
            <a:off x="785190" y="3836021"/>
            <a:ext cx="9882809" cy="576953"/>
          </a:xfrm>
        </p:spPr>
        <p:txBody>
          <a:bodyPr>
            <a:normAutofit/>
          </a:bodyPr>
          <a:lstStyle>
            <a:lvl1pPr marL="0" indent="0">
              <a:buNone/>
              <a:defRPr sz="3000" b="0" i="0">
                <a:solidFill>
                  <a:schemeClr val="bg2"/>
                </a:solidFill>
                <a:latin typeface="Barlow ExtraLight" pitchFamily="2" charset="77"/>
              </a:defRPr>
            </a:lvl1pPr>
          </a:lstStyle>
          <a:p>
            <a:pPr lvl="0"/>
            <a:r>
              <a:rPr lang="en-US" dirty="0"/>
              <a:t>Click to edit Master sub title</a:t>
            </a:r>
          </a:p>
        </p:txBody>
      </p:sp>
    </p:spTree>
    <p:extLst>
      <p:ext uri="{BB962C8B-B14F-4D97-AF65-F5344CB8AC3E}">
        <p14:creationId xmlns:p14="http://schemas.microsoft.com/office/powerpoint/2010/main" val="21519518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Title and Content 1">
    <p:spTree>
      <p:nvGrpSpPr>
        <p:cNvPr id="1" name=""/>
        <p:cNvGrpSpPr/>
        <p:nvPr/>
      </p:nvGrpSpPr>
      <p:grpSpPr>
        <a:xfrm>
          <a:off x="0" y="0"/>
          <a:ext cx="0" cy="0"/>
          <a:chOff x="0" y="0"/>
          <a:chExt cx="0" cy="0"/>
        </a:xfrm>
      </p:grpSpPr>
      <p:sp>
        <p:nvSpPr>
          <p:cNvPr id="4" name="Content Placeholder 2"/>
          <p:cNvSpPr>
            <a:spLocks noGrp="1"/>
          </p:cNvSpPr>
          <p:nvPr>
            <p:ph idx="1"/>
          </p:nvPr>
        </p:nvSpPr>
        <p:spPr>
          <a:xfrm>
            <a:off x="838200" y="1825625"/>
            <a:ext cx="10515600" cy="4351338"/>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pic>
        <p:nvPicPr>
          <p:cNvPr id="5" name="Picture 4">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
        <p:nvSpPr>
          <p:cNvPr id="7" name="Title 6"/>
          <p:cNvSpPr>
            <a:spLocks noGrp="1"/>
          </p:cNvSpPr>
          <p:nvPr>
            <p:ph type="title"/>
          </p:nvPr>
        </p:nvSpPr>
        <p:spPr>
          <a:xfrm>
            <a:off x="838200" y="426468"/>
            <a:ext cx="8333408" cy="904126"/>
          </a:xfrm>
        </p:spPr>
        <p:txBody>
          <a:bodyPr/>
          <a:lstStyle/>
          <a:p>
            <a:r>
              <a:rPr lang="en-US" dirty="0"/>
              <a:t>Click to edit Master title style</a:t>
            </a:r>
            <a:endParaRPr lang="en-GB" dirty="0"/>
          </a:p>
        </p:txBody>
      </p:sp>
    </p:spTree>
    <p:extLst>
      <p:ext uri="{BB962C8B-B14F-4D97-AF65-F5344CB8AC3E}">
        <p14:creationId xmlns:p14="http://schemas.microsoft.com/office/powerpoint/2010/main" val="33127337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icture 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9D942-1922-0E4D-A6E9-0913DD602831}"/>
              </a:ext>
            </a:extLst>
          </p:cNvPr>
          <p:cNvSpPr>
            <a:spLocks noGrp="1"/>
          </p:cNvSpPr>
          <p:nvPr>
            <p:ph type="ctrTitle"/>
          </p:nvPr>
        </p:nvSpPr>
        <p:spPr>
          <a:xfrm>
            <a:off x="5963478" y="2261500"/>
            <a:ext cx="4939748" cy="1928191"/>
          </a:xfrm>
        </p:spPr>
        <p:txBody>
          <a:bodyPr anchor="t" anchorCtr="0">
            <a:normAutofit/>
          </a:bodyPr>
          <a:lstStyle>
            <a:lvl1pPr algn="l">
              <a:defRPr sz="5500"/>
            </a:lvl1pPr>
          </a:lstStyle>
          <a:p>
            <a:r>
              <a:rPr lang="en-US" dirty="0"/>
              <a:t>Click to edit Master title style</a:t>
            </a:r>
          </a:p>
        </p:txBody>
      </p:sp>
      <p:sp>
        <p:nvSpPr>
          <p:cNvPr id="5" name="Picture Placeholder 3">
            <a:extLst>
              <a:ext uri="{FF2B5EF4-FFF2-40B4-BE49-F238E27FC236}">
                <a16:creationId xmlns:a16="http://schemas.microsoft.com/office/drawing/2014/main" id="{9A02AB23-20A3-5C48-B753-6F9BCED0D20F}"/>
              </a:ext>
            </a:extLst>
          </p:cNvPr>
          <p:cNvSpPr>
            <a:spLocks noGrp="1"/>
          </p:cNvSpPr>
          <p:nvPr>
            <p:ph type="pic" sz="quarter" idx="10"/>
          </p:nvPr>
        </p:nvSpPr>
        <p:spPr>
          <a:xfrm>
            <a:off x="-1" y="0"/>
            <a:ext cx="5220000" cy="6696000"/>
          </a:xfrm>
        </p:spPr>
        <p:txBody>
          <a:bodyPr/>
          <a:lstStyle>
            <a:lvl1pPr marL="0" indent="0">
              <a:buNone/>
              <a:defRPr/>
            </a:lvl1pPr>
          </a:lstStyle>
          <a:p>
            <a:endParaRPr lang="en-US" dirty="0"/>
          </a:p>
        </p:txBody>
      </p:sp>
      <p:pic>
        <p:nvPicPr>
          <p:cNvPr id="6" name="Picture 5">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Tree>
    <p:extLst>
      <p:ext uri="{BB962C8B-B14F-4D97-AF65-F5344CB8AC3E}">
        <p14:creationId xmlns:p14="http://schemas.microsoft.com/office/powerpoint/2010/main" val="79618820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Picture Title 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9D942-1922-0E4D-A6E9-0913DD602831}"/>
              </a:ext>
            </a:extLst>
          </p:cNvPr>
          <p:cNvSpPr>
            <a:spLocks noGrp="1"/>
          </p:cNvSpPr>
          <p:nvPr>
            <p:ph type="ctrTitle"/>
          </p:nvPr>
        </p:nvSpPr>
        <p:spPr>
          <a:xfrm>
            <a:off x="5963478" y="2253336"/>
            <a:ext cx="4949687" cy="1928191"/>
          </a:xfrm>
        </p:spPr>
        <p:txBody>
          <a:bodyPr anchor="t" anchorCtr="0">
            <a:normAutofit/>
          </a:bodyPr>
          <a:lstStyle>
            <a:lvl1pPr algn="l">
              <a:defRPr sz="5500">
                <a:solidFill>
                  <a:schemeClr val="bg1"/>
                </a:solidFill>
              </a:defRPr>
            </a:lvl1pPr>
          </a:lstStyle>
          <a:p>
            <a:r>
              <a:rPr lang="en-US" dirty="0"/>
              <a:t>Click to edit Master title style</a:t>
            </a:r>
          </a:p>
        </p:txBody>
      </p:sp>
      <p:pic>
        <p:nvPicPr>
          <p:cNvPr id="15" name="Picture 14">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
        <p:nvSpPr>
          <p:cNvPr id="7" name="Picture Placeholder 3">
            <a:extLst>
              <a:ext uri="{FF2B5EF4-FFF2-40B4-BE49-F238E27FC236}">
                <a16:creationId xmlns:a16="http://schemas.microsoft.com/office/drawing/2014/main" id="{344AB282-286F-5343-9D57-0D477E45A62E}"/>
              </a:ext>
            </a:extLst>
          </p:cNvPr>
          <p:cNvSpPr>
            <a:spLocks noGrp="1"/>
          </p:cNvSpPr>
          <p:nvPr>
            <p:ph type="pic" sz="quarter" idx="10"/>
          </p:nvPr>
        </p:nvSpPr>
        <p:spPr>
          <a:xfrm>
            <a:off x="-1" y="0"/>
            <a:ext cx="5220000" cy="6696000"/>
          </a:xfr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114777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icture Title 3">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9D942-1922-0E4D-A6E9-0913DD602831}"/>
              </a:ext>
            </a:extLst>
          </p:cNvPr>
          <p:cNvSpPr>
            <a:spLocks noGrp="1"/>
          </p:cNvSpPr>
          <p:nvPr>
            <p:ph type="ctrTitle"/>
          </p:nvPr>
        </p:nvSpPr>
        <p:spPr>
          <a:xfrm>
            <a:off x="5963478" y="2245172"/>
            <a:ext cx="4939748" cy="1928191"/>
          </a:xfrm>
        </p:spPr>
        <p:txBody>
          <a:bodyPr anchor="t" anchorCtr="0">
            <a:normAutofit/>
          </a:bodyPr>
          <a:lstStyle>
            <a:lvl1pPr algn="l">
              <a:defRPr sz="5500">
                <a:solidFill>
                  <a:schemeClr val="bg1"/>
                </a:solidFill>
              </a:defRPr>
            </a:lvl1pPr>
          </a:lstStyle>
          <a:p>
            <a:r>
              <a:rPr lang="en-US" dirty="0"/>
              <a:t>Click to edit Master title style</a:t>
            </a:r>
          </a:p>
        </p:txBody>
      </p:sp>
      <p:pic>
        <p:nvPicPr>
          <p:cNvPr id="15" name="Picture 14">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
        <p:nvSpPr>
          <p:cNvPr id="5" name="Picture Placeholder 3">
            <a:extLst>
              <a:ext uri="{FF2B5EF4-FFF2-40B4-BE49-F238E27FC236}">
                <a16:creationId xmlns:a16="http://schemas.microsoft.com/office/drawing/2014/main" id="{FD0FF1F5-C5D5-4E4C-808A-608907963081}"/>
              </a:ext>
            </a:extLst>
          </p:cNvPr>
          <p:cNvSpPr>
            <a:spLocks noGrp="1"/>
          </p:cNvSpPr>
          <p:nvPr>
            <p:ph type="pic" sz="quarter" idx="10"/>
          </p:nvPr>
        </p:nvSpPr>
        <p:spPr>
          <a:xfrm>
            <a:off x="-1" y="0"/>
            <a:ext cx="5220000" cy="6696000"/>
          </a:xfr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27719300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Title 4">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9D942-1922-0E4D-A6E9-0913DD602831}"/>
              </a:ext>
            </a:extLst>
          </p:cNvPr>
          <p:cNvSpPr>
            <a:spLocks noGrp="1"/>
          </p:cNvSpPr>
          <p:nvPr>
            <p:ph type="ctrTitle"/>
          </p:nvPr>
        </p:nvSpPr>
        <p:spPr>
          <a:xfrm>
            <a:off x="5963478" y="2057400"/>
            <a:ext cx="5748130" cy="1928191"/>
          </a:xfrm>
        </p:spPr>
        <p:txBody>
          <a:bodyPr anchor="t" anchorCtr="0">
            <a:normAutofit/>
          </a:bodyPr>
          <a:lstStyle>
            <a:lvl1pPr algn="l">
              <a:defRPr sz="5500">
                <a:solidFill>
                  <a:schemeClr val="bg1"/>
                </a:solidFill>
              </a:defRPr>
            </a:lvl1pPr>
          </a:lstStyle>
          <a:p>
            <a:r>
              <a:rPr lang="en-US" dirty="0"/>
              <a:t>Click to edit Master title style</a:t>
            </a:r>
          </a:p>
        </p:txBody>
      </p:sp>
      <p:pic>
        <p:nvPicPr>
          <p:cNvPr id="15" name="Picture 14">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
        <p:nvSpPr>
          <p:cNvPr id="5" name="Picture Placeholder 3">
            <a:extLst>
              <a:ext uri="{FF2B5EF4-FFF2-40B4-BE49-F238E27FC236}">
                <a16:creationId xmlns:a16="http://schemas.microsoft.com/office/drawing/2014/main" id="{B4556C11-9EAF-AF41-8DBA-2A592B1D5079}"/>
              </a:ext>
            </a:extLst>
          </p:cNvPr>
          <p:cNvSpPr>
            <a:spLocks noGrp="1"/>
          </p:cNvSpPr>
          <p:nvPr>
            <p:ph type="pic" sz="quarter" idx="10"/>
          </p:nvPr>
        </p:nvSpPr>
        <p:spPr>
          <a:xfrm>
            <a:off x="-1" y="0"/>
            <a:ext cx="5220000" cy="6696000"/>
          </a:xfrm>
        </p:spPr>
        <p:txBody>
          <a:bodyPr/>
          <a:lstStyle>
            <a:lvl1pPr marL="0" indent="0">
              <a:buNone/>
              <a:defRPr>
                <a:solidFill>
                  <a:schemeClr val="bg1"/>
                </a:solidFill>
              </a:defRPr>
            </a:lvl1pPr>
          </a:lstStyle>
          <a:p>
            <a:endParaRPr lang="en-US" dirty="0"/>
          </a:p>
        </p:txBody>
      </p:sp>
    </p:spTree>
    <p:extLst>
      <p:ext uri="{BB962C8B-B14F-4D97-AF65-F5344CB8AC3E}">
        <p14:creationId xmlns:p14="http://schemas.microsoft.com/office/powerpoint/2010/main" val="30336777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etailed Titl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F9D942-1922-0E4D-A6E9-0913DD602831}"/>
              </a:ext>
            </a:extLst>
          </p:cNvPr>
          <p:cNvSpPr>
            <a:spLocks noGrp="1"/>
          </p:cNvSpPr>
          <p:nvPr>
            <p:ph type="ctrTitle"/>
          </p:nvPr>
        </p:nvSpPr>
        <p:spPr>
          <a:xfrm>
            <a:off x="785190" y="2101777"/>
            <a:ext cx="9882809" cy="983839"/>
          </a:xfrm>
        </p:spPr>
        <p:txBody>
          <a:bodyPr anchor="t" anchorCtr="0">
            <a:normAutofit/>
          </a:bodyPr>
          <a:lstStyle>
            <a:lvl1pPr algn="l">
              <a:defRPr sz="5500"/>
            </a:lvl1pPr>
          </a:lstStyle>
          <a:p>
            <a:r>
              <a:rPr lang="en-US" dirty="0"/>
              <a:t>Click to edit Master title style</a:t>
            </a:r>
          </a:p>
        </p:txBody>
      </p:sp>
      <p:sp>
        <p:nvSpPr>
          <p:cNvPr id="6" name="Text Placeholder 5">
            <a:extLst>
              <a:ext uri="{FF2B5EF4-FFF2-40B4-BE49-F238E27FC236}">
                <a16:creationId xmlns:a16="http://schemas.microsoft.com/office/drawing/2014/main" id="{CDB3C4B5-F511-4142-8A26-25C27879795F}"/>
              </a:ext>
            </a:extLst>
          </p:cNvPr>
          <p:cNvSpPr>
            <a:spLocks noGrp="1"/>
          </p:cNvSpPr>
          <p:nvPr>
            <p:ph type="body" sz="quarter" idx="11"/>
          </p:nvPr>
        </p:nvSpPr>
        <p:spPr>
          <a:xfrm>
            <a:off x="785191" y="3995738"/>
            <a:ext cx="9882810" cy="2176462"/>
          </a:xfrm>
        </p:spPr>
        <p:txBody>
          <a:bodyPr/>
          <a:lstStyle>
            <a:lvl1pPr marL="0" indent="0">
              <a:buNone/>
              <a:defRPr/>
            </a:lvl1pPr>
          </a:lstStyle>
          <a:p>
            <a:pPr lvl="0"/>
            <a:r>
              <a:rPr lang="en-US" dirty="0"/>
              <a:t>Edit Master text styles</a:t>
            </a:r>
          </a:p>
          <a:p>
            <a:pPr lvl="1"/>
            <a:r>
              <a:rPr lang="en-US" dirty="0"/>
              <a:t>Bullet</a:t>
            </a:r>
          </a:p>
          <a:p>
            <a:pPr lvl="1"/>
            <a:r>
              <a:rPr lang="en-US" dirty="0"/>
              <a:t>Bullet</a:t>
            </a:r>
          </a:p>
        </p:txBody>
      </p:sp>
      <p:pic>
        <p:nvPicPr>
          <p:cNvPr id="15" name="Picture 14">
            <a:extLst>
              <a:ext uri="{FF2B5EF4-FFF2-40B4-BE49-F238E27FC236}">
                <a16:creationId xmlns:a16="http://schemas.microsoft.com/office/drawing/2014/main" id="{6BC5DEEA-2C87-1B45-941C-5FCCBA7E5D1B}"/>
              </a:ext>
            </a:extLst>
          </p:cNvPr>
          <p:cNvPicPr>
            <a:picLocks noChangeAspect="1"/>
          </p:cNvPicPr>
          <p:nvPr userDrawn="1"/>
        </p:nvPicPr>
        <p:blipFill>
          <a:blip r:embed="rId2"/>
          <a:stretch>
            <a:fillRect/>
          </a:stretch>
        </p:blipFill>
        <p:spPr>
          <a:xfrm>
            <a:off x="9171608" y="425757"/>
            <a:ext cx="2540000" cy="768350"/>
          </a:xfrm>
          <a:prstGeom prst="rect">
            <a:avLst/>
          </a:prstGeom>
        </p:spPr>
      </p:pic>
      <p:sp>
        <p:nvSpPr>
          <p:cNvPr id="11" name="Text Placeholder 10">
            <a:extLst>
              <a:ext uri="{FF2B5EF4-FFF2-40B4-BE49-F238E27FC236}">
                <a16:creationId xmlns:a16="http://schemas.microsoft.com/office/drawing/2014/main" id="{2C3FE596-17E3-4E4A-BDB7-A9877C95375E}"/>
              </a:ext>
            </a:extLst>
          </p:cNvPr>
          <p:cNvSpPr>
            <a:spLocks noGrp="1"/>
          </p:cNvSpPr>
          <p:nvPr>
            <p:ph type="body" sz="quarter" idx="10" hasCustomPrompt="1"/>
          </p:nvPr>
        </p:nvSpPr>
        <p:spPr>
          <a:xfrm>
            <a:off x="785190" y="3160624"/>
            <a:ext cx="9882809" cy="576953"/>
          </a:xfrm>
        </p:spPr>
        <p:txBody>
          <a:bodyPr>
            <a:normAutofit/>
          </a:bodyPr>
          <a:lstStyle>
            <a:lvl1pPr marL="0" indent="0">
              <a:buNone/>
              <a:defRPr sz="3000" b="0" i="0">
                <a:solidFill>
                  <a:srgbClr val="8C044F"/>
                </a:solidFill>
                <a:latin typeface="Barlow ExtraLight" pitchFamily="2" charset="77"/>
              </a:defRPr>
            </a:lvl1pPr>
          </a:lstStyle>
          <a:p>
            <a:pPr lvl="0"/>
            <a:r>
              <a:rPr lang="en-US" dirty="0"/>
              <a:t>Click to edit Master sub title</a:t>
            </a:r>
          </a:p>
        </p:txBody>
      </p:sp>
    </p:spTree>
    <p:extLst>
      <p:ext uri="{BB962C8B-B14F-4D97-AF65-F5344CB8AC3E}">
        <p14:creationId xmlns:p14="http://schemas.microsoft.com/office/powerpoint/2010/main" val="94813688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slideLayout" Target="../slideLayouts/slideLayout46.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slideLayout" Target="../slideLayouts/slideLayout45.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5" Type="http://schemas.openxmlformats.org/officeDocument/2006/relationships/image" Target="../media/image1.png"/><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8013EFB-F552-5B48-BE0D-720A621310B1}"/>
              </a:ext>
            </a:extLst>
          </p:cNvPr>
          <p:cNvSpPr>
            <a:spLocks noGrp="1"/>
          </p:cNvSpPr>
          <p:nvPr>
            <p:ph type="title"/>
          </p:nvPr>
        </p:nvSpPr>
        <p:spPr>
          <a:xfrm>
            <a:off x="838200" y="1972638"/>
            <a:ext cx="10515600" cy="904126"/>
          </a:xfrm>
          <a:prstGeom prst="rect">
            <a:avLst/>
          </a:prstGeom>
        </p:spPr>
        <p:txBody>
          <a:bodyPr vert="horz" lIns="0" tIns="0" rIns="0" bIns="0" rtlCol="0" anchor="t" anchorCtr="0">
            <a:normAutofit/>
          </a:bodyPr>
          <a:lstStyle/>
          <a:p>
            <a:r>
              <a:rPr lang="en-US" dirty="0"/>
              <a:t>Click to edit Master title style</a:t>
            </a:r>
          </a:p>
        </p:txBody>
      </p:sp>
      <p:sp>
        <p:nvSpPr>
          <p:cNvPr id="3" name="Text Placeholder 2">
            <a:extLst>
              <a:ext uri="{FF2B5EF4-FFF2-40B4-BE49-F238E27FC236}">
                <a16:creationId xmlns:a16="http://schemas.microsoft.com/office/drawing/2014/main" id="{AD112BBD-EB7A-914D-A6F7-5B62FF2E7786}"/>
              </a:ext>
            </a:extLst>
          </p:cNvPr>
          <p:cNvSpPr>
            <a:spLocks noGrp="1"/>
          </p:cNvSpPr>
          <p:nvPr>
            <p:ph type="body" idx="1"/>
          </p:nvPr>
        </p:nvSpPr>
        <p:spPr>
          <a:xfrm>
            <a:off x="838200" y="2971799"/>
            <a:ext cx="10515600" cy="3205163"/>
          </a:xfrm>
          <a:prstGeom prst="rect">
            <a:avLst/>
          </a:prstGeom>
        </p:spPr>
        <p:txBody>
          <a:bodyPr vert="horz" lIns="0" tIns="0" rIns="0" bIns="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a:extLst>
              <a:ext uri="{FF2B5EF4-FFF2-40B4-BE49-F238E27FC236}">
                <a16:creationId xmlns:a16="http://schemas.microsoft.com/office/drawing/2014/main" id="{8E24808A-8296-564E-BCC2-DEC049F7DBAD}"/>
              </a:ext>
            </a:extLst>
          </p:cNvPr>
          <p:cNvPicPr>
            <a:picLocks noChangeAspect="1"/>
          </p:cNvPicPr>
          <p:nvPr userDrawn="1"/>
        </p:nvPicPr>
        <p:blipFill>
          <a:blip r:embed="rId35"/>
          <a:stretch>
            <a:fillRect/>
          </a:stretch>
        </p:blipFill>
        <p:spPr>
          <a:xfrm>
            <a:off x="0" y="6699250"/>
            <a:ext cx="12192000" cy="158750"/>
          </a:xfrm>
          <a:prstGeom prst="rect">
            <a:avLst/>
          </a:prstGeom>
        </p:spPr>
      </p:pic>
    </p:spTree>
    <p:extLst>
      <p:ext uri="{BB962C8B-B14F-4D97-AF65-F5344CB8AC3E}">
        <p14:creationId xmlns:p14="http://schemas.microsoft.com/office/powerpoint/2010/main" val="286480241"/>
      </p:ext>
    </p:extLst>
  </p:cSld>
  <p:clrMap bg1="lt1" tx1="dk1" bg2="lt2" tx2="dk2" accent1="accent1" accent2="accent2" accent3="accent3" accent4="accent4" accent5="accent5" accent6="accent6" hlink="hlink" folHlink="folHlink"/>
  <p:sldLayoutIdLst>
    <p:sldLayoutId id="2147483658" r:id="rId1"/>
    <p:sldLayoutId id="2147483651" r:id="rId2"/>
    <p:sldLayoutId id="2147483650" r:id="rId3"/>
    <p:sldLayoutId id="2147483652" r:id="rId4"/>
    <p:sldLayoutId id="2147483649" r:id="rId5"/>
    <p:sldLayoutId id="2147483659" r:id="rId6"/>
    <p:sldLayoutId id="2147483660" r:id="rId7"/>
    <p:sldLayoutId id="2147483661" r:id="rId8"/>
    <p:sldLayoutId id="2147483654" r:id="rId9"/>
    <p:sldLayoutId id="2147483657" r:id="rId10"/>
    <p:sldLayoutId id="2147483655" r:id="rId11"/>
    <p:sldLayoutId id="2147483656" r:id="rId12"/>
    <p:sldLayoutId id="2147483662" r:id="rId13"/>
    <p:sldLayoutId id="2147483670" r:id="rId14"/>
    <p:sldLayoutId id="2147483671" r:id="rId15"/>
    <p:sldLayoutId id="2147483672" r:id="rId16"/>
    <p:sldLayoutId id="2147483663" r:id="rId17"/>
    <p:sldLayoutId id="2147483676" r:id="rId18"/>
    <p:sldLayoutId id="2147483674" r:id="rId19"/>
    <p:sldLayoutId id="2147483675" r:id="rId20"/>
    <p:sldLayoutId id="2147483664" r:id="rId21"/>
    <p:sldLayoutId id="2147483677" r:id="rId22"/>
    <p:sldLayoutId id="2147483678" r:id="rId23"/>
    <p:sldLayoutId id="2147483679" r:id="rId24"/>
    <p:sldLayoutId id="2147483665" r:id="rId25"/>
    <p:sldLayoutId id="2147483680" r:id="rId26"/>
    <p:sldLayoutId id="2147483681" r:id="rId27"/>
    <p:sldLayoutId id="2147483682" r:id="rId28"/>
    <p:sldLayoutId id="2147483666" r:id="rId29"/>
    <p:sldLayoutId id="2147483667" r:id="rId30"/>
    <p:sldLayoutId id="2147483668" r:id="rId31"/>
    <p:sldLayoutId id="2147483669" r:id="rId32"/>
    <p:sldLayoutId id="2147483684" r:id="rId33"/>
  </p:sldLayoutIdLst>
  <p:hf hdr="0" ftr="0" dt="0"/>
  <p:txStyles>
    <p:titleStyle>
      <a:lvl1pPr algn="l" defTabSz="914400" rtl="0" eaLnBrk="1" latinLnBrk="0" hangingPunct="1">
        <a:lnSpc>
          <a:spcPct val="90000"/>
        </a:lnSpc>
        <a:spcBef>
          <a:spcPct val="0"/>
        </a:spcBef>
        <a:buNone/>
        <a:defRPr sz="5500" b="0" i="0" kern="1200">
          <a:solidFill>
            <a:schemeClr val="tx1"/>
          </a:solidFill>
          <a:latin typeface="Barlow Thin" pitchFamily="2" charset="77"/>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1"/>
          </a:solidFill>
          <a:latin typeface="Barlow" pitchFamily="2" charset="77"/>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arlow" pitchFamily="2" charset="77"/>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arlow" pitchFamily="2" charset="77"/>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arlow" pitchFamily="2" charset="77"/>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b="0" i="0" kern="1200">
          <a:solidFill>
            <a:schemeClr val="tx1"/>
          </a:solidFill>
          <a:latin typeface="Barlow" pitchFamily="2" charset="77"/>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5/23/2024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pic>
        <p:nvPicPr>
          <p:cNvPr id="7" name="Picture 6">
            <a:extLst>
              <a:ext uri="{FF2B5EF4-FFF2-40B4-BE49-F238E27FC236}">
                <a16:creationId xmlns:a16="http://schemas.microsoft.com/office/drawing/2014/main" id="{50A66ABB-4CD9-4A67-0783-1EC0DECA49AF}"/>
              </a:ext>
            </a:extLst>
          </p:cNvPr>
          <p:cNvPicPr>
            <a:picLocks noChangeAspect="1"/>
          </p:cNvPicPr>
          <p:nvPr userDrawn="1"/>
        </p:nvPicPr>
        <p:blipFill>
          <a:blip r:embed="rId15"/>
          <a:stretch>
            <a:fillRect/>
          </a:stretch>
        </p:blipFill>
        <p:spPr>
          <a:xfrm>
            <a:off x="0" y="6699250"/>
            <a:ext cx="12192000" cy="158750"/>
          </a:xfrm>
          <a:prstGeom prst="rect">
            <a:avLst/>
          </a:prstGeom>
        </p:spPr>
      </p:pic>
    </p:spTree>
    <p:extLst>
      <p:ext uri="{BB962C8B-B14F-4D97-AF65-F5344CB8AC3E}">
        <p14:creationId xmlns:p14="http://schemas.microsoft.com/office/powerpoint/2010/main" val="23874096"/>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45.xml"/><Relationship Id="rId6" Type="http://schemas.openxmlformats.org/officeDocument/2006/relationships/image" Target="../media/image7.PNG"/><Relationship Id="rId5" Type="http://schemas.openxmlformats.org/officeDocument/2006/relationships/image" Target="../media/image6.sv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image" Target="../media/image43.png"/><Relationship Id="rId7"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9.xml"/><Relationship Id="rId6" Type="http://schemas.openxmlformats.org/officeDocument/2006/relationships/image" Target="../media/image7.PNG"/><Relationship Id="rId5" Type="http://schemas.openxmlformats.org/officeDocument/2006/relationships/image" Target="../media/image6.svg"/><Relationship Id="rId10" Type="http://schemas.microsoft.com/office/2007/relationships/hdphoto" Target="../media/hdphoto2.wdp"/><Relationship Id="rId4" Type="http://schemas.openxmlformats.org/officeDocument/2006/relationships/image" Target="../media/image5.png"/><Relationship Id="rId9" Type="http://schemas.openxmlformats.org/officeDocument/2006/relationships/image" Target="../media/image9.png"/></Relationships>
</file>

<file path=ppt/slides/_rels/slide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13.xml"/><Relationship Id="rId1" Type="http://schemas.openxmlformats.org/officeDocument/2006/relationships/tags" Target="../tags/tag1.xml"/><Relationship Id="rId6" Type="http://schemas.openxmlformats.org/officeDocument/2006/relationships/diagramQuickStyle" Target="../diagrams/quickStyle1.xml"/><Relationship Id="rId5" Type="http://schemas.openxmlformats.org/officeDocument/2006/relationships/diagramLayout" Target="../diagrams/layout1.xml"/><Relationship Id="rId10" Type="http://schemas.openxmlformats.org/officeDocument/2006/relationships/image" Target="../media/image21.svg"/><Relationship Id="rId4" Type="http://schemas.openxmlformats.org/officeDocument/2006/relationships/diagramData" Target="../diagrams/data1.xml"/><Relationship Id="rId9" Type="http://schemas.openxmlformats.org/officeDocument/2006/relationships/image" Target="../media/image20.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9.xml"/></Relationships>
</file>

<file path=ppt/slides/_rels/slide5.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image" Target="../media/image30.png"/><Relationship Id="rId7" Type="http://schemas.openxmlformats.org/officeDocument/2006/relationships/image" Target="../media/image34.png"/><Relationship Id="rId2" Type="http://schemas.openxmlformats.org/officeDocument/2006/relationships/notesSlide" Target="../notesSlides/notesSlide5.xml"/><Relationship Id="rId1" Type="http://schemas.openxmlformats.org/officeDocument/2006/relationships/slideLayout" Target="../slideLayouts/slideLayout35.xml"/><Relationship Id="rId6" Type="http://schemas.openxmlformats.org/officeDocument/2006/relationships/image" Target="../media/image33.svg"/><Relationship Id="rId5" Type="http://schemas.openxmlformats.org/officeDocument/2006/relationships/image" Target="../media/image32.png"/><Relationship Id="rId4" Type="http://schemas.openxmlformats.org/officeDocument/2006/relationships/image" Target="../media/image31.svg"/></Relationships>
</file>

<file path=ppt/slides/_rels/slide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6.xml"/><Relationship Id="rId1" Type="http://schemas.openxmlformats.org/officeDocument/2006/relationships/slideLayout" Target="../slideLayouts/slideLayout13.xml"/><Relationship Id="rId5" Type="http://schemas.openxmlformats.org/officeDocument/2006/relationships/image" Target="../media/image38.PNG"/><Relationship Id="rId4" Type="http://schemas.openxmlformats.org/officeDocument/2006/relationships/image" Target="../media/image37.png"/></Relationships>
</file>

<file path=ppt/slides/_rels/slide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38.PNG"/><Relationship Id="rId4" Type="http://schemas.openxmlformats.org/officeDocument/2006/relationships/image" Target="../media/image37.png"/></Relationships>
</file>

<file path=ppt/slides/_rels/slide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38.PNG"/><Relationship Id="rId4" Type="http://schemas.openxmlformats.org/officeDocument/2006/relationships/image" Target="../media/image37.png"/></Relationships>
</file>

<file path=ppt/slides/_rels/slide9.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green lines on a white background&#10;&#10;Description automatically generated">
            <a:extLst>
              <a:ext uri="{FF2B5EF4-FFF2-40B4-BE49-F238E27FC236}">
                <a16:creationId xmlns:a16="http://schemas.microsoft.com/office/drawing/2014/main" id="{1FA89723-7905-7C22-7063-7E0F4284E4B9}"/>
              </a:ext>
            </a:extLst>
          </p:cNvPr>
          <p:cNvPicPr>
            <a:picLocks noChangeAspect="1"/>
          </p:cNvPicPr>
          <p:nvPr/>
        </p:nvPicPr>
        <p:blipFill rotWithShape="1">
          <a:blip r:embed="rId3"/>
          <a:srcRect t="7448" b="14364"/>
          <a:stretch/>
        </p:blipFill>
        <p:spPr>
          <a:xfrm>
            <a:off x="20" y="-7619"/>
            <a:ext cx="12191979" cy="6887364"/>
          </a:xfrm>
          <a:prstGeom prst="rect">
            <a:avLst/>
          </a:prstGeom>
        </p:spPr>
      </p:pic>
      <p:sp>
        <p:nvSpPr>
          <p:cNvPr id="2" name="Title 1">
            <a:extLst>
              <a:ext uri="{FF2B5EF4-FFF2-40B4-BE49-F238E27FC236}">
                <a16:creationId xmlns:a16="http://schemas.microsoft.com/office/drawing/2014/main" id="{F7059FAA-BFB9-792F-138B-5B574CCB67AA}"/>
              </a:ext>
            </a:extLst>
          </p:cNvPr>
          <p:cNvSpPr>
            <a:spLocks noGrp="1"/>
          </p:cNvSpPr>
          <p:nvPr>
            <p:ph type="ctrTitle"/>
          </p:nvPr>
        </p:nvSpPr>
        <p:spPr>
          <a:xfrm>
            <a:off x="244148" y="1092643"/>
            <a:ext cx="8691587" cy="2839273"/>
          </a:xfrm>
        </p:spPr>
        <p:txBody>
          <a:bodyPr vert="horz" lIns="91440" tIns="45720" rIns="91440" bIns="45720" rtlCol="0" anchor="b">
            <a:normAutofit/>
          </a:bodyPr>
          <a:lstStyle/>
          <a:p>
            <a:r>
              <a:rPr lang="en-US" sz="5800" b="1" i="0" spc="50" dirty="0">
                <a:ln w="0"/>
                <a:effectLst>
                  <a:innerShdw blurRad="63500" dist="50800" dir="13500000">
                    <a:srgbClr val="000000">
                      <a:alpha val="50000"/>
                    </a:srgbClr>
                  </a:innerShdw>
                </a:effectLst>
                <a:latin typeface="Barlow Thin" panose="00000300000000000000" pitchFamily="2" charset="0"/>
                <a:ea typeface="Open Sans" panose="020B0606030504020204" pitchFamily="34" charset="0"/>
                <a:cs typeface="Open Sans" panose="020B0606030504020204" pitchFamily="34" charset="0"/>
              </a:rPr>
              <a:t>Carbon-Aware Networks</a:t>
            </a:r>
            <a:endParaRPr lang="en-US" sz="5800" b="1" spc="50" dirty="0">
              <a:ln w="0"/>
              <a:effectLst>
                <a:innerShdw blurRad="63500" dist="50800" dir="13500000">
                  <a:srgbClr val="000000">
                    <a:alpha val="50000"/>
                  </a:srgbClr>
                </a:innerShdw>
              </a:effectLst>
              <a:latin typeface="+mj-lt"/>
            </a:endParaRPr>
          </a:p>
        </p:txBody>
      </p:sp>
      <p:sp>
        <p:nvSpPr>
          <p:cNvPr id="4" name="Text Placeholder 2">
            <a:extLst>
              <a:ext uri="{FF2B5EF4-FFF2-40B4-BE49-F238E27FC236}">
                <a16:creationId xmlns:a16="http://schemas.microsoft.com/office/drawing/2014/main" id="{D5266F07-6644-DB4B-AEA9-7FDA4BA3D4A1}"/>
              </a:ext>
            </a:extLst>
          </p:cNvPr>
          <p:cNvSpPr>
            <a:spLocks noGrp="1"/>
          </p:cNvSpPr>
          <p:nvPr>
            <p:ph type="body" sz="quarter" idx="10"/>
          </p:nvPr>
        </p:nvSpPr>
        <p:spPr>
          <a:xfrm>
            <a:off x="365991" y="4295702"/>
            <a:ext cx="9882809" cy="2217538"/>
          </a:xfrm>
        </p:spPr>
        <p:txBody>
          <a:bodyPr>
            <a:normAutofit/>
          </a:bodyPr>
          <a:lstStyle/>
          <a:p>
            <a:r>
              <a:rPr lang="en-GB" sz="2800" b="1" u="sng" dirty="0">
                <a:solidFill>
                  <a:schemeClr val="tx1"/>
                </a:solidFill>
              </a:rPr>
              <a:t>Sawsan El Zahr</a:t>
            </a:r>
            <a:r>
              <a:rPr lang="en-GB" sz="2800" b="1" dirty="0">
                <a:solidFill>
                  <a:schemeClr val="tx1"/>
                </a:solidFill>
              </a:rPr>
              <a:t>, PhD student at University of Oxford</a:t>
            </a:r>
          </a:p>
          <a:p>
            <a:r>
              <a:rPr lang="en-GB" sz="2800" b="1" dirty="0">
                <a:solidFill>
                  <a:schemeClr val="tx1"/>
                </a:solidFill>
              </a:rPr>
              <a:t>Joint work with Paul Gunning (BT) and Noa Zilberman</a:t>
            </a:r>
          </a:p>
        </p:txBody>
      </p:sp>
      <p:grpSp>
        <p:nvGrpSpPr>
          <p:cNvPr id="3" name="Group 2">
            <a:extLst>
              <a:ext uri="{FF2B5EF4-FFF2-40B4-BE49-F238E27FC236}">
                <a16:creationId xmlns:a16="http://schemas.microsoft.com/office/drawing/2014/main" id="{7F4E2AA3-508F-CD6B-7D79-8D6D355B03AA}"/>
              </a:ext>
            </a:extLst>
          </p:cNvPr>
          <p:cNvGrpSpPr/>
          <p:nvPr/>
        </p:nvGrpSpPr>
        <p:grpSpPr>
          <a:xfrm>
            <a:off x="638629" y="6022516"/>
            <a:ext cx="3448413" cy="793023"/>
            <a:chOff x="638629" y="6022516"/>
            <a:chExt cx="3448413" cy="793023"/>
          </a:xfrm>
        </p:grpSpPr>
        <p:pic>
          <p:nvPicPr>
            <p:cNvPr id="8" name="Graphic 7">
              <a:extLst>
                <a:ext uri="{FF2B5EF4-FFF2-40B4-BE49-F238E27FC236}">
                  <a16:creationId xmlns:a16="http://schemas.microsoft.com/office/drawing/2014/main" id="{86E8D78C-B9F2-ACD7-6B99-3DD4B7D60F5F}"/>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94019" y="6022516"/>
              <a:ext cx="793023" cy="793023"/>
            </a:xfrm>
            <a:prstGeom prst="rect">
              <a:avLst/>
            </a:prstGeom>
          </p:spPr>
        </p:pic>
        <p:pic>
          <p:nvPicPr>
            <p:cNvPr id="27" name="Picture 26" descr="A blue square with white text&#10;&#10;Description automatically generated">
              <a:extLst>
                <a:ext uri="{FF2B5EF4-FFF2-40B4-BE49-F238E27FC236}">
                  <a16:creationId xmlns:a16="http://schemas.microsoft.com/office/drawing/2014/main" id="{FA250CBD-4CA7-9077-6ED1-D1CB8D6E3486}"/>
                </a:ext>
              </a:extLst>
            </p:cNvPr>
            <p:cNvPicPr>
              <a:picLocks noChangeAspect="1"/>
            </p:cNvPicPr>
            <p:nvPr/>
          </p:nvPicPr>
          <p:blipFill>
            <a:blip r:embed="rId6"/>
            <a:stretch>
              <a:fillRect/>
            </a:stretch>
          </p:blipFill>
          <p:spPr>
            <a:xfrm>
              <a:off x="2384401" y="6022516"/>
              <a:ext cx="731042" cy="724537"/>
            </a:xfrm>
            <a:prstGeom prst="rect">
              <a:avLst/>
            </a:prstGeom>
          </p:spPr>
        </p:pic>
        <p:pic>
          <p:nvPicPr>
            <p:cNvPr id="33" name="Picture 32" descr="A colorful circle with four circles&#10;&#10;Description automatically generated with medium confidence">
              <a:extLst>
                <a:ext uri="{FF2B5EF4-FFF2-40B4-BE49-F238E27FC236}">
                  <a16:creationId xmlns:a16="http://schemas.microsoft.com/office/drawing/2014/main" id="{779BDFA5-4578-8FE1-D306-BA9F2A12E5CF}"/>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230" b="98566" l="2381" r="95437">
                          <a14:foregroundMark x1="16270" y1="14754" x2="10516" y2="22131"/>
                          <a14:foregroundMark x1="47024" y1="11885" x2="45280" y2="49097"/>
                          <a14:foregroundMark x1="39280" y1="47846" x2="37302" y2="47131"/>
                          <a14:foregroundMark x1="17962" y1="46992" x2="8730" y2="46926"/>
                          <a14:foregroundMark x1="37302" y1="47131" x2="19678" y2="47005"/>
                          <a14:foregroundMark x1="8730" y1="46926" x2="2381" y2="39959"/>
                          <a14:foregroundMark x1="2381" y1="39959" x2="7341" y2="27869"/>
                          <a14:foregroundMark x1="27778" y1="7377" x2="37897" y2="3074"/>
                          <a14:foregroundMark x1="37897" y1="3074" x2="46627" y2="3689"/>
                          <a14:foregroundMark x1="46627" y1="3689" x2="36310" y2="4303"/>
                          <a14:foregroundMark x1="36310" y1="4303" x2="27183" y2="7582"/>
                          <a14:foregroundMark x1="51786" y1="40984" x2="60119" y2="47541"/>
                          <a14:foregroundMark x1="60119" y1="47541" x2="61395" y2="47706"/>
                          <a14:foregroundMark x1="71831" y1="46247" x2="75397" y2="44057"/>
                          <a14:foregroundMark x1="75397" y1="44057" x2="73810" y2="24590"/>
                          <a14:foregroundMark x1="73810" y1="24590" x2="73810" y2="32787"/>
                          <a14:foregroundMark x1="73810" y1="32787" x2="75794" y2="22746"/>
                          <a14:foregroundMark x1="21032" y1="39754" x2="31746" y2="20902"/>
                          <a14:foregroundMark x1="31746" y1="20902" x2="21032" y2="29713"/>
                          <a14:foregroundMark x1="21032" y1="29713" x2="28571" y2="17418"/>
                          <a14:foregroundMark x1="28571" y1="17418" x2="16667" y2="34221"/>
                          <a14:foregroundMark x1="16667" y1="34221" x2="16270" y2="36270"/>
                          <a14:foregroundMark x1="16407" y1="51891" x2="16270" y2="64754"/>
                          <a14:foregroundMark x1="16799" y1="15219" x2="16435" y2="49274"/>
                          <a14:foregroundMark x1="16270" y1="64754" x2="25000" y2="71721"/>
                          <a14:foregroundMark x1="25000" y1="71721" x2="22222" y2="59426"/>
                          <a14:foregroundMark x1="22222" y1="59426" x2="40079" y2="57172"/>
                          <a14:foregroundMark x1="40079" y1="57172" x2="53571" y2="57582"/>
                          <a14:foregroundMark x1="54467" y1="57306" x2="65179" y2="54003"/>
                          <a14:foregroundMark x1="84053" y1="55418" x2="86111" y2="58607"/>
                          <a14:foregroundMark x1="86111" y1="58607" x2="85954" y2="77295"/>
                          <a14:foregroundMark x1="72762" y1="46286" x2="75794" y2="31557"/>
                          <a14:foregroundMark x1="65079" y1="83607" x2="70994" y2="54873"/>
                          <a14:foregroundMark x1="75794" y1="31557" x2="65873" y2="42418"/>
                          <a14:foregroundMark x1="65123" y1="53910" x2="64683" y2="60656"/>
                          <a14:foregroundMark x1="65873" y1="42418" x2="65640" y2="45989"/>
                          <a14:foregroundMark x1="79005" y1="46547" x2="90476" y2="35246"/>
                          <a14:foregroundMark x1="64683" y1="60656" x2="70571" y2="54856"/>
                          <a14:foregroundMark x1="91304" y1="51672" x2="92262" y2="70697"/>
                          <a14:foregroundMark x1="90476" y1="35246" x2="91153" y2="48682"/>
                          <a14:foregroundMark x1="92262" y1="70697" x2="92857" y2="65779"/>
                          <a14:foregroundMark x1="81746" y1="80738" x2="68056" y2="83607"/>
                          <a14:foregroundMark x1="68056" y1="83607" x2="76727" y2="89024"/>
                          <a14:foregroundMark x1="49079" y1="93978" x2="28943" y2="94167"/>
                          <a14:foregroundMark x1="70476" y1="93777" x2="53723" y2="93934"/>
                          <a14:foregroundMark x1="29019" y1="94063" x2="39881" y2="93852"/>
                          <a14:foregroundMark x1="39881" y1="93852" x2="45472" y2="94593"/>
                          <a14:foregroundMark x1="53871" y1="98698" x2="55556" y2="98975"/>
                          <a14:foregroundMark x1="33135" y1="95287" x2="43623" y2="97012"/>
                          <a14:foregroundMark x1="43748" y1="97947" x2="39087" y2="97541"/>
                          <a14:foregroundMark x1="55556" y1="98975" x2="53871" y2="98828"/>
                          <a14:foregroundMark x1="53871" y1="98916" x2="57060" y2="99213"/>
                          <a14:foregroundMark x1="39087" y1="97541" x2="43748" y2="97975"/>
                          <a14:foregroundMark x1="90278" y1="75410" x2="88492" y2="65164"/>
                          <a14:foregroundMark x1="88492" y1="65164" x2="87897" y2="76844"/>
                          <a14:foregroundMark x1="87897" y1="76844" x2="87785" y2="77127"/>
                          <a14:foregroundMark x1="79610" y1="85360" x2="72817" y2="80943"/>
                          <a14:foregroundMark x1="72817" y1="80943" x2="76622" y2="89157"/>
                          <a14:foregroundMark x1="69710" y1="92427" x2="68254" y2="92828"/>
                          <a14:foregroundMark x1="75250" y1="90901" x2="73183" y2="91470"/>
                          <a14:foregroundMark x1="68278" y1="89575" x2="68452" y2="65779"/>
                          <a14:foregroundMark x1="68254" y1="92828" x2="68275" y2="89899"/>
                          <a14:foregroundMark x1="68452" y1="65779" x2="62103" y2="76434"/>
                          <a14:foregroundMark x1="62103" y1="76434" x2="64683" y2="73975"/>
                          <a14:foregroundMark x1="81151" y1="56557" x2="69048" y2="78074"/>
                          <a14:foregroundMark x1="43422" y1="74824" x2="35714" y2="78893"/>
                          <a14:foregroundMark x1="80357" y1="55328" x2="53344" y2="69587"/>
                          <a14:foregroundMark x1="43297" y1="71707" x2="32540" y2="63525"/>
                          <a14:foregroundMark x1="61905" y1="85861" x2="51248" y2="77755"/>
                          <a14:foregroundMark x1="12500" y1="57582" x2="45928" y2="94515"/>
                          <a14:foregroundMark x1="37302" y1="90369" x2="6548" y2="59836"/>
                          <a14:foregroundMark x1="6548" y1="59426" x2="21825" y2="84631"/>
                          <a14:foregroundMark x1="21825" y1="84631" x2="25794" y2="89139"/>
                          <a14:foregroundMark x1="22222" y1="42008" x2="30159" y2="32787"/>
                          <a14:foregroundMark x1="30159" y1="32787" x2="32937" y2="17213"/>
                          <a14:foregroundMark x1="32937" y1="17213" x2="27183" y2="32377"/>
                          <a14:foregroundMark x1="27183" y1="32377" x2="37897" y2="34221"/>
                          <a14:foregroundMark x1="37897" y1="34221" x2="37500" y2="11885"/>
                          <a14:foregroundMark x1="44048" y1="6967" x2="21825" y2="22746"/>
                          <a14:foregroundMark x1="21825" y1="22746" x2="28770" y2="12705"/>
                          <a14:foregroundMark x1="28770" y1="12705" x2="41667" y2="13320"/>
                          <a14:foregroundMark x1="41667" y1="13320" x2="40278" y2="34836"/>
                          <a14:foregroundMark x1="40278" y1="34836" x2="36310" y2="46107"/>
                          <a14:foregroundMark x1="36310" y1="46107" x2="26389" y2="45697"/>
                          <a14:foregroundMark x1="62302" y1="42623" x2="77381" y2="27459"/>
                          <a14:foregroundMark x1="77381" y1="27459" x2="73413" y2="38115"/>
                          <a14:foregroundMark x1="73413" y1="38115" x2="73016" y2="18648"/>
                          <a14:foregroundMark x1="73016" y1="18648" x2="71627" y2="28074"/>
                          <a14:foregroundMark x1="71627" y1="28074" x2="81349" y2="27664"/>
                          <a14:foregroundMark x1="81349" y1="27664" x2="85317" y2="14549"/>
                          <a14:foregroundMark x1="85317" y1="14549" x2="87302" y2="16803"/>
                          <a14:foregroundMark x1="92857" y1="2664" x2="77183" y2="6148"/>
                          <a14:foregroundMark x1="94246" y1="30328" x2="79563" y2="18852"/>
                          <a14:foregroundMark x1="79563" y1="18852" x2="72817" y2="28074"/>
                          <a14:foregroundMark x1="72817" y1="28074" x2="71825" y2="19672"/>
                          <a14:foregroundMark x1="71825" y1="19672" x2="65675" y2="37500"/>
                          <a14:foregroundMark x1="65675" y1="37500" x2="66071" y2="38320"/>
                          <a14:foregroundMark x1="87500" y1="48361" x2="80265" y2="47240"/>
                          <a14:foregroundMark x1="80199" y1="47131" x2="91071" y2="47131"/>
                          <a14:foregroundMark x1="94246" y1="55738" x2="88294" y2="77049"/>
                          <a14:foregroundMark x1="93452" y1="2049" x2="76389" y2="6148"/>
                          <a14:foregroundMark x1="94444" y1="2049" x2="94841" y2="14139"/>
                          <a14:foregroundMark x1="45833" y1="2254" x2="40873" y2="1230"/>
                          <a14:foregroundMark x1="25595" y1="15984" x2="12698" y2="25000"/>
                          <a14:foregroundMark x1="12698" y1="25000" x2="8333" y2="33607"/>
                          <a14:foregroundMark x1="73810" y1="16803" x2="65476" y2="23566"/>
                          <a14:foregroundMark x1="65476" y1="23566" x2="55556" y2="38320"/>
                          <a14:foregroundMark x1="55556" y1="38320" x2="54762" y2="41803"/>
                          <a14:foregroundMark x1="65873" y1="16598" x2="76190" y2="6967"/>
                          <a14:foregroundMark x1="76190" y1="6967" x2="61508" y2="19467"/>
                          <a14:foregroundMark x1="61508" y1="19467" x2="52381" y2="36885"/>
                          <a14:foregroundMark x1="52381" y1="36885" x2="51786" y2="38730"/>
                          <a14:foregroundMark x1="68849" y1="19877" x2="74802" y2="12705"/>
                          <a14:foregroundMark x1="74802" y1="12705" x2="89484" y2="2664"/>
                          <a14:foregroundMark x1="89484" y1="2664" x2="91071" y2="21516"/>
                          <a14:foregroundMark x1="91071" y1="21516" x2="89087" y2="31352"/>
                          <a14:foregroundMark x1="95437" y1="12705" x2="95238" y2="3074"/>
                          <a14:foregroundMark x1="95437" y1="54508" x2="85717" y2="77596"/>
                          <a14:foregroundMark x1="69348" y1="91788" x2="67063" y2="93238"/>
                          <a14:foregroundMark x1="79741" y1="85193" x2="72007" y2="90101"/>
                          <a14:foregroundMark x1="67063" y1="93238" x2="65278" y2="93648"/>
                          <a14:foregroundMark x1="88690" y1="47746" x2="80252" y2="47218"/>
                          <a14:foregroundMark x1="65059" y1="53803" x2="59127" y2="53893"/>
                          <a14:foregroundMark x1="86111" y1="53484" x2="84037" y2="53515"/>
                          <a14:backgroundMark x1="45635" y1="49590" x2="41270" y2="50615"/>
                          <a14:backgroundMark x1="15675" y1="50410" x2="17262" y2="50615"/>
                          <a14:backgroundMark x1="19246" y1="7787" x2="14484" y2="13525"/>
                          <a14:backgroundMark x1="24008" y1="96516" x2="18452" y2="93852"/>
                          <a14:backgroundMark x1="48214" y1="78689" x2="49206" y2="71721"/>
                          <a14:backgroundMark x1="48810" y1="96311" x2="48810" y2="96311"/>
                          <a14:backgroundMark x1="48810" y1="96311" x2="48611" y2="97951"/>
                          <a14:backgroundMark x1="48611" y1="94057" x2="48810" y2="95287"/>
                          <a14:backgroundMark x1="48810" y1="97541" x2="48810" y2="99795"/>
                          <a14:backgroundMark x1="61706" y1="99180" x2="58730" y2="99795"/>
                          <a14:backgroundMark x1="81548" y1="95082" x2="93452" y2="78279"/>
                          <a14:backgroundMark x1="90873" y1="79303" x2="75397" y2="98975"/>
                          <a14:backgroundMark x1="82540" y1="51025" x2="62897" y2="50205"/>
                          <a14:backgroundMark x1="89881" y1="50615" x2="91865" y2="50820"/>
                          <a14:backgroundMark x1="48611" y1="56557" x2="48611" y2="58607"/>
                          <a14:backgroundMark x1="48214" y1="68033" x2="48611" y2="77869"/>
                          <a14:backgroundMark x1="16667" y1="49795" x2="16667" y2="49795"/>
                          <a14:backgroundMark x1="49405" y1="56762" x2="49405" y2="57787"/>
                          <a14:backgroundMark x1="25595" y1="95492" x2="19841" y2="91598"/>
                          <a14:backgroundMark x1="23214" y1="94262" x2="27976" y2="95492"/>
                          <a14:backgroundMark x1="58730" y1="99795" x2="56944" y2="98975"/>
                          <a14:backgroundMark x1="75000" y1="94672" x2="70635" y2="94057"/>
                        </a14:backgroundRemoval>
                      </a14:imgEffect>
                    </a14:imgLayer>
                  </a14:imgProps>
                </a:ext>
              </a:extLst>
            </a:blip>
            <a:stretch>
              <a:fillRect/>
            </a:stretch>
          </p:blipFill>
          <p:spPr>
            <a:xfrm>
              <a:off x="638629" y="6024244"/>
              <a:ext cx="751975" cy="726264"/>
            </a:xfrm>
            <a:prstGeom prst="rect">
              <a:avLst/>
            </a:prstGeom>
          </p:spPr>
        </p:pic>
        <p:pic>
          <p:nvPicPr>
            <p:cNvPr id="35" name="Picture 34" descr="A close up of a logo&#10;&#10;Description automatically generated">
              <a:extLst>
                <a:ext uri="{FF2B5EF4-FFF2-40B4-BE49-F238E27FC236}">
                  <a16:creationId xmlns:a16="http://schemas.microsoft.com/office/drawing/2014/main" id="{863C673A-4A8F-AC74-9DAB-6397D754B4BD}"/>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6395" b="89826" l="2674" r="95722">
                          <a14:foregroundMark x1="28164" y1="46221" x2="28164" y2="47674"/>
                          <a14:foregroundMark x1="32264" y1="45058" x2="32264" y2="45058"/>
                          <a14:foregroundMark x1="38681" y1="46512" x2="38681" y2="46512"/>
                          <a14:foregroundMark x1="49020" y1="45640" x2="49020" y2="45640"/>
                          <a14:foregroundMark x1="58289" y1="42442" x2="58289" y2="42442"/>
                          <a14:foregroundMark x1="18182" y1="45349" x2="18182" y2="45349"/>
                          <a14:foregroundMark x1="6952" y1="42733" x2="6952" y2="42733"/>
                          <a14:foregroundMark x1="5169" y1="44186" x2="5169" y2="44186"/>
                          <a14:foregroundMark x1="6774" y1="67442" x2="6774" y2="67442"/>
                          <a14:foregroundMark x1="14439" y1="68605" x2="14439" y2="68605"/>
                          <a14:foregroundMark x1="22638" y1="69767" x2="22638" y2="69767"/>
                          <a14:foregroundMark x1="27451" y1="72093" x2="27451" y2="72093"/>
                          <a14:foregroundMark x1="41533" y1="76744" x2="41533" y2="76744"/>
                          <a14:foregroundMark x1="46524" y1="78198" x2="46524" y2="78198"/>
                          <a14:foregroundMark x1="56863" y1="79651" x2="56863" y2="79651"/>
                          <a14:foregroundMark x1="77005" y1="47384" x2="77005" y2="47384"/>
                          <a14:foregroundMark x1="81818" y1="46802" x2="81818" y2="46802"/>
                          <a14:foregroundMark x1="91800" y1="45930" x2="91800" y2="45930"/>
                          <a14:foregroundMark x1="95900" y1="44186" x2="95900" y2="44186"/>
                          <a14:foregroundMark x1="3209" y1="9012" x2="3209" y2="9262"/>
                          <a14:foregroundMark x1="3973" y1="19960" x2="3743" y2="20930"/>
                          <a14:foregroundMark x1="6454" y1="9490" x2="6421" y2="9630"/>
                          <a14:foregroundMark x1="10798" y1="14244" x2="12478" y2="14244"/>
                          <a14:foregroundMark x1="9447" y1="21512" x2="10873" y2="21512"/>
                          <a14:foregroundMark x1="14082" y1="18314" x2="14559" y2="11060"/>
                          <a14:foregroundMark x1="14082" y1="18023" x2="13904" y2="20930"/>
                          <a14:foregroundMark x1="19786" y1="13663" x2="23529" y2="13663"/>
                          <a14:foregroundMark x1="19786" y1="13640" x2="19786" y2="20058"/>
                          <a14:foregroundMark x1="19786" y1="9302" x2="19786" y2="12431"/>
                          <a14:foregroundMark x1="25312" y1="9593" x2="25312" y2="20058"/>
                          <a14:foregroundMark x1="25134" y1="21221" x2="25134" y2="21221"/>
                          <a14:foregroundMark x1="24955" y1="21221" x2="24955" y2="21221"/>
                          <a14:foregroundMark x1="32264" y1="8721" x2="32264" y2="13081"/>
                          <a14:foregroundMark x1="35294" y1="11337" x2="35472" y2="14535"/>
                          <a14:foregroundMark x1="35651" y1="7849" x2="35829" y2="10756"/>
                          <a14:foregroundMark x1="35294" y1="13663" x2="35472" y2="20058"/>
                          <a14:foregroundMark x1="42424" y1="12209" x2="42781" y2="16860"/>
                          <a14:foregroundMark x1="45792" y1="14346" x2="47415" y2="14535"/>
                          <a14:foregroundMark x1="49554" y1="13663" x2="49733" y2="16570"/>
                          <a14:foregroundMark x1="56506" y1="11047" x2="56506" y2="15407"/>
                          <a14:foregroundMark x1="62032" y1="13953" x2="62745" y2="18605"/>
                          <a14:foregroundMark x1="68093" y1="13953" x2="68271" y2="16279"/>
                          <a14:foregroundMark x1="6797" y1="18605" x2="6902" y2="19392"/>
                          <a14:foregroundMark x1="6753" y1="18274" x2="6797" y2="18605"/>
                          <a14:foregroundMark x1="38146" y1="6977" x2="36007" y2="6686"/>
                          <a14:foregroundMark x1="42424" y1="17733" x2="42602" y2="21221"/>
                          <a14:foregroundMark x1="13904" y1="6395" x2="14082" y2="7849"/>
                          <a14:foregroundMark x1="17469" y1="8721" x2="17647" y2="10465"/>
                          <a14:foregroundMark x1="44563" y1="11337" x2="44706" y2="12384"/>
                          <a14:foregroundMark x1="44839" y1="14494" x2="44920" y2="19767"/>
                          <a14:foregroundMark x1="44742" y1="8140" x2="44810" y2="12572"/>
                          <a14:foregroundMark x1="53119" y1="11628" x2="53298" y2="17733"/>
                          <a14:foregroundMark x1="57041" y1="16570" x2="56684" y2="20640"/>
                          <a14:foregroundMark x1="62389" y1="8430" x2="62567" y2="13081"/>
                          <a14:backgroundMark x1="15377" y1="11077" x2="15152" y2="11628"/>
                          <a14:backgroundMark x1="4813" y1="10174" x2="5526" y2="15698"/>
                          <a14:backgroundMark x1="5526" y1="9593" x2="4635" y2="9012"/>
                          <a14:backgroundMark x1="6061" y1="10756" x2="5169" y2="8140"/>
                          <a14:backgroundMark x1="4991" y1="19767" x2="5526" y2="17442"/>
                          <a14:backgroundMark x1="3922" y1="18605" x2="3922" y2="18605"/>
                          <a14:backgroundMark x1="46524" y1="17442" x2="47950" y2="17151"/>
                          <a14:backgroundMark x1="46702" y1="15988" x2="45989" y2="16570"/>
                          <a14:backgroundMark x1="5348" y1="8140" x2="5704" y2="9884"/>
                          <a14:backgroundMark x1="6417" y1="10465" x2="5169" y2="7849"/>
                          <a14:backgroundMark x1="6239" y1="14244" x2="6417" y2="18314"/>
                          <a14:backgroundMark x1="4456" y1="18605" x2="4278" y2="20058"/>
                        </a14:backgroundRemoval>
                      </a14:imgEffect>
                    </a14:imgLayer>
                  </a14:imgProps>
                </a:ext>
              </a:extLst>
            </a:blip>
            <a:stretch>
              <a:fillRect/>
            </a:stretch>
          </p:blipFill>
          <p:spPr>
            <a:xfrm>
              <a:off x="1390604" y="6162601"/>
              <a:ext cx="910024" cy="556610"/>
            </a:xfrm>
            <a:prstGeom prst="rect">
              <a:avLst/>
            </a:prstGeom>
          </p:spPr>
        </p:pic>
      </p:grpSp>
    </p:spTree>
    <p:extLst>
      <p:ext uri="{BB962C8B-B14F-4D97-AF65-F5344CB8AC3E}">
        <p14:creationId xmlns:p14="http://schemas.microsoft.com/office/powerpoint/2010/main" val="556533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2180F1-940E-AD29-DE6D-EB63B2A48DE8}"/>
              </a:ext>
            </a:extLst>
          </p:cNvPr>
          <p:cNvSpPr>
            <a:spLocks noGrp="1"/>
          </p:cNvSpPr>
          <p:nvPr>
            <p:ph type="title"/>
          </p:nvPr>
        </p:nvSpPr>
        <p:spPr>
          <a:xfrm>
            <a:off x="479587" y="252550"/>
            <a:ext cx="6572142" cy="5822786"/>
          </a:xfrm>
        </p:spPr>
        <p:txBody>
          <a:bodyPr>
            <a:normAutofit/>
          </a:bodyPr>
          <a:lstStyle/>
          <a:p>
            <a:r>
              <a:rPr lang="en-GB" dirty="0">
                <a:latin typeface="Barlow" panose="00000500000000000000" pitchFamily="2" charset="0"/>
              </a:rPr>
              <a:t>Link to the paper:</a:t>
            </a:r>
            <a:br>
              <a:rPr lang="en-GB" dirty="0">
                <a:latin typeface="Barlow" panose="00000500000000000000" pitchFamily="2" charset="0"/>
              </a:rPr>
            </a:br>
            <a:br>
              <a:rPr lang="en-GB" dirty="0">
                <a:latin typeface="Barlow" panose="00000500000000000000" pitchFamily="2" charset="0"/>
              </a:rPr>
            </a:br>
            <a:r>
              <a:rPr lang="en-GB" sz="4000" dirty="0">
                <a:latin typeface="Barlow" panose="00000500000000000000" pitchFamily="2" charset="0"/>
              </a:rPr>
              <a:t>“Exploring the Benefits of Carbon-Aware Routing”, Proceedings of the ACM on Networking, 1(CoNEXT3), Dec. 2023.</a:t>
            </a:r>
            <a:endParaRPr lang="en-US" dirty="0">
              <a:latin typeface="Barlow" panose="00000500000000000000" pitchFamily="2" charset="0"/>
            </a:endParaRPr>
          </a:p>
        </p:txBody>
      </p:sp>
      <p:pic>
        <p:nvPicPr>
          <p:cNvPr id="4" name="Picture 3" descr="A qr code on a white background">
            <a:extLst>
              <a:ext uri="{FF2B5EF4-FFF2-40B4-BE49-F238E27FC236}">
                <a16:creationId xmlns:a16="http://schemas.microsoft.com/office/drawing/2014/main" id="{9A4EE263-67DD-A17A-35F5-A3077BBFBB20}"/>
              </a:ext>
            </a:extLst>
          </p:cNvPr>
          <p:cNvPicPr>
            <a:picLocks noChangeAspect="1"/>
          </p:cNvPicPr>
          <p:nvPr/>
        </p:nvPicPr>
        <p:blipFill>
          <a:blip r:embed="rId3"/>
          <a:stretch>
            <a:fillRect/>
          </a:stretch>
        </p:blipFill>
        <p:spPr>
          <a:xfrm>
            <a:off x="7564963" y="1785519"/>
            <a:ext cx="3830678" cy="3830678"/>
          </a:xfrm>
          <a:prstGeom prst="rect">
            <a:avLst/>
          </a:prstGeom>
        </p:spPr>
      </p:pic>
      <p:grpSp>
        <p:nvGrpSpPr>
          <p:cNvPr id="8" name="Group 7">
            <a:extLst>
              <a:ext uri="{FF2B5EF4-FFF2-40B4-BE49-F238E27FC236}">
                <a16:creationId xmlns:a16="http://schemas.microsoft.com/office/drawing/2014/main" id="{6E746CC0-5E1E-04AF-02A5-F680E7AC1F5C}"/>
              </a:ext>
            </a:extLst>
          </p:cNvPr>
          <p:cNvGrpSpPr/>
          <p:nvPr/>
        </p:nvGrpSpPr>
        <p:grpSpPr>
          <a:xfrm>
            <a:off x="8743586" y="54679"/>
            <a:ext cx="3448413" cy="793023"/>
            <a:chOff x="638629" y="6022516"/>
            <a:chExt cx="3448413" cy="793023"/>
          </a:xfrm>
        </p:grpSpPr>
        <p:pic>
          <p:nvPicPr>
            <p:cNvPr id="9" name="Graphic 8">
              <a:extLst>
                <a:ext uri="{FF2B5EF4-FFF2-40B4-BE49-F238E27FC236}">
                  <a16:creationId xmlns:a16="http://schemas.microsoft.com/office/drawing/2014/main" id="{C70BD6AD-018B-B881-C318-C15D0CDD498D}"/>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94019" y="6022516"/>
              <a:ext cx="793023" cy="793023"/>
            </a:xfrm>
            <a:prstGeom prst="rect">
              <a:avLst/>
            </a:prstGeom>
          </p:spPr>
        </p:pic>
        <p:pic>
          <p:nvPicPr>
            <p:cNvPr id="10" name="Picture 9" descr="A blue square with white text&#10;&#10;Description automatically generated">
              <a:extLst>
                <a:ext uri="{FF2B5EF4-FFF2-40B4-BE49-F238E27FC236}">
                  <a16:creationId xmlns:a16="http://schemas.microsoft.com/office/drawing/2014/main" id="{A162F0B3-0BC6-FD5B-0A7B-7928E3F85491}"/>
                </a:ext>
              </a:extLst>
            </p:cNvPr>
            <p:cNvPicPr>
              <a:picLocks noChangeAspect="1"/>
            </p:cNvPicPr>
            <p:nvPr/>
          </p:nvPicPr>
          <p:blipFill>
            <a:blip r:embed="rId6"/>
            <a:stretch>
              <a:fillRect/>
            </a:stretch>
          </p:blipFill>
          <p:spPr>
            <a:xfrm>
              <a:off x="2384401" y="6022516"/>
              <a:ext cx="731042" cy="724537"/>
            </a:xfrm>
            <a:prstGeom prst="rect">
              <a:avLst/>
            </a:prstGeom>
          </p:spPr>
        </p:pic>
        <p:pic>
          <p:nvPicPr>
            <p:cNvPr id="11" name="Picture 10" descr="A colorful circle with four circles&#10;&#10;Description automatically generated with medium confidence">
              <a:extLst>
                <a:ext uri="{FF2B5EF4-FFF2-40B4-BE49-F238E27FC236}">
                  <a16:creationId xmlns:a16="http://schemas.microsoft.com/office/drawing/2014/main" id="{8894A6F4-86A5-96CF-1EC5-418F51F9AE73}"/>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230" b="98566" l="2381" r="95437">
                          <a14:foregroundMark x1="16270" y1="14754" x2="10516" y2="22131"/>
                          <a14:foregroundMark x1="47024" y1="11885" x2="45280" y2="49097"/>
                          <a14:foregroundMark x1="39280" y1="47846" x2="37302" y2="47131"/>
                          <a14:foregroundMark x1="17962" y1="46992" x2="8730" y2="46926"/>
                          <a14:foregroundMark x1="37302" y1="47131" x2="19678" y2="47005"/>
                          <a14:foregroundMark x1="8730" y1="46926" x2="2381" y2="39959"/>
                          <a14:foregroundMark x1="2381" y1="39959" x2="7341" y2="27869"/>
                          <a14:foregroundMark x1="27778" y1="7377" x2="37897" y2="3074"/>
                          <a14:foregroundMark x1="37897" y1="3074" x2="46627" y2="3689"/>
                          <a14:foregroundMark x1="46627" y1="3689" x2="36310" y2="4303"/>
                          <a14:foregroundMark x1="36310" y1="4303" x2="27183" y2="7582"/>
                          <a14:foregroundMark x1="51786" y1="40984" x2="60119" y2="47541"/>
                          <a14:foregroundMark x1="60119" y1="47541" x2="61395" y2="47706"/>
                          <a14:foregroundMark x1="71831" y1="46247" x2="75397" y2="44057"/>
                          <a14:foregroundMark x1="75397" y1="44057" x2="73810" y2="24590"/>
                          <a14:foregroundMark x1="73810" y1="24590" x2="73810" y2="32787"/>
                          <a14:foregroundMark x1="73810" y1="32787" x2="75794" y2="22746"/>
                          <a14:foregroundMark x1="21032" y1="39754" x2="31746" y2="20902"/>
                          <a14:foregroundMark x1="31746" y1="20902" x2="21032" y2="29713"/>
                          <a14:foregroundMark x1="21032" y1="29713" x2="28571" y2="17418"/>
                          <a14:foregroundMark x1="28571" y1="17418" x2="16667" y2="34221"/>
                          <a14:foregroundMark x1="16667" y1="34221" x2="16270" y2="36270"/>
                          <a14:foregroundMark x1="16407" y1="51891" x2="16270" y2="64754"/>
                          <a14:foregroundMark x1="16799" y1="15219" x2="16435" y2="49274"/>
                          <a14:foregroundMark x1="16270" y1="64754" x2="25000" y2="71721"/>
                          <a14:foregroundMark x1="25000" y1="71721" x2="22222" y2="59426"/>
                          <a14:foregroundMark x1="22222" y1="59426" x2="40079" y2="57172"/>
                          <a14:foregroundMark x1="40079" y1="57172" x2="53571" y2="57582"/>
                          <a14:foregroundMark x1="54467" y1="57306" x2="65179" y2="54003"/>
                          <a14:foregroundMark x1="84053" y1="55418" x2="86111" y2="58607"/>
                          <a14:foregroundMark x1="86111" y1="58607" x2="85954" y2="77295"/>
                          <a14:foregroundMark x1="72762" y1="46286" x2="75794" y2="31557"/>
                          <a14:foregroundMark x1="65079" y1="83607" x2="70994" y2="54873"/>
                          <a14:foregroundMark x1="75794" y1="31557" x2="65873" y2="42418"/>
                          <a14:foregroundMark x1="65123" y1="53910" x2="64683" y2="60656"/>
                          <a14:foregroundMark x1="65873" y1="42418" x2="65640" y2="45989"/>
                          <a14:foregroundMark x1="79005" y1="46547" x2="90476" y2="35246"/>
                          <a14:foregroundMark x1="64683" y1="60656" x2="70571" y2="54856"/>
                          <a14:foregroundMark x1="91304" y1="51672" x2="92262" y2="70697"/>
                          <a14:foregroundMark x1="90476" y1="35246" x2="91153" y2="48682"/>
                          <a14:foregroundMark x1="92262" y1="70697" x2="92857" y2="65779"/>
                          <a14:foregroundMark x1="81746" y1="80738" x2="68056" y2="83607"/>
                          <a14:foregroundMark x1="68056" y1="83607" x2="76727" y2="89024"/>
                          <a14:foregroundMark x1="49079" y1="93978" x2="28943" y2="94167"/>
                          <a14:foregroundMark x1="70476" y1="93777" x2="53723" y2="93934"/>
                          <a14:foregroundMark x1="29019" y1="94063" x2="39881" y2="93852"/>
                          <a14:foregroundMark x1="39881" y1="93852" x2="45472" y2="94593"/>
                          <a14:foregroundMark x1="53871" y1="98698" x2="55556" y2="98975"/>
                          <a14:foregroundMark x1="33135" y1="95287" x2="43623" y2="97012"/>
                          <a14:foregroundMark x1="43748" y1="97947" x2="39087" y2="97541"/>
                          <a14:foregroundMark x1="55556" y1="98975" x2="53871" y2="98828"/>
                          <a14:foregroundMark x1="53871" y1="98916" x2="57060" y2="99213"/>
                          <a14:foregroundMark x1="39087" y1="97541" x2="43748" y2="97975"/>
                          <a14:foregroundMark x1="90278" y1="75410" x2="88492" y2="65164"/>
                          <a14:foregroundMark x1="88492" y1="65164" x2="87897" y2="76844"/>
                          <a14:foregroundMark x1="87897" y1="76844" x2="87785" y2="77127"/>
                          <a14:foregroundMark x1="79610" y1="85360" x2="72817" y2="80943"/>
                          <a14:foregroundMark x1="72817" y1="80943" x2="76622" y2="89157"/>
                          <a14:foregroundMark x1="69710" y1="92427" x2="68254" y2="92828"/>
                          <a14:foregroundMark x1="75250" y1="90901" x2="73183" y2="91470"/>
                          <a14:foregroundMark x1="68278" y1="89575" x2="68452" y2="65779"/>
                          <a14:foregroundMark x1="68254" y1="92828" x2="68275" y2="89899"/>
                          <a14:foregroundMark x1="68452" y1="65779" x2="62103" y2="76434"/>
                          <a14:foregroundMark x1="62103" y1="76434" x2="64683" y2="73975"/>
                          <a14:foregroundMark x1="81151" y1="56557" x2="69048" y2="78074"/>
                          <a14:foregroundMark x1="43422" y1="74824" x2="35714" y2="78893"/>
                          <a14:foregroundMark x1="80357" y1="55328" x2="53344" y2="69587"/>
                          <a14:foregroundMark x1="43297" y1="71707" x2="32540" y2="63525"/>
                          <a14:foregroundMark x1="61905" y1="85861" x2="51248" y2="77755"/>
                          <a14:foregroundMark x1="12500" y1="57582" x2="45928" y2="94515"/>
                          <a14:foregroundMark x1="37302" y1="90369" x2="6548" y2="59836"/>
                          <a14:foregroundMark x1="6548" y1="59426" x2="21825" y2="84631"/>
                          <a14:foregroundMark x1="21825" y1="84631" x2="25794" y2="89139"/>
                          <a14:foregroundMark x1="22222" y1="42008" x2="30159" y2="32787"/>
                          <a14:foregroundMark x1="30159" y1="32787" x2="32937" y2="17213"/>
                          <a14:foregroundMark x1="32937" y1="17213" x2="27183" y2="32377"/>
                          <a14:foregroundMark x1="27183" y1="32377" x2="37897" y2="34221"/>
                          <a14:foregroundMark x1="37897" y1="34221" x2="37500" y2="11885"/>
                          <a14:foregroundMark x1="44048" y1="6967" x2="21825" y2="22746"/>
                          <a14:foregroundMark x1="21825" y1="22746" x2="28770" y2="12705"/>
                          <a14:foregroundMark x1="28770" y1="12705" x2="41667" y2="13320"/>
                          <a14:foregroundMark x1="41667" y1="13320" x2="40278" y2="34836"/>
                          <a14:foregroundMark x1="40278" y1="34836" x2="36310" y2="46107"/>
                          <a14:foregroundMark x1="36310" y1="46107" x2="26389" y2="45697"/>
                          <a14:foregroundMark x1="62302" y1="42623" x2="77381" y2="27459"/>
                          <a14:foregroundMark x1="77381" y1="27459" x2="73413" y2="38115"/>
                          <a14:foregroundMark x1="73413" y1="38115" x2="73016" y2="18648"/>
                          <a14:foregroundMark x1="73016" y1="18648" x2="71627" y2="28074"/>
                          <a14:foregroundMark x1="71627" y1="28074" x2="81349" y2="27664"/>
                          <a14:foregroundMark x1="81349" y1="27664" x2="85317" y2="14549"/>
                          <a14:foregroundMark x1="85317" y1="14549" x2="87302" y2="16803"/>
                          <a14:foregroundMark x1="92857" y1="2664" x2="77183" y2="6148"/>
                          <a14:foregroundMark x1="94246" y1="30328" x2="79563" y2="18852"/>
                          <a14:foregroundMark x1="79563" y1="18852" x2="72817" y2="28074"/>
                          <a14:foregroundMark x1="72817" y1="28074" x2="71825" y2="19672"/>
                          <a14:foregroundMark x1="71825" y1="19672" x2="65675" y2="37500"/>
                          <a14:foregroundMark x1="65675" y1="37500" x2="66071" y2="38320"/>
                          <a14:foregroundMark x1="87500" y1="48361" x2="80265" y2="47240"/>
                          <a14:foregroundMark x1="80199" y1="47131" x2="91071" y2="47131"/>
                          <a14:foregroundMark x1="94246" y1="55738" x2="88294" y2="77049"/>
                          <a14:foregroundMark x1="93452" y1="2049" x2="76389" y2="6148"/>
                          <a14:foregroundMark x1="94444" y1="2049" x2="94841" y2="14139"/>
                          <a14:foregroundMark x1="45833" y1="2254" x2="40873" y2="1230"/>
                          <a14:foregroundMark x1="25595" y1="15984" x2="12698" y2="25000"/>
                          <a14:foregroundMark x1="12698" y1="25000" x2="8333" y2="33607"/>
                          <a14:foregroundMark x1="73810" y1="16803" x2="65476" y2="23566"/>
                          <a14:foregroundMark x1="65476" y1="23566" x2="55556" y2="38320"/>
                          <a14:foregroundMark x1="55556" y1="38320" x2="54762" y2="41803"/>
                          <a14:foregroundMark x1="65873" y1="16598" x2="76190" y2="6967"/>
                          <a14:foregroundMark x1="76190" y1="6967" x2="61508" y2="19467"/>
                          <a14:foregroundMark x1="61508" y1="19467" x2="52381" y2="36885"/>
                          <a14:foregroundMark x1="52381" y1="36885" x2="51786" y2="38730"/>
                          <a14:foregroundMark x1="68849" y1="19877" x2="74802" y2="12705"/>
                          <a14:foregroundMark x1="74802" y1="12705" x2="89484" y2="2664"/>
                          <a14:foregroundMark x1="89484" y1="2664" x2="91071" y2="21516"/>
                          <a14:foregroundMark x1="91071" y1="21516" x2="89087" y2="31352"/>
                          <a14:foregroundMark x1="95437" y1="12705" x2="95238" y2="3074"/>
                          <a14:foregroundMark x1="95437" y1="54508" x2="85717" y2="77596"/>
                          <a14:foregroundMark x1="69348" y1="91788" x2="67063" y2="93238"/>
                          <a14:foregroundMark x1="79741" y1="85193" x2="72007" y2="90101"/>
                          <a14:foregroundMark x1="67063" y1="93238" x2="65278" y2="93648"/>
                          <a14:foregroundMark x1="88690" y1="47746" x2="80252" y2="47218"/>
                          <a14:foregroundMark x1="65059" y1="53803" x2="59127" y2="53893"/>
                          <a14:foregroundMark x1="86111" y1="53484" x2="84037" y2="53515"/>
                          <a14:backgroundMark x1="45635" y1="49590" x2="41270" y2="50615"/>
                          <a14:backgroundMark x1="15675" y1="50410" x2="17262" y2="50615"/>
                          <a14:backgroundMark x1="19246" y1="7787" x2="14484" y2="13525"/>
                          <a14:backgroundMark x1="24008" y1="96516" x2="18452" y2="93852"/>
                          <a14:backgroundMark x1="48214" y1="78689" x2="49206" y2="71721"/>
                          <a14:backgroundMark x1="48810" y1="96311" x2="48810" y2="96311"/>
                          <a14:backgroundMark x1="48810" y1="96311" x2="48611" y2="97951"/>
                          <a14:backgroundMark x1="48611" y1="94057" x2="48810" y2="95287"/>
                          <a14:backgroundMark x1="48810" y1="97541" x2="48810" y2="99795"/>
                          <a14:backgroundMark x1="61706" y1="99180" x2="58730" y2="99795"/>
                          <a14:backgroundMark x1="81548" y1="95082" x2="93452" y2="78279"/>
                          <a14:backgroundMark x1="90873" y1="79303" x2="75397" y2="98975"/>
                          <a14:backgroundMark x1="82540" y1="51025" x2="62897" y2="50205"/>
                          <a14:backgroundMark x1="89881" y1="50615" x2="91865" y2="50820"/>
                          <a14:backgroundMark x1="48611" y1="56557" x2="48611" y2="58607"/>
                          <a14:backgroundMark x1="48214" y1="68033" x2="48611" y2="77869"/>
                          <a14:backgroundMark x1="16667" y1="49795" x2="16667" y2="49795"/>
                          <a14:backgroundMark x1="49405" y1="56762" x2="49405" y2="57787"/>
                          <a14:backgroundMark x1="25595" y1="95492" x2="19841" y2="91598"/>
                          <a14:backgroundMark x1="23214" y1="94262" x2="27976" y2="95492"/>
                          <a14:backgroundMark x1="58730" y1="99795" x2="56944" y2="98975"/>
                          <a14:backgroundMark x1="75000" y1="94672" x2="70635" y2="94057"/>
                        </a14:backgroundRemoval>
                      </a14:imgEffect>
                    </a14:imgLayer>
                  </a14:imgProps>
                </a:ext>
              </a:extLst>
            </a:blip>
            <a:stretch>
              <a:fillRect/>
            </a:stretch>
          </p:blipFill>
          <p:spPr>
            <a:xfrm>
              <a:off x="638629" y="6024244"/>
              <a:ext cx="751975" cy="726264"/>
            </a:xfrm>
            <a:prstGeom prst="rect">
              <a:avLst/>
            </a:prstGeom>
          </p:spPr>
        </p:pic>
        <p:pic>
          <p:nvPicPr>
            <p:cNvPr id="12" name="Picture 11" descr="A close up of a logo&#10;&#10;Description automatically generated">
              <a:extLst>
                <a:ext uri="{FF2B5EF4-FFF2-40B4-BE49-F238E27FC236}">
                  <a16:creationId xmlns:a16="http://schemas.microsoft.com/office/drawing/2014/main" id="{01916506-0ABF-E2C3-B01A-EAF7F046C441}"/>
                </a:ext>
              </a:extLst>
            </p:cNvPr>
            <p:cNvPicPr>
              <a:picLocks noChangeAspect="1"/>
            </p:cNvPicPr>
            <p:nvPr/>
          </p:nvPicPr>
          <p:blipFill>
            <a:blip r:embed="rId9">
              <a:extLst>
                <a:ext uri="{BEBA8EAE-BF5A-486C-A8C5-ECC9F3942E4B}">
                  <a14:imgProps xmlns:a14="http://schemas.microsoft.com/office/drawing/2010/main">
                    <a14:imgLayer r:embed="rId10">
                      <a14:imgEffect>
                        <a14:backgroundRemoval t="6395" b="89826" l="2674" r="95722">
                          <a14:foregroundMark x1="28164" y1="46221" x2="28164" y2="47674"/>
                          <a14:foregroundMark x1="32264" y1="45058" x2="32264" y2="45058"/>
                          <a14:foregroundMark x1="38681" y1="46512" x2="38681" y2="46512"/>
                          <a14:foregroundMark x1="49020" y1="45640" x2="49020" y2="45640"/>
                          <a14:foregroundMark x1="58289" y1="42442" x2="58289" y2="42442"/>
                          <a14:foregroundMark x1="18182" y1="45349" x2="18182" y2="45349"/>
                          <a14:foregroundMark x1="6952" y1="42733" x2="6952" y2="42733"/>
                          <a14:foregroundMark x1="5169" y1="44186" x2="5169" y2="44186"/>
                          <a14:foregroundMark x1="6774" y1="67442" x2="6774" y2="67442"/>
                          <a14:foregroundMark x1="14439" y1="68605" x2="14439" y2="68605"/>
                          <a14:foregroundMark x1="22638" y1="69767" x2="22638" y2="69767"/>
                          <a14:foregroundMark x1="27451" y1="72093" x2="27451" y2="72093"/>
                          <a14:foregroundMark x1="41533" y1="76744" x2="41533" y2="76744"/>
                          <a14:foregroundMark x1="46524" y1="78198" x2="46524" y2="78198"/>
                          <a14:foregroundMark x1="56863" y1="79651" x2="56863" y2="79651"/>
                          <a14:foregroundMark x1="77005" y1="47384" x2="77005" y2="47384"/>
                          <a14:foregroundMark x1="81818" y1="46802" x2="81818" y2="46802"/>
                          <a14:foregroundMark x1="91800" y1="45930" x2="91800" y2="45930"/>
                          <a14:foregroundMark x1="95900" y1="44186" x2="95900" y2="44186"/>
                          <a14:foregroundMark x1="3209" y1="9012" x2="3209" y2="9262"/>
                          <a14:foregroundMark x1="3973" y1="19960" x2="3743" y2="20930"/>
                          <a14:foregroundMark x1="6454" y1="9490" x2="6421" y2="9630"/>
                          <a14:foregroundMark x1="10798" y1="14244" x2="12478" y2="14244"/>
                          <a14:foregroundMark x1="9447" y1="21512" x2="10873" y2="21512"/>
                          <a14:foregroundMark x1="14082" y1="18314" x2="14559" y2="11060"/>
                          <a14:foregroundMark x1="14082" y1="18023" x2="13904" y2="20930"/>
                          <a14:foregroundMark x1="19786" y1="13663" x2="23529" y2="13663"/>
                          <a14:foregroundMark x1="19786" y1="13640" x2="19786" y2="20058"/>
                          <a14:foregroundMark x1="19786" y1="9302" x2="19786" y2="12431"/>
                          <a14:foregroundMark x1="25312" y1="9593" x2="25312" y2="20058"/>
                          <a14:foregroundMark x1="25134" y1="21221" x2="25134" y2="21221"/>
                          <a14:foregroundMark x1="24955" y1="21221" x2="24955" y2="21221"/>
                          <a14:foregroundMark x1="32264" y1="8721" x2="32264" y2="13081"/>
                          <a14:foregroundMark x1="35294" y1="11337" x2="35472" y2="14535"/>
                          <a14:foregroundMark x1="35651" y1="7849" x2="35829" y2="10756"/>
                          <a14:foregroundMark x1="35294" y1="13663" x2="35472" y2="20058"/>
                          <a14:foregroundMark x1="42424" y1="12209" x2="42781" y2="16860"/>
                          <a14:foregroundMark x1="45792" y1="14346" x2="47415" y2="14535"/>
                          <a14:foregroundMark x1="49554" y1="13663" x2="49733" y2="16570"/>
                          <a14:foregroundMark x1="56506" y1="11047" x2="56506" y2="15407"/>
                          <a14:foregroundMark x1="62032" y1="13953" x2="62745" y2="18605"/>
                          <a14:foregroundMark x1="68093" y1="13953" x2="68271" y2="16279"/>
                          <a14:foregroundMark x1="6797" y1="18605" x2="6902" y2="19392"/>
                          <a14:foregroundMark x1="6753" y1="18274" x2="6797" y2="18605"/>
                          <a14:foregroundMark x1="38146" y1="6977" x2="36007" y2="6686"/>
                          <a14:foregroundMark x1="42424" y1="17733" x2="42602" y2="21221"/>
                          <a14:foregroundMark x1="13904" y1="6395" x2="14082" y2="7849"/>
                          <a14:foregroundMark x1="17469" y1="8721" x2="17647" y2="10465"/>
                          <a14:foregroundMark x1="44563" y1="11337" x2="44706" y2="12384"/>
                          <a14:foregroundMark x1="44839" y1="14494" x2="44920" y2="19767"/>
                          <a14:foregroundMark x1="44742" y1="8140" x2="44810" y2="12572"/>
                          <a14:foregroundMark x1="53119" y1="11628" x2="53298" y2="17733"/>
                          <a14:foregroundMark x1="57041" y1="16570" x2="56684" y2="20640"/>
                          <a14:foregroundMark x1="62389" y1="8430" x2="62567" y2="13081"/>
                          <a14:backgroundMark x1="15377" y1="11077" x2="15152" y2="11628"/>
                          <a14:backgroundMark x1="4813" y1="10174" x2="5526" y2="15698"/>
                          <a14:backgroundMark x1="5526" y1="9593" x2="4635" y2="9012"/>
                          <a14:backgroundMark x1="6061" y1="10756" x2="5169" y2="8140"/>
                          <a14:backgroundMark x1="4991" y1="19767" x2="5526" y2="17442"/>
                          <a14:backgroundMark x1="3922" y1="18605" x2="3922" y2="18605"/>
                          <a14:backgroundMark x1="46524" y1="17442" x2="47950" y2="17151"/>
                          <a14:backgroundMark x1="46702" y1="15988" x2="45989" y2="16570"/>
                          <a14:backgroundMark x1="5348" y1="8140" x2="5704" y2="9884"/>
                          <a14:backgroundMark x1="6417" y1="10465" x2="5169" y2="7849"/>
                          <a14:backgroundMark x1="6239" y1="14244" x2="6417" y2="18314"/>
                          <a14:backgroundMark x1="4456" y1="18605" x2="4278" y2="20058"/>
                        </a14:backgroundRemoval>
                      </a14:imgEffect>
                    </a14:imgLayer>
                  </a14:imgProps>
                </a:ext>
              </a:extLst>
            </a:blip>
            <a:stretch>
              <a:fillRect/>
            </a:stretch>
          </p:blipFill>
          <p:spPr>
            <a:xfrm>
              <a:off x="1390604" y="6162601"/>
              <a:ext cx="910024" cy="556610"/>
            </a:xfrm>
            <a:prstGeom prst="rect">
              <a:avLst/>
            </a:prstGeom>
          </p:spPr>
        </p:pic>
      </p:grpSp>
    </p:spTree>
    <p:extLst>
      <p:ext uri="{BB962C8B-B14F-4D97-AF65-F5344CB8AC3E}">
        <p14:creationId xmlns:p14="http://schemas.microsoft.com/office/powerpoint/2010/main" val="38897600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5317E-3A65-BB32-257D-D088A2119F1F}"/>
            </a:ext>
          </a:extLst>
        </p:cNvPr>
        <p:cNvGrpSpPr/>
        <p:nvPr/>
      </p:nvGrpSpPr>
      <p:grpSpPr>
        <a:xfrm>
          <a:off x="0" y="0"/>
          <a:ext cx="0" cy="0"/>
          <a:chOff x="0" y="0"/>
          <a:chExt cx="0" cy="0"/>
        </a:xfrm>
      </p:grpSpPr>
      <p:graphicFrame>
        <p:nvGraphicFramePr>
          <p:cNvPr id="5" name="Content Placeholder 1">
            <a:extLst>
              <a:ext uri="{FF2B5EF4-FFF2-40B4-BE49-F238E27FC236}">
                <a16:creationId xmlns:a16="http://schemas.microsoft.com/office/drawing/2014/main" id="{E80D1D8D-0DA1-A598-0B30-CCC463A9B8AB}"/>
              </a:ext>
            </a:extLst>
          </p:cNvPr>
          <p:cNvGraphicFramePr>
            <a:graphicFrameLocks noGrp="1"/>
          </p:cNvGraphicFramePr>
          <p:nvPr>
            <p:ph idx="1"/>
            <p:extLst>
              <p:ext uri="{D42A27DB-BD31-4B8C-83A1-F6EECF244321}">
                <p14:modId xmlns:p14="http://schemas.microsoft.com/office/powerpoint/2010/main" val="1492750752"/>
              </p:ext>
            </p:extLst>
          </p:nvPr>
        </p:nvGraphicFramePr>
        <p:xfrm>
          <a:off x="489285" y="395743"/>
          <a:ext cx="10977748" cy="435133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3" name="Title 2">
            <a:extLst>
              <a:ext uri="{FF2B5EF4-FFF2-40B4-BE49-F238E27FC236}">
                <a16:creationId xmlns:a16="http://schemas.microsoft.com/office/drawing/2014/main" id="{C769125C-AE9E-094A-E809-73DD78C8ADD9}"/>
              </a:ext>
            </a:extLst>
          </p:cNvPr>
          <p:cNvSpPr>
            <a:spLocks noGrp="1"/>
          </p:cNvSpPr>
          <p:nvPr>
            <p:ph type="title"/>
          </p:nvPr>
        </p:nvSpPr>
        <p:spPr>
          <a:xfrm>
            <a:off x="838199" y="426468"/>
            <a:ext cx="8690109" cy="904126"/>
          </a:xfrm>
        </p:spPr>
        <p:txBody>
          <a:bodyPr>
            <a:normAutofit/>
          </a:bodyPr>
          <a:lstStyle/>
          <a:p>
            <a:r>
              <a:rPr lang="en-GB" sz="5400" b="1" dirty="0"/>
              <a:t>2050 Net Zero Goals</a:t>
            </a:r>
            <a:endParaRPr lang="en-US" sz="5400" b="1" dirty="0"/>
          </a:p>
        </p:txBody>
      </p:sp>
      <p:sp>
        <p:nvSpPr>
          <p:cNvPr id="7" name="TextBox 6">
            <a:extLst>
              <a:ext uri="{FF2B5EF4-FFF2-40B4-BE49-F238E27FC236}">
                <a16:creationId xmlns:a16="http://schemas.microsoft.com/office/drawing/2014/main" id="{69E7CB40-568F-54EE-E004-1DB9C1516849}"/>
              </a:ext>
            </a:extLst>
          </p:cNvPr>
          <p:cNvSpPr txBox="1"/>
          <p:nvPr/>
        </p:nvSpPr>
        <p:spPr>
          <a:xfrm>
            <a:off x="781150" y="6118009"/>
            <a:ext cx="10416340" cy="584775"/>
          </a:xfrm>
          <a:prstGeom prst="rect">
            <a:avLst/>
          </a:prstGeom>
          <a:noFill/>
        </p:spPr>
        <p:txBody>
          <a:bodyPr wrap="square">
            <a:spAutoFit/>
          </a:bodyPr>
          <a:lstStyle/>
          <a:p>
            <a:pPr algn="ctr"/>
            <a:r>
              <a:rPr lang="en-GB" sz="3200" dirty="0">
                <a:latin typeface="Barlow" panose="00000500000000000000" pitchFamily="2" charset="0"/>
              </a:rPr>
              <a:t>What about the carbon footprint of the Internet?</a:t>
            </a:r>
          </a:p>
        </p:txBody>
      </p:sp>
      <p:sp>
        <p:nvSpPr>
          <p:cNvPr id="8" name="Rectangle 7" descr="Internet">
            <a:extLst>
              <a:ext uri="{FF2B5EF4-FFF2-40B4-BE49-F238E27FC236}">
                <a16:creationId xmlns:a16="http://schemas.microsoft.com/office/drawing/2014/main" id="{038968FF-0B2B-0200-6271-919838EE0C48}"/>
              </a:ext>
            </a:extLst>
          </p:cNvPr>
          <p:cNvSpPr/>
          <p:nvPr/>
        </p:nvSpPr>
        <p:spPr>
          <a:xfrm>
            <a:off x="5056547" y="3429001"/>
            <a:ext cx="1822231" cy="2073930"/>
          </a:xfrm>
          <a:prstGeom prst="rect">
            <a:avLst/>
          </a:prstGeom>
          <a: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endParaRPr lang="en-US"/>
          </a:p>
        </p:txBody>
      </p:sp>
      <p:grpSp>
        <p:nvGrpSpPr>
          <p:cNvPr id="9" name="Group 8">
            <a:extLst>
              <a:ext uri="{FF2B5EF4-FFF2-40B4-BE49-F238E27FC236}">
                <a16:creationId xmlns:a16="http://schemas.microsoft.com/office/drawing/2014/main" id="{3DB6006D-8EAD-1650-272F-B421BB0FA069}"/>
              </a:ext>
            </a:extLst>
          </p:cNvPr>
          <p:cNvGrpSpPr/>
          <p:nvPr/>
        </p:nvGrpSpPr>
        <p:grpSpPr>
          <a:xfrm>
            <a:off x="3942960" y="5118870"/>
            <a:ext cx="4123819" cy="666332"/>
            <a:chOff x="480411" y="2267156"/>
            <a:chExt cx="4399389" cy="1475587"/>
          </a:xfrm>
        </p:grpSpPr>
        <p:sp>
          <p:nvSpPr>
            <p:cNvPr id="10" name="Rectangle 9">
              <a:extLst>
                <a:ext uri="{FF2B5EF4-FFF2-40B4-BE49-F238E27FC236}">
                  <a16:creationId xmlns:a16="http://schemas.microsoft.com/office/drawing/2014/main" id="{0325CC70-C19D-FE70-2F68-0F6B25C932CD}"/>
                </a:ext>
              </a:extLst>
            </p:cNvPr>
            <p:cNvSpPr/>
            <p:nvPr/>
          </p:nvSpPr>
          <p:spPr>
            <a:xfrm>
              <a:off x="559800" y="3022743"/>
              <a:ext cx="4320000" cy="720000"/>
            </a:xfrm>
            <a:prstGeom prst="rect">
              <a:avLst/>
            </a:pr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a:lstStyle/>
            <a:p>
              <a:endParaRPr lang="en-US"/>
            </a:p>
          </p:txBody>
        </p:sp>
        <p:sp>
          <p:nvSpPr>
            <p:cNvPr id="11" name="TextBox 10">
              <a:extLst>
                <a:ext uri="{FF2B5EF4-FFF2-40B4-BE49-F238E27FC236}">
                  <a16:creationId xmlns:a16="http://schemas.microsoft.com/office/drawing/2014/main" id="{EDBE7BBD-6743-41A7-2230-FBDC960F8507}"/>
                </a:ext>
              </a:extLst>
            </p:cNvPr>
            <p:cNvSpPr txBox="1"/>
            <p:nvPr/>
          </p:nvSpPr>
          <p:spPr>
            <a:xfrm>
              <a:off x="480411" y="2267156"/>
              <a:ext cx="4320000" cy="720000"/>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ctr" defTabSz="2044700">
                <a:lnSpc>
                  <a:spcPct val="100000"/>
                </a:lnSpc>
                <a:spcBef>
                  <a:spcPct val="0"/>
                </a:spcBef>
                <a:spcAft>
                  <a:spcPct val="35000"/>
                </a:spcAft>
                <a:buNone/>
              </a:pPr>
              <a:r>
                <a:rPr lang="en-GB" sz="4600" b="0" i="0" kern="1200" dirty="0">
                  <a:latin typeface="Barlow" panose="00000500000000000000" pitchFamily="2" charset="0"/>
                </a:rPr>
                <a:t>Internet</a:t>
              </a:r>
              <a:endParaRPr lang="en-US" sz="4600" kern="1200" dirty="0">
                <a:latin typeface="Barlow" panose="00000500000000000000" pitchFamily="2" charset="0"/>
              </a:endParaRPr>
            </a:p>
          </p:txBody>
        </p:sp>
      </p:grpSp>
      <p:cxnSp>
        <p:nvCxnSpPr>
          <p:cNvPr id="17" name="Straight Arrow Connector 16">
            <a:extLst>
              <a:ext uri="{FF2B5EF4-FFF2-40B4-BE49-F238E27FC236}">
                <a16:creationId xmlns:a16="http://schemas.microsoft.com/office/drawing/2014/main" id="{7FE96B24-AEDD-247A-92BC-ACF2A964849E}"/>
              </a:ext>
            </a:extLst>
          </p:cNvPr>
          <p:cNvCxnSpPr>
            <a:cxnSpLocks/>
          </p:cNvCxnSpPr>
          <p:nvPr/>
        </p:nvCxnSpPr>
        <p:spPr>
          <a:xfrm>
            <a:off x="1868178" y="3146731"/>
            <a:ext cx="3188369" cy="1319235"/>
          </a:xfrm>
          <a:prstGeom prst="straightConnector1">
            <a:avLst/>
          </a:prstGeom>
          <a:ln w="25400">
            <a:solidFill>
              <a:schemeClr val="accent6">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6732131A-DCDC-5A57-1980-0069565E82BD}"/>
              </a:ext>
            </a:extLst>
          </p:cNvPr>
          <p:cNvCxnSpPr>
            <a:cxnSpLocks/>
          </p:cNvCxnSpPr>
          <p:nvPr/>
        </p:nvCxnSpPr>
        <p:spPr>
          <a:xfrm>
            <a:off x="3857682" y="3146731"/>
            <a:ext cx="1291834" cy="894402"/>
          </a:xfrm>
          <a:prstGeom prst="straightConnector1">
            <a:avLst/>
          </a:prstGeom>
          <a:ln w="25400">
            <a:solidFill>
              <a:schemeClr val="accent6">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CFF19FB-411E-8D29-5E1C-25FCAA3A9B09}"/>
              </a:ext>
            </a:extLst>
          </p:cNvPr>
          <p:cNvCxnSpPr>
            <a:cxnSpLocks/>
          </p:cNvCxnSpPr>
          <p:nvPr/>
        </p:nvCxnSpPr>
        <p:spPr>
          <a:xfrm>
            <a:off x="5967663" y="3146731"/>
            <a:ext cx="0" cy="567509"/>
          </a:xfrm>
          <a:prstGeom prst="straightConnector1">
            <a:avLst/>
          </a:prstGeom>
          <a:ln w="25400">
            <a:solidFill>
              <a:schemeClr val="accent6">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BD0F73E-5E00-8525-8A81-F37368F91E2C}"/>
              </a:ext>
            </a:extLst>
          </p:cNvPr>
          <p:cNvCxnSpPr>
            <a:cxnSpLocks/>
          </p:cNvCxnSpPr>
          <p:nvPr/>
        </p:nvCxnSpPr>
        <p:spPr>
          <a:xfrm flipH="1">
            <a:off x="6878778" y="3146731"/>
            <a:ext cx="1155500" cy="793462"/>
          </a:xfrm>
          <a:prstGeom prst="straightConnector1">
            <a:avLst/>
          </a:prstGeom>
          <a:ln w="25400">
            <a:solidFill>
              <a:schemeClr val="accent6">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D65E319-981A-5C8E-5F11-AD12012BC60A}"/>
              </a:ext>
            </a:extLst>
          </p:cNvPr>
          <p:cNvCxnSpPr>
            <a:cxnSpLocks/>
            <a:endCxn id="8" idx="3"/>
          </p:cNvCxnSpPr>
          <p:nvPr/>
        </p:nvCxnSpPr>
        <p:spPr>
          <a:xfrm flipH="1">
            <a:off x="6878778" y="3412931"/>
            <a:ext cx="2933168" cy="1053035"/>
          </a:xfrm>
          <a:prstGeom prst="straightConnector1">
            <a:avLst/>
          </a:prstGeom>
          <a:ln w="25400">
            <a:solidFill>
              <a:schemeClr val="accent6">
                <a:lumMod val="75000"/>
                <a:lumOff val="2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EE878826-7BAB-D831-2D1C-AEBD80BBAC44}"/>
              </a:ext>
            </a:extLst>
          </p:cNvPr>
          <p:cNvSpPr txBox="1"/>
          <p:nvPr/>
        </p:nvSpPr>
        <p:spPr>
          <a:xfrm>
            <a:off x="7730066" y="2729"/>
            <a:ext cx="4461933" cy="1773361"/>
          </a:xfrm>
          <a:prstGeom prst="rect">
            <a:avLst/>
          </a:prstGeom>
          <a:solidFill>
            <a:schemeClr val="bg1"/>
          </a:solidFill>
          <a:ln>
            <a:solidFill>
              <a:schemeClr val="bg1"/>
            </a:solidFill>
          </a:ln>
        </p:spPr>
        <p:txBody>
          <a:bodyPr wrap="square" rtlCol="0">
            <a:spAutoFit/>
          </a:bodyPr>
          <a:lstStyle/>
          <a:p>
            <a:endParaRPr lang="en-US" dirty="0"/>
          </a:p>
        </p:txBody>
      </p:sp>
    </p:spTree>
    <p:custDataLst>
      <p:tags r:id="rId1"/>
    </p:custDataLst>
    <p:extLst>
      <p:ext uri="{BB962C8B-B14F-4D97-AF65-F5344CB8AC3E}">
        <p14:creationId xmlns:p14="http://schemas.microsoft.com/office/powerpoint/2010/main" val="3853355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517A47C-B2E5-4B79-8061-D74B1311A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3" name="Freeform: Shape 12">
            <a:extLst>
              <a:ext uri="{FF2B5EF4-FFF2-40B4-BE49-F238E27FC236}">
                <a16:creationId xmlns:a16="http://schemas.microsoft.com/office/drawing/2014/main" id="{C505E780-2083-4CB5-A42A-5E0E2908EC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8889" cy="6858000"/>
          </a:xfrm>
          <a:custGeom>
            <a:avLst/>
            <a:gdLst>
              <a:gd name="connsiteX0" fmla="*/ 0 w 4818889"/>
              <a:gd name="connsiteY0" fmla="*/ 0 h 6858000"/>
              <a:gd name="connsiteX1" fmla="*/ 3605911 w 4818889"/>
              <a:gd name="connsiteY1" fmla="*/ 0 h 6858000"/>
              <a:gd name="connsiteX2" fmla="*/ 3668894 w 4818889"/>
              <a:gd name="connsiteY2" fmla="*/ 69271 h 6858000"/>
              <a:gd name="connsiteX3" fmla="*/ 4818889 w 4818889"/>
              <a:gd name="connsiteY3" fmla="*/ 3429000 h 6858000"/>
              <a:gd name="connsiteX4" fmla="*/ 3668894 w 4818889"/>
              <a:gd name="connsiteY4" fmla="*/ 6788730 h 6858000"/>
              <a:gd name="connsiteX5" fmla="*/ 3605911 w 4818889"/>
              <a:gd name="connsiteY5" fmla="*/ 6858000 h 6858000"/>
              <a:gd name="connsiteX6" fmla="*/ 0 w 4818889"/>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8889" h="6858000">
                <a:moveTo>
                  <a:pt x="0" y="0"/>
                </a:moveTo>
                <a:lnTo>
                  <a:pt x="3605911" y="0"/>
                </a:lnTo>
                <a:lnTo>
                  <a:pt x="3668894" y="69271"/>
                </a:lnTo>
                <a:cubicBezTo>
                  <a:pt x="4379420" y="929100"/>
                  <a:pt x="4818889" y="2116944"/>
                  <a:pt x="4818889" y="3429000"/>
                </a:cubicBezTo>
                <a:cubicBezTo>
                  <a:pt x="4818889" y="4741056"/>
                  <a:pt x="4379420" y="5928900"/>
                  <a:pt x="3668894" y="6788730"/>
                </a:cubicBezTo>
                <a:lnTo>
                  <a:pt x="3605911" y="6858000"/>
                </a:lnTo>
                <a:lnTo>
                  <a:pt x="0" y="6858000"/>
                </a:lnTo>
                <a:close/>
              </a:path>
            </a:pathLst>
          </a:custGeom>
          <a:ln w="9525">
            <a:solidFill>
              <a:srgbClr val="EFEFEF"/>
            </a:solidFill>
          </a:ln>
          <a:effectLst>
            <a:outerShdw blurRad="88900" dist="38100" algn="l" rotWithShape="0">
              <a:schemeClr val="bg1">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5" name="Freeform: Shape 14">
            <a:extLst>
              <a:ext uri="{FF2B5EF4-FFF2-40B4-BE49-F238E27FC236}">
                <a16:creationId xmlns:a16="http://schemas.microsoft.com/office/drawing/2014/main" id="{D2C0AE1C-0118-41AE-8A10-7CDCBF10E9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811477" cy="6858000"/>
          </a:xfrm>
          <a:custGeom>
            <a:avLst/>
            <a:gdLst>
              <a:gd name="connsiteX0" fmla="*/ 0 w 4811477"/>
              <a:gd name="connsiteY0" fmla="*/ 0 h 6858000"/>
              <a:gd name="connsiteX1" fmla="*/ 3598499 w 4811477"/>
              <a:gd name="connsiteY1" fmla="*/ 0 h 6858000"/>
              <a:gd name="connsiteX2" fmla="*/ 3661482 w 4811477"/>
              <a:gd name="connsiteY2" fmla="*/ 69271 h 6858000"/>
              <a:gd name="connsiteX3" fmla="*/ 4811477 w 4811477"/>
              <a:gd name="connsiteY3" fmla="*/ 3429000 h 6858000"/>
              <a:gd name="connsiteX4" fmla="*/ 3661482 w 4811477"/>
              <a:gd name="connsiteY4" fmla="*/ 6788730 h 6858000"/>
              <a:gd name="connsiteX5" fmla="*/ 3598499 w 4811477"/>
              <a:gd name="connsiteY5" fmla="*/ 6858000 h 6858000"/>
              <a:gd name="connsiteX6" fmla="*/ 0 w 481147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11477" h="6858000">
                <a:moveTo>
                  <a:pt x="0" y="0"/>
                </a:moveTo>
                <a:lnTo>
                  <a:pt x="3598499" y="0"/>
                </a:lnTo>
                <a:lnTo>
                  <a:pt x="3661482" y="69271"/>
                </a:lnTo>
                <a:cubicBezTo>
                  <a:pt x="4372008" y="929100"/>
                  <a:pt x="4811477" y="2116944"/>
                  <a:pt x="4811477" y="3429000"/>
                </a:cubicBezTo>
                <a:cubicBezTo>
                  <a:pt x="4811477" y="4741056"/>
                  <a:pt x="4372008" y="5928900"/>
                  <a:pt x="3661482" y="6788730"/>
                </a:cubicBezTo>
                <a:lnTo>
                  <a:pt x="359849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Title 2">
            <a:extLst>
              <a:ext uri="{FF2B5EF4-FFF2-40B4-BE49-F238E27FC236}">
                <a16:creationId xmlns:a16="http://schemas.microsoft.com/office/drawing/2014/main" id="{71A22E63-22DA-F1FA-F546-99F5162FB5A1}"/>
              </a:ext>
            </a:extLst>
          </p:cNvPr>
          <p:cNvSpPr>
            <a:spLocks noGrp="1"/>
          </p:cNvSpPr>
          <p:nvPr>
            <p:ph type="title"/>
          </p:nvPr>
        </p:nvSpPr>
        <p:spPr>
          <a:xfrm>
            <a:off x="621792" y="1161288"/>
            <a:ext cx="3602736" cy="4526280"/>
          </a:xfrm>
        </p:spPr>
        <p:txBody>
          <a:bodyPr vert="horz" lIns="91440" tIns="45720" rIns="91440" bIns="45720" rtlCol="0" anchor="ctr">
            <a:normAutofit/>
          </a:bodyPr>
          <a:lstStyle/>
          <a:p>
            <a:r>
              <a:rPr lang="en-US" sz="4000" kern="1200" dirty="0">
                <a:solidFill>
                  <a:schemeClr val="tx1"/>
                </a:solidFill>
                <a:latin typeface="Barlow" panose="00000500000000000000" pitchFamily="2" charset="0"/>
              </a:rPr>
              <a:t>“You can’t improve what you don’t measure.”</a:t>
            </a:r>
          </a:p>
        </p:txBody>
      </p:sp>
      <p:sp>
        <p:nvSpPr>
          <p:cNvPr id="17" name="Rectangle 16">
            <a:extLst>
              <a:ext uri="{FF2B5EF4-FFF2-40B4-BE49-F238E27FC236}">
                <a16:creationId xmlns:a16="http://schemas.microsoft.com/office/drawing/2014/main" id="{463EEC44-1BA3-44ED-81FC-A644B04B2A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081528"/>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aphicFrame>
        <p:nvGraphicFramePr>
          <p:cNvPr id="7" name="Content Placeholder 4">
            <a:extLst>
              <a:ext uri="{FF2B5EF4-FFF2-40B4-BE49-F238E27FC236}">
                <a16:creationId xmlns:a16="http://schemas.microsoft.com/office/drawing/2014/main" id="{E8A0303E-FB26-2813-D39B-4D5753956ACE}"/>
              </a:ext>
            </a:extLst>
          </p:cNvPr>
          <p:cNvGraphicFramePr>
            <a:graphicFrameLocks noGrp="1"/>
          </p:cNvGraphicFramePr>
          <p:nvPr>
            <p:ph idx="1"/>
            <p:extLst>
              <p:ext uri="{D42A27DB-BD31-4B8C-83A1-F6EECF244321}">
                <p14:modId xmlns:p14="http://schemas.microsoft.com/office/powerpoint/2010/main" val="3363535037"/>
              </p:ext>
            </p:extLst>
          </p:nvPr>
        </p:nvGraphicFramePr>
        <p:xfrm>
          <a:off x="5303520" y="676656"/>
          <a:ext cx="6364224" cy="55138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Rectangle 5">
            <a:extLst>
              <a:ext uri="{FF2B5EF4-FFF2-40B4-BE49-F238E27FC236}">
                <a16:creationId xmlns:a16="http://schemas.microsoft.com/office/drawing/2014/main" id="{C1098ADE-688B-4338-4DBF-B1BB9C28C02A}"/>
              </a:ext>
            </a:extLst>
          </p:cNvPr>
          <p:cNvSpPr/>
          <p:nvPr/>
        </p:nvSpPr>
        <p:spPr>
          <a:xfrm>
            <a:off x="9145" y="3081528"/>
            <a:ext cx="118871" cy="694944"/>
          </a:xfrm>
          <a:prstGeom prst="rect">
            <a:avLst/>
          </a:prstGeom>
          <a:solidFill>
            <a:schemeClr val="accent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147557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A3B678-F034-3735-6C4A-7F6409BA991D}"/>
              </a:ext>
            </a:extLst>
          </p:cNvPr>
          <p:cNvSpPr>
            <a:spLocks noGrp="1"/>
          </p:cNvSpPr>
          <p:nvPr>
            <p:ph type="title"/>
          </p:nvPr>
        </p:nvSpPr>
        <p:spPr>
          <a:xfrm>
            <a:off x="838200" y="2766218"/>
            <a:ext cx="10515600" cy="1325563"/>
          </a:xfrm>
        </p:spPr>
        <p:txBody>
          <a:bodyPr>
            <a:normAutofit/>
          </a:bodyPr>
          <a:lstStyle/>
          <a:p>
            <a:pPr marL="685800" indent="-685800">
              <a:buFont typeface="Wingdings" panose="05000000000000000000" pitchFamily="2" charset="2"/>
              <a:buChar char="Ø"/>
            </a:pPr>
            <a:r>
              <a:rPr lang="en-GB" sz="5400" dirty="0">
                <a:latin typeface="Barlow" panose="00000500000000000000" pitchFamily="2" charset="0"/>
              </a:rPr>
              <a:t>Carbon-Aware Networks</a:t>
            </a:r>
            <a:endParaRPr lang="en-US" sz="5400" dirty="0">
              <a:latin typeface="Barlow" panose="00000500000000000000" pitchFamily="2" charset="0"/>
            </a:endParaRPr>
          </a:p>
        </p:txBody>
      </p:sp>
    </p:spTree>
    <p:extLst>
      <p:ext uri="{BB962C8B-B14F-4D97-AF65-F5344CB8AC3E}">
        <p14:creationId xmlns:p14="http://schemas.microsoft.com/office/powerpoint/2010/main" val="38664204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C284B52-CDA6-3F46-FDD2-BE34282B4E90}"/>
              </a:ext>
            </a:extLst>
          </p:cNvPr>
          <p:cNvSpPr>
            <a:spLocks noGrp="1"/>
          </p:cNvSpPr>
          <p:nvPr>
            <p:ph type="title"/>
          </p:nvPr>
        </p:nvSpPr>
        <p:spPr/>
        <p:txBody>
          <a:bodyPr>
            <a:noAutofit/>
          </a:bodyPr>
          <a:lstStyle/>
          <a:p>
            <a:r>
              <a:rPr lang="en-GB" sz="5000" b="1" dirty="0">
                <a:latin typeface="Barlow Thin" panose="00000300000000000000" pitchFamily="2" charset="0"/>
              </a:rPr>
              <a:t>C</a:t>
            </a:r>
            <a:r>
              <a:rPr lang="en-US" sz="5000" b="1" dirty="0" err="1">
                <a:latin typeface="Barlow Thin" panose="00000300000000000000" pitchFamily="2" charset="0"/>
              </a:rPr>
              <a:t>arbon</a:t>
            </a:r>
            <a:r>
              <a:rPr lang="en-US" sz="5000" b="1" dirty="0">
                <a:latin typeface="Barlow Thin" panose="00000300000000000000" pitchFamily="2" charset="0"/>
              </a:rPr>
              <a:t> efficiency is different from Energy efficiency</a:t>
            </a:r>
          </a:p>
        </p:txBody>
      </p:sp>
      <p:sp>
        <p:nvSpPr>
          <p:cNvPr id="7" name="Content Placeholder 6">
            <a:extLst>
              <a:ext uri="{FF2B5EF4-FFF2-40B4-BE49-F238E27FC236}">
                <a16:creationId xmlns:a16="http://schemas.microsoft.com/office/drawing/2014/main" id="{72577615-5456-148C-F4B9-306236D0989F}"/>
              </a:ext>
            </a:extLst>
          </p:cNvPr>
          <p:cNvSpPr>
            <a:spLocks noGrp="1"/>
          </p:cNvSpPr>
          <p:nvPr>
            <p:ph idx="1"/>
          </p:nvPr>
        </p:nvSpPr>
        <p:spPr>
          <a:xfrm>
            <a:off x="838199" y="2213115"/>
            <a:ext cx="12321209" cy="3791572"/>
          </a:xfrm>
        </p:spPr>
        <p:txBody>
          <a:bodyPr/>
          <a:lstStyle/>
          <a:p>
            <a:r>
              <a:rPr lang="en-GB" dirty="0">
                <a:latin typeface="Barlow" panose="00000500000000000000" pitchFamily="2" charset="0"/>
              </a:rPr>
              <a:t>Reduce energy consumption </a:t>
            </a:r>
            <a:r>
              <a:rPr lang="en-GB" dirty="0">
                <a:latin typeface="Barlow" panose="00000500000000000000" pitchFamily="2" charset="0"/>
                <a:sym typeface="Wingdings" panose="05000000000000000000" pitchFamily="2" charset="2"/>
              </a:rPr>
              <a:t> less carbon emissions </a:t>
            </a:r>
          </a:p>
          <a:p>
            <a:endParaRPr lang="en-US" dirty="0">
              <a:latin typeface="Barlow" panose="00000500000000000000" pitchFamily="2" charset="0"/>
              <a:sym typeface="Wingdings" panose="05000000000000000000" pitchFamily="2" charset="2"/>
            </a:endParaRPr>
          </a:p>
          <a:p>
            <a:endParaRPr lang="en-US" dirty="0">
              <a:latin typeface="Barlow" panose="00000500000000000000" pitchFamily="2" charset="0"/>
              <a:sym typeface="Wingdings" panose="05000000000000000000" pitchFamily="2" charset="2"/>
            </a:endParaRPr>
          </a:p>
          <a:p>
            <a:r>
              <a:rPr lang="en-US" dirty="0">
                <a:latin typeface="Barlow" panose="00000500000000000000" pitchFamily="2" charset="0"/>
                <a:sym typeface="Wingdings" panose="05000000000000000000" pitchFamily="2" charset="2"/>
              </a:rPr>
              <a:t>Account for the energy source and look for renewables</a:t>
            </a:r>
            <a:endParaRPr lang="en-GB" dirty="0">
              <a:latin typeface="Barlow" panose="00000500000000000000" pitchFamily="2" charset="0"/>
              <a:sym typeface="Wingdings" panose="05000000000000000000" pitchFamily="2" charset="2"/>
            </a:endParaRPr>
          </a:p>
        </p:txBody>
      </p:sp>
      <p:pic>
        <p:nvPicPr>
          <p:cNvPr id="17" name="Graphic 16" descr="Solar Panels outline">
            <a:extLst>
              <a:ext uri="{FF2B5EF4-FFF2-40B4-BE49-F238E27FC236}">
                <a16:creationId xmlns:a16="http://schemas.microsoft.com/office/drawing/2014/main" id="{66B001D4-AB9D-0FED-95A0-7A2812454B9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26776" y="4620947"/>
            <a:ext cx="1357088" cy="1357088"/>
          </a:xfrm>
          <a:prstGeom prst="rect">
            <a:avLst/>
          </a:prstGeom>
        </p:spPr>
      </p:pic>
      <p:pic>
        <p:nvPicPr>
          <p:cNvPr id="23" name="Graphic 22" descr="Wind Turbines outline">
            <a:extLst>
              <a:ext uri="{FF2B5EF4-FFF2-40B4-BE49-F238E27FC236}">
                <a16:creationId xmlns:a16="http://schemas.microsoft.com/office/drawing/2014/main" id="{B4D91D5F-17D9-7511-E529-90B3A8143D9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566038" y="4554687"/>
            <a:ext cx="1357088" cy="1357088"/>
          </a:xfrm>
          <a:prstGeom prst="rect">
            <a:avLst/>
          </a:prstGeom>
        </p:spPr>
      </p:pic>
      <p:pic>
        <p:nvPicPr>
          <p:cNvPr id="26" name="Graphic 25" descr="Power Plant outline">
            <a:extLst>
              <a:ext uri="{FF2B5EF4-FFF2-40B4-BE49-F238E27FC236}">
                <a16:creationId xmlns:a16="http://schemas.microsoft.com/office/drawing/2014/main" id="{4EEF44A5-F400-DA0F-0CB6-686D77BF62A7}"/>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7407969" y="4660703"/>
            <a:ext cx="1357088" cy="1357088"/>
          </a:xfrm>
          <a:prstGeom prst="rect">
            <a:avLst/>
          </a:prstGeom>
        </p:spPr>
      </p:pic>
      <p:sp>
        <p:nvSpPr>
          <p:cNvPr id="30" name="TextBox 29">
            <a:extLst>
              <a:ext uri="{FF2B5EF4-FFF2-40B4-BE49-F238E27FC236}">
                <a16:creationId xmlns:a16="http://schemas.microsoft.com/office/drawing/2014/main" id="{4BE24344-E4A8-2955-9BC6-330AB8273240}"/>
              </a:ext>
            </a:extLst>
          </p:cNvPr>
          <p:cNvSpPr txBox="1"/>
          <p:nvPr/>
        </p:nvSpPr>
        <p:spPr>
          <a:xfrm>
            <a:off x="9668791" y="1998575"/>
            <a:ext cx="1846555" cy="954107"/>
          </a:xfrm>
          <a:prstGeom prst="rect">
            <a:avLst/>
          </a:prstGeom>
          <a:ln>
            <a:solidFill>
              <a:schemeClr val="accent6">
                <a:lumMod val="50000"/>
              </a:schemeClr>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2800" dirty="0">
                <a:solidFill>
                  <a:schemeClr val="accent6">
                    <a:lumMod val="50000"/>
                  </a:schemeClr>
                </a:solidFill>
                <a:latin typeface="Barlow" panose="00000500000000000000" pitchFamily="2" charset="0"/>
                <a:sym typeface="Wingdings" panose="05000000000000000000" pitchFamily="2" charset="2"/>
              </a:rPr>
              <a:t>Energy Efficiency</a:t>
            </a:r>
            <a:endParaRPr lang="en-US" sz="2800" dirty="0">
              <a:solidFill>
                <a:schemeClr val="accent6">
                  <a:lumMod val="50000"/>
                </a:schemeClr>
              </a:solidFill>
              <a:latin typeface="Barlow" panose="00000500000000000000" pitchFamily="2" charset="0"/>
            </a:endParaRPr>
          </a:p>
        </p:txBody>
      </p:sp>
      <p:sp>
        <p:nvSpPr>
          <p:cNvPr id="31" name="TextBox 30">
            <a:extLst>
              <a:ext uri="{FF2B5EF4-FFF2-40B4-BE49-F238E27FC236}">
                <a16:creationId xmlns:a16="http://schemas.microsoft.com/office/drawing/2014/main" id="{8EB0CBE3-FD50-B340-D573-420325EF3705}"/>
              </a:ext>
            </a:extLst>
          </p:cNvPr>
          <p:cNvSpPr txBox="1"/>
          <p:nvPr/>
        </p:nvSpPr>
        <p:spPr>
          <a:xfrm>
            <a:off x="9668790" y="3494564"/>
            <a:ext cx="1846555" cy="954107"/>
          </a:xfrm>
          <a:prstGeom prst="rect">
            <a:avLst/>
          </a:prstGeom>
          <a:ln>
            <a:solidFill>
              <a:schemeClr val="accent6">
                <a:lumMod val="50000"/>
              </a:schemeClr>
            </a:solidFill>
          </a:ln>
        </p:spPr>
        <p:style>
          <a:lnRef idx="2">
            <a:schemeClr val="dk1"/>
          </a:lnRef>
          <a:fillRef idx="1">
            <a:schemeClr val="lt1"/>
          </a:fillRef>
          <a:effectRef idx="0">
            <a:schemeClr val="dk1"/>
          </a:effectRef>
          <a:fontRef idx="minor">
            <a:schemeClr val="dk1"/>
          </a:fontRef>
        </p:style>
        <p:txBody>
          <a:bodyPr wrap="square">
            <a:spAutoFit/>
          </a:bodyPr>
          <a:lstStyle/>
          <a:p>
            <a:pPr algn="ctr"/>
            <a:r>
              <a:rPr lang="en-GB" sz="2800" dirty="0">
                <a:solidFill>
                  <a:schemeClr val="accent6">
                    <a:lumMod val="50000"/>
                  </a:schemeClr>
                </a:solidFill>
                <a:latin typeface="Barlow" panose="00000500000000000000" pitchFamily="2" charset="0"/>
                <a:sym typeface="Wingdings" panose="05000000000000000000" pitchFamily="2" charset="2"/>
              </a:rPr>
              <a:t>Carbon Efficiency</a:t>
            </a:r>
            <a:endParaRPr lang="en-US" sz="2800" dirty="0">
              <a:solidFill>
                <a:schemeClr val="accent6">
                  <a:lumMod val="50000"/>
                </a:schemeClr>
              </a:solidFill>
              <a:latin typeface="Barlow" panose="00000500000000000000" pitchFamily="2" charset="0"/>
            </a:endParaRPr>
          </a:p>
        </p:txBody>
      </p:sp>
      <p:sp>
        <p:nvSpPr>
          <p:cNvPr id="33" name="TextBox 32">
            <a:extLst>
              <a:ext uri="{FF2B5EF4-FFF2-40B4-BE49-F238E27FC236}">
                <a16:creationId xmlns:a16="http://schemas.microsoft.com/office/drawing/2014/main" id="{ED9F3384-519F-33B1-20D3-CB80E2DAB8A0}"/>
              </a:ext>
            </a:extLst>
          </p:cNvPr>
          <p:cNvSpPr txBox="1"/>
          <p:nvPr/>
        </p:nvSpPr>
        <p:spPr>
          <a:xfrm>
            <a:off x="1073425" y="6017791"/>
            <a:ext cx="9024731" cy="523220"/>
          </a:xfrm>
          <a:prstGeom prst="rect">
            <a:avLst/>
          </a:prstGeom>
          <a:ln>
            <a:noFill/>
          </a:ln>
        </p:spPr>
        <p:style>
          <a:lnRef idx="2">
            <a:schemeClr val="dk1"/>
          </a:lnRef>
          <a:fillRef idx="1">
            <a:schemeClr val="lt1"/>
          </a:fillRef>
          <a:effectRef idx="0">
            <a:schemeClr val="dk1"/>
          </a:effectRef>
          <a:fontRef idx="minor">
            <a:schemeClr val="dk1"/>
          </a:fontRef>
        </p:style>
        <p:txBody>
          <a:bodyPr wrap="square">
            <a:spAutoFit/>
          </a:bodyPr>
          <a:lstStyle/>
          <a:p>
            <a:r>
              <a:rPr lang="en-GB" sz="2800" dirty="0">
                <a:solidFill>
                  <a:schemeClr val="tx1"/>
                </a:solidFill>
                <a:latin typeface="Barlow" panose="00000500000000000000" pitchFamily="2" charset="0"/>
                <a:sym typeface="Wingdings" panose="05000000000000000000" pitchFamily="2" charset="2"/>
              </a:rPr>
              <a:t>1 kWh	                      </a:t>
            </a:r>
            <a:r>
              <a:rPr lang="en-GB" sz="2800" dirty="0">
                <a:solidFill>
                  <a:schemeClr val="accent6">
                    <a:lumMod val="75000"/>
                  </a:schemeClr>
                </a:solidFill>
                <a:latin typeface="Barlow" panose="00000500000000000000" pitchFamily="2" charset="0"/>
                <a:sym typeface="Wingdings" panose="05000000000000000000" pitchFamily="2" charset="2"/>
              </a:rPr>
              <a:t>~ 0 gCO2</a:t>
            </a:r>
            <a:r>
              <a:rPr lang="en-GB" sz="2800" dirty="0">
                <a:solidFill>
                  <a:schemeClr val="tx1"/>
                </a:solidFill>
                <a:latin typeface="Barlow" panose="00000500000000000000" pitchFamily="2" charset="0"/>
                <a:sym typeface="Wingdings" panose="05000000000000000000" pitchFamily="2" charset="2"/>
              </a:rPr>
              <a:t>		        </a:t>
            </a:r>
            <a:r>
              <a:rPr lang="en-GB" sz="2800" dirty="0">
                <a:solidFill>
                  <a:schemeClr val="accent4">
                    <a:lumMod val="75000"/>
                  </a:schemeClr>
                </a:solidFill>
                <a:latin typeface="Barlow" panose="00000500000000000000" pitchFamily="2" charset="0"/>
                <a:sym typeface="Wingdings" panose="05000000000000000000" pitchFamily="2" charset="2"/>
              </a:rPr>
              <a:t>~ 500 gCO2</a:t>
            </a:r>
            <a:r>
              <a:rPr lang="en-GB" sz="2800" dirty="0">
                <a:solidFill>
                  <a:schemeClr val="tx1"/>
                </a:solidFill>
                <a:latin typeface="Barlow" panose="00000500000000000000" pitchFamily="2" charset="0"/>
                <a:sym typeface="Wingdings" panose="05000000000000000000" pitchFamily="2" charset="2"/>
              </a:rPr>
              <a:t>	</a:t>
            </a:r>
            <a:endParaRPr lang="en-US" sz="2800" dirty="0">
              <a:solidFill>
                <a:schemeClr val="tx1"/>
              </a:solidFill>
              <a:latin typeface="Barlow" panose="00000500000000000000" pitchFamily="2" charset="0"/>
            </a:endParaRPr>
          </a:p>
        </p:txBody>
      </p:sp>
    </p:spTree>
    <p:extLst>
      <p:ext uri="{BB962C8B-B14F-4D97-AF65-F5344CB8AC3E}">
        <p14:creationId xmlns:p14="http://schemas.microsoft.com/office/powerpoint/2010/main" val="882343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descr="A map of europe with different colored countries/regions&#10;&#10;Description automatically generated">
            <a:extLst>
              <a:ext uri="{FF2B5EF4-FFF2-40B4-BE49-F238E27FC236}">
                <a16:creationId xmlns:a16="http://schemas.microsoft.com/office/drawing/2014/main" id="{FBBA6A1C-5936-813B-7448-4A18FD36FF49}"/>
              </a:ext>
            </a:extLst>
          </p:cNvPr>
          <p:cNvPicPr>
            <a:picLocks noGrp="1" noChangeAspect="1"/>
          </p:cNvPicPr>
          <p:nvPr>
            <p:ph idx="1"/>
          </p:nvPr>
        </p:nvPicPr>
        <p:blipFill>
          <a:blip r:embed="rId3"/>
          <a:stretch>
            <a:fillRect/>
          </a:stretch>
        </p:blipFill>
        <p:spPr>
          <a:xfrm>
            <a:off x="3781425" y="-4109"/>
            <a:ext cx="8401050" cy="6697009"/>
          </a:xfrm>
        </p:spPr>
      </p:pic>
      <p:pic>
        <p:nvPicPr>
          <p:cNvPr id="25" name="Picture 24" descr="A white background with black dots&#10;&#10;Description automatically generated">
            <a:extLst>
              <a:ext uri="{FF2B5EF4-FFF2-40B4-BE49-F238E27FC236}">
                <a16:creationId xmlns:a16="http://schemas.microsoft.com/office/drawing/2014/main" id="{A3485346-C98F-19DC-C388-FA070EF22B58}"/>
              </a:ext>
            </a:extLst>
          </p:cNvPr>
          <p:cNvPicPr>
            <a:picLocks noChangeAspect="1"/>
          </p:cNvPicPr>
          <p:nvPr/>
        </p:nvPicPr>
        <p:blipFill>
          <a:blip r:embed="rId4"/>
          <a:stretch>
            <a:fillRect/>
          </a:stretch>
        </p:blipFill>
        <p:spPr>
          <a:xfrm>
            <a:off x="-1" y="9525"/>
            <a:ext cx="3895725" cy="6683376"/>
          </a:xfrm>
          <a:prstGeom prst="rect">
            <a:avLst/>
          </a:prstGeom>
        </p:spPr>
      </p:pic>
      <p:sp>
        <p:nvSpPr>
          <p:cNvPr id="6" name="Title 1">
            <a:extLst>
              <a:ext uri="{FF2B5EF4-FFF2-40B4-BE49-F238E27FC236}">
                <a16:creationId xmlns:a16="http://schemas.microsoft.com/office/drawing/2014/main" id="{7F6246AE-B9ED-02BB-F9E1-D7232A619ABC}"/>
              </a:ext>
            </a:extLst>
          </p:cNvPr>
          <p:cNvSpPr txBox="1">
            <a:spLocks/>
          </p:cNvSpPr>
          <p:nvPr/>
        </p:nvSpPr>
        <p:spPr>
          <a:xfrm>
            <a:off x="268856" y="140449"/>
            <a:ext cx="4450116" cy="1723729"/>
          </a:xfrm>
          <a:prstGeom prst="rect">
            <a:avLst/>
          </a:prstGeom>
        </p:spPr>
        <p:txBody>
          <a:bodyPr vert="horz" lIns="0" tIns="0" rIns="0" bIns="0" rtlCol="0" anchor="t" anchorCtr="0">
            <a:normAutofit fontScale="92500"/>
          </a:bodyPr>
          <a:lstStyle>
            <a:lvl1pPr algn="l" defTabSz="914400" rtl="0" eaLnBrk="1" latinLnBrk="0" hangingPunct="1">
              <a:lnSpc>
                <a:spcPct val="90000"/>
              </a:lnSpc>
              <a:spcBef>
                <a:spcPct val="0"/>
              </a:spcBef>
              <a:buNone/>
              <a:defRPr sz="5500" b="0" i="0" kern="1200">
                <a:solidFill>
                  <a:schemeClr val="tx1"/>
                </a:solidFill>
                <a:latin typeface="Barlow Thin" pitchFamily="2" charset="77"/>
                <a:ea typeface="+mj-ea"/>
                <a:cs typeface="+mj-cs"/>
              </a:defRPr>
            </a:lvl1pPr>
          </a:lstStyle>
          <a:p>
            <a:r>
              <a:rPr lang="en-US" sz="5400" b="1" dirty="0"/>
              <a:t>Add the Carbon Intensity Metric</a:t>
            </a:r>
          </a:p>
        </p:txBody>
      </p:sp>
      <p:sp>
        <p:nvSpPr>
          <p:cNvPr id="13" name="TextBox 12">
            <a:extLst>
              <a:ext uri="{FF2B5EF4-FFF2-40B4-BE49-F238E27FC236}">
                <a16:creationId xmlns:a16="http://schemas.microsoft.com/office/drawing/2014/main" id="{CF17C0B8-D1CE-6E4D-48D0-C8BBF3BC459E}"/>
              </a:ext>
            </a:extLst>
          </p:cNvPr>
          <p:cNvSpPr txBox="1"/>
          <p:nvPr/>
        </p:nvSpPr>
        <p:spPr>
          <a:xfrm>
            <a:off x="395825" y="1908659"/>
            <a:ext cx="4323147" cy="38779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457200" marR="0" indent="-457200" defTabSz="2438338" rtl="0" fontAlgn="auto" latinLnBrk="0" hangingPunct="0">
              <a:lnSpc>
                <a:spcPct val="150000"/>
              </a:lnSpc>
              <a:spcBef>
                <a:spcPts val="0"/>
              </a:spcBef>
              <a:spcAft>
                <a:spcPts val="0"/>
              </a:spcAft>
              <a:buClrTx/>
              <a:buSzTx/>
              <a:buFont typeface="Arial" panose="020B0604020202020204" pitchFamily="34" charset="0"/>
              <a:buChar char="•"/>
              <a:tabLst/>
            </a:pPr>
            <a:r>
              <a:rPr lang="en-GB" sz="2800" dirty="0">
                <a:latin typeface="Barlow" panose="00000500000000000000" pitchFamily="2" charset="0"/>
              </a:rPr>
              <a:t>Unit: gCO2/kWh</a:t>
            </a:r>
          </a:p>
          <a:p>
            <a:pPr marL="457200" marR="0" indent="-457200" defTabSz="2438338" rtl="0" fontAlgn="auto" latinLnBrk="0" hangingPunct="0">
              <a:lnSpc>
                <a:spcPct val="100000"/>
              </a:lnSpc>
              <a:spcBef>
                <a:spcPts val="0"/>
              </a:spcBef>
              <a:spcAft>
                <a:spcPts val="0"/>
              </a:spcAft>
              <a:buClrTx/>
              <a:buSzTx/>
              <a:buFont typeface="Arial" panose="020B0604020202020204" pitchFamily="34" charset="0"/>
              <a:buChar char="•"/>
              <a:tabLst/>
            </a:pPr>
            <a:r>
              <a:rPr lang="en-GB" sz="2800" dirty="0">
                <a:latin typeface="Barlow" panose="00000500000000000000" pitchFamily="2" charset="0"/>
              </a:rPr>
              <a:t>Measure of carbon emissions due to 1 kWh of energy produced</a:t>
            </a:r>
          </a:p>
          <a:p>
            <a:pPr marL="457200" marR="0" indent="-457200" defTabSz="2438338" rtl="0" fontAlgn="auto" latinLnBrk="0" hangingPunct="0">
              <a:lnSpc>
                <a:spcPct val="150000"/>
              </a:lnSpc>
              <a:spcBef>
                <a:spcPts val="0"/>
              </a:spcBef>
              <a:spcAft>
                <a:spcPts val="0"/>
              </a:spcAft>
              <a:buClrTx/>
              <a:buSzTx/>
              <a:buFont typeface="Arial" panose="020B0604020202020204" pitchFamily="34" charset="0"/>
              <a:buChar char="•"/>
              <a:tabLst/>
            </a:pPr>
            <a:r>
              <a:rPr lang="en-GB" sz="2800" dirty="0">
                <a:latin typeface="Barlow" panose="00000500000000000000" pitchFamily="2" charset="0"/>
              </a:rPr>
              <a:t>Carbon intensity varies:</a:t>
            </a:r>
          </a:p>
          <a:p>
            <a:pPr marL="914400" lvl="1" indent="-457200">
              <a:buFont typeface="Arial" panose="020B0604020202020204" pitchFamily="34" charset="0"/>
              <a:buChar char="•"/>
            </a:pPr>
            <a:r>
              <a:rPr lang="en-GB" sz="2800" dirty="0">
                <a:latin typeface="Barlow" panose="00000500000000000000" pitchFamily="2" charset="0"/>
              </a:rPr>
              <a:t>per day</a:t>
            </a:r>
          </a:p>
          <a:p>
            <a:pPr marL="914400" lvl="1" indent="-457200">
              <a:buFont typeface="Arial" panose="020B0604020202020204" pitchFamily="34" charset="0"/>
              <a:buChar char="•"/>
            </a:pPr>
            <a:r>
              <a:rPr lang="en-GB" sz="2800" dirty="0">
                <a:latin typeface="Barlow" panose="00000500000000000000" pitchFamily="2" charset="0"/>
              </a:rPr>
              <a:t>per season</a:t>
            </a:r>
          </a:p>
          <a:p>
            <a:pPr marL="914400" lvl="1" indent="-457200">
              <a:buFont typeface="Arial" panose="020B0604020202020204" pitchFamily="34" charset="0"/>
              <a:buChar char="•"/>
            </a:pPr>
            <a:r>
              <a:rPr lang="en-GB" sz="2800" dirty="0">
                <a:latin typeface="Barlow" panose="00000500000000000000" pitchFamily="2" charset="0"/>
              </a:rPr>
              <a:t>per region</a:t>
            </a:r>
          </a:p>
        </p:txBody>
      </p:sp>
      <p:sp>
        <p:nvSpPr>
          <p:cNvPr id="15" name="TextBox 14">
            <a:extLst>
              <a:ext uri="{FF2B5EF4-FFF2-40B4-BE49-F238E27FC236}">
                <a16:creationId xmlns:a16="http://schemas.microsoft.com/office/drawing/2014/main" id="{8893FEB8-813F-F986-4F54-8A4BE9AF60E1}"/>
              </a:ext>
            </a:extLst>
          </p:cNvPr>
          <p:cNvSpPr txBox="1"/>
          <p:nvPr/>
        </p:nvSpPr>
        <p:spPr>
          <a:xfrm>
            <a:off x="2728662" y="6382921"/>
            <a:ext cx="6102626" cy="338554"/>
          </a:xfrm>
          <a:prstGeom prst="rect">
            <a:avLst/>
          </a:prstGeom>
          <a:noFill/>
        </p:spPr>
        <p:txBody>
          <a:bodyPr wrap="square">
            <a:spAutoFit/>
          </a:bodyPr>
          <a:lstStyle/>
          <a:p>
            <a:pPr algn="ctr" hangingPunct="1"/>
            <a:r>
              <a:rPr lang="en-US" sz="1600" dirty="0">
                <a:solidFill>
                  <a:schemeClr val="bg1">
                    <a:lumMod val="75000"/>
                  </a:schemeClr>
                </a:solidFill>
              </a:rPr>
              <a:t>Image Source: Electricitymap.org</a:t>
            </a:r>
          </a:p>
        </p:txBody>
      </p:sp>
      <p:pic>
        <p:nvPicPr>
          <p:cNvPr id="2" name="Picture 1" descr="A close-up of a number&#10;&#10;Description automatically generated">
            <a:extLst>
              <a:ext uri="{FF2B5EF4-FFF2-40B4-BE49-F238E27FC236}">
                <a16:creationId xmlns:a16="http://schemas.microsoft.com/office/drawing/2014/main" id="{A9E29D8E-EC94-7616-CD63-CABEBFB85EAE}"/>
              </a:ext>
            </a:extLst>
          </p:cNvPr>
          <p:cNvPicPr>
            <a:picLocks noChangeAspect="1"/>
          </p:cNvPicPr>
          <p:nvPr/>
        </p:nvPicPr>
        <p:blipFill>
          <a:blip r:embed="rId5"/>
          <a:stretch>
            <a:fillRect/>
          </a:stretch>
        </p:blipFill>
        <p:spPr>
          <a:xfrm>
            <a:off x="6000218" y="5430907"/>
            <a:ext cx="3441578" cy="1173015"/>
          </a:xfrm>
          <a:prstGeom prst="rect">
            <a:avLst/>
          </a:prstGeom>
          <a:ln>
            <a:solidFill>
              <a:schemeClr val="accent6"/>
            </a:solidFill>
          </a:ln>
        </p:spPr>
      </p:pic>
    </p:spTree>
    <p:extLst>
      <p:ext uri="{BB962C8B-B14F-4D97-AF65-F5344CB8AC3E}">
        <p14:creationId xmlns:p14="http://schemas.microsoft.com/office/powerpoint/2010/main" val="31944912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descr="A map of europe with different colored countries/regions&#10;&#10;Description automatically generated">
            <a:extLst>
              <a:ext uri="{FF2B5EF4-FFF2-40B4-BE49-F238E27FC236}">
                <a16:creationId xmlns:a16="http://schemas.microsoft.com/office/drawing/2014/main" id="{FBBA6A1C-5936-813B-7448-4A18FD36FF49}"/>
              </a:ext>
            </a:extLst>
          </p:cNvPr>
          <p:cNvPicPr>
            <a:picLocks noGrp="1" noChangeAspect="1"/>
          </p:cNvPicPr>
          <p:nvPr>
            <p:ph idx="1"/>
          </p:nvPr>
        </p:nvPicPr>
        <p:blipFill>
          <a:blip r:embed="rId3"/>
          <a:stretch>
            <a:fillRect/>
          </a:stretch>
        </p:blipFill>
        <p:spPr>
          <a:xfrm>
            <a:off x="3781425" y="-4109"/>
            <a:ext cx="8401050" cy="6697009"/>
          </a:xfrm>
        </p:spPr>
      </p:pic>
      <p:pic>
        <p:nvPicPr>
          <p:cNvPr id="25" name="Picture 24" descr="A white background with black dots&#10;&#10;Description automatically generated">
            <a:extLst>
              <a:ext uri="{FF2B5EF4-FFF2-40B4-BE49-F238E27FC236}">
                <a16:creationId xmlns:a16="http://schemas.microsoft.com/office/drawing/2014/main" id="{A3485346-C98F-19DC-C388-FA070EF22B58}"/>
              </a:ext>
            </a:extLst>
          </p:cNvPr>
          <p:cNvPicPr>
            <a:picLocks noChangeAspect="1"/>
          </p:cNvPicPr>
          <p:nvPr/>
        </p:nvPicPr>
        <p:blipFill>
          <a:blip r:embed="rId4"/>
          <a:stretch>
            <a:fillRect/>
          </a:stretch>
        </p:blipFill>
        <p:spPr>
          <a:xfrm>
            <a:off x="-1" y="9525"/>
            <a:ext cx="3895725" cy="6683376"/>
          </a:xfrm>
          <a:prstGeom prst="rect">
            <a:avLst/>
          </a:prstGeom>
        </p:spPr>
      </p:pic>
      <p:sp>
        <p:nvSpPr>
          <p:cNvPr id="6" name="Title 1">
            <a:extLst>
              <a:ext uri="{FF2B5EF4-FFF2-40B4-BE49-F238E27FC236}">
                <a16:creationId xmlns:a16="http://schemas.microsoft.com/office/drawing/2014/main" id="{7F6246AE-B9ED-02BB-F9E1-D7232A619ABC}"/>
              </a:ext>
            </a:extLst>
          </p:cNvPr>
          <p:cNvSpPr txBox="1">
            <a:spLocks/>
          </p:cNvSpPr>
          <p:nvPr/>
        </p:nvSpPr>
        <p:spPr>
          <a:xfrm>
            <a:off x="268856" y="140449"/>
            <a:ext cx="3969520" cy="1723729"/>
          </a:xfrm>
          <a:prstGeom prst="rect">
            <a:avLst/>
          </a:prstGeom>
        </p:spPr>
        <p:txBody>
          <a:bodyPr vert="horz" lIns="0" tIns="0" rIns="0" bIns="0" rtlCol="0" anchor="t" anchorCtr="0">
            <a:normAutofit fontScale="92500"/>
          </a:bodyPr>
          <a:lstStyle>
            <a:lvl1pPr algn="l" defTabSz="914400" rtl="0" eaLnBrk="1" latinLnBrk="0" hangingPunct="1">
              <a:lnSpc>
                <a:spcPct val="90000"/>
              </a:lnSpc>
              <a:spcBef>
                <a:spcPct val="0"/>
              </a:spcBef>
              <a:buNone/>
              <a:defRPr sz="5500" b="0" i="0" kern="1200">
                <a:solidFill>
                  <a:schemeClr val="tx1"/>
                </a:solidFill>
                <a:latin typeface="Barlow Thin" pitchFamily="2" charset="77"/>
                <a:ea typeface="+mj-ea"/>
                <a:cs typeface="+mj-cs"/>
              </a:defRPr>
            </a:lvl1pPr>
          </a:lstStyle>
          <a:p>
            <a:r>
              <a:rPr lang="en-GB" sz="5400" b="1" dirty="0"/>
              <a:t>C</a:t>
            </a:r>
            <a:r>
              <a:rPr lang="en-US" sz="5400" b="1" dirty="0" err="1"/>
              <a:t>arbon</a:t>
            </a:r>
            <a:r>
              <a:rPr lang="en-US" sz="5400" b="1" dirty="0"/>
              <a:t>-aware Routing</a:t>
            </a:r>
          </a:p>
        </p:txBody>
      </p:sp>
      <p:grpSp>
        <p:nvGrpSpPr>
          <p:cNvPr id="22" name="Group 21">
            <a:extLst>
              <a:ext uri="{FF2B5EF4-FFF2-40B4-BE49-F238E27FC236}">
                <a16:creationId xmlns:a16="http://schemas.microsoft.com/office/drawing/2014/main" id="{449FA01B-4CA4-A6EA-4719-340B999F358F}"/>
              </a:ext>
            </a:extLst>
          </p:cNvPr>
          <p:cNvGrpSpPr/>
          <p:nvPr/>
        </p:nvGrpSpPr>
        <p:grpSpPr>
          <a:xfrm>
            <a:off x="5753877" y="1381928"/>
            <a:ext cx="1843095" cy="2047072"/>
            <a:chOff x="5753877" y="1381928"/>
            <a:chExt cx="1843095" cy="2047072"/>
          </a:xfrm>
        </p:grpSpPr>
        <p:cxnSp>
          <p:nvCxnSpPr>
            <p:cNvPr id="7" name="Straight Connector 6">
              <a:extLst>
                <a:ext uri="{FF2B5EF4-FFF2-40B4-BE49-F238E27FC236}">
                  <a16:creationId xmlns:a16="http://schemas.microsoft.com/office/drawing/2014/main" id="{4AE33DB0-7B42-28F5-7F78-5C8DC4987728}"/>
                </a:ext>
              </a:extLst>
            </p:cNvPr>
            <p:cNvCxnSpPr>
              <a:cxnSpLocks/>
            </p:cNvCxnSpPr>
            <p:nvPr/>
          </p:nvCxnSpPr>
          <p:spPr>
            <a:xfrm flipH="1">
              <a:off x="5753877" y="1604434"/>
              <a:ext cx="1357190" cy="1152378"/>
            </a:xfrm>
            <a:prstGeom prst="line">
              <a:avLst/>
            </a:prstGeom>
            <a:noFill/>
            <a:ln w="57150" cap="flat">
              <a:solidFill>
                <a:srgbClr val="00B050"/>
              </a:solidFill>
              <a:prstDash val="solid"/>
              <a:miter lim="400000"/>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C1CC67F2-7BAD-6DFC-351D-8EF4418AB284}"/>
                </a:ext>
              </a:extLst>
            </p:cNvPr>
            <p:cNvCxnSpPr>
              <a:cxnSpLocks/>
            </p:cNvCxnSpPr>
            <p:nvPr/>
          </p:nvCxnSpPr>
          <p:spPr>
            <a:xfrm>
              <a:off x="5779975" y="2753833"/>
              <a:ext cx="287557" cy="675167"/>
            </a:xfrm>
            <a:prstGeom prst="line">
              <a:avLst/>
            </a:prstGeom>
            <a:noFill/>
            <a:ln w="57150" cap="flat">
              <a:solidFill>
                <a:srgbClr val="00B05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9" name="Straight Connector 8">
              <a:extLst>
                <a:ext uri="{FF2B5EF4-FFF2-40B4-BE49-F238E27FC236}">
                  <a16:creationId xmlns:a16="http://schemas.microsoft.com/office/drawing/2014/main" id="{9E8CE94F-4E84-3B39-F3FE-843D2CD7C246}"/>
                </a:ext>
              </a:extLst>
            </p:cNvPr>
            <p:cNvCxnSpPr>
              <a:cxnSpLocks/>
            </p:cNvCxnSpPr>
            <p:nvPr/>
          </p:nvCxnSpPr>
          <p:spPr>
            <a:xfrm flipH="1">
              <a:off x="7104717" y="1381928"/>
              <a:ext cx="492255" cy="225681"/>
            </a:xfrm>
            <a:prstGeom prst="line">
              <a:avLst/>
            </a:prstGeom>
            <a:noFill/>
            <a:ln w="57150" cap="flat">
              <a:solidFill>
                <a:srgbClr val="00B050"/>
              </a:solidFill>
              <a:prstDash val="solid"/>
              <a:miter lim="400000"/>
            </a:ln>
            <a:effectLst/>
            <a:sp3d/>
          </p:spPr>
          <p:style>
            <a:lnRef idx="0">
              <a:scrgbClr r="0" g="0" b="0"/>
            </a:lnRef>
            <a:fillRef idx="0">
              <a:scrgbClr r="0" g="0" b="0"/>
            </a:fillRef>
            <a:effectRef idx="0">
              <a:scrgbClr r="0" g="0" b="0"/>
            </a:effectRef>
            <a:fontRef idx="none"/>
          </p:style>
        </p:cxnSp>
      </p:grpSp>
      <p:grpSp>
        <p:nvGrpSpPr>
          <p:cNvPr id="23" name="Group 22">
            <a:extLst>
              <a:ext uri="{FF2B5EF4-FFF2-40B4-BE49-F238E27FC236}">
                <a16:creationId xmlns:a16="http://schemas.microsoft.com/office/drawing/2014/main" id="{D6FF8A3D-4BAA-E5A4-1E4D-BEB2C190FFAD}"/>
              </a:ext>
            </a:extLst>
          </p:cNvPr>
          <p:cNvGrpSpPr/>
          <p:nvPr/>
        </p:nvGrpSpPr>
        <p:grpSpPr>
          <a:xfrm>
            <a:off x="6200577" y="1484079"/>
            <a:ext cx="1981470" cy="2094615"/>
            <a:chOff x="6200577" y="1484079"/>
            <a:chExt cx="1981470" cy="2094615"/>
          </a:xfrm>
        </p:grpSpPr>
        <p:cxnSp>
          <p:nvCxnSpPr>
            <p:cNvPr id="10" name="Straight Arrow Connector 9">
              <a:extLst>
                <a:ext uri="{FF2B5EF4-FFF2-40B4-BE49-F238E27FC236}">
                  <a16:creationId xmlns:a16="http://schemas.microsoft.com/office/drawing/2014/main" id="{A2C3EAAA-9517-F8EA-0B05-11E3C777A1EF}"/>
                </a:ext>
              </a:extLst>
            </p:cNvPr>
            <p:cNvCxnSpPr>
              <a:cxnSpLocks/>
            </p:cNvCxnSpPr>
            <p:nvPr/>
          </p:nvCxnSpPr>
          <p:spPr>
            <a:xfrm flipH="1">
              <a:off x="6200577" y="2957440"/>
              <a:ext cx="834927" cy="621254"/>
            </a:xfrm>
            <a:prstGeom prst="straightConnector1">
              <a:avLst/>
            </a:prstGeom>
            <a:noFill/>
            <a:ln w="57150" cap="flat">
              <a:solidFill>
                <a:srgbClr val="FF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DCC33268-464C-7615-95B0-EEDD337DED0D}"/>
                </a:ext>
              </a:extLst>
            </p:cNvPr>
            <p:cNvCxnSpPr>
              <a:cxnSpLocks/>
            </p:cNvCxnSpPr>
            <p:nvPr/>
          </p:nvCxnSpPr>
          <p:spPr>
            <a:xfrm flipH="1">
              <a:off x="7011896" y="2736439"/>
              <a:ext cx="1170151" cy="221001"/>
            </a:xfrm>
            <a:prstGeom prst="line">
              <a:avLst/>
            </a:prstGeom>
            <a:noFill/>
            <a:ln w="57150" cap="flat">
              <a:solidFill>
                <a:srgbClr val="FF0000"/>
              </a:solidFill>
              <a:prstDash val="solid"/>
              <a:miter lim="400000"/>
            </a:ln>
            <a:effectLst/>
            <a:sp3d/>
          </p:spPr>
          <p:style>
            <a:lnRef idx="0">
              <a:scrgbClr r="0" g="0" b="0"/>
            </a:lnRef>
            <a:fillRef idx="0">
              <a:scrgbClr r="0" g="0" b="0"/>
            </a:fillRef>
            <a:effectRef idx="0">
              <a:scrgbClr r="0" g="0" b="0"/>
            </a:effectRef>
            <a:fontRef idx="none"/>
          </p:style>
        </p:cxnSp>
        <p:cxnSp>
          <p:nvCxnSpPr>
            <p:cNvPr id="12" name="Straight Connector 11">
              <a:extLst>
                <a:ext uri="{FF2B5EF4-FFF2-40B4-BE49-F238E27FC236}">
                  <a16:creationId xmlns:a16="http://schemas.microsoft.com/office/drawing/2014/main" id="{D4E8A9E6-2451-BC2A-55B5-15BF867FF78F}"/>
                </a:ext>
              </a:extLst>
            </p:cNvPr>
            <p:cNvCxnSpPr>
              <a:cxnSpLocks/>
            </p:cNvCxnSpPr>
            <p:nvPr/>
          </p:nvCxnSpPr>
          <p:spPr>
            <a:xfrm>
              <a:off x="7767107" y="1484079"/>
              <a:ext cx="414940" cy="1252360"/>
            </a:xfrm>
            <a:prstGeom prst="line">
              <a:avLst/>
            </a:prstGeom>
            <a:noFill/>
            <a:ln w="57150" cap="flat">
              <a:solidFill>
                <a:srgbClr val="FF0000"/>
              </a:solidFill>
              <a:prstDash val="solid"/>
              <a:miter lim="400000"/>
            </a:ln>
            <a:effectLst/>
            <a:sp3d/>
          </p:spPr>
          <p:style>
            <a:lnRef idx="0">
              <a:scrgbClr r="0" g="0" b="0"/>
            </a:lnRef>
            <a:fillRef idx="0">
              <a:scrgbClr r="0" g="0" b="0"/>
            </a:fillRef>
            <a:effectRef idx="0">
              <a:scrgbClr r="0" g="0" b="0"/>
            </a:effectRef>
            <a:fontRef idx="none"/>
          </p:style>
        </p:cxnSp>
      </p:grpSp>
      <p:sp>
        <p:nvSpPr>
          <p:cNvPr id="13" name="TextBox 12">
            <a:extLst>
              <a:ext uri="{FF2B5EF4-FFF2-40B4-BE49-F238E27FC236}">
                <a16:creationId xmlns:a16="http://schemas.microsoft.com/office/drawing/2014/main" id="{CF17C0B8-D1CE-6E4D-48D0-C8BBF3BC459E}"/>
              </a:ext>
            </a:extLst>
          </p:cNvPr>
          <p:cNvSpPr txBox="1"/>
          <p:nvPr/>
        </p:nvSpPr>
        <p:spPr>
          <a:xfrm>
            <a:off x="236110" y="2095665"/>
            <a:ext cx="4246751" cy="1800493"/>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342900" marR="0" indent="-342900" algn="l" defTabSz="2438338" rtl="0" fontAlgn="auto" latinLnBrk="0" hangingPunct="0">
              <a:lnSpc>
                <a:spcPct val="100000"/>
              </a:lnSpc>
              <a:spcBef>
                <a:spcPts val="0"/>
              </a:spcBef>
              <a:spcAft>
                <a:spcPts val="600"/>
              </a:spcAft>
              <a:buClrTx/>
              <a:buSzTx/>
              <a:buFont typeface="Arial" panose="020B0604020202020204" pitchFamily="34" charset="0"/>
              <a:buChar char="•"/>
              <a:tabLst/>
            </a:pPr>
            <a:r>
              <a:rPr lang="en-US" sz="2800" dirty="0">
                <a:latin typeface="Barlow" panose="00000500000000000000" pitchFamily="2" charset="0"/>
              </a:rPr>
              <a:t>Exposure of carbon-intensity data from </a:t>
            </a:r>
            <a:r>
              <a:rPr lang="en-US" sz="2800" dirty="0" err="1">
                <a:latin typeface="Barlow" panose="00000500000000000000" pitchFamily="2" charset="0"/>
              </a:rPr>
              <a:t>eGrid</a:t>
            </a:r>
            <a:endParaRPr lang="en-US" sz="2800" dirty="0">
              <a:latin typeface="Barlow" panose="00000500000000000000" pitchFamily="2" charset="0"/>
            </a:endParaRPr>
          </a:p>
          <a:p>
            <a:pPr marL="342900" marR="0" indent="-342900" algn="l" defTabSz="2438338" rtl="0" fontAlgn="auto" latinLnBrk="0" hangingPunct="0">
              <a:spcBef>
                <a:spcPts val="0"/>
              </a:spcBef>
              <a:spcAft>
                <a:spcPts val="0"/>
              </a:spcAft>
              <a:buClrTx/>
              <a:buSzTx/>
              <a:buFont typeface="Arial" panose="020B0604020202020204" pitchFamily="34" charset="0"/>
              <a:buChar char="•"/>
              <a:tabLst/>
            </a:pPr>
            <a:r>
              <a:rPr lang="en-US" sz="2800" dirty="0">
                <a:latin typeface="Barlow" panose="00000500000000000000" pitchFamily="2" charset="0"/>
              </a:rPr>
              <a:t>Space-shifting of traffic flows!</a:t>
            </a:r>
          </a:p>
        </p:txBody>
      </p:sp>
      <p:sp>
        <p:nvSpPr>
          <p:cNvPr id="15" name="TextBox 14">
            <a:extLst>
              <a:ext uri="{FF2B5EF4-FFF2-40B4-BE49-F238E27FC236}">
                <a16:creationId xmlns:a16="http://schemas.microsoft.com/office/drawing/2014/main" id="{8893FEB8-813F-F986-4F54-8A4BE9AF60E1}"/>
              </a:ext>
            </a:extLst>
          </p:cNvPr>
          <p:cNvSpPr txBox="1"/>
          <p:nvPr/>
        </p:nvSpPr>
        <p:spPr>
          <a:xfrm>
            <a:off x="2728662" y="6382921"/>
            <a:ext cx="6102626" cy="338554"/>
          </a:xfrm>
          <a:prstGeom prst="rect">
            <a:avLst/>
          </a:prstGeom>
          <a:noFill/>
        </p:spPr>
        <p:txBody>
          <a:bodyPr wrap="square">
            <a:spAutoFit/>
          </a:bodyPr>
          <a:lstStyle/>
          <a:p>
            <a:pPr algn="ctr" hangingPunct="1"/>
            <a:r>
              <a:rPr lang="en-US" sz="1600" dirty="0">
                <a:solidFill>
                  <a:schemeClr val="bg1">
                    <a:lumMod val="75000"/>
                  </a:schemeClr>
                </a:solidFill>
              </a:rPr>
              <a:t>Image Source: Electricitymap.org</a:t>
            </a:r>
          </a:p>
        </p:txBody>
      </p:sp>
      <p:pic>
        <p:nvPicPr>
          <p:cNvPr id="2" name="Picture 1" descr="A close-up of a number&#10;&#10;Description automatically generated">
            <a:extLst>
              <a:ext uri="{FF2B5EF4-FFF2-40B4-BE49-F238E27FC236}">
                <a16:creationId xmlns:a16="http://schemas.microsoft.com/office/drawing/2014/main" id="{FB0D40A9-AC16-A1EB-2E44-6FD48286D9C5}"/>
              </a:ext>
            </a:extLst>
          </p:cNvPr>
          <p:cNvPicPr>
            <a:picLocks noChangeAspect="1"/>
          </p:cNvPicPr>
          <p:nvPr/>
        </p:nvPicPr>
        <p:blipFill>
          <a:blip r:embed="rId5"/>
          <a:stretch>
            <a:fillRect/>
          </a:stretch>
        </p:blipFill>
        <p:spPr>
          <a:xfrm>
            <a:off x="6000218" y="5430907"/>
            <a:ext cx="3441578" cy="1173015"/>
          </a:xfrm>
          <a:prstGeom prst="rect">
            <a:avLst/>
          </a:prstGeom>
          <a:ln>
            <a:solidFill>
              <a:schemeClr val="accent6"/>
            </a:solidFill>
          </a:ln>
        </p:spPr>
      </p:pic>
    </p:spTree>
    <p:extLst>
      <p:ext uri="{BB962C8B-B14F-4D97-AF65-F5344CB8AC3E}">
        <p14:creationId xmlns:p14="http://schemas.microsoft.com/office/powerpoint/2010/main" val="21276989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Content Placeholder 17" descr="A map of europe with different colored countries/regions&#10;&#10;Description automatically generated">
            <a:extLst>
              <a:ext uri="{FF2B5EF4-FFF2-40B4-BE49-F238E27FC236}">
                <a16:creationId xmlns:a16="http://schemas.microsoft.com/office/drawing/2014/main" id="{FBBA6A1C-5936-813B-7448-4A18FD36FF49}"/>
              </a:ext>
            </a:extLst>
          </p:cNvPr>
          <p:cNvPicPr>
            <a:picLocks noGrp="1" noChangeAspect="1"/>
          </p:cNvPicPr>
          <p:nvPr>
            <p:ph idx="1"/>
          </p:nvPr>
        </p:nvPicPr>
        <p:blipFill>
          <a:blip r:embed="rId3"/>
          <a:stretch>
            <a:fillRect/>
          </a:stretch>
        </p:blipFill>
        <p:spPr>
          <a:xfrm>
            <a:off x="3781425" y="-4109"/>
            <a:ext cx="8401050" cy="6697009"/>
          </a:xfrm>
        </p:spPr>
      </p:pic>
      <p:pic>
        <p:nvPicPr>
          <p:cNvPr id="25" name="Picture 24" descr="A white background with black dots&#10;&#10;Description automatically generated">
            <a:extLst>
              <a:ext uri="{FF2B5EF4-FFF2-40B4-BE49-F238E27FC236}">
                <a16:creationId xmlns:a16="http://schemas.microsoft.com/office/drawing/2014/main" id="{A3485346-C98F-19DC-C388-FA070EF22B58}"/>
              </a:ext>
            </a:extLst>
          </p:cNvPr>
          <p:cNvPicPr>
            <a:picLocks noChangeAspect="1"/>
          </p:cNvPicPr>
          <p:nvPr/>
        </p:nvPicPr>
        <p:blipFill>
          <a:blip r:embed="rId4"/>
          <a:stretch>
            <a:fillRect/>
          </a:stretch>
        </p:blipFill>
        <p:spPr>
          <a:xfrm>
            <a:off x="-1" y="9525"/>
            <a:ext cx="3895725" cy="6683376"/>
          </a:xfrm>
          <a:prstGeom prst="rect">
            <a:avLst/>
          </a:prstGeom>
        </p:spPr>
      </p:pic>
      <p:sp>
        <p:nvSpPr>
          <p:cNvPr id="6" name="Title 1">
            <a:extLst>
              <a:ext uri="{FF2B5EF4-FFF2-40B4-BE49-F238E27FC236}">
                <a16:creationId xmlns:a16="http://schemas.microsoft.com/office/drawing/2014/main" id="{7F6246AE-B9ED-02BB-F9E1-D7232A619ABC}"/>
              </a:ext>
            </a:extLst>
          </p:cNvPr>
          <p:cNvSpPr txBox="1">
            <a:spLocks/>
          </p:cNvSpPr>
          <p:nvPr/>
        </p:nvSpPr>
        <p:spPr>
          <a:xfrm>
            <a:off x="268856" y="140449"/>
            <a:ext cx="3969520" cy="1723729"/>
          </a:xfrm>
          <a:prstGeom prst="rect">
            <a:avLst/>
          </a:prstGeom>
        </p:spPr>
        <p:txBody>
          <a:bodyPr vert="horz" lIns="0" tIns="0" rIns="0" bIns="0" rtlCol="0" anchor="t" anchorCtr="0">
            <a:normAutofit/>
          </a:bodyPr>
          <a:lstStyle>
            <a:lvl1pPr algn="l" defTabSz="914400" rtl="0" eaLnBrk="1" latinLnBrk="0" hangingPunct="1">
              <a:lnSpc>
                <a:spcPct val="90000"/>
              </a:lnSpc>
              <a:spcBef>
                <a:spcPct val="0"/>
              </a:spcBef>
              <a:buNone/>
              <a:defRPr sz="5500" b="0" i="0" kern="1200">
                <a:solidFill>
                  <a:schemeClr val="tx1"/>
                </a:solidFill>
                <a:latin typeface="Barlow Thin" pitchFamily="2" charset="77"/>
                <a:ea typeface="+mj-ea"/>
                <a:cs typeface="+mj-cs"/>
              </a:defRPr>
            </a:lvl1pPr>
          </a:lstStyle>
          <a:p>
            <a:r>
              <a:rPr lang="en-US" sz="5400" b="1" dirty="0"/>
              <a:t>Advantages</a:t>
            </a:r>
          </a:p>
        </p:txBody>
      </p:sp>
      <p:grpSp>
        <p:nvGrpSpPr>
          <p:cNvPr id="22" name="Group 21">
            <a:extLst>
              <a:ext uri="{FF2B5EF4-FFF2-40B4-BE49-F238E27FC236}">
                <a16:creationId xmlns:a16="http://schemas.microsoft.com/office/drawing/2014/main" id="{449FA01B-4CA4-A6EA-4719-340B999F358F}"/>
              </a:ext>
            </a:extLst>
          </p:cNvPr>
          <p:cNvGrpSpPr/>
          <p:nvPr/>
        </p:nvGrpSpPr>
        <p:grpSpPr>
          <a:xfrm>
            <a:off x="5753877" y="1381928"/>
            <a:ext cx="1843095" cy="2047072"/>
            <a:chOff x="5753877" y="1381928"/>
            <a:chExt cx="1843095" cy="2047072"/>
          </a:xfrm>
        </p:grpSpPr>
        <p:cxnSp>
          <p:nvCxnSpPr>
            <p:cNvPr id="7" name="Straight Connector 6">
              <a:extLst>
                <a:ext uri="{FF2B5EF4-FFF2-40B4-BE49-F238E27FC236}">
                  <a16:creationId xmlns:a16="http://schemas.microsoft.com/office/drawing/2014/main" id="{4AE33DB0-7B42-28F5-7F78-5C8DC4987728}"/>
                </a:ext>
              </a:extLst>
            </p:cNvPr>
            <p:cNvCxnSpPr>
              <a:cxnSpLocks/>
            </p:cNvCxnSpPr>
            <p:nvPr/>
          </p:nvCxnSpPr>
          <p:spPr>
            <a:xfrm flipH="1">
              <a:off x="5753877" y="1604434"/>
              <a:ext cx="1357190" cy="1152378"/>
            </a:xfrm>
            <a:prstGeom prst="line">
              <a:avLst/>
            </a:prstGeom>
            <a:noFill/>
            <a:ln w="57150" cap="flat">
              <a:solidFill>
                <a:srgbClr val="00B050"/>
              </a:solidFill>
              <a:prstDash val="solid"/>
              <a:miter lim="400000"/>
            </a:ln>
            <a:effectLst/>
            <a:sp3d/>
          </p:spPr>
          <p:style>
            <a:lnRef idx="0">
              <a:scrgbClr r="0" g="0" b="0"/>
            </a:lnRef>
            <a:fillRef idx="0">
              <a:scrgbClr r="0" g="0" b="0"/>
            </a:fillRef>
            <a:effectRef idx="0">
              <a:scrgbClr r="0" g="0" b="0"/>
            </a:effectRef>
            <a:fontRef idx="none"/>
          </p:style>
        </p:cxnSp>
        <p:cxnSp>
          <p:nvCxnSpPr>
            <p:cNvPr id="8" name="Straight Connector 7">
              <a:extLst>
                <a:ext uri="{FF2B5EF4-FFF2-40B4-BE49-F238E27FC236}">
                  <a16:creationId xmlns:a16="http://schemas.microsoft.com/office/drawing/2014/main" id="{C1CC67F2-7BAD-6DFC-351D-8EF4418AB284}"/>
                </a:ext>
              </a:extLst>
            </p:cNvPr>
            <p:cNvCxnSpPr>
              <a:cxnSpLocks/>
            </p:cNvCxnSpPr>
            <p:nvPr/>
          </p:nvCxnSpPr>
          <p:spPr>
            <a:xfrm>
              <a:off x="5779975" y="2753833"/>
              <a:ext cx="287557" cy="675167"/>
            </a:xfrm>
            <a:prstGeom prst="line">
              <a:avLst/>
            </a:prstGeom>
            <a:noFill/>
            <a:ln w="57150" cap="flat">
              <a:solidFill>
                <a:srgbClr val="00B05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9" name="Straight Connector 8">
              <a:extLst>
                <a:ext uri="{FF2B5EF4-FFF2-40B4-BE49-F238E27FC236}">
                  <a16:creationId xmlns:a16="http://schemas.microsoft.com/office/drawing/2014/main" id="{9E8CE94F-4E84-3B39-F3FE-843D2CD7C246}"/>
                </a:ext>
              </a:extLst>
            </p:cNvPr>
            <p:cNvCxnSpPr>
              <a:cxnSpLocks/>
            </p:cNvCxnSpPr>
            <p:nvPr/>
          </p:nvCxnSpPr>
          <p:spPr>
            <a:xfrm flipH="1">
              <a:off x="7104717" y="1381928"/>
              <a:ext cx="492255" cy="225681"/>
            </a:xfrm>
            <a:prstGeom prst="line">
              <a:avLst/>
            </a:prstGeom>
            <a:noFill/>
            <a:ln w="57150" cap="flat">
              <a:solidFill>
                <a:srgbClr val="00B050"/>
              </a:solidFill>
              <a:prstDash val="solid"/>
              <a:miter lim="400000"/>
            </a:ln>
            <a:effectLst/>
            <a:sp3d/>
          </p:spPr>
          <p:style>
            <a:lnRef idx="0">
              <a:scrgbClr r="0" g="0" b="0"/>
            </a:lnRef>
            <a:fillRef idx="0">
              <a:scrgbClr r="0" g="0" b="0"/>
            </a:fillRef>
            <a:effectRef idx="0">
              <a:scrgbClr r="0" g="0" b="0"/>
            </a:effectRef>
            <a:fontRef idx="none"/>
          </p:style>
        </p:cxnSp>
      </p:grpSp>
      <p:grpSp>
        <p:nvGrpSpPr>
          <p:cNvPr id="23" name="Group 22">
            <a:extLst>
              <a:ext uri="{FF2B5EF4-FFF2-40B4-BE49-F238E27FC236}">
                <a16:creationId xmlns:a16="http://schemas.microsoft.com/office/drawing/2014/main" id="{D6FF8A3D-4BAA-E5A4-1E4D-BEB2C190FFAD}"/>
              </a:ext>
            </a:extLst>
          </p:cNvPr>
          <p:cNvGrpSpPr/>
          <p:nvPr/>
        </p:nvGrpSpPr>
        <p:grpSpPr>
          <a:xfrm>
            <a:off x="6200577" y="1484079"/>
            <a:ext cx="1981470" cy="2094615"/>
            <a:chOff x="6200577" y="1484079"/>
            <a:chExt cx="1981470" cy="2094615"/>
          </a:xfrm>
        </p:grpSpPr>
        <p:cxnSp>
          <p:nvCxnSpPr>
            <p:cNvPr id="10" name="Straight Arrow Connector 9">
              <a:extLst>
                <a:ext uri="{FF2B5EF4-FFF2-40B4-BE49-F238E27FC236}">
                  <a16:creationId xmlns:a16="http://schemas.microsoft.com/office/drawing/2014/main" id="{A2C3EAAA-9517-F8EA-0B05-11E3C777A1EF}"/>
                </a:ext>
              </a:extLst>
            </p:cNvPr>
            <p:cNvCxnSpPr>
              <a:cxnSpLocks/>
            </p:cNvCxnSpPr>
            <p:nvPr/>
          </p:nvCxnSpPr>
          <p:spPr>
            <a:xfrm flipH="1">
              <a:off x="6200577" y="2957440"/>
              <a:ext cx="834927" cy="621254"/>
            </a:xfrm>
            <a:prstGeom prst="straightConnector1">
              <a:avLst/>
            </a:prstGeom>
            <a:noFill/>
            <a:ln w="57150" cap="flat">
              <a:solidFill>
                <a:srgbClr val="FF0000"/>
              </a:solidFill>
              <a:prstDash val="solid"/>
              <a:miter lim="400000"/>
              <a:tailEnd type="triangle"/>
            </a:ln>
            <a:effectLst/>
            <a:sp3d/>
          </p:spPr>
          <p:style>
            <a:lnRef idx="0">
              <a:scrgbClr r="0" g="0" b="0"/>
            </a:lnRef>
            <a:fillRef idx="0">
              <a:scrgbClr r="0" g="0" b="0"/>
            </a:fillRef>
            <a:effectRef idx="0">
              <a:scrgbClr r="0" g="0" b="0"/>
            </a:effectRef>
            <a:fontRef idx="none"/>
          </p:style>
        </p:cxnSp>
        <p:cxnSp>
          <p:nvCxnSpPr>
            <p:cNvPr id="11" name="Straight Connector 10">
              <a:extLst>
                <a:ext uri="{FF2B5EF4-FFF2-40B4-BE49-F238E27FC236}">
                  <a16:creationId xmlns:a16="http://schemas.microsoft.com/office/drawing/2014/main" id="{DCC33268-464C-7615-95B0-EEDD337DED0D}"/>
                </a:ext>
              </a:extLst>
            </p:cNvPr>
            <p:cNvCxnSpPr>
              <a:cxnSpLocks/>
            </p:cNvCxnSpPr>
            <p:nvPr/>
          </p:nvCxnSpPr>
          <p:spPr>
            <a:xfrm flipH="1">
              <a:off x="7011896" y="2736439"/>
              <a:ext cx="1170151" cy="221001"/>
            </a:xfrm>
            <a:prstGeom prst="line">
              <a:avLst/>
            </a:prstGeom>
            <a:noFill/>
            <a:ln w="57150" cap="flat">
              <a:solidFill>
                <a:srgbClr val="FF0000"/>
              </a:solidFill>
              <a:prstDash val="solid"/>
              <a:miter lim="400000"/>
            </a:ln>
            <a:effectLst/>
            <a:sp3d/>
          </p:spPr>
          <p:style>
            <a:lnRef idx="0">
              <a:scrgbClr r="0" g="0" b="0"/>
            </a:lnRef>
            <a:fillRef idx="0">
              <a:scrgbClr r="0" g="0" b="0"/>
            </a:fillRef>
            <a:effectRef idx="0">
              <a:scrgbClr r="0" g="0" b="0"/>
            </a:effectRef>
            <a:fontRef idx="none"/>
          </p:style>
        </p:cxnSp>
        <p:cxnSp>
          <p:nvCxnSpPr>
            <p:cNvPr id="12" name="Straight Connector 11">
              <a:extLst>
                <a:ext uri="{FF2B5EF4-FFF2-40B4-BE49-F238E27FC236}">
                  <a16:creationId xmlns:a16="http://schemas.microsoft.com/office/drawing/2014/main" id="{D4E8A9E6-2451-BC2A-55B5-15BF867FF78F}"/>
                </a:ext>
              </a:extLst>
            </p:cNvPr>
            <p:cNvCxnSpPr>
              <a:cxnSpLocks/>
            </p:cNvCxnSpPr>
            <p:nvPr/>
          </p:nvCxnSpPr>
          <p:spPr>
            <a:xfrm>
              <a:off x="7767107" y="1484079"/>
              <a:ext cx="414940" cy="1252360"/>
            </a:xfrm>
            <a:prstGeom prst="line">
              <a:avLst/>
            </a:prstGeom>
            <a:noFill/>
            <a:ln w="57150" cap="flat">
              <a:solidFill>
                <a:srgbClr val="FF0000"/>
              </a:solidFill>
              <a:prstDash val="solid"/>
              <a:miter lim="400000"/>
            </a:ln>
            <a:effectLst/>
            <a:sp3d/>
          </p:spPr>
          <p:style>
            <a:lnRef idx="0">
              <a:scrgbClr r="0" g="0" b="0"/>
            </a:lnRef>
            <a:fillRef idx="0">
              <a:scrgbClr r="0" g="0" b="0"/>
            </a:fillRef>
            <a:effectRef idx="0">
              <a:scrgbClr r="0" g="0" b="0"/>
            </a:effectRef>
            <a:fontRef idx="none"/>
          </p:style>
        </p:cxnSp>
      </p:grpSp>
      <p:sp>
        <p:nvSpPr>
          <p:cNvPr id="15" name="TextBox 14">
            <a:extLst>
              <a:ext uri="{FF2B5EF4-FFF2-40B4-BE49-F238E27FC236}">
                <a16:creationId xmlns:a16="http://schemas.microsoft.com/office/drawing/2014/main" id="{8893FEB8-813F-F986-4F54-8A4BE9AF60E1}"/>
              </a:ext>
            </a:extLst>
          </p:cNvPr>
          <p:cNvSpPr txBox="1"/>
          <p:nvPr/>
        </p:nvSpPr>
        <p:spPr>
          <a:xfrm>
            <a:off x="2728662" y="6382921"/>
            <a:ext cx="6102626" cy="338554"/>
          </a:xfrm>
          <a:prstGeom prst="rect">
            <a:avLst/>
          </a:prstGeom>
          <a:noFill/>
        </p:spPr>
        <p:txBody>
          <a:bodyPr wrap="square">
            <a:spAutoFit/>
          </a:bodyPr>
          <a:lstStyle/>
          <a:p>
            <a:pPr algn="ctr" hangingPunct="1"/>
            <a:r>
              <a:rPr lang="en-US" sz="1600" dirty="0">
                <a:solidFill>
                  <a:schemeClr val="bg1">
                    <a:lumMod val="75000"/>
                  </a:schemeClr>
                </a:solidFill>
              </a:rPr>
              <a:t>Image Source: Electricitymap.org</a:t>
            </a:r>
          </a:p>
        </p:txBody>
      </p:sp>
      <p:pic>
        <p:nvPicPr>
          <p:cNvPr id="20" name="Picture 19" descr="A close-up of a number&#10;&#10;Description automatically generated">
            <a:extLst>
              <a:ext uri="{FF2B5EF4-FFF2-40B4-BE49-F238E27FC236}">
                <a16:creationId xmlns:a16="http://schemas.microsoft.com/office/drawing/2014/main" id="{A5D5642E-77A5-2506-C4EB-E224EF518102}"/>
              </a:ext>
            </a:extLst>
          </p:cNvPr>
          <p:cNvPicPr>
            <a:picLocks noChangeAspect="1"/>
          </p:cNvPicPr>
          <p:nvPr/>
        </p:nvPicPr>
        <p:blipFill>
          <a:blip r:embed="rId5"/>
          <a:stretch>
            <a:fillRect/>
          </a:stretch>
        </p:blipFill>
        <p:spPr>
          <a:xfrm>
            <a:off x="6000218" y="5430907"/>
            <a:ext cx="3441578" cy="1173015"/>
          </a:xfrm>
          <a:prstGeom prst="rect">
            <a:avLst/>
          </a:prstGeom>
          <a:ln>
            <a:solidFill>
              <a:schemeClr val="accent6"/>
            </a:solidFill>
          </a:ln>
        </p:spPr>
      </p:pic>
      <p:sp>
        <p:nvSpPr>
          <p:cNvPr id="26" name="TextBox 25">
            <a:extLst>
              <a:ext uri="{FF2B5EF4-FFF2-40B4-BE49-F238E27FC236}">
                <a16:creationId xmlns:a16="http://schemas.microsoft.com/office/drawing/2014/main" id="{CAB32FA6-10F7-969D-61BF-9545A76AA1C3}"/>
              </a:ext>
            </a:extLst>
          </p:cNvPr>
          <p:cNvSpPr txBox="1"/>
          <p:nvPr/>
        </p:nvSpPr>
        <p:spPr>
          <a:xfrm>
            <a:off x="312376" y="1500533"/>
            <a:ext cx="4370521" cy="3877985"/>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0" tIns="0" rIns="0" bIns="0" numCol="1" spcCol="38100" rtlCol="0" anchor="t" anchorCtr="0">
            <a:spAutoFit/>
          </a:bodyPr>
          <a:lstStyle/>
          <a:p>
            <a:pPr marL="342900" marR="0" indent="-342900" algn="l" defTabSz="2438338" rtl="0" fontAlgn="auto" latinLnBrk="0" hangingPunct="0">
              <a:lnSpc>
                <a:spcPct val="100000"/>
              </a:lnSpc>
              <a:spcBef>
                <a:spcPts val="0"/>
              </a:spcBef>
              <a:spcAft>
                <a:spcPts val="0"/>
              </a:spcAft>
              <a:buClrTx/>
              <a:buSzTx/>
              <a:buFont typeface="Wingdings" panose="05000000000000000000" pitchFamily="2" charset="2"/>
              <a:buChar char="ü"/>
              <a:tabLst/>
            </a:pPr>
            <a:r>
              <a:rPr lang="en-US" sz="2800" dirty="0">
                <a:latin typeface="Barlow" panose="00000500000000000000" pitchFamily="2" charset="0"/>
              </a:rPr>
              <a:t>Carbon intensity is predictable</a:t>
            </a:r>
          </a:p>
          <a:p>
            <a:pPr marL="342900" marR="0" indent="-342900" algn="l" defTabSz="2438338" rtl="0" fontAlgn="auto" latinLnBrk="0" hangingPunct="0">
              <a:lnSpc>
                <a:spcPct val="100000"/>
              </a:lnSpc>
              <a:spcBef>
                <a:spcPts val="0"/>
              </a:spcBef>
              <a:spcAft>
                <a:spcPts val="0"/>
              </a:spcAft>
              <a:buClrTx/>
              <a:buSzTx/>
              <a:buFont typeface="Wingdings" panose="05000000000000000000" pitchFamily="2" charset="2"/>
              <a:buChar char="ü"/>
              <a:tabLst/>
            </a:pPr>
            <a:r>
              <a:rPr lang="en-US" sz="2800" dirty="0">
                <a:latin typeface="Barlow" panose="00000500000000000000" pitchFamily="2" charset="0"/>
              </a:rPr>
              <a:t>No additional costs</a:t>
            </a:r>
          </a:p>
          <a:p>
            <a:pPr marL="342900" marR="0" indent="-342900" algn="l" defTabSz="2438338" rtl="0" fontAlgn="auto" latinLnBrk="0" hangingPunct="0">
              <a:lnSpc>
                <a:spcPct val="100000"/>
              </a:lnSpc>
              <a:spcBef>
                <a:spcPts val="0"/>
              </a:spcBef>
              <a:spcAft>
                <a:spcPts val="0"/>
              </a:spcAft>
              <a:buClrTx/>
              <a:buSzTx/>
              <a:buFont typeface="Wingdings" panose="05000000000000000000" pitchFamily="2" charset="2"/>
              <a:buChar char="ü"/>
              <a:tabLst/>
            </a:pPr>
            <a:r>
              <a:rPr lang="en-US" sz="2800" dirty="0">
                <a:latin typeface="Barlow" panose="00000500000000000000" pitchFamily="2" charset="0"/>
              </a:rPr>
              <a:t>Joint optimization with QoS metrics</a:t>
            </a:r>
          </a:p>
          <a:p>
            <a:pPr marL="342900" marR="0" indent="-342900" algn="l" defTabSz="2438338" rtl="0" fontAlgn="auto" latinLnBrk="0" hangingPunct="0">
              <a:lnSpc>
                <a:spcPct val="100000"/>
              </a:lnSpc>
              <a:spcBef>
                <a:spcPts val="0"/>
              </a:spcBef>
              <a:spcAft>
                <a:spcPts val="0"/>
              </a:spcAft>
              <a:buClrTx/>
              <a:buSzTx/>
              <a:buFont typeface="Wingdings" panose="05000000000000000000" pitchFamily="2" charset="2"/>
              <a:buChar char="ü"/>
              <a:tabLst/>
            </a:pPr>
            <a:r>
              <a:rPr lang="en-US" sz="2800" dirty="0">
                <a:latin typeface="Barlow" panose="00000500000000000000" pitchFamily="2" charset="0"/>
              </a:rPr>
              <a:t>Easy 15% carbon reductions!</a:t>
            </a:r>
          </a:p>
          <a:p>
            <a:pPr marL="342900" marR="0" indent="-342900" algn="l" defTabSz="2438338" rtl="0" fontAlgn="auto" latinLnBrk="0" hangingPunct="0">
              <a:lnSpc>
                <a:spcPct val="100000"/>
              </a:lnSpc>
              <a:spcBef>
                <a:spcPts val="0"/>
              </a:spcBef>
              <a:spcAft>
                <a:spcPts val="0"/>
              </a:spcAft>
              <a:buClrTx/>
              <a:buSzTx/>
              <a:buFont typeface="Wingdings" panose="05000000000000000000" pitchFamily="2" charset="2"/>
              <a:buChar char="ü"/>
              <a:tabLst/>
            </a:pPr>
            <a:endParaRPr lang="en-US" sz="2800" dirty="0">
              <a:latin typeface="Barlow" panose="00000500000000000000" pitchFamily="2" charset="0"/>
            </a:endParaRPr>
          </a:p>
          <a:p>
            <a:pPr marL="342900" marR="0" indent="-342900" algn="l" defTabSz="2438338" rtl="0" fontAlgn="auto" latinLnBrk="0" hangingPunct="0">
              <a:lnSpc>
                <a:spcPct val="100000"/>
              </a:lnSpc>
              <a:spcBef>
                <a:spcPts val="0"/>
              </a:spcBef>
              <a:spcAft>
                <a:spcPts val="0"/>
              </a:spcAft>
              <a:buClrTx/>
              <a:buSzTx/>
              <a:buFont typeface="Wingdings" panose="05000000000000000000" pitchFamily="2" charset="2"/>
              <a:buChar char="ü"/>
              <a:tabLst/>
            </a:pPr>
            <a:endParaRPr lang="en-US" sz="2800" dirty="0">
              <a:latin typeface="Barlow" panose="00000500000000000000" pitchFamily="2" charset="0"/>
            </a:endParaRPr>
          </a:p>
        </p:txBody>
      </p:sp>
    </p:spTree>
    <p:extLst>
      <p:ext uri="{BB962C8B-B14F-4D97-AF65-F5344CB8AC3E}">
        <p14:creationId xmlns:p14="http://schemas.microsoft.com/office/powerpoint/2010/main" val="30496260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C5317E-3A65-BB32-257D-D088A2119F1F}"/>
            </a:ext>
          </a:extLst>
        </p:cNvPr>
        <p:cNvGrpSpPr/>
        <p:nvPr/>
      </p:nvGrpSpPr>
      <p:grpSpPr>
        <a:xfrm>
          <a:off x="0" y="0"/>
          <a:ext cx="0" cy="0"/>
          <a:chOff x="0" y="0"/>
          <a:chExt cx="0" cy="0"/>
        </a:xfrm>
      </p:grpSpPr>
      <p:sp>
        <p:nvSpPr>
          <p:cNvPr id="18" name="Content Placeholder 17">
            <a:extLst>
              <a:ext uri="{FF2B5EF4-FFF2-40B4-BE49-F238E27FC236}">
                <a16:creationId xmlns:a16="http://schemas.microsoft.com/office/drawing/2014/main" id="{C8E7A498-C817-0D0B-DF2C-649BB2E10BE2}"/>
              </a:ext>
            </a:extLst>
          </p:cNvPr>
          <p:cNvSpPr>
            <a:spLocks noGrp="1"/>
          </p:cNvSpPr>
          <p:nvPr>
            <p:ph idx="1"/>
          </p:nvPr>
        </p:nvSpPr>
        <p:spPr>
          <a:xfrm>
            <a:off x="838200" y="1635644"/>
            <a:ext cx="10515600" cy="5027591"/>
          </a:xfrm>
        </p:spPr>
        <p:txBody>
          <a:bodyPr>
            <a:normAutofit/>
          </a:bodyPr>
          <a:lstStyle/>
          <a:p>
            <a:r>
              <a:rPr lang="en-GB" b="1" dirty="0"/>
              <a:t>Researchers: </a:t>
            </a:r>
            <a:r>
              <a:rPr lang="en-GB" dirty="0"/>
              <a:t>resolve technical challenges</a:t>
            </a:r>
          </a:p>
          <a:p>
            <a:pPr lvl="1"/>
            <a:r>
              <a:rPr lang="en-GB" dirty="0">
                <a:latin typeface="Barlow" panose="00000500000000000000" pitchFamily="2" charset="0"/>
              </a:rPr>
              <a:t>Trusting the carbon intensity information</a:t>
            </a:r>
          </a:p>
          <a:p>
            <a:pPr lvl="1"/>
            <a:r>
              <a:rPr lang="en-GB" dirty="0">
                <a:latin typeface="Barlow" panose="00000500000000000000" pitchFamily="2" charset="0"/>
              </a:rPr>
              <a:t>Standardising sustainability metrics</a:t>
            </a:r>
          </a:p>
          <a:p>
            <a:pPr lvl="1"/>
            <a:r>
              <a:rPr lang="en-GB" dirty="0">
                <a:latin typeface="Barlow" panose="00000500000000000000" pitchFamily="2" charset="0"/>
              </a:rPr>
              <a:t>Tying electricity consumption and carbon intensity to applications</a:t>
            </a:r>
          </a:p>
          <a:p>
            <a:pPr lvl="1"/>
            <a:endParaRPr lang="en-GB" b="1" dirty="0"/>
          </a:p>
          <a:p>
            <a:pPr marL="457200" lvl="1" indent="0">
              <a:buNone/>
            </a:pPr>
            <a:endParaRPr lang="en-GB" b="1" dirty="0"/>
          </a:p>
          <a:p>
            <a:pPr>
              <a:buFont typeface="Wingdings" panose="05000000000000000000" pitchFamily="2" charset="2"/>
              <a:buChar char="à"/>
            </a:pPr>
            <a:r>
              <a:rPr lang="en-GB" b="1" dirty="0"/>
              <a:t>Standard sustainability indicators for Apps and ISPs</a:t>
            </a:r>
          </a:p>
          <a:p>
            <a:pPr>
              <a:buFont typeface="Wingdings" panose="05000000000000000000" pitchFamily="2" charset="2"/>
              <a:buChar char="à"/>
            </a:pPr>
            <a:endParaRPr lang="en-GB" b="1" dirty="0"/>
          </a:p>
          <a:p>
            <a:pPr>
              <a:buFont typeface="Wingdings" panose="05000000000000000000" pitchFamily="2" charset="2"/>
              <a:buChar char="à"/>
            </a:pPr>
            <a:endParaRPr lang="en-GB" b="1" dirty="0"/>
          </a:p>
          <a:p>
            <a:r>
              <a:rPr lang="en-GB" b="1" dirty="0"/>
              <a:t>Users: </a:t>
            </a:r>
          </a:p>
          <a:p>
            <a:pPr lvl="1"/>
            <a:r>
              <a:rPr lang="en-GB" dirty="0"/>
              <a:t>Choose the greenest ISP</a:t>
            </a:r>
          </a:p>
          <a:p>
            <a:pPr lvl="1"/>
            <a:r>
              <a:rPr lang="en-GB" dirty="0"/>
              <a:t>Choose the greenest apps</a:t>
            </a:r>
          </a:p>
          <a:p>
            <a:endParaRPr lang="en-GB" dirty="0"/>
          </a:p>
          <a:p>
            <a:endParaRPr lang="en-GB" dirty="0"/>
          </a:p>
          <a:p>
            <a:endParaRPr lang="en-US" dirty="0"/>
          </a:p>
        </p:txBody>
      </p:sp>
      <p:sp>
        <p:nvSpPr>
          <p:cNvPr id="3" name="Title 2">
            <a:extLst>
              <a:ext uri="{FF2B5EF4-FFF2-40B4-BE49-F238E27FC236}">
                <a16:creationId xmlns:a16="http://schemas.microsoft.com/office/drawing/2014/main" id="{C769125C-AE9E-094A-E809-73DD78C8ADD9}"/>
              </a:ext>
            </a:extLst>
          </p:cNvPr>
          <p:cNvSpPr>
            <a:spLocks noGrp="1"/>
          </p:cNvSpPr>
          <p:nvPr>
            <p:ph type="title"/>
          </p:nvPr>
        </p:nvSpPr>
        <p:spPr/>
        <p:txBody>
          <a:bodyPr>
            <a:normAutofit/>
          </a:bodyPr>
          <a:lstStyle/>
          <a:p>
            <a:r>
              <a:rPr lang="en-GB" sz="5400" b="1" dirty="0"/>
              <a:t>Call to Action</a:t>
            </a:r>
            <a:endParaRPr lang="en-US" sz="5400" b="1" dirty="0"/>
          </a:p>
        </p:txBody>
      </p:sp>
      <p:sp>
        <p:nvSpPr>
          <p:cNvPr id="2" name="TextBox 1">
            <a:extLst>
              <a:ext uri="{FF2B5EF4-FFF2-40B4-BE49-F238E27FC236}">
                <a16:creationId xmlns:a16="http://schemas.microsoft.com/office/drawing/2014/main" id="{EE878826-7BAB-D831-2D1C-AEBD80BBAC44}"/>
              </a:ext>
            </a:extLst>
          </p:cNvPr>
          <p:cNvSpPr txBox="1"/>
          <p:nvPr/>
        </p:nvSpPr>
        <p:spPr>
          <a:xfrm>
            <a:off x="7730066" y="2729"/>
            <a:ext cx="4461933" cy="1773361"/>
          </a:xfrm>
          <a:prstGeom prst="rect">
            <a:avLst/>
          </a:prstGeom>
          <a:solidFill>
            <a:schemeClr val="bg1"/>
          </a:solidFill>
          <a:ln>
            <a:solidFill>
              <a:schemeClr val="bg1"/>
            </a:solidFill>
          </a:ln>
        </p:spPr>
        <p:txBody>
          <a:bodyPr wrap="square" rtlCol="0">
            <a:spAutoFit/>
          </a:bodyPr>
          <a:lstStyle/>
          <a:p>
            <a:endParaRPr lang="en-US" dirty="0"/>
          </a:p>
        </p:txBody>
      </p:sp>
      <p:pic>
        <p:nvPicPr>
          <p:cNvPr id="5" name="Graphic 4" descr="Speedometer Low with solid fill">
            <a:extLst>
              <a:ext uri="{FF2B5EF4-FFF2-40B4-BE49-F238E27FC236}">
                <a16:creationId xmlns:a16="http://schemas.microsoft.com/office/drawing/2014/main" id="{B313CCB8-5FF2-2338-90A1-78F4653595A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flipH="1">
            <a:off x="10195936" y="3182484"/>
            <a:ext cx="1899427" cy="1899427"/>
          </a:xfrm>
          <a:prstGeom prst="rect">
            <a:avLst/>
          </a:prstGeom>
        </p:spPr>
      </p:pic>
      <p:pic>
        <p:nvPicPr>
          <p:cNvPr id="7" name="Graphic 6" descr="Speedometer Low with solid fill">
            <a:extLst>
              <a:ext uri="{FF2B5EF4-FFF2-40B4-BE49-F238E27FC236}">
                <a16:creationId xmlns:a16="http://schemas.microsoft.com/office/drawing/2014/main" id="{8EE3649C-23A2-F3E3-3510-BDEA449DFA6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221894" y="3182484"/>
            <a:ext cx="1899427" cy="1899427"/>
          </a:xfrm>
          <a:prstGeom prst="rect">
            <a:avLst/>
          </a:prstGeom>
        </p:spPr>
      </p:pic>
      <p:sp>
        <p:nvSpPr>
          <p:cNvPr id="8" name="TextBox 7">
            <a:extLst>
              <a:ext uri="{FF2B5EF4-FFF2-40B4-BE49-F238E27FC236}">
                <a16:creationId xmlns:a16="http://schemas.microsoft.com/office/drawing/2014/main" id="{BE435760-282C-BFAE-9914-63D71ACAB864}"/>
              </a:ext>
            </a:extLst>
          </p:cNvPr>
          <p:cNvSpPr txBox="1"/>
          <p:nvPr/>
        </p:nvSpPr>
        <p:spPr>
          <a:xfrm>
            <a:off x="8792471" y="4637718"/>
            <a:ext cx="2806929" cy="461665"/>
          </a:xfrm>
          <a:prstGeom prst="rect">
            <a:avLst/>
          </a:prstGeom>
          <a:noFill/>
        </p:spPr>
        <p:txBody>
          <a:bodyPr wrap="square" rtlCol="0">
            <a:spAutoFit/>
          </a:bodyPr>
          <a:lstStyle/>
          <a:p>
            <a:r>
              <a:rPr lang="en-GB" sz="2400" dirty="0">
                <a:latin typeface="Barlow" panose="00000500000000000000" pitchFamily="2" charset="0"/>
              </a:rPr>
              <a:t>ISP1	                  ISP2</a:t>
            </a:r>
            <a:endParaRPr lang="en-US" sz="2400" dirty="0">
              <a:latin typeface="Barlow" panose="00000500000000000000" pitchFamily="2" charset="0"/>
            </a:endParaRPr>
          </a:p>
        </p:txBody>
      </p:sp>
    </p:spTree>
    <p:extLst>
      <p:ext uri="{BB962C8B-B14F-4D97-AF65-F5344CB8AC3E}">
        <p14:creationId xmlns:p14="http://schemas.microsoft.com/office/powerpoint/2010/main" val="33978998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18.3|11.5"/>
</p:tagLst>
</file>

<file path=ppt/theme/theme1.xml><?xml version="1.0" encoding="utf-8"?>
<a:theme xmlns:a="http://schemas.openxmlformats.org/drawingml/2006/main" name="Office Theme">
  <a:themeElements>
    <a:clrScheme name="Branded">
      <a:dk1>
        <a:srgbClr val="041E42"/>
      </a:dk1>
      <a:lt1>
        <a:srgbClr val="FFFFFF"/>
      </a:lt1>
      <a:dk2>
        <a:srgbClr val="5E2751"/>
      </a:dk2>
      <a:lt2>
        <a:srgbClr val="890C58"/>
      </a:lt2>
      <a:accent1>
        <a:srgbClr val="00AB84"/>
      </a:accent1>
      <a:accent2>
        <a:srgbClr val="43B02A"/>
      </a:accent2>
      <a:accent3>
        <a:srgbClr val="05C3DE"/>
      </a:accent3>
      <a:accent4>
        <a:srgbClr val="4F758B"/>
      </a:accent4>
      <a:accent5>
        <a:srgbClr val="9CAF88"/>
      </a:accent5>
      <a:accent6>
        <a:srgbClr val="041E42"/>
      </a:accent6>
      <a:hlink>
        <a:srgbClr val="CE0F69"/>
      </a:hlink>
      <a:folHlink>
        <a:srgbClr val="FF9E1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2013 - 2022 Theme">
  <a:themeElements>
    <a:clrScheme name="Office 2013 - 2022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2013 - 2022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2013 - 2022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4435</TotalTime>
  <Words>940</Words>
  <Application>Microsoft Office PowerPoint</Application>
  <PresentationFormat>Widescreen</PresentationFormat>
  <Paragraphs>95</Paragraphs>
  <Slides>10</Slides>
  <Notes>10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10</vt:i4>
      </vt:variant>
    </vt:vector>
  </HeadingPairs>
  <TitlesOfParts>
    <vt:vector size="21" baseType="lpstr">
      <vt:lpstr>Arial</vt:lpstr>
      <vt:lpstr>Barlow</vt:lpstr>
      <vt:lpstr>Barlow ExtraLight</vt:lpstr>
      <vt:lpstr>Barlow Thin</vt:lpstr>
      <vt:lpstr>Calibri</vt:lpstr>
      <vt:lpstr>Calibri Light</vt:lpstr>
      <vt:lpstr>Google Sans</vt:lpstr>
      <vt:lpstr>Roboto</vt:lpstr>
      <vt:lpstr>Wingdings</vt:lpstr>
      <vt:lpstr>Office Theme</vt:lpstr>
      <vt:lpstr>Office 2013 - 2022 Theme</vt:lpstr>
      <vt:lpstr>Carbon-Aware Networks</vt:lpstr>
      <vt:lpstr>2050 Net Zero Goals</vt:lpstr>
      <vt:lpstr>“You can’t improve what you don’t measure.”</vt:lpstr>
      <vt:lpstr>Carbon-Aware Networks</vt:lpstr>
      <vt:lpstr>Carbon efficiency is different from Energy efficiency</vt:lpstr>
      <vt:lpstr>PowerPoint Presentation</vt:lpstr>
      <vt:lpstr>PowerPoint Presentation</vt:lpstr>
      <vt:lpstr>PowerPoint Presentation</vt:lpstr>
      <vt:lpstr>Call to Action</vt:lpstr>
      <vt:lpstr>Link to the paper:  “Exploring the Benefits of Carbon-Aware Routing”, Proceedings of the ACM on Networking, 1(CoNEXT3), Dec. 2023.</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Jemma Proctor</dc:creator>
  <cp:lastModifiedBy>Sawsan El Zahr</cp:lastModifiedBy>
  <cp:revision>1057</cp:revision>
  <dcterms:created xsi:type="dcterms:W3CDTF">2018-06-22T15:42:09Z</dcterms:created>
  <dcterms:modified xsi:type="dcterms:W3CDTF">2024-05-23T15:01:04Z</dcterms:modified>
</cp:coreProperties>
</file>