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66" r:id="rId4"/>
    <p:sldId id="261" r:id="rId5"/>
    <p:sldId id="264" r:id="rId6"/>
    <p:sldId id="262" r:id="rId7"/>
    <p:sldId id="263" r:id="rId8"/>
    <p:sldId id="265" r:id="rId9"/>
    <p:sldId id="267" r:id="rId10"/>
    <p:sldId id="269" r:id="rId11"/>
    <p:sldId id="271" r:id="rId12"/>
    <p:sldId id="272" r:id="rId13"/>
    <p:sldId id="274" r:id="rId14"/>
    <p:sldId id="276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2E75B6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2" autoAdjust="0"/>
    <p:restoredTop sz="94660"/>
  </p:normalViewPr>
  <p:slideViewPr>
    <p:cSldViewPr snapToGrid="0">
      <p:cViewPr varScale="1">
        <p:scale>
          <a:sx n="80" d="100"/>
          <a:sy n="80" d="100"/>
        </p:scale>
        <p:origin x="14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24E15-B962-4DDE-9C83-A08B21A072AA}" type="datetimeFigureOut">
              <a:rPr lang="en-US" smtClean="0"/>
              <a:t>05-Jun-24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D5189-4E4A-48EE-B834-5C2AF97B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55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D5189-4E4A-48EE-B834-5C2AF97B9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53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D5189-4E4A-48EE-B834-5C2AF97B91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06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D5189-4E4A-48EE-B834-5C2AF97B91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13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D5189-4E4A-48EE-B834-5C2AF97B91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84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D5189-4E4A-48EE-B834-5C2AF97B91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46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558EC-207A-4ABD-BF46-7B127D067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BE133E-1A27-440B-9EAD-63F334147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072EE-865A-4DFE-AE25-E74D24201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EF81F-19AA-4CA2-9037-611BB772BDE6}" type="datetimeFigureOut">
              <a:rPr lang="en-US" smtClean="0"/>
              <a:t>05-Jun-24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829FF-E860-4310-AD84-7239E5805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C0193-8D4B-4DD9-B11B-86B024A72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4E5DB-04F4-468F-885B-FB8405DBE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7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68BB9-5E2B-453A-BA0E-8B71C613F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C68383-54AD-4DD6-A58B-FD37D66A6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11251-09D4-4800-B364-27F0236A1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EF81F-19AA-4CA2-9037-611BB772BDE6}" type="datetimeFigureOut">
              <a:rPr lang="en-US" smtClean="0"/>
              <a:t>05-Jun-24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251DF-BF5C-4349-93C1-332AB0A79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33E50-50C8-47B6-B1FC-C76899D64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4E5DB-04F4-468F-885B-FB8405DBE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3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453B45-6AD6-411C-8BA2-8AA5F3C78F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1B1443-67EC-4EB8-9706-8011B2C3A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DA614-D839-4E88-A069-E771E47A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EF81F-19AA-4CA2-9037-611BB772BDE6}" type="datetimeFigureOut">
              <a:rPr lang="en-US" smtClean="0"/>
              <a:t>05-Jun-24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1BEC5-C66E-4278-A8B7-9E2C785B6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1366F-1DDA-450F-9F17-E20958C37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4E5DB-04F4-468F-885B-FB8405DBE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6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945F9-1F8E-4539-AD60-E2D1A4859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206FF-31E4-4586-BF0D-B3B0AC92C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3C9B9-E397-4897-AA14-3147D6A54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EF81F-19AA-4CA2-9037-611BB772BDE6}" type="datetimeFigureOut">
              <a:rPr lang="en-US" smtClean="0"/>
              <a:t>05-Jun-24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D92C1-BA69-438A-9A7C-2D9F44C62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550A0-CD59-4AF5-9C84-A43CE620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4E5DB-04F4-468F-885B-FB8405DBE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8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02EA6-E4F3-44C5-B78E-5DDDC0D5A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07D47-80D6-4F4F-879F-40F460D91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9AE1C-4083-4B73-B16F-E120988CE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EF81F-19AA-4CA2-9037-611BB772BDE6}" type="datetimeFigureOut">
              <a:rPr lang="en-US" smtClean="0"/>
              <a:t>05-Jun-24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526F1-4C4D-447F-B643-3BE26ADF9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396AD-3283-49EB-9E01-17C551199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4E5DB-04F4-468F-885B-FB8405DBE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94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25239-482E-4024-B708-17D4DAC2E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33B3F-31A0-439F-8A22-6B407696F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3027D-1F26-41AB-BCD3-63AE78EA8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823FF-DEF7-4D2E-98F3-7368BB448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EF81F-19AA-4CA2-9037-611BB772BDE6}" type="datetimeFigureOut">
              <a:rPr lang="en-US" smtClean="0"/>
              <a:t>05-Jun-24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66AC5-1925-4532-AF65-40EBE8D0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CFBA6-3BB5-44F4-8B1B-8658523E6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4E5DB-04F4-468F-885B-FB8405DBE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2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6D4B2-C68D-43B4-A554-FE0B0BC4A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046AD-8D60-4922-BC11-8892B10EB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D68B05-11B8-4941-9A9D-C221EBB60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E3A9D2-04A1-4C15-AFB9-88EF4DE6D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786BB-4F56-428A-9880-409286DBD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F34B2C-A7A6-4A79-A148-82E7824E3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EF81F-19AA-4CA2-9037-611BB772BDE6}" type="datetimeFigureOut">
              <a:rPr lang="en-US" smtClean="0"/>
              <a:t>05-Jun-24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B68DD1-8149-4ACF-BB0D-85B64CB3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9568D9-63CA-43BF-BD10-A0DE8C29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4E5DB-04F4-468F-885B-FB8405DBE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0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D9048-E83F-4AF4-A68B-477C08DFB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F6B8EE-69FF-4D3F-A087-BF9ADCDD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EF81F-19AA-4CA2-9037-611BB772BDE6}" type="datetimeFigureOut">
              <a:rPr lang="en-US" smtClean="0"/>
              <a:t>05-Jun-24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EC95C-B29A-4D0D-B48E-2BD96B1F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42DB0-442D-4BCC-A08D-694A4666F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4E5DB-04F4-468F-885B-FB8405DBE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2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71C28B-26CB-4F0A-8AA9-2F495ADD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EF81F-19AA-4CA2-9037-611BB772BDE6}" type="datetimeFigureOut">
              <a:rPr lang="en-US" smtClean="0"/>
              <a:t>05-Jun-24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8FEAEF-5363-45CD-A8DC-F2337F10E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BA0A4-72DD-40CF-A201-6559DEA54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4E5DB-04F4-468F-885B-FB8405DBE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3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B054F-E870-48CD-B51E-0CE8F00DA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56D60-9D1B-4D0C-A21C-9C0657CBA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62F9DB-EEAF-4E58-B5C1-9633D0ACD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12ECA-CDB3-4B44-9EC7-AF41BB62C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EF81F-19AA-4CA2-9037-611BB772BDE6}" type="datetimeFigureOut">
              <a:rPr lang="en-US" smtClean="0"/>
              <a:t>05-Jun-24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FDBA1-C1CC-419F-A3FC-2E8BE7904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812AC0-A15A-4B7E-B5C0-E91C953D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4E5DB-04F4-468F-885B-FB8405DBE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6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90346-F08F-4BB0-82DF-B6D8C3E92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C98257-8FCC-449F-B32B-C0A9667484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9B3B9-7D36-4D28-964A-A9EEFD6A0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88839-44AE-4D6A-A754-C511D5621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EF81F-19AA-4CA2-9037-611BB772BDE6}" type="datetimeFigureOut">
              <a:rPr lang="en-US" smtClean="0"/>
              <a:t>05-Jun-24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228C4E-02AB-47B2-9F4E-7D0B840D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028ED-F8D7-4DBB-98F4-AA138BBD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4E5DB-04F4-468F-885B-FB8405DBE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2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6C91F8-9CBB-4584-8CAB-B2933E7E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38C00-6735-4C3E-AE89-151DB6D4D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BE6CD-D1F3-4216-9D2C-B2E54E316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EF81F-19AA-4CA2-9037-611BB772BDE6}" type="datetimeFigureOut">
              <a:rPr lang="en-US" smtClean="0"/>
              <a:t>05-Jun-24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955CE-71BE-45AA-869A-39F6CA0BA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4DA7C-1D4D-4AE4-A67D-AA9291C7B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4E5DB-04F4-468F-885B-FB8405DBE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9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svg"/><Relationship Id="rId7" Type="http://schemas.openxmlformats.org/officeDocument/2006/relationships/image" Target="../media/image1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he Emergence of Data Lake: Pros and Cons">
            <a:extLst>
              <a:ext uri="{FF2B5EF4-FFF2-40B4-BE49-F238E27FC236}">
                <a16:creationId xmlns:a16="http://schemas.microsoft.com/office/drawing/2014/main" id="{208CEB78-EDE3-4EC0-BF72-139892AB7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73D1F2-D0B5-4BFC-96D8-7E17DDEE2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87" y="1842499"/>
            <a:ext cx="10715086" cy="23876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you really know what time it is?</a:t>
            </a:r>
            <a:br>
              <a:rPr lang="en-US" b="1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F0A326-416B-42D5-93CA-0E9B04320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2832" y="4554145"/>
            <a:ext cx="9144000" cy="1655762"/>
          </a:xfrm>
        </p:spPr>
        <p:txBody>
          <a:bodyPr>
            <a:normAutofit/>
          </a:bodyPr>
          <a:lstStyle/>
          <a:p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Eliza Gyulgyulyan</a:t>
            </a:r>
          </a:p>
          <a:p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ASNET-AM</a:t>
            </a:r>
            <a:endParaRPr lang="hy-AM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endParaRPr 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3E7A75-BBF7-C360-DA3F-C19E83030084}"/>
              </a:ext>
            </a:extLst>
          </p:cNvPr>
          <p:cNvSpPr txBox="1"/>
          <p:nvPr/>
        </p:nvSpPr>
        <p:spPr>
          <a:xfrm>
            <a:off x="3519974" y="3536720"/>
            <a:ext cx="61628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Making informed decisions with data lakes</a:t>
            </a:r>
            <a:endParaRPr lang="hy-AM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9733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Kim Asendorf | Painting on photographs, Graphic design posters ...">
            <a:extLst>
              <a:ext uri="{FF2B5EF4-FFF2-40B4-BE49-F238E27FC236}">
                <a16:creationId xmlns:a16="http://schemas.microsoft.com/office/drawing/2014/main" id="{C8378B1B-E64A-485A-93DB-59A1DC5D6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52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EE6A7A-F70E-4B44-84FD-EA183CB0EDF8}"/>
              </a:ext>
            </a:extLst>
          </p:cNvPr>
          <p:cNvSpPr txBox="1"/>
          <p:nvPr/>
        </p:nvSpPr>
        <p:spPr>
          <a:xfrm>
            <a:off x="1226638" y="2722943"/>
            <a:ext cx="2407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ALPHA</a:t>
            </a:r>
          </a:p>
        </p:txBody>
      </p:sp>
      <p:pic>
        <p:nvPicPr>
          <p:cNvPr id="14" name="Content Placeholder 13" descr="A yellow smiley face wearing sunglasses and shoes&#10;&#10;Description automatically generated">
            <a:extLst>
              <a:ext uri="{FF2B5EF4-FFF2-40B4-BE49-F238E27FC236}">
                <a16:creationId xmlns:a16="http://schemas.microsoft.com/office/drawing/2014/main" id="{B8AFA296-851F-B961-A3F0-3FE7E4365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397" y="401071"/>
            <a:ext cx="6343650" cy="3571875"/>
          </a:xfrm>
        </p:spPr>
      </p:pic>
      <p:pic>
        <p:nvPicPr>
          <p:cNvPr id="7" name="Picture 6" descr="A yellow cartoon character with arms and legs and mouth open&#10;&#10;Description automatically generated">
            <a:extLst>
              <a:ext uri="{FF2B5EF4-FFF2-40B4-BE49-F238E27FC236}">
                <a16:creationId xmlns:a16="http://schemas.microsoft.com/office/drawing/2014/main" id="{5398CD0A-236C-D79E-5F66-FF1C7E9CB6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485" flipH="1">
            <a:off x="8633765" y="2867532"/>
            <a:ext cx="3827278" cy="3806972"/>
          </a:xfrm>
          <a:prstGeom prst="rect">
            <a:avLst/>
          </a:prstGeom>
        </p:spPr>
      </p:pic>
      <p:pic>
        <p:nvPicPr>
          <p:cNvPr id="12" name="Picture 11" descr="A close-up of a megaphone&#10;&#10;Description automatically generated">
            <a:extLst>
              <a:ext uri="{FF2B5EF4-FFF2-40B4-BE49-F238E27FC236}">
                <a16:creationId xmlns:a16="http://schemas.microsoft.com/office/drawing/2014/main" id="{FC2AAB80-1B47-B4D2-33C6-15B68913E0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9" r="28599"/>
          <a:stretch/>
        </p:blipFill>
        <p:spPr>
          <a:xfrm rot="1041485" flipH="1">
            <a:off x="7837905" y="3072084"/>
            <a:ext cx="2699513" cy="23516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613F1C-E838-7A7A-8BE8-78AC967D0DDB}"/>
              </a:ext>
            </a:extLst>
          </p:cNvPr>
          <p:cNvSpPr txBox="1"/>
          <p:nvPr/>
        </p:nvSpPr>
        <p:spPr>
          <a:xfrm>
            <a:off x="5860051" y="3246163"/>
            <a:ext cx="30875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 Rounded MT Bold" panose="020F0704030504030204" pitchFamily="34" charset="0"/>
              </a:rPr>
              <a:t>Your decision is based on </a:t>
            </a:r>
          </a:p>
          <a:p>
            <a:r>
              <a:rPr lang="en-US" sz="1800" dirty="0">
                <a:latin typeface="Arial Rounded MT Bold" panose="020F0704030504030204" pitchFamily="34" charset="0"/>
              </a:rPr>
              <a:t>21% inconsistent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1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1BA9D-9F38-468A-94EF-0B8BBB748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86" y="239383"/>
            <a:ext cx="10515600" cy="1325563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Clean data before analysis?</a:t>
            </a:r>
          </a:p>
        </p:txBody>
      </p:sp>
      <p:pic>
        <p:nvPicPr>
          <p:cNvPr id="7" name="Content Placeholder 6" descr="Arrow: Slight curve with solid fill">
            <a:extLst>
              <a:ext uri="{FF2B5EF4-FFF2-40B4-BE49-F238E27FC236}">
                <a16:creationId xmlns:a16="http://schemas.microsoft.com/office/drawing/2014/main" id="{A02B51B2-045A-497B-A9A1-F50D8039B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3435" y="2530826"/>
            <a:ext cx="2552702" cy="2552702"/>
          </a:xfrm>
        </p:spPr>
      </p:pic>
      <p:pic>
        <p:nvPicPr>
          <p:cNvPr id="4" name="Picture 2" descr="Kim Asendorf | Painting on photographs, Graphic design posters ...">
            <a:extLst>
              <a:ext uri="{FF2B5EF4-FFF2-40B4-BE49-F238E27FC236}">
                <a16:creationId xmlns:a16="http://schemas.microsoft.com/office/drawing/2014/main" id="{85438550-45CF-4B66-A5AD-885B8494A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2" y="1564946"/>
            <a:ext cx="3727048" cy="404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e Emergence of Data Lake: Pros and Cons">
            <a:extLst>
              <a:ext uri="{FF2B5EF4-FFF2-40B4-BE49-F238E27FC236}">
                <a16:creationId xmlns:a16="http://schemas.microsoft.com/office/drawing/2014/main" id="{F22AC3E1-0DFC-40C9-A3EF-2CA9F8526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566" y="1590796"/>
            <a:ext cx="3885234" cy="402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 descr="Close with solid fill">
            <a:extLst>
              <a:ext uri="{FF2B5EF4-FFF2-40B4-BE49-F238E27FC236}">
                <a16:creationId xmlns:a16="http://schemas.microsoft.com/office/drawing/2014/main" id="{C2ECB8F9-6AC4-D6D9-30CB-C41E654365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11705" y="788247"/>
            <a:ext cx="7822465" cy="5434679"/>
          </a:xfrm>
          <a:prstGeom prst="rect">
            <a:avLst/>
          </a:prstGeom>
        </p:spPr>
      </p:pic>
      <p:pic>
        <p:nvPicPr>
          <p:cNvPr id="3" name="Picture 2" descr="A cartoon character with a smile&#10;&#10;Description automatically generated">
            <a:extLst>
              <a:ext uri="{FF2B5EF4-FFF2-40B4-BE49-F238E27FC236}">
                <a16:creationId xmlns:a16="http://schemas.microsoft.com/office/drawing/2014/main" id="{DBFE8D4E-35A2-5E19-AF30-3A509D3FDF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812" y="1469340"/>
            <a:ext cx="5633655" cy="317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4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E7A10-73C8-489A-9B76-21C98FF30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Quality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E13A7-DFF1-47F4-BF20-7E73912CF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2BA99585-A4C6-4303-BB19-8C461E303215}"/>
              </a:ext>
            </a:extLst>
          </p:cNvPr>
          <p:cNvPicPr/>
          <p:nvPr/>
        </p:nvPicPr>
        <p:blipFill rotWithShape="1">
          <a:blip r:embed="rId2"/>
          <a:srcRect l="77089" b="56559"/>
          <a:stretch/>
        </p:blipFill>
        <p:spPr>
          <a:xfrm>
            <a:off x="8607552" y="1412112"/>
            <a:ext cx="2124257" cy="2016888"/>
          </a:xfrm>
          <a:prstGeom prst="rect">
            <a:avLst/>
          </a:prstGeom>
          <a:ln/>
        </p:spPr>
      </p:pic>
      <p:pic>
        <p:nvPicPr>
          <p:cNvPr id="5" name="image1.png">
            <a:extLst>
              <a:ext uri="{FF2B5EF4-FFF2-40B4-BE49-F238E27FC236}">
                <a16:creationId xmlns:a16="http://schemas.microsoft.com/office/drawing/2014/main" id="{6A97E94D-3497-4207-A3D4-3AB0CCB13BCB}"/>
              </a:ext>
            </a:extLst>
          </p:cNvPr>
          <p:cNvPicPr/>
          <p:nvPr/>
        </p:nvPicPr>
        <p:blipFill rotWithShape="1">
          <a:blip r:embed="rId2"/>
          <a:srcRect l="77089" t="41012"/>
          <a:stretch/>
        </p:blipFill>
        <p:spPr>
          <a:xfrm>
            <a:off x="8609795" y="3316224"/>
            <a:ext cx="2124257" cy="273870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2157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E7A10-73C8-489A-9B76-21C98FF30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Quality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E13A7-DFF1-47F4-BF20-7E73912CF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2BA99585-A4C6-4303-BB19-8C461E30321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377089" y="1412112"/>
            <a:ext cx="9271619" cy="464281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03754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E7A10-73C8-489A-9B76-21C98FF30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Quality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E13A7-DFF1-47F4-BF20-7E73912CF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2BA99585-A4C6-4303-BB19-8C461E303215}"/>
              </a:ext>
            </a:extLst>
          </p:cNvPr>
          <p:cNvPicPr/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1377089" y="1412112"/>
            <a:ext cx="9271619" cy="4642814"/>
          </a:xfrm>
          <a:prstGeom prst="rect">
            <a:avLst/>
          </a:prstGeom>
          <a:ln/>
        </p:spPr>
      </p:pic>
      <p:pic>
        <p:nvPicPr>
          <p:cNvPr id="5" name="Picture 4" descr="A yellow cartoon character with arms and legs and mouth open&#10;&#10;Description automatically generated">
            <a:extLst>
              <a:ext uri="{FF2B5EF4-FFF2-40B4-BE49-F238E27FC236}">
                <a16:creationId xmlns:a16="http://schemas.microsoft.com/office/drawing/2014/main" id="{03A12E66-753C-2DA4-6586-65A429E29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453" y="1351945"/>
            <a:ext cx="4702981" cy="4702981"/>
          </a:xfrm>
          <a:prstGeom prst="rect">
            <a:avLst/>
          </a:prstGeom>
        </p:spPr>
      </p:pic>
      <p:pic>
        <p:nvPicPr>
          <p:cNvPr id="6" name="Picture 5" descr="A close-up of a megaphone&#10;&#10;Description automatically generated">
            <a:extLst>
              <a:ext uri="{FF2B5EF4-FFF2-40B4-BE49-F238E27FC236}">
                <a16:creationId xmlns:a16="http://schemas.microsoft.com/office/drawing/2014/main" id="{FB1A7AD2-2AD4-90A5-95FC-A76122D39A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9" r="28599"/>
          <a:stretch/>
        </p:blipFill>
        <p:spPr>
          <a:xfrm>
            <a:off x="5743544" y="2113226"/>
            <a:ext cx="3334871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71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1B72F9-4D70-4497-B2E1-8767E2E290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8"/>
          <a:stretch/>
        </p:blipFill>
        <p:spPr>
          <a:xfrm>
            <a:off x="567459" y="1698171"/>
            <a:ext cx="6373114" cy="368712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57A32FE-85C3-43E6-9E1C-7F00F1FC7D3C}"/>
              </a:ext>
            </a:extLst>
          </p:cNvPr>
          <p:cNvSpPr txBox="1">
            <a:spLocks/>
          </p:cNvSpPr>
          <p:nvPr/>
        </p:nvSpPr>
        <p:spPr>
          <a:xfrm rot="535754">
            <a:off x="6163214" y="2570163"/>
            <a:ext cx="58847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 Rounded MT Bold" panose="020F0704030504030204" pitchFamily="34" charset="0"/>
              </a:rPr>
              <a:t>after the session.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D6F782-BEF9-BA82-2E90-E1A8A461315F}"/>
              </a:ext>
            </a:extLst>
          </p:cNvPr>
          <p:cNvSpPr/>
          <p:nvPr/>
        </p:nvSpPr>
        <p:spPr>
          <a:xfrm>
            <a:off x="5178490" y="1390261"/>
            <a:ext cx="1922106" cy="513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1B7087-4B09-5D56-88E5-7BE9CD136AE2}"/>
              </a:ext>
            </a:extLst>
          </p:cNvPr>
          <p:cNvSpPr txBox="1"/>
          <p:nvPr/>
        </p:nvSpPr>
        <p:spPr>
          <a:xfrm>
            <a:off x="5822302" y="5854380"/>
            <a:ext cx="6225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DontBe15MinutesLate@gmail.com</a:t>
            </a:r>
          </a:p>
        </p:txBody>
      </p:sp>
    </p:spTree>
    <p:extLst>
      <p:ext uri="{BB962C8B-B14F-4D97-AF65-F5344CB8AC3E}">
        <p14:creationId xmlns:p14="http://schemas.microsoft.com/office/powerpoint/2010/main" val="54968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toon character holding a clock&#10;&#10;Description automatically generated">
            <a:extLst>
              <a:ext uri="{FF2B5EF4-FFF2-40B4-BE49-F238E27FC236}">
                <a16:creationId xmlns:a16="http://schemas.microsoft.com/office/drawing/2014/main" id="{EE56C9B9-B3B3-C00F-7AF8-F51677C1A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884" y="935084"/>
            <a:ext cx="5922916" cy="592291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678A8-E872-4A46-3E66-A86909AF1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15 minutes late?</a:t>
            </a:r>
          </a:p>
        </p:txBody>
      </p:sp>
    </p:spTree>
    <p:extLst>
      <p:ext uri="{BB962C8B-B14F-4D97-AF65-F5344CB8AC3E}">
        <p14:creationId xmlns:p14="http://schemas.microsoft.com/office/powerpoint/2010/main" val="1186525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Emergence of Data Lake: Pros and Cons">
            <a:extLst>
              <a:ext uri="{FF2B5EF4-FFF2-40B4-BE49-F238E27FC236}">
                <a16:creationId xmlns:a16="http://schemas.microsoft.com/office/drawing/2014/main" id="{54941CE2-485F-456F-B026-1DF9408A5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002052-6653-4243-8B56-F81DDD988C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27" y="1641529"/>
            <a:ext cx="2562225" cy="2686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EE6A7A-F70E-4B44-84FD-EA183CB0EDF8}"/>
              </a:ext>
            </a:extLst>
          </p:cNvPr>
          <p:cNvSpPr txBox="1"/>
          <p:nvPr/>
        </p:nvSpPr>
        <p:spPr>
          <a:xfrm>
            <a:off x="2785639" y="2984554"/>
            <a:ext cx="2407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ALPHA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2D4503-A9CF-4848-B346-4B28B73656F8}"/>
              </a:ext>
            </a:extLst>
          </p:cNvPr>
          <p:cNvSpPr txBox="1"/>
          <p:nvPr/>
        </p:nvSpPr>
        <p:spPr>
          <a:xfrm>
            <a:off x="204486" y="206171"/>
            <a:ext cx="3127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Expectation</a:t>
            </a:r>
          </a:p>
        </p:txBody>
      </p:sp>
    </p:spTree>
    <p:extLst>
      <p:ext uri="{BB962C8B-B14F-4D97-AF65-F5344CB8AC3E}">
        <p14:creationId xmlns:p14="http://schemas.microsoft.com/office/powerpoint/2010/main" val="3800667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im Asendorf | Painting on photographs, Graphic design posters ...">
            <a:extLst>
              <a:ext uri="{FF2B5EF4-FFF2-40B4-BE49-F238E27FC236}">
                <a16:creationId xmlns:a16="http://schemas.microsoft.com/office/drawing/2014/main" id="{C54AB44B-76ED-4079-9465-46CAF06EF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33DAF4-DEF2-4714-8FFE-A9DAF7CE8DE4}"/>
              </a:ext>
            </a:extLst>
          </p:cNvPr>
          <p:cNvSpPr txBox="1"/>
          <p:nvPr/>
        </p:nvSpPr>
        <p:spPr>
          <a:xfrm>
            <a:off x="204486" y="206171"/>
            <a:ext cx="3127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 Rounded MT Bold" panose="020F0704030504030204" pitchFamily="34" charset="0"/>
                <a:ea typeface="Adobe Gothic Std B" panose="020B0800000000000000" pitchFamily="34" charset="-128"/>
              </a:rPr>
              <a:t>Reality</a:t>
            </a:r>
          </a:p>
        </p:txBody>
      </p:sp>
      <p:pic>
        <p:nvPicPr>
          <p:cNvPr id="4" name="Picture 3" descr="A cartoon character with a sad face&#10;&#10;Description automatically generated">
            <a:extLst>
              <a:ext uri="{FF2B5EF4-FFF2-40B4-BE49-F238E27FC236}">
                <a16:creationId xmlns:a16="http://schemas.microsoft.com/office/drawing/2014/main" id="{0A39B3A7-18D9-DAB8-DE32-69D291EBB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58" y="1690688"/>
            <a:ext cx="2938929" cy="293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44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1BA9D-9F38-468A-94EF-0B8BBB748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Clean data before analysis?</a:t>
            </a:r>
          </a:p>
        </p:txBody>
      </p:sp>
      <p:pic>
        <p:nvPicPr>
          <p:cNvPr id="7" name="Content Placeholder 6" descr="Arrow: Slight curve with solid fill">
            <a:extLst>
              <a:ext uri="{FF2B5EF4-FFF2-40B4-BE49-F238E27FC236}">
                <a16:creationId xmlns:a16="http://schemas.microsoft.com/office/drawing/2014/main" id="{A02B51B2-045A-497B-A9A1-F50D8039B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3435" y="2530826"/>
            <a:ext cx="2552702" cy="2552702"/>
          </a:xfrm>
        </p:spPr>
      </p:pic>
      <p:pic>
        <p:nvPicPr>
          <p:cNvPr id="4" name="Picture 2" descr="Kim Asendorf | Painting on photographs, Graphic design posters ...">
            <a:extLst>
              <a:ext uri="{FF2B5EF4-FFF2-40B4-BE49-F238E27FC236}">
                <a16:creationId xmlns:a16="http://schemas.microsoft.com/office/drawing/2014/main" id="{85438550-45CF-4B66-A5AD-885B8494A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2" y="1564946"/>
            <a:ext cx="3727048" cy="404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e Emergence of Data Lake: Pros and Cons">
            <a:extLst>
              <a:ext uri="{FF2B5EF4-FFF2-40B4-BE49-F238E27FC236}">
                <a16:creationId xmlns:a16="http://schemas.microsoft.com/office/drawing/2014/main" id="{F22AC3E1-0DFC-40C9-A3EF-2CA9F8526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566" y="1590796"/>
            <a:ext cx="3885234" cy="402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gold coins bag transparent background">
            <a:extLst>
              <a:ext uri="{FF2B5EF4-FFF2-40B4-BE49-F238E27FC236}">
                <a16:creationId xmlns:a16="http://schemas.microsoft.com/office/drawing/2014/main" id="{90702F1A-1CD8-41C0-9CE6-6A3EA4B1F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478" y="1318822"/>
            <a:ext cx="1391494" cy="211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26766C-5115-46AE-97FB-0888EE3EB72E}"/>
              </a:ext>
            </a:extLst>
          </p:cNvPr>
          <p:cNvSpPr txBox="1"/>
          <p:nvPr/>
        </p:nvSpPr>
        <p:spPr>
          <a:xfrm>
            <a:off x="4375230" y="3563766"/>
            <a:ext cx="6094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$600 billion annually 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14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BD37F-A07A-447A-9BFA-1C17C3E51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Make decisions? </a:t>
            </a:r>
          </a:p>
        </p:txBody>
      </p:sp>
      <p:pic>
        <p:nvPicPr>
          <p:cNvPr id="3078" name="Picture 6" descr="Image result for smiley everyday palm face ">
            <a:extLst>
              <a:ext uri="{FF2B5EF4-FFF2-40B4-BE49-F238E27FC236}">
                <a16:creationId xmlns:a16="http://schemas.microsoft.com/office/drawing/2014/main" id="{4196A84B-C416-4382-841E-667D9D897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497" y="2115797"/>
            <a:ext cx="3413598" cy="332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A5D23A-F03E-45D2-8881-2A6518ED7E7C}"/>
              </a:ext>
            </a:extLst>
          </p:cNvPr>
          <p:cNvSpPr txBox="1"/>
          <p:nvPr/>
        </p:nvSpPr>
        <p:spPr>
          <a:xfrm>
            <a:off x="6920696" y="1731076"/>
            <a:ext cx="4433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Rounded MT Bold" panose="020F0704030504030204" pitchFamily="34" charset="0"/>
              </a:rPr>
              <a:t>Null values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8DC512-47E1-42EE-B737-1737CB09A5FB}"/>
              </a:ext>
            </a:extLst>
          </p:cNvPr>
          <p:cNvSpPr txBox="1"/>
          <p:nvPr/>
        </p:nvSpPr>
        <p:spPr>
          <a:xfrm>
            <a:off x="6920696" y="2540905"/>
            <a:ext cx="4433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 Rounded MT Bold" panose="020F0704030504030204" pitchFamily="34" charset="0"/>
              </a:rPr>
              <a:t>Inaccurate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9BB0EF-3C5F-457C-94FE-ED46D7E08878}"/>
              </a:ext>
            </a:extLst>
          </p:cNvPr>
          <p:cNvSpPr txBox="1"/>
          <p:nvPr/>
        </p:nvSpPr>
        <p:spPr>
          <a:xfrm>
            <a:off x="6920696" y="3350734"/>
            <a:ext cx="4433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Duplicates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2E0BE6-0057-4D13-AE89-EF253870B56D}"/>
              </a:ext>
            </a:extLst>
          </p:cNvPr>
          <p:cNvSpPr txBox="1"/>
          <p:nvPr/>
        </p:nvSpPr>
        <p:spPr>
          <a:xfrm>
            <a:off x="6920696" y="4160563"/>
            <a:ext cx="4433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Rounded MT Bold" panose="020F0704030504030204" pitchFamily="34" charset="0"/>
              </a:rPr>
              <a:t>Inconsistent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EC2BF3-9F85-410A-A26E-37C51F93A7A8}"/>
              </a:ext>
            </a:extLst>
          </p:cNvPr>
          <p:cNvSpPr txBox="1"/>
          <p:nvPr/>
        </p:nvSpPr>
        <p:spPr>
          <a:xfrm>
            <a:off x="6920696" y="4930004"/>
            <a:ext cx="4433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0"/>
              </a:rPr>
              <a:t>Wrong source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F2DEE8-2A9D-41DC-86EB-A9F1429850C0}"/>
              </a:ext>
            </a:extLst>
          </p:cNvPr>
          <p:cNvSpPr txBox="1"/>
          <p:nvPr/>
        </p:nvSpPr>
        <p:spPr>
          <a:xfrm>
            <a:off x="6920696" y="5436054"/>
            <a:ext cx="4433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Information Errors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8ED39F-45B2-499C-8E50-4F7BECB3E0E5}"/>
              </a:ext>
            </a:extLst>
          </p:cNvPr>
          <p:cNvSpPr txBox="1"/>
          <p:nvPr/>
        </p:nvSpPr>
        <p:spPr>
          <a:xfrm>
            <a:off x="6920696" y="5836164"/>
            <a:ext cx="4433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Rounded MT Bold" panose="020F0704030504030204" pitchFamily="34" charset="0"/>
              </a:rPr>
              <a:t>Invalid for analysis</a:t>
            </a:r>
          </a:p>
        </p:txBody>
      </p:sp>
    </p:spTree>
    <p:extLst>
      <p:ext uri="{BB962C8B-B14F-4D97-AF65-F5344CB8AC3E}">
        <p14:creationId xmlns:p14="http://schemas.microsoft.com/office/powerpoint/2010/main" val="410373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326F7-DA6E-4B38-B96E-0EC86A5AD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Be protected?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7FF4A7-5C65-4F9F-ABBA-267FE996B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439" y="1825625"/>
            <a:ext cx="397712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80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5120E-F55A-405D-8D7D-D4AF4332B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Lightbulb and gear with solid fill">
            <a:extLst>
              <a:ext uri="{FF2B5EF4-FFF2-40B4-BE49-F238E27FC236}">
                <a16:creationId xmlns:a16="http://schemas.microsoft.com/office/drawing/2014/main" id="{C4BE7E45-B2C2-46FC-B203-B08705A8A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0147" y="908462"/>
            <a:ext cx="1774102" cy="1774102"/>
          </a:xfrm>
        </p:spPr>
      </p:pic>
      <p:pic>
        <p:nvPicPr>
          <p:cNvPr id="4" name="Picture 3" descr="A cartoon character with shoes&#10;&#10;Description automatically generated">
            <a:extLst>
              <a:ext uri="{FF2B5EF4-FFF2-40B4-BE49-F238E27FC236}">
                <a16:creationId xmlns:a16="http://schemas.microsoft.com/office/drawing/2014/main" id="{7CEFDA22-C6ED-D791-AFAE-241ADB61D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416064"/>
            <a:ext cx="3261449" cy="407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18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CC42264-A06F-4FA4-AA99-E8A1BEF2A1D5}"/>
              </a:ext>
            </a:extLst>
          </p:cNvPr>
          <p:cNvSpPr txBox="1"/>
          <p:nvPr/>
        </p:nvSpPr>
        <p:spPr>
          <a:xfrm>
            <a:off x="5980405" y="3693262"/>
            <a:ext cx="5001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Rounded MT Bold" panose="020F0704030504030204" pitchFamily="34" charset="0"/>
              </a:rPr>
              <a:t>Your analysis result is 2.4 % biased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FF6B24-F4A5-42FD-979A-A36B5584F51E}"/>
              </a:ext>
            </a:extLst>
          </p:cNvPr>
          <p:cNvSpPr txBox="1"/>
          <p:nvPr/>
        </p:nvSpPr>
        <p:spPr>
          <a:xfrm>
            <a:off x="6134326" y="2105559"/>
            <a:ext cx="45604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Your data is </a:t>
            </a:r>
          </a:p>
          <a:p>
            <a:r>
              <a:rPr lang="en-US" sz="4000" dirty="0">
                <a:latin typeface="Arial Rounded MT Bold" panose="020F0704030504030204" pitchFamily="34" charset="0"/>
              </a:rPr>
              <a:t>95% accurate</a:t>
            </a:r>
          </a:p>
        </p:txBody>
      </p:sp>
      <p:pic>
        <p:nvPicPr>
          <p:cNvPr id="17" name="Picture 16" descr="A yellow cartoon character with arms and legs and mouth open&#10;&#10;Description automatically generated">
            <a:extLst>
              <a:ext uri="{FF2B5EF4-FFF2-40B4-BE49-F238E27FC236}">
                <a16:creationId xmlns:a16="http://schemas.microsoft.com/office/drawing/2014/main" id="{26E2334E-BDDA-B816-3AB8-C0A447C83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90" y="1215155"/>
            <a:ext cx="4702981" cy="4702981"/>
          </a:xfrm>
          <a:prstGeom prst="rect">
            <a:avLst/>
          </a:prstGeom>
        </p:spPr>
      </p:pic>
      <p:pic>
        <p:nvPicPr>
          <p:cNvPr id="19" name="Picture 18" descr="A close-up of a megaphone&#10;&#10;Description automatically generated">
            <a:extLst>
              <a:ext uri="{FF2B5EF4-FFF2-40B4-BE49-F238E27FC236}">
                <a16:creationId xmlns:a16="http://schemas.microsoft.com/office/drawing/2014/main" id="{E25C1DE1-5CD5-5AF8-E60F-0C9CE139B6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9" r="28599"/>
          <a:stretch/>
        </p:blipFill>
        <p:spPr>
          <a:xfrm>
            <a:off x="2976281" y="1976436"/>
            <a:ext cx="3334871" cy="2905125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08075E33-788E-7E9D-F685-40E976AA6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Alert it!</a:t>
            </a:r>
          </a:p>
        </p:txBody>
      </p:sp>
    </p:spTree>
    <p:extLst>
      <p:ext uri="{BB962C8B-B14F-4D97-AF65-F5344CB8AC3E}">
        <p14:creationId xmlns:p14="http://schemas.microsoft.com/office/powerpoint/2010/main" val="1895863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104</Words>
  <Application>Microsoft Office PowerPoint</Application>
  <PresentationFormat>Widescreen</PresentationFormat>
  <Paragraphs>37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Rounded MT Bold</vt:lpstr>
      <vt:lpstr>Calibri</vt:lpstr>
      <vt:lpstr>Calibri Light</vt:lpstr>
      <vt:lpstr>Office Theme</vt:lpstr>
      <vt:lpstr>Do you really know what time it is? </vt:lpstr>
      <vt:lpstr>15 minutes late?</vt:lpstr>
      <vt:lpstr>PowerPoint Presentation</vt:lpstr>
      <vt:lpstr>PowerPoint Presentation</vt:lpstr>
      <vt:lpstr>Clean data before analysis?</vt:lpstr>
      <vt:lpstr>Make decisions? </vt:lpstr>
      <vt:lpstr>Be protected? </vt:lpstr>
      <vt:lpstr>PowerPoint Presentation</vt:lpstr>
      <vt:lpstr>Alert it!</vt:lpstr>
      <vt:lpstr>PowerPoint Presentation</vt:lpstr>
      <vt:lpstr>Clean data before analysis?</vt:lpstr>
      <vt:lpstr>Quality Model</vt:lpstr>
      <vt:lpstr>Quality Model</vt:lpstr>
      <vt:lpstr>Quality Model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Ահազանգման համակարգ նախատեսված Մեծ Տվյալների որակի համար</dc:title>
  <dc:creator>Eliza Gyulgyulyan</dc:creator>
  <cp:lastModifiedBy>Eliza Gyulgyulyan</cp:lastModifiedBy>
  <cp:revision>28</cp:revision>
  <dcterms:created xsi:type="dcterms:W3CDTF">2023-02-18T20:34:07Z</dcterms:created>
  <dcterms:modified xsi:type="dcterms:W3CDTF">2024-06-05T16:16:30Z</dcterms:modified>
</cp:coreProperties>
</file>