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png" ContentType="image/png"/>
  <Override PartName="/ppt/media/image10.png" ContentType="image/png"/>
  <Override PartName="/ppt/media/image2.wmf" ContentType="image/x-wmf"/>
  <Override PartName="/ppt/media/image13.png" ContentType="image/png"/>
  <Override PartName="/ppt/media/image21.png" ContentType="image/png"/>
  <Override PartName="/ppt/media/image8.png" ContentType="image/png"/>
  <Override PartName="/ppt/media/image12.png" ContentType="image/png"/>
  <Override PartName="/ppt/media/image20.png" ContentType="image/png"/>
  <Override PartName="/ppt/media/image7.png" ContentType="image/png"/>
  <Override PartName="/ppt/media/image11.png" ContentType="image/png"/>
  <Override PartName="/ppt/media/image3.wmf" ContentType="image/x-wmf"/>
  <Override PartName="/ppt/media/image6.png" ContentType="image/png"/>
  <Override PartName="/ppt/media/image5.png" ContentType="image/png"/>
  <Override PartName="/ppt/media/image4.png" ContentType="image/png"/>
  <Override PartName="/ppt/media/image1.png" ContentType="image/png"/>
  <Override PartName="/ppt/media/image28.png" ContentType="image/png"/>
  <Override PartName="/ppt/media/image23.png" ContentType="image/png"/>
  <Override PartName="/ppt/media/image27.png" ContentType="image/png"/>
  <Override PartName="/ppt/media/image19.png" ContentType="image/png"/>
  <Override PartName="/ppt/media/image18.png" ContentType="image/png"/>
  <Override PartName="/ppt/media/image26.png" ContentType="image/png"/>
  <Override PartName="/ppt/media/image15.jpeg" ContentType="image/jpeg"/>
  <Override PartName="/ppt/media/image25.png" ContentType="image/png"/>
  <Override PartName="/ppt/media/image17.png" ContentType="image/png"/>
  <Override PartName="/ppt/media/image24.png" ContentType="image/png"/>
  <Override PartName="/ppt/media/image16.png" ContentType="image/png"/>
  <Override PartName="/ppt/media/image22.png" ContentType="image/png"/>
  <Override PartName="/ppt/media/image14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5.xml.rels" ContentType="application/vnd.openxmlformats-package.relationships+xml"/>
  <Override PartName="/ppt/slides/_rels/slide1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35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83120" y="3373560"/>
            <a:ext cx="379548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513BB1D-E14F-4E4D-9111-62800AE268C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B10CE2-0F79-433E-BA99-1BAC2D1D0E73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3"/>
          <p:cNvSpPr/>
          <p:nvPr/>
        </p:nvSpPr>
        <p:spPr>
          <a:xfrm>
            <a:off x="0" y="4447800"/>
            <a:ext cx="9143640" cy="695520"/>
          </a:xfrm>
          <a:prstGeom prst="rect">
            <a:avLst/>
          </a:prstGeom>
          <a:solidFill>
            <a:srgbClr val="1c2c4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35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" name="Picture 6" descr="A white and red text on a black background&#10;&#10;Description automatically generated"/>
          <p:cNvPicPr/>
          <p:nvPr/>
        </p:nvPicPr>
        <p:blipFill>
          <a:blip r:embed="rId2"/>
          <a:stretch/>
        </p:blipFill>
        <p:spPr>
          <a:xfrm>
            <a:off x="350280" y="4572000"/>
            <a:ext cx="1243800" cy="4395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4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gradFill rotWithShape="0">
            <a:gsLst>
              <a:gs pos="11000">
                <a:srgbClr val="d7e9f4"/>
              </a:gs>
              <a:gs pos="100000">
                <a:srgbClr val="ffffff"/>
              </a:gs>
            </a:gsLst>
            <a:lin ang="54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35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460440" y="2918880"/>
            <a:ext cx="3822480" cy="281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US" sz="14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</a:rPr>
              <a:t>Presenter</a:t>
            </a:r>
            <a:endParaRPr b="0" lang="en-US" sz="1400" spc="-1" strike="noStrike">
              <a:solidFill>
                <a:srgbClr val="1c2c4f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60440" y="1619280"/>
            <a:ext cx="4276080" cy="54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defTabSz="685800">
              <a:lnSpc>
                <a:spcPct val="15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</a:rPr>
              <a:t>Subtitle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66920" y="909360"/>
            <a:ext cx="4561920" cy="709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defTabSz="68580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</a:rPr>
              <a:t>Title</a:t>
            </a:r>
            <a:endParaRPr b="0" lang="en-US" sz="2400" spc="-1" strike="noStrike">
              <a:solidFill>
                <a:srgbClr val="1c2c4f"/>
              </a:solidFill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460440" y="3328920"/>
            <a:ext cx="3751920" cy="326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</a:rPr>
              <a:t>Location</a:t>
            </a:r>
            <a:endParaRPr b="0" lang="en-US" sz="1200" spc="-1" strike="noStrike">
              <a:solidFill>
                <a:srgbClr val="1c2c4f"/>
              </a:solid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60440" y="3623400"/>
            <a:ext cx="3751920" cy="320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</a:rPr>
              <a:t>Date</a:t>
            </a:r>
            <a:endParaRPr b="0" lang="en-US" sz="1200" spc="-1" strike="noStrike">
              <a:solidFill>
                <a:srgbClr val="1c2c4f"/>
              </a:solidFill>
              <a:latin typeface="Arial"/>
            </a:endParaRPr>
          </a:p>
        </p:txBody>
      </p:sp>
      <p:pic>
        <p:nvPicPr>
          <p:cNvPr id="8" name="Picture 10" descr=""/>
          <p:cNvPicPr/>
          <p:nvPr/>
        </p:nvPicPr>
        <p:blipFill>
          <a:blip r:embed="rId3"/>
          <a:stretch/>
        </p:blipFill>
        <p:spPr>
          <a:xfrm>
            <a:off x="545400" y="4525920"/>
            <a:ext cx="1686960" cy="359280"/>
          </a:xfrm>
          <a:prstGeom prst="rect">
            <a:avLst/>
          </a:prstGeom>
          <a:ln w="0">
            <a:noFill/>
          </a:ln>
        </p:spPr>
      </p:pic>
      <p:pic>
        <p:nvPicPr>
          <p:cNvPr id="9" name="Picture 11" descr=""/>
          <p:cNvPicPr/>
          <p:nvPr/>
        </p:nvPicPr>
        <p:blipFill>
          <a:blip r:embed="rId4"/>
          <a:stretch/>
        </p:blipFill>
        <p:spPr>
          <a:xfrm>
            <a:off x="2599200" y="4478400"/>
            <a:ext cx="761760" cy="33120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3" descr="A colorful arrows on a black background&#10;&#10;Description automatically generated"/>
          <p:cNvPicPr/>
          <p:nvPr/>
        </p:nvPicPr>
        <p:blipFill>
          <a:blip r:embed="rId5"/>
          <a:srcRect l="-7742" t="28150" r="26971" b="-3797"/>
          <a:stretch/>
        </p:blipFill>
        <p:spPr>
          <a:xfrm>
            <a:off x="2747880" y="0"/>
            <a:ext cx="6395760" cy="514332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35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en-US" sz="135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0" y="4447800"/>
            <a:ext cx="9143640" cy="695520"/>
          </a:xfrm>
          <a:prstGeom prst="rect">
            <a:avLst/>
          </a:prstGeom>
          <a:solidFill>
            <a:srgbClr val="1c2c4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35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5" name="Picture 6" descr="A white and red text on a black background&#10;&#10;Description automatically generated"/>
          <p:cNvPicPr/>
          <p:nvPr/>
        </p:nvPicPr>
        <p:blipFill>
          <a:blip r:embed="rId2"/>
          <a:stretch/>
        </p:blipFill>
        <p:spPr>
          <a:xfrm>
            <a:off x="350280" y="4572000"/>
            <a:ext cx="1243800" cy="43956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body"/>
          </p:nvPr>
        </p:nvSpPr>
        <p:spPr>
          <a:xfrm>
            <a:off x="350280" y="964440"/>
            <a:ext cx="8438760" cy="2983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Click to edit Master text styles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1c2c4f"/>
                </a:solidFill>
                <a:latin typeface="Arial"/>
                <a:ea typeface="Verdana"/>
              </a:rPr>
              <a:t>Second level</a:t>
            </a:r>
            <a:endParaRPr b="0" lang="en-US" sz="1400" spc="-1" strike="noStrike">
              <a:solidFill>
                <a:srgbClr val="1c2c4f"/>
              </a:solidFill>
              <a:latin typeface="Arial"/>
            </a:endParaRPr>
          </a:p>
          <a:p>
            <a:pPr lvl="2" marL="1296000" indent="-288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1c2c4f"/>
                </a:solidFill>
                <a:latin typeface="Arial"/>
                <a:ea typeface="Verdana"/>
              </a:rPr>
              <a:t>Third level</a:t>
            </a:r>
            <a:endParaRPr b="0" lang="en-US" sz="1200" spc="-1" strike="noStrike">
              <a:solidFill>
                <a:srgbClr val="1c2c4f"/>
              </a:solidFill>
              <a:latin typeface="Arial"/>
            </a:endParaRPr>
          </a:p>
          <a:p>
            <a:pPr lvl="3" marL="1728000" indent="-216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1c2c4f"/>
                </a:solidFill>
                <a:latin typeface="Arial"/>
                <a:ea typeface="Verdana"/>
              </a:rPr>
              <a:t>Fourth level</a:t>
            </a:r>
            <a:endParaRPr b="0" lang="en-US" sz="1200" spc="-1" strike="noStrike">
              <a:solidFill>
                <a:srgbClr val="1c2c4f"/>
              </a:solidFill>
              <a:latin typeface="Arial"/>
            </a:endParaRPr>
          </a:p>
          <a:p>
            <a:pPr lvl="4" marL="2160000" indent="-216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1c2c4f"/>
                </a:solidFill>
                <a:latin typeface="Arial"/>
                <a:ea typeface="Verdana"/>
              </a:rPr>
              <a:t>Fifth level</a:t>
            </a:r>
            <a:endParaRPr b="0" lang="en-US" sz="1200" spc="-1" strike="noStrike">
              <a:solidFill>
                <a:srgbClr val="1c2c4f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GB" sz="2000" spc="-1" strike="noStrike">
                <a:solidFill>
                  <a:srgbClr val="6396ba"/>
                </a:solidFill>
                <a:latin typeface="Arial"/>
                <a:ea typeface="Verdana"/>
              </a:rPr>
              <a:t>Click to edit Master title style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8" name="Picture 3" descr="A colorful arrows on a black background&#10;&#10;Description automatically generated"/>
          <p:cNvPicPr/>
          <p:nvPr/>
        </p:nvPicPr>
        <p:blipFill>
          <a:blip r:embed="rId3"/>
          <a:srcRect l="-5137" t="63885" r="24367" b="25890"/>
          <a:stretch/>
        </p:blipFill>
        <p:spPr>
          <a:xfrm>
            <a:off x="2747880" y="4448160"/>
            <a:ext cx="6395760" cy="694800"/>
          </a:xfrm>
          <a:prstGeom prst="rect">
            <a:avLst/>
          </a:prstGeom>
          <a:ln w="0">
            <a:noFill/>
          </a:ln>
        </p:spPr>
      </p:pic>
      <p:sp>
        <p:nvSpPr>
          <p:cNvPr id="19" name="PlaceHolder 3"/>
          <p:cNvSpPr>
            <a:spLocks noGrp="1"/>
          </p:cNvSpPr>
          <p:nvPr>
            <p:ph type="sldNum" idx="1"/>
          </p:nvPr>
        </p:nvSpPr>
        <p:spPr>
          <a:xfrm>
            <a:off x="8181360" y="4737240"/>
            <a:ext cx="607680" cy="27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i="1" lang="en-GB" sz="1000" spc="-1" strike="noStrike">
                <a:solidFill>
                  <a:srgbClr val="b4e9e2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C4C11D92-1734-40F4-8F33-2E828F8CB0EA}" type="slidenum">
              <a:rPr b="0" i="1" lang="en-GB" sz="1000" spc="-1" strike="noStrike">
                <a:solidFill>
                  <a:srgbClr val="b4e9e2"/>
                </a:solidFill>
                <a:latin typeface="Calibri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/>
          <p:nvPr/>
        </p:nvSpPr>
        <p:spPr>
          <a:xfrm>
            <a:off x="0" y="4447800"/>
            <a:ext cx="9143640" cy="695520"/>
          </a:xfrm>
          <a:prstGeom prst="rect">
            <a:avLst/>
          </a:prstGeom>
          <a:solidFill>
            <a:srgbClr val="1c2c4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35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1" name="Picture 6" descr="A white and red text on a black background&#10;&#10;Description automatically generated"/>
          <p:cNvPicPr/>
          <p:nvPr/>
        </p:nvPicPr>
        <p:blipFill>
          <a:blip r:embed="rId2"/>
          <a:stretch/>
        </p:blipFill>
        <p:spPr>
          <a:xfrm>
            <a:off x="350280" y="4572000"/>
            <a:ext cx="1243800" cy="439560"/>
          </a:xfrm>
          <a:prstGeom prst="rect">
            <a:avLst/>
          </a:prstGeom>
          <a:ln w="0">
            <a:noFill/>
          </a:ln>
        </p:spPr>
      </p:pic>
      <p:sp>
        <p:nvSpPr>
          <p:cNvPr id="22" name="Rectangle 3"/>
          <p:cNvSpPr/>
          <p:nvPr/>
        </p:nvSpPr>
        <p:spPr>
          <a:xfrm>
            <a:off x="0" y="4304520"/>
            <a:ext cx="9143640" cy="829800"/>
          </a:xfrm>
          <a:prstGeom prst="rect">
            <a:avLst/>
          </a:prstGeom>
          <a:solidFill>
            <a:schemeClr val="l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35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" name="Rectangle 4"/>
          <p:cNvSpPr/>
          <p:nvPr/>
        </p:nvSpPr>
        <p:spPr>
          <a:xfrm>
            <a:off x="0" y="4629960"/>
            <a:ext cx="9143640" cy="513360"/>
          </a:xfrm>
          <a:prstGeom prst="rect">
            <a:avLst/>
          </a:prstGeom>
          <a:solidFill>
            <a:srgbClr val="1c2c4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35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body"/>
          </p:nvPr>
        </p:nvSpPr>
        <p:spPr>
          <a:xfrm>
            <a:off x="350280" y="964440"/>
            <a:ext cx="8438760" cy="2983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Click to edit Master text styles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1c2c4f"/>
                </a:solidFill>
                <a:latin typeface="Arial"/>
                <a:ea typeface="Verdana"/>
              </a:rPr>
              <a:t>Second level</a:t>
            </a:r>
            <a:endParaRPr b="0" lang="en-US" sz="1400" spc="-1" strike="noStrike">
              <a:solidFill>
                <a:srgbClr val="1c2c4f"/>
              </a:solidFill>
              <a:latin typeface="Arial"/>
            </a:endParaRPr>
          </a:p>
          <a:p>
            <a:pPr lvl="2" marL="1296000" indent="-288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1c2c4f"/>
                </a:solidFill>
                <a:latin typeface="Arial"/>
                <a:ea typeface="Verdana"/>
              </a:rPr>
              <a:t>Third level</a:t>
            </a:r>
            <a:endParaRPr b="0" lang="en-US" sz="1200" spc="-1" strike="noStrike">
              <a:solidFill>
                <a:srgbClr val="1c2c4f"/>
              </a:solidFill>
              <a:latin typeface="Arial"/>
            </a:endParaRPr>
          </a:p>
          <a:p>
            <a:pPr lvl="3" marL="1728000" indent="-216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1c2c4f"/>
                </a:solidFill>
                <a:latin typeface="Arial"/>
                <a:ea typeface="Verdana"/>
              </a:rPr>
              <a:t>Fourth level</a:t>
            </a:r>
            <a:endParaRPr b="0" lang="en-US" sz="1200" spc="-1" strike="noStrike">
              <a:solidFill>
                <a:srgbClr val="1c2c4f"/>
              </a:solidFill>
              <a:latin typeface="Arial"/>
            </a:endParaRPr>
          </a:p>
          <a:p>
            <a:pPr lvl="4" marL="2160000" indent="-216000" defTabSz="6858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1c2c4f"/>
                </a:solidFill>
                <a:latin typeface="Arial"/>
                <a:ea typeface="Verdana"/>
              </a:rPr>
              <a:t>Fifth level</a:t>
            </a:r>
            <a:endParaRPr b="0" lang="en-US" sz="1200" spc="-1" strike="noStrike">
              <a:solidFill>
                <a:srgbClr val="1c2c4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GB" sz="2000" spc="-1" strike="noStrike">
                <a:solidFill>
                  <a:srgbClr val="6396ba"/>
                </a:solidFill>
                <a:latin typeface="Arial"/>
                <a:ea typeface="Verdana"/>
              </a:rPr>
              <a:t>Click to edit Master title style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6" name="Picture 8" descr="A white and red text on a black background&#10;&#10;Description automatically generated"/>
          <p:cNvPicPr/>
          <p:nvPr/>
        </p:nvPicPr>
        <p:blipFill>
          <a:blip r:embed="rId3"/>
          <a:srcRect l="0" t="0" r="0" b="23588"/>
          <a:stretch/>
        </p:blipFill>
        <p:spPr>
          <a:xfrm>
            <a:off x="350280" y="4737240"/>
            <a:ext cx="1016280" cy="274320"/>
          </a:xfrm>
          <a:prstGeom prst="rect">
            <a:avLst/>
          </a:prstGeom>
          <a:ln w="0">
            <a:noFill/>
          </a:ln>
        </p:spPr>
      </p:pic>
      <p:pic>
        <p:nvPicPr>
          <p:cNvPr id="27" name="Picture 9" descr="A colorful arrows on a black background&#10;&#10;Description automatically generated"/>
          <p:cNvPicPr/>
          <p:nvPr/>
        </p:nvPicPr>
        <p:blipFill>
          <a:blip r:embed="rId4"/>
          <a:srcRect l="-5918" t="63623" r="25148" b="28822"/>
          <a:stretch/>
        </p:blipFill>
        <p:spPr>
          <a:xfrm>
            <a:off x="2747880" y="4629960"/>
            <a:ext cx="6395760" cy="513360"/>
          </a:xfrm>
          <a:prstGeom prst="rect">
            <a:avLst/>
          </a:prstGeom>
          <a:ln w="0">
            <a:noFill/>
          </a:ln>
        </p:spPr>
      </p:pic>
      <p:sp>
        <p:nvSpPr>
          <p:cNvPr id="28" name="PlaceHolder 3"/>
          <p:cNvSpPr>
            <a:spLocks noGrp="1"/>
          </p:cNvSpPr>
          <p:nvPr>
            <p:ph type="sldNum" idx="2"/>
          </p:nvPr>
        </p:nvSpPr>
        <p:spPr>
          <a:xfrm>
            <a:off x="7892640" y="4750920"/>
            <a:ext cx="980640" cy="27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i="1" lang="en-GB" sz="1000" spc="-1" strike="noStrike">
                <a:solidFill>
                  <a:srgbClr val="b4e9e2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27DA14DB-B761-4ECB-9F11-3864A1948879}" type="slidenum">
              <a:rPr b="0" i="1" lang="en-GB" sz="1000" spc="-1" strike="noStrike">
                <a:solidFill>
                  <a:srgbClr val="b4e9e2"/>
                </a:solidFill>
                <a:latin typeface="Calibri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/>
          <p:nvPr/>
        </p:nvSpPr>
        <p:spPr>
          <a:xfrm>
            <a:off x="0" y="4447800"/>
            <a:ext cx="9143640" cy="695520"/>
          </a:xfrm>
          <a:prstGeom prst="rect">
            <a:avLst/>
          </a:prstGeom>
          <a:solidFill>
            <a:srgbClr val="1c2c4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35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0" name="Picture 6" descr="A white and red text on a black background&#10;&#10;Description automatically generated"/>
          <p:cNvPicPr/>
          <p:nvPr/>
        </p:nvPicPr>
        <p:blipFill>
          <a:blip r:embed="rId2"/>
          <a:stretch/>
        </p:blipFill>
        <p:spPr>
          <a:xfrm>
            <a:off x="350280" y="4572000"/>
            <a:ext cx="1243800" cy="439560"/>
          </a:xfrm>
          <a:prstGeom prst="rect">
            <a:avLst/>
          </a:prstGeom>
          <a:ln w="0">
            <a:noFill/>
          </a:ln>
        </p:spPr>
      </p:pic>
      <p:sp>
        <p:nvSpPr>
          <p:cNvPr id="31" name="Rectangle 1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gradFill rotWithShape="0">
            <a:gsLst>
              <a:gs pos="11000">
                <a:srgbClr val="d7e9f4"/>
              </a:gs>
              <a:gs pos="100000">
                <a:srgbClr val="ffffff"/>
              </a:gs>
            </a:gsLst>
            <a:lin ang="54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35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body"/>
          </p:nvPr>
        </p:nvSpPr>
        <p:spPr>
          <a:xfrm>
            <a:off x="483120" y="3470040"/>
            <a:ext cx="3795480" cy="26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 defTabSz="6858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4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</a:rPr>
              <a:t>Presenter email</a:t>
            </a:r>
            <a:endParaRPr b="0" lang="en-US" sz="1400" spc="-1" strike="noStrike">
              <a:solidFill>
                <a:srgbClr val="1c2c4f"/>
              </a:solidFill>
              <a:latin typeface="Arial"/>
            </a:endParaRPr>
          </a:p>
        </p:txBody>
      </p:sp>
      <p:pic>
        <p:nvPicPr>
          <p:cNvPr id="33" name="Picture 4" descr=""/>
          <p:cNvPicPr/>
          <p:nvPr/>
        </p:nvPicPr>
        <p:blipFill>
          <a:blip r:embed="rId3"/>
          <a:stretch/>
        </p:blipFill>
        <p:spPr>
          <a:xfrm>
            <a:off x="545400" y="4525920"/>
            <a:ext cx="1686960" cy="359280"/>
          </a:xfrm>
          <a:prstGeom prst="rect">
            <a:avLst/>
          </a:prstGeom>
          <a:ln w="0">
            <a:noFill/>
          </a:ln>
        </p:spPr>
      </p:pic>
      <p:pic>
        <p:nvPicPr>
          <p:cNvPr id="34" name="Picture 5" descr=""/>
          <p:cNvPicPr/>
          <p:nvPr/>
        </p:nvPicPr>
        <p:blipFill>
          <a:blip r:embed="rId4"/>
          <a:stretch/>
        </p:blipFill>
        <p:spPr>
          <a:xfrm>
            <a:off x="2599200" y="4478400"/>
            <a:ext cx="761760" cy="331200"/>
          </a:xfrm>
          <a:prstGeom prst="rect">
            <a:avLst/>
          </a:prstGeom>
          <a:ln w="0">
            <a:noFill/>
          </a:ln>
        </p:spPr>
      </p:pic>
      <p:pic>
        <p:nvPicPr>
          <p:cNvPr id="35" name="Picture 6" descr="A colorful arrows on a black background&#10;&#10;Description automatically generated"/>
          <p:cNvPicPr/>
          <p:nvPr/>
        </p:nvPicPr>
        <p:blipFill>
          <a:blip r:embed="rId5"/>
          <a:srcRect l="-7742" t="28150" r="26971" b="-3797"/>
          <a:stretch/>
        </p:blipFill>
        <p:spPr>
          <a:xfrm>
            <a:off x="2747880" y="0"/>
            <a:ext cx="6395760" cy="514332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35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en-US" sz="135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5.png"/><Relationship Id="rId9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/>
          </p:nvPr>
        </p:nvSpPr>
        <p:spPr>
          <a:xfrm>
            <a:off x="466920" y="909360"/>
            <a:ext cx="4561920" cy="709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defTabSz="685800">
              <a:lnSpc>
                <a:spcPct val="100000"/>
              </a:lnSpc>
              <a:spcBef>
                <a:spcPts val="751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</a:rPr>
              <a:t>Continuous Testing at a Global Scale</a:t>
            </a:r>
            <a:endParaRPr b="0" lang="en-US" sz="2400" spc="-1" strike="noStrike">
              <a:solidFill>
                <a:srgbClr val="1c2c4f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ldNum" idx="3"/>
          </p:nvPr>
        </p:nvSpPr>
        <p:spPr>
          <a:xfrm>
            <a:off x="7086600" y="4633920"/>
            <a:ext cx="2057040" cy="27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defRPr b="0" i="1" lang="en-GB" sz="1000" spc="-1" strike="noStrike">
                <a:solidFill>
                  <a:srgbClr val="b4e9e2"/>
                </a:solidFill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</a:pPr>
            <a:fld id="{1231202B-2516-49D0-97E3-CFFFA192EE92}" type="slidenum">
              <a:rPr b="0" i="1" lang="en-GB" sz="1000" spc="-1" strike="noStrike">
                <a:solidFill>
                  <a:srgbClr val="b4e9e2"/>
                </a:solidFill>
                <a:latin typeface="Calibri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974160" y="2021400"/>
            <a:ext cx="1034640" cy="129312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83480" y="3470040"/>
            <a:ext cx="3795480" cy="26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</a:rPr>
              <a:t>Richard Freitag</a:t>
            </a:r>
            <a:endParaRPr b="0" lang="en-US" sz="1400" spc="-1" strike="noStrike">
              <a:solidFill>
                <a:srgbClr val="1c2c4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  <a:ea typeface="Verdana"/>
              </a:rPr>
              <a:t>You write tests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2165400" y="687240"/>
            <a:ext cx="4241880" cy="3814200"/>
          </a:xfrm>
          <a:prstGeom prst="rect">
            <a:avLst/>
          </a:prstGeom>
          <a:ln w="0">
            <a:noFill/>
          </a:ln>
        </p:spPr>
      </p:pic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8687160" y="13176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2B330E-4812-478E-93A9-B5096E90906A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  <a:ea typeface="Verdana"/>
              </a:rPr>
              <a:t>You test systematically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241200" y="2906640"/>
            <a:ext cx="4559400" cy="157572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50640" y="736200"/>
            <a:ext cx="4221360" cy="1549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Testing on top of monitoring</a:t>
            </a:r>
            <a:br>
              <a:rPr sz="1600"/>
            </a:b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Manual – Automatic – On-Demand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1134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Acceptance Testing – </a:t>
            </a: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Capabilities, Status and Versions, User life-cycle, File handling, Apps, ...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922640" y="685800"/>
            <a:ext cx="4221360" cy="3886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Selenium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Node-login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Local and non-MFA SSO accounts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Collabora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Docoument handling and collaboration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Load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20 VMs, 300 users per VM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120-150 full load users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750-1000 resyncs within 5 minutes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6000 resyncs within 40 minutes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8687160" y="13176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96889C-6576-4608-BB32-AA6EF20C41EF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  <a:ea typeface="Verdana"/>
              </a:rPr>
              <a:t>You test automatically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734400" y="823680"/>
            <a:ext cx="7203240" cy="2148120"/>
          </a:xfrm>
          <a:prstGeom prst="rect">
            <a:avLst/>
          </a:prstGeom>
          <a:ln w="0">
            <a:noFill/>
          </a:ln>
        </p:spPr>
      </p:pic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757800" y="3076200"/>
            <a:ext cx="7155360" cy="1495800"/>
          </a:xfrm>
          <a:prstGeom prst="rect">
            <a:avLst/>
          </a:prstGeom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8687160" y="13176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5E6343-9F70-4A91-AC78-E511A7CF6122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  <a:ea typeface="Verdana"/>
              </a:rPr>
              <a:t>You use pipelines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349200" y="721800"/>
            <a:ext cx="8467920" cy="3657600"/>
          </a:xfrm>
          <a:prstGeom prst="rect">
            <a:avLst/>
          </a:prstGeom>
          <a:ln w="0">
            <a:noFill/>
          </a:ln>
        </p:spPr>
      </p:pic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8687160" y="13176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55D926-572E-43AC-98DE-2992532B64BE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  <a:ea typeface="Verdana"/>
              </a:rPr>
              <a:t>You test a lot – all the time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4078800" y="744840"/>
            <a:ext cx="4800600" cy="375516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350640" y="736560"/>
            <a:ext cx="3535560" cy="360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1417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Test Coverage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52 Tests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Prod &amp; Test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Different views and scenarios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&gt;27k test points per day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ca. 1350 test points per tenant per day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8687160" y="13176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797349-10A7-4959-B6EA-D9E61182365C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  <a:ea typeface="Verdana"/>
              </a:rPr>
              <a:t>You break it – You fix it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442800" y="754920"/>
            <a:ext cx="8124840" cy="3027600"/>
          </a:xfrm>
          <a:prstGeom prst="rect">
            <a:avLst/>
          </a:prstGeom>
          <a:ln w="0">
            <a:noFill/>
          </a:ln>
        </p:spPr>
      </p:pic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414720" y="2368800"/>
            <a:ext cx="4872960" cy="2020320"/>
          </a:xfrm>
          <a:prstGeom prst="rect">
            <a:avLst/>
          </a:prstGeom>
          <a:ln w="0"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3506040" y="1152720"/>
            <a:ext cx="2166480" cy="2599920"/>
          </a:xfrm>
          <a:prstGeom prst="rect">
            <a:avLst/>
          </a:prstGeom>
          <a:ln w="0">
            <a:noFill/>
          </a:ln>
        </p:spPr>
      </p:pic>
      <p:pic>
        <p:nvPicPr>
          <p:cNvPr id="119" name="" descr=""/>
          <p:cNvPicPr/>
          <p:nvPr/>
        </p:nvPicPr>
        <p:blipFill>
          <a:blip r:embed="rId4"/>
          <a:stretch/>
        </p:blipFill>
        <p:spPr>
          <a:xfrm>
            <a:off x="4785120" y="2922120"/>
            <a:ext cx="3468600" cy="1668960"/>
          </a:xfrm>
          <a:prstGeom prst="rect">
            <a:avLst/>
          </a:prstGeom>
          <a:ln w="0">
            <a:noFill/>
          </a:ln>
        </p:spPr>
      </p:pic>
      <p:pic>
        <p:nvPicPr>
          <p:cNvPr id="120" name="" descr=""/>
          <p:cNvPicPr/>
          <p:nvPr/>
        </p:nvPicPr>
        <p:blipFill>
          <a:blip r:embed="rId5"/>
          <a:stretch/>
        </p:blipFill>
        <p:spPr>
          <a:xfrm>
            <a:off x="1223640" y="1962000"/>
            <a:ext cx="3297960" cy="1586880"/>
          </a:xfrm>
          <a:prstGeom prst="rect">
            <a:avLst/>
          </a:prstGeom>
          <a:ln w="0">
            <a:noFill/>
          </a:ln>
        </p:spPr>
      </p:pic>
      <p:pic>
        <p:nvPicPr>
          <p:cNvPr id="121" name="" descr=""/>
          <p:cNvPicPr/>
          <p:nvPr/>
        </p:nvPicPr>
        <p:blipFill>
          <a:blip r:embed="rId6"/>
          <a:stretch/>
        </p:blipFill>
        <p:spPr>
          <a:xfrm>
            <a:off x="8686800" y="13140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9054F6-9D22-4D02-89E7-EF4F5CDEAFEF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78080" y="927000"/>
            <a:ext cx="8208720" cy="2616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632" lnSpcReduction="20000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en-US" sz="8000" spc="-1" strike="noStrike">
                <a:solidFill>
                  <a:schemeClr val="dk1"/>
                </a:solidFill>
                <a:latin typeface="Proxima Nova Rg"/>
              </a:rPr>
              <a:t>You help building better solutions</a:t>
            </a:r>
            <a:endParaRPr b="0" lang="en-US" sz="8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8687160" y="131760"/>
            <a:ext cx="348840" cy="435960"/>
          </a:xfrm>
          <a:prstGeom prst="rect">
            <a:avLst/>
          </a:prstGeom>
          <a:ln w="0">
            <a:noFill/>
          </a:ln>
        </p:spPr>
      </p:pic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3160080" y="3532320"/>
            <a:ext cx="2466000" cy="7995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D2D8CB-BA96-46D1-AECD-BD24951631E1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483120" y="3470040"/>
            <a:ext cx="3795480" cy="26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</a:rPr>
              <a:t>github.com/sunet/drive-tests</a:t>
            </a:r>
            <a:endParaRPr b="0" lang="en-US" sz="1400" spc="-1" strike="noStrike">
              <a:solidFill>
                <a:srgbClr val="1c2c4f"/>
              </a:solidFill>
              <a:latin typeface="Arial"/>
            </a:endParaRPr>
          </a:p>
        </p:txBody>
      </p:sp>
      <p:sp>
        <p:nvSpPr>
          <p:cNvPr id="126" name="Text Placeholder 7"/>
          <p:cNvSpPr/>
          <p:nvPr/>
        </p:nvSpPr>
        <p:spPr>
          <a:xfrm>
            <a:off x="424080" y="1842840"/>
            <a:ext cx="5793120" cy="42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 Placeholder 6"/>
          <p:cNvSpPr/>
          <p:nvPr/>
        </p:nvSpPr>
        <p:spPr>
          <a:xfrm>
            <a:off x="374400" y="1290600"/>
            <a:ext cx="598068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chemeClr val="accent1">
                    <a:lumMod val="50000"/>
                  </a:schemeClr>
                </a:solidFill>
                <a:latin typeface="Arial"/>
                <a:ea typeface="Verdana"/>
              </a:rPr>
              <a:t>Thank you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974160" y="2021400"/>
            <a:ext cx="1034640" cy="129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274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9381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en-US" sz="8000" spc="-1" strike="noStrike">
                <a:solidFill>
                  <a:schemeClr val="accent2"/>
                </a:solidFill>
                <a:latin typeface="Proxima Nova Rg"/>
              </a:rPr>
              <a:t>Sunet </a:t>
            </a:r>
            <a:r>
              <a:rPr b="1" lang="en-US" sz="8000" spc="-1" strike="noStrike">
                <a:solidFill>
                  <a:schemeClr val="dk1"/>
                </a:solidFill>
                <a:latin typeface="Proxima Nova Rg"/>
              </a:rPr>
              <a:t>is the Swedish University Computer Network</a:t>
            </a:r>
            <a:endParaRPr b="0" lang="en-US" sz="8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8687520" y="13212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19A3996-05BE-4ACB-B245-938CB1EE2C36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  <a:ea typeface="Verdana"/>
              </a:rPr>
              <a:t>You accept a challenge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4" name="Picture 2" descr=""/>
          <p:cNvPicPr/>
          <p:nvPr/>
        </p:nvPicPr>
        <p:blipFill>
          <a:blip r:embed="rId1"/>
          <a:stretch/>
        </p:blipFill>
        <p:spPr>
          <a:xfrm>
            <a:off x="313200" y="1900800"/>
            <a:ext cx="8458200" cy="95616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122040" y="3022200"/>
            <a:ext cx="4221360" cy="406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0" defTabSz="685800">
              <a:lnSpc>
                <a:spcPct val="90000"/>
              </a:lnSpc>
              <a:spcBef>
                <a:spcPts val="1417"/>
              </a:spcBef>
              <a:buNone/>
            </a:pPr>
            <a:r>
              <a:rPr b="1" lang="en-US" sz="1600" spc="-1" strike="noStrike">
                <a:solidFill>
                  <a:srgbClr val="1c2c4f"/>
                </a:solidFill>
                <a:latin typeface="Arial"/>
                <a:ea typeface="Verdana"/>
              </a:rPr>
              <a:t>Wednesday – 10:51 a.m.</a:t>
            </a:r>
            <a:endParaRPr b="0" lang="en-US" sz="1600" spc="-1" strike="noStrike">
              <a:solidFill>
                <a:srgbClr val="1c2c4f"/>
              </a:solid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8687160" y="13176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5F5ABE4-0143-461F-AF1C-BC7B132E66E6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  <a:ea typeface="Verdana"/>
              </a:rPr>
              <a:t>You model your system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8" name="Picture 10" descr="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1347480" y="736200"/>
            <a:ext cx="6115680" cy="3795840"/>
          </a:xfrm>
          <a:prstGeom prst="rect">
            <a:avLst/>
          </a:prstGeom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8687160" y="13176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711653-74B3-4E64-B341-3BF7550AB17C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  <a:ea typeface="Verdana"/>
              </a:rPr>
              <a:t>You face reality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1" name="Picture 1" descr="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1792800" y="718200"/>
            <a:ext cx="6115320" cy="3795840"/>
          </a:xfrm>
          <a:prstGeom prst="rect">
            <a:avLst/>
          </a:prstGeom>
          <a:ln w="0">
            <a:noFill/>
          </a:ln>
        </p:spPr>
      </p:pic>
      <p:sp>
        <p:nvSpPr>
          <p:cNvPr id="52" name="Frihandsfigur 6"/>
          <p:cNvSpPr/>
          <p:nvPr/>
        </p:nvSpPr>
        <p:spPr>
          <a:xfrm>
            <a:off x="1024200" y="666000"/>
            <a:ext cx="7315200" cy="3906000"/>
          </a:xfrm>
          <a:custGeom>
            <a:avLst/>
            <a:gdLst>
              <a:gd name="textAreaLeft" fmla="*/ 0 w 7315200"/>
              <a:gd name="textAreaRight" fmla="*/ 7315560 w 7315200"/>
              <a:gd name="textAreaTop" fmla="*/ 0 h 3906000"/>
              <a:gd name="textAreaBottom" fmla="*/ 3906360 h 3906000"/>
            </a:gdLst>
            <a:ahLst/>
            <a:rect l="textAreaLeft" t="textAreaTop" r="textAreaRight" b="textAreaBottom"/>
            <a:pathLst>
              <a:path w="8964384" h="4997767">
                <a:moveTo>
                  <a:pt x="832978" y="0"/>
                </a:moveTo>
                <a:lnTo>
                  <a:pt x="8131406" y="0"/>
                </a:lnTo>
                <a:cubicBezTo>
                  <a:pt x="8591447" y="0"/>
                  <a:pt x="8964384" y="372937"/>
                  <a:pt x="8964384" y="832978"/>
                </a:cubicBezTo>
                <a:lnTo>
                  <a:pt x="8964384" y="4164789"/>
                </a:lnTo>
                <a:cubicBezTo>
                  <a:pt x="8964384" y="4624830"/>
                  <a:pt x="8591447" y="4997767"/>
                  <a:pt x="8131406" y="4997767"/>
                </a:cubicBezTo>
                <a:lnTo>
                  <a:pt x="832978" y="4997767"/>
                </a:lnTo>
                <a:cubicBezTo>
                  <a:pt x="372937" y="4997767"/>
                  <a:pt x="0" y="4624830"/>
                  <a:pt x="0" y="4164789"/>
                </a:cubicBezTo>
                <a:lnTo>
                  <a:pt x="0" y="832978"/>
                </a:lnTo>
                <a:cubicBezTo>
                  <a:pt x="0" y="372937"/>
                  <a:pt x="372937" y="0"/>
                  <a:pt x="832978" y="0"/>
                </a:cubicBezTo>
                <a:close/>
                <a:moveTo>
                  <a:pt x="6359796" y="4212794"/>
                </a:moveTo>
                <a:cubicBezTo>
                  <a:pt x="6154157" y="4212794"/>
                  <a:pt x="5987454" y="4379497"/>
                  <a:pt x="5987454" y="4585136"/>
                </a:cubicBezTo>
                <a:cubicBezTo>
                  <a:pt x="5987454" y="4790775"/>
                  <a:pt x="6154157" y="4957478"/>
                  <a:pt x="6359796" y="4957478"/>
                </a:cubicBezTo>
                <a:cubicBezTo>
                  <a:pt x="6565435" y="4957478"/>
                  <a:pt x="6732138" y="4790775"/>
                  <a:pt x="6732138" y="4585136"/>
                </a:cubicBezTo>
                <a:cubicBezTo>
                  <a:pt x="6732138" y="4379497"/>
                  <a:pt x="6565435" y="4212794"/>
                  <a:pt x="6359796" y="4212794"/>
                </a:cubicBezTo>
                <a:close/>
              </a:path>
            </a:pathLst>
          </a:custGeom>
          <a:solidFill>
            <a:schemeClr val="lt1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endParaRPr b="0" lang="en-US" sz="2400" spc="-1" strike="noStrike">
              <a:solidFill>
                <a:schemeClr val="dk1"/>
              </a:solidFill>
              <a:latin typeface="Berling"/>
              <a:ea typeface="ＭＳ Ｐゴシック"/>
            </a:endParaRPr>
          </a:p>
        </p:txBody>
      </p:sp>
      <p:sp>
        <p:nvSpPr>
          <p:cNvPr id="53" name="Arrow: Down 10"/>
          <p:cNvSpPr/>
          <p:nvPr/>
        </p:nvSpPr>
        <p:spPr>
          <a:xfrm rot="18952200">
            <a:off x="5391360" y="3009600"/>
            <a:ext cx="336600" cy="11908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>
              <a:alpha val="26000"/>
            </a:srgbClr>
          </a:solidFill>
          <a:ln w="1908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endParaRPr b="0" lang="en-US" sz="2400" spc="-1" strike="noStrike">
              <a:solidFill>
                <a:schemeClr val="dk1"/>
              </a:solidFill>
              <a:latin typeface="Berling"/>
              <a:ea typeface="ＭＳ Ｐゴシック"/>
            </a:endParaRPr>
          </a:p>
        </p:txBody>
      </p:sp>
      <p:sp>
        <p:nvSpPr>
          <p:cNvPr id="54" name="TextBox 6"/>
          <p:cNvSpPr/>
          <p:nvPr/>
        </p:nvSpPr>
        <p:spPr>
          <a:xfrm>
            <a:off x="2363040" y="2697120"/>
            <a:ext cx="309168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pc="-1" strike="noStrike">
                <a:solidFill>
                  <a:schemeClr val="dk1"/>
                </a:solidFill>
                <a:latin typeface="Proxima Nova Rg"/>
              </a:rPr>
              <a:t>This is where the money ends!*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200" spc="-1" strike="noStrike">
                <a:solidFill>
                  <a:schemeClr val="dk1"/>
                </a:solidFill>
                <a:latin typeface="Proxima Nova Rg"/>
              </a:rPr>
              <a:t>*for many projects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Ellips 13"/>
          <p:cNvSpPr/>
          <p:nvPr/>
        </p:nvSpPr>
        <p:spPr>
          <a:xfrm>
            <a:off x="5928840" y="3970440"/>
            <a:ext cx="594000" cy="594360"/>
          </a:xfrm>
          <a:prstGeom prst="ellipse">
            <a:avLst/>
          </a:prstGeom>
          <a:noFill/>
          <a:ln w="2844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endParaRPr b="0" lang="en-US" sz="2400" spc="-1" strike="noStrike">
              <a:solidFill>
                <a:schemeClr val="dk1"/>
              </a:solidFill>
              <a:latin typeface="Berling"/>
              <a:ea typeface="ＭＳ Ｐゴシック"/>
            </a:endParaRPr>
          </a:p>
        </p:txBody>
      </p:sp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8687160" y="13176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5841EE-17D1-4895-8229-7549DFEFF34A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  <a:ea typeface="Verdana"/>
              </a:rPr>
              <a:t>You build at a global scale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8" name="Grupp 74"/>
          <p:cNvGrpSpPr/>
          <p:nvPr/>
        </p:nvGrpSpPr>
        <p:grpSpPr>
          <a:xfrm>
            <a:off x="2071800" y="880200"/>
            <a:ext cx="4588560" cy="3637080"/>
            <a:chOff x="2071800" y="880200"/>
            <a:chExt cx="4588560" cy="3637080"/>
          </a:xfrm>
        </p:grpSpPr>
        <p:pic>
          <p:nvPicPr>
            <p:cNvPr id="59" name="Bild 2" descr=""/>
            <p:cNvPicPr/>
            <p:nvPr/>
          </p:nvPicPr>
          <p:blipFill>
            <a:blip r:embed="rId1"/>
            <a:stretch/>
          </p:blipFill>
          <p:spPr>
            <a:xfrm>
              <a:off x="2071800" y="880200"/>
              <a:ext cx="4588560" cy="363708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60" name="Straight Arrow Connector 4"/>
            <p:cNvCxnSpPr/>
            <p:nvPr/>
          </p:nvCxnSpPr>
          <p:spPr>
            <a:xfrm>
              <a:off x="2954880" y="2943360"/>
              <a:ext cx="2880" cy="224280"/>
            </a:xfrm>
            <a:prstGeom prst="straightConnector1">
              <a:avLst/>
            </a:prstGeom>
            <a:ln w="76320">
              <a:solidFill>
                <a:srgbClr val="ff0000"/>
              </a:solidFill>
              <a:round/>
              <a:tailEnd len="sm" type="triangle" w="med"/>
            </a:ln>
          </p:spPr>
        </p:cxnSp>
        <p:cxnSp>
          <p:nvCxnSpPr>
            <p:cNvPr id="61" name="Straight Arrow Connector 5"/>
            <p:cNvCxnSpPr/>
            <p:nvPr/>
          </p:nvCxnSpPr>
          <p:spPr>
            <a:xfrm flipH="1">
              <a:off x="3069720" y="2234160"/>
              <a:ext cx="976680" cy="929520"/>
            </a:xfrm>
            <a:prstGeom prst="straightConnector1">
              <a:avLst/>
            </a:prstGeom>
            <a:ln w="76320">
              <a:solidFill>
                <a:srgbClr val="00b0f0"/>
              </a:solidFill>
              <a:round/>
              <a:tailEnd len="sm" type="triangle" w="med"/>
            </a:ln>
          </p:spPr>
        </p:cxnSp>
        <p:cxnSp>
          <p:nvCxnSpPr>
            <p:cNvPr id="62" name="Straight Arrow Connector 6"/>
            <p:cNvCxnSpPr/>
            <p:nvPr/>
          </p:nvCxnSpPr>
          <p:spPr>
            <a:xfrm>
              <a:off x="4205520" y="3010320"/>
              <a:ext cx="360" cy="762120"/>
            </a:xfrm>
            <a:prstGeom prst="straightConnector1">
              <a:avLst/>
            </a:prstGeom>
            <a:ln w="76320">
              <a:solidFill>
                <a:srgbClr val="00b0f0"/>
              </a:solidFill>
              <a:round/>
              <a:tailEnd len="sm" type="triangle" w="med"/>
            </a:ln>
          </p:spPr>
        </p:cxnSp>
      </p:grpSp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8687160" y="13176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94D1ED-853A-4CF8-9860-1B9A8848BC1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  <a:ea typeface="Verdana"/>
              </a:rPr>
              <a:t>You integrate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" name="Rektangel med rundade hörn 26"/>
          <p:cNvSpPr/>
          <p:nvPr/>
        </p:nvSpPr>
        <p:spPr>
          <a:xfrm>
            <a:off x="629280" y="1008000"/>
            <a:ext cx="2039400" cy="3561120"/>
          </a:xfrm>
          <a:prstGeom prst="roundRect">
            <a:avLst>
              <a:gd name="adj" fmla="val 5824"/>
            </a:avLst>
          </a:prstGeom>
          <a:solidFill>
            <a:schemeClr val="lt1">
              <a:lumMod val="95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6" name="Rektangel 19"/>
          <p:cNvSpPr/>
          <p:nvPr/>
        </p:nvSpPr>
        <p:spPr>
          <a:xfrm>
            <a:off x="3430800" y="2360160"/>
            <a:ext cx="1339200" cy="856800"/>
          </a:xfrm>
          <a:prstGeom prst="rect">
            <a:avLst/>
          </a:prstGeom>
          <a:solidFill>
            <a:schemeClr val="lt1"/>
          </a:solidFill>
          <a:ln w="12600">
            <a:solidFill>
              <a:srgbClr val="1817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en-US" sz="1400" spc="-1" strike="noStrike">
                <a:solidFill>
                  <a:schemeClr val="dk1"/>
                </a:solidFill>
                <a:latin typeface="Proxima Nova Rg"/>
                <a:ea typeface="ＭＳ Ｐゴシック"/>
              </a:rPr>
              <a:t>Storage (S3)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ruta 17"/>
          <p:cNvSpPr/>
          <p:nvPr/>
        </p:nvSpPr>
        <p:spPr>
          <a:xfrm>
            <a:off x="644040" y="569160"/>
            <a:ext cx="240156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pc="-1" strike="noStrike">
                <a:solidFill>
                  <a:schemeClr val="dk1"/>
                </a:solidFill>
                <a:latin typeface="Proxima Nova Rg"/>
              </a:rPr>
              <a:t>Primary data sources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ruta 21"/>
          <p:cNvSpPr/>
          <p:nvPr/>
        </p:nvSpPr>
        <p:spPr>
          <a:xfrm>
            <a:off x="6103080" y="569160"/>
            <a:ext cx="184392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1600" spc="-1" strike="noStrike">
                <a:solidFill>
                  <a:schemeClr val="dk1"/>
                </a:solidFill>
                <a:latin typeface="Proxima Nova Rg"/>
              </a:rPr>
              <a:t>Secure Storage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Högerpil 22"/>
          <p:cNvSpPr/>
          <p:nvPr/>
        </p:nvSpPr>
        <p:spPr>
          <a:xfrm rot="1344000">
            <a:off x="2377440" y="1761480"/>
            <a:ext cx="820080" cy="106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>
              <a:lumMod val="10000"/>
            </a:schemeClr>
          </a:solidFill>
          <a:ln w="12600">
            <a:solidFill>
              <a:srgbClr val="1817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tIns="17640" bIns="17640" anchor="t">
            <a:noAutofit/>
          </a:bodyPr>
          <a:p>
            <a:endParaRPr b="0" lang="en-US" sz="2400" spc="-1" strike="noStrike">
              <a:solidFill>
                <a:schemeClr val="dk1"/>
              </a:solidFill>
              <a:latin typeface="Berling"/>
              <a:ea typeface="ＭＳ Ｐゴシック"/>
            </a:endParaRPr>
          </a:p>
        </p:txBody>
      </p:sp>
      <p:sp>
        <p:nvSpPr>
          <p:cNvPr id="70" name="Högerpil 23"/>
          <p:cNvSpPr/>
          <p:nvPr/>
        </p:nvSpPr>
        <p:spPr>
          <a:xfrm rot="506400">
            <a:off x="2387520" y="2226240"/>
            <a:ext cx="790200" cy="10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>
              <a:lumMod val="10000"/>
            </a:schemeClr>
          </a:solidFill>
          <a:ln w="12600">
            <a:solidFill>
              <a:srgbClr val="1817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tIns="17280" bIns="17280" anchor="t">
            <a:noAutofit/>
          </a:bodyPr>
          <a:p>
            <a:endParaRPr b="0" lang="en-US" sz="2400" spc="-1" strike="noStrike">
              <a:solidFill>
                <a:schemeClr val="dk1"/>
              </a:solidFill>
              <a:latin typeface="Berling"/>
              <a:ea typeface="ＭＳ Ｐゴシック"/>
            </a:endParaRPr>
          </a:p>
        </p:txBody>
      </p:sp>
      <p:sp>
        <p:nvSpPr>
          <p:cNvPr id="71" name="Högerpil 24"/>
          <p:cNvSpPr/>
          <p:nvPr/>
        </p:nvSpPr>
        <p:spPr>
          <a:xfrm>
            <a:off x="2421360" y="2735280"/>
            <a:ext cx="755640" cy="106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>
              <a:lumMod val="10000"/>
            </a:schemeClr>
          </a:solidFill>
          <a:ln w="12600">
            <a:solidFill>
              <a:srgbClr val="1817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tIns="17640" bIns="17640" anchor="t">
            <a:noAutofit/>
          </a:bodyPr>
          <a:p>
            <a:endParaRPr b="0" lang="en-US" sz="2400" spc="-1" strike="noStrike">
              <a:solidFill>
                <a:schemeClr val="dk1"/>
              </a:solidFill>
              <a:latin typeface="Berling"/>
              <a:ea typeface="ＭＳ Ｐゴシック"/>
            </a:endParaRPr>
          </a:p>
        </p:txBody>
      </p:sp>
      <p:sp>
        <p:nvSpPr>
          <p:cNvPr id="72" name="Högerpil 25"/>
          <p:cNvSpPr/>
          <p:nvPr/>
        </p:nvSpPr>
        <p:spPr>
          <a:xfrm rot="20859600">
            <a:off x="2375280" y="3227040"/>
            <a:ext cx="803880" cy="1072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>
              <a:lumMod val="10000"/>
            </a:schemeClr>
          </a:solidFill>
          <a:ln w="12600">
            <a:solidFill>
              <a:srgbClr val="1817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tIns="18000" bIns="18000" anchor="t">
            <a:noAutofit/>
          </a:bodyPr>
          <a:p>
            <a:endParaRPr b="0" lang="en-US" sz="2400" spc="-1" strike="noStrike">
              <a:solidFill>
                <a:schemeClr val="dk1"/>
              </a:solidFill>
              <a:latin typeface="Berling"/>
              <a:ea typeface="ＭＳ Ｐゴシック"/>
            </a:endParaRPr>
          </a:p>
        </p:txBody>
      </p:sp>
      <p:sp>
        <p:nvSpPr>
          <p:cNvPr id="73" name="Högerpil 26"/>
          <p:cNvSpPr/>
          <p:nvPr/>
        </p:nvSpPr>
        <p:spPr>
          <a:xfrm rot="20104800">
            <a:off x="2382480" y="3685680"/>
            <a:ext cx="817560" cy="106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>
              <a:lumMod val="10000"/>
            </a:schemeClr>
          </a:solidFill>
          <a:ln w="12600">
            <a:solidFill>
              <a:srgbClr val="1817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tIns="17640" bIns="17640" anchor="t">
            <a:noAutofit/>
          </a:bodyPr>
          <a:p>
            <a:endParaRPr b="0" lang="en-US" sz="2400" spc="-1" strike="noStrike">
              <a:solidFill>
                <a:schemeClr val="dk1"/>
              </a:solidFill>
              <a:latin typeface="Berling"/>
              <a:ea typeface="ＭＳ Ｐゴシック"/>
            </a:endParaRPr>
          </a:p>
        </p:txBody>
      </p:sp>
      <p:grpSp>
        <p:nvGrpSpPr>
          <p:cNvPr id="74" name="Grupp 25"/>
          <p:cNvGrpSpPr/>
          <p:nvPr/>
        </p:nvGrpSpPr>
        <p:grpSpPr>
          <a:xfrm>
            <a:off x="5199480" y="1008000"/>
            <a:ext cx="3474720" cy="3561120"/>
            <a:chOff x="5199480" y="1008000"/>
            <a:chExt cx="3474720" cy="3561120"/>
          </a:xfrm>
        </p:grpSpPr>
        <p:sp>
          <p:nvSpPr>
            <p:cNvPr id="75" name="Rektangel med rundade hörn 24"/>
            <p:cNvSpPr/>
            <p:nvPr/>
          </p:nvSpPr>
          <p:spPr>
            <a:xfrm>
              <a:off x="5199480" y="1008000"/>
              <a:ext cx="3474720" cy="3561120"/>
            </a:xfrm>
            <a:prstGeom prst="roundRect">
              <a:avLst>
                <a:gd name="adj" fmla="val 5824"/>
              </a:avLst>
            </a:prstGeom>
            <a:solidFill>
              <a:schemeClr val="lt1">
                <a:lumMod val="95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76" name="Grupp 23"/>
            <p:cNvGrpSpPr/>
            <p:nvPr/>
          </p:nvGrpSpPr>
          <p:grpSpPr>
            <a:xfrm>
              <a:off x="5494680" y="1361520"/>
              <a:ext cx="2883600" cy="2853720"/>
              <a:chOff x="5494680" y="1361520"/>
              <a:chExt cx="2883600" cy="2853720"/>
            </a:xfrm>
          </p:grpSpPr>
          <p:pic>
            <p:nvPicPr>
              <p:cNvPr id="77" name="Picture 7" descr="Graphical user interface, text, application&#10;&#10;Description automatically generated"/>
              <p:cNvPicPr/>
              <p:nvPr/>
            </p:nvPicPr>
            <p:blipFill>
              <a:blip r:embed="rId1"/>
              <a:stretch/>
            </p:blipFill>
            <p:spPr>
              <a:xfrm>
                <a:off x="6056640" y="2450880"/>
                <a:ext cx="1324800" cy="1321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8" name="Bildobjekt 28" descr=""/>
              <p:cNvPicPr/>
              <p:nvPr/>
            </p:nvPicPr>
            <p:blipFill>
              <a:blip r:embed="rId2"/>
              <a:stretch/>
            </p:blipFill>
            <p:spPr>
              <a:xfrm>
                <a:off x="6484680" y="2207880"/>
                <a:ext cx="1893600" cy="323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9" name="Bildobjekt 33" descr=""/>
              <p:cNvPicPr/>
              <p:nvPr/>
            </p:nvPicPr>
            <p:blipFill>
              <a:blip r:embed="rId3"/>
              <a:stretch/>
            </p:blipFill>
            <p:spPr>
              <a:xfrm>
                <a:off x="6768360" y="3392640"/>
                <a:ext cx="1433160" cy="82260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0" name="Picture 22" descr="Graphical user interface&#10;&#10;Description automatically generated"/>
              <p:cNvPicPr/>
              <p:nvPr/>
            </p:nvPicPr>
            <p:blipFill>
              <a:blip r:embed="rId4"/>
              <a:stretch/>
            </p:blipFill>
            <p:spPr>
              <a:xfrm>
                <a:off x="5600520" y="1361520"/>
                <a:ext cx="1449000" cy="8143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1" name="Picture 23" descr=""/>
              <p:cNvPicPr/>
              <p:nvPr/>
            </p:nvPicPr>
            <p:blipFill>
              <a:blip r:embed="rId5"/>
              <a:stretch/>
            </p:blipFill>
            <p:spPr>
              <a:xfrm>
                <a:off x="7162560" y="1596600"/>
                <a:ext cx="1202760" cy="3610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2" name="Picture 24" descr="Graphical user interface, application&#10;&#10;Description automatically generated"/>
              <p:cNvPicPr/>
              <p:nvPr/>
            </p:nvPicPr>
            <p:blipFill>
              <a:blip r:embed="rId6"/>
              <a:stretch/>
            </p:blipFill>
            <p:spPr>
              <a:xfrm>
                <a:off x="5494680" y="2561040"/>
                <a:ext cx="726840" cy="14536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83" name="Picture 25" descr="Graphical user interface, application&#10;&#10;Description automatically generated"/>
              <p:cNvPicPr/>
              <p:nvPr/>
            </p:nvPicPr>
            <p:blipFill>
              <a:blip r:embed="rId7"/>
              <a:stretch/>
            </p:blipFill>
            <p:spPr>
              <a:xfrm>
                <a:off x="7574760" y="2450880"/>
                <a:ext cx="770040" cy="136872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grpSp>
        <p:nvGrpSpPr>
          <p:cNvPr id="84" name="Grupp 29"/>
          <p:cNvGrpSpPr/>
          <p:nvPr/>
        </p:nvGrpSpPr>
        <p:grpSpPr>
          <a:xfrm>
            <a:off x="830520" y="1509840"/>
            <a:ext cx="1636920" cy="2557440"/>
            <a:chOff x="830520" y="1509840"/>
            <a:chExt cx="1636920" cy="2557440"/>
          </a:xfrm>
        </p:grpSpPr>
        <p:sp>
          <p:nvSpPr>
            <p:cNvPr id="85" name="Rektangel 11"/>
            <p:cNvSpPr/>
            <p:nvPr/>
          </p:nvSpPr>
          <p:spPr>
            <a:xfrm>
              <a:off x="830520" y="1509840"/>
              <a:ext cx="1636920" cy="35028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rgbClr val="1817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1" lang="sv-SE" sz="1400" spc="-1" strike="noStrike">
                  <a:solidFill>
                    <a:schemeClr val="dk1"/>
                  </a:solidFill>
                  <a:latin typeface="Proxima Nova Rg"/>
                  <a:ea typeface="ＭＳ Ｐゴシック"/>
                </a:rPr>
                <a:t>UV-Vis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Rektangel 13"/>
            <p:cNvSpPr/>
            <p:nvPr/>
          </p:nvSpPr>
          <p:spPr>
            <a:xfrm>
              <a:off x="830520" y="2060280"/>
              <a:ext cx="1636920" cy="34992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rgbClr val="1817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1" lang="sv-SE" sz="1400" spc="-1" strike="noStrike">
                  <a:solidFill>
                    <a:schemeClr val="dk1"/>
                  </a:solidFill>
                  <a:latin typeface="Proxima Nova Rg"/>
                  <a:ea typeface="ＭＳ Ｐゴシック"/>
                </a:rPr>
                <a:t>IVIUM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Rektangel 14"/>
            <p:cNvSpPr/>
            <p:nvPr/>
          </p:nvSpPr>
          <p:spPr>
            <a:xfrm>
              <a:off x="830520" y="3717000"/>
              <a:ext cx="1636920" cy="35028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rgbClr val="1817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1" lang="sv-SE" sz="1400" spc="-1" strike="noStrike">
                  <a:solidFill>
                    <a:schemeClr val="dk1"/>
                  </a:solidFill>
                  <a:latin typeface="Proxima Nova Rg"/>
                  <a:ea typeface="ＭＳ Ｐゴシック"/>
                </a:rPr>
                <a:t>IPCE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Rektangel 15"/>
            <p:cNvSpPr/>
            <p:nvPr/>
          </p:nvSpPr>
          <p:spPr>
            <a:xfrm>
              <a:off x="830520" y="3164040"/>
              <a:ext cx="1636920" cy="35028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rgbClr val="1817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1" lang="sv-SE" sz="1400" spc="-1" strike="noStrike">
                  <a:solidFill>
                    <a:schemeClr val="dk1"/>
                  </a:solidFill>
                  <a:latin typeface="Proxima Nova Rg"/>
                  <a:ea typeface="ＭＳ Ｐゴシック"/>
                </a:rPr>
                <a:t>PIA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Rektangel 16"/>
            <p:cNvSpPr/>
            <p:nvPr/>
          </p:nvSpPr>
          <p:spPr>
            <a:xfrm>
              <a:off x="830520" y="2610000"/>
              <a:ext cx="1636920" cy="350280"/>
            </a:xfrm>
            <a:prstGeom prst="rect">
              <a:avLst/>
            </a:prstGeom>
            <a:solidFill>
              <a:schemeClr val="lt1"/>
            </a:solidFill>
            <a:ln w="12600">
              <a:solidFill>
                <a:srgbClr val="1817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1" lang="sv-SE" sz="1400" spc="-1" strike="noStrike">
                  <a:solidFill>
                    <a:schemeClr val="dk1"/>
                  </a:solidFill>
                  <a:latin typeface="Proxima Nova Rg"/>
                  <a:ea typeface="ＭＳ Ｐゴシック"/>
                </a:rPr>
                <a:t>…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90" name="" descr=""/>
          <p:cNvPicPr/>
          <p:nvPr/>
        </p:nvPicPr>
        <p:blipFill>
          <a:blip r:embed="rId8"/>
          <a:stretch/>
        </p:blipFill>
        <p:spPr>
          <a:xfrm>
            <a:off x="8687160" y="13176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6F46EA-783E-4C64-B9DB-0301006E75D2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760" cy="69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  <a:ea typeface="Verdana"/>
              </a:rPr>
              <a:t>You expand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457200" y="729720"/>
            <a:ext cx="8060400" cy="3867840"/>
          </a:xfrm>
          <a:prstGeom prst="rect">
            <a:avLst/>
          </a:prstGeom>
          <a:ln w="0">
            <a:noFill/>
          </a:ln>
        </p:spPr>
      </p:pic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8687160" y="13176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B5BAA0-3B1A-40DB-BBEA-D34825C89D5F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-249480" y="963720"/>
            <a:ext cx="9600840" cy="3024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881"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en-US" sz="8000" spc="-1" strike="noStrike">
                <a:solidFill>
                  <a:schemeClr val="dk1"/>
                </a:solidFill>
                <a:latin typeface="Proxima Nova Rg"/>
              </a:rPr>
              <a:t>You ask yourself</a:t>
            </a:r>
            <a:br>
              <a:rPr sz="8000"/>
            </a:br>
            <a:r>
              <a:rPr b="1" lang="en-US" sz="8000" spc="-1" strike="noStrike">
                <a:solidFill>
                  <a:schemeClr val="dk1"/>
                </a:solidFill>
                <a:latin typeface="Proxima Nova Rg"/>
              </a:rPr>
              <a:t>’Does it really work all the time?’</a:t>
            </a:r>
            <a:endParaRPr b="0" lang="en-US" sz="8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8687160" y="131760"/>
            <a:ext cx="348840" cy="4359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AD189F-2112-4B82-95BE-ABA9BDB66847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7660</TotalTime>
  <Application>Collabora_Office/23.05.10.1$Linux_X86_64 LibreOffice_project/c8fa7c01aa8a3e263c07b5cf4f72ace70f1d9308</Application>
  <AppVersion>15.0000</AppVersion>
  <Company>DANTE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2015-04-29T14:13:57Z</dcterms:created>
  <dc:creator>Karl Meyer</dc:creator>
  <dc:description>change to funding information Nov 2015</dc:description>
  <dc:language>en-GB</dc:language>
  <cp:lastModifiedBy/>
  <cp:lastPrinted>2024-06-09T23:32:34Z</cp:lastPrinted>
  <dcterms:modified xsi:type="dcterms:W3CDTF">2024-06-09T23:38:39Z</dcterms:modified>
  <cp:revision>169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PresentationFormat">
    <vt:lpwstr>On-screen Show (16:9)</vt:lpwstr>
  </property>
  <property fmtid="{D5CDD505-2E9C-101B-9397-08002B2CF9AE}" pid="4" name="Slides">
    <vt:r8>4</vt:r8>
  </property>
  <property fmtid="{D5CDD505-2E9C-101B-9397-08002B2CF9AE}" pid="5" name="_dlc_DocIdItemGuid">
    <vt:lpwstr>44859268-e552-4f71-81b4-ca39bd175d99</vt:lpwstr>
  </property>
</Properties>
</file>