
<file path=[Content_Types].xml><?xml version="1.0" encoding="utf-8"?>
<Types xmlns="http://schemas.openxmlformats.org/package/2006/content-types">
  <Default Extension="png" ContentType="image/png"/>
  <Default Extension="emf" ContentType="image/x-emf"/>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5"/>
  </p:notesMasterIdLst>
  <p:handoutMasterIdLst>
    <p:handoutMasterId r:id="rId16"/>
  </p:handoutMasterIdLst>
  <p:sldIdLst>
    <p:sldId id="299" r:id="rId6"/>
    <p:sldId id="364" r:id="rId7"/>
    <p:sldId id="276" r:id="rId8"/>
    <p:sldId id="390" r:id="rId9"/>
    <p:sldId id="367" r:id="rId10"/>
    <p:sldId id="391" r:id="rId11"/>
    <p:sldId id="365" r:id="rId12"/>
    <p:sldId id="366" r:id="rId13"/>
    <p:sldId id="295"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D93"/>
    <a:srgbClr val="D7E9F4"/>
    <a:srgbClr val="1C2C4F"/>
    <a:srgbClr val="F0D39F"/>
    <a:srgbClr val="6396BA"/>
    <a:srgbClr val="E3B400"/>
    <a:srgbClr val="414140"/>
    <a:srgbClr val="1A6992"/>
    <a:srgbClr val="F6A500"/>
    <a:srgbClr val="00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7" autoAdjust="0"/>
    <p:restoredTop sz="91047" autoAdjust="0"/>
  </p:normalViewPr>
  <p:slideViewPr>
    <p:cSldViewPr snapToGrid="0">
      <p:cViewPr varScale="1">
        <p:scale>
          <a:sx n="93" d="100"/>
          <a:sy n="93" d="100"/>
        </p:scale>
        <p:origin x="620" y="7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167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6CEDD-7F20-4DBB-9295-7802639E2B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A309A4-9B54-4BD8-B89C-E44DF7A706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B89A16-B354-4FD1-99F1-A44385566577}" type="datetimeFigureOut">
              <a:rPr lang="en-GB" smtClean="0"/>
              <a:t>04/06/2024</a:t>
            </a:fld>
            <a:endParaRPr lang="en-GB"/>
          </a:p>
        </p:txBody>
      </p:sp>
      <p:sp>
        <p:nvSpPr>
          <p:cNvPr id="4" name="Footer Placeholder 3">
            <a:extLst>
              <a:ext uri="{FF2B5EF4-FFF2-40B4-BE49-F238E27FC236}">
                <a16:creationId xmlns:a16="http://schemas.microsoft.com/office/drawing/2014/main" id="{B5F89E01-B422-4E11-A6D2-B73EDC6D6D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EA6D3AB-7338-4CB4-895C-F908EE83BE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F73E8-D795-4AB6-A052-DC033BEAD38A}" type="slidenum">
              <a:rPr lang="en-GB" smtClean="0"/>
              <a:t>‹#›</a:t>
            </a:fld>
            <a:endParaRPr lang="en-GB"/>
          </a:p>
        </p:txBody>
      </p:sp>
    </p:spTree>
    <p:extLst>
      <p:ext uri="{BB962C8B-B14F-4D97-AF65-F5344CB8AC3E}">
        <p14:creationId xmlns:p14="http://schemas.microsoft.com/office/powerpoint/2010/main" val="2787289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buNone/>
            </a:pPr>
            <a:r>
              <a:rPr lang="en-GB" sz="900" dirty="0">
                <a:latin typeface="Candara" panose="020E0502030303020204" pitchFamily="34" charset="0"/>
              </a:rPr>
              <a:t>At Maturity, an NREN may feel like they have made it</a:t>
            </a:r>
          </a:p>
          <a:p>
            <a:pPr>
              <a:buFontTx/>
              <a:buChar char="-"/>
            </a:pPr>
            <a:r>
              <a:rPr lang="en-GB" sz="900" dirty="0">
                <a:latin typeface="Candara" panose="020E0502030303020204" pitchFamily="34" charset="0"/>
              </a:rPr>
              <a:t>Recurring revenue has increased</a:t>
            </a:r>
          </a:p>
          <a:p>
            <a:pPr>
              <a:buFontTx/>
              <a:buChar char="-"/>
            </a:pPr>
            <a:r>
              <a:rPr lang="en-GB" sz="900" dirty="0">
                <a:latin typeface="Candara" panose="020E0502030303020204" pitchFamily="34" charset="0"/>
              </a:rPr>
              <a:t>Increase in non connectivity related services</a:t>
            </a:r>
          </a:p>
          <a:p>
            <a:pPr>
              <a:buFontTx/>
              <a:buChar char="-"/>
            </a:pPr>
            <a:r>
              <a:rPr lang="en-GB" sz="900" dirty="0">
                <a:latin typeface="Candara" panose="020E0502030303020204" pitchFamily="34" charset="0"/>
              </a:rPr>
              <a:t>Operations grow</a:t>
            </a:r>
          </a:p>
          <a:p>
            <a:pPr>
              <a:buFontTx/>
              <a:buChar char="-"/>
            </a:pPr>
            <a:r>
              <a:rPr lang="en-GB" sz="900" dirty="0">
                <a:latin typeface="Candara" panose="020E0502030303020204" pitchFamily="34" charset="0"/>
              </a:rPr>
              <a:t>Operations are now streamlined</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466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a:buSzPts val="2400"/>
            </a:pPr>
            <a:r>
              <a:rPr lang="en-GB" sz="2000" b="1" dirty="0">
                <a:solidFill>
                  <a:srgbClr val="2E3192"/>
                </a:solidFill>
                <a:latin typeface="Candara" panose="020E0502030303020204" pitchFamily="34" charset="0"/>
              </a:rPr>
              <a:t>Why the NREN may not stay afloat;</a:t>
            </a:r>
          </a:p>
          <a:p>
            <a:pPr marL="914400" lvl="1" indent="-342900">
              <a:lnSpc>
                <a:spcPct val="150000"/>
              </a:lnSpc>
              <a:buClr>
                <a:srgbClr val="2E3192"/>
              </a:buClr>
              <a:buSzPts val="1800"/>
              <a:buFont typeface="Wingdings" panose="05000000000000000000" pitchFamily="2" charset="2"/>
              <a:buChar char="§"/>
            </a:pPr>
            <a:r>
              <a:rPr lang="en-GB" sz="1600" dirty="0">
                <a:solidFill>
                  <a:srgbClr val="2E3192"/>
                </a:solidFill>
                <a:latin typeface="Candara" panose="020E0502030303020204" pitchFamily="34" charset="0"/>
              </a:rPr>
              <a:t>Complacency </a:t>
            </a:r>
          </a:p>
          <a:p>
            <a:pPr marL="914400" lvl="1" indent="-342900">
              <a:lnSpc>
                <a:spcPct val="150000"/>
              </a:lnSpc>
              <a:buClr>
                <a:srgbClr val="2E3192"/>
              </a:buClr>
              <a:buSzPts val="1800"/>
              <a:buFont typeface="Wingdings" panose="05000000000000000000" pitchFamily="2" charset="2"/>
              <a:buChar char="§"/>
            </a:pPr>
            <a:r>
              <a:rPr lang="en-GB" sz="1600" dirty="0">
                <a:solidFill>
                  <a:srgbClr val="2E3192"/>
                </a:solidFill>
                <a:latin typeface="Candara" panose="020E0502030303020204" pitchFamily="34" charset="0"/>
              </a:rPr>
              <a:t>Changing consumer demands. (The market is always changing)</a:t>
            </a:r>
          </a:p>
          <a:p>
            <a:pPr marL="914400" lvl="1" indent="-342900">
              <a:lnSpc>
                <a:spcPct val="150000"/>
              </a:lnSpc>
              <a:buClr>
                <a:srgbClr val="2E3192"/>
              </a:buClr>
              <a:buSzPts val="1800"/>
              <a:buFont typeface="Wingdings" panose="05000000000000000000" pitchFamily="2" charset="2"/>
              <a:buChar char="§"/>
            </a:pPr>
            <a:r>
              <a:rPr lang="en-GB" sz="1600" dirty="0">
                <a:solidFill>
                  <a:srgbClr val="2E3192"/>
                </a:solidFill>
                <a:latin typeface="Candara" panose="020E0502030303020204" pitchFamily="34" charset="0"/>
              </a:rPr>
              <a:t>Competition comes into play</a:t>
            </a:r>
          </a:p>
          <a:p>
            <a:pPr marL="914400" lvl="1" indent="-342900">
              <a:lnSpc>
                <a:spcPct val="150000"/>
              </a:lnSpc>
              <a:buClr>
                <a:srgbClr val="2E3192"/>
              </a:buClr>
              <a:buSzPts val="1800"/>
              <a:buFont typeface="Wingdings" panose="05000000000000000000" pitchFamily="2" charset="2"/>
              <a:buChar char="§"/>
            </a:pPr>
            <a:r>
              <a:rPr lang="en-GB" sz="1600" dirty="0">
                <a:solidFill>
                  <a:srgbClr val="2E3192"/>
                </a:solidFill>
                <a:latin typeface="Candara" panose="020E0502030303020204" pitchFamily="34" charset="0"/>
              </a:rPr>
              <a:t>Stagnation in innovation.</a:t>
            </a:r>
          </a:p>
          <a:p>
            <a:pPr marL="914400" lvl="1" indent="-342900">
              <a:lnSpc>
                <a:spcPct val="150000"/>
              </a:lnSpc>
              <a:buClr>
                <a:srgbClr val="2E3192"/>
              </a:buClr>
              <a:buSzPts val="1800"/>
              <a:buFont typeface="Wingdings" panose="05000000000000000000" pitchFamily="2" charset="2"/>
              <a:buChar char="§"/>
            </a:pPr>
            <a:r>
              <a:rPr lang="en-GB" sz="1600" dirty="0">
                <a:solidFill>
                  <a:srgbClr val="2E3192"/>
                </a:solidFill>
                <a:latin typeface="Candara" panose="020E0502030303020204" pitchFamily="34" charset="0"/>
              </a:rPr>
              <a:t>Poor governance structures.</a:t>
            </a:r>
          </a:p>
          <a:p>
            <a:pPr marL="571500" lvl="1">
              <a:lnSpc>
                <a:spcPct val="150000"/>
              </a:lnSpc>
              <a:buClr>
                <a:srgbClr val="2E3192"/>
              </a:buClr>
              <a:buSzPts val="1800"/>
            </a:pPr>
            <a:endParaRPr lang="en-GB" sz="1600" dirty="0">
              <a:solidFill>
                <a:srgbClr val="2E3192"/>
              </a:solidFill>
              <a:latin typeface="Candara" panose="020E0502030303020204" pitchFamily="34" charset="0"/>
            </a:endParaRPr>
          </a:p>
          <a:p>
            <a:pPr marL="76200" lvl="1">
              <a:buSzPts val="2400"/>
            </a:pPr>
            <a:r>
              <a:rPr lang="en-GB" sz="2000" b="1" dirty="0">
                <a:solidFill>
                  <a:srgbClr val="2E3192"/>
                </a:solidFill>
                <a:latin typeface="Candara" panose="020E0502030303020204" pitchFamily="34" charset="0"/>
              </a:rPr>
              <a:t>This could lead to regression.</a:t>
            </a:r>
          </a:p>
          <a:p>
            <a:pPr marL="76200" lvl="1">
              <a:buSzPts val="2400"/>
            </a:pPr>
            <a:r>
              <a:rPr lang="en-GB" sz="2000" b="1" dirty="0">
                <a:solidFill>
                  <a:srgbClr val="2E3192"/>
                </a:solidFill>
                <a:latin typeface="Candara" panose="020E0502030303020204" pitchFamily="34" charset="0"/>
              </a:rPr>
              <a:t>Regression isn’t the end of the organisation. There’s possibility of a restructure and getting things back to normal. </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614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lvl="1">
              <a:buSzPts val="2400"/>
            </a:pPr>
            <a:r>
              <a:rPr lang="en-GB" sz="2000" b="1" dirty="0">
                <a:solidFill>
                  <a:srgbClr val="2E3192"/>
                </a:solidFill>
                <a:latin typeface="Candara" panose="020E0502030303020204" pitchFamily="34" charset="0"/>
              </a:rPr>
              <a:t>There are some support functions that bring a lot to the table and can help the NREN regain relevance.</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293569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Business </a:t>
            </a:r>
            <a:r>
              <a:rPr lang="en-GB" sz="900" kern="1200" dirty="0" err="1">
                <a:solidFill>
                  <a:schemeClr val="tx1"/>
                </a:solidFill>
                <a:effectLst/>
                <a:latin typeface="+mn-lt"/>
                <a:ea typeface="+mn-ea"/>
                <a:cs typeface="+mn-cs"/>
              </a:rPr>
              <a:t>Dev’t</a:t>
            </a:r>
            <a:r>
              <a:rPr lang="en-GB" sz="900" kern="1200" dirty="0">
                <a:solidFill>
                  <a:schemeClr val="tx1"/>
                </a:solidFill>
                <a:effectLst/>
                <a:latin typeface="+mn-lt"/>
                <a:ea typeface="+mn-ea"/>
                <a:cs typeface="+mn-cs"/>
              </a:rPr>
              <a:t> is that function that looks out for growth opportunities for the organisation, they work with other departments to ensure that revenue grows, we remain innovative and serve the market as per their needs and manage relationships with already existing stakeholders.</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167644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accent5">
                    <a:lumMod val="75000"/>
                  </a:schemeClr>
                </a:solidFill>
                <a:latin typeface="Candara" panose="020E0502030303020204" pitchFamily="34" charset="0"/>
              </a:rPr>
              <a:t>An independent, objective assurance and consulting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500" dirty="0"/>
              <a:t>Internal audit on the other hand adds value to an organization by regularly assessing its operations and governance, risk management and control processes, by providing assurance, insight and consulting services. As such, the NREN is able to implement changes and improvements that will help it operate more efficiently and effectively.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solidFill>
                <a:schemeClr val="accent5">
                  <a:lumMod val="75000"/>
                </a:schemeClr>
              </a:solidFill>
              <a:latin typeface="Candara" panose="020E0502030303020204" pitchFamily="34" charset="0"/>
            </a:endParaRP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428396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SzPts val="2800"/>
            </a:pPr>
            <a:r>
              <a:rPr lang="en-US" sz="900" dirty="0">
                <a:latin typeface="Candara" panose="020E0502030303020204" pitchFamily="34" charset="0"/>
              </a:rPr>
              <a:t>Why Risk Management</a:t>
            </a:r>
          </a:p>
          <a:p>
            <a:pPr marL="285750" indent="-285750">
              <a:lnSpc>
                <a:spcPct val="150000"/>
              </a:lnSpc>
              <a:buSzPts val="2800"/>
              <a:buAutoNum type="arabicPeriod"/>
            </a:pPr>
            <a:r>
              <a:rPr lang="en-US" sz="900" dirty="0">
                <a:latin typeface="Candara" panose="020E0502030303020204" pitchFamily="34" charset="0"/>
              </a:rPr>
              <a:t>It promotes better decision making</a:t>
            </a:r>
          </a:p>
          <a:p>
            <a:pPr marL="285750" indent="-285750">
              <a:lnSpc>
                <a:spcPct val="150000"/>
              </a:lnSpc>
              <a:buSzPts val="2800"/>
              <a:buAutoNum type="arabicPeriod"/>
            </a:pPr>
            <a:r>
              <a:rPr lang="en-US" sz="900" dirty="0">
                <a:latin typeface="Candara" panose="020E0502030303020204" pitchFamily="34" charset="0"/>
              </a:rPr>
              <a:t>Business continuity </a:t>
            </a:r>
          </a:p>
          <a:p>
            <a:pPr marL="285750" indent="-285750">
              <a:lnSpc>
                <a:spcPct val="150000"/>
              </a:lnSpc>
              <a:buSzPts val="2800"/>
              <a:buAutoNum type="arabicPeriod"/>
            </a:pPr>
            <a:r>
              <a:rPr lang="en-US" sz="900" dirty="0">
                <a:latin typeface="Candara" panose="020E0502030303020204" pitchFamily="34" charset="0"/>
              </a:rPr>
              <a:t>Protection of assets</a:t>
            </a:r>
          </a:p>
          <a:p>
            <a:pPr marL="285750" indent="-285750">
              <a:lnSpc>
                <a:spcPct val="150000"/>
              </a:lnSpc>
              <a:buSzPts val="2800"/>
              <a:buAutoNum type="arabicPeriod"/>
            </a:pPr>
            <a:r>
              <a:rPr lang="en-US" sz="900" dirty="0">
                <a:latin typeface="Candara" panose="020E0502030303020204" pitchFamily="34" charset="0"/>
              </a:rPr>
              <a:t>Compliance and legal obligations</a:t>
            </a:r>
            <a:endParaRPr lang="en-US" sz="900" dirty="0"/>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254359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Images from the public domain on Pinterest</a:t>
            </a:r>
          </a:p>
          <a:p>
            <a:r>
              <a:rPr lang="en-GB" dirty="0"/>
              <a:t>https://www.linkedin.com/pulse/what-assurance-fatakpay/</a:t>
            </a:r>
          </a:p>
          <a:p>
            <a:r>
              <a:rPr lang="en-GB" dirty="0"/>
              <a:t>https://txm.com/overcoming-four-big-barriers-to-a-lean-culture-part-1-breaking-through-complacency/#:~:text=The%20most%20easily%20recognised%20of,is%20no%20need%20to%20improve.</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3920885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38435-1C4D-D361-683E-F7B5656A4D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p:cNvSpPr>
            <a:spLocks noGrp="1"/>
          </p:cNvSpPr>
          <p:nvPr>
            <p:ph type="body" sz="quarter" idx="11" hasCustomPrompt="1"/>
          </p:nvPr>
        </p:nvSpPr>
        <p:spPr>
          <a:xfrm>
            <a:off x="460601" y="2919018"/>
            <a:ext cx="3822700" cy="281467"/>
          </a:xfrm>
        </p:spPr>
        <p:txBody>
          <a:bodyPr>
            <a:noAutofit/>
          </a:bodyPr>
          <a:lstStyle>
            <a:lvl1pPr marL="0" indent="0">
              <a:buNone/>
              <a:defRPr sz="1400" b="1" baseline="0">
                <a:solidFill>
                  <a:schemeClr val="accent1">
                    <a:lumMod val="50000"/>
                  </a:schemeClr>
                </a:solidFill>
              </a:defRPr>
            </a:lvl1pPr>
          </a:lstStyle>
          <a:p>
            <a:pPr lvl="0"/>
            <a:r>
              <a:rPr lang="en-US" dirty="0"/>
              <a:t>Presenter</a:t>
            </a:r>
          </a:p>
        </p:txBody>
      </p:sp>
      <p:sp>
        <p:nvSpPr>
          <p:cNvPr id="19" name="Text Placeholder 10"/>
          <p:cNvSpPr>
            <a:spLocks noGrp="1"/>
          </p:cNvSpPr>
          <p:nvPr>
            <p:ph type="body" sz="quarter" idx="17" hasCustomPrompt="1"/>
          </p:nvPr>
        </p:nvSpPr>
        <p:spPr>
          <a:xfrm>
            <a:off x="460601" y="1619337"/>
            <a:ext cx="4276291" cy="545199"/>
          </a:xfrm>
        </p:spPr>
        <p:txBody>
          <a:bodyPr wrap="square">
            <a:noAutofit/>
          </a:bodyPr>
          <a:lstStyle>
            <a:lvl1pPr marL="0" indent="0">
              <a:lnSpc>
                <a:spcPct val="150000"/>
              </a:lnSpc>
              <a:buNone/>
              <a:defRPr sz="1600" b="0">
                <a:solidFill>
                  <a:schemeClr val="accent1">
                    <a:lumMod val="50000"/>
                  </a:schemeClr>
                </a:solidFill>
              </a:defRPr>
            </a:lvl1pPr>
          </a:lstStyle>
          <a:p>
            <a:pPr lvl="0"/>
            <a:r>
              <a:rPr lang="en-US" dirty="0"/>
              <a:t>Subtitle</a:t>
            </a:r>
          </a:p>
        </p:txBody>
      </p:sp>
      <p:sp>
        <p:nvSpPr>
          <p:cNvPr id="20" name="Text Placeholder 10"/>
          <p:cNvSpPr>
            <a:spLocks noGrp="1"/>
          </p:cNvSpPr>
          <p:nvPr>
            <p:ph type="body" sz="quarter" idx="14" hasCustomPrompt="1"/>
          </p:nvPr>
        </p:nvSpPr>
        <p:spPr>
          <a:xfrm>
            <a:off x="466907" y="909372"/>
            <a:ext cx="4562293" cy="709965"/>
          </a:xfrm>
        </p:spPr>
        <p:txBody>
          <a:bodyPr wrap="square">
            <a:noAutofit/>
          </a:bodyPr>
          <a:lstStyle>
            <a:lvl1pPr marL="0" indent="0">
              <a:lnSpc>
                <a:spcPct val="100000"/>
              </a:lnSpc>
              <a:buNone/>
              <a:defRPr sz="2400" b="1">
                <a:solidFill>
                  <a:schemeClr val="accent1">
                    <a:lumMod val="50000"/>
                  </a:schemeClr>
                </a:solidFill>
              </a:defRPr>
            </a:lvl1pPr>
          </a:lstStyle>
          <a:p>
            <a:pPr lvl="0"/>
            <a:r>
              <a:rPr lang="en-US" dirty="0"/>
              <a:t>Title</a:t>
            </a:r>
          </a:p>
        </p:txBody>
      </p:sp>
      <p:sp>
        <p:nvSpPr>
          <p:cNvPr id="25" name="Text Placeholder 6"/>
          <p:cNvSpPr>
            <a:spLocks noGrp="1"/>
          </p:cNvSpPr>
          <p:nvPr>
            <p:ph type="body" sz="quarter" idx="12" hasCustomPrompt="1"/>
          </p:nvPr>
        </p:nvSpPr>
        <p:spPr>
          <a:xfrm>
            <a:off x="460601" y="3328766"/>
            <a:ext cx="3752453" cy="327255"/>
          </a:xfrm>
        </p:spPr>
        <p:txBody>
          <a:bodyPr>
            <a:normAutofit/>
          </a:bodyPr>
          <a:lstStyle>
            <a:lvl1pPr marL="0" indent="0">
              <a:buNone/>
              <a:defRPr sz="1200">
                <a:solidFill>
                  <a:schemeClr val="accent1">
                    <a:lumMod val="50000"/>
                  </a:schemeClr>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623253"/>
            <a:ext cx="3752453" cy="321239"/>
          </a:xfrm>
        </p:spPr>
        <p:txBody>
          <a:bodyPr>
            <a:normAutofit/>
          </a:bodyPr>
          <a:lstStyle>
            <a:lvl1pPr marL="0" indent="0">
              <a:buNone/>
              <a:defRPr sz="1200">
                <a:solidFill>
                  <a:schemeClr val="accent1">
                    <a:lumMod val="50000"/>
                  </a:schemeClr>
                </a:solidFill>
              </a:defRPr>
            </a:lvl1pPr>
          </a:lstStyle>
          <a:p>
            <a:pPr lvl="0"/>
            <a:r>
              <a:rPr lang="en-US" dirty="0"/>
              <a:t>Date</a:t>
            </a:r>
            <a:endParaRPr lang="en-GB" dirty="0"/>
          </a:p>
        </p:txBody>
      </p:sp>
      <p:pic>
        <p:nvPicPr>
          <p:cNvPr id="11" name="Picture 10">
            <a:extLst>
              <a:ext uri="{FF2B5EF4-FFF2-40B4-BE49-F238E27FC236}">
                <a16:creationId xmlns:a16="http://schemas.microsoft.com/office/drawing/2014/main" id="{54093AE0-6C5D-DF1E-E4C1-1FD73BFF395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12" name="Picture 11">
            <a:extLst>
              <a:ext uri="{FF2B5EF4-FFF2-40B4-BE49-F238E27FC236}">
                <a16:creationId xmlns:a16="http://schemas.microsoft.com/office/drawing/2014/main" id="{21A30560-C97D-61E4-B112-A75B61DCE7CC}"/>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4" name="Picture 3" descr="A colorful arrows on a black background&#10;&#10;Description automatically generated">
            <a:extLst>
              <a:ext uri="{FF2B5EF4-FFF2-40B4-BE49-F238E27FC236}">
                <a16:creationId xmlns:a16="http://schemas.microsoft.com/office/drawing/2014/main" id="{D0DCF837-1CC0-D41A-9A45-40F9EFCC4A8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dirty="0"/>
              <a:t>Click to edit Master title style</a:t>
            </a:r>
            <a:endParaRPr lang="en-US" dirty="0"/>
          </a:p>
        </p:txBody>
      </p:sp>
      <p:pic>
        <p:nvPicPr>
          <p:cNvPr id="4" name="Picture 3" descr="A colorful arrows on a black background&#10;&#10;Description automatically generated">
            <a:extLst>
              <a:ext uri="{FF2B5EF4-FFF2-40B4-BE49-F238E27FC236}">
                <a16:creationId xmlns:a16="http://schemas.microsoft.com/office/drawing/2014/main" id="{AFABDAEB-5718-BD19-6677-55F9043522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37" t="63885" r="24367" b="25890"/>
          <a:stretch/>
        </p:blipFill>
        <p:spPr>
          <a:xfrm>
            <a:off x="2748053" y="4448247"/>
            <a:ext cx="6395947" cy="695254"/>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8181473" y="4737301"/>
            <a:ext cx="607965"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04555"/>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A8EEC4-48DE-2CF0-6FA5-9139A172AF30}"/>
              </a:ext>
            </a:extLst>
          </p:cNvPr>
          <p:cNvSpPr/>
          <p:nvPr userDrawn="1"/>
        </p:nvSpPr>
        <p:spPr>
          <a:xfrm>
            <a:off x="0" y="4629813"/>
            <a:ext cx="9144000" cy="513687"/>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6396BA"/>
                </a:solidFill>
              </a:defRPr>
            </a:lvl1pPr>
          </a:lstStyle>
          <a:p>
            <a:r>
              <a:rPr lang="en-GB" dirty="0"/>
              <a:t>Click to edit Master title style</a:t>
            </a:r>
            <a:endParaRPr lang="en-US" dirty="0"/>
          </a:p>
        </p:txBody>
      </p:sp>
      <p:pic>
        <p:nvPicPr>
          <p:cNvPr id="9" name="Picture 8" descr="A white and red text on a black background&#10;&#10;Description automatically generated">
            <a:extLst>
              <a:ext uri="{FF2B5EF4-FFF2-40B4-BE49-F238E27FC236}">
                <a16:creationId xmlns:a16="http://schemas.microsoft.com/office/drawing/2014/main" id="{73FBB5DD-F23D-BFD9-C754-1058CD38CF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350201" y="4737300"/>
            <a:ext cx="1016655" cy="274638"/>
          </a:xfrm>
          <a:prstGeom prst="rect">
            <a:avLst/>
          </a:prstGeom>
        </p:spPr>
      </p:pic>
      <p:pic>
        <p:nvPicPr>
          <p:cNvPr id="10" name="Picture 9" descr="A colorful arrows on a black background&#10;&#10;Description automatically generated">
            <a:extLst>
              <a:ext uri="{FF2B5EF4-FFF2-40B4-BE49-F238E27FC236}">
                <a16:creationId xmlns:a16="http://schemas.microsoft.com/office/drawing/2014/main" id="{0F23D177-D40B-05F1-482A-B8DF181457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18" t="63623" r="25148" b="28822"/>
          <a:stretch/>
        </p:blipFill>
        <p:spPr>
          <a:xfrm>
            <a:off x="2748053" y="4629813"/>
            <a:ext cx="6395947" cy="513688"/>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7892716" y="4751034"/>
            <a:ext cx="980944"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1DA8E-61B8-6DA4-81A2-2DD487D640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p:ph type="body" sz="quarter" idx="11" hasCustomPrompt="1"/>
          </p:nvPr>
        </p:nvSpPr>
        <p:spPr>
          <a:xfrm>
            <a:off x="482946" y="3470165"/>
            <a:ext cx="3795964" cy="263127"/>
          </a:xfrm>
        </p:spPr>
        <p:txBody>
          <a:bodyPr>
            <a:noAutofit/>
          </a:bodyPr>
          <a:lstStyle>
            <a:lvl1pPr marL="0" indent="0" algn="l">
              <a:buNone/>
              <a:defRPr sz="1400" b="0" baseline="0">
                <a:solidFill>
                  <a:schemeClr val="accent1">
                    <a:lumMod val="50000"/>
                  </a:schemeClr>
                </a:solidFill>
              </a:defRPr>
            </a:lvl1pPr>
          </a:lstStyle>
          <a:p>
            <a:pPr lvl="0"/>
            <a:r>
              <a:rPr lang="en-GB" dirty="0"/>
              <a:t>Presenter email</a:t>
            </a:r>
          </a:p>
        </p:txBody>
      </p:sp>
      <p:pic>
        <p:nvPicPr>
          <p:cNvPr id="5" name="Picture 4">
            <a:extLst>
              <a:ext uri="{FF2B5EF4-FFF2-40B4-BE49-F238E27FC236}">
                <a16:creationId xmlns:a16="http://schemas.microsoft.com/office/drawing/2014/main" id="{5D63B183-FA2B-0B15-9915-FD43F149DCC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6" name="Picture 5">
            <a:extLst>
              <a:ext uri="{FF2B5EF4-FFF2-40B4-BE49-F238E27FC236}">
                <a16:creationId xmlns:a16="http://schemas.microsoft.com/office/drawing/2014/main" id="{B69B8568-755C-C2E7-C717-739E35CF3087}"/>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7" name="Picture 6" descr="A colorful arrows on a black background&#10;&#10;Description automatically generated">
            <a:extLst>
              <a:ext uri="{FF2B5EF4-FFF2-40B4-BE49-F238E27FC236}">
                <a16:creationId xmlns:a16="http://schemas.microsoft.com/office/drawing/2014/main" id="{A7669FC1-0416-8323-3841-A1DAB03141C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100" name="Google Shape;100;p12"/>
          <p:cNvPicPr preferRelativeResize="0"/>
          <p:nvPr/>
        </p:nvPicPr>
        <p:blipFill>
          <a:blip r:embed="rId2">
            <a:alphaModFix/>
          </a:blip>
          <a:stretch>
            <a:fillRect/>
          </a:stretch>
        </p:blipFill>
        <p:spPr>
          <a:xfrm>
            <a:off x="8328125" y="69700"/>
            <a:ext cx="748700" cy="636400"/>
          </a:xfrm>
          <a:prstGeom prst="rect">
            <a:avLst/>
          </a:prstGeom>
          <a:noFill/>
          <a:ln>
            <a:noFill/>
          </a:ln>
        </p:spPr>
      </p:pic>
      <p:cxnSp>
        <p:nvCxnSpPr>
          <p:cNvPr id="101" name="Google Shape;101;p12"/>
          <p:cNvCxnSpPr/>
          <p:nvPr/>
        </p:nvCxnSpPr>
        <p:spPr>
          <a:xfrm>
            <a:off x="4386200" y="4824875"/>
            <a:ext cx="3660000" cy="0"/>
          </a:xfrm>
          <a:prstGeom prst="straightConnector1">
            <a:avLst/>
          </a:prstGeom>
          <a:noFill/>
          <a:ln w="28575" cap="flat" cmpd="sng">
            <a:solidFill>
              <a:srgbClr val="EB2227"/>
            </a:solidFill>
            <a:prstDash val="solid"/>
            <a:round/>
            <a:headEnd type="none" w="med" len="med"/>
            <a:tailEnd type="none" w="med" len="med"/>
          </a:ln>
        </p:spPr>
      </p:cxnSp>
      <p:cxnSp>
        <p:nvCxnSpPr>
          <p:cNvPr id="102" name="Google Shape;102;p12"/>
          <p:cNvCxnSpPr/>
          <p:nvPr/>
        </p:nvCxnSpPr>
        <p:spPr>
          <a:xfrm>
            <a:off x="2786000" y="4824875"/>
            <a:ext cx="3660000" cy="0"/>
          </a:xfrm>
          <a:prstGeom prst="straightConnector1">
            <a:avLst/>
          </a:prstGeom>
          <a:noFill/>
          <a:ln w="28575" cap="flat" cmpd="sng">
            <a:solidFill>
              <a:srgbClr val="26ABE2"/>
            </a:solidFill>
            <a:prstDash val="solid"/>
            <a:round/>
            <a:headEnd type="none" w="med" len="med"/>
            <a:tailEnd type="none" w="med" len="med"/>
          </a:ln>
        </p:spPr>
      </p:cxnSp>
      <p:sp>
        <p:nvSpPr>
          <p:cNvPr id="103" name="Google Shape;103;p12"/>
          <p:cNvSpPr txBox="1"/>
          <p:nvPr/>
        </p:nvSpPr>
        <p:spPr>
          <a:xfrm>
            <a:off x="3014125" y="4826075"/>
            <a:ext cx="2992800" cy="23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000">
                <a:solidFill>
                  <a:srgbClr val="26ABE2"/>
                </a:solidFill>
              </a:rPr>
              <a:t>Knowledge | Community | Solutions</a:t>
            </a:r>
            <a:endParaRPr sz="1000">
              <a:solidFill>
                <a:srgbClr val="26ABE2"/>
              </a:solidFill>
            </a:endParaRPr>
          </a:p>
          <a:p>
            <a:pPr marL="0" lvl="0" indent="0" algn="ctr" rtl="0">
              <a:spcBef>
                <a:spcPts val="0"/>
              </a:spcBef>
              <a:spcAft>
                <a:spcPts val="0"/>
              </a:spcAft>
              <a:buNone/>
            </a:pPr>
            <a:endParaRPr sz="1000">
              <a:solidFill>
                <a:srgbClr val="26ABE2"/>
              </a:solidFill>
            </a:endParaRPr>
          </a:p>
        </p:txBody>
      </p:sp>
      <p:cxnSp>
        <p:nvCxnSpPr>
          <p:cNvPr id="104" name="Google Shape;104;p12"/>
          <p:cNvCxnSpPr/>
          <p:nvPr/>
        </p:nvCxnSpPr>
        <p:spPr>
          <a:xfrm>
            <a:off x="1109600" y="4824875"/>
            <a:ext cx="3660000" cy="0"/>
          </a:xfrm>
          <a:prstGeom prst="straightConnector1">
            <a:avLst/>
          </a:prstGeom>
          <a:noFill/>
          <a:ln w="28575" cap="flat" cmpd="sng">
            <a:solidFill>
              <a:srgbClr val="2E3192"/>
            </a:solidFill>
            <a:prstDash val="solid"/>
            <a:round/>
            <a:headEnd type="none" w="med" len="med"/>
            <a:tailEnd type="none" w="med" len="med"/>
          </a:ln>
        </p:spPr>
      </p:cxnSp>
    </p:spTree>
    <p:extLst>
      <p:ext uri="{BB962C8B-B14F-4D97-AF65-F5344CB8AC3E}">
        <p14:creationId xmlns:p14="http://schemas.microsoft.com/office/powerpoint/2010/main" val="429123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6/4/2024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05981"/>
            <a:ext cx="8229601" cy="53697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09886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01DBE-0E20-C2F7-4178-D776813E3B61}"/>
              </a:ext>
            </a:extLst>
          </p:cNvPr>
          <p:cNvSpPr/>
          <p:nvPr userDrawn="1"/>
        </p:nvSpPr>
        <p:spPr>
          <a:xfrm>
            <a:off x="0" y="4447674"/>
            <a:ext cx="9144000" cy="695826"/>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8289757" y="4737301"/>
            <a:ext cx="499681"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pic>
        <p:nvPicPr>
          <p:cNvPr id="7" name="Picture 6" descr="A white and red text on a black background&#10;&#10;Description automatically generated">
            <a:extLst>
              <a:ext uri="{FF2B5EF4-FFF2-40B4-BE49-F238E27FC236}">
                <a16:creationId xmlns:a16="http://schemas.microsoft.com/office/drawing/2014/main" id="{71761730-9440-4A84-CB34-A27DF096EFE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0201" y="4572146"/>
            <a:ext cx="1243983" cy="439792"/>
          </a:xfrm>
          <a:prstGeom prst="rect">
            <a:avLst/>
          </a:prstGeom>
        </p:spPr>
      </p:pic>
      <p:pic>
        <p:nvPicPr>
          <p:cNvPr id="8" name="Picture 7">
            <a:extLst>
              <a:ext uri="{FF2B5EF4-FFF2-40B4-BE49-F238E27FC236}">
                <a16:creationId xmlns:a16="http://schemas.microsoft.com/office/drawing/2014/main" id="{E5BB96A6-8927-4A9E-B7A4-383CBA22EE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89757" y="86492"/>
            <a:ext cx="749873" cy="64013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4" r:id="rId5"/>
    <p:sldLayoutId id="2147483665" r:id="rId6"/>
  </p:sldLayoutIdLst>
  <p:hf hdr="0" ftr="0" dt="0"/>
  <p:txStyles>
    <p:titleStyle>
      <a:lvl1pPr algn="l" defTabSz="685800" rtl="0" eaLnBrk="1" latinLnBrk="0" hangingPunct="1">
        <a:lnSpc>
          <a:spcPct val="90000"/>
        </a:lnSpc>
        <a:spcBef>
          <a:spcPct val="0"/>
        </a:spcBef>
        <a:buNone/>
        <a:defRPr sz="2000" b="1" kern="1200">
          <a:solidFill>
            <a:srgbClr val="6396BA"/>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541B41-0771-ADBC-7CF1-ED2A0CA0AD93}"/>
              </a:ext>
            </a:extLst>
          </p:cNvPr>
          <p:cNvSpPr>
            <a:spLocks noGrp="1"/>
          </p:cNvSpPr>
          <p:nvPr>
            <p:ph type="body" sz="quarter" idx="11"/>
          </p:nvPr>
        </p:nvSpPr>
        <p:spPr/>
        <p:txBody>
          <a:bodyPr/>
          <a:lstStyle/>
          <a:p>
            <a:r>
              <a:rPr lang="en-US" dirty="0">
                <a:latin typeface="Candara" panose="020E0502030303020204" pitchFamily="34" charset="0"/>
              </a:rPr>
              <a:t>Joan Ophelia Ampaire</a:t>
            </a:r>
          </a:p>
        </p:txBody>
      </p:sp>
      <p:sp>
        <p:nvSpPr>
          <p:cNvPr id="7" name="Text Placeholder 6">
            <a:extLst>
              <a:ext uri="{FF2B5EF4-FFF2-40B4-BE49-F238E27FC236}">
                <a16:creationId xmlns:a16="http://schemas.microsoft.com/office/drawing/2014/main" id="{1C1A6BFC-C12E-173A-47DB-3D4DFC7E10A8}"/>
              </a:ext>
            </a:extLst>
          </p:cNvPr>
          <p:cNvSpPr>
            <a:spLocks noGrp="1"/>
          </p:cNvSpPr>
          <p:nvPr>
            <p:ph type="body" sz="quarter" idx="14"/>
          </p:nvPr>
        </p:nvSpPr>
        <p:spPr>
          <a:xfrm>
            <a:off x="466907" y="909372"/>
            <a:ext cx="4562293" cy="1132559"/>
          </a:xfrm>
        </p:spPr>
        <p:txBody>
          <a:bodyPr/>
          <a:lstStyle/>
          <a:p>
            <a:pPr algn="ctr"/>
            <a:r>
              <a:rPr lang="en-US" sz="3200" dirty="0">
                <a:solidFill>
                  <a:srgbClr val="002060"/>
                </a:solidFill>
                <a:latin typeface="Candara" panose="020E0502030303020204" pitchFamily="34" charset="0"/>
              </a:rPr>
              <a:t>THEY WILL NOT KNOW WHAT HIT THEM!</a:t>
            </a:r>
          </a:p>
        </p:txBody>
      </p:sp>
      <p:sp>
        <p:nvSpPr>
          <p:cNvPr id="6" name="Text Placeholder 5">
            <a:extLst>
              <a:ext uri="{FF2B5EF4-FFF2-40B4-BE49-F238E27FC236}">
                <a16:creationId xmlns:a16="http://schemas.microsoft.com/office/drawing/2014/main" id="{F7E323A3-4D3A-3748-4DFA-FA4ED959F161}"/>
              </a:ext>
            </a:extLst>
          </p:cNvPr>
          <p:cNvSpPr>
            <a:spLocks noGrp="1"/>
          </p:cNvSpPr>
          <p:nvPr>
            <p:ph type="body" sz="quarter" idx="12"/>
          </p:nvPr>
        </p:nvSpPr>
        <p:spPr/>
        <p:txBody>
          <a:bodyPr>
            <a:normAutofit/>
          </a:bodyPr>
          <a:lstStyle/>
          <a:p>
            <a:r>
              <a:rPr lang="fr-FR" sz="1400" b="1" dirty="0">
                <a:latin typeface="Candara" panose="020E0502030303020204" pitchFamily="34" charset="0"/>
              </a:rPr>
              <a:t>Le Grand Auditorium</a:t>
            </a:r>
            <a:endParaRPr lang="en-US" sz="1400" dirty="0">
              <a:latin typeface="Candara" panose="020E0502030303020204" pitchFamily="34" charset="0"/>
            </a:endParaRPr>
          </a:p>
        </p:txBody>
      </p:sp>
      <p:sp>
        <p:nvSpPr>
          <p:cNvPr id="9" name="Text Placeholder 8">
            <a:extLst>
              <a:ext uri="{FF2B5EF4-FFF2-40B4-BE49-F238E27FC236}">
                <a16:creationId xmlns:a16="http://schemas.microsoft.com/office/drawing/2014/main" id="{A5139ADB-1ACA-13FB-180C-ACCCBD271691}"/>
              </a:ext>
            </a:extLst>
          </p:cNvPr>
          <p:cNvSpPr>
            <a:spLocks noGrp="1"/>
          </p:cNvSpPr>
          <p:nvPr>
            <p:ph type="body" sz="quarter" idx="18"/>
          </p:nvPr>
        </p:nvSpPr>
        <p:spPr/>
        <p:txBody>
          <a:bodyPr>
            <a:normAutofit/>
          </a:bodyPr>
          <a:lstStyle/>
          <a:p>
            <a:r>
              <a:rPr lang="en-US" sz="1400" dirty="0">
                <a:latin typeface="Candara" panose="020E0502030303020204" pitchFamily="34" charset="0"/>
              </a:rPr>
              <a:t>Thursday 13 June 2024.</a:t>
            </a:r>
          </a:p>
        </p:txBody>
      </p:sp>
      <p:sp>
        <p:nvSpPr>
          <p:cNvPr id="3" name="Slide Number Placeholder 2">
            <a:extLst>
              <a:ext uri="{FF2B5EF4-FFF2-40B4-BE49-F238E27FC236}">
                <a16:creationId xmlns:a16="http://schemas.microsoft.com/office/drawing/2014/main" id="{BF7917F9-2C12-1A99-DAEA-F1CF89F8650A}"/>
              </a:ext>
            </a:extLst>
          </p:cNvPr>
          <p:cNvSpPr>
            <a:spLocks noGrp="1"/>
          </p:cNvSpPr>
          <p:nvPr>
            <p:ph type="sldNum" sz="quarter" idx="4294967295"/>
          </p:nvPr>
        </p:nvSpPr>
        <p:spPr>
          <a:xfrm>
            <a:off x="7086600" y="4633913"/>
            <a:ext cx="2057400" cy="274637"/>
          </a:xfrm>
        </p:spPr>
        <p:txBody>
          <a:bodyPr/>
          <a:lstStyle/>
          <a:p>
            <a:fld id="{9E7CA0F2-EE66-4F60-8C00-E0BE38E7AEC5}" type="slidenum">
              <a:rPr lang="en-GB" smtClean="0"/>
              <a:pPr/>
              <a:t>1</a:t>
            </a:fld>
            <a:endParaRPr lang="en-GB" dirty="0"/>
          </a:p>
        </p:txBody>
      </p:sp>
    </p:spTree>
    <p:extLst>
      <p:ext uri="{BB962C8B-B14F-4D97-AF65-F5344CB8AC3E}">
        <p14:creationId xmlns:p14="http://schemas.microsoft.com/office/powerpoint/2010/main" val="377691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11257"/>
            <a:ext cx="8229601" cy="435061"/>
          </a:xfrm>
        </p:spPr>
        <p:txBody>
          <a:bodyPr>
            <a:normAutofit fontScale="90000"/>
          </a:bodyPr>
          <a:lstStyle/>
          <a:p>
            <a:pPr algn="ctr"/>
            <a:r>
              <a:rPr lang="en-US" dirty="0">
                <a:solidFill>
                  <a:srgbClr val="285D93"/>
                </a:solidFill>
                <a:latin typeface="Candara" panose="020E0502030303020204" pitchFamily="34" charset="0"/>
              </a:rPr>
              <a:t>Roadmap for NREN Growth</a:t>
            </a:r>
          </a:p>
        </p:txBody>
      </p:sp>
      <p:grpSp>
        <p:nvGrpSpPr>
          <p:cNvPr id="31" name="Group 30"/>
          <p:cNvGrpSpPr/>
          <p:nvPr/>
        </p:nvGrpSpPr>
        <p:grpSpPr>
          <a:xfrm>
            <a:off x="0" y="1022684"/>
            <a:ext cx="6456969" cy="4120816"/>
            <a:chOff x="0" y="1371600"/>
            <a:chExt cx="8661400" cy="5527676"/>
          </a:xfrm>
        </p:grpSpPr>
        <p:sp>
          <p:nvSpPr>
            <p:cNvPr id="8" name="Freeform 5"/>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9" name="Freeform 6"/>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0" name="Freeform 7"/>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1" name="Freeform 8"/>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2" name="Freeform 9"/>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3" name="Freeform 10"/>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4" name="Freeform 11"/>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5" name="Freeform 12"/>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6" name="Freeform 13"/>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7" name="Freeform 14"/>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8" name="Freeform 15"/>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19" name="Freeform 16"/>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0" name="Freeform 17"/>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1" name="Freeform 18"/>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2" name="Freeform 19"/>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3" name="Freeform 20"/>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4" name="Freeform 21"/>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5" name="Freeform 22"/>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6" name="Freeform 23"/>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7" name="Freeform 24"/>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8" name="Freeform 25"/>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29" name="Freeform 26"/>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sp>
          <p:nvSpPr>
            <p:cNvPr id="30" name="Freeform 27"/>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prstClr val="black"/>
                </a:solidFill>
              </a:endParaRPr>
            </a:p>
          </p:txBody>
        </p:sp>
      </p:grpSp>
      <p:grpSp>
        <p:nvGrpSpPr>
          <p:cNvPr id="64" name="Group 63"/>
          <p:cNvGrpSpPr/>
          <p:nvPr/>
        </p:nvGrpSpPr>
        <p:grpSpPr>
          <a:xfrm>
            <a:off x="2415454" y="530229"/>
            <a:ext cx="1142649" cy="1511732"/>
            <a:chOff x="6285507" y="4056652"/>
            <a:chExt cx="1361612" cy="1952296"/>
          </a:xfrm>
        </p:grpSpPr>
        <p:grpSp>
          <p:nvGrpSpPr>
            <p:cNvPr id="65" name="Group 64"/>
            <p:cNvGrpSpPr/>
            <p:nvPr/>
          </p:nvGrpSpPr>
          <p:grpSpPr>
            <a:xfrm>
              <a:off x="6285507" y="4056652"/>
              <a:ext cx="1361612" cy="1952296"/>
              <a:chOff x="5808789" y="2272281"/>
              <a:chExt cx="1993536" cy="2858355"/>
            </a:xfrm>
          </p:grpSpPr>
          <p:sp>
            <p:nvSpPr>
              <p:cNvPr id="70" name="Rectangle 69"/>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71" name="Group 70"/>
              <p:cNvGrpSpPr/>
              <p:nvPr/>
            </p:nvGrpSpPr>
            <p:grpSpPr>
              <a:xfrm>
                <a:off x="5808789" y="2272281"/>
                <a:ext cx="1993536" cy="1989348"/>
                <a:chOff x="8140701" y="1890712"/>
                <a:chExt cx="1511300" cy="1508125"/>
              </a:xfrm>
            </p:grpSpPr>
            <p:sp>
              <p:nvSpPr>
                <p:cNvPr id="72"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sp>
              <p:nvSpPr>
                <p:cNvPr id="74"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grpSp>
        </p:grpSp>
        <p:sp>
          <p:nvSpPr>
            <p:cNvPr id="66" name="TextBox 65"/>
            <p:cNvSpPr txBox="1"/>
            <p:nvPr/>
          </p:nvSpPr>
          <p:spPr>
            <a:xfrm>
              <a:off x="6371736" y="4571255"/>
              <a:ext cx="1189156" cy="397472"/>
            </a:xfrm>
            <a:prstGeom prst="rect">
              <a:avLst/>
            </a:prstGeom>
            <a:noFill/>
          </p:spPr>
          <p:txBody>
            <a:bodyPr wrap="square" rtlCol="0" anchor="ctr">
              <a:spAutoFit/>
            </a:bodyPr>
            <a:lstStyle/>
            <a:p>
              <a:pPr algn="ctr"/>
              <a:r>
                <a:rPr lang="en-US" sz="1400" kern="0" dirty="0">
                  <a:solidFill>
                    <a:prstClr val="black"/>
                  </a:solidFill>
                  <a:latin typeface="Candara" panose="020E0502030303020204" pitchFamily="34" charset="0"/>
                  <a:cs typeface="Arial" panose="020B0604020202020204" pitchFamily="34" charset="0"/>
                </a:rPr>
                <a:t>Maturity</a:t>
              </a:r>
              <a:endParaRPr lang="en-US" sz="1050" kern="0" dirty="0">
                <a:solidFill>
                  <a:prstClr val="black"/>
                </a:solidFill>
                <a:latin typeface="Candara" panose="020E0502030303020204" pitchFamily="34" charset="0"/>
                <a:cs typeface="Arial" panose="020B0604020202020204" pitchFamily="34" charset="0"/>
              </a:endParaRPr>
            </a:p>
          </p:txBody>
        </p:sp>
      </p:grpSp>
      <p:grpSp>
        <p:nvGrpSpPr>
          <p:cNvPr id="75" name="Group 74"/>
          <p:cNvGrpSpPr/>
          <p:nvPr/>
        </p:nvGrpSpPr>
        <p:grpSpPr>
          <a:xfrm>
            <a:off x="5530632" y="2130815"/>
            <a:ext cx="1600911" cy="2301991"/>
            <a:chOff x="6287418" y="4095665"/>
            <a:chExt cx="1498508" cy="1913282"/>
          </a:xfrm>
        </p:grpSpPr>
        <p:grpSp>
          <p:nvGrpSpPr>
            <p:cNvPr id="76" name="Group 75"/>
            <p:cNvGrpSpPr/>
            <p:nvPr/>
          </p:nvGrpSpPr>
          <p:grpSpPr>
            <a:xfrm>
              <a:off x="6287418" y="4095665"/>
              <a:ext cx="1498508" cy="1913282"/>
              <a:chOff x="5811589" y="2329401"/>
              <a:chExt cx="2193966" cy="2801235"/>
            </a:xfrm>
          </p:grpSpPr>
          <p:sp>
            <p:nvSpPr>
              <p:cNvPr id="78" name="Rectangle 77"/>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79" name="Group 78"/>
              <p:cNvGrpSpPr/>
              <p:nvPr/>
            </p:nvGrpSpPr>
            <p:grpSpPr>
              <a:xfrm>
                <a:off x="5811589" y="2329401"/>
                <a:ext cx="2193966" cy="1989348"/>
                <a:chOff x="8142823" y="1934015"/>
                <a:chExt cx="1663246" cy="1508125"/>
              </a:xfrm>
            </p:grpSpPr>
            <p:sp>
              <p:nvSpPr>
                <p:cNvPr id="80" name="Freeform 25"/>
                <p:cNvSpPr>
                  <a:spLocks/>
                </p:cNvSpPr>
                <p:nvPr/>
              </p:nvSpPr>
              <p:spPr bwMode="auto">
                <a:xfrm>
                  <a:off x="8142823" y="1934015"/>
                  <a:ext cx="1663246"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sp>
              <p:nvSpPr>
                <p:cNvPr id="81" name="Freeform 26"/>
                <p:cNvSpPr>
                  <a:spLocks noEditPoints="1"/>
                </p:cNvSpPr>
                <p:nvPr/>
              </p:nvSpPr>
              <p:spPr bwMode="auto">
                <a:xfrm>
                  <a:off x="8283576" y="2033588"/>
                  <a:ext cx="1368427"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grpSp>
        </p:grpSp>
        <p:sp>
          <p:nvSpPr>
            <p:cNvPr id="77" name="TextBox 76"/>
            <p:cNvSpPr txBox="1"/>
            <p:nvPr/>
          </p:nvSpPr>
          <p:spPr>
            <a:xfrm>
              <a:off x="6467163" y="4426500"/>
              <a:ext cx="1075865" cy="537193"/>
            </a:xfrm>
            <a:prstGeom prst="rect">
              <a:avLst/>
            </a:prstGeom>
            <a:noFill/>
          </p:spPr>
          <p:txBody>
            <a:bodyPr wrap="square" rtlCol="0" anchor="ctr">
              <a:spAutoFit/>
            </a:bodyPr>
            <a:lstStyle/>
            <a:p>
              <a:pPr algn="ctr"/>
              <a:r>
                <a:rPr lang="en-US" sz="1800" kern="0" dirty="0">
                  <a:solidFill>
                    <a:prstClr val="black"/>
                  </a:solidFill>
                  <a:latin typeface="Candara" panose="020E0502030303020204" pitchFamily="34" charset="0"/>
                  <a:cs typeface="Arial" panose="020B0604020202020204" pitchFamily="34" charset="0"/>
                </a:rPr>
                <a:t>Birth/</a:t>
              </a:r>
            </a:p>
            <a:p>
              <a:pPr algn="ctr"/>
              <a:r>
                <a:rPr lang="en-US" sz="1800" kern="0" dirty="0">
                  <a:solidFill>
                    <a:prstClr val="black"/>
                  </a:solidFill>
                  <a:latin typeface="Candara" panose="020E0502030303020204" pitchFamily="34" charset="0"/>
                  <a:cs typeface="Arial" panose="020B0604020202020204" pitchFamily="34" charset="0"/>
                </a:rPr>
                <a:t>Creation</a:t>
              </a:r>
            </a:p>
          </p:txBody>
        </p:sp>
      </p:grpSp>
      <p:grpSp>
        <p:nvGrpSpPr>
          <p:cNvPr id="89" name="Group 88"/>
          <p:cNvGrpSpPr/>
          <p:nvPr/>
        </p:nvGrpSpPr>
        <p:grpSpPr>
          <a:xfrm>
            <a:off x="582143" y="2525072"/>
            <a:ext cx="1235663" cy="1771710"/>
            <a:chOff x="6285507" y="4056652"/>
            <a:chExt cx="1361612" cy="1952296"/>
          </a:xfrm>
        </p:grpSpPr>
        <p:grpSp>
          <p:nvGrpSpPr>
            <p:cNvPr id="90" name="Group 89"/>
            <p:cNvGrpSpPr/>
            <p:nvPr/>
          </p:nvGrpSpPr>
          <p:grpSpPr>
            <a:xfrm>
              <a:off x="6285507" y="4056652"/>
              <a:ext cx="1361612" cy="1952296"/>
              <a:chOff x="5808789" y="2272281"/>
              <a:chExt cx="1993536" cy="2858355"/>
            </a:xfrm>
          </p:grpSpPr>
          <p:sp>
            <p:nvSpPr>
              <p:cNvPr id="92" name="Rectangle 91"/>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93" name="Group 92"/>
              <p:cNvGrpSpPr/>
              <p:nvPr/>
            </p:nvGrpSpPr>
            <p:grpSpPr>
              <a:xfrm>
                <a:off x="5808789" y="2272281"/>
                <a:ext cx="1993536" cy="1989348"/>
                <a:chOff x="8140701" y="1890712"/>
                <a:chExt cx="1511300" cy="1508125"/>
              </a:xfrm>
            </p:grpSpPr>
            <p:sp>
              <p:nvSpPr>
                <p:cNvPr id="94"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sp>
              <p:nvSpPr>
                <p:cNvPr id="95"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kern="0">
                    <a:solidFill>
                      <a:prstClr val="black"/>
                    </a:solidFill>
                  </a:endParaRPr>
                </a:p>
              </p:txBody>
            </p:sp>
          </p:grpSp>
        </p:grpSp>
        <p:sp>
          <p:nvSpPr>
            <p:cNvPr id="91" name="TextBox 90"/>
            <p:cNvSpPr txBox="1"/>
            <p:nvPr/>
          </p:nvSpPr>
          <p:spPr>
            <a:xfrm>
              <a:off x="6371735" y="4583460"/>
              <a:ext cx="1189156" cy="373062"/>
            </a:xfrm>
            <a:prstGeom prst="rect">
              <a:avLst/>
            </a:prstGeom>
            <a:noFill/>
          </p:spPr>
          <p:txBody>
            <a:bodyPr wrap="square" rtlCol="0" anchor="ctr">
              <a:spAutoFit/>
            </a:bodyPr>
            <a:lstStyle/>
            <a:p>
              <a:pPr algn="ctr"/>
              <a:r>
                <a:rPr lang="en-US" sz="1600" kern="0" dirty="0">
                  <a:solidFill>
                    <a:prstClr val="black"/>
                  </a:solidFill>
                  <a:latin typeface="Candara" panose="020E0502030303020204" pitchFamily="34" charset="0"/>
                  <a:cs typeface="Arial" panose="020B0604020202020204" pitchFamily="34" charset="0"/>
                </a:rPr>
                <a:t>Growth</a:t>
              </a:r>
              <a:endParaRPr lang="en-US" sz="1200" kern="0" dirty="0">
                <a:solidFill>
                  <a:prstClr val="black"/>
                </a:solidFill>
                <a:latin typeface="Candara" panose="020E0502030303020204" pitchFamily="34" charset="0"/>
                <a:cs typeface="Arial" panose="020B0604020202020204" pitchFamily="34" charset="0"/>
              </a:endParaRPr>
            </a:p>
          </p:txBody>
        </p:sp>
      </p:grpSp>
    </p:spTree>
    <p:extLst>
      <p:ext uri="{BB962C8B-B14F-4D97-AF65-F5344CB8AC3E}">
        <p14:creationId xmlns:p14="http://schemas.microsoft.com/office/powerpoint/2010/main" val="9922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additive="base">
                                        <p:cTn id="13" dur="500" fill="hold"/>
                                        <p:tgtEl>
                                          <p:spTgt spid="89"/>
                                        </p:tgtEl>
                                        <p:attrNameLst>
                                          <p:attrName>ppt_x</p:attrName>
                                        </p:attrNameLst>
                                      </p:cBhvr>
                                      <p:tavLst>
                                        <p:tav tm="0">
                                          <p:val>
                                            <p:strVal val="#ppt_x"/>
                                          </p:val>
                                        </p:tav>
                                        <p:tav tm="100000">
                                          <p:val>
                                            <p:strVal val="#ppt_x"/>
                                          </p:val>
                                        </p:tav>
                                      </p:tavLst>
                                    </p:anim>
                                    <p:anim calcmode="lin" valueType="num">
                                      <p:cBhvr additive="base">
                                        <p:cTn id="1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5E888-903D-4EB8-B7AD-B9E26EE43C3E}"/>
              </a:ext>
            </a:extLst>
          </p:cNvPr>
          <p:cNvPicPr>
            <a:picLocks noChangeAspect="1"/>
          </p:cNvPicPr>
          <p:nvPr/>
        </p:nvPicPr>
        <p:blipFill>
          <a:blip r:embed="rId3"/>
          <a:stretch>
            <a:fillRect/>
          </a:stretch>
        </p:blipFill>
        <p:spPr>
          <a:xfrm>
            <a:off x="-1" y="0"/>
            <a:ext cx="9144001" cy="5143500"/>
          </a:xfrm>
          <a:prstGeom prst="rect">
            <a:avLst/>
          </a:prstGeom>
        </p:spPr>
      </p:pic>
    </p:spTree>
    <p:extLst>
      <p:ext uri="{BB962C8B-B14F-4D97-AF65-F5344CB8AC3E}">
        <p14:creationId xmlns:p14="http://schemas.microsoft.com/office/powerpoint/2010/main" val="76739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F9E876F-A703-4BE8-ABC8-20EC582F3624}"/>
              </a:ext>
            </a:extLst>
          </p:cNvPr>
          <p:cNvPicPr>
            <a:picLocks noGrp="1" noChangeAspect="1"/>
          </p:cNvPicPr>
          <p:nvPr>
            <p:ph idx="1"/>
          </p:nvPr>
        </p:nvPicPr>
        <p:blipFill>
          <a:blip r:embed="rId3"/>
          <a:stretch>
            <a:fillRect/>
          </a:stretch>
        </p:blipFill>
        <p:spPr>
          <a:xfrm>
            <a:off x="532766" y="799902"/>
            <a:ext cx="2279767" cy="2800494"/>
          </a:xfrm>
          <a:prstGeom prst="rect">
            <a:avLst/>
          </a:prstGeom>
        </p:spPr>
      </p:pic>
      <p:sp>
        <p:nvSpPr>
          <p:cNvPr id="3" name="Title 2">
            <a:extLst>
              <a:ext uri="{FF2B5EF4-FFF2-40B4-BE49-F238E27FC236}">
                <a16:creationId xmlns:a16="http://schemas.microsoft.com/office/drawing/2014/main" id="{983920B0-894C-43B3-831C-F46998CF154C}"/>
              </a:ext>
            </a:extLst>
          </p:cNvPr>
          <p:cNvSpPr>
            <a:spLocks noGrp="1"/>
          </p:cNvSpPr>
          <p:nvPr>
            <p:ph type="title"/>
          </p:nvPr>
        </p:nvSpPr>
        <p:spPr>
          <a:xfrm>
            <a:off x="350201" y="131562"/>
            <a:ext cx="7924004" cy="695826"/>
          </a:xfrm>
        </p:spPr>
        <p:txBody>
          <a:bodyPr/>
          <a:lstStyle/>
          <a:p>
            <a:pPr algn="ctr"/>
            <a:r>
              <a:rPr lang="en-GB" dirty="0">
                <a:solidFill>
                  <a:schemeClr val="accent5">
                    <a:lumMod val="75000"/>
                  </a:schemeClr>
                </a:solidFill>
                <a:latin typeface="Candara" panose="020E0502030303020204" pitchFamily="34" charset="0"/>
              </a:rPr>
              <a:t>A case for Business Development, Internal Audit and Risk Management for NRENs</a:t>
            </a:r>
            <a:endParaRPr lang="en-GB" dirty="0"/>
          </a:p>
        </p:txBody>
      </p:sp>
      <p:sp>
        <p:nvSpPr>
          <p:cNvPr id="4" name="Slide Number Placeholder 3">
            <a:extLst>
              <a:ext uri="{FF2B5EF4-FFF2-40B4-BE49-F238E27FC236}">
                <a16:creationId xmlns:a16="http://schemas.microsoft.com/office/drawing/2014/main" id="{3D708652-F50C-4A8C-8068-4C0FA626DDDF}"/>
              </a:ext>
            </a:extLst>
          </p:cNvPr>
          <p:cNvSpPr>
            <a:spLocks noGrp="1"/>
          </p:cNvSpPr>
          <p:nvPr>
            <p:ph type="sldNum" sz="quarter" idx="4"/>
          </p:nvPr>
        </p:nvSpPr>
        <p:spPr/>
        <p:txBody>
          <a:bodyPr/>
          <a:lstStyle/>
          <a:p>
            <a:fld id="{9E7CA0F2-EE66-4F60-8C00-E0BE38E7AEC5}" type="slidenum">
              <a:rPr lang="en-GB" smtClean="0"/>
              <a:pPr/>
              <a:t>4</a:t>
            </a:fld>
            <a:endParaRPr lang="en-GB" dirty="0"/>
          </a:p>
        </p:txBody>
      </p:sp>
      <p:pic>
        <p:nvPicPr>
          <p:cNvPr id="9" name="Picture 8">
            <a:extLst>
              <a:ext uri="{FF2B5EF4-FFF2-40B4-BE49-F238E27FC236}">
                <a16:creationId xmlns:a16="http://schemas.microsoft.com/office/drawing/2014/main" id="{063096C9-5A23-4C33-A1C0-BCA48AB70E10}"/>
              </a:ext>
            </a:extLst>
          </p:cNvPr>
          <p:cNvPicPr>
            <a:picLocks noChangeAspect="1"/>
          </p:cNvPicPr>
          <p:nvPr/>
        </p:nvPicPr>
        <p:blipFill>
          <a:blip r:embed="rId4"/>
          <a:stretch>
            <a:fillRect/>
          </a:stretch>
        </p:blipFill>
        <p:spPr>
          <a:xfrm>
            <a:off x="3025450" y="967031"/>
            <a:ext cx="2851297" cy="2768742"/>
          </a:xfrm>
          <a:prstGeom prst="rect">
            <a:avLst/>
          </a:prstGeom>
        </p:spPr>
      </p:pic>
      <p:pic>
        <p:nvPicPr>
          <p:cNvPr id="10" name="Picture 9">
            <a:extLst>
              <a:ext uri="{FF2B5EF4-FFF2-40B4-BE49-F238E27FC236}">
                <a16:creationId xmlns:a16="http://schemas.microsoft.com/office/drawing/2014/main" id="{9F3BF7F6-90BC-4F37-B78D-91D502A995E1}"/>
              </a:ext>
            </a:extLst>
          </p:cNvPr>
          <p:cNvPicPr>
            <a:picLocks noChangeAspect="1"/>
          </p:cNvPicPr>
          <p:nvPr/>
        </p:nvPicPr>
        <p:blipFill>
          <a:blip r:embed="rId5"/>
          <a:stretch>
            <a:fillRect/>
          </a:stretch>
        </p:blipFill>
        <p:spPr>
          <a:xfrm>
            <a:off x="6148535" y="827476"/>
            <a:ext cx="2336920" cy="2686188"/>
          </a:xfrm>
          <a:prstGeom prst="rect">
            <a:avLst/>
          </a:prstGeom>
        </p:spPr>
      </p:pic>
    </p:spTree>
    <p:extLst>
      <p:ext uri="{BB962C8B-B14F-4D97-AF65-F5344CB8AC3E}">
        <p14:creationId xmlns:p14="http://schemas.microsoft.com/office/powerpoint/2010/main" val="3270001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C751C-1B48-41C6-8152-DDEA3BDAEE18}"/>
              </a:ext>
            </a:extLst>
          </p:cNvPr>
          <p:cNvSpPr>
            <a:spLocks noGrp="1"/>
          </p:cNvSpPr>
          <p:nvPr>
            <p:ph idx="1"/>
          </p:nvPr>
        </p:nvSpPr>
        <p:spPr>
          <a:xfrm>
            <a:off x="2695074" y="1171359"/>
            <a:ext cx="1311333" cy="643984"/>
          </a:xfrm>
        </p:spPr>
        <p:txBody>
          <a:bodyPr>
            <a:noAutofit/>
          </a:bodyPr>
          <a:lstStyle/>
          <a:p>
            <a:pPr marL="0" indent="0">
              <a:buNone/>
            </a:pPr>
            <a:r>
              <a:rPr lang="en-GB" sz="1800" i="1" dirty="0">
                <a:solidFill>
                  <a:srgbClr val="002060"/>
                </a:solidFill>
                <a:latin typeface="Candara" panose="020E0502030303020204" pitchFamily="34" charset="0"/>
              </a:rPr>
              <a:t>Revenue Growth</a:t>
            </a:r>
          </a:p>
        </p:txBody>
      </p:sp>
      <p:sp>
        <p:nvSpPr>
          <p:cNvPr id="3" name="Title 2">
            <a:extLst>
              <a:ext uri="{FF2B5EF4-FFF2-40B4-BE49-F238E27FC236}">
                <a16:creationId xmlns:a16="http://schemas.microsoft.com/office/drawing/2014/main" id="{F8EA585B-6059-4D34-A10C-5F97EA243047}"/>
              </a:ext>
            </a:extLst>
          </p:cNvPr>
          <p:cNvSpPr>
            <a:spLocks noGrp="1"/>
          </p:cNvSpPr>
          <p:nvPr>
            <p:ph type="title"/>
          </p:nvPr>
        </p:nvSpPr>
        <p:spPr>
          <a:xfrm>
            <a:off x="125720" y="131562"/>
            <a:ext cx="8439238" cy="274637"/>
          </a:xfrm>
        </p:spPr>
        <p:txBody>
          <a:bodyPr>
            <a:noAutofit/>
          </a:bodyPr>
          <a:lstStyle/>
          <a:p>
            <a:pPr algn="ctr"/>
            <a:r>
              <a:rPr lang="en-GB" dirty="0">
                <a:solidFill>
                  <a:srgbClr val="002060"/>
                </a:solidFill>
                <a:latin typeface="Candara" panose="020E0502030303020204" pitchFamily="34" charset="0"/>
              </a:rPr>
              <a:t>Business Development</a:t>
            </a:r>
          </a:p>
        </p:txBody>
      </p:sp>
      <p:sp>
        <p:nvSpPr>
          <p:cNvPr id="4" name="Slide Number Placeholder 3">
            <a:extLst>
              <a:ext uri="{FF2B5EF4-FFF2-40B4-BE49-F238E27FC236}">
                <a16:creationId xmlns:a16="http://schemas.microsoft.com/office/drawing/2014/main" id="{0D34AD40-9BF6-48FD-9AF3-54D8F5C917DD}"/>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5" name="Content Placeholder 1">
            <a:extLst>
              <a:ext uri="{FF2B5EF4-FFF2-40B4-BE49-F238E27FC236}">
                <a16:creationId xmlns:a16="http://schemas.microsoft.com/office/drawing/2014/main" id="{6F0749F4-03E2-4CB4-924B-FB64C843A132}"/>
              </a:ext>
            </a:extLst>
          </p:cNvPr>
          <p:cNvSpPr txBox="1">
            <a:spLocks/>
          </p:cNvSpPr>
          <p:nvPr/>
        </p:nvSpPr>
        <p:spPr>
          <a:xfrm>
            <a:off x="7482506" y="3046820"/>
            <a:ext cx="1754658" cy="8549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i="1" dirty="0">
                <a:solidFill>
                  <a:srgbClr val="002060"/>
                </a:solidFill>
                <a:latin typeface="Candara" panose="020E0502030303020204" pitchFamily="34" charset="0"/>
              </a:rPr>
              <a:t>Stakeholder Relationship Management</a:t>
            </a:r>
          </a:p>
        </p:txBody>
      </p:sp>
      <p:sp>
        <p:nvSpPr>
          <p:cNvPr id="6" name="Content Placeholder 1">
            <a:extLst>
              <a:ext uri="{FF2B5EF4-FFF2-40B4-BE49-F238E27FC236}">
                <a16:creationId xmlns:a16="http://schemas.microsoft.com/office/drawing/2014/main" id="{BDDFE46B-CAF3-43A3-B6D4-8CFF0D105A48}"/>
              </a:ext>
            </a:extLst>
          </p:cNvPr>
          <p:cNvSpPr txBox="1">
            <a:spLocks/>
          </p:cNvSpPr>
          <p:nvPr/>
        </p:nvSpPr>
        <p:spPr>
          <a:xfrm>
            <a:off x="7519927" y="1065857"/>
            <a:ext cx="1509156" cy="85498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i="1" dirty="0">
                <a:solidFill>
                  <a:srgbClr val="002060"/>
                </a:solidFill>
                <a:latin typeface="Candara" panose="020E0502030303020204" pitchFamily="34" charset="0"/>
              </a:rPr>
              <a:t>Product and Service Innovation</a:t>
            </a:r>
          </a:p>
        </p:txBody>
      </p:sp>
      <p:sp>
        <p:nvSpPr>
          <p:cNvPr id="7" name="Content Placeholder 1">
            <a:extLst>
              <a:ext uri="{FF2B5EF4-FFF2-40B4-BE49-F238E27FC236}">
                <a16:creationId xmlns:a16="http://schemas.microsoft.com/office/drawing/2014/main" id="{DDDBA0EA-F65F-4869-9365-19AB0CD14DE3}"/>
              </a:ext>
            </a:extLst>
          </p:cNvPr>
          <p:cNvSpPr txBox="1">
            <a:spLocks/>
          </p:cNvSpPr>
          <p:nvPr/>
        </p:nvSpPr>
        <p:spPr>
          <a:xfrm>
            <a:off x="2705386" y="3046820"/>
            <a:ext cx="1290708" cy="60901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i="1" dirty="0">
                <a:solidFill>
                  <a:srgbClr val="002060"/>
                </a:solidFill>
                <a:latin typeface="Candara" panose="020E0502030303020204" pitchFamily="34" charset="0"/>
              </a:rPr>
              <a:t>Market Expansion </a:t>
            </a:r>
          </a:p>
        </p:txBody>
      </p:sp>
      <p:pic>
        <p:nvPicPr>
          <p:cNvPr id="8" name="Content Placeholder 3">
            <a:extLst>
              <a:ext uri="{FF2B5EF4-FFF2-40B4-BE49-F238E27FC236}">
                <a16:creationId xmlns:a16="http://schemas.microsoft.com/office/drawing/2014/main" id="{1D58BD76-4B53-481A-BC73-ECDF46DD1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84" y="431058"/>
            <a:ext cx="2492166" cy="1802182"/>
          </a:xfrm>
          <a:prstGeom prst="rect">
            <a:avLst/>
          </a:prstGeom>
        </p:spPr>
      </p:pic>
      <p:pic>
        <p:nvPicPr>
          <p:cNvPr id="10" name="Picture 9">
            <a:extLst>
              <a:ext uri="{FF2B5EF4-FFF2-40B4-BE49-F238E27FC236}">
                <a16:creationId xmlns:a16="http://schemas.microsoft.com/office/drawing/2014/main" id="{ACFB39F6-4502-43C6-9196-1B0F8EC35E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82" y="2327614"/>
            <a:ext cx="2492167" cy="2066967"/>
          </a:xfrm>
          <a:prstGeom prst="rect">
            <a:avLst/>
          </a:prstGeom>
        </p:spPr>
      </p:pic>
      <p:pic>
        <p:nvPicPr>
          <p:cNvPr id="11" name="Picture 10">
            <a:extLst>
              <a:ext uri="{FF2B5EF4-FFF2-40B4-BE49-F238E27FC236}">
                <a16:creationId xmlns:a16="http://schemas.microsoft.com/office/drawing/2014/main" id="{866CCAB8-D41F-466F-AEA9-E4E4DEFE56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9198" y="543190"/>
            <a:ext cx="2616637" cy="1690050"/>
          </a:xfrm>
          <a:prstGeom prst="rect">
            <a:avLst/>
          </a:prstGeom>
        </p:spPr>
      </p:pic>
      <p:pic>
        <p:nvPicPr>
          <p:cNvPr id="12" name="Picture 11">
            <a:extLst>
              <a:ext uri="{FF2B5EF4-FFF2-40B4-BE49-F238E27FC236}">
                <a16:creationId xmlns:a16="http://schemas.microsoft.com/office/drawing/2014/main" id="{414DC89A-3E26-4829-9F74-6D322884A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9198" y="2331140"/>
            <a:ext cx="2606290" cy="2059913"/>
          </a:xfrm>
          <a:prstGeom prst="rect">
            <a:avLst/>
          </a:prstGeom>
        </p:spPr>
      </p:pic>
    </p:spTree>
    <p:extLst>
      <p:ext uri="{BB962C8B-B14F-4D97-AF65-F5344CB8AC3E}">
        <p14:creationId xmlns:p14="http://schemas.microsoft.com/office/powerpoint/2010/main" val="3689613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28E31-EFDC-4A27-A048-DE7DB7792FB8}"/>
              </a:ext>
            </a:extLst>
          </p:cNvPr>
          <p:cNvSpPr>
            <a:spLocks noGrp="1"/>
          </p:cNvSpPr>
          <p:nvPr>
            <p:ph type="title"/>
          </p:nvPr>
        </p:nvSpPr>
        <p:spPr>
          <a:xfrm>
            <a:off x="0" y="0"/>
            <a:ext cx="8789439" cy="380220"/>
          </a:xfrm>
        </p:spPr>
        <p:txBody>
          <a:bodyPr>
            <a:normAutofit fontScale="90000"/>
          </a:bodyPr>
          <a:lstStyle/>
          <a:p>
            <a:pPr algn="ctr"/>
            <a:r>
              <a:rPr lang="en-GB" sz="2800" dirty="0">
                <a:solidFill>
                  <a:srgbClr val="002060"/>
                </a:solidFill>
                <a:latin typeface="Candara" panose="020E0502030303020204" pitchFamily="34" charset="0"/>
              </a:rPr>
              <a:t>Internal Audit</a:t>
            </a:r>
          </a:p>
        </p:txBody>
      </p:sp>
      <p:sp>
        <p:nvSpPr>
          <p:cNvPr id="4" name="Slide Number Placeholder 3">
            <a:extLst>
              <a:ext uri="{FF2B5EF4-FFF2-40B4-BE49-F238E27FC236}">
                <a16:creationId xmlns:a16="http://schemas.microsoft.com/office/drawing/2014/main" id="{802DCF1B-DD5A-4764-BB64-FB447344D432}"/>
              </a:ext>
            </a:extLst>
          </p:cNvPr>
          <p:cNvSpPr>
            <a:spLocks noGrp="1"/>
          </p:cNvSpPr>
          <p:nvPr>
            <p:ph type="sldNum" sz="quarter" idx="4"/>
          </p:nvPr>
        </p:nvSpPr>
        <p:spPr/>
        <p:txBody>
          <a:bodyPr/>
          <a:lstStyle/>
          <a:p>
            <a:fld id="{9E7CA0F2-EE66-4F60-8C00-E0BE38E7AEC5}" type="slidenum">
              <a:rPr lang="en-GB" smtClean="0"/>
              <a:pPr/>
              <a:t>6</a:t>
            </a:fld>
            <a:endParaRPr lang="en-GB" dirty="0"/>
          </a:p>
        </p:txBody>
      </p:sp>
      <p:pic>
        <p:nvPicPr>
          <p:cNvPr id="8" name="Picture 7">
            <a:extLst>
              <a:ext uri="{FF2B5EF4-FFF2-40B4-BE49-F238E27FC236}">
                <a16:creationId xmlns:a16="http://schemas.microsoft.com/office/drawing/2014/main" id="{1EA94FF9-F344-4998-A23F-CB945DC0F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864" y="1601637"/>
            <a:ext cx="2997246" cy="2098072"/>
          </a:xfrm>
          <a:prstGeom prst="rect">
            <a:avLst/>
          </a:prstGeom>
          <a:effectLst>
            <a:outerShdw blurRad="50800" dist="50800" dir="5400000" algn="ctr" rotWithShape="0">
              <a:srgbClr val="000000">
                <a:alpha val="0"/>
              </a:srgbClr>
            </a:outerShdw>
          </a:effectLst>
        </p:spPr>
      </p:pic>
      <p:pic>
        <p:nvPicPr>
          <p:cNvPr id="12" name="Content Placeholder 11">
            <a:extLst>
              <a:ext uri="{FF2B5EF4-FFF2-40B4-BE49-F238E27FC236}">
                <a16:creationId xmlns:a16="http://schemas.microsoft.com/office/drawing/2014/main" id="{C73A65A1-0D68-4A40-A266-916DFFBC443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9589" y="1601637"/>
            <a:ext cx="2904411" cy="2147969"/>
          </a:xfrm>
        </p:spPr>
      </p:pic>
      <p:sp>
        <p:nvSpPr>
          <p:cNvPr id="6" name="Content Placeholder 1">
            <a:extLst>
              <a:ext uri="{FF2B5EF4-FFF2-40B4-BE49-F238E27FC236}">
                <a16:creationId xmlns:a16="http://schemas.microsoft.com/office/drawing/2014/main" id="{584E093F-193A-430B-AF9C-739073F978E5}"/>
              </a:ext>
            </a:extLst>
          </p:cNvPr>
          <p:cNvSpPr txBox="1">
            <a:spLocks/>
          </p:cNvSpPr>
          <p:nvPr/>
        </p:nvSpPr>
        <p:spPr>
          <a:xfrm>
            <a:off x="373485" y="3859609"/>
            <a:ext cx="1599694" cy="3525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i="1" dirty="0">
                <a:solidFill>
                  <a:srgbClr val="002060"/>
                </a:solidFill>
                <a:latin typeface="Candara" panose="020E0502030303020204" pitchFamily="34" charset="0"/>
              </a:rPr>
              <a:t>Assurance</a:t>
            </a:r>
            <a:r>
              <a:rPr lang="en-GB" sz="2000" i="1" dirty="0">
                <a:solidFill>
                  <a:srgbClr val="002060"/>
                </a:solidFill>
                <a:latin typeface="Candara" panose="020E0502030303020204" pitchFamily="34" charset="0"/>
              </a:rPr>
              <a:t> </a:t>
            </a:r>
          </a:p>
        </p:txBody>
      </p:sp>
      <p:sp>
        <p:nvSpPr>
          <p:cNvPr id="7" name="Content Placeholder 1">
            <a:extLst>
              <a:ext uri="{FF2B5EF4-FFF2-40B4-BE49-F238E27FC236}">
                <a16:creationId xmlns:a16="http://schemas.microsoft.com/office/drawing/2014/main" id="{ACB01F7F-BA8C-4D21-B2C4-6E2A2C42F129}"/>
              </a:ext>
            </a:extLst>
          </p:cNvPr>
          <p:cNvSpPr txBox="1">
            <a:spLocks/>
          </p:cNvSpPr>
          <p:nvPr/>
        </p:nvSpPr>
        <p:spPr>
          <a:xfrm>
            <a:off x="6216965" y="3846334"/>
            <a:ext cx="2572473" cy="3658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i="1" dirty="0">
                <a:solidFill>
                  <a:srgbClr val="002060"/>
                </a:solidFill>
                <a:latin typeface="Candara" panose="020E0502030303020204" pitchFamily="34" charset="0"/>
              </a:rPr>
              <a:t>Insight &amp; Foresight </a:t>
            </a:r>
          </a:p>
        </p:txBody>
      </p:sp>
      <p:pic>
        <p:nvPicPr>
          <p:cNvPr id="5" name="Picture 4">
            <a:extLst>
              <a:ext uri="{FF2B5EF4-FFF2-40B4-BE49-F238E27FC236}">
                <a16:creationId xmlns:a16="http://schemas.microsoft.com/office/drawing/2014/main" id="{50839641-CDE2-4E22-925C-DEE69A2C43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512" y="380220"/>
            <a:ext cx="2662840" cy="2662840"/>
          </a:xfrm>
          <a:prstGeom prst="rect">
            <a:avLst/>
          </a:prstGeom>
        </p:spPr>
      </p:pic>
      <p:sp>
        <p:nvSpPr>
          <p:cNvPr id="10" name="Content Placeholder 1">
            <a:extLst>
              <a:ext uri="{FF2B5EF4-FFF2-40B4-BE49-F238E27FC236}">
                <a16:creationId xmlns:a16="http://schemas.microsoft.com/office/drawing/2014/main" id="{78E6D1D1-719A-42EC-8FDD-2E5DF82CC857}"/>
              </a:ext>
            </a:extLst>
          </p:cNvPr>
          <p:cNvSpPr txBox="1">
            <a:spLocks/>
          </p:cNvSpPr>
          <p:nvPr/>
        </p:nvSpPr>
        <p:spPr>
          <a:xfrm>
            <a:off x="3266149" y="3118061"/>
            <a:ext cx="2502134" cy="4157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i="1" dirty="0">
                <a:solidFill>
                  <a:srgbClr val="002060"/>
                </a:solidFill>
                <a:latin typeface="Candara" panose="020E0502030303020204" pitchFamily="34" charset="0"/>
              </a:rPr>
              <a:t>Review &amp; Evaluate </a:t>
            </a:r>
          </a:p>
        </p:txBody>
      </p:sp>
    </p:spTree>
    <p:extLst>
      <p:ext uri="{BB962C8B-B14F-4D97-AF65-F5344CB8AC3E}">
        <p14:creationId xmlns:p14="http://schemas.microsoft.com/office/powerpoint/2010/main" val="6659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4A1C37-4DBB-44BE-B2D8-292942D92A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3800" y="1328164"/>
            <a:ext cx="2711589" cy="2178162"/>
          </a:xfrm>
        </p:spPr>
      </p:pic>
      <p:sp>
        <p:nvSpPr>
          <p:cNvPr id="3" name="Title 2">
            <a:extLst>
              <a:ext uri="{FF2B5EF4-FFF2-40B4-BE49-F238E27FC236}">
                <a16:creationId xmlns:a16="http://schemas.microsoft.com/office/drawing/2014/main" id="{F8621D6B-5DE3-4307-9AF1-EB70FB58FA36}"/>
              </a:ext>
            </a:extLst>
          </p:cNvPr>
          <p:cNvSpPr>
            <a:spLocks noGrp="1"/>
          </p:cNvSpPr>
          <p:nvPr>
            <p:ph type="title"/>
          </p:nvPr>
        </p:nvSpPr>
        <p:spPr/>
        <p:txBody>
          <a:bodyPr>
            <a:normAutofit/>
          </a:bodyPr>
          <a:lstStyle/>
          <a:p>
            <a:pPr algn="ctr"/>
            <a:r>
              <a:rPr lang="en-GB" sz="3200" dirty="0">
                <a:solidFill>
                  <a:schemeClr val="accent5">
                    <a:lumMod val="75000"/>
                  </a:schemeClr>
                </a:solidFill>
                <a:latin typeface="Candara" panose="020E0502030303020204" pitchFamily="34" charset="0"/>
              </a:rPr>
              <a:t>Risk Management</a:t>
            </a:r>
          </a:p>
        </p:txBody>
      </p:sp>
      <p:sp>
        <p:nvSpPr>
          <p:cNvPr id="4" name="Slide Number Placeholder 3">
            <a:extLst>
              <a:ext uri="{FF2B5EF4-FFF2-40B4-BE49-F238E27FC236}">
                <a16:creationId xmlns:a16="http://schemas.microsoft.com/office/drawing/2014/main" id="{E018067C-CED6-40AC-AE81-126D5042681E}"/>
              </a:ext>
            </a:extLst>
          </p:cNvPr>
          <p:cNvSpPr>
            <a:spLocks noGrp="1"/>
          </p:cNvSpPr>
          <p:nvPr>
            <p:ph type="sldNum" sz="quarter" idx="4"/>
          </p:nvPr>
        </p:nvSpPr>
        <p:spPr/>
        <p:txBody>
          <a:bodyPr/>
          <a:lstStyle/>
          <a:p>
            <a:fld id="{9E7CA0F2-EE66-4F60-8C00-E0BE38E7AEC5}" type="slidenum">
              <a:rPr lang="en-GB" smtClean="0"/>
              <a:pPr/>
              <a:t>7</a:t>
            </a:fld>
            <a:endParaRPr lang="en-GB" dirty="0"/>
          </a:p>
        </p:txBody>
      </p:sp>
      <p:pic>
        <p:nvPicPr>
          <p:cNvPr id="8" name="Picture 7">
            <a:extLst>
              <a:ext uri="{FF2B5EF4-FFF2-40B4-BE49-F238E27FC236}">
                <a16:creationId xmlns:a16="http://schemas.microsoft.com/office/drawing/2014/main" id="{1AB36E4D-389C-4E58-9AD6-8F7B8E807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95" y="1424367"/>
            <a:ext cx="2798044" cy="2123210"/>
          </a:xfrm>
          <a:prstGeom prst="rect">
            <a:avLst/>
          </a:prstGeom>
        </p:spPr>
      </p:pic>
      <p:pic>
        <p:nvPicPr>
          <p:cNvPr id="10" name="Picture 9">
            <a:extLst>
              <a:ext uri="{FF2B5EF4-FFF2-40B4-BE49-F238E27FC236}">
                <a16:creationId xmlns:a16="http://schemas.microsoft.com/office/drawing/2014/main" id="{21E0D86D-FBEE-45AF-AFA2-BD6FD63106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068" y="1383116"/>
            <a:ext cx="2843603" cy="2178161"/>
          </a:xfrm>
          <a:prstGeom prst="rect">
            <a:avLst/>
          </a:prstGeom>
        </p:spPr>
      </p:pic>
      <p:sp>
        <p:nvSpPr>
          <p:cNvPr id="11" name="Content Placeholder 1">
            <a:extLst>
              <a:ext uri="{FF2B5EF4-FFF2-40B4-BE49-F238E27FC236}">
                <a16:creationId xmlns:a16="http://schemas.microsoft.com/office/drawing/2014/main" id="{A30EA81E-9EC1-4648-B0E0-24968E9E210A}"/>
              </a:ext>
            </a:extLst>
          </p:cNvPr>
          <p:cNvSpPr txBox="1">
            <a:spLocks/>
          </p:cNvSpPr>
          <p:nvPr/>
        </p:nvSpPr>
        <p:spPr>
          <a:xfrm>
            <a:off x="3259743" y="3654510"/>
            <a:ext cx="1695316" cy="50662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i="1" dirty="0">
                <a:latin typeface="Candara" panose="020E0502030303020204" pitchFamily="34" charset="0"/>
              </a:rPr>
              <a:t>Compliance and Legal obligations </a:t>
            </a:r>
          </a:p>
        </p:txBody>
      </p:sp>
      <p:sp>
        <p:nvSpPr>
          <p:cNvPr id="12" name="Content Placeholder 1">
            <a:extLst>
              <a:ext uri="{FF2B5EF4-FFF2-40B4-BE49-F238E27FC236}">
                <a16:creationId xmlns:a16="http://schemas.microsoft.com/office/drawing/2014/main" id="{7B40D525-F60F-487D-9EB7-14C7F850DE75}"/>
              </a:ext>
            </a:extLst>
          </p:cNvPr>
          <p:cNvSpPr txBox="1">
            <a:spLocks/>
          </p:cNvSpPr>
          <p:nvPr/>
        </p:nvSpPr>
        <p:spPr>
          <a:xfrm>
            <a:off x="364618" y="3614351"/>
            <a:ext cx="1587750" cy="5869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i="1" dirty="0">
                <a:latin typeface="Candara" panose="020E0502030303020204" pitchFamily="34" charset="0"/>
              </a:rPr>
              <a:t>Better decision making </a:t>
            </a:r>
          </a:p>
        </p:txBody>
      </p:sp>
      <p:sp>
        <p:nvSpPr>
          <p:cNvPr id="13" name="Content Placeholder 1">
            <a:extLst>
              <a:ext uri="{FF2B5EF4-FFF2-40B4-BE49-F238E27FC236}">
                <a16:creationId xmlns:a16="http://schemas.microsoft.com/office/drawing/2014/main" id="{6D306FB4-036A-456C-BC48-F56F1DC1DAEF}"/>
              </a:ext>
            </a:extLst>
          </p:cNvPr>
          <p:cNvSpPr txBox="1">
            <a:spLocks/>
          </p:cNvSpPr>
          <p:nvPr/>
        </p:nvSpPr>
        <p:spPr>
          <a:xfrm>
            <a:off x="6508747" y="3694671"/>
            <a:ext cx="1387221" cy="50662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i="1" dirty="0">
                <a:latin typeface="Candara" panose="020E0502030303020204" pitchFamily="34" charset="0"/>
              </a:rPr>
              <a:t>Business Continuity </a:t>
            </a:r>
          </a:p>
        </p:txBody>
      </p:sp>
    </p:spTree>
    <p:extLst>
      <p:ext uri="{BB962C8B-B14F-4D97-AF65-F5344CB8AC3E}">
        <p14:creationId xmlns:p14="http://schemas.microsoft.com/office/powerpoint/2010/main" val="305605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7D7C67-F9E4-48E0-B0A5-DF6BB3D94C54}"/>
              </a:ext>
            </a:extLst>
          </p:cNvPr>
          <p:cNvSpPr>
            <a:spLocks noGrp="1"/>
          </p:cNvSpPr>
          <p:nvPr>
            <p:ph type="title"/>
          </p:nvPr>
        </p:nvSpPr>
        <p:spPr/>
        <p:txBody>
          <a:bodyPr/>
          <a:lstStyle/>
          <a:p>
            <a:pPr algn="ctr"/>
            <a:r>
              <a:rPr lang="en-US" dirty="0">
                <a:solidFill>
                  <a:schemeClr val="accent5">
                    <a:lumMod val="75000"/>
                  </a:schemeClr>
                </a:solidFill>
                <a:latin typeface="Candara" panose="020E0502030303020204" pitchFamily="34" charset="0"/>
              </a:rPr>
              <a:t>Combined assurance [3 Lines of Defense]</a:t>
            </a:r>
            <a:endParaRPr lang="en-GB" dirty="0">
              <a:solidFill>
                <a:schemeClr val="accent5">
                  <a:lumMod val="75000"/>
                </a:schemeClr>
              </a:solidFill>
            </a:endParaRPr>
          </a:p>
        </p:txBody>
      </p:sp>
      <p:sp>
        <p:nvSpPr>
          <p:cNvPr id="4" name="Slide Number Placeholder 3">
            <a:extLst>
              <a:ext uri="{FF2B5EF4-FFF2-40B4-BE49-F238E27FC236}">
                <a16:creationId xmlns:a16="http://schemas.microsoft.com/office/drawing/2014/main" id="{F7C40F4B-09D0-4EFE-8C93-D750CF5F2D97}"/>
              </a:ext>
            </a:extLst>
          </p:cNvPr>
          <p:cNvSpPr>
            <a:spLocks noGrp="1"/>
          </p:cNvSpPr>
          <p:nvPr>
            <p:ph type="sldNum" sz="quarter" idx="4"/>
          </p:nvPr>
        </p:nvSpPr>
        <p:spPr/>
        <p:txBody>
          <a:bodyPr/>
          <a:lstStyle/>
          <a:p>
            <a:fld id="{9E7CA0F2-EE66-4F60-8C00-E0BE38E7AEC5}" type="slidenum">
              <a:rPr lang="en-GB" smtClean="0"/>
              <a:pPr/>
              <a:t>8</a:t>
            </a:fld>
            <a:endParaRPr lang="en-GB" dirty="0"/>
          </a:p>
        </p:txBody>
      </p:sp>
      <p:pic>
        <p:nvPicPr>
          <p:cNvPr id="5" name="Content Placeholder 4">
            <a:extLst>
              <a:ext uri="{FF2B5EF4-FFF2-40B4-BE49-F238E27FC236}">
                <a16:creationId xmlns:a16="http://schemas.microsoft.com/office/drawing/2014/main" id="{2EBF1B9B-90ED-4DA6-BE16-908C5DAA534D}"/>
              </a:ext>
            </a:extLst>
          </p:cNvPr>
          <p:cNvPicPr>
            <a:picLocks noGrp="1" noChangeAspect="1"/>
          </p:cNvPicPr>
          <p:nvPr>
            <p:ph idx="1"/>
          </p:nvPr>
        </p:nvPicPr>
        <p:blipFill>
          <a:blip r:embed="rId2"/>
          <a:stretch>
            <a:fillRect/>
          </a:stretch>
        </p:blipFill>
        <p:spPr>
          <a:xfrm>
            <a:off x="350201" y="1162795"/>
            <a:ext cx="2519402" cy="2982913"/>
          </a:xfrm>
          <a:prstGeom prst="rect">
            <a:avLst/>
          </a:prstGeom>
        </p:spPr>
      </p:pic>
      <p:pic>
        <p:nvPicPr>
          <p:cNvPr id="6" name="Picture 4" descr="The power of combined assurance for internal audit | TeamMate+ | Wolters  Kluwer">
            <a:extLst>
              <a:ext uri="{FF2B5EF4-FFF2-40B4-BE49-F238E27FC236}">
                <a16:creationId xmlns:a16="http://schemas.microsoft.com/office/drawing/2014/main" id="{819EF2AE-4FAC-4872-9E2A-DCD4153E2E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107" y="1123064"/>
            <a:ext cx="5356893" cy="301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02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EECD4-3F1F-662A-1342-8DF3765FEE73}"/>
              </a:ext>
            </a:extLst>
          </p:cNvPr>
          <p:cNvSpPr>
            <a:spLocks noGrp="1"/>
          </p:cNvSpPr>
          <p:nvPr>
            <p:ph type="body" sz="quarter" idx="11"/>
          </p:nvPr>
        </p:nvSpPr>
        <p:spPr/>
        <p:txBody>
          <a:bodyPr/>
          <a:lstStyle/>
          <a:p>
            <a:r>
              <a:rPr lang="en-US" dirty="0"/>
              <a:t>jampaire@renu.ac.ug</a:t>
            </a:r>
          </a:p>
        </p:txBody>
      </p:sp>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424121" y="1842932"/>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chemeClr val="accent1">
                    <a:lumMod val="50000"/>
                  </a:schemeClr>
                </a:solidFill>
                <a:latin typeface="Candara" panose="020E0502030303020204" pitchFamily="34" charset="0"/>
              </a:rPr>
              <a:t>Any questions?</a:t>
            </a: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374475" y="1290573"/>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dirty="0">
                <a:solidFill>
                  <a:schemeClr val="accent1">
                    <a:lumMod val="50000"/>
                  </a:schemeClr>
                </a:solidFill>
                <a:latin typeface="Candara" panose="020E0502030303020204" pitchFamily="34" charset="0"/>
              </a:rPr>
              <a:t>Thank you</a:t>
            </a:r>
          </a:p>
        </p:txBody>
      </p:sp>
    </p:spTree>
    <p:extLst>
      <p:ext uri="{BB962C8B-B14F-4D97-AF65-F5344CB8AC3E}">
        <p14:creationId xmlns:p14="http://schemas.microsoft.com/office/powerpoint/2010/main" val="705628693"/>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8435</TotalTime>
  <Words>390</Words>
  <Application>Microsoft Office PowerPoint</Application>
  <PresentationFormat>On-screen Show (16:9)</PresentationFormat>
  <Paragraphs>67</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Verdana</vt:lpstr>
      <vt:lpstr>Wingdings</vt:lpstr>
      <vt:lpstr>GEANT Association</vt:lpstr>
      <vt:lpstr>PowerPoint Presentation</vt:lpstr>
      <vt:lpstr>Roadmap for NREN Growth</vt:lpstr>
      <vt:lpstr>PowerPoint Presentation</vt:lpstr>
      <vt:lpstr>A case for Business Development, Internal Audit and Risk Management for NRENs</vt:lpstr>
      <vt:lpstr>Business Development</vt:lpstr>
      <vt:lpstr>Internal Audit</vt:lpstr>
      <vt:lpstr>Risk Management</vt:lpstr>
      <vt:lpstr>Combined assurance [3 Lines of Defense]</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Ophelia Ampaire</cp:lastModifiedBy>
  <cp:revision>203</cp:revision>
  <dcterms:created xsi:type="dcterms:W3CDTF">2015-04-29T14:13:57Z</dcterms:created>
  <dcterms:modified xsi:type="dcterms:W3CDTF">2024-06-04T13:16:30Z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