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21"/>
  </p:notesMasterIdLst>
  <p:sldIdLst>
    <p:sldId id="263" r:id="rId2"/>
    <p:sldId id="264" r:id="rId3"/>
    <p:sldId id="265" r:id="rId4"/>
    <p:sldId id="274" r:id="rId5"/>
    <p:sldId id="280" r:id="rId6"/>
    <p:sldId id="284" r:id="rId7"/>
    <p:sldId id="273" r:id="rId8"/>
    <p:sldId id="285" r:id="rId9"/>
    <p:sldId id="286" r:id="rId10"/>
    <p:sldId id="287" r:id="rId11"/>
    <p:sldId id="283" r:id="rId12"/>
    <p:sldId id="275" r:id="rId13"/>
    <p:sldId id="276" r:id="rId14"/>
    <p:sldId id="277" r:id="rId15"/>
    <p:sldId id="278" r:id="rId16"/>
    <p:sldId id="279" r:id="rId17"/>
    <p:sldId id="281" r:id="rId18"/>
    <p:sldId id="270" r:id="rId19"/>
    <p:sldId id="28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1"/>
    <p:restoredTop sz="94640"/>
  </p:normalViewPr>
  <p:slideViewPr>
    <p:cSldViewPr snapToGrid="0">
      <p:cViewPr varScale="1">
        <p:scale>
          <a:sx n="116" d="100"/>
          <a:sy n="116" d="100"/>
        </p:scale>
        <p:origin x="6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seanobrien/Downloads/DO%20NOT%20SHARE_FOR%20SEAN%20ONLY_Multi-Factor%20Authentication%20Community%20Survey%202023.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file:////Users/seanobrien/Downloads/DO%20NOT%20SHARE_FOR%20SEAN%20ONLY_Multi-Factor%20Authentication%20Community%20Survey%202023.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oleObject" Target="file:////Users\seanobrien\Downloads\DO%20NOT%20SHARE_FOR%20SEAN%20ONLY_Multi-Factor%20Authentication%20Community%20Survey%202023.xlsx" TargetMode="External"/><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Users\seanobrien\Downloads\DO%20NOT%20SHARE_FOR%20SEAN%20ONLY_Multi-Factor%20Authentication%20Community%20Survey%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63465155745869"/>
          <c:y val="4.1938992425463721E-2"/>
          <c:w val="0.8545790239139095"/>
          <c:h val="0.8742592754371096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2020</c:v>
                </c:pt>
                <c:pt idx="1">
                  <c:v>2023</c:v>
                </c:pt>
              </c:numCache>
            </c:numRef>
          </c:cat>
          <c:val>
            <c:numRef>
              <c:f>Sheet1!$B$2:$B$3</c:f>
              <c:numCache>
                <c:formatCode>0.00%</c:formatCode>
                <c:ptCount val="2"/>
                <c:pt idx="0">
                  <c:v>0.70920000000000005</c:v>
                </c:pt>
                <c:pt idx="1">
                  <c:v>0.85919999999999996</c:v>
                </c:pt>
              </c:numCache>
            </c:numRef>
          </c:val>
          <c:extLst>
            <c:ext xmlns:c16="http://schemas.microsoft.com/office/drawing/2014/chart" uri="{C3380CC4-5D6E-409C-BE32-E72D297353CC}">
              <c16:uniqueId val="{00000000-F424-3F43-A431-0D8B3FFCF10C}"/>
            </c:ext>
          </c:extLst>
        </c:ser>
        <c:dLbls>
          <c:dLblPos val="outEnd"/>
          <c:showLegendKey val="0"/>
          <c:showVal val="1"/>
          <c:showCatName val="0"/>
          <c:showSerName val="0"/>
          <c:showPercent val="0"/>
          <c:showBubbleSize val="0"/>
        </c:dLbls>
        <c:gapWidth val="444"/>
        <c:axId val="1761056207"/>
        <c:axId val="1760981391"/>
      </c:barChart>
      <c:catAx>
        <c:axId val="1761056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760981391"/>
        <c:crosses val="autoZero"/>
        <c:auto val="1"/>
        <c:lblAlgn val="ctr"/>
        <c:lblOffset val="100"/>
        <c:noMultiLvlLbl val="0"/>
      </c:catAx>
      <c:valAx>
        <c:axId val="1760981391"/>
        <c:scaling>
          <c:orientation val="minMax"/>
        </c:scaling>
        <c:delete val="1"/>
        <c:axPos val="b"/>
        <c:numFmt formatCode="0.00%" sourceLinked="1"/>
        <c:majorTickMark val="none"/>
        <c:minorTickMark val="none"/>
        <c:tickLblPos val="nextTo"/>
        <c:crossAx val="17610562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'Question 24'!$A$4:$A$10</c:f>
              <c:strCache>
                <c:ptCount val="7"/>
                <c:pt idx="0">
                  <c:v>We have already implemented a solution.</c:v>
                </c:pt>
                <c:pt idx="1">
                  <c:v>We are actively testing and evaluating solutions.</c:v>
                </c:pt>
                <c:pt idx="2">
                  <c:v>We have no active activities related to passwordless but plan to start this year.</c:v>
                </c:pt>
                <c:pt idx="3">
                  <c:v>We have no active activities related to passwordless and plan to start in 1-2 years.</c:v>
                </c:pt>
                <c:pt idx="4">
                  <c:v>We do not foresee any activities related to passwordless for at least 2 years.</c:v>
                </c:pt>
                <c:pt idx="5">
                  <c:v>Don't know</c:v>
                </c:pt>
                <c:pt idx="6">
                  <c:v>Other/Comment (please specify)</c:v>
                </c:pt>
              </c:strCache>
            </c:strRef>
          </c:cat>
          <c:val>
            <c:numRef>
              <c:f>'Question 24'!$B$4:$B$10</c:f>
              <c:numCache>
                <c:formatCode>0.00%</c:formatCode>
                <c:ptCount val="7"/>
                <c:pt idx="0">
                  <c:v>3.32E-2</c:v>
                </c:pt>
                <c:pt idx="1">
                  <c:v>8.7100000000000011E-2</c:v>
                </c:pt>
                <c:pt idx="2">
                  <c:v>9.9600000000000008E-2</c:v>
                </c:pt>
                <c:pt idx="3">
                  <c:v>0.25309999999999999</c:v>
                </c:pt>
                <c:pt idx="4">
                  <c:v>0.28220000000000001</c:v>
                </c:pt>
                <c:pt idx="5">
                  <c:v>0.21579999999999999</c:v>
                </c:pt>
                <c:pt idx="6">
                  <c:v>2.9000000000000001E-2</c:v>
                </c:pt>
              </c:numCache>
            </c:numRef>
          </c:val>
          <c:extLst>
            <c:ext xmlns:c16="http://schemas.microsoft.com/office/drawing/2014/chart" uri="{C3380CC4-5D6E-409C-BE32-E72D297353CC}">
              <c16:uniqueId val="{00000000-4A9C-7D4D-A6F0-E80A5F2E6032}"/>
            </c:ext>
          </c:extLst>
        </c:ser>
        <c:dLbls>
          <c:showLegendKey val="0"/>
          <c:showVal val="0"/>
          <c:showCatName val="0"/>
          <c:showSerName val="0"/>
          <c:showPercent val="0"/>
          <c:showBubbleSize val="0"/>
        </c:dLbls>
        <c:gapWidth val="182"/>
        <c:axId val="715901439"/>
        <c:axId val="716156351"/>
      </c:barChart>
      <c:catAx>
        <c:axId val="715901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6156351"/>
        <c:crosses val="autoZero"/>
        <c:auto val="1"/>
        <c:lblAlgn val="ctr"/>
        <c:lblOffset val="100"/>
        <c:noMultiLvlLbl val="0"/>
      </c:catAx>
      <c:valAx>
        <c:axId val="716156351"/>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59014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05395559887514"/>
          <c:y val="2.5051572706173459E-3"/>
          <c:w val="0.690284880404471"/>
          <c:h val="0.91452837356905214"/>
        </c:manualLayout>
      </c:layout>
      <c:barChart>
        <c:barDir val="bar"/>
        <c:grouping val="clustered"/>
        <c:varyColors val="0"/>
        <c:ser>
          <c:idx val="0"/>
          <c:order val="0"/>
          <c:spPr>
            <a:solidFill>
              <a:schemeClr val="accent1"/>
            </a:solidFill>
            <a:ln>
              <a:noFill/>
            </a:ln>
            <a:effectLst/>
          </c:spPr>
          <c:invertIfNegative val="0"/>
          <c:cat>
            <c:strRef>
              <c:f>'Question 25'!$A$4:$A$8</c:f>
              <c:strCache>
                <c:ptCount val="5"/>
                <c:pt idx="0">
                  <c:v>Lack of budget or resources</c:v>
                </c:pt>
                <c:pt idx="1">
                  <c:v>Passwordless is not a priority</c:v>
                </c:pt>
                <c:pt idx="2">
                  <c:v>Do not see the benefit for my organization</c:v>
                </c:pt>
                <c:pt idx="3">
                  <c:v>It’s too new. We are waiting for the industry to mature.</c:v>
                </c:pt>
                <c:pt idx="4">
                  <c:v>Other/Comment (please specify)</c:v>
                </c:pt>
              </c:strCache>
            </c:strRef>
          </c:cat>
          <c:val>
            <c:numRef>
              <c:f>'Question 25'!$B$4:$B$8</c:f>
              <c:numCache>
                <c:formatCode>0.00%</c:formatCode>
                <c:ptCount val="5"/>
                <c:pt idx="0">
                  <c:v>0.4113</c:v>
                </c:pt>
                <c:pt idx="1">
                  <c:v>0.46750000000000003</c:v>
                </c:pt>
                <c:pt idx="2">
                  <c:v>6.4899999999999999E-2</c:v>
                </c:pt>
                <c:pt idx="3">
                  <c:v>0.39389999999999997</c:v>
                </c:pt>
                <c:pt idx="4">
                  <c:v>0.17749999999999999</c:v>
                </c:pt>
              </c:numCache>
            </c:numRef>
          </c:val>
          <c:extLst>
            <c:ext xmlns:c16="http://schemas.microsoft.com/office/drawing/2014/chart" uri="{C3380CC4-5D6E-409C-BE32-E72D297353CC}">
              <c16:uniqueId val="{00000000-83D3-7B44-BE5C-FA77765F1190}"/>
            </c:ext>
          </c:extLst>
        </c:ser>
        <c:dLbls>
          <c:showLegendKey val="0"/>
          <c:showVal val="0"/>
          <c:showCatName val="0"/>
          <c:showSerName val="0"/>
          <c:showPercent val="0"/>
          <c:showBubbleSize val="0"/>
        </c:dLbls>
        <c:gapWidth val="182"/>
        <c:axId val="1163267727"/>
        <c:axId val="1920797375"/>
      </c:barChart>
      <c:catAx>
        <c:axId val="11632677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0797375"/>
        <c:crosses val="autoZero"/>
        <c:auto val="1"/>
        <c:lblAlgn val="ctr"/>
        <c:lblOffset val="100"/>
        <c:noMultiLvlLbl val="0"/>
      </c:catAx>
      <c:valAx>
        <c:axId val="1920797375"/>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32677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'Question 27'!$A$4:$A$11</c:f>
              <c:strCache>
                <c:ptCount val="8"/>
                <c:pt idx="0">
                  <c:v>Unaware of REFEDS MFA Profile</c:v>
                </c:pt>
                <c:pt idx="1">
                  <c:v>We have already implemented the MFA technical requirements for the REFEDS MFA Profile and are working on the other aspects of the MFA Profile</c:v>
                </c:pt>
                <c:pt idx="2">
                  <c:v>We have already fully implemented the REFEDS MFA Profile</c:v>
                </c:pt>
                <c:pt idx="3">
                  <c:v>We are actively testing and evaluating solutions.</c:v>
                </c:pt>
                <c:pt idx="4">
                  <c:v>We have no active activities related to the REFEDS MFA Profile but plan to start this year.</c:v>
                </c:pt>
                <c:pt idx="5">
                  <c:v>We have no active activities related to the REFEDS MFA Profile and plan to start in 1-2 years.</c:v>
                </c:pt>
                <c:pt idx="6">
                  <c:v>We do not foresee any activities related to the REFEDS MFA Profile for at least 2 years.</c:v>
                </c:pt>
                <c:pt idx="7">
                  <c:v>Other/Comment (please specify)</c:v>
                </c:pt>
              </c:strCache>
            </c:strRef>
          </c:cat>
          <c:val>
            <c:numRef>
              <c:f>'Question 27'!$B$4:$B$11</c:f>
              <c:numCache>
                <c:formatCode>0.00%</c:formatCode>
                <c:ptCount val="8"/>
                <c:pt idx="0">
                  <c:v>0.51270000000000004</c:v>
                </c:pt>
                <c:pt idx="1">
                  <c:v>0.10589999999999999</c:v>
                </c:pt>
                <c:pt idx="2">
                  <c:v>0.12709999999999999</c:v>
                </c:pt>
                <c:pt idx="3">
                  <c:v>2.5399999999999999E-2</c:v>
                </c:pt>
                <c:pt idx="4">
                  <c:v>3.39E-2</c:v>
                </c:pt>
                <c:pt idx="5">
                  <c:v>5.5100000000000003E-2</c:v>
                </c:pt>
                <c:pt idx="6">
                  <c:v>0.10589999999999999</c:v>
                </c:pt>
                <c:pt idx="7">
                  <c:v>3.39E-2</c:v>
                </c:pt>
              </c:numCache>
            </c:numRef>
          </c:val>
          <c:extLst>
            <c:ext xmlns:c16="http://schemas.microsoft.com/office/drawing/2014/chart" uri="{C3380CC4-5D6E-409C-BE32-E72D297353CC}">
              <c16:uniqueId val="{00000000-8A5A-5647-A216-4313D57E8850}"/>
            </c:ext>
          </c:extLst>
        </c:ser>
        <c:dLbls>
          <c:showLegendKey val="0"/>
          <c:showVal val="0"/>
          <c:showCatName val="0"/>
          <c:showSerName val="0"/>
          <c:showPercent val="0"/>
          <c:showBubbleSize val="0"/>
        </c:dLbls>
        <c:gapWidth val="182"/>
        <c:axId val="1162163967"/>
        <c:axId val="1162523439"/>
      </c:barChart>
      <c:catAx>
        <c:axId val="11621639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2523439"/>
        <c:crosses val="autoZero"/>
        <c:auto val="1"/>
        <c:lblAlgn val="ctr"/>
        <c:lblOffset val="100"/>
        <c:noMultiLvlLbl val="0"/>
      </c:catAx>
      <c:valAx>
        <c:axId val="1162523439"/>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21639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'Question 9'!$A$4:$A$14</cx:f>
        <cx:lvl ptCount="11">
          <cx:pt idx="0">We do not use Remember Me.</cx:pt>
          <cx:pt idx="1">12 hours or less (one work day)</cx:pt>
          <cx:pt idx="2">12 hours to less than 24 hours</cx:pt>
          <cx:pt idx="3">24 hours to less than 1 week</cx:pt>
          <cx:pt idx="4">1 week to less than 3 weeks</cx:pt>
          <cx:pt idx="5">1 month to less than 3 months</cx:pt>
          <cx:pt idx="6">3 months to less than 6 months</cx:pt>
          <cx:pt idx="7">6 months to less than 12 months</cx:pt>
          <cx:pt idx="8">One year or more</cx:pt>
          <cx:pt idx="9">Application specific setting is used</cx:pt>
          <cx:pt idx="10">Other/Comment (please specify)</cx:pt>
        </cx:lvl>
      </cx:strDim>
      <cx:numDim type="val">
        <cx:f>'Question 9'!$B$4:$B$14</cx:f>
        <cx:lvl ptCount="11" formatCode="0.00%">
          <cx:pt idx="0">0.1371</cx:pt>
          <cx:pt idx="1">0.068499999999999991</cx:pt>
          <cx:pt idx="2">0.056500000000000002</cx:pt>
          <cx:pt idx="3">0.1371</cx:pt>
          <cx:pt idx="4">0.1734</cx:pt>
          <cx:pt idx="5">0.254</cx:pt>
          <cx:pt idx="6">0.0161</cx:pt>
          <cx:pt idx="7">0.0081000000000000013</cx:pt>
          <cx:pt idx="8">0.0040000000000000001</cx:pt>
          <cx:pt idx="9">0.044400000000000002</cx:pt>
          <cx:pt idx="10">0.1008</cx:pt>
        </cx:lvl>
      </cx:numDim>
    </cx:data>
    <cx:data id="1">
      <cx:strDim type="cat">
        <cx:f>'Question 9'!$A$4:$A$14</cx:f>
        <cx:lvl ptCount="11">
          <cx:pt idx="0">We do not use Remember Me.</cx:pt>
          <cx:pt idx="1">12 hours or less (one work day)</cx:pt>
          <cx:pt idx="2">12 hours to less than 24 hours</cx:pt>
          <cx:pt idx="3">24 hours to less than 1 week</cx:pt>
          <cx:pt idx="4">1 week to less than 3 weeks</cx:pt>
          <cx:pt idx="5">1 month to less than 3 months</cx:pt>
          <cx:pt idx="6">3 months to less than 6 months</cx:pt>
          <cx:pt idx="7">6 months to less than 12 months</cx:pt>
          <cx:pt idx="8">One year or more</cx:pt>
          <cx:pt idx="9">Application specific setting is used</cx:pt>
          <cx:pt idx="10">Other/Comment (please specify)</cx:pt>
        </cx:lvl>
      </cx:strDim>
      <cx:numDim type="val">
        <cx:f>'Question 9'!$C$4:$C$14</cx:f>
        <cx:lvl ptCount="11" formatCode="General">
          <cx:pt idx="0">34</cx:pt>
          <cx:pt idx="1">17</cx:pt>
          <cx:pt idx="2">14</cx:pt>
          <cx:pt idx="3">34</cx:pt>
          <cx:pt idx="4">43</cx:pt>
          <cx:pt idx="5">63</cx:pt>
          <cx:pt idx="6">4</cx:pt>
          <cx:pt idx="7">2</cx:pt>
          <cx:pt idx="8">1</cx:pt>
          <cx:pt idx="9">11</cx:pt>
          <cx:pt idx="10">25</cx:pt>
        </cx:lvl>
      </cx:numDim>
    </cx:data>
  </cx:chartData>
  <cx:chart>
    <cx:plotArea>
      <cx:plotAreaRegion>
        <cx:series layoutId="funnel" uniqueId="{6984999D-8D2E-5245-B232-0D682C4D7C48}" formatIdx="0">
          <cx:dataLabels>
            <cx:visibility seriesName="0" categoryName="0" value="1"/>
          </cx:dataLabels>
          <cx:dataId val="0"/>
        </cx:series>
        <cx:series layoutId="funnel" hidden="1" uniqueId="{5158E755-1919-0745-B7F2-D59EC35146D5}" formatIdx="1">
          <cx:dataLabels>
            <cx:visibility seriesName="0" categoryName="0" value="1"/>
          </cx:dataLabels>
          <cx:dataId val="1"/>
        </cx:series>
      </cx:plotAreaRegion>
      <cx:axis id="0">
        <cx:catScaling gapWidth="0.0599999987"/>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67DC34-E83E-420B-8C6A-03C73D8A3EE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BE58B28-3370-4041-B566-793D5D76B37D}">
      <dgm:prSet/>
      <dgm:spPr/>
      <dgm:t>
        <a:bodyPr/>
        <a:lstStyle/>
        <a:p>
          <a:r>
            <a:rPr lang="en-US"/>
            <a:t>There is a significant increase in the adoption of Multi-Factor Authentication (MFA) across higher education institutions. In 2023, 86% of institutions support only one MFA solution, up from 68% in 2020.</a:t>
          </a:r>
        </a:p>
      </dgm:t>
    </dgm:pt>
    <dgm:pt modelId="{CC76EDFF-30BA-4CC9-A858-F6E68F7FB7C2}" type="parTrans" cxnId="{36332916-2B5D-47CD-A5F4-DA1D809F04FE}">
      <dgm:prSet/>
      <dgm:spPr/>
      <dgm:t>
        <a:bodyPr/>
        <a:lstStyle/>
        <a:p>
          <a:endParaRPr lang="en-US"/>
        </a:p>
      </dgm:t>
    </dgm:pt>
    <dgm:pt modelId="{44EEBFAD-6D46-4A64-B5B5-997F90D44B25}" type="sibTrans" cxnId="{36332916-2B5D-47CD-A5F4-DA1D809F04FE}">
      <dgm:prSet/>
      <dgm:spPr/>
      <dgm:t>
        <a:bodyPr/>
        <a:lstStyle/>
        <a:p>
          <a:endParaRPr lang="en-US"/>
        </a:p>
      </dgm:t>
    </dgm:pt>
    <dgm:pt modelId="{AD6CD964-8DA7-4228-A531-D2E3F30FFF81}">
      <dgm:prSet/>
      <dgm:spPr/>
      <dgm:t>
        <a:bodyPr/>
        <a:lstStyle/>
        <a:p>
          <a:r>
            <a:rPr lang="en-US"/>
            <a:t>The number of institutions requiring MFA for all applications has increased from 5% in 2020 to 40% in 2023.</a:t>
          </a:r>
        </a:p>
      </dgm:t>
    </dgm:pt>
    <dgm:pt modelId="{78CE71BF-62B8-4617-838F-A416E595E394}" type="parTrans" cxnId="{F8D2E787-8524-4306-B493-C0D274C30204}">
      <dgm:prSet/>
      <dgm:spPr/>
      <dgm:t>
        <a:bodyPr/>
        <a:lstStyle/>
        <a:p>
          <a:endParaRPr lang="en-US"/>
        </a:p>
      </dgm:t>
    </dgm:pt>
    <dgm:pt modelId="{9FE0BC31-79BF-4B71-B492-B494F65BB723}" type="sibTrans" cxnId="{F8D2E787-8524-4306-B493-C0D274C30204}">
      <dgm:prSet/>
      <dgm:spPr/>
      <dgm:t>
        <a:bodyPr/>
        <a:lstStyle/>
        <a:p>
          <a:endParaRPr lang="en-US"/>
        </a:p>
      </dgm:t>
    </dgm:pt>
    <dgm:pt modelId="{2B5BA873-7EC3-CD43-9F1B-896AA3F911CD}" type="pres">
      <dgm:prSet presAssocID="{B967DC34-E83E-420B-8C6A-03C73D8A3EEB}" presName="hierChild1" presStyleCnt="0">
        <dgm:presLayoutVars>
          <dgm:chPref val="1"/>
          <dgm:dir/>
          <dgm:animOne val="branch"/>
          <dgm:animLvl val="lvl"/>
          <dgm:resizeHandles/>
        </dgm:presLayoutVars>
      </dgm:prSet>
      <dgm:spPr/>
    </dgm:pt>
    <dgm:pt modelId="{AA6F745D-9C1E-B44C-ADD6-DD4EA0F1CFAA}" type="pres">
      <dgm:prSet presAssocID="{DBE58B28-3370-4041-B566-793D5D76B37D}" presName="hierRoot1" presStyleCnt="0"/>
      <dgm:spPr/>
    </dgm:pt>
    <dgm:pt modelId="{F0C84018-743D-E64E-B1ED-293BB980CB7D}" type="pres">
      <dgm:prSet presAssocID="{DBE58B28-3370-4041-B566-793D5D76B37D}" presName="composite" presStyleCnt="0"/>
      <dgm:spPr/>
    </dgm:pt>
    <dgm:pt modelId="{4670030F-EAB8-7B4E-A1D7-FED67F7AFA48}" type="pres">
      <dgm:prSet presAssocID="{DBE58B28-3370-4041-B566-793D5D76B37D}" presName="background" presStyleLbl="node0" presStyleIdx="0" presStyleCnt="2"/>
      <dgm:spPr/>
    </dgm:pt>
    <dgm:pt modelId="{09E249A1-959B-7440-87CE-C4A6BC8F6738}" type="pres">
      <dgm:prSet presAssocID="{DBE58B28-3370-4041-B566-793D5D76B37D}" presName="text" presStyleLbl="fgAcc0" presStyleIdx="0" presStyleCnt="2">
        <dgm:presLayoutVars>
          <dgm:chPref val="3"/>
        </dgm:presLayoutVars>
      </dgm:prSet>
      <dgm:spPr/>
    </dgm:pt>
    <dgm:pt modelId="{5401E443-CB25-D34B-89E7-2863B4E0502B}" type="pres">
      <dgm:prSet presAssocID="{DBE58B28-3370-4041-B566-793D5D76B37D}" presName="hierChild2" presStyleCnt="0"/>
      <dgm:spPr/>
    </dgm:pt>
    <dgm:pt modelId="{DE38312C-D5A3-7046-8D03-8EBD5C4365F7}" type="pres">
      <dgm:prSet presAssocID="{AD6CD964-8DA7-4228-A531-D2E3F30FFF81}" presName="hierRoot1" presStyleCnt="0"/>
      <dgm:spPr/>
    </dgm:pt>
    <dgm:pt modelId="{81D44379-7586-9B47-9670-A03728DD8400}" type="pres">
      <dgm:prSet presAssocID="{AD6CD964-8DA7-4228-A531-D2E3F30FFF81}" presName="composite" presStyleCnt="0"/>
      <dgm:spPr/>
    </dgm:pt>
    <dgm:pt modelId="{CC678322-C9CB-DC43-A165-06D6F1E77E30}" type="pres">
      <dgm:prSet presAssocID="{AD6CD964-8DA7-4228-A531-D2E3F30FFF81}" presName="background" presStyleLbl="node0" presStyleIdx="1" presStyleCnt="2"/>
      <dgm:spPr/>
    </dgm:pt>
    <dgm:pt modelId="{99B7B3AB-83A3-A447-B4B0-E662119F4DBC}" type="pres">
      <dgm:prSet presAssocID="{AD6CD964-8DA7-4228-A531-D2E3F30FFF81}" presName="text" presStyleLbl="fgAcc0" presStyleIdx="1" presStyleCnt="2">
        <dgm:presLayoutVars>
          <dgm:chPref val="3"/>
        </dgm:presLayoutVars>
      </dgm:prSet>
      <dgm:spPr/>
    </dgm:pt>
    <dgm:pt modelId="{4D9BA5C2-BEF6-3545-9374-28A954FE9E75}" type="pres">
      <dgm:prSet presAssocID="{AD6CD964-8DA7-4228-A531-D2E3F30FFF81}" presName="hierChild2" presStyleCnt="0"/>
      <dgm:spPr/>
    </dgm:pt>
  </dgm:ptLst>
  <dgm:cxnLst>
    <dgm:cxn modelId="{36332916-2B5D-47CD-A5F4-DA1D809F04FE}" srcId="{B967DC34-E83E-420B-8C6A-03C73D8A3EEB}" destId="{DBE58B28-3370-4041-B566-793D5D76B37D}" srcOrd="0" destOrd="0" parTransId="{CC76EDFF-30BA-4CC9-A858-F6E68F7FB7C2}" sibTransId="{44EEBFAD-6D46-4A64-B5B5-997F90D44B25}"/>
    <dgm:cxn modelId="{F8D2E787-8524-4306-B493-C0D274C30204}" srcId="{B967DC34-E83E-420B-8C6A-03C73D8A3EEB}" destId="{AD6CD964-8DA7-4228-A531-D2E3F30FFF81}" srcOrd="1" destOrd="0" parTransId="{78CE71BF-62B8-4617-838F-A416E595E394}" sibTransId="{9FE0BC31-79BF-4B71-B492-B494F65BB723}"/>
    <dgm:cxn modelId="{D03A49A1-42EE-2349-801E-2FC68DA124CC}" type="presOf" srcId="{AD6CD964-8DA7-4228-A531-D2E3F30FFF81}" destId="{99B7B3AB-83A3-A447-B4B0-E662119F4DBC}" srcOrd="0" destOrd="0" presId="urn:microsoft.com/office/officeart/2005/8/layout/hierarchy1"/>
    <dgm:cxn modelId="{1C1A51F3-2E06-1647-AE7F-0D07E70AB55C}" type="presOf" srcId="{B967DC34-E83E-420B-8C6A-03C73D8A3EEB}" destId="{2B5BA873-7EC3-CD43-9F1B-896AA3F911CD}" srcOrd="0" destOrd="0" presId="urn:microsoft.com/office/officeart/2005/8/layout/hierarchy1"/>
    <dgm:cxn modelId="{29672BF7-6CFE-B846-A8AD-08B074F89737}" type="presOf" srcId="{DBE58B28-3370-4041-B566-793D5D76B37D}" destId="{09E249A1-959B-7440-87CE-C4A6BC8F6738}" srcOrd="0" destOrd="0" presId="urn:microsoft.com/office/officeart/2005/8/layout/hierarchy1"/>
    <dgm:cxn modelId="{BC69489E-4579-6D4A-86E7-7A1C7E7D6893}" type="presParOf" srcId="{2B5BA873-7EC3-CD43-9F1B-896AA3F911CD}" destId="{AA6F745D-9C1E-B44C-ADD6-DD4EA0F1CFAA}" srcOrd="0" destOrd="0" presId="urn:microsoft.com/office/officeart/2005/8/layout/hierarchy1"/>
    <dgm:cxn modelId="{B4CB9B9F-44B8-7D44-BFA6-D7EBE2EA5019}" type="presParOf" srcId="{AA6F745D-9C1E-B44C-ADD6-DD4EA0F1CFAA}" destId="{F0C84018-743D-E64E-B1ED-293BB980CB7D}" srcOrd="0" destOrd="0" presId="urn:microsoft.com/office/officeart/2005/8/layout/hierarchy1"/>
    <dgm:cxn modelId="{90A8658E-199D-5A47-BAAB-70DEB94E5C35}" type="presParOf" srcId="{F0C84018-743D-E64E-B1ED-293BB980CB7D}" destId="{4670030F-EAB8-7B4E-A1D7-FED67F7AFA48}" srcOrd="0" destOrd="0" presId="urn:microsoft.com/office/officeart/2005/8/layout/hierarchy1"/>
    <dgm:cxn modelId="{9C688206-2118-5E42-9A19-CE4557C4119E}" type="presParOf" srcId="{F0C84018-743D-E64E-B1ED-293BB980CB7D}" destId="{09E249A1-959B-7440-87CE-C4A6BC8F6738}" srcOrd="1" destOrd="0" presId="urn:microsoft.com/office/officeart/2005/8/layout/hierarchy1"/>
    <dgm:cxn modelId="{2AC9D2F3-3DB7-4D4F-A5F8-57281BDCF0C6}" type="presParOf" srcId="{AA6F745D-9C1E-B44C-ADD6-DD4EA0F1CFAA}" destId="{5401E443-CB25-D34B-89E7-2863B4E0502B}" srcOrd="1" destOrd="0" presId="urn:microsoft.com/office/officeart/2005/8/layout/hierarchy1"/>
    <dgm:cxn modelId="{7AE5BD5C-375D-D248-8087-FCBA6A79E1B2}" type="presParOf" srcId="{2B5BA873-7EC3-CD43-9F1B-896AA3F911CD}" destId="{DE38312C-D5A3-7046-8D03-8EBD5C4365F7}" srcOrd="1" destOrd="0" presId="urn:microsoft.com/office/officeart/2005/8/layout/hierarchy1"/>
    <dgm:cxn modelId="{B2C1E750-D0CE-624F-95E8-E19206E3F3C7}" type="presParOf" srcId="{DE38312C-D5A3-7046-8D03-8EBD5C4365F7}" destId="{81D44379-7586-9B47-9670-A03728DD8400}" srcOrd="0" destOrd="0" presId="urn:microsoft.com/office/officeart/2005/8/layout/hierarchy1"/>
    <dgm:cxn modelId="{B71E5F4C-0E83-444F-8628-CB6B86DC7826}" type="presParOf" srcId="{81D44379-7586-9B47-9670-A03728DD8400}" destId="{CC678322-C9CB-DC43-A165-06D6F1E77E30}" srcOrd="0" destOrd="0" presId="urn:microsoft.com/office/officeart/2005/8/layout/hierarchy1"/>
    <dgm:cxn modelId="{9BDCF218-42F6-5244-B4E1-A63C91C80D2A}" type="presParOf" srcId="{81D44379-7586-9B47-9670-A03728DD8400}" destId="{99B7B3AB-83A3-A447-B4B0-E662119F4DBC}" srcOrd="1" destOrd="0" presId="urn:microsoft.com/office/officeart/2005/8/layout/hierarchy1"/>
    <dgm:cxn modelId="{8C3D6CA4-BEC9-784F-B7CA-F55189D9FEE4}" type="presParOf" srcId="{DE38312C-D5A3-7046-8D03-8EBD5C4365F7}" destId="{4D9BA5C2-BEF6-3545-9374-28A954FE9E7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0E1AE4D-C857-452E-931D-EC102852F022}"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FAB1BCFE-AD20-47CB-8B71-CB09D3106897}">
      <dgm:prSet/>
      <dgm:spPr/>
      <dgm:t>
        <a:bodyPr/>
        <a:lstStyle/>
        <a:p>
          <a:r>
            <a:rPr lang="en-US"/>
            <a:t>The requirement for MFA across different user categories has expanded significantly. In 2023, 79% of institutions required MFA for faculty, staff, and students, compared to 38% in 2020.</a:t>
          </a:r>
        </a:p>
      </dgm:t>
    </dgm:pt>
    <dgm:pt modelId="{D9D77598-B08A-4F05-9AF2-118E5FA10BD4}" type="parTrans" cxnId="{81F8352B-829D-42BF-BCF2-BA77F0FA9347}">
      <dgm:prSet/>
      <dgm:spPr/>
      <dgm:t>
        <a:bodyPr/>
        <a:lstStyle/>
        <a:p>
          <a:endParaRPr lang="en-US"/>
        </a:p>
      </dgm:t>
    </dgm:pt>
    <dgm:pt modelId="{C79EDB7E-ADD7-43B3-8615-2172A187649B}" type="sibTrans" cxnId="{81F8352B-829D-42BF-BCF2-BA77F0FA9347}">
      <dgm:prSet/>
      <dgm:spPr/>
      <dgm:t>
        <a:bodyPr/>
        <a:lstStyle/>
        <a:p>
          <a:endParaRPr lang="en-US"/>
        </a:p>
      </dgm:t>
    </dgm:pt>
    <dgm:pt modelId="{7AC4B882-53A6-48A0-BDA6-06785009FFAB}">
      <dgm:prSet/>
      <dgm:spPr/>
      <dgm:t>
        <a:bodyPr/>
        <a:lstStyle/>
        <a:p>
          <a:r>
            <a:rPr lang="en-US"/>
            <a:t>MFA availability for students has become more prevalent, with only 15% of sites supporting fewer MFA users than they have students, down from 45% in 2020.</a:t>
          </a:r>
        </a:p>
      </dgm:t>
    </dgm:pt>
    <dgm:pt modelId="{515AFEAD-8B8D-41AD-8F81-D3E18C5FC752}" type="parTrans" cxnId="{DC46ADDF-9A9C-41A7-98FE-F92B309A0B0F}">
      <dgm:prSet/>
      <dgm:spPr/>
      <dgm:t>
        <a:bodyPr/>
        <a:lstStyle/>
        <a:p>
          <a:endParaRPr lang="en-US"/>
        </a:p>
      </dgm:t>
    </dgm:pt>
    <dgm:pt modelId="{826F91EF-9FA9-4778-83B9-8039A6D4986D}" type="sibTrans" cxnId="{DC46ADDF-9A9C-41A7-98FE-F92B309A0B0F}">
      <dgm:prSet/>
      <dgm:spPr/>
      <dgm:t>
        <a:bodyPr/>
        <a:lstStyle/>
        <a:p>
          <a:endParaRPr lang="en-US"/>
        </a:p>
      </dgm:t>
    </dgm:pt>
    <dgm:pt modelId="{E419F9CA-0F1E-994C-82AB-0F377A9FCBA6}" type="pres">
      <dgm:prSet presAssocID="{10E1AE4D-C857-452E-931D-EC102852F022}" presName="hierChild1" presStyleCnt="0">
        <dgm:presLayoutVars>
          <dgm:chPref val="1"/>
          <dgm:dir/>
          <dgm:animOne val="branch"/>
          <dgm:animLvl val="lvl"/>
          <dgm:resizeHandles/>
        </dgm:presLayoutVars>
      </dgm:prSet>
      <dgm:spPr/>
    </dgm:pt>
    <dgm:pt modelId="{5A8B80CC-7622-5B4A-B55E-B6AFFFE3FD3C}" type="pres">
      <dgm:prSet presAssocID="{FAB1BCFE-AD20-47CB-8B71-CB09D3106897}" presName="hierRoot1" presStyleCnt="0"/>
      <dgm:spPr/>
    </dgm:pt>
    <dgm:pt modelId="{8B1D0A62-B6EA-A34A-8541-95E8D29422E9}" type="pres">
      <dgm:prSet presAssocID="{FAB1BCFE-AD20-47CB-8B71-CB09D3106897}" presName="composite" presStyleCnt="0"/>
      <dgm:spPr/>
    </dgm:pt>
    <dgm:pt modelId="{8C82C3F5-861A-E34F-A9ED-4C2855055DE4}" type="pres">
      <dgm:prSet presAssocID="{FAB1BCFE-AD20-47CB-8B71-CB09D3106897}" presName="background" presStyleLbl="node0" presStyleIdx="0" presStyleCnt="2"/>
      <dgm:spPr/>
    </dgm:pt>
    <dgm:pt modelId="{684FE7E7-2641-9B41-BB30-6160D648A9B7}" type="pres">
      <dgm:prSet presAssocID="{FAB1BCFE-AD20-47CB-8B71-CB09D3106897}" presName="text" presStyleLbl="fgAcc0" presStyleIdx="0" presStyleCnt="2">
        <dgm:presLayoutVars>
          <dgm:chPref val="3"/>
        </dgm:presLayoutVars>
      </dgm:prSet>
      <dgm:spPr/>
    </dgm:pt>
    <dgm:pt modelId="{073ACBE3-D8D0-A945-A631-F06F5B0AC2FD}" type="pres">
      <dgm:prSet presAssocID="{FAB1BCFE-AD20-47CB-8B71-CB09D3106897}" presName="hierChild2" presStyleCnt="0"/>
      <dgm:spPr/>
    </dgm:pt>
    <dgm:pt modelId="{FEBF2ED9-B82F-ED44-900B-5CF04EAF82C1}" type="pres">
      <dgm:prSet presAssocID="{7AC4B882-53A6-48A0-BDA6-06785009FFAB}" presName="hierRoot1" presStyleCnt="0"/>
      <dgm:spPr/>
    </dgm:pt>
    <dgm:pt modelId="{E24A1D56-FD8D-5740-B27E-C2A13856A7BF}" type="pres">
      <dgm:prSet presAssocID="{7AC4B882-53A6-48A0-BDA6-06785009FFAB}" presName="composite" presStyleCnt="0"/>
      <dgm:spPr/>
    </dgm:pt>
    <dgm:pt modelId="{D3D61B46-2BF6-AB47-854B-0E91597ADEA4}" type="pres">
      <dgm:prSet presAssocID="{7AC4B882-53A6-48A0-BDA6-06785009FFAB}" presName="background" presStyleLbl="node0" presStyleIdx="1" presStyleCnt="2"/>
      <dgm:spPr/>
    </dgm:pt>
    <dgm:pt modelId="{97C2A100-6EAD-A14F-965D-2936B529E37E}" type="pres">
      <dgm:prSet presAssocID="{7AC4B882-53A6-48A0-BDA6-06785009FFAB}" presName="text" presStyleLbl="fgAcc0" presStyleIdx="1" presStyleCnt="2">
        <dgm:presLayoutVars>
          <dgm:chPref val="3"/>
        </dgm:presLayoutVars>
      </dgm:prSet>
      <dgm:spPr/>
    </dgm:pt>
    <dgm:pt modelId="{227C21F6-89A5-2F43-BFCD-477030F85A37}" type="pres">
      <dgm:prSet presAssocID="{7AC4B882-53A6-48A0-BDA6-06785009FFAB}" presName="hierChild2" presStyleCnt="0"/>
      <dgm:spPr/>
    </dgm:pt>
  </dgm:ptLst>
  <dgm:cxnLst>
    <dgm:cxn modelId="{81F8352B-829D-42BF-BCF2-BA77F0FA9347}" srcId="{10E1AE4D-C857-452E-931D-EC102852F022}" destId="{FAB1BCFE-AD20-47CB-8B71-CB09D3106897}" srcOrd="0" destOrd="0" parTransId="{D9D77598-B08A-4F05-9AF2-118E5FA10BD4}" sibTransId="{C79EDB7E-ADD7-43B3-8615-2172A187649B}"/>
    <dgm:cxn modelId="{60D9EB35-F94C-134A-88E3-177CB14DAA31}" type="presOf" srcId="{FAB1BCFE-AD20-47CB-8B71-CB09D3106897}" destId="{684FE7E7-2641-9B41-BB30-6160D648A9B7}" srcOrd="0" destOrd="0" presId="urn:microsoft.com/office/officeart/2005/8/layout/hierarchy1"/>
    <dgm:cxn modelId="{390B066F-36DB-E447-8077-82915A628710}" type="presOf" srcId="{10E1AE4D-C857-452E-931D-EC102852F022}" destId="{E419F9CA-0F1E-994C-82AB-0F377A9FCBA6}" srcOrd="0" destOrd="0" presId="urn:microsoft.com/office/officeart/2005/8/layout/hierarchy1"/>
    <dgm:cxn modelId="{B58407D4-DFE4-8B40-B3F1-22F38383D4F2}" type="presOf" srcId="{7AC4B882-53A6-48A0-BDA6-06785009FFAB}" destId="{97C2A100-6EAD-A14F-965D-2936B529E37E}" srcOrd="0" destOrd="0" presId="urn:microsoft.com/office/officeart/2005/8/layout/hierarchy1"/>
    <dgm:cxn modelId="{DC46ADDF-9A9C-41A7-98FE-F92B309A0B0F}" srcId="{10E1AE4D-C857-452E-931D-EC102852F022}" destId="{7AC4B882-53A6-48A0-BDA6-06785009FFAB}" srcOrd="1" destOrd="0" parTransId="{515AFEAD-8B8D-41AD-8F81-D3E18C5FC752}" sibTransId="{826F91EF-9FA9-4778-83B9-8039A6D4986D}"/>
    <dgm:cxn modelId="{12FFDDC1-83C8-F448-B0A5-DFEE323E65E3}" type="presParOf" srcId="{E419F9CA-0F1E-994C-82AB-0F377A9FCBA6}" destId="{5A8B80CC-7622-5B4A-B55E-B6AFFFE3FD3C}" srcOrd="0" destOrd="0" presId="urn:microsoft.com/office/officeart/2005/8/layout/hierarchy1"/>
    <dgm:cxn modelId="{6B1730C2-9EBE-EB45-9AA8-9505BC9DEE38}" type="presParOf" srcId="{5A8B80CC-7622-5B4A-B55E-B6AFFFE3FD3C}" destId="{8B1D0A62-B6EA-A34A-8541-95E8D29422E9}" srcOrd="0" destOrd="0" presId="urn:microsoft.com/office/officeart/2005/8/layout/hierarchy1"/>
    <dgm:cxn modelId="{59D8949A-95C0-D340-A2E8-00C4A4EE979A}" type="presParOf" srcId="{8B1D0A62-B6EA-A34A-8541-95E8D29422E9}" destId="{8C82C3F5-861A-E34F-A9ED-4C2855055DE4}" srcOrd="0" destOrd="0" presId="urn:microsoft.com/office/officeart/2005/8/layout/hierarchy1"/>
    <dgm:cxn modelId="{BF4EFBAA-BA25-FF4A-9B9A-F45F8848DC21}" type="presParOf" srcId="{8B1D0A62-B6EA-A34A-8541-95E8D29422E9}" destId="{684FE7E7-2641-9B41-BB30-6160D648A9B7}" srcOrd="1" destOrd="0" presId="urn:microsoft.com/office/officeart/2005/8/layout/hierarchy1"/>
    <dgm:cxn modelId="{860531AC-D140-BA48-981D-F40C65710E58}" type="presParOf" srcId="{5A8B80CC-7622-5B4A-B55E-B6AFFFE3FD3C}" destId="{073ACBE3-D8D0-A945-A631-F06F5B0AC2FD}" srcOrd="1" destOrd="0" presId="urn:microsoft.com/office/officeart/2005/8/layout/hierarchy1"/>
    <dgm:cxn modelId="{E7DCC5B9-3911-8040-98FF-29108B1C3115}" type="presParOf" srcId="{E419F9CA-0F1E-994C-82AB-0F377A9FCBA6}" destId="{FEBF2ED9-B82F-ED44-900B-5CF04EAF82C1}" srcOrd="1" destOrd="0" presId="urn:microsoft.com/office/officeart/2005/8/layout/hierarchy1"/>
    <dgm:cxn modelId="{122F2CF5-E66F-254D-96F7-2B2D519578E1}" type="presParOf" srcId="{FEBF2ED9-B82F-ED44-900B-5CF04EAF82C1}" destId="{E24A1D56-FD8D-5740-B27E-C2A13856A7BF}" srcOrd="0" destOrd="0" presId="urn:microsoft.com/office/officeart/2005/8/layout/hierarchy1"/>
    <dgm:cxn modelId="{96ECAB2F-1DBE-3646-B8CE-FD78955AF329}" type="presParOf" srcId="{E24A1D56-FD8D-5740-B27E-C2A13856A7BF}" destId="{D3D61B46-2BF6-AB47-854B-0E91597ADEA4}" srcOrd="0" destOrd="0" presId="urn:microsoft.com/office/officeart/2005/8/layout/hierarchy1"/>
    <dgm:cxn modelId="{5E05E350-25F4-744C-8A56-F20229F6B482}" type="presParOf" srcId="{E24A1D56-FD8D-5740-B27E-C2A13856A7BF}" destId="{97C2A100-6EAD-A14F-965D-2936B529E37E}" srcOrd="1" destOrd="0" presId="urn:microsoft.com/office/officeart/2005/8/layout/hierarchy1"/>
    <dgm:cxn modelId="{E80584E5-C7F4-2848-AA9D-E83A831670E5}" type="presParOf" srcId="{FEBF2ED9-B82F-ED44-900B-5CF04EAF82C1}" destId="{227C21F6-89A5-2F43-BFCD-477030F85A3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E1AE4D-C857-452E-931D-EC102852F022}"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FAB1BCFE-AD20-47CB-8B71-CB09D3106897}">
      <dgm:prSet/>
      <dgm:spPr/>
      <dgm:t>
        <a:bodyPr/>
        <a:lstStyle/>
        <a:p>
          <a:r>
            <a:rPr lang="en-US" dirty="0"/>
            <a:t>While Cisco Duo remains a popular MFA solution, its dominance has decreased, with 68% of respondents supporting it in 2023, down from 82% in 2020.</a:t>
          </a:r>
        </a:p>
      </dgm:t>
    </dgm:pt>
    <dgm:pt modelId="{D9D77598-B08A-4F05-9AF2-118E5FA10BD4}" type="parTrans" cxnId="{81F8352B-829D-42BF-BCF2-BA77F0FA9347}">
      <dgm:prSet/>
      <dgm:spPr/>
      <dgm:t>
        <a:bodyPr/>
        <a:lstStyle/>
        <a:p>
          <a:endParaRPr lang="en-US"/>
        </a:p>
      </dgm:t>
    </dgm:pt>
    <dgm:pt modelId="{C79EDB7E-ADD7-43B3-8615-2172A187649B}" type="sibTrans" cxnId="{81F8352B-829D-42BF-BCF2-BA77F0FA9347}">
      <dgm:prSet/>
      <dgm:spPr/>
      <dgm:t>
        <a:bodyPr/>
        <a:lstStyle/>
        <a:p>
          <a:endParaRPr lang="en-US"/>
        </a:p>
      </dgm:t>
    </dgm:pt>
    <dgm:pt modelId="{7AC4B882-53A6-48A0-BDA6-06785009FFAB}">
      <dgm:prSet/>
      <dgm:spPr/>
      <dgm:t>
        <a:bodyPr/>
        <a:lstStyle/>
        <a:p>
          <a:r>
            <a:rPr lang="en-US" dirty="0"/>
            <a:t>There is a rise in the use of Microsoft </a:t>
          </a:r>
          <a:r>
            <a:rPr lang="en-US" dirty="0" err="1"/>
            <a:t>Entra</a:t>
          </a:r>
          <a:r>
            <a:rPr lang="en-US" dirty="0"/>
            <a:t> MFA (formerly Microsoft Azure MFA), supported by 46% of respondents in 2023, up from 23% in 2020.</a:t>
          </a:r>
        </a:p>
      </dgm:t>
    </dgm:pt>
    <dgm:pt modelId="{515AFEAD-8B8D-41AD-8F81-D3E18C5FC752}" type="parTrans" cxnId="{DC46ADDF-9A9C-41A7-98FE-F92B309A0B0F}">
      <dgm:prSet/>
      <dgm:spPr/>
      <dgm:t>
        <a:bodyPr/>
        <a:lstStyle/>
        <a:p>
          <a:endParaRPr lang="en-US"/>
        </a:p>
      </dgm:t>
    </dgm:pt>
    <dgm:pt modelId="{826F91EF-9FA9-4778-83B9-8039A6D4986D}" type="sibTrans" cxnId="{DC46ADDF-9A9C-41A7-98FE-F92B309A0B0F}">
      <dgm:prSet/>
      <dgm:spPr/>
      <dgm:t>
        <a:bodyPr/>
        <a:lstStyle/>
        <a:p>
          <a:endParaRPr lang="en-US"/>
        </a:p>
      </dgm:t>
    </dgm:pt>
    <dgm:pt modelId="{380CFAA6-B5E2-CF47-A8BD-D775DFD2406C}" type="pres">
      <dgm:prSet presAssocID="{10E1AE4D-C857-452E-931D-EC102852F022}" presName="hierChild1" presStyleCnt="0">
        <dgm:presLayoutVars>
          <dgm:chPref val="1"/>
          <dgm:dir/>
          <dgm:animOne val="branch"/>
          <dgm:animLvl val="lvl"/>
          <dgm:resizeHandles/>
        </dgm:presLayoutVars>
      </dgm:prSet>
      <dgm:spPr/>
    </dgm:pt>
    <dgm:pt modelId="{9117F7BC-7EBF-9345-A0C3-DA01AC983A75}" type="pres">
      <dgm:prSet presAssocID="{FAB1BCFE-AD20-47CB-8B71-CB09D3106897}" presName="hierRoot1" presStyleCnt="0"/>
      <dgm:spPr/>
    </dgm:pt>
    <dgm:pt modelId="{C4E26802-ACA1-E543-B9FF-4027F4A9C07D}" type="pres">
      <dgm:prSet presAssocID="{FAB1BCFE-AD20-47CB-8B71-CB09D3106897}" presName="composite" presStyleCnt="0"/>
      <dgm:spPr/>
    </dgm:pt>
    <dgm:pt modelId="{BF8D5333-78FD-3F43-B79D-2DF9FFA1E620}" type="pres">
      <dgm:prSet presAssocID="{FAB1BCFE-AD20-47CB-8B71-CB09D3106897}" presName="background" presStyleLbl="node0" presStyleIdx="0" presStyleCnt="2"/>
      <dgm:spPr/>
    </dgm:pt>
    <dgm:pt modelId="{684F40CE-7461-DF48-9CA9-475ECA913445}" type="pres">
      <dgm:prSet presAssocID="{FAB1BCFE-AD20-47CB-8B71-CB09D3106897}" presName="text" presStyleLbl="fgAcc0" presStyleIdx="0" presStyleCnt="2">
        <dgm:presLayoutVars>
          <dgm:chPref val="3"/>
        </dgm:presLayoutVars>
      </dgm:prSet>
      <dgm:spPr/>
    </dgm:pt>
    <dgm:pt modelId="{E5E43455-FFCE-8B4F-90A7-6C9E33770788}" type="pres">
      <dgm:prSet presAssocID="{FAB1BCFE-AD20-47CB-8B71-CB09D3106897}" presName="hierChild2" presStyleCnt="0"/>
      <dgm:spPr/>
    </dgm:pt>
    <dgm:pt modelId="{243CCC62-D057-D040-8470-70E0161A8E90}" type="pres">
      <dgm:prSet presAssocID="{7AC4B882-53A6-48A0-BDA6-06785009FFAB}" presName="hierRoot1" presStyleCnt="0"/>
      <dgm:spPr/>
    </dgm:pt>
    <dgm:pt modelId="{28342D4D-B756-6140-A827-D693550CA803}" type="pres">
      <dgm:prSet presAssocID="{7AC4B882-53A6-48A0-BDA6-06785009FFAB}" presName="composite" presStyleCnt="0"/>
      <dgm:spPr/>
    </dgm:pt>
    <dgm:pt modelId="{400A315C-FEE9-2E45-9A15-7131C9B47952}" type="pres">
      <dgm:prSet presAssocID="{7AC4B882-53A6-48A0-BDA6-06785009FFAB}" presName="background" presStyleLbl="node0" presStyleIdx="1" presStyleCnt="2"/>
      <dgm:spPr/>
    </dgm:pt>
    <dgm:pt modelId="{8DEA54D6-8C54-4444-B2F7-B9F6B8494636}" type="pres">
      <dgm:prSet presAssocID="{7AC4B882-53A6-48A0-BDA6-06785009FFAB}" presName="text" presStyleLbl="fgAcc0" presStyleIdx="1" presStyleCnt="2">
        <dgm:presLayoutVars>
          <dgm:chPref val="3"/>
        </dgm:presLayoutVars>
      </dgm:prSet>
      <dgm:spPr/>
    </dgm:pt>
    <dgm:pt modelId="{5E0147B6-12DF-104E-81E0-AE1FBA6B2F32}" type="pres">
      <dgm:prSet presAssocID="{7AC4B882-53A6-48A0-BDA6-06785009FFAB}" presName="hierChild2" presStyleCnt="0"/>
      <dgm:spPr/>
    </dgm:pt>
  </dgm:ptLst>
  <dgm:cxnLst>
    <dgm:cxn modelId="{731A9420-7F84-804E-A06E-9A8C8D9A40EA}" type="presOf" srcId="{FAB1BCFE-AD20-47CB-8B71-CB09D3106897}" destId="{684F40CE-7461-DF48-9CA9-475ECA913445}" srcOrd="0" destOrd="0" presId="urn:microsoft.com/office/officeart/2005/8/layout/hierarchy1"/>
    <dgm:cxn modelId="{81F8352B-829D-42BF-BCF2-BA77F0FA9347}" srcId="{10E1AE4D-C857-452E-931D-EC102852F022}" destId="{FAB1BCFE-AD20-47CB-8B71-CB09D3106897}" srcOrd="0" destOrd="0" parTransId="{D9D77598-B08A-4F05-9AF2-118E5FA10BD4}" sibTransId="{C79EDB7E-ADD7-43B3-8615-2172A187649B}"/>
    <dgm:cxn modelId="{8F5CF632-D13F-0D4C-93D1-73693C34670C}" type="presOf" srcId="{10E1AE4D-C857-452E-931D-EC102852F022}" destId="{380CFAA6-B5E2-CF47-A8BD-D775DFD2406C}" srcOrd="0" destOrd="0" presId="urn:microsoft.com/office/officeart/2005/8/layout/hierarchy1"/>
    <dgm:cxn modelId="{79E0E773-1B5C-4249-A894-AB73966DA296}" type="presOf" srcId="{7AC4B882-53A6-48A0-BDA6-06785009FFAB}" destId="{8DEA54D6-8C54-4444-B2F7-B9F6B8494636}" srcOrd="0" destOrd="0" presId="urn:microsoft.com/office/officeart/2005/8/layout/hierarchy1"/>
    <dgm:cxn modelId="{DC46ADDF-9A9C-41A7-98FE-F92B309A0B0F}" srcId="{10E1AE4D-C857-452E-931D-EC102852F022}" destId="{7AC4B882-53A6-48A0-BDA6-06785009FFAB}" srcOrd="1" destOrd="0" parTransId="{515AFEAD-8B8D-41AD-8F81-D3E18C5FC752}" sibTransId="{826F91EF-9FA9-4778-83B9-8039A6D4986D}"/>
    <dgm:cxn modelId="{5F71C6D4-45B9-A546-8950-CAF666AB276C}" type="presParOf" srcId="{380CFAA6-B5E2-CF47-A8BD-D775DFD2406C}" destId="{9117F7BC-7EBF-9345-A0C3-DA01AC983A75}" srcOrd="0" destOrd="0" presId="urn:microsoft.com/office/officeart/2005/8/layout/hierarchy1"/>
    <dgm:cxn modelId="{4C99AA91-04B6-8F47-AC21-14DCA7223C9C}" type="presParOf" srcId="{9117F7BC-7EBF-9345-A0C3-DA01AC983A75}" destId="{C4E26802-ACA1-E543-B9FF-4027F4A9C07D}" srcOrd="0" destOrd="0" presId="urn:microsoft.com/office/officeart/2005/8/layout/hierarchy1"/>
    <dgm:cxn modelId="{BC4183F0-F837-C04F-979B-ECB961C0083C}" type="presParOf" srcId="{C4E26802-ACA1-E543-B9FF-4027F4A9C07D}" destId="{BF8D5333-78FD-3F43-B79D-2DF9FFA1E620}" srcOrd="0" destOrd="0" presId="urn:microsoft.com/office/officeart/2005/8/layout/hierarchy1"/>
    <dgm:cxn modelId="{5255E968-91E6-8345-9ED5-3299BD1E30D0}" type="presParOf" srcId="{C4E26802-ACA1-E543-B9FF-4027F4A9C07D}" destId="{684F40CE-7461-DF48-9CA9-475ECA913445}" srcOrd="1" destOrd="0" presId="urn:microsoft.com/office/officeart/2005/8/layout/hierarchy1"/>
    <dgm:cxn modelId="{50AB0187-20E7-8749-A8AE-6CF6EBB86D74}" type="presParOf" srcId="{9117F7BC-7EBF-9345-A0C3-DA01AC983A75}" destId="{E5E43455-FFCE-8B4F-90A7-6C9E33770788}" srcOrd="1" destOrd="0" presId="urn:microsoft.com/office/officeart/2005/8/layout/hierarchy1"/>
    <dgm:cxn modelId="{23595E1D-E9D8-4C46-9E20-AB3CC7E0534A}" type="presParOf" srcId="{380CFAA6-B5E2-CF47-A8BD-D775DFD2406C}" destId="{243CCC62-D057-D040-8470-70E0161A8E90}" srcOrd="1" destOrd="0" presId="urn:microsoft.com/office/officeart/2005/8/layout/hierarchy1"/>
    <dgm:cxn modelId="{415453C6-1BEA-2E41-8F15-8AEFD6A1176B}" type="presParOf" srcId="{243CCC62-D057-D040-8470-70E0161A8E90}" destId="{28342D4D-B756-6140-A827-D693550CA803}" srcOrd="0" destOrd="0" presId="urn:microsoft.com/office/officeart/2005/8/layout/hierarchy1"/>
    <dgm:cxn modelId="{9BED011E-13D3-234A-A5B1-9CC048DB49BA}" type="presParOf" srcId="{28342D4D-B756-6140-A827-D693550CA803}" destId="{400A315C-FEE9-2E45-9A15-7131C9B47952}" srcOrd="0" destOrd="0" presId="urn:microsoft.com/office/officeart/2005/8/layout/hierarchy1"/>
    <dgm:cxn modelId="{69C725B0-9746-D041-A150-7BAEB5D7062A}" type="presParOf" srcId="{28342D4D-B756-6140-A827-D693550CA803}" destId="{8DEA54D6-8C54-4444-B2F7-B9F6B8494636}" srcOrd="1" destOrd="0" presId="urn:microsoft.com/office/officeart/2005/8/layout/hierarchy1"/>
    <dgm:cxn modelId="{DEF0AE51-00D1-6C4C-BEB0-9473DA851A13}" type="presParOf" srcId="{243CCC62-D057-D040-8470-70E0161A8E90}" destId="{5E0147B6-12DF-104E-81E0-AE1FBA6B2F3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E1AE4D-C857-452E-931D-EC102852F022}"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FAB1BCFE-AD20-47CB-8B71-CB09D3106897}">
      <dgm:prSet/>
      <dgm:spPr/>
      <dgm:t>
        <a:bodyPr/>
        <a:lstStyle/>
        <a:p>
          <a:r>
            <a:rPr lang="en-US" dirty="0"/>
            <a:t>Institutions report varied experiences with implementing MFA, including challenges related to user support and training. Nearly 75% of respondents provide MFA support with fewer than 2 full-time employees (FTEs).</a:t>
          </a:r>
        </a:p>
      </dgm:t>
    </dgm:pt>
    <dgm:pt modelId="{D9D77598-B08A-4F05-9AF2-118E5FA10BD4}" type="parTrans" cxnId="{81F8352B-829D-42BF-BCF2-BA77F0FA9347}">
      <dgm:prSet/>
      <dgm:spPr/>
      <dgm:t>
        <a:bodyPr/>
        <a:lstStyle/>
        <a:p>
          <a:endParaRPr lang="en-US"/>
        </a:p>
      </dgm:t>
    </dgm:pt>
    <dgm:pt modelId="{C79EDB7E-ADD7-43B3-8615-2172A187649B}" type="sibTrans" cxnId="{81F8352B-829D-42BF-BCF2-BA77F0FA9347}">
      <dgm:prSet/>
      <dgm:spPr/>
      <dgm:t>
        <a:bodyPr/>
        <a:lstStyle/>
        <a:p>
          <a:endParaRPr lang="en-US"/>
        </a:p>
      </dgm:t>
    </dgm:pt>
    <dgm:pt modelId="{7AC4B882-53A6-48A0-BDA6-06785009FFAB}">
      <dgm:prSet/>
      <dgm:spPr/>
      <dgm:t>
        <a:bodyPr/>
        <a:lstStyle/>
        <a:p>
          <a:r>
            <a:rPr lang="en-US" dirty="0"/>
            <a:t>The "remember me" feature and its support duration vary, with more institutions allowing longer periods in 2023 compared to 2020.</a:t>
          </a:r>
        </a:p>
      </dgm:t>
    </dgm:pt>
    <dgm:pt modelId="{515AFEAD-8B8D-41AD-8F81-D3E18C5FC752}" type="parTrans" cxnId="{DC46ADDF-9A9C-41A7-98FE-F92B309A0B0F}">
      <dgm:prSet/>
      <dgm:spPr/>
      <dgm:t>
        <a:bodyPr/>
        <a:lstStyle/>
        <a:p>
          <a:endParaRPr lang="en-US"/>
        </a:p>
      </dgm:t>
    </dgm:pt>
    <dgm:pt modelId="{826F91EF-9FA9-4778-83B9-8039A6D4986D}" type="sibTrans" cxnId="{DC46ADDF-9A9C-41A7-98FE-F92B309A0B0F}">
      <dgm:prSet/>
      <dgm:spPr/>
      <dgm:t>
        <a:bodyPr/>
        <a:lstStyle/>
        <a:p>
          <a:endParaRPr lang="en-US"/>
        </a:p>
      </dgm:t>
    </dgm:pt>
    <dgm:pt modelId="{BBC17B3A-21B1-F241-BA11-95F133CCA716}" type="pres">
      <dgm:prSet presAssocID="{10E1AE4D-C857-452E-931D-EC102852F022}" presName="hierChild1" presStyleCnt="0">
        <dgm:presLayoutVars>
          <dgm:chPref val="1"/>
          <dgm:dir/>
          <dgm:animOne val="branch"/>
          <dgm:animLvl val="lvl"/>
          <dgm:resizeHandles/>
        </dgm:presLayoutVars>
      </dgm:prSet>
      <dgm:spPr/>
    </dgm:pt>
    <dgm:pt modelId="{48F74326-665B-FC4C-95EE-D3216763E4D3}" type="pres">
      <dgm:prSet presAssocID="{FAB1BCFE-AD20-47CB-8B71-CB09D3106897}" presName="hierRoot1" presStyleCnt="0"/>
      <dgm:spPr/>
    </dgm:pt>
    <dgm:pt modelId="{1C048C9A-3AEE-A74A-A280-18E1D28ABC72}" type="pres">
      <dgm:prSet presAssocID="{FAB1BCFE-AD20-47CB-8B71-CB09D3106897}" presName="composite" presStyleCnt="0"/>
      <dgm:spPr/>
    </dgm:pt>
    <dgm:pt modelId="{6663E1AB-A165-054C-B50F-7361926A7539}" type="pres">
      <dgm:prSet presAssocID="{FAB1BCFE-AD20-47CB-8B71-CB09D3106897}" presName="background" presStyleLbl="node0" presStyleIdx="0" presStyleCnt="2"/>
      <dgm:spPr>
        <a:solidFill>
          <a:schemeClr val="accent5"/>
        </a:solidFill>
      </dgm:spPr>
    </dgm:pt>
    <dgm:pt modelId="{1AD9C64A-04A5-9D4B-9AB9-BC8C1F2B27F3}" type="pres">
      <dgm:prSet presAssocID="{FAB1BCFE-AD20-47CB-8B71-CB09D3106897}" presName="text" presStyleLbl="fgAcc0" presStyleIdx="0" presStyleCnt="2">
        <dgm:presLayoutVars>
          <dgm:chPref val="3"/>
        </dgm:presLayoutVars>
      </dgm:prSet>
      <dgm:spPr/>
    </dgm:pt>
    <dgm:pt modelId="{1EAF4436-2465-7449-A53E-BADA2564EB04}" type="pres">
      <dgm:prSet presAssocID="{FAB1BCFE-AD20-47CB-8B71-CB09D3106897}" presName="hierChild2" presStyleCnt="0"/>
      <dgm:spPr/>
    </dgm:pt>
    <dgm:pt modelId="{628F0768-3996-5A4F-9B3B-0FD4ED76CA63}" type="pres">
      <dgm:prSet presAssocID="{7AC4B882-53A6-48A0-BDA6-06785009FFAB}" presName="hierRoot1" presStyleCnt="0"/>
      <dgm:spPr/>
    </dgm:pt>
    <dgm:pt modelId="{D3B1B891-D156-3E4A-856F-43717A730EBD}" type="pres">
      <dgm:prSet presAssocID="{7AC4B882-53A6-48A0-BDA6-06785009FFAB}" presName="composite" presStyleCnt="0"/>
      <dgm:spPr/>
    </dgm:pt>
    <dgm:pt modelId="{60DC8F18-D4D8-4E4B-B466-77C13E16430F}" type="pres">
      <dgm:prSet presAssocID="{7AC4B882-53A6-48A0-BDA6-06785009FFAB}" presName="background" presStyleLbl="node0" presStyleIdx="1" presStyleCnt="2"/>
      <dgm:spPr>
        <a:solidFill>
          <a:schemeClr val="accent5"/>
        </a:solidFill>
      </dgm:spPr>
    </dgm:pt>
    <dgm:pt modelId="{8A882115-E62B-8C4E-8A78-5BC2F97C4B11}" type="pres">
      <dgm:prSet presAssocID="{7AC4B882-53A6-48A0-BDA6-06785009FFAB}" presName="text" presStyleLbl="fgAcc0" presStyleIdx="1" presStyleCnt="2">
        <dgm:presLayoutVars>
          <dgm:chPref val="3"/>
        </dgm:presLayoutVars>
      </dgm:prSet>
      <dgm:spPr/>
    </dgm:pt>
    <dgm:pt modelId="{79ED43D7-60F4-784D-92B3-7FAAE3A21752}" type="pres">
      <dgm:prSet presAssocID="{7AC4B882-53A6-48A0-BDA6-06785009FFAB}" presName="hierChild2" presStyleCnt="0"/>
      <dgm:spPr/>
    </dgm:pt>
  </dgm:ptLst>
  <dgm:cxnLst>
    <dgm:cxn modelId="{81F8352B-829D-42BF-BCF2-BA77F0FA9347}" srcId="{10E1AE4D-C857-452E-931D-EC102852F022}" destId="{FAB1BCFE-AD20-47CB-8B71-CB09D3106897}" srcOrd="0" destOrd="0" parTransId="{D9D77598-B08A-4F05-9AF2-118E5FA10BD4}" sibTransId="{C79EDB7E-ADD7-43B3-8615-2172A187649B}"/>
    <dgm:cxn modelId="{E3F5BD49-3338-9D4B-BF6C-C85345D03942}" type="presOf" srcId="{10E1AE4D-C857-452E-931D-EC102852F022}" destId="{BBC17B3A-21B1-F241-BA11-95F133CCA716}" srcOrd="0" destOrd="0" presId="urn:microsoft.com/office/officeart/2005/8/layout/hierarchy1"/>
    <dgm:cxn modelId="{A99F0A89-6318-D840-AB0F-83E02794FD52}" type="presOf" srcId="{7AC4B882-53A6-48A0-BDA6-06785009FFAB}" destId="{8A882115-E62B-8C4E-8A78-5BC2F97C4B11}" srcOrd="0" destOrd="0" presId="urn:microsoft.com/office/officeart/2005/8/layout/hierarchy1"/>
    <dgm:cxn modelId="{DC46ADDF-9A9C-41A7-98FE-F92B309A0B0F}" srcId="{10E1AE4D-C857-452E-931D-EC102852F022}" destId="{7AC4B882-53A6-48A0-BDA6-06785009FFAB}" srcOrd="1" destOrd="0" parTransId="{515AFEAD-8B8D-41AD-8F81-D3E18C5FC752}" sibTransId="{826F91EF-9FA9-4778-83B9-8039A6D4986D}"/>
    <dgm:cxn modelId="{95ADEAFF-B0B4-A544-ADA7-91CB9DEECAD1}" type="presOf" srcId="{FAB1BCFE-AD20-47CB-8B71-CB09D3106897}" destId="{1AD9C64A-04A5-9D4B-9AB9-BC8C1F2B27F3}" srcOrd="0" destOrd="0" presId="urn:microsoft.com/office/officeart/2005/8/layout/hierarchy1"/>
    <dgm:cxn modelId="{AFCB17EB-5146-0640-AA3C-D1C44EDFA190}" type="presParOf" srcId="{BBC17B3A-21B1-F241-BA11-95F133CCA716}" destId="{48F74326-665B-FC4C-95EE-D3216763E4D3}" srcOrd="0" destOrd="0" presId="urn:microsoft.com/office/officeart/2005/8/layout/hierarchy1"/>
    <dgm:cxn modelId="{AD583CE3-06BE-0C4C-BEC6-C49EF0C280AC}" type="presParOf" srcId="{48F74326-665B-FC4C-95EE-D3216763E4D3}" destId="{1C048C9A-3AEE-A74A-A280-18E1D28ABC72}" srcOrd="0" destOrd="0" presId="urn:microsoft.com/office/officeart/2005/8/layout/hierarchy1"/>
    <dgm:cxn modelId="{E81329F7-2022-1045-92B8-11841D4F58F5}" type="presParOf" srcId="{1C048C9A-3AEE-A74A-A280-18E1D28ABC72}" destId="{6663E1AB-A165-054C-B50F-7361926A7539}" srcOrd="0" destOrd="0" presId="urn:microsoft.com/office/officeart/2005/8/layout/hierarchy1"/>
    <dgm:cxn modelId="{33E6150E-5DA4-4741-9695-E70C59613538}" type="presParOf" srcId="{1C048C9A-3AEE-A74A-A280-18E1D28ABC72}" destId="{1AD9C64A-04A5-9D4B-9AB9-BC8C1F2B27F3}" srcOrd="1" destOrd="0" presId="urn:microsoft.com/office/officeart/2005/8/layout/hierarchy1"/>
    <dgm:cxn modelId="{7BFAA4A2-C2DB-9B49-8606-9972C5E87A8D}" type="presParOf" srcId="{48F74326-665B-FC4C-95EE-D3216763E4D3}" destId="{1EAF4436-2465-7449-A53E-BADA2564EB04}" srcOrd="1" destOrd="0" presId="urn:microsoft.com/office/officeart/2005/8/layout/hierarchy1"/>
    <dgm:cxn modelId="{7C2AAC50-BEC2-D242-BC57-B6062D09D98C}" type="presParOf" srcId="{BBC17B3A-21B1-F241-BA11-95F133CCA716}" destId="{628F0768-3996-5A4F-9B3B-0FD4ED76CA63}" srcOrd="1" destOrd="0" presId="urn:microsoft.com/office/officeart/2005/8/layout/hierarchy1"/>
    <dgm:cxn modelId="{710EFD00-326E-F047-BD39-CC14F0F5E1A3}" type="presParOf" srcId="{628F0768-3996-5A4F-9B3B-0FD4ED76CA63}" destId="{D3B1B891-D156-3E4A-856F-43717A730EBD}" srcOrd="0" destOrd="0" presId="urn:microsoft.com/office/officeart/2005/8/layout/hierarchy1"/>
    <dgm:cxn modelId="{55A428E3-3C3D-494C-BD2C-8B6178588FFE}" type="presParOf" srcId="{D3B1B891-D156-3E4A-856F-43717A730EBD}" destId="{60DC8F18-D4D8-4E4B-B466-77C13E16430F}" srcOrd="0" destOrd="0" presId="urn:microsoft.com/office/officeart/2005/8/layout/hierarchy1"/>
    <dgm:cxn modelId="{987AF23B-53B8-5241-B85D-B76C3E8DC187}" type="presParOf" srcId="{D3B1B891-D156-3E4A-856F-43717A730EBD}" destId="{8A882115-E62B-8C4E-8A78-5BC2F97C4B11}" srcOrd="1" destOrd="0" presId="urn:microsoft.com/office/officeart/2005/8/layout/hierarchy1"/>
    <dgm:cxn modelId="{CC404B47-B1B2-2246-B7E3-AE7096D9FBCF}" type="presParOf" srcId="{628F0768-3996-5A4F-9B3B-0FD4ED76CA63}" destId="{79ED43D7-60F4-784D-92B3-7FAAE3A2175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E1AE4D-C857-452E-931D-EC102852F022}"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FAB1BCFE-AD20-47CB-8B71-CB09D3106897}">
      <dgm:prSet/>
      <dgm:spPr/>
      <dgm:t>
        <a:bodyPr/>
        <a:lstStyle/>
        <a:p>
          <a:r>
            <a:rPr lang="en-US" dirty="0"/>
            <a:t>Institutions plan to expand MFA coverage to more applications and user groups, ensuring that all access points are secure. This includes making MFA mandatory for all remote access and sensitive applications.</a:t>
          </a:r>
        </a:p>
      </dgm:t>
    </dgm:pt>
    <dgm:pt modelId="{D9D77598-B08A-4F05-9AF2-118E5FA10BD4}" type="parTrans" cxnId="{81F8352B-829D-42BF-BCF2-BA77F0FA9347}">
      <dgm:prSet/>
      <dgm:spPr/>
      <dgm:t>
        <a:bodyPr/>
        <a:lstStyle/>
        <a:p>
          <a:endParaRPr lang="en-US"/>
        </a:p>
      </dgm:t>
    </dgm:pt>
    <dgm:pt modelId="{C79EDB7E-ADD7-43B3-8615-2172A187649B}" type="sibTrans" cxnId="{81F8352B-829D-42BF-BCF2-BA77F0FA9347}">
      <dgm:prSet/>
      <dgm:spPr/>
      <dgm:t>
        <a:bodyPr/>
        <a:lstStyle/>
        <a:p>
          <a:endParaRPr lang="en-US"/>
        </a:p>
      </dgm:t>
    </dgm:pt>
    <dgm:pt modelId="{7AC4B882-53A6-48A0-BDA6-06785009FFAB}">
      <dgm:prSet/>
      <dgm:spPr/>
      <dgm:t>
        <a:bodyPr/>
        <a:lstStyle/>
        <a:p>
          <a:r>
            <a:rPr lang="en-US" dirty="0"/>
            <a:t>Despite widespread MFA deployment, the majority of institutions do not have current plans to shift to </a:t>
          </a:r>
          <a:r>
            <a:rPr lang="en-US" dirty="0" err="1"/>
            <a:t>passwordless</a:t>
          </a:r>
          <a:r>
            <a:rPr lang="en-US" dirty="0"/>
            <a:t> authentication, citing budget constraints, prioritization issues, and the novelty of </a:t>
          </a:r>
          <a:r>
            <a:rPr lang="en-US" dirty="0" err="1"/>
            <a:t>passwordless</a:t>
          </a:r>
          <a:r>
            <a:rPr lang="en-US" dirty="0"/>
            <a:t> technology as main impediments.</a:t>
          </a:r>
        </a:p>
      </dgm:t>
    </dgm:pt>
    <dgm:pt modelId="{515AFEAD-8B8D-41AD-8F81-D3E18C5FC752}" type="parTrans" cxnId="{DC46ADDF-9A9C-41A7-98FE-F92B309A0B0F}">
      <dgm:prSet/>
      <dgm:spPr/>
      <dgm:t>
        <a:bodyPr/>
        <a:lstStyle/>
        <a:p>
          <a:endParaRPr lang="en-US"/>
        </a:p>
      </dgm:t>
    </dgm:pt>
    <dgm:pt modelId="{826F91EF-9FA9-4778-83B9-8039A6D4986D}" type="sibTrans" cxnId="{DC46ADDF-9A9C-41A7-98FE-F92B309A0B0F}">
      <dgm:prSet/>
      <dgm:spPr/>
      <dgm:t>
        <a:bodyPr/>
        <a:lstStyle/>
        <a:p>
          <a:endParaRPr lang="en-US"/>
        </a:p>
      </dgm:t>
    </dgm:pt>
    <dgm:pt modelId="{540CA63A-E7D4-1541-B52F-5696E09D1403}" type="pres">
      <dgm:prSet presAssocID="{10E1AE4D-C857-452E-931D-EC102852F022}" presName="hierChild1" presStyleCnt="0">
        <dgm:presLayoutVars>
          <dgm:chPref val="1"/>
          <dgm:dir/>
          <dgm:animOne val="branch"/>
          <dgm:animLvl val="lvl"/>
          <dgm:resizeHandles/>
        </dgm:presLayoutVars>
      </dgm:prSet>
      <dgm:spPr/>
    </dgm:pt>
    <dgm:pt modelId="{6ED16916-E486-9A42-9605-78268A410B60}" type="pres">
      <dgm:prSet presAssocID="{FAB1BCFE-AD20-47CB-8B71-CB09D3106897}" presName="hierRoot1" presStyleCnt="0"/>
      <dgm:spPr/>
    </dgm:pt>
    <dgm:pt modelId="{DE10F7B3-5FDC-884D-BCCD-E8D799BEC8CA}" type="pres">
      <dgm:prSet presAssocID="{FAB1BCFE-AD20-47CB-8B71-CB09D3106897}" presName="composite" presStyleCnt="0"/>
      <dgm:spPr/>
    </dgm:pt>
    <dgm:pt modelId="{AE41134E-7F7E-EC46-9C2F-2413C6C6C32B}" type="pres">
      <dgm:prSet presAssocID="{FAB1BCFE-AD20-47CB-8B71-CB09D3106897}" presName="background" presStyleLbl="node0" presStyleIdx="0" presStyleCnt="2"/>
      <dgm:spPr>
        <a:solidFill>
          <a:schemeClr val="accent6"/>
        </a:solidFill>
      </dgm:spPr>
    </dgm:pt>
    <dgm:pt modelId="{EA853375-D222-724E-8EC4-C2A2C643D350}" type="pres">
      <dgm:prSet presAssocID="{FAB1BCFE-AD20-47CB-8B71-CB09D3106897}" presName="text" presStyleLbl="fgAcc0" presStyleIdx="0" presStyleCnt="2">
        <dgm:presLayoutVars>
          <dgm:chPref val="3"/>
        </dgm:presLayoutVars>
      </dgm:prSet>
      <dgm:spPr/>
    </dgm:pt>
    <dgm:pt modelId="{FEB9F688-50B0-4345-BABA-94A6224C47EA}" type="pres">
      <dgm:prSet presAssocID="{FAB1BCFE-AD20-47CB-8B71-CB09D3106897}" presName="hierChild2" presStyleCnt="0"/>
      <dgm:spPr/>
    </dgm:pt>
    <dgm:pt modelId="{096948F2-0779-6A4E-ABD9-7C9DF4425DA6}" type="pres">
      <dgm:prSet presAssocID="{7AC4B882-53A6-48A0-BDA6-06785009FFAB}" presName="hierRoot1" presStyleCnt="0"/>
      <dgm:spPr/>
    </dgm:pt>
    <dgm:pt modelId="{58053146-3DBF-B74D-A649-9F3A706AFAB0}" type="pres">
      <dgm:prSet presAssocID="{7AC4B882-53A6-48A0-BDA6-06785009FFAB}" presName="composite" presStyleCnt="0"/>
      <dgm:spPr/>
    </dgm:pt>
    <dgm:pt modelId="{BD0DE6C2-0E65-5B46-A4F9-5C01390D0420}" type="pres">
      <dgm:prSet presAssocID="{7AC4B882-53A6-48A0-BDA6-06785009FFAB}" presName="background" presStyleLbl="node0" presStyleIdx="1" presStyleCnt="2"/>
      <dgm:spPr>
        <a:solidFill>
          <a:schemeClr val="accent6"/>
        </a:solidFill>
      </dgm:spPr>
    </dgm:pt>
    <dgm:pt modelId="{A0AAB475-8C65-CF4B-A864-F8B53AD07B24}" type="pres">
      <dgm:prSet presAssocID="{7AC4B882-53A6-48A0-BDA6-06785009FFAB}" presName="text" presStyleLbl="fgAcc0" presStyleIdx="1" presStyleCnt="2">
        <dgm:presLayoutVars>
          <dgm:chPref val="3"/>
        </dgm:presLayoutVars>
      </dgm:prSet>
      <dgm:spPr/>
    </dgm:pt>
    <dgm:pt modelId="{D7C93C8F-2B5C-7847-963F-47C190F84BF1}" type="pres">
      <dgm:prSet presAssocID="{7AC4B882-53A6-48A0-BDA6-06785009FFAB}" presName="hierChild2" presStyleCnt="0"/>
      <dgm:spPr/>
    </dgm:pt>
  </dgm:ptLst>
  <dgm:cxnLst>
    <dgm:cxn modelId="{2FB7B200-D591-8641-B79E-743D37CBBFDF}" type="presOf" srcId="{10E1AE4D-C857-452E-931D-EC102852F022}" destId="{540CA63A-E7D4-1541-B52F-5696E09D1403}" srcOrd="0" destOrd="0" presId="urn:microsoft.com/office/officeart/2005/8/layout/hierarchy1"/>
    <dgm:cxn modelId="{81F8352B-829D-42BF-BCF2-BA77F0FA9347}" srcId="{10E1AE4D-C857-452E-931D-EC102852F022}" destId="{FAB1BCFE-AD20-47CB-8B71-CB09D3106897}" srcOrd="0" destOrd="0" parTransId="{D9D77598-B08A-4F05-9AF2-118E5FA10BD4}" sibTransId="{C79EDB7E-ADD7-43B3-8615-2172A187649B}"/>
    <dgm:cxn modelId="{63A04048-71D5-3B4F-A811-0CB1957A3704}" type="presOf" srcId="{FAB1BCFE-AD20-47CB-8B71-CB09D3106897}" destId="{EA853375-D222-724E-8EC4-C2A2C643D350}" srcOrd="0" destOrd="0" presId="urn:microsoft.com/office/officeart/2005/8/layout/hierarchy1"/>
    <dgm:cxn modelId="{072BA359-0385-1046-8E7A-B808B05EC7C8}" type="presOf" srcId="{7AC4B882-53A6-48A0-BDA6-06785009FFAB}" destId="{A0AAB475-8C65-CF4B-A864-F8B53AD07B24}" srcOrd="0" destOrd="0" presId="urn:microsoft.com/office/officeart/2005/8/layout/hierarchy1"/>
    <dgm:cxn modelId="{DC46ADDF-9A9C-41A7-98FE-F92B309A0B0F}" srcId="{10E1AE4D-C857-452E-931D-EC102852F022}" destId="{7AC4B882-53A6-48A0-BDA6-06785009FFAB}" srcOrd="1" destOrd="0" parTransId="{515AFEAD-8B8D-41AD-8F81-D3E18C5FC752}" sibTransId="{826F91EF-9FA9-4778-83B9-8039A6D4986D}"/>
    <dgm:cxn modelId="{571043ED-31E6-8140-A637-DBDF54693241}" type="presParOf" srcId="{540CA63A-E7D4-1541-B52F-5696E09D1403}" destId="{6ED16916-E486-9A42-9605-78268A410B60}" srcOrd="0" destOrd="0" presId="urn:microsoft.com/office/officeart/2005/8/layout/hierarchy1"/>
    <dgm:cxn modelId="{638EA8E2-8035-1942-941E-83401510539F}" type="presParOf" srcId="{6ED16916-E486-9A42-9605-78268A410B60}" destId="{DE10F7B3-5FDC-884D-BCCD-E8D799BEC8CA}" srcOrd="0" destOrd="0" presId="urn:microsoft.com/office/officeart/2005/8/layout/hierarchy1"/>
    <dgm:cxn modelId="{3DEED080-B6F5-2B48-B06D-B85689715D46}" type="presParOf" srcId="{DE10F7B3-5FDC-884D-BCCD-E8D799BEC8CA}" destId="{AE41134E-7F7E-EC46-9C2F-2413C6C6C32B}" srcOrd="0" destOrd="0" presId="urn:microsoft.com/office/officeart/2005/8/layout/hierarchy1"/>
    <dgm:cxn modelId="{63090596-2410-124A-9A1E-E9A66FFDC1DB}" type="presParOf" srcId="{DE10F7B3-5FDC-884D-BCCD-E8D799BEC8CA}" destId="{EA853375-D222-724E-8EC4-C2A2C643D350}" srcOrd="1" destOrd="0" presId="urn:microsoft.com/office/officeart/2005/8/layout/hierarchy1"/>
    <dgm:cxn modelId="{52FE6166-D560-F74C-8F23-808EDC4083E1}" type="presParOf" srcId="{6ED16916-E486-9A42-9605-78268A410B60}" destId="{FEB9F688-50B0-4345-BABA-94A6224C47EA}" srcOrd="1" destOrd="0" presId="urn:microsoft.com/office/officeart/2005/8/layout/hierarchy1"/>
    <dgm:cxn modelId="{EA49203F-5C2C-DA4C-BF00-16D2BCE46FF6}" type="presParOf" srcId="{540CA63A-E7D4-1541-B52F-5696E09D1403}" destId="{096948F2-0779-6A4E-ABD9-7C9DF4425DA6}" srcOrd="1" destOrd="0" presId="urn:microsoft.com/office/officeart/2005/8/layout/hierarchy1"/>
    <dgm:cxn modelId="{CE8913F1-240A-2B41-B968-A7BF4C90D346}" type="presParOf" srcId="{096948F2-0779-6A4E-ABD9-7C9DF4425DA6}" destId="{58053146-3DBF-B74D-A649-9F3A706AFAB0}" srcOrd="0" destOrd="0" presId="urn:microsoft.com/office/officeart/2005/8/layout/hierarchy1"/>
    <dgm:cxn modelId="{4FD8B764-CC8A-B04E-9EFA-86089EF01F7B}" type="presParOf" srcId="{58053146-3DBF-B74D-A649-9F3A706AFAB0}" destId="{BD0DE6C2-0E65-5B46-A4F9-5C01390D0420}" srcOrd="0" destOrd="0" presId="urn:microsoft.com/office/officeart/2005/8/layout/hierarchy1"/>
    <dgm:cxn modelId="{0D92A87B-4802-C842-8B1E-E6D78EB88BF7}" type="presParOf" srcId="{58053146-3DBF-B74D-A649-9F3A706AFAB0}" destId="{A0AAB475-8C65-CF4B-A864-F8B53AD07B24}" srcOrd="1" destOrd="0" presId="urn:microsoft.com/office/officeart/2005/8/layout/hierarchy1"/>
    <dgm:cxn modelId="{3DDEAB16-E5C1-B14D-A655-D0648118C4AF}" type="presParOf" srcId="{096948F2-0779-6A4E-ABD9-7C9DF4425DA6}" destId="{D7C93C8F-2B5C-7847-963F-47C190F84BF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290241-F066-4A5B-9558-8E0C026BBAE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6451BBDC-1F9D-47F9-A572-D3455FD57BE3}">
      <dgm:prSet/>
      <dgm:spPr/>
      <dgm:t>
        <a:bodyPr/>
        <a:lstStyle/>
        <a:p>
          <a:r>
            <a:rPr lang="en-US" dirty="0"/>
            <a:t>Including students</a:t>
          </a:r>
        </a:p>
      </dgm:t>
    </dgm:pt>
    <dgm:pt modelId="{DDE2BF2D-4871-4746-B7DD-1D0DA8DB57D1}" type="parTrans" cxnId="{57B8B12E-A24D-43A1-A9B1-7AFAFD684F97}">
      <dgm:prSet/>
      <dgm:spPr/>
      <dgm:t>
        <a:bodyPr/>
        <a:lstStyle/>
        <a:p>
          <a:endParaRPr lang="en-US"/>
        </a:p>
      </dgm:t>
    </dgm:pt>
    <dgm:pt modelId="{6A2B4967-FA05-4E32-81AC-86E59E8B6E16}" type="sibTrans" cxnId="{57B8B12E-A24D-43A1-A9B1-7AFAFD684F97}">
      <dgm:prSet/>
      <dgm:spPr/>
      <dgm:t>
        <a:bodyPr/>
        <a:lstStyle/>
        <a:p>
          <a:endParaRPr lang="en-US"/>
        </a:p>
      </dgm:t>
    </dgm:pt>
    <dgm:pt modelId="{DF2810B1-225F-4B6F-9DF5-AB38E828A878}">
      <dgm:prSet/>
      <dgm:spPr/>
      <dgm:t>
        <a:bodyPr/>
        <a:lstStyle/>
        <a:p>
          <a:r>
            <a:rPr lang="en-US" dirty="0"/>
            <a:t>Risk based auth</a:t>
          </a:r>
        </a:p>
      </dgm:t>
    </dgm:pt>
    <dgm:pt modelId="{369C57A5-12AB-480B-B4AB-A3C8ECC4A708}" type="parTrans" cxnId="{8417BC74-B57A-4FBA-BC9E-CF11F8AEF9EE}">
      <dgm:prSet/>
      <dgm:spPr/>
      <dgm:t>
        <a:bodyPr/>
        <a:lstStyle/>
        <a:p>
          <a:endParaRPr lang="en-US"/>
        </a:p>
      </dgm:t>
    </dgm:pt>
    <dgm:pt modelId="{FB833B69-3E6C-4B98-892C-954D2799051A}" type="sibTrans" cxnId="{8417BC74-B57A-4FBA-BC9E-CF11F8AEF9EE}">
      <dgm:prSet/>
      <dgm:spPr/>
      <dgm:t>
        <a:bodyPr/>
        <a:lstStyle/>
        <a:p>
          <a:endParaRPr lang="en-US"/>
        </a:p>
      </dgm:t>
    </dgm:pt>
    <dgm:pt modelId="{33195BB2-9A14-4C48-B85E-F6878F93213A}">
      <dgm:prSet/>
      <dgm:spPr/>
      <dgm:t>
        <a:bodyPr/>
        <a:lstStyle/>
        <a:p>
          <a:r>
            <a:rPr lang="en-US" dirty="0" err="1"/>
            <a:t>Passwordless</a:t>
          </a:r>
          <a:endParaRPr lang="en-US" dirty="0"/>
        </a:p>
      </dgm:t>
    </dgm:pt>
    <dgm:pt modelId="{8BA1234D-F0FB-45E2-9E4A-385E81CA1456}" type="parTrans" cxnId="{E6AF7FE0-48F3-48BE-84F9-567E950FC7CA}">
      <dgm:prSet/>
      <dgm:spPr/>
      <dgm:t>
        <a:bodyPr/>
        <a:lstStyle/>
        <a:p>
          <a:endParaRPr lang="en-US"/>
        </a:p>
      </dgm:t>
    </dgm:pt>
    <dgm:pt modelId="{E1167074-50A1-491F-ADB9-A393EB9C628B}" type="sibTrans" cxnId="{E6AF7FE0-48F3-48BE-84F9-567E950FC7CA}">
      <dgm:prSet/>
      <dgm:spPr/>
      <dgm:t>
        <a:bodyPr/>
        <a:lstStyle/>
        <a:p>
          <a:endParaRPr lang="en-US"/>
        </a:p>
      </dgm:t>
    </dgm:pt>
    <dgm:pt modelId="{5F451858-0FDE-425B-BBC0-FCEE2A8738D9}">
      <dgm:prSet/>
      <dgm:spPr/>
      <dgm:t>
        <a:bodyPr/>
        <a:lstStyle/>
        <a:p>
          <a:r>
            <a:rPr lang="en-US" dirty="0"/>
            <a:t>Retire telephony</a:t>
          </a:r>
        </a:p>
      </dgm:t>
    </dgm:pt>
    <dgm:pt modelId="{4C3FB5EF-954D-4465-8383-125771F6C325}" type="parTrans" cxnId="{B9E0E0FE-7A70-41A9-B019-76639C8F46D8}">
      <dgm:prSet/>
      <dgm:spPr/>
      <dgm:t>
        <a:bodyPr/>
        <a:lstStyle/>
        <a:p>
          <a:endParaRPr lang="en-US"/>
        </a:p>
      </dgm:t>
    </dgm:pt>
    <dgm:pt modelId="{5B822E91-00B9-4708-978B-A3497280D4F0}" type="sibTrans" cxnId="{B9E0E0FE-7A70-41A9-B019-76639C8F46D8}">
      <dgm:prSet/>
      <dgm:spPr/>
      <dgm:t>
        <a:bodyPr/>
        <a:lstStyle/>
        <a:p>
          <a:endParaRPr lang="en-US"/>
        </a:p>
      </dgm:t>
    </dgm:pt>
    <dgm:pt modelId="{9601FE9F-FA47-8D48-ACF3-2803CA67E070}" type="pres">
      <dgm:prSet presAssocID="{A8290241-F066-4A5B-9558-8E0C026BBAE0}" presName="linear" presStyleCnt="0">
        <dgm:presLayoutVars>
          <dgm:dir/>
          <dgm:animLvl val="lvl"/>
          <dgm:resizeHandles val="exact"/>
        </dgm:presLayoutVars>
      </dgm:prSet>
      <dgm:spPr/>
    </dgm:pt>
    <dgm:pt modelId="{504882D8-CC6A-744E-BDE5-0412690D5044}" type="pres">
      <dgm:prSet presAssocID="{6451BBDC-1F9D-47F9-A572-D3455FD57BE3}" presName="parentLin" presStyleCnt="0"/>
      <dgm:spPr/>
    </dgm:pt>
    <dgm:pt modelId="{62E443EA-6B5E-AC4A-B6CC-1DF39F0DF6FF}" type="pres">
      <dgm:prSet presAssocID="{6451BBDC-1F9D-47F9-A572-D3455FD57BE3}" presName="parentLeftMargin" presStyleLbl="node1" presStyleIdx="0" presStyleCnt="4"/>
      <dgm:spPr/>
    </dgm:pt>
    <dgm:pt modelId="{0D547716-3544-294C-BDBE-E14EF9258FFD}" type="pres">
      <dgm:prSet presAssocID="{6451BBDC-1F9D-47F9-A572-D3455FD57BE3}" presName="parentText" presStyleLbl="node1" presStyleIdx="0" presStyleCnt="4">
        <dgm:presLayoutVars>
          <dgm:chMax val="0"/>
          <dgm:bulletEnabled val="1"/>
        </dgm:presLayoutVars>
      </dgm:prSet>
      <dgm:spPr/>
    </dgm:pt>
    <dgm:pt modelId="{9E41168B-7697-6247-852C-FD6DA4C62EF0}" type="pres">
      <dgm:prSet presAssocID="{6451BBDC-1F9D-47F9-A572-D3455FD57BE3}" presName="negativeSpace" presStyleCnt="0"/>
      <dgm:spPr/>
    </dgm:pt>
    <dgm:pt modelId="{682730B6-7824-3141-AE7F-3ECE5E08D739}" type="pres">
      <dgm:prSet presAssocID="{6451BBDC-1F9D-47F9-A572-D3455FD57BE3}" presName="childText" presStyleLbl="conFgAcc1" presStyleIdx="0" presStyleCnt="4">
        <dgm:presLayoutVars>
          <dgm:bulletEnabled val="1"/>
        </dgm:presLayoutVars>
      </dgm:prSet>
      <dgm:spPr/>
    </dgm:pt>
    <dgm:pt modelId="{A5BF6BCD-28BC-5542-9F4C-2EDE3E279217}" type="pres">
      <dgm:prSet presAssocID="{6A2B4967-FA05-4E32-81AC-86E59E8B6E16}" presName="spaceBetweenRectangles" presStyleCnt="0"/>
      <dgm:spPr/>
    </dgm:pt>
    <dgm:pt modelId="{74FBF621-C342-6D43-8F16-791BBD8CD65A}" type="pres">
      <dgm:prSet presAssocID="{DF2810B1-225F-4B6F-9DF5-AB38E828A878}" presName="parentLin" presStyleCnt="0"/>
      <dgm:spPr/>
    </dgm:pt>
    <dgm:pt modelId="{8A207779-185A-3D41-A282-7FBB12D2B7FE}" type="pres">
      <dgm:prSet presAssocID="{DF2810B1-225F-4B6F-9DF5-AB38E828A878}" presName="parentLeftMargin" presStyleLbl="node1" presStyleIdx="0" presStyleCnt="4"/>
      <dgm:spPr/>
    </dgm:pt>
    <dgm:pt modelId="{CC859AF8-9E26-4C4F-9A92-BAA3075BAE78}" type="pres">
      <dgm:prSet presAssocID="{DF2810B1-225F-4B6F-9DF5-AB38E828A878}" presName="parentText" presStyleLbl="node1" presStyleIdx="1" presStyleCnt="4">
        <dgm:presLayoutVars>
          <dgm:chMax val="0"/>
          <dgm:bulletEnabled val="1"/>
        </dgm:presLayoutVars>
      </dgm:prSet>
      <dgm:spPr/>
    </dgm:pt>
    <dgm:pt modelId="{E72D1763-D35D-AE4D-A626-4E1E15CB6F80}" type="pres">
      <dgm:prSet presAssocID="{DF2810B1-225F-4B6F-9DF5-AB38E828A878}" presName="negativeSpace" presStyleCnt="0"/>
      <dgm:spPr/>
    </dgm:pt>
    <dgm:pt modelId="{F8C89639-1315-5949-94AE-C571FC0963DE}" type="pres">
      <dgm:prSet presAssocID="{DF2810B1-225F-4B6F-9DF5-AB38E828A878}" presName="childText" presStyleLbl="conFgAcc1" presStyleIdx="1" presStyleCnt="4">
        <dgm:presLayoutVars>
          <dgm:bulletEnabled val="1"/>
        </dgm:presLayoutVars>
      </dgm:prSet>
      <dgm:spPr/>
    </dgm:pt>
    <dgm:pt modelId="{B82F2FCB-6BD1-764F-BD08-DEC4F7DC3B57}" type="pres">
      <dgm:prSet presAssocID="{FB833B69-3E6C-4B98-892C-954D2799051A}" presName="spaceBetweenRectangles" presStyleCnt="0"/>
      <dgm:spPr/>
    </dgm:pt>
    <dgm:pt modelId="{93B7F07A-99D4-F740-89C5-E2E06CA96351}" type="pres">
      <dgm:prSet presAssocID="{33195BB2-9A14-4C48-B85E-F6878F93213A}" presName="parentLin" presStyleCnt="0"/>
      <dgm:spPr/>
    </dgm:pt>
    <dgm:pt modelId="{AE33955D-1C1B-1245-9142-14875DCD2695}" type="pres">
      <dgm:prSet presAssocID="{33195BB2-9A14-4C48-B85E-F6878F93213A}" presName="parentLeftMargin" presStyleLbl="node1" presStyleIdx="1" presStyleCnt="4"/>
      <dgm:spPr/>
    </dgm:pt>
    <dgm:pt modelId="{65F6A12A-3884-5C4A-8289-17D0115C43C5}" type="pres">
      <dgm:prSet presAssocID="{33195BB2-9A14-4C48-B85E-F6878F93213A}" presName="parentText" presStyleLbl="node1" presStyleIdx="2" presStyleCnt="4">
        <dgm:presLayoutVars>
          <dgm:chMax val="0"/>
          <dgm:bulletEnabled val="1"/>
        </dgm:presLayoutVars>
      </dgm:prSet>
      <dgm:spPr/>
    </dgm:pt>
    <dgm:pt modelId="{47333FCA-E754-5949-85F0-588B95281412}" type="pres">
      <dgm:prSet presAssocID="{33195BB2-9A14-4C48-B85E-F6878F93213A}" presName="negativeSpace" presStyleCnt="0"/>
      <dgm:spPr/>
    </dgm:pt>
    <dgm:pt modelId="{A90CFCB3-5A19-BE4F-BF1B-7815ED79D7D1}" type="pres">
      <dgm:prSet presAssocID="{33195BB2-9A14-4C48-B85E-F6878F93213A}" presName="childText" presStyleLbl="conFgAcc1" presStyleIdx="2" presStyleCnt="4">
        <dgm:presLayoutVars>
          <dgm:bulletEnabled val="1"/>
        </dgm:presLayoutVars>
      </dgm:prSet>
      <dgm:spPr/>
    </dgm:pt>
    <dgm:pt modelId="{118CC504-63DD-7247-B689-8ACA3DD93764}" type="pres">
      <dgm:prSet presAssocID="{E1167074-50A1-491F-ADB9-A393EB9C628B}" presName="spaceBetweenRectangles" presStyleCnt="0"/>
      <dgm:spPr/>
    </dgm:pt>
    <dgm:pt modelId="{75CE9A46-89F5-4D45-98E4-259B7D3CD4AF}" type="pres">
      <dgm:prSet presAssocID="{5F451858-0FDE-425B-BBC0-FCEE2A8738D9}" presName="parentLin" presStyleCnt="0"/>
      <dgm:spPr/>
    </dgm:pt>
    <dgm:pt modelId="{1AC2F619-0E6A-9140-A4A3-2B858CF81150}" type="pres">
      <dgm:prSet presAssocID="{5F451858-0FDE-425B-BBC0-FCEE2A8738D9}" presName="parentLeftMargin" presStyleLbl="node1" presStyleIdx="2" presStyleCnt="4"/>
      <dgm:spPr/>
    </dgm:pt>
    <dgm:pt modelId="{BE71BBB8-8359-A542-9EA3-E7F983DF677B}" type="pres">
      <dgm:prSet presAssocID="{5F451858-0FDE-425B-BBC0-FCEE2A8738D9}" presName="parentText" presStyleLbl="node1" presStyleIdx="3" presStyleCnt="4">
        <dgm:presLayoutVars>
          <dgm:chMax val="0"/>
          <dgm:bulletEnabled val="1"/>
        </dgm:presLayoutVars>
      </dgm:prSet>
      <dgm:spPr/>
    </dgm:pt>
    <dgm:pt modelId="{E63DC90D-FC6D-E847-B488-1EC6F36833DF}" type="pres">
      <dgm:prSet presAssocID="{5F451858-0FDE-425B-BBC0-FCEE2A8738D9}" presName="negativeSpace" presStyleCnt="0"/>
      <dgm:spPr/>
    </dgm:pt>
    <dgm:pt modelId="{BF6BC29B-B476-C949-9BA0-99471F11C6D2}" type="pres">
      <dgm:prSet presAssocID="{5F451858-0FDE-425B-BBC0-FCEE2A8738D9}" presName="childText" presStyleLbl="conFgAcc1" presStyleIdx="3" presStyleCnt="4">
        <dgm:presLayoutVars>
          <dgm:bulletEnabled val="1"/>
        </dgm:presLayoutVars>
      </dgm:prSet>
      <dgm:spPr/>
    </dgm:pt>
  </dgm:ptLst>
  <dgm:cxnLst>
    <dgm:cxn modelId="{14D11A05-3D96-CF4A-9518-937322FA7407}" type="presOf" srcId="{6451BBDC-1F9D-47F9-A572-D3455FD57BE3}" destId="{62E443EA-6B5E-AC4A-B6CC-1DF39F0DF6FF}" srcOrd="0" destOrd="0" presId="urn:microsoft.com/office/officeart/2005/8/layout/list1"/>
    <dgm:cxn modelId="{1DD64D05-F1B2-7249-B413-3A7CD172C9E6}" type="presOf" srcId="{6451BBDC-1F9D-47F9-A572-D3455FD57BE3}" destId="{0D547716-3544-294C-BDBE-E14EF9258FFD}" srcOrd="1" destOrd="0" presId="urn:microsoft.com/office/officeart/2005/8/layout/list1"/>
    <dgm:cxn modelId="{0007CB07-99FD-8F4C-B864-B897199FE078}" type="presOf" srcId="{33195BB2-9A14-4C48-B85E-F6878F93213A}" destId="{AE33955D-1C1B-1245-9142-14875DCD2695}" srcOrd="0" destOrd="0" presId="urn:microsoft.com/office/officeart/2005/8/layout/list1"/>
    <dgm:cxn modelId="{BEF6FA0F-D1B0-9542-AA62-B7C22B59C3EA}" type="presOf" srcId="{A8290241-F066-4A5B-9558-8E0C026BBAE0}" destId="{9601FE9F-FA47-8D48-ACF3-2803CA67E070}" srcOrd="0" destOrd="0" presId="urn:microsoft.com/office/officeart/2005/8/layout/list1"/>
    <dgm:cxn modelId="{A2BC4221-58CE-384D-B726-0B3FB711013E}" type="presOf" srcId="{5F451858-0FDE-425B-BBC0-FCEE2A8738D9}" destId="{BE71BBB8-8359-A542-9EA3-E7F983DF677B}" srcOrd="1" destOrd="0" presId="urn:microsoft.com/office/officeart/2005/8/layout/list1"/>
    <dgm:cxn modelId="{57B8B12E-A24D-43A1-A9B1-7AFAFD684F97}" srcId="{A8290241-F066-4A5B-9558-8E0C026BBAE0}" destId="{6451BBDC-1F9D-47F9-A572-D3455FD57BE3}" srcOrd="0" destOrd="0" parTransId="{DDE2BF2D-4871-4746-B7DD-1D0DA8DB57D1}" sibTransId="{6A2B4967-FA05-4E32-81AC-86E59E8B6E16}"/>
    <dgm:cxn modelId="{9477DD42-1DA9-CE45-9C04-1833F2231CA7}" type="presOf" srcId="{DF2810B1-225F-4B6F-9DF5-AB38E828A878}" destId="{8A207779-185A-3D41-A282-7FBB12D2B7FE}" srcOrd="0" destOrd="0" presId="urn:microsoft.com/office/officeart/2005/8/layout/list1"/>
    <dgm:cxn modelId="{8417BC74-B57A-4FBA-BC9E-CF11F8AEF9EE}" srcId="{A8290241-F066-4A5B-9558-8E0C026BBAE0}" destId="{DF2810B1-225F-4B6F-9DF5-AB38E828A878}" srcOrd="1" destOrd="0" parTransId="{369C57A5-12AB-480B-B4AB-A3C8ECC4A708}" sibTransId="{FB833B69-3E6C-4B98-892C-954D2799051A}"/>
    <dgm:cxn modelId="{36A8C3C6-359D-BD43-A543-0873372209F6}" type="presOf" srcId="{5F451858-0FDE-425B-BBC0-FCEE2A8738D9}" destId="{1AC2F619-0E6A-9140-A4A3-2B858CF81150}" srcOrd="0" destOrd="0" presId="urn:microsoft.com/office/officeart/2005/8/layout/list1"/>
    <dgm:cxn modelId="{5D04A2D5-7B35-2D4A-BCD5-17C7840D5972}" type="presOf" srcId="{33195BB2-9A14-4C48-B85E-F6878F93213A}" destId="{65F6A12A-3884-5C4A-8289-17D0115C43C5}" srcOrd="1" destOrd="0" presId="urn:microsoft.com/office/officeart/2005/8/layout/list1"/>
    <dgm:cxn modelId="{BA595CDA-B766-7048-89FB-05F9119549EE}" type="presOf" srcId="{DF2810B1-225F-4B6F-9DF5-AB38E828A878}" destId="{CC859AF8-9E26-4C4F-9A92-BAA3075BAE78}" srcOrd="1" destOrd="0" presId="urn:microsoft.com/office/officeart/2005/8/layout/list1"/>
    <dgm:cxn modelId="{E6AF7FE0-48F3-48BE-84F9-567E950FC7CA}" srcId="{A8290241-F066-4A5B-9558-8E0C026BBAE0}" destId="{33195BB2-9A14-4C48-B85E-F6878F93213A}" srcOrd="2" destOrd="0" parTransId="{8BA1234D-F0FB-45E2-9E4A-385E81CA1456}" sibTransId="{E1167074-50A1-491F-ADB9-A393EB9C628B}"/>
    <dgm:cxn modelId="{B9E0E0FE-7A70-41A9-B019-76639C8F46D8}" srcId="{A8290241-F066-4A5B-9558-8E0C026BBAE0}" destId="{5F451858-0FDE-425B-BBC0-FCEE2A8738D9}" srcOrd="3" destOrd="0" parTransId="{4C3FB5EF-954D-4465-8383-125771F6C325}" sibTransId="{5B822E91-00B9-4708-978B-A3497280D4F0}"/>
    <dgm:cxn modelId="{5DCA055D-84EA-3F4E-A72C-CB2403269FF2}" type="presParOf" srcId="{9601FE9F-FA47-8D48-ACF3-2803CA67E070}" destId="{504882D8-CC6A-744E-BDE5-0412690D5044}" srcOrd="0" destOrd="0" presId="urn:microsoft.com/office/officeart/2005/8/layout/list1"/>
    <dgm:cxn modelId="{95B8A494-887D-4047-8971-386817387F8B}" type="presParOf" srcId="{504882D8-CC6A-744E-BDE5-0412690D5044}" destId="{62E443EA-6B5E-AC4A-B6CC-1DF39F0DF6FF}" srcOrd="0" destOrd="0" presId="urn:microsoft.com/office/officeart/2005/8/layout/list1"/>
    <dgm:cxn modelId="{78404344-DEE6-0F4B-803C-D8600779A725}" type="presParOf" srcId="{504882D8-CC6A-744E-BDE5-0412690D5044}" destId="{0D547716-3544-294C-BDBE-E14EF9258FFD}" srcOrd="1" destOrd="0" presId="urn:microsoft.com/office/officeart/2005/8/layout/list1"/>
    <dgm:cxn modelId="{66012863-AA25-FE47-87E1-EB10798B185F}" type="presParOf" srcId="{9601FE9F-FA47-8D48-ACF3-2803CA67E070}" destId="{9E41168B-7697-6247-852C-FD6DA4C62EF0}" srcOrd="1" destOrd="0" presId="urn:microsoft.com/office/officeart/2005/8/layout/list1"/>
    <dgm:cxn modelId="{2EBEACF5-E4ED-DD4A-82A7-BCC134E76FFB}" type="presParOf" srcId="{9601FE9F-FA47-8D48-ACF3-2803CA67E070}" destId="{682730B6-7824-3141-AE7F-3ECE5E08D739}" srcOrd="2" destOrd="0" presId="urn:microsoft.com/office/officeart/2005/8/layout/list1"/>
    <dgm:cxn modelId="{B413C5FD-3225-9E4F-A8C4-0B26EAE830DA}" type="presParOf" srcId="{9601FE9F-FA47-8D48-ACF3-2803CA67E070}" destId="{A5BF6BCD-28BC-5542-9F4C-2EDE3E279217}" srcOrd="3" destOrd="0" presId="urn:microsoft.com/office/officeart/2005/8/layout/list1"/>
    <dgm:cxn modelId="{1DE87467-FBA2-F84F-8B86-005473D733E6}" type="presParOf" srcId="{9601FE9F-FA47-8D48-ACF3-2803CA67E070}" destId="{74FBF621-C342-6D43-8F16-791BBD8CD65A}" srcOrd="4" destOrd="0" presId="urn:microsoft.com/office/officeart/2005/8/layout/list1"/>
    <dgm:cxn modelId="{3D28CF7C-81F1-8D42-9B3D-F4888BCF2AF5}" type="presParOf" srcId="{74FBF621-C342-6D43-8F16-791BBD8CD65A}" destId="{8A207779-185A-3D41-A282-7FBB12D2B7FE}" srcOrd="0" destOrd="0" presId="urn:microsoft.com/office/officeart/2005/8/layout/list1"/>
    <dgm:cxn modelId="{2F529BD1-2AF4-3342-805A-B4A27976F4C8}" type="presParOf" srcId="{74FBF621-C342-6D43-8F16-791BBD8CD65A}" destId="{CC859AF8-9E26-4C4F-9A92-BAA3075BAE78}" srcOrd="1" destOrd="0" presId="urn:microsoft.com/office/officeart/2005/8/layout/list1"/>
    <dgm:cxn modelId="{E0BC0A65-23F0-9F42-8093-F608539D3C8E}" type="presParOf" srcId="{9601FE9F-FA47-8D48-ACF3-2803CA67E070}" destId="{E72D1763-D35D-AE4D-A626-4E1E15CB6F80}" srcOrd="5" destOrd="0" presId="urn:microsoft.com/office/officeart/2005/8/layout/list1"/>
    <dgm:cxn modelId="{5F20C8BE-6526-2646-9ABB-B2361DBB3BED}" type="presParOf" srcId="{9601FE9F-FA47-8D48-ACF3-2803CA67E070}" destId="{F8C89639-1315-5949-94AE-C571FC0963DE}" srcOrd="6" destOrd="0" presId="urn:microsoft.com/office/officeart/2005/8/layout/list1"/>
    <dgm:cxn modelId="{B4F21C0F-B7F6-9D44-AA16-C88D06B0D5CF}" type="presParOf" srcId="{9601FE9F-FA47-8D48-ACF3-2803CA67E070}" destId="{B82F2FCB-6BD1-764F-BD08-DEC4F7DC3B57}" srcOrd="7" destOrd="0" presId="urn:microsoft.com/office/officeart/2005/8/layout/list1"/>
    <dgm:cxn modelId="{BF921D29-B6B1-D24C-A5A7-B4984BD85775}" type="presParOf" srcId="{9601FE9F-FA47-8D48-ACF3-2803CA67E070}" destId="{93B7F07A-99D4-F740-89C5-E2E06CA96351}" srcOrd="8" destOrd="0" presId="urn:microsoft.com/office/officeart/2005/8/layout/list1"/>
    <dgm:cxn modelId="{3B4DF6F4-08C4-4345-A8AF-6ECD3DE5ED34}" type="presParOf" srcId="{93B7F07A-99D4-F740-89C5-E2E06CA96351}" destId="{AE33955D-1C1B-1245-9142-14875DCD2695}" srcOrd="0" destOrd="0" presId="urn:microsoft.com/office/officeart/2005/8/layout/list1"/>
    <dgm:cxn modelId="{45E51037-B0CB-5040-8A2D-0C12B4A5D39B}" type="presParOf" srcId="{93B7F07A-99D4-F740-89C5-E2E06CA96351}" destId="{65F6A12A-3884-5C4A-8289-17D0115C43C5}" srcOrd="1" destOrd="0" presId="urn:microsoft.com/office/officeart/2005/8/layout/list1"/>
    <dgm:cxn modelId="{F38A821B-135E-9848-8CC5-67184AC87F37}" type="presParOf" srcId="{9601FE9F-FA47-8D48-ACF3-2803CA67E070}" destId="{47333FCA-E754-5949-85F0-588B95281412}" srcOrd="9" destOrd="0" presId="urn:microsoft.com/office/officeart/2005/8/layout/list1"/>
    <dgm:cxn modelId="{FF4ACE94-C15D-E344-832B-740DF54F0B8A}" type="presParOf" srcId="{9601FE9F-FA47-8D48-ACF3-2803CA67E070}" destId="{A90CFCB3-5A19-BE4F-BF1B-7815ED79D7D1}" srcOrd="10" destOrd="0" presId="urn:microsoft.com/office/officeart/2005/8/layout/list1"/>
    <dgm:cxn modelId="{84DD98B6-B96D-B449-A608-5BC3FA751037}" type="presParOf" srcId="{9601FE9F-FA47-8D48-ACF3-2803CA67E070}" destId="{118CC504-63DD-7247-B689-8ACA3DD93764}" srcOrd="11" destOrd="0" presId="urn:microsoft.com/office/officeart/2005/8/layout/list1"/>
    <dgm:cxn modelId="{3F565D4E-58F3-FC4A-86FD-8887BE17BBB9}" type="presParOf" srcId="{9601FE9F-FA47-8D48-ACF3-2803CA67E070}" destId="{75CE9A46-89F5-4D45-98E4-259B7D3CD4AF}" srcOrd="12" destOrd="0" presId="urn:microsoft.com/office/officeart/2005/8/layout/list1"/>
    <dgm:cxn modelId="{61D256E9-9FA0-BD4E-9B1C-EB90570DA06A}" type="presParOf" srcId="{75CE9A46-89F5-4D45-98E4-259B7D3CD4AF}" destId="{1AC2F619-0E6A-9140-A4A3-2B858CF81150}" srcOrd="0" destOrd="0" presId="urn:microsoft.com/office/officeart/2005/8/layout/list1"/>
    <dgm:cxn modelId="{86F9E9D0-31AA-3546-973B-A7F92E50A1F8}" type="presParOf" srcId="{75CE9A46-89F5-4D45-98E4-259B7D3CD4AF}" destId="{BE71BBB8-8359-A542-9EA3-E7F983DF677B}" srcOrd="1" destOrd="0" presId="urn:microsoft.com/office/officeart/2005/8/layout/list1"/>
    <dgm:cxn modelId="{E7D13AFF-F36B-2041-8F36-0EC373E4F68F}" type="presParOf" srcId="{9601FE9F-FA47-8D48-ACF3-2803CA67E070}" destId="{E63DC90D-FC6D-E847-B488-1EC6F36833DF}" srcOrd="13" destOrd="0" presId="urn:microsoft.com/office/officeart/2005/8/layout/list1"/>
    <dgm:cxn modelId="{5374A0F0-49A4-D64E-A747-1FC3E107C387}" type="presParOf" srcId="{9601FE9F-FA47-8D48-ACF3-2803CA67E070}" destId="{BF6BC29B-B476-C949-9BA0-99471F11C6D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0030F-EAB8-7B4E-A1D7-FED67F7AFA48}">
      <dsp:nvSpPr>
        <dsp:cNvPr id="0" name=""/>
        <dsp:cNvSpPr/>
      </dsp:nvSpPr>
      <dsp:spPr>
        <a:xfrm>
          <a:off x="1283" y="507953"/>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E249A1-959B-7440-87CE-C4A6BC8F6738}">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There is a significant increase in the adoption of Multi-Factor Authentication (MFA) across higher education institutions. In 2023, 86% of institutions support only one MFA solution, up from 68% in 2020.</a:t>
          </a:r>
        </a:p>
      </dsp:txBody>
      <dsp:txXfrm>
        <a:off x="585701" y="1067340"/>
        <a:ext cx="4337991" cy="2693452"/>
      </dsp:txXfrm>
    </dsp:sp>
    <dsp:sp modelId="{CC678322-C9CB-DC43-A165-06D6F1E77E30}">
      <dsp:nvSpPr>
        <dsp:cNvPr id="0" name=""/>
        <dsp:cNvSpPr/>
      </dsp:nvSpPr>
      <dsp:spPr>
        <a:xfrm>
          <a:off x="5508110" y="507953"/>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B7B3AB-83A3-A447-B4B0-E662119F4DBC}">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 number of institutions requiring MFA for all applications has increased from 5% in 2020 to 40% in 2023.</a:t>
          </a:r>
        </a:p>
      </dsp:txBody>
      <dsp:txXfrm>
        <a:off x="6092527" y="1067340"/>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2C3F5-861A-E34F-A9ED-4C2855055DE4}">
      <dsp:nvSpPr>
        <dsp:cNvPr id="0" name=""/>
        <dsp:cNvSpPr/>
      </dsp:nvSpPr>
      <dsp:spPr>
        <a:xfrm>
          <a:off x="1283" y="507953"/>
          <a:ext cx="4505585" cy="286104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4FE7E7-2641-9B41-BB30-6160D648A9B7}">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The requirement for MFA across different user categories has expanded significantly. In 2023, 79% of institutions required MFA for faculty, staff, and students, compared to 38% in 2020.</a:t>
          </a:r>
        </a:p>
      </dsp:txBody>
      <dsp:txXfrm>
        <a:off x="585701" y="1067340"/>
        <a:ext cx="4337991" cy="2693452"/>
      </dsp:txXfrm>
    </dsp:sp>
    <dsp:sp modelId="{D3D61B46-2BF6-AB47-854B-0E91597ADEA4}">
      <dsp:nvSpPr>
        <dsp:cNvPr id="0" name=""/>
        <dsp:cNvSpPr/>
      </dsp:nvSpPr>
      <dsp:spPr>
        <a:xfrm>
          <a:off x="5508110" y="507953"/>
          <a:ext cx="4505585" cy="286104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C2A100-6EAD-A14F-965D-2936B529E37E}">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MFA availability for students has become more prevalent, with only 15% of sites supporting fewer MFA users than they have students, down from 45% in 2020.</a:t>
          </a:r>
        </a:p>
      </dsp:txBody>
      <dsp:txXfrm>
        <a:off x="6092527" y="1067340"/>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D5333-78FD-3F43-B79D-2DF9FFA1E620}">
      <dsp:nvSpPr>
        <dsp:cNvPr id="0" name=""/>
        <dsp:cNvSpPr/>
      </dsp:nvSpPr>
      <dsp:spPr>
        <a:xfrm>
          <a:off x="1283" y="507953"/>
          <a:ext cx="4505585" cy="2861046"/>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4F40CE-7461-DF48-9CA9-475ECA913445}">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While Cisco Duo remains a popular MFA solution, its dominance has decreased, with 68% of respondents supporting it in 2023, down from 82% in 2020.</a:t>
          </a:r>
        </a:p>
      </dsp:txBody>
      <dsp:txXfrm>
        <a:off x="585701" y="1067340"/>
        <a:ext cx="4337991" cy="2693452"/>
      </dsp:txXfrm>
    </dsp:sp>
    <dsp:sp modelId="{400A315C-FEE9-2E45-9A15-7131C9B47952}">
      <dsp:nvSpPr>
        <dsp:cNvPr id="0" name=""/>
        <dsp:cNvSpPr/>
      </dsp:nvSpPr>
      <dsp:spPr>
        <a:xfrm>
          <a:off x="5508110" y="507953"/>
          <a:ext cx="4505585" cy="2861046"/>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EA54D6-8C54-4444-B2F7-B9F6B8494636}">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There is a rise in the use of Microsoft </a:t>
          </a:r>
          <a:r>
            <a:rPr lang="en-US" sz="2700" kern="1200" dirty="0" err="1"/>
            <a:t>Entra</a:t>
          </a:r>
          <a:r>
            <a:rPr lang="en-US" sz="2700" kern="1200" dirty="0"/>
            <a:t> MFA (formerly Microsoft Azure MFA), supported by 46% of respondents in 2023, up from 23% in 2020.</a:t>
          </a:r>
        </a:p>
      </dsp:txBody>
      <dsp:txXfrm>
        <a:off x="6092527" y="1067340"/>
        <a:ext cx="4337991" cy="2693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3E1AB-A165-054C-B50F-7361926A7539}">
      <dsp:nvSpPr>
        <dsp:cNvPr id="0" name=""/>
        <dsp:cNvSpPr/>
      </dsp:nvSpPr>
      <dsp:spPr>
        <a:xfrm>
          <a:off x="1283" y="507953"/>
          <a:ext cx="4505585" cy="2861046"/>
        </a:xfrm>
        <a:prstGeom prst="roundRect">
          <a:avLst>
            <a:gd name="adj" fmla="val 10000"/>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D9C64A-04A5-9D4B-9AB9-BC8C1F2B27F3}">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Institutions report varied experiences with implementing MFA, including challenges related to user support and training. Nearly 75% of respondents provide MFA support with fewer than 2 full-time employees (FTEs).</a:t>
          </a:r>
        </a:p>
      </dsp:txBody>
      <dsp:txXfrm>
        <a:off x="585701" y="1067340"/>
        <a:ext cx="4337991" cy="2693452"/>
      </dsp:txXfrm>
    </dsp:sp>
    <dsp:sp modelId="{60DC8F18-D4D8-4E4B-B466-77C13E16430F}">
      <dsp:nvSpPr>
        <dsp:cNvPr id="0" name=""/>
        <dsp:cNvSpPr/>
      </dsp:nvSpPr>
      <dsp:spPr>
        <a:xfrm>
          <a:off x="5508110" y="507953"/>
          <a:ext cx="4505585" cy="2861046"/>
        </a:xfrm>
        <a:prstGeom prst="roundRect">
          <a:avLst>
            <a:gd name="adj" fmla="val 10000"/>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882115-E62B-8C4E-8A78-5BC2F97C4B11}">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The "remember me" feature and its support duration vary, with more institutions allowing longer periods in 2023 compared to 2020.</a:t>
          </a:r>
        </a:p>
      </dsp:txBody>
      <dsp:txXfrm>
        <a:off x="6092527" y="1067340"/>
        <a:ext cx="4337991" cy="26934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1134E-7F7E-EC46-9C2F-2413C6C6C32B}">
      <dsp:nvSpPr>
        <dsp:cNvPr id="0" name=""/>
        <dsp:cNvSpPr/>
      </dsp:nvSpPr>
      <dsp:spPr>
        <a:xfrm>
          <a:off x="1283" y="507953"/>
          <a:ext cx="4505585" cy="2861046"/>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853375-D222-724E-8EC4-C2A2C643D350}">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Institutions plan to expand MFA coverage to more applications and user groups, ensuring that all access points are secure. This includes making MFA mandatory for all remote access and sensitive applications.</a:t>
          </a:r>
        </a:p>
      </dsp:txBody>
      <dsp:txXfrm>
        <a:off x="585701" y="1067340"/>
        <a:ext cx="4337991" cy="2693452"/>
      </dsp:txXfrm>
    </dsp:sp>
    <dsp:sp modelId="{BD0DE6C2-0E65-5B46-A4F9-5C01390D0420}">
      <dsp:nvSpPr>
        <dsp:cNvPr id="0" name=""/>
        <dsp:cNvSpPr/>
      </dsp:nvSpPr>
      <dsp:spPr>
        <a:xfrm>
          <a:off x="5508110" y="507953"/>
          <a:ext cx="4505585" cy="2861046"/>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AAB475-8C65-CF4B-A864-F8B53AD07B24}">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Despite widespread MFA deployment, the majority of institutions do not have current plans to shift to </a:t>
          </a:r>
          <a:r>
            <a:rPr lang="en-US" sz="2200" kern="1200" dirty="0" err="1"/>
            <a:t>passwordless</a:t>
          </a:r>
          <a:r>
            <a:rPr lang="en-US" sz="2200" kern="1200" dirty="0"/>
            <a:t> authentication, citing budget constraints, prioritization issues, and the novelty of </a:t>
          </a:r>
          <a:r>
            <a:rPr lang="en-US" sz="2200" kern="1200" dirty="0" err="1"/>
            <a:t>passwordless</a:t>
          </a:r>
          <a:r>
            <a:rPr lang="en-US" sz="2200" kern="1200" dirty="0"/>
            <a:t> technology as main impediments.</a:t>
          </a:r>
        </a:p>
      </dsp:txBody>
      <dsp:txXfrm>
        <a:off x="6092527" y="1067340"/>
        <a:ext cx="4337991" cy="2693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730B6-7824-3141-AE7F-3ECE5E08D739}">
      <dsp:nvSpPr>
        <dsp:cNvPr id="0" name=""/>
        <dsp:cNvSpPr/>
      </dsp:nvSpPr>
      <dsp:spPr>
        <a:xfrm>
          <a:off x="0" y="480515"/>
          <a:ext cx="5861091" cy="7812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547716-3544-294C-BDBE-E14EF9258FFD}">
      <dsp:nvSpPr>
        <dsp:cNvPr id="0" name=""/>
        <dsp:cNvSpPr/>
      </dsp:nvSpPr>
      <dsp:spPr>
        <a:xfrm>
          <a:off x="293054" y="22955"/>
          <a:ext cx="4102763" cy="9151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075" tIns="0" rIns="155075" bIns="0" numCol="1" spcCol="1270" anchor="ctr" anchorCtr="0">
          <a:noAutofit/>
        </a:bodyPr>
        <a:lstStyle/>
        <a:p>
          <a:pPr marL="0" lvl="0" indent="0" algn="l" defTabSz="1377950">
            <a:lnSpc>
              <a:spcPct val="90000"/>
            </a:lnSpc>
            <a:spcBef>
              <a:spcPct val="0"/>
            </a:spcBef>
            <a:spcAft>
              <a:spcPct val="35000"/>
            </a:spcAft>
            <a:buNone/>
          </a:pPr>
          <a:r>
            <a:rPr lang="en-US" sz="3100" kern="1200" dirty="0"/>
            <a:t>Including students</a:t>
          </a:r>
        </a:p>
      </dsp:txBody>
      <dsp:txXfrm>
        <a:off x="337726" y="67627"/>
        <a:ext cx="4013419" cy="825776"/>
      </dsp:txXfrm>
    </dsp:sp>
    <dsp:sp modelId="{F8C89639-1315-5949-94AE-C571FC0963DE}">
      <dsp:nvSpPr>
        <dsp:cNvPr id="0" name=""/>
        <dsp:cNvSpPr/>
      </dsp:nvSpPr>
      <dsp:spPr>
        <a:xfrm>
          <a:off x="0" y="1886675"/>
          <a:ext cx="5861091" cy="7812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859AF8-9E26-4C4F-9A92-BAA3075BAE78}">
      <dsp:nvSpPr>
        <dsp:cNvPr id="0" name=""/>
        <dsp:cNvSpPr/>
      </dsp:nvSpPr>
      <dsp:spPr>
        <a:xfrm>
          <a:off x="293054" y="1429115"/>
          <a:ext cx="4102763" cy="9151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075" tIns="0" rIns="155075" bIns="0" numCol="1" spcCol="1270" anchor="ctr" anchorCtr="0">
          <a:noAutofit/>
        </a:bodyPr>
        <a:lstStyle/>
        <a:p>
          <a:pPr marL="0" lvl="0" indent="0" algn="l" defTabSz="1377950">
            <a:lnSpc>
              <a:spcPct val="90000"/>
            </a:lnSpc>
            <a:spcBef>
              <a:spcPct val="0"/>
            </a:spcBef>
            <a:spcAft>
              <a:spcPct val="35000"/>
            </a:spcAft>
            <a:buNone/>
          </a:pPr>
          <a:r>
            <a:rPr lang="en-US" sz="3100" kern="1200" dirty="0"/>
            <a:t>Risk based auth</a:t>
          </a:r>
        </a:p>
      </dsp:txBody>
      <dsp:txXfrm>
        <a:off x="337726" y="1473787"/>
        <a:ext cx="4013419" cy="825776"/>
      </dsp:txXfrm>
    </dsp:sp>
    <dsp:sp modelId="{A90CFCB3-5A19-BE4F-BF1B-7815ED79D7D1}">
      <dsp:nvSpPr>
        <dsp:cNvPr id="0" name=""/>
        <dsp:cNvSpPr/>
      </dsp:nvSpPr>
      <dsp:spPr>
        <a:xfrm>
          <a:off x="0" y="3292835"/>
          <a:ext cx="5861091" cy="7812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F6A12A-3884-5C4A-8289-17D0115C43C5}">
      <dsp:nvSpPr>
        <dsp:cNvPr id="0" name=""/>
        <dsp:cNvSpPr/>
      </dsp:nvSpPr>
      <dsp:spPr>
        <a:xfrm>
          <a:off x="293054" y="2835275"/>
          <a:ext cx="4102763" cy="91512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075" tIns="0" rIns="155075" bIns="0" numCol="1" spcCol="1270" anchor="ctr" anchorCtr="0">
          <a:noAutofit/>
        </a:bodyPr>
        <a:lstStyle/>
        <a:p>
          <a:pPr marL="0" lvl="0" indent="0" algn="l" defTabSz="1377950">
            <a:lnSpc>
              <a:spcPct val="90000"/>
            </a:lnSpc>
            <a:spcBef>
              <a:spcPct val="0"/>
            </a:spcBef>
            <a:spcAft>
              <a:spcPct val="35000"/>
            </a:spcAft>
            <a:buNone/>
          </a:pPr>
          <a:r>
            <a:rPr lang="en-US" sz="3100" kern="1200" dirty="0" err="1"/>
            <a:t>Passwordless</a:t>
          </a:r>
          <a:endParaRPr lang="en-US" sz="3100" kern="1200" dirty="0"/>
        </a:p>
      </dsp:txBody>
      <dsp:txXfrm>
        <a:off x="337726" y="2879947"/>
        <a:ext cx="4013419" cy="825776"/>
      </dsp:txXfrm>
    </dsp:sp>
    <dsp:sp modelId="{BF6BC29B-B476-C949-9BA0-99471F11C6D2}">
      <dsp:nvSpPr>
        <dsp:cNvPr id="0" name=""/>
        <dsp:cNvSpPr/>
      </dsp:nvSpPr>
      <dsp:spPr>
        <a:xfrm>
          <a:off x="0" y="4698995"/>
          <a:ext cx="5861091" cy="7812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71BBB8-8359-A542-9EA3-E7F983DF677B}">
      <dsp:nvSpPr>
        <dsp:cNvPr id="0" name=""/>
        <dsp:cNvSpPr/>
      </dsp:nvSpPr>
      <dsp:spPr>
        <a:xfrm>
          <a:off x="293054" y="4241435"/>
          <a:ext cx="4102763" cy="9151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075" tIns="0" rIns="155075" bIns="0" numCol="1" spcCol="1270" anchor="ctr" anchorCtr="0">
          <a:noAutofit/>
        </a:bodyPr>
        <a:lstStyle/>
        <a:p>
          <a:pPr marL="0" lvl="0" indent="0" algn="l" defTabSz="1377950">
            <a:lnSpc>
              <a:spcPct val="90000"/>
            </a:lnSpc>
            <a:spcBef>
              <a:spcPct val="0"/>
            </a:spcBef>
            <a:spcAft>
              <a:spcPct val="35000"/>
            </a:spcAft>
            <a:buNone/>
          </a:pPr>
          <a:r>
            <a:rPr lang="en-US" sz="3100" kern="1200" dirty="0"/>
            <a:t>Retire telephony</a:t>
          </a:r>
        </a:p>
      </dsp:txBody>
      <dsp:txXfrm>
        <a:off x="337726" y="4286107"/>
        <a:ext cx="4013419"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34C0E-ED68-804B-AB4F-52B342A4E274}" type="datetimeFigureOut">
              <a:rPr lang="en-US" smtClean="0"/>
              <a:t>6/9/24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97D008-AF75-634B-AA43-D8FB5379B37B}" type="slidenum">
              <a:rPr lang="en-US" smtClean="0"/>
              <a:t>‹#›</a:t>
            </a:fld>
            <a:endParaRPr lang="en-US"/>
          </a:p>
        </p:txBody>
      </p:sp>
    </p:spTree>
    <p:extLst>
      <p:ext uri="{BB962C8B-B14F-4D97-AF65-F5344CB8AC3E}">
        <p14:creationId xmlns:p14="http://schemas.microsoft.com/office/powerpoint/2010/main" val="3904912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e46093f64d_3_6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25" name="Google Shape;125;g2e46093f64d_3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e4626392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e4626392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e46093f64d_3_6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25" name="Google Shape;125;g2e46093f64d_3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0831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9B650D-8ACB-8046-8C46-B7FA97AB8E5F}" type="datetimeFigureOut">
              <a:rPr lang="en-US" smtClean="0"/>
              <a:t>6/9/24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423D-022B-DE45-A582-E5FAFB648756}" type="slidenum">
              <a:rPr lang="en-US" smtClean="0"/>
              <a:t>‹#›</a:t>
            </a:fld>
            <a:endParaRPr lang="en-US"/>
          </a:p>
        </p:txBody>
      </p:sp>
    </p:spTree>
    <p:extLst>
      <p:ext uri="{BB962C8B-B14F-4D97-AF65-F5344CB8AC3E}">
        <p14:creationId xmlns:p14="http://schemas.microsoft.com/office/powerpoint/2010/main" val="324132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9B650D-8ACB-8046-8C46-B7FA97AB8E5F}" type="datetimeFigureOut">
              <a:rPr lang="en-US" smtClean="0"/>
              <a:t>6/9/24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423D-022B-DE45-A582-E5FAFB648756}" type="slidenum">
              <a:rPr lang="en-US" smtClean="0"/>
              <a:t>‹#›</a:t>
            </a:fld>
            <a:endParaRPr lang="en-US"/>
          </a:p>
        </p:txBody>
      </p:sp>
    </p:spTree>
    <p:extLst>
      <p:ext uri="{BB962C8B-B14F-4D97-AF65-F5344CB8AC3E}">
        <p14:creationId xmlns:p14="http://schemas.microsoft.com/office/powerpoint/2010/main" val="3860409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9B650D-8ACB-8046-8C46-B7FA97AB8E5F}" type="datetimeFigureOut">
              <a:rPr lang="en-US" smtClean="0"/>
              <a:t>6/9/24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423D-022B-DE45-A582-E5FAFB648756}" type="slidenum">
              <a:rPr lang="en-US" smtClean="0"/>
              <a:t>‹#›</a:t>
            </a:fld>
            <a:endParaRPr lang="en-US"/>
          </a:p>
        </p:txBody>
      </p:sp>
    </p:spTree>
    <p:extLst>
      <p:ext uri="{BB962C8B-B14F-4D97-AF65-F5344CB8AC3E}">
        <p14:creationId xmlns:p14="http://schemas.microsoft.com/office/powerpoint/2010/main" val="1859557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Divider slide">
  <p:cSld name="Section-Divider slide">
    <p:spTree>
      <p:nvGrpSpPr>
        <p:cNvPr id="1" name="Shape 62"/>
        <p:cNvGrpSpPr/>
        <p:nvPr/>
      </p:nvGrpSpPr>
      <p:grpSpPr>
        <a:xfrm>
          <a:off x="0" y="0"/>
          <a:ext cx="0" cy="0"/>
          <a:chOff x="0" y="0"/>
          <a:chExt cx="0" cy="0"/>
        </a:xfrm>
      </p:grpSpPr>
      <p:sp>
        <p:nvSpPr>
          <p:cNvPr id="63" name="Google Shape;63;p15"/>
          <p:cNvSpPr txBox="1">
            <a:spLocks noGrp="1"/>
          </p:cNvSpPr>
          <p:nvPr>
            <p:ph type="body" idx="1"/>
          </p:nvPr>
        </p:nvSpPr>
        <p:spPr>
          <a:xfrm>
            <a:off x="2212220" y="2593975"/>
            <a:ext cx="7767560" cy="1277939"/>
          </a:xfrm>
          <a:prstGeom prst="rect">
            <a:avLst/>
          </a:prstGeom>
          <a:noFill/>
          <a:ln>
            <a:noFill/>
          </a:ln>
        </p:spPr>
        <p:txBody>
          <a:bodyPr spcFirstLastPara="1" wrap="square" lIns="68575" tIns="34275" rIns="68575" bIns="34275" anchor="t" anchorCtr="0">
            <a:noAutofit/>
          </a:bodyPr>
          <a:lstStyle>
            <a:lvl1pPr marL="609585" marR="0" lvl="0" indent="-304792" algn="ctr">
              <a:lnSpc>
                <a:spcPct val="100000"/>
              </a:lnSpc>
              <a:spcBef>
                <a:spcPts val="0"/>
              </a:spcBef>
              <a:spcAft>
                <a:spcPts val="0"/>
              </a:spcAft>
              <a:buClr>
                <a:srgbClr val="FFFFFF"/>
              </a:buClr>
              <a:buSzPts val="1100"/>
              <a:buNone/>
              <a:defRPr sz="4000" b="0" i="0" u="none" strike="noStrike" cap="none">
                <a:solidFill>
                  <a:srgbClr val="FFFFFF"/>
                </a:solidFill>
                <a:latin typeface="Arial"/>
                <a:ea typeface="Arial"/>
                <a:cs typeface="Arial"/>
                <a:sym typeface="Arial"/>
              </a:defRPr>
            </a:lvl1pPr>
            <a:lvl2pPr marL="1219170" marR="0" lvl="1" indent="-304792" algn="l">
              <a:lnSpc>
                <a:spcPct val="100000"/>
              </a:lnSpc>
              <a:spcBef>
                <a:spcPts val="0"/>
              </a:spcBef>
              <a:spcAft>
                <a:spcPts val="0"/>
              </a:spcAft>
              <a:buClr>
                <a:srgbClr val="000000"/>
              </a:buClr>
              <a:buSzPts val="1100"/>
              <a:buNone/>
              <a:defRPr sz="1467" b="0" i="0" u="none" strike="noStrike" cap="none">
                <a:solidFill>
                  <a:srgbClr val="000000"/>
                </a:solidFill>
                <a:latin typeface="Arial"/>
                <a:ea typeface="Arial"/>
                <a:cs typeface="Arial"/>
                <a:sym typeface="Arial"/>
              </a:defRPr>
            </a:lvl2pPr>
            <a:lvl3pPr marL="1828754" marR="0" lvl="2" indent="-304792" algn="l">
              <a:lnSpc>
                <a:spcPct val="100000"/>
              </a:lnSpc>
              <a:spcBef>
                <a:spcPts val="0"/>
              </a:spcBef>
              <a:spcAft>
                <a:spcPts val="0"/>
              </a:spcAft>
              <a:buClr>
                <a:srgbClr val="000000"/>
              </a:buClr>
              <a:buSzPts val="1100"/>
              <a:buNone/>
              <a:defRPr sz="1467" b="0" i="0" u="none" strike="noStrike" cap="none">
                <a:solidFill>
                  <a:srgbClr val="000000"/>
                </a:solidFill>
                <a:latin typeface="Arial"/>
                <a:ea typeface="Arial"/>
                <a:cs typeface="Arial"/>
                <a:sym typeface="Arial"/>
              </a:defRPr>
            </a:lvl3pPr>
            <a:lvl4pPr marL="2438339" marR="0" lvl="3" indent="-304792" algn="l">
              <a:lnSpc>
                <a:spcPct val="100000"/>
              </a:lnSpc>
              <a:spcBef>
                <a:spcPts val="0"/>
              </a:spcBef>
              <a:spcAft>
                <a:spcPts val="0"/>
              </a:spcAft>
              <a:buClr>
                <a:srgbClr val="000000"/>
              </a:buClr>
              <a:buSzPts val="1100"/>
              <a:buNone/>
              <a:defRPr sz="1467" b="0" i="0" u="none" strike="noStrike" cap="none">
                <a:solidFill>
                  <a:srgbClr val="000000"/>
                </a:solidFill>
                <a:latin typeface="Arial"/>
                <a:ea typeface="Arial"/>
                <a:cs typeface="Arial"/>
                <a:sym typeface="Arial"/>
              </a:defRPr>
            </a:lvl4pPr>
            <a:lvl5pPr marL="3047924" marR="0" lvl="4" indent="-304792" algn="l">
              <a:lnSpc>
                <a:spcPct val="100000"/>
              </a:lnSpc>
              <a:spcBef>
                <a:spcPts val="0"/>
              </a:spcBef>
              <a:spcAft>
                <a:spcPts val="0"/>
              </a:spcAft>
              <a:buClr>
                <a:srgbClr val="000000"/>
              </a:buClr>
              <a:buSzPts val="1100"/>
              <a:buNone/>
              <a:defRPr sz="1467" b="0" i="0" u="none" strike="noStrike" cap="none">
                <a:solidFill>
                  <a:srgbClr val="000000"/>
                </a:solidFill>
                <a:latin typeface="Arial"/>
                <a:ea typeface="Arial"/>
                <a:cs typeface="Arial"/>
                <a:sym typeface="Arial"/>
              </a:defRPr>
            </a:lvl5pPr>
            <a:lvl6pPr marL="3657509" marR="0" lvl="5" indent="-304792" algn="l">
              <a:lnSpc>
                <a:spcPct val="100000"/>
              </a:lnSpc>
              <a:spcBef>
                <a:spcPts val="0"/>
              </a:spcBef>
              <a:spcAft>
                <a:spcPts val="0"/>
              </a:spcAft>
              <a:buClr>
                <a:srgbClr val="000000"/>
              </a:buClr>
              <a:buSzPts val="1100"/>
              <a:buNone/>
              <a:defRPr sz="1467" b="0" i="0" u="none" strike="noStrike" cap="none">
                <a:solidFill>
                  <a:srgbClr val="000000"/>
                </a:solidFill>
                <a:latin typeface="Arial"/>
                <a:ea typeface="Arial"/>
                <a:cs typeface="Arial"/>
                <a:sym typeface="Arial"/>
              </a:defRPr>
            </a:lvl6pPr>
            <a:lvl7pPr marL="4267093" marR="0" lvl="6" indent="-304792" algn="l">
              <a:lnSpc>
                <a:spcPct val="100000"/>
              </a:lnSpc>
              <a:spcBef>
                <a:spcPts val="0"/>
              </a:spcBef>
              <a:spcAft>
                <a:spcPts val="0"/>
              </a:spcAft>
              <a:buClr>
                <a:srgbClr val="000000"/>
              </a:buClr>
              <a:buSzPts val="1100"/>
              <a:buNone/>
              <a:defRPr sz="1467" b="0" i="0" u="none" strike="noStrike" cap="none">
                <a:solidFill>
                  <a:srgbClr val="000000"/>
                </a:solidFill>
                <a:latin typeface="Arial"/>
                <a:ea typeface="Arial"/>
                <a:cs typeface="Arial"/>
                <a:sym typeface="Arial"/>
              </a:defRPr>
            </a:lvl7pPr>
            <a:lvl8pPr marL="4876678" marR="0" lvl="7" indent="-304792" algn="l">
              <a:lnSpc>
                <a:spcPct val="100000"/>
              </a:lnSpc>
              <a:spcBef>
                <a:spcPts val="0"/>
              </a:spcBef>
              <a:spcAft>
                <a:spcPts val="0"/>
              </a:spcAft>
              <a:buClr>
                <a:srgbClr val="000000"/>
              </a:buClr>
              <a:buSzPts val="1100"/>
              <a:buNone/>
              <a:defRPr sz="1467" b="0" i="0" u="none" strike="noStrike" cap="none">
                <a:solidFill>
                  <a:srgbClr val="000000"/>
                </a:solidFill>
                <a:latin typeface="Arial"/>
                <a:ea typeface="Arial"/>
                <a:cs typeface="Arial"/>
                <a:sym typeface="Arial"/>
              </a:defRPr>
            </a:lvl8pPr>
            <a:lvl9pPr marL="5486263" marR="0" lvl="8" indent="-304792" algn="l">
              <a:lnSpc>
                <a:spcPct val="100000"/>
              </a:lnSpc>
              <a:spcBef>
                <a:spcPts val="0"/>
              </a:spcBef>
              <a:spcAft>
                <a:spcPts val="0"/>
              </a:spcAft>
              <a:buClr>
                <a:srgbClr val="000000"/>
              </a:buClr>
              <a:buSzPts val="1100"/>
              <a:buNone/>
              <a:defRPr sz="14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115783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8573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9B650D-8ACB-8046-8C46-B7FA97AB8E5F}" type="datetimeFigureOut">
              <a:rPr lang="en-US" smtClean="0"/>
              <a:t>6/9/24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423D-022B-DE45-A582-E5FAFB648756}" type="slidenum">
              <a:rPr lang="en-US" smtClean="0"/>
              <a:t>‹#›</a:t>
            </a:fld>
            <a:endParaRPr lang="en-US"/>
          </a:p>
        </p:txBody>
      </p:sp>
    </p:spTree>
    <p:extLst>
      <p:ext uri="{BB962C8B-B14F-4D97-AF65-F5344CB8AC3E}">
        <p14:creationId xmlns:p14="http://schemas.microsoft.com/office/powerpoint/2010/main" val="369117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9B650D-8ACB-8046-8C46-B7FA97AB8E5F}" type="datetimeFigureOut">
              <a:rPr lang="en-US" smtClean="0"/>
              <a:t>6/9/24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423D-022B-DE45-A582-E5FAFB648756}" type="slidenum">
              <a:rPr lang="en-US" smtClean="0"/>
              <a:t>‹#›</a:t>
            </a:fld>
            <a:endParaRPr lang="en-US"/>
          </a:p>
        </p:txBody>
      </p:sp>
    </p:spTree>
    <p:extLst>
      <p:ext uri="{BB962C8B-B14F-4D97-AF65-F5344CB8AC3E}">
        <p14:creationId xmlns:p14="http://schemas.microsoft.com/office/powerpoint/2010/main" val="332851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9B650D-8ACB-8046-8C46-B7FA97AB8E5F}" type="datetimeFigureOut">
              <a:rPr lang="en-US" smtClean="0"/>
              <a:t>6/9/24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2423D-022B-DE45-A582-E5FAFB648756}" type="slidenum">
              <a:rPr lang="en-US" smtClean="0"/>
              <a:t>‹#›</a:t>
            </a:fld>
            <a:endParaRPr lang="en-US"/>
          </a:p>
        </p:txBody>
      </p:sp>
    </p:spTree>
    <p:extLst>
      <p:ext uri="{BB962C8B-B14F-4D97-AF65-F5344CB8AC3E}">
        <p14:creationId xmlns:p14="http://schemas.microsoft.com/office/powerpoint/2010/main" val="360144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9B650D-8ACB-8046-8C46-B7FA97AB8E5F}" type="datetimeFigureOut">
              <a:rPr lang="en-US" smtClean="0"/>
              <a:t>6/9/24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32423D-022B-DE45-A582-E5FAFB648756}" type="slidenum">
              <a:rPr lang="en-US" smtClean="0"/>
              <a:t>‹#›</a:t>
            </a:fld>
            <a:endParaRPr lang="en-US"/>
          </a:p>
        </p:txBody>
      </p:sp>
    </p:spTree>
    <p:extLst>
      <p:ext uri="{BB962C8B-B14F-4D97-AF65-F5344CB8AC3E}">
        <p14:creationId xmlns:p14="http://schemas.microsoft.com/office/powerpoint/2010/main" val="265141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9B650D-8ACB-8046-8C46-B7FA97AB8E5F}" type="datetimeFigureOut">
              <a:rPr lang="en-US" smtClean="0"/>
              <a:t>6/9/24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32423D-022B-DE45-A582-E5FAFB648756}" type="slidenum">
              <a:rPr lang="en-US" smtClean="0"/>
              <a:t>‹#›</a:t>
            </a:fld>
            <a:endParaRPr lang="en-US"/>
          </a:p>
        </p:txBody>
      </p:sp>
    </p:spTree>
    <p:extLst>
      <p:ext uri="{BB962C8B-B14F-4D97-AF65-F5344CB8AC3E}">
        <p14:creationId xmlns:p14="http://schemas.microsoft.com/office/powerpoint/2010/main" val="610310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B650D-8ACB-8046-8C46-B7FA97AB8E5F}" type="datetimeFigureOut">
              <a:rPr lang="en-US" smtClean="0"/>
              <a:t>6/9/24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2423D-022B-DE45-A582-E5FAFB648756}" type="slidenum">
              <a:rPr lang="en-US" smtClean="0"/>
              <a:t>‹#›</a:t>
            </a:fld>
            <a:endParaRPr lang="en-US"/>
          </a:p>
        </p:txBody>
      </p:sp>
    </p:spTree>
    <p:extLst>
      <p:ext uri="{BB962C8B-B14F-4D97-AF65-F5344CB8AC3E}">
        <p14:creationId xmlns:p14="http://schemas.microsoft.com/office/powerpoint/2010/main" val="409847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9B650D-8ACB-8046-8C46-B7FA97AB8E5F}" type="datetimeFigureOut">
              <a:rPr lang="en-US" smtClean="0"/>
              <a:t>6/9/24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2423D-022B-DE45-A582-E5FAFB648756}" type="slidenum">
              <a:rPr lang="en-US" smtClean="0"/>
              <a:t>‹#›</a:t>
            </a:fld>
            <a:endParaRPr lang="en-US"/>
          </a:p>
        </p:txBody>
      </p:sp>
    </p:spTree>
    <p:extLst>
      <p:ext uri="{BB962C8B-B14F-4D97-AF65-F5344CB8AC3E}">
        <p14:creationId xmlns:p14="http://schemas.microsoft.com/office/powerpoint/2010/main" val="2457944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9B650D-8ACB-8046-8C46-B7FA97AB8E5F}" type="datetimeFigureOut">
              <a:rPr lang="en-US" smtClean="0"/>
              <a:t>6/9/24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2423D-022B-DE45-A582-E5FAFB648756}" type="slidenum">
              <a:rPr lang="en-US" smtClean="0"/>
              <a:t>‹#›</a:t>
            </a:fld>
            <a:endParaRPr lang="en-US"/>
          </a:p>
        </p:txBody>
      </p:sp>
    </p:spTree>
    <p:extLst>
      <p:ext uri="{BB962C8B-B14F-4D97-AF65-F5344CB8AC3E}">
        <p14:creationId xmlns:p14="http://schemas.microsoft.com/office/powerpoint/2010/main" val="3554524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9B650D-8ACB-8046-8C46-B7FA97AB8E5F}" type="datetimeFigureOut">
              <a:rPr lang="en-US" smtClean="0"/>
              <a:t>6/9/24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32423D-022B-DE45-A582-E5FAFB648756}" type="slidenum">
              <a:rPr lang="en-US" smtClean="0"/>
              <a:t>‹#›</a:t>
            </a:fld>
            <a:endParaRPr lang="en-US"/>
          </a:p>
        </p:txBody>
      </p:sp>
    </p:spTree>
    <p:extLst>
      <p:ext uri="{BB962C8B-B14F-4D97-AF65-F5344CB8AC3E}">
        <p14:creationId xmlns:p14="http://schemas.microsoft.com/office/powerpoint/2010/main" val="322560574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4/relationships/chartEx" Target="../charts/chartEx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p:nvPr/>
        </p:nvSpPr>
        <p:spPr>
          <a:xfrm>
            <a:off x="0" y="3744066"/>
            <a:ext cx="12192000" cy="3121636"/>
          </a:xfrm>
          <a:prstGeom prst="rect">
            <a:avLst/>
          </a:prstGeom>
          <a:solidFill>
            <a:srgbClr val="5EBCC5"/>
          </a:solidFill>
          <a:ln>
            <a:noFill/>
          </a:ln>
        </p:spPr>
        <p:txBody>
          <a:bodyPr spcFirstLastPara="1" wrap="square" lIns="91433" tIns="45700" rIns="91433" bIns="45700" anchor="ctr" anchorCtr="0">
            <a:noAutofit/>
          </a:bodyPr>
          <a:lstStyle/>
          <a:p>
            <a:pPr algn="ctr">
              <a:buClr>
                <a:schemeClr val="dk1"/>
              </a:buClr>
              <a:buSzPts val="1400"/>
            </a:pPr>
            <a:endParaRPr sz="1867">
              <a:solidFill>
                <a:schemeClr val="lt1"/>
              </a:solidFill>
              <a:latin typeface="Arial"/>
              <a:ea typeface="Arial"/>
              <a:cs typeface="Arial"/>
              <a:sym typeface="Arial"/>
            </a:endParaRPr>
          </a:p>
        </p:txBody>
      </p:sp>
      <p:sp>
        <p:nvSpPr>
          <p:cNvPr id="128" name="Google Shape;128;p25"/>
          <p:cNvSpPr/>
          <p:nvPr/>
        </p:nvSpPr>
        <p:spPr>
          <a:xfrm>
            <a:off x="0" y="-1"/>
            <a:ext cx="12192000" cy="3744065"/>
          </a:xfrm>
          <a:prstGeom prst="rect">
            <a:avLst/>
          </a:prstGeom>
          <a:solidFill>
            <a:srgbClr val="01000B"/>
          </a:solidFill>
          <a:ln>
            <a:noFill/>
          </a:ln>
        </p:spPr>
        <p:txBody>
          <a:bodyPr spcFirstLastPara="1" wrap="square" lIns="91433" tIns="45700" rIns="91433" bIns="45700" anchor="ctr" anchorCtr="0">
            <a:noAutofit/>
          </a:bodyPr>
          <a:lstStyle/>
          <a:p>
            <a:pPr algn="ctr">
              <a:buClr>
                <a:schemeClr val="dk1"/>
              </a:buClr>
              <a:buSzPts val="1400"/>
            </a:pPr>
            <a:endParaRPr sz="1867">
              <a:solidFill>
                <a:schemeClr val="lt1"/>
              </a:solidFill>
              <a:latin typeface="Arial"/>
              <a:ea typeface="Arial"/>
              <a:cs typeface="Arial"/>
              <a:sym typeface="Arial"/>
            </a:endParaRPr>
          </a:p>
        </p:txBody>
      </p:sp>
      <p:sp>
        <p:nvSpPr>
          <p:cNvPr id="129" name="Google Shape;129;p25"/>
          <p:cNvSpPr txBox="1"/>
          <p:nvPr/>
        </p:nvSpPr>
        <p:spPr>
          <a:xfrm>
            <a:off x="712725" y="5248575"/>
            <a:ext cx="3000000" cy="677094"/>
          </a:xfrm>
          <a:prstGeom prst="rect">
            <a:avLst/>
          </a:prstGeom>
          <a:noFill/>
          <a:ln>
            <a:noFill/>
          </a:ln>
        </p:spPr>
        <p:txBody>
          <a:bodyPr spcFirstLastPara="1" wrap="square" lIns="91433" tIns="91433" rIns="91433" bIns="91433" anchor="t" anchorCtr="0">
            <a:spAutoFit/>
          </a:bodyPr>
          <a:lstStyle/>
          <a:p>
            <a:pPr>
              <a:buClr>
                <a:schemeClr val="lt1"/>
              </a:buClr>
              <a:buSzPts val="2400"/>
            </a:pPr>
            <a:r>
              <a:rPr lang="en" sz="3200" b="1" dirty="0">
                <a:solidFill>
                  <a:schemeClr val="lt1"/>
                </a:solidFill>
                <a:latin typeface="Arial"/>
                <a:ea typeface="Arial"/>
                <a:cs typeface="Arial"/>
                <a:sym typeface="Arial"/>
              </a:rPr>
              <a:t>12 June 2024</a:t>
            </a:r>
            <a:endParaRPr sz="3200" b="1" dirty="0">
              <a:solidFill>
                <a:schemeClr val="lt1"/>
              </a:solidFill>
              <a:latin typeface="Arial"/>
              <a:ea typeface="Arial"/>
              <a:cs typeface="Arial"/>
              <a:sym typeface="Arial"/>
            </a:endParaRPr>
          </a:p>
        </p:txBody>
      </p:sp>
      <p:sp>
        <p:nvSpPr>
          <p:cNvPr id="130" name="Google Shape;130;p25"/>
          <p:cNvSpPr txBox="1"/>
          <p:nvPr/>
        </p:nvSpPr>
        <p:spPr>
          <a:xfrm>
            <a:off x="712726" y="4078875"/>
            <a:ext cx="10206300" cy="1169537"/>
          </a:xfrm>
          <a:prstGeom prst="rect">
            <a:avLst/>
          </a:prstGeom>
          <a:noFill/>
          <a:ln>
            <a:noFill/>
          </a:ln>
        </p:spPr>
        <p:txBody>
          <a:bodyPr spcFirstLastPara="1" wrap="square" lIns="91433" tIns="91433" rIns="91433" bIns="91433" anchor="t" anchorCtr="0">
            <a:spAutoFit/>
          </a:bodyPr>
          <a:lstStyle/>
          <a:p>
            <a:pPr>
              <a:buClr>
                <a:schemeClr val="lt1"/>
              </a:buClr>
              <a:buSzPts val="2400"/>
            </a:pPr>
            <a:r>
              <a:rPr lang="en" sz="3200" b="1" dirty="0">
                <a:solidFill>
                  <a:schemeClr val="lt1"/>
                </a:solidFill>
                <a:latin typeface="Arial"/>
                <a:ea typeface="Arial"/>
                <a:cs typeface="Arial"/>
                <a:sym typeface="Arial"/>
              </a:rPr>
              <a:t>TNC Lightning Talk</a:t>
            </a:r>
            <a:endParaRPr sz="1467" dirty="0"/>
          </a:p>
          <a:p>
            <a:pPr>
              <a:buClr>
                <a:schemeClr val="lt1"/>
              </a:buClr>
              <a:buSzPts val="2400"/>
            </a:pPr>
            <a:r>
              <a:rPr lang="en" sz="3200" b="1" dirty="0">
                <a:solidFill>
                  <a:schemeClr val="lt1"/>
                </a:solidFill>
                <a:latin typeface="Arial"/>
                <a:ea typeface="Arial"/>
                <a:cs typeface="Arial"/>
                <a:sym typeface="Arial"/>
              </a:rPr>
              <a:t>Sean O’Brien obo/ Nick Lewis</a:t>
            </a:r>
            <a:endParaRPr sz="3200" b="1" dirty="0">
              <a:solidFill>
                <a:schemeClr val="lt1"/>
              </a:solidFill>
              <a:latin typeface="Arial"/>
              <a:ea typeface="Arial"/>
              <a:cs typeface="Arial"/>
              <a:sym typeface="Arial"/>
            </a:endParaRPr>
          </a:p>
        </p:txBody>
      </p:sp>
      <p:sp>
        <p:nvSpPr>
          <p:cNvPr id="131" name="Google Shape;131;p25"/>
          <p:cNvSpPr txBox="1"/>
          <p:nvPr/>
        </p:nvSpPr>
        <p:spPr>
          <a:xfrm>
            <a:off x="712725" y="1718351"/>
            <a:ext cx="11031200" cy="1661979"/>
          </a:xfrm>
          <a:prstGeom prst="rect">
            <a:avLst/>
          </a:prstGeom>
          <a:noFill/>
          <a:ln>
            <a:noFill/>
          </a:ln>
        </p:spPr>
        <p:txBody>
          <a:bodyPr spcFirstLastPara="1" wrap="square" lIns="91433" tIns="91433" rIns="91433" bIns="91433" anchor="t" anchorCtr="0">
            <a:spAutoFit/>
          </a:bodyPr>
          <a:lstStyle/>
          <a:p>
            <a:pPr>
              <a:buClr>
                <a:schemeClr val="lt1"/>
              </a:buClr>
              <a:buSzPts val="3600"/>
            </a:pPr>
            <a:r>
              <a:rPr lang="en" sz="4800" b="1" dirty="0">
                <a:solidFill>
                  <a:schemeClr val="lt1"/>
                </a:solidFill>
                <a:latin typeface="Arial"/>
                <a:ea typeface="Arial"/>
                <a:cs typeface="Arial"/>
                <a:sym typeface="Arial"/>
              </a:rPr>
              <a:t>MFA Evolution</a:t>
            </a:r>
            <a:r>
              <a:rPr lang="en" sz="4800" b="1" dirty="0">
                <a:solidFill>
                  <a:schemeClr val="lt1"/>
                </a:solidFill>
              </a:rPr>
              <a:t> in Higher Ed</a:t>
            </a:r>
            <a:br>
              <a:rPr lang="en" sz="4800" b="1" dirty="0">
                <a:solidFill>
                  <a:schemeClr val="lt1"/>
                </a:solidFill>
              </a:rPr>
            </a:br>
            <a:r>
              <a:rPr lang="en" sz="4800" b="1" dirty="0">
                <a:solidFill>
                  <a:schemeClr val="lt1"/>
                </a:solidFill>
              </a:rPr>
              <a:t>Survey Results</a:t>
            </a:r>
            <a:endParaRPr sz="1867" dirty="0">
              <a:solidFill>
                <a:schemeClr val="dk1"/>
              </a:solidFill>
              <a:latin typeface="Arial"/>
              <a:ea typeface="Arial"/>
              <a:cs typeface="Arial"/>
              <a:sym typeface="Arial"/>
            </a:endParaRPr>
          </a:p>
        </p:txBody>
      </p:sp>
      <p:pic>
        <p:nvPicPr>
          <p:cNvPr id="132" name="Google Shape;132;p25"/>
          <p:cNvPicPr preferRelativeResize="0"/>
          <p:nvPr/>
        </p:nvPicPr>
        <p:blipFill rotWithShape="1">
          <a:blip r:embed="rId3">
            <a:alphaModFix/>
          </a:blip>
          <a:srcRect/>
          <a:stretch/>
        </p:blipFill>
        <p:spPr>
          <a:xfrm>
            <a:off x="10693387" y="277325"/>
            <a:ext cx="1050341" cy="840275"/>
          </a:xfrm>
          <a:prstGeom prst="rect">
            <a:avLst/>
          </a:prstGeom>
          <a:noFill/>
          <a:ln>
            <a:noFill/>
          </a:ln>
        </p:spPr>
      </p:pic>
      <p:sp>
        <p:nvSpPr>
          <p:cNvPr id="133" name="Google Shape;133;p25"/>
          <p:cNvSpPr/>
          <p:nvPr/>
        </p:nvSpPr>
        <p:spPr>
          <a:xfrm>
            <a:off x="0" y="3744065"/>
            <a:ext cx="12192000" cy="127848"/>
          </a:xfrm>
          <a:prstGeom prst="rect">
            <a:avLst/>
          </a:prstGeom>
          <a:solidFill>
            <a:srgbClr val="DA3E27"/>
          </a:solidFill>
          <a:ln>
            <a:noFill/>
          </a:ln>
        </p:spPr>
        <p:txBody>
          <a:bodyPr spcFirstLastPara="1" wrap="square" lIns="91433" tIns="45700" rIns="91433" bIns="45700" anchor="ctr" anchorCtr="0">
            <a:noAutofit/>
          </a:bodyPr>
          <a:lstStyle/>
          <a:p>
            <a:pPr algn="ctr">
              <a:buClr>
                <a:schemeClr val="dk1"/>
              </a:buClr>
              <a:buSzPts val="1400"/>
            </a:pPr>
            <a:endParaRPr sz="1867">
              <a:solidFill>
                <a:schemeClr val="lt1"/>
              </a:solidFill>
              <a:latin typeface="Arial"/>
              <a:ea typeface="Arial"/>
              <a:cs typeface="Arial"/>
              <a:sym typeface="Arial"/>
            </a:endParaRPr>
          </a:p>
        </p:txBody>
      </p:sp>
      <p:sp>
        <p:nvSpPr>
          <p:cNvPr id="134" name="Google Shape;134;p25"/>
          <p:cNvSpPr/>
          <p:nvPr/>
        </p:nvSpPr>
        <p:spPr>
          <a:xfrm>
            <a:off x="0" y="6740543"/>
            <a:ext cx="12192000" cy="127848"/>
          </a:xfrm>
          <a:prstGeom prst="rect">
            <a:avLst/>
          </a:prstGeom>
          <a:solidFill>
            <a:srgbClr val="E4BE1A"/>
          </a:solidFill>
          <a:ln>
            <a:noFill/>
          </a:ln>
        </p:spPr>
        <p:txBody>
          <a:bodyPr spcFirstLastPara="1" wrap="square" lIns="91433" tIns="45700" rIns="91433" bIns="45700" anchor="ctr" anchorCtr="0">
            <a:noAutofit/>
          </a:bodyPr>
          <a:lstStyle/>
          <a:p>
            <a:pPr algn="ctr">
              <a:buClr>
                <a:schemeClr val="dk1"/>
              </a:buClr>
              <a:buSzPts val="1400"/>
            </a:pPr>
            <a:endParaRPr sz="1867">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B40F7-8E16-6C23-BC24-83A0687FE390}"/>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spcBef>
                <a:spcPct val="0"/>
              </a:spcBef>
            </a:pPr>
            <a:r>
              <a:rPr lang="en-US" sz="4000" kern="1200" dirty="0">
                <a:solidFill>
                  <a:schemeClr val="tx1"/>
                </a:solidFill>
                <a:latin typeface="+mj-lt"/>
                <a:ea typeface="+mj-ea"/>
                <a:cs typeface="+mj-cs"/>
              </a:rPr>
              <a:t>Timeline for Implementing REFEDS MFA Profile</a:t>
            </a:r>
          </a:p>
        </p:txBody>
      </p:sp>
      <p:graphicFrame>
        <p:nvGraphicFramePr>
          <p:cNvPr id="4" name="Chart 3">
            <a:extLst>
              <a:ext uri="{FF2B5EF4-FFF2-40B4-BE49-F238E27FC236}">
                <a16:creationId xmlns:a16="http://schemas.microsoft.com/office/drawing/2014/main" id="{E0801EDF-EFF3-5A01-69D5-ECFB2D6AE8D0}"/>
              </a:ext>
            </a:extLst>
          </p:cNvPr>
          <p:cNvGraphicFramePr>
            <a:graphicFrameLocks/>
          </p:cNvGraphicFramePr>
          <p:nvPr>
            <p:extLst>
              <p:ext uri="{D42A27DB-BD31-4B8C-83A1-F6EECF244321}">
                <p14:modId xmlns:p14="http://schemas.microsoft.com/office/powerpoint/2010/main" val="1389635309"/>
              </p:ext>
            </p:extLst>
          </p:nvPr>
        </p:nvGraphicFramePr>
        <p:xfrm>
          <a:off x="838200" y="1845426"/>
          <a:ext cx="10512547" cy="44503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8912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D7430-4C71-F63D-AD20-BDCB5169F4E7}"/>
              </a:ext>
            </a:extLst>
          </p:cNvPr>
          <p:cNvSpPr>
            <a:spLocks noGrp="1"/>
          </p:cNvSpPr>
          <p:nvPr>
            <p:ph type="title" idx="4294967295"/>
          </p:nvPr>
        </p:nvSpPr>
        <p:spPr>
          <a:xfrm>
            <a:off x="0" y="2000250"/>
            <a:ext cx="9144000" cy="276383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What We Found:</a:t>
            </a:r>
            <a:br>
              <a:rPr lang="en-US" sz="7200" kern="1200" dirty="0">
                <a:solidFill>
                  <a:schemeClr val="tx1"/>
                </a:solidFill>
                <a:latin typeface="+mj-lt"/>
                <a:ea typeface="+mj-ea"/>
                <a:cs typeface="+mj-cs"/>
              </a:rPr>
            </a:br>
            <a:r>
              <a:rPr lang="en-US" sz="7200" kern="1200" dirty="0">
                <a:solidFill>
                  <a:schemeClr val="tx1"/>
                </a:solidFill>
                <a:latin typeface="+mj-lt"/>
                <a:ea typeface="+mj-ea"/>
                <a:cs typeface="+mj-cs"/>
              </a:rPr>
              <a:t>Five Key Themes.</a:t>
            </a:r>
          </a:p>
        </p:txBody>
      </p:sp>
    </p:spTree>
    <p:extLst>
      <p:ext uri="{BB962C8B-B14F-4D97-AF65-F5344CB8AC3E}">
        <p14:creationId xmlns:p14="http://schemas.microsoft.com/office/powerpoint/2010/main" val="2473307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1773F-A5A8-4B6B-E1F5-4BF3398FEF23}"/>
              </a:ext>
            </a:extLst>
          </p:cNvPr>
          <p:cNvSpPr>
            <a:spLocks noGrp="1"/>
          </p:cNvSpPr>
          <p:nvPr>
            <p:ph type="title"/>
          </p:nvPr>
        </p:nvSpPr>
        <p:spPr>
          <a:xfrm>
            <a:off x="838200" y="557188"/>
            <a:ext cx="10515600" cy="1133499"/>
          </a:xfrm>
        </p:spPr>
        <p:txBody>
          <a:bodyPr vert="horz" lIns="91440" tIns="45720" rIns="91440" bIns="45720" rtlCol="0" anchor="ctr">
            <a:normAutofit/>
          </a:bodyPr>
          <a:lstStyle/>
          <a:p>
            <a:pPr algn="ctr"/>
            <a:r>
              <a:rPr lang="en-US" sz="5200" kern="1200" dirty="0">
                <a:solidFill>
                  <a:schemeClr val="tx1"/>
                </a:solidFill>
                <a:latin typeface="Arial" panose="020B0604020202020204" pitchFamily="34" charset="0"/>
                <a:cs typeface="Arial" panose="020B0604020202020204" pitchFamily="34" charset="0"/>
              </a:rPr>
              <a:t>Increased Adoption of MFA</a:t>
            </a:r>
          </a:p>
        </p:txBody>
      </p:sp>
      <p:graphicFrame>
        <p:nvGraphicFramePr>
          <p:cNvPr id="6" name="Content Placeholder 2">
            <a:extLst>
              <a:ext uri="{FF2B5EF4-FFF2-40B4-BE49-F238E27FC236}">
                <a16:creationId xmlns:a16="http://schemas.microsoft.com/office/drawing/2014/main" id="{7A2312EA-81D8-48EF-A548-9EFA65E81FE5}"/>
              </a:ext>
            </a:extLst>
          </p:cNvPr>
          <p:cNvGraphicFramePr>
            <a:graphicFrameLocks/>
          </p:cNvGraphicFramePr>
          <p:nvPr>
            <p:extLst>
              <p:ext uri="{D42A27DB-BD31-4B8C-83A1-F6EECF244321}">
                <p14:modId xmlns:p14="http://schemas.microsoft.com/office/powerpoint/2010/main" val="84907929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520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99340-4DDD-6F46-3FE7-410B6216D089}"/>
              </a:ext>
            </a:extLst>
          </p:cNvPr>
          <p:cNvSpPr>
            <a:spLocks noGrp="1"/>
          </p:cNvSpPr>
          <p:nvPr>
            <p:ph type="title"/>
          </p:nvPr>
        </p:nvSpPr>
        <p:spPr>
          <a:xfrm>
            <a:off x="838200" y="557188"/>
            <a:ext cx="10515600" cy="1133499"/>
          </a:xfrm>
        </p:spPr>
        <p:txBody>
          <a:bodyPr vert="horz" lIns="91440" tIns="45720" rIns="91440" bIns="45720" rtlCol="0" anchor="ctr">
            <a:normAutofit/>
          </a:bodyPr>
          <a:lstStyle/>
          <a:p>
            <a:pPr algn="ctr"/>
            <a:r>
              <a:rPr lang="en-US" sz="5200" kern="1200" dirty="0">
                <a:solidFill>
                  <a:schemeClr val="tx1"/>
                </a:solidFill>
                <a:latin typeface="+mj-lt"/>
                <a:ea typeface="+mj-ea"/>
                <a:cs typeface="+mj-cs"/>
              </a:rPr>
              <a:t>Expansion of User Coverage</a:t>
            </a:r>
          </a:p>
        </p:txBody>
      </p:sp>
      <p:graphicFrame>
        <p:nvGraphicFramePr>
          <p:cNvPr id="3" name="Content Placeholder 2">
            <a:extLst>
              <a:ext uri="{FF2B5EF4-FFF2-40B4-BE49-F238E27FC236}">
                <a16:creationId xmlns:a16="http://schemas.microsoft.com/office/drawing/2014/main" id="{969B0C45-672D-8D85-731C-D3D75339E923}"/>
              </a:ext>
            </a:extLst>
          </p:cNvPr>
          <p:cNvGraphicFramePr>
            <a:graphicFrameLocks/>
          </p:cNvGraphicFramePr>
          <p:nvPr>
            <p:extLst>
              <p:ext uri="{D42A27DB-BD31-4B8C-83A1-F6EECF244321}">
                <p14:modId xmlns:p14="http://schemas.microsoft.com/office/powerpoint/2010/main" val="230859279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0037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935C-5AB9-CC1D-CEC8-13969C537B0C}"/>
              </a:ext>
            </a:extLst>
          </p:cNvPr>
          <p:cNvSpPr>
            <a:spLocks noGrp="1"/>
          </p:cNvSpPr>
          <p:nvPr>
            <p:ph type="title"/>
          </p:nvPr>
        </p:nvSpPr>
        <p:spPr>
          <a:xfrm>
            <a:off x="838200" y="557188"/>
            <a:ext cx="10515600" cy="1133499"/>
          </a:xfrm>
        </p:spPr>
        <p:txBody>
          <a:bodyPr vert="horz" lIns="91440" tIns="45720" rIns="91440" bIns="45720" rtlCol="0" anchor="ctr">
            <a:normAutofit/>
          </a:bodyPr>
          <a:lstStyle/>
          <a:p>
            <a:pPr algn="ctr"/>
            <a:r>
              <a:rPr lang="en-US" sz="5200" kern="1200">
                <a:solidFill>
                  <a:schemeClr val="tx1"/>
                </a:solidFill>
                <a:latin typeface="+mj-lt"/>
                <a:ea typeface="+mj-ea"/>
                <a:cs typeface="+mj-cs"/>
              </a:rPr>
              <a:t>Market Evolution</a:t>
            </a:r>
          </a:p>
        </p:txBody>
      </p:sp>
      <p:graphicFrame>
        <p:nvGraphicFramePr>
          <p:cNvPr id="3" name="Content Placeholder 2">
            <a:extLst>
              <a:ext uri="{FF2B5EF4-FFF2-40B4-BE49-F238E27FC236}">
                <a16:creationId xmlns:a16="http://schemas.microsoft.com/office/drawing/2014/main" id="{7C0ADA76-3DA0-56D5-B734-BEB9FD0481BC}"/>
              </a:ext>
            </a:extLst>
          </p:cNvPr>
          <p:cNvGraphicFramePr>
            <a:graphicFrameLocks/>
          </p:cNvGraphicFramePr>
          <p:nvPr>
            <p:extLst>
              <p:ext uri="{D42A27DB-BD31-4B8C-83A1-F6EECF244321}">
                <p14:modId xmlns:p14="http://schemas.microsoft.com/office/powerpoint/2010/main" val="216256702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557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6BC1C-A812-AC8A-FBCF-BBC74C67689B}"/>
              </a:ext>
            </a:extLst>
          </p:cNvPr>
          <p:cNvSpPr>
            <a:spLocks noGrp="1"/>
          </p:cNvSpPr>
          <p:nvPr>
            <p:ph type="title"/>
          </p:nvPr>
        </p:nvSpPr>
        <p:spPr>
          <a:xfrm>
            <a:off x="838200" y="557188"/>
            <a:ext cx="10515600" cy="1133499"/>
          </a:xfrm>
        </p:spPr>
        <p:txBody>
          <a:bodyPr vert="horz" lIns="91440" tIns="45720" rIns="91440" bIns="45720" rtlCol="0" anchor="ctr">
            <a:normAutofit/>
          </a:bodyPr>
          <a:lstStyle/>
          <a:p>
            <a:pPr algn="ctr"/>
            <a:r>
              <a:rPr lang="en-US" sz="4800" kern="1200">
                <a:solidFill>
                  <a:schemeClr val="tx1"/>
                </a:solidFill>
                <a:latin typeface="+mj-lt"/>
                <a:ea typeface="+mj-ea"/>
                <a:cs typeface="+mj-cs"/>
              </a:rPr>
              <a:t>Implementation and Support Challenges</a:t>
            </a:r>
          </a:p>
        </p:txBody>
      </p:sp>
      <p:graphicFrame>
        <p:nvGraphicFramePr>
          <p:cNvPr id="3" name="Content Placeholder 2">
            <a:extLst>
              <a:ext uri="{FF2B5EF4-FFF2-40B4-BE49-F238E27FC236}">
                <a16:creationId xmlns:a16="http://schemas.microsoft.com/office/drawing/2014/main" id="{ABDC5622-93DB-D86D-E8AE-EE4392F91B13}"/>
              </a:ext>
            </a:extLst>
          </p:cNvPr>
          <p:cNvGraphicFramePr>
            <a:graphicFrameLocks/>
          </p:cNvGraphicFramePr>
          <p:nvPr>
            <p:extLst>
              <p:ext uri="{D42A27DB-BD31-4B8C-83A1-F6EECF244321}">
                <p14:modId xmlns:p14="http://schemas.microsoft.com/office/powerpoint/2010/main" val="401520098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2394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D492-D350-0F97-144D-193F795727B0}"/>
              </a:ext>
            </a:extLst>
          </p:cNvPr>
          <p:cNvSpPr>
            <a:spLocks noGrp="1"/>
          </p:cNvSpPr>
          <p:nvPr>
            <p:ph type="title"/>
          </p:nvPr>
        </p:nvSpPr>
        <p:spPr>
          <a:xfrm>
            <a:off x="838200" y="557188"/>
            <a:ext cx="10515600" cy="1133499"/>
          </a:xfrm>
        </p:spPr>
        <p:txBody>
          <a:bodyPr vert="horz" lIns="91440" tIns="45720" rIns="91440" bIns="45720" rtlCol="0" anchor="ctr">
            <a:normAutofit/>
          </a:bodyPr>
          <a:lstStyle/>
          <a:p>
            <a:pPr algn="ctr"/>
            <a:r>
              <a:rPr lang="en-US" sz="5200" kern="1200">
                <a:solidFill>
                  <a:schemeClr val="tx1"/>
                </a:solidFill>
                <a:latin typeface="+mj-lt"/>
                <a:ea typeface="+mj-ea"/>
                <a:cs typeface="+mj-cs"/>
              </a:rPr>
              <a:t>Future Plans</a:t>
            </a:r>
          </a:p>
        </p:txBody>
      </p:sp>
      <p:graphicFrame>
        <p:nvGraphicFramePr>
          <p:cNvPr id="3" name="Content Placeholder 2">
            <a:extLst>
              <a:ext uri="{FF2B5EF4-FFF2-40B4-BE49-F238E27FC236}">
                <a16:creationId xmlns:a16="http://schemas.microsoft.com/office/drawing/2014/main" id="{1C6571D1-DD76-65DC-62BF-77FDFD0C4CF1}"/>
              </a:ext>
            </a:extLst>
          </p:cNvPr>
          <p:cNvGraphicFramePr>
            <a:graphicFrameLocks/>
          </p:cNvGraphicFramePr>
          <p:nvPr>
            <p:extLst>
              <p:ext uri="{D42A27DB-BD31-4B8C-83A1-F6EECF244321}">
                <p14:modId xmlns:p14="http://schemas.microsoft.com/office/powerpoint/2010/main" val="338714221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8866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D7430-4C71-F63D-AD20-BDCB5169F4E7}"/>
              </a:ext>
            </a:extLst>
          </p:cNvPr>
          <p:cNvSpPr>
            <a:spLocks noGrp="1"/>
          </p:cNvSpPr>
          <p:nvPr>
            <p:ph type="title" idx="4294967295"/>
          </p:nvPr>
        </p:nvSpPr>
        <p:spPr>
          <a:xfrm>
            <a:off x="0" y="2000250"/>
            <a:ext cx="9144000" cy="276383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What comes next</a:t>
            </a:r>
            <a:r>
              <a:rPr lang="en-US" sz="7200" dirty="0"/>
              <a:t>:</a:t>
            </a:r>
            <a:br>
              <a:rPr lang="en-US" sz="7200" kern="1200" dirty="0">
                <a:solidFill>
                  <a:schemeClr val="tx1"/>
                </a:solidFill>
                <a:latin typeface="+mj-lt"/>
                <a:ea typeface="+mj-ea"/>
                <a:cs typeface="+mj-cs"/>
              </a:rPr>
            </a:br>
            <a:r>
              <a:rPr lang="en-US" sz="7200" kern="1200" dirty="0">
                <a:solidFill>
                  <a:schemeClr val="tx1"/>
                </a:solidFill>
                <a:latin typeface="+mj-lt"/>
                <a:ea typeface="+mj-ea"/>
                <a:cs typeface="+mj-cs"/>
              </a:rPr>
              <a:t>Acting globally?</a:t>
            </a:r>
          </a:p>
        </p:txBody>
      </p:sp>
    </p:spTree>
    <p:extLst>
      <p:ext uri="{BB962C8B-B14F-4D97-AF65-F5344CB8AC3E}">
        <p14:creationId xmlns:p14="http://schemas.microsoft.com/office/powerpoint/2010/main" val="174635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E0382-AE18-9000-73E6-A384780BE676}"/>
              </a:ext>
            </a:extLst>
          </p:cNvPr>
          <p:cNvSpPr>
            <a:spLocks noGrp="1"/>
          </p:cNvSpPr>
          <p:nvPr>
            <p:ph type="title"/>
          </p:nvPr>
        </p:nvSpPr>
        <p:spPr>
          <a:xfrm>
            <a:off x="1256523" y="591830"/>
            <a:ext cx="3939688" cy="5583127"/>
          </a:xfrm>
        </p:spPr>
        <p:txBody>
          <a:bodyPr spcFirstLastPara="1" vert="horz" wrap="square" lIns="91440" tIns="45720" rIns="91440" bIns="45720" rtlCol="0" anchor="ctr" anchorCtr="0">
            <a:normAutofit/>
          </a:bodyPr>
          <a:lstStyle/>
          <a:p>
            <a:pPr>
              <a:spcBef>
                <a:spcPct val="0"/>
              </a:spcBef>
            </a:pPr>
            <a:r>
              <a:rPr lang="en-US" sz="7200" dirty="0"/>
              <a:t>Future direction</a:t>
            </a:r>
          </a:p>
        </p:txBody>
      </p:sp>
      <p:graphicFrame>
        <p:nvGraphicFramePr>
          <p:cNvPr id="21" name="Text Placeholder 2">
            <a:extLst>
              <a:ext uri="{FF2B5EF4-FFF2-40B4-BE49-F238E27FC236}">
                <a16:creationId xmlns:a16="http://schemas.microsoft.com/office/drawing/2014/main" id="{8150ED2A-9197-F7E7-D595-1FFB6BC5D4C3}"/>
              </a:ext>
            </a:extLst>
          </p:cNvPr>
          <p:cNvGraphicFramePr/>
          <p:nvPr/>
        </p:nvGraphicFramePr>
        <p:xfrm>
          <a:off x="5492709" y="671806"/>
          <a:ext cx="5861091" cy="5503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8860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p:nvPr/>
        </p:nvSpPr>
        <p:spPr>
          <a:xfrm>
            <a:off x="0" y="3744066"/>
            <a:ext cx="12192000" cy="3121636"/>
          </a:xfrm>
          <a:prstGeom prst="rect">
            <a:avLst/>
          </a:prstGeom>
          <a:solidFill>
            <a:srgbClr val="5EBCC5"/>
          </a:solidFill>
          <a:ln>
            <a:noFill/>
          </a:ln>
        </p:spPr>
        <p:txBody>
          <a:bodyPr spcFirstLastPara="1" wrap="square" lIns="91433" tIns="45700" rIns="91433" bIns="45700" anchor="ctr" anchorCtr="0">
            <a:noAutofit/>
          </a:bodyPr>
          <a:lstStyle/>
          <a:p>
            <a:pPr algn="ctr">
              <a:buClr>
                <a:schemeClr val="dk1"/>
              </a:buClr>
              <a:buSzPts val="1400"/>
            </a:pPr>
            <a:endParaRPr sz="1867">
              <a:solidFill>
                <a:schemeClr val="lt1"/>
              </a:solidFill>
              <a:latin typeface="Arial"/>
              <a:ea typeface="Arial"/>
              <a:cs typeface="Arial"/>
              <a:sym typeface="Arial"/>
            </a:endParaRPr>
          </a:p>
        </p:txBody>
      </p:sp>
      <p:sp>
        <p:nvSpPr>
          <p:cNvPr id="128" name="Google Shape;128;p25"/>
          <p:cNvSpPr/>
          <p:nvPr/>
        </p:nvSpPr>
        <p:spPr>
          <a:xfrm>
            <a:off x="0" y="-1"/>
            <a:ext cx="12192000" cy="3744065"/>
          </a:xfrm>
          <a:prstGeom prst="rect">
            <a:avLst/>
          </a:prstGeom>
          <a:solidFill>
            <a:srgbClr val="01000B"/>
          </a:solidFill>
          <a:ln>
            <a:noFill/>
          </a:ln>
        </p:spPr>
        <p:txBody>
          <a:bodyPr spcFirstLastPara="1" wrap="square" lIns="91433" tIns="45700" rIns="91433" bIns="45700" anchor="ctr" anchorCtr="0">
            <a:noAutofit/>
          </a:bodyPr>
          <a:lstStyle/>
          <a:p>
            <a:pPr algn="ctr">
              <a:buClr>
                <a:schemeClr val="dk1"/>
              </a:buClr>
              <a:buSzPts val="1400"/>
            </a:pPr>
            <a:endParaRPr sz="1867">
              <a:solidFill>
                <a:schemeClr val="lt1"/>
              </a:solidFill>
              <a:latin typeface="Arial"/>
              <a:ea typeface="Arial"/>
              <a:cs typeface="Arial"/>
              <a:sym typeface="Arial"/>
            </a:endParaRPr>
          </a:p>
        </p:txBody>
      </p:sp>
      <p:sp>
        <p:nvSpPr>
          <p:cNvPr id="129" name="Google Shape;129;p25"/>
          <p:cNvSpPr txBox="1"/>
          <p:nvPr/>
        </p:nvSpPr>
        <p:spPr>
          <a:xfrm>
            <a:off x="712725" y="5851406"/>
            <a:ext cx="3000000" cy="677094"/>
          </a:xfrm>
          <a:prstGeom prst="rect">
            <a:avLst/>
          </a:prstGeom>
          <a:noFill/>
          <a:ln>
            <a:noFill/>
          </a:ln>
        </p:spPr>
        <p:txBody>
          <a:bodyPr spcFirstLastPara="1" wrap="square" lIns="91433" tIns="91433" rIns="91433" bIns="91433" anchor="t" anchorCtr="0">
            <a:spAutoFit/>
          </a:bodyPr>
          <a:lstStyle/>
          <a:p>
            <a:pPr>
              <a:buClr>
                <a:schemeClr val="lt1"/>
              </a:buClr>
              <a:buSzPts val="2400"/>
            </a:pPr>
            <a:r>
              <a:rPr lang="en" sz="3200" b="1" dirty="0">
                <a:solidFill>
                  <a:schemeClr val="lt1"/>
                </a:solidFill>
                <a:latin typeface="Arial"/>
                <a:ea typeface="Arial"/>
                <a:cs typeface="Arial"/>
                <a:sym typeface="Arial"/>
              </a:rPr>
              <a:t>12 June 2024</a:t>
            </a:r>
            <a:endParaRPr sz="3200" b="1" dirty="0">
              <a:solidFill>
                <a:schemeClr val="lt1"/>
              </a:solidFill>
              <a:latin typeface="Arial"/>
              <a:ea typeface="Arial"/>
              <a:cs typeface="Arial"/>
              <a:sym typeface="Arial"/>
            </a:endParaRPr>
          </a:p>
        </p:txBody>
      </p:sp>
      <p:sp>
        <p:nvSpPr>
          <p:cNvPr id="130" name="Google Shape;130;p25"/>
          <p:cNvSpPr txBox="1"/>
          <p:nvPr/>
        </p:nvSpPr>
        <p:spPr>
          <a:xfrm>
            <a:off x="712726" y="4078875"/>
            <a:ext cx="10206300" cy="1661979"/>
          </a:xfrm>
          <a:prstGeom prst="rect">
            <a:avLst/>
          </a:prstGeom>
          <a:noFill/>
          <a:ln>
            <a:noFill/>
          </a:ln>
        </p:spPr>
        <p:txBody>
          <a:bodyPr spcFirstLastPara="1" wrap="square" lIns="91433" tIns="91433" rIns="91433" bIns="91433" anchor="t" anchorCtr="0">
            <a:spAutoFit/>
          </a:bodyPr>
          <a:lstStyle/>
          <a:p>
            <a:pPr>
              <a:buClr>
                <a:schemeClr val="lt1"/>
              </a:buClr>
              <a:buSzPts val="2400"/>
            </a:pPr>
            <a:r>
              <a:rPr lang="en" sz="3200" b="1" dirty="0">
                <a:solidFill>
                  <a:schemeClr val="lt1"/>
                </a:solidFill>
                <a:latin typeface="Arial"/>
                <a:ea typeface="Arial"/>
                <a:cs typeface="Arial"/>
                <a:sym typeface="Arial"/>
              </a:rPr>
              <a:t>TNC Lightning Talk</a:t>
            </a:r>
            <a:endParaRPr sz="1467" dirty="0"/>
          </a:p>
          <a:p>
            <a:pPr>
              <a:buClr>
                <a:schemeClr val="lt1"/>
              </a:buClr>
              <a:buSzPts val="2400"/>
            </a:pPr>
            <a:r>
              <a:rPr lang="en" sz="3200" b="1" dirty="0">
                <a:solidFill>
                  <a:schemeClr val="lt1"/>
                </a:solidFill>
                <a:latin typeface="Arial"/>
                <a:ea typeface="Arial"/>
                <a:cs typeface="Arial"/>
                <a:sym typeface="Arial"/>
              </a:rPr>
              <a:t>Sean O’Brien obo/ Nick Lewis</a:t>
            </a:r>
          </a:p>
          <a:p>
            <a:pPr>
              <a:buClr>
                <a:schemeClr val="lt1"/>
              </a:buClr>
              <a:buSzPts val="2400"/>
            </a:pPr>
            <a:r>
              <a:rPr lang="en-US" sz="3200" b="1" dirty="0">
                <a:solidFill>
                  <a:schemeClr val="lt1"/>
                </a:solidFill>
                <a:latin typeface="Arial"/>
                <a:ea typeface="Arial"/>
                <a:cs typeface="Arial"/>
                <a:sym typeface="Arial"/>
              </a:rPr>
              <a:t>S</a:t>
            </a:r>
            <a:r>
              <a:rPr lang="en" sz="3200" b="1" dirty="0" err="1">
                <a:solidFill>
                  <a:schemeClr val="lt1"/>
                </a:solidFill>
                <a:latin typeface="Arial"/>
                <a:ea typeface="Arial"/>
                <a:cs typeface="Arial"/>
                <a:sym typeface="Arial"/>
              </a:rPr>
              <a:t>obrien</a:t>
            </a:r>
            <a:r>
              <a:rPr lang="en" sz="3200" b="1" dirty="0">
                <a:solidFill>
                  <a:schemeClr val="lt1"/>
                </a:solidFill>
                <a:latin typeface="Arial"/>
                <a:ea typeface="Arial"/>
                <a:cs typeface="Arial"/>
                <a:sym typeface="Arial"/>
              </a:rPr>
              <a:t> or	</a:t>
            </a:r>
            <a:r>
              <a:rPr lang="en" sz="3200" b="1" dirty="0" err="1">
                <a:solidFill>
                  <a:schemeClr val="lt1"/>
                </a:solidFill>
                <a:latin typeface="Arial"/>
                <a:ea typeface="Arial"/>
                <a:cs typeface="Arial"/>
                <a:sym typeface="Arial"/>
              </a:rPr>
              <a:t>Nlewis</a:t>
            </a:r>
            <a:r>
              <a:rPr lang="en" sz="3200" b="1" dirty="0">
                <a:solidFill>
                  <a:schemeClr val="lt1"/>
                </a:solidFill>
                <a:latin typeface="Arial"/>
                <a:ea typeface="Arial"/>
                <a:cs typeface="Arial"/>
                <a:sym typeface="Arial"/>
              </a:rPr>
              <a:t>		@internet2.edu</a:t>
            </a:r>
            <a:endParaRPr sz="3200" b="1" dirty="0">
              <a:solidFill>
                <a:schemeClr val="lt1"/>
              </a:solidFill>
              <a:latin typeface="Arial"/>
              <a:ea typeface="Arial"/>
              <a:cs typeface="Arial"/>
              <a:sym typeface="Arial"/>
            </a:endParaRPr>
          </a:p>
        </p:txBody>
      </p:sp>
      <p:sp>
        <p:nvSpPr>
          <p:cNvPr id="131" name="Google Shape;131;p25"/>
          <p:cNvSpPr txBox="1"/>
          <p:nvPr/>
        </p:nvSpPr>
        <p:spPr>
          <a:xfrm>
            <a:off x="712725" y="1718351"/>
            <a:ext cx="11031200" cy="1661979"/>
          </a:xfrm>
          <a:prstGeom prst="rect">
            <a:avLst/>
          </a:prstGeom>
          <a:noFill/>
          <a:ln>
            <a:noFill/>
          </a:ln>
        </p:spPr>
        <p:txBody>
          <a:bodyPr spcFirstLastPara="1" wrap="square" lIns="91433" tIns="91433" rIns="91433" bIns="91433" anchor="t" anchorCtr="0">
            <a:spAutoFit/>
          </a:bodyPr>
          <a:lstStyle/>
          <a:p>
            <a:pPr>
              <a:buClr>
                <a:schemeClr val="lt1"/>
              </a:buClr>
              <a:buSzPts val="3600"/>
            </a:pPr>
            <a:r>
              <a:rPr lang="en" sz="4800" b="1" dirty="0">
                <a:solidFill>
                  <a:schemeClr val="lt1"/>
                </a:solidFill>
                <a:latin typeface="Arial"/>
                <a:ea typeface="Arial"/>
                <a:cs typeface="Arial"/>
                <a:sym typeface="Arial"/>
              </a:rPr>
              <a:t>MFA Evolution</a:t>
            </a:r>
            <a:r>
              <a:rPr lang="en" sz="4800" b="1" dirty="0">
                <a:solidFill>
                  <a:schemeClr val="lt1"/>
                </a:solidFill>
              </a:rPr>
              <a:t> in Higher Ed</a:t>
            </a:r>
            <a:br>
              <a:rPr lang="en" sz="4800" b="1" dirty="0">
                <a:solidFill>
                  <a:schemeClr val="lt1"/>
                </a:solidFill>
              </a:rPr>
            </a:br>
            <a:r>
              <a:rPr lang="en" sz="4800" b="1" dirty="0">
                <a:solidFill>
                  <a:schemeClr val="lt1"/>
                </a:solidFill>
              </a:rPr>
              <a:t>Survey Results</a:t>
            </a:r>
            <a:endParaRPr sz="1867" dirty="0">
              <a:solidFill>
                <a:schemeClr val="dk1"/>
              </a:solidFill>
              <a:latin typeface="Arial"/>
              <a:ea typeface="Arial"/>
              <a:cs typeface="Arial"/>
              <a:sym typeface="Arial"/>
            </a:endParaRPr>
          </a:p>
        </p:txBody>
      </p:sp>
      <p:pic>
        <p:nvPicPr>
          <p:cNvPr id="132" name="Google Shape;132;p25"/>
          <p:cNvPicPr preferRelativeResize="0"/>
          <p:nvPr/>
        </p:nvPicPr>
        <p:blipFill rotWithShape="1">
          <a:blip r:embed="rId3">
            <a:alphaModFix/>
          </a:blip>
          <a:srcRect/>
          <a:stretch/>
        </p:blipFill>
        <p:spPr>
          <a:xfrm>
            <a:off x="10693387" y="277325"/>
            <a:ext cx="1050341" cy="840275"/>
          </a:xfrm>
          <a:prstGeom prst="rect">
            <a:avLst/>
          </a:prstGeom>
          <a:noFill/>
          <a:ln>
            <a:noFill/>
          </a:ln>
        </p:spPr>
      </p:pic>
      <p:sp>
        <p:nvSpPr>
          <p:cNvPr id="133" name="Google Shape;133;p25"/>
          <p:cNvSpPr/>
          <p:nvPr/>
        </p:nvSpPr>
        <p:spPr>
          <a:xfrm>
            <a:off x="0" y="3744065"/>
            <a:ext cx="12192000" cy="127848"/>
          </a:xfrm>
          <a:prstGeom prst="rect">
            <a:avLst/>
          </a:prstGeom>
          <a:solidFill>
            <a:srgbClr val="DA3E27"/>
          </a:solidFill>
          <a:ln>
            <a:noFill/>
          </a:ln>
        </p:spPr>
        <p:txBody>
          <a:bodyPr spcFirstLastPara="1" wrap="square" lIns="91433" tIns="45700" rIns="91433" bIns="45700" anchor="ctr" anchorCtr="0">
            <a:noAutofit/>
          </a:bodyPr>
          <a:lstStyle/>
          <a:p>
            <a:pPr algn="ctr">
              <a:buClr>
                <a:schemeClr val="dk1"/>
              </a:buClr>
              <a:buSzPts val="1400"/>
            </a:pPr>
            <a:endParaRPr sz="1867">
              <a:solidFill>
                <a:schemeClr val="lt1"/>
              </a:solidFill>
              <a:latin typeface="Arial"/>
              <a:ea typeface="Arial"/>
              <a:cs typeface="Arial"/>
              <a:sym typeface="Arial"/>
            </a:endParaRPr>
          </a:p>
        </p:txBody>
      </p:sp>
      <p:sp>
        <p:nvSpPr>
          <p:cNvPr id="134" name="Google Shape;134;p25"/>
          <p:cNvSpPr/>
          <p:nvPr/>
        </p:nvSpPr>
        <p:spPr>
          <a:xfrm>
            <a:off x="0" y="6740543"/>
            <a:ext cx="12192000" cy="127848"/>
          </a:xfrm>
          <a:prstGeom prst="rect">
            <a:avLst/>
          </a:prstGeom>
          <a:solidFill>
            <a:srgbClr val="E4BE1A"/>
          </a:solidFill>
          <a:ln>
            <a:noFill/>
          </a:ln>
        </p:spPr>
        <p:txBody>
          <a:bodyPr spcFirstLastPara="1" wrap="square" lIns="91433" tIns="45700" rIns="91433" bIns="45700" anchor="ctr" anchorCtr="0">
            <a:noAutofit/>
          </a:bodyPr>
          <a:lstStyle/>
          <a:p>
            <a:pPr algn="ctr">
              <a:buClr>
                <a:schemeClr val="dk1"/>
              </a:buClr>
              <a:buSzPts val="1400"/>
            </a:pPr>
            <a:endParaRPr sz="1867">
              <a:solidFill>
                <a:schemeClr val="lt1"/>
              </a:solidFill>
              <a:latin typeface="Arial"/>
              <a:ea typeface="Arial"/>
              <a:cs typeface="Arial"/>
              <a:sym typeface="Arial"/>
            </a:endParaRPr>
          </a:p>
        </p:txBody>
      </p:sp>
    </p:spTree>
    <p:extLst>
      <p:ext uri="{BB962C8B-B14F-4D97-AF65-F5344CB8AC3E}">
        <p14:creationId xmlns:p14="http://schemas.microsoft.com/office/powerpoint/2010/main" val="2614812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t>Background</a:t>
            </a:r>
            <a:endParaRPr/>
          </a:p>
        </p:txBody>
      </p:sp>
      <p:sp>
        <p:nvSpPr>
          <p:cNvPr id="140" name="Google Shape;140;p26"/>
          <p:cNvSpPr txBox="1">
            <a:spLocks noGrp="1"/>
          </p:cNvSpPr>
          <p:nvPr>
            <p:ph type="body" idx="1"/>
          </p:nvPr>
        </p:nvSpPr>
        <p:spPr>
          <a:prstGeom prst="rect">
            <a:avLst/>
          </a:prstGeom>
        </p:spPr>
        <p:txBody>
          <a:bodyPr spcFirstLastPara="1" vert="horz" wrap="square" lIns="121900" tIns="121900" rIns="121900" bIns="121900" rtlCol="0" anchor="t" anchorCtr="0">
            <a:normAutofit/>
          </a:bodyPr>
          <a:lstStyle/>
          <a:p>
            <a:pPr marL="380990" indent="-380990">
              <a:spcAft>
                <a:spcPts val="1600"/>
              </a:spcAft>
            </a:pPr>
            <a:r>
              <a:rPr lang="en-US" dirty="0"/>
              <a:t>Internet2 conducted 2020 and 2023 MFA Surveys</a:t>
            </a:r>
          </a:p>
          <a:p>
            <a:pPr marL="380990" indent="-380990">
              <a:spcAft>
                <a:spcPts val="1600"/>
              </a:spcAft>
            </a:pPr>
            <a:r>
              <a:rPr lang="en-US" dirty="0"/>
              <a:t>Supported and sponsored by the NET+ Duo Service Advisory Board </a:t>
            </a:r>
          </a:p>
          <a:p>
            <a:pPr marL="380990" indent="-380990">
              <a:spcAft>
                <a:spcPts val="1600"/>
              </a:spcAft>
            </a:pPr>
            <a:r>
              <a:rPr lang="en-US" dirty="0"/>
              <a:t>The goal was to have it take 10 minutes or less for someone knowledgeable about MFA at an institution to complete the survey</a:t>
            </a:r>
          </a:p>
          <a:p>
            <a:pPr marL="380990" indent="-380990">
              <a:spcAft>
                <a:spcPts val="1600"/>
              </a:spcAft>
            </a:pPr>
            <a:r>
              <a:rPr lang="en-US" dirty="0"/>
              <a:t>We gave respondents a month to complete the survey</a:t>
            </a:r>
          </a:p>
          <a:p>
            <a:pPr marL="380990" indent="-380990">
              <a:spcAft>
                <a:spcPts val="1600"/>
              </a:spcAft>
            </a:pPr>
            <a:r>
              <a:rPr lang="en-US" dirty="0"/>
              <a:t>Request to complete the survey sent to NET+ Duo users, EDUCAUSE Security and IDM lists, and REN-ISAC Discuss email lists</a:t>
            </a:r>
          </a:p>
          <a:p>
            <a:pPr marL="380990" indent="-380990">
              <a:spcAft>
                <a:spcPts val="1600"/>
              </a:spcAft>
            </a:pPr>
            <a:r>
              <a:rPr lang="en-US" dirty="0"/>
              <a:t>A public version of the data will be posted as a blog</a:t>
            </a:r>
          </a:p>
          <a:p>
            <a:pPr marL="380990" indent="-380990">
              <a:spcAft>
                <a:spcPts val="1600"/>
              </a:spcAft>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415600" y="209055"/>
            <a:ext cx="11360800" cy="763600"/>
          </a:xfrm>
          <a:prstGeom prst="rect">
            <a:avLst/>
          </a:prstGeom>
        </p:spPr>
        <p:txBody>
          <a:bodyPr spcFirstLastPara="1" vert="horz" wrap="square" lIns="121900" tIns="121900" rIns="121900" bIns="121900" rtlCol="0" anchor="t" anchorCtr="0">
            <a:normAutofit/>
          </a:bodyPr>
          <a:lstStyle/>
          <a:p>
            <a:pPr algn="ctr">
              <a:spcBef>
                <a:spcPts val="0"/>
              </a:spcBef>
              <a:buSzPts val="990"/>
            </a:pPr>
            <a:r>
              <a:rPr lang="en-US" sz="3333" dirty="0"/>
              <a:t>225 unique responses from 10 countries</a:t>
            </a:r>
          </a:p>
        </p:txBody>
      </p:sp>
      <p:pic>
        <p:nvPicPr>
          <p:cNvPr id="3" name="Picture 2" descr="A map of the world with blue points&#10;&#10;Description automatically generated">
            <a:extLst>
              <a:ext uri="{FF2B5EF4-FFF2-40B4-BE49-F238E27FC236}">
                <a16:creationId xmlns:a16="http://schemas.microsoft.com/office/drawing/2014/main" id="{12B03629-6CCB-0F44-5581-23AEAA514F7C}"/>
              </a:ext>
            </a:extLst>
          </p:cNvPr>
          <p:cNvPicPr>
            <a:picLocks noChangeAspect="1"/>
          </p:cNvPicPr>
          <p:nvPr/>
        </p:nvPicPr>
        <p:blipFill>
          <a:blip r:embed="rId3"/>
          <a:stretch>
            <a:fillRect/>
          </a:stretch>
        </p:blipFill>
        <p:spPr>
          <a:xfrm>
            <a:off x="1007165" y="1016551"/>
            <a:ext cx="10363200" cy="56323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6F2ED3-DFF5-14E0-4C57-A274C009C4E2}"/>
              </a:ext>
            </a:extLst>
          </p:cNvPr>
          <p:cNvSpPr>
            <a:spLocks noGrp="1"/>
          </p:cNvSpPr>
          <p:nvPr>
            <p:ph type="title"/>
          </p:nvPr>
        </p:nvSpPr>
        <p:spPr/>
        <p:txBody>
          <a:bodyPr>
            <a:normAutofit/>
          </a:bodyPr>
          <a:lstStyle/>
          <a:p>
            <a:r>
              <a:rPr lang="en-US" sz="4000" dirty="0"/>
              <a:t>Institutional Profiles</a:t>
            </a:r>
          </a:p>
        </p:txBody>
      </p:sp>
      <p:sp>
        <p:nvSpPr>
          <p:cNvPr id="5" name="Text Placeholder 4">
            <a:extLst>
              <a:ext uri="{FF2B5EF4-FFF2-40B4-BE49-F238E27FC236}">
                <a16:creationId xmlns:a16="http://schemas.microsoft.com/office/drawing/2014/main" id="{413D2AC2-A31C-69FF-F235-A582786B1F90}"/>
              </a:ext>
            </a:extLst>
          </p:cNvPr>
          <p:cNvSpPr>
            <a:spLocks noGrp="1"/>
          </p:cNvSpPr>
          <p:nvPr>
            <p:ph sz="half" idx="1"/>
          </p:nvPr>
        </p:nvSpPr>
        <p:spPr/>
        <p:txBody>
          <a:bodyPr>
            <a:normAutofit fontScale="92500" lnSpcReduction="10000"/>
          </a:bodyPr>
          <a:lstStyle/>
          <a:p>
            <a:pPr marL="186262" indent="0">
              <a:buNone/>
            </a:pPr>
            <a:r>
              <a:rPr lang="en-US" sz="2400" b="1" dirty="0"/>
              <a:t>About</a:t>
            </a:r>
          </a:p>
          <a:p>
            <a:r>
              <a:rPr lang="en-US" sz="2400" dirty="0"/>
              <a:t>225 unique responses with 2 anonymous from 10 countries</a:t>
            </a:r>
          </a:p>
          <a:p>
            <a:pPr lvl="1"/>
            <a:r>
              <a:rPr lang="en-US" dirty="0"/>
              <a:t>US, India, Mexico, Philippines, Canada, Sweden, New Zealand, UK, Australia, Turkey</a:t>
            </a:r>
          </a:p>
          <a:p>
            <a:r>
              <a:rPr lang="en-US" sz="2400" dirty="0"/>
              <a:t>Participating institutions span a range of sizes, from sites with no students to those with enrollments approaching 100,000 students - across 20 Carnegie Classifications. </a:t>
            </a:r>
          </a:p>
          <a:p>
            <a:r>
              <a:rPr lang="en-US" sz="2400" dirty="0"/>
              <a:t>Combined, responding institutions' services protect the learning of over 3 million students.</a:t>
            </a:r>
          </a:p>
          <a:p>
            <a:endParaRPr lang="en-US" dirty="0"/>
          </a:p>
        </p:txBody>
      </p:sp>
      <p:sp>
        <p:nvSpPr>
          <p:cNvPr id="6" name="Text Placeholder 5">
            <a:extLst>
              <a:ext uri="{FF2B5EF4-FFF2-40B4-BE49-F238E27FC236}">
                <a16:creationId xmlns:a16="http://schemas.microsoft.com/office/drawing/2014/main" id="{864D3BC5-2827-02C5-18E0-8624C8442701}"/>
              </a:ext>
            </a:extLst>
          </p:cNvPr>
          <p:cNvSpPr>
            <a:spLocks noGrp="1"/>
          </p:cNvSpPr>
          <p:nvPr>
            <p:ph sz="half" idx="2"/>
          </p:nvPr>
        </p:nvSpPr>
        <p:spPr/>
        <p:txBody>
          <a:bodyPr>
            <a:normAutofit fontScale="77500" lnSpcReduction="20000"/>
          </a:bodyPr>
          <a:lstStyle/>
          <a:p>
            <a:pPr marL="186262" indent="0">
              <a:buNone/>
            </a:pPr>
            <a:r>
              <a:rPr lang="en-US" b="1" dirty="0"/>
              <a:t>Common Roles</a:t>
            </a:r>
          </a:p>
          <a:p>
            <a:r>
              <a:rPr lang="en-US" dirty="0"/>
              <a:t>CIO: 13.06%</a:t>
            </a:r>
          </a:p>
          <a:p>
            <a:r>
              <a:rPr lang="en-US" dirty="0"/>
              <a:t>CISO: 10.78%</a:t>
            </a:r>
          </a:p>
          <a:p>
            <a:r>
              <a:rPr lang="en-US" dirty="0"/>
              <a:t>IT Director: 5.38%</a:t>
            </a:r>
          </a:p>
          <a:p>
            <a:r>
              <a:rPr lang="en-US" dirty="0"/>
              <a:t>Systems Administrator: 4.17%</a:t>
            </a:r>
          </a:p>
          <a:p>
            <a:r>
              <a:rPr lang="en-US" dirty="0"/>
              <a:t>Director of Information Security: 3.74%</a:t>
            </a:r>
          </a:p>
          <a:p>
            <a:r>
              <a:rPr lang="en-US" dirty="0"/>
              <a:t>Security Engineer: 3.31%</a:t>
            </a:r>
          </a:p>
          <a:p>
            <a:r>
              <a:rPr lang="en-US" dirty="0"/>
              <a:t>IAM Architect: 2.45%</a:t>
            </a:r>
          </a:p>
          <a:p>
            <a:r>
              <a:rPr lang="en-US" dirty="0"/>
              <a:t>Identity and Access Management Specialist: 2.02%</a:t>
            </a:r>
          </a:p>
          <a:p>
            <a:r>
              <a:rPr lang="en-US" dirty="0"/>
              <a:t>IT Manager: 2.02%</a:t>
            </a:r>
          </a:p>
          <a:p>
            <a:r>
              <a:rPr lang="en-US" dirty="0"/>
              <a:t>Network Engineer: 1.88%</a:t>
            </a:r>
          </a:p>
        </p:txBody>
      </p:sp>
    </p:spTree>
    <p:extLst>
      <p:ext uri="{BB962C8B-B14F-4D97-AF65-F5344CB8AC3E}">
        <p14:creationId xmlns:p14="http://schemas.microsoft.com/office/powerpoint/2010/main" val="3354703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D7430-4C71-F63D-AD20-BDCB5169F4E7}"/>
              </a:ext>
            </a:extLst>
          </p:cNvPr>
          <p:cNvSpPr>
            <a:spLocks noGrp="1"/>
          </p:cNvSpPr>
          <p:nvPr>
            <p:ph type="title" idx="4294967295"/>
          </p:nvPr>
        </p:nvSpPr>
        <p:spPr>
          <a:xfrm>
            <a:off x="0" y="2000250"/>
            <a:ext cx="9144000" cy="276383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What We Found:</a:t>
            </a:r>
            <a:br>
              <a:rPr lang="en-US" sz="7200" kern="1200" dirty="0">
                <a:solidFill>
                  <a:schemeClr val="tx1"/>
                </a:solidFill>
                <a:latin typeface="+mj-lt"/>
                <a:ea typeface="+mj-ea"/>
                <a:cs typeface="+mj-cs"/>
              </a:rPr>
            </a:br>
            <a:r>
              <a:rPr lang="en-US" sz="7200" kern="1200" dirty="0">
                <a:solidFill>
                  <a:schemeClr val="tx1"/>
                </a:solidFill>
                <a:latin typeface="+mj-lt"/>
                <a:ea typeface="+mj-ea"/>
                <a:cs typeface="+mj-cs"/>
              </a:rPr>
              <a:t>Interesting Data.</a:t>
            </a:r>
          </a:p>
        </p:txBody>
      </p:sp>
    </p:spTree>
    <p:extLst>
      <p:ext uri="{BB962C8B-B14F-4D97-AF65-F5344CB8AC3E}">
        <p14:creationId xmlns:p14="http://schemas.microsoft.com/office/powerpoint/2010/main" val="873459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D52B4-DA1C-F090-A71A-3BC407BBE781}"/>
              </a:ext>
            </a:extLst>
          </p:cNvPr>
          <p:cNvSpPr>
            <a:spLocks noGrp="1"/>
          </p:cNvSpPr>
          <p:nvPr>
            <p:ph type="title"/>
          </p:nvPr>
        </p:nvSpPr>
        <p:spPr/>
        <p:txBody>
          <a:bodyPr>
            <a:normAutofit fontScale="90000"/>
          </a:bodyPr>
          <a:lstStyle/>
          <a:p>
            <a:pPr algn="ctr"/>
            <a:r>
              <a:rPr lang="en-US" dirty="0"/>
              <a:t>Institutions Supporting a Single MFA Solution</a:t>
            </a:r>
          </a:p>
        </p:txBody>
      </p:sp>
      <p:graphicFrame>
        <p:nvGraphicFramePr>
          <p:cNvPr id="4" name="Chart 3">
            <a:extLst>
              <a:ext uri="{FF2B5EF4-FFF2-40B4-BE49-F238E27FC236}">
                <a16:creationId xmlns:a16="http://schemas.microsoft.com/office/drawing/2014/main" id="{827A3CB9-0795-18B3-42DF-C97200AA34ED}"/>
              </a:ext>
            </a:extLst>
          </p:cNvPr>
          <p:cNvGraphicFramePr>
            <a:graphicFrameLocks/>
          </p:cNvGraphicFramePr>
          <p:nvPr/>
        </p:nvGraphicFramePr>
        <p:xfrm>
          <a:off x="2068285" y="1600199"/>
          <a:ext cx="7075715" cy="44413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466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69A03-5A00-24B9-A04C-5A719CD51878}"/>
              </a:ext>
            </a:extLst>
          </p:cNvPr>
          <p:cNvSpPr>
            <a:spLocks noGrp="1"/>
          </p:cNvSpPr>
          <p:nvPr>
            <p:ph type="title"/>
          </p:nvPr>
        </p:nvSpPr>
        <p:spPr>
          <a:xfrm>
            <a:off x="828675" y="494415"/>
            <a:ext cx="10534651" cy="817403"/>
          </a:xfrm>
        </p:spPr>
        <p:txBody>
          <a:bodyPr spcFirstLastPara="1" vert="horz" wrap="square" lIns="91440" tIns="45720" rIns="91440" bIns="45720" rtlCol="0" anchor="b" anchorCtr="0">
            <a:normAutofit/>
          </a:bodyPr>
          <a:lstStyle/>
          <a:p>
            <a:pPr algn="ctr"/>
            <a:r>
              <a:rPr lang="en-US" sz="4000" dirty="0"/>
              <a:t>Remember Me Duration</a:t>
            </a:r>
          </a:p>
        </p:txBody>
      </p:sp>
      <mc:AlternateContent xmlns:mc="http://schemas.openxmlformats.org/markup-compatibility/2006">
        <mc:Choice xmlns:cx2="http://schemas.microsoft.com/office/drawing/2015/10/21/chartex" Requires="cx2">
          <p:graphicFrame>
            <p:nvGraphicFramePr>
              <p:cNvPr id="6" name="Chart 5">
                <a:extLst>
                  <a:ext uri="{FF2B5EF4-FFF2-40B4-BE49-F238E27FC236}">
                    <a16:creationId xmlns:a16="http://schemas.microsoft.com/office/drawing/2014/main" id="{7B5F7A3C-48ED-406B-7AD1-785EACAB9780}"/>
                  </a:ext>
                </a:extLst>
              </p:cNvPr>
              <p:cNvGraphicFramePr/>
              <p:nvPr/>
            </p:nvGraphicFramePr>
            <p:xfrm>
              <a:off x="723900" y="2354240"/>
              <a:ext cx="10744200" cy="3948085"/>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6" name="Chart 5">
                <a:extLst>
                  <a:ext uri="{FF2B5EF4-FFF2-40B4-BE49-F238E27FC236}">
                    <a16:creationId xmlns:a16="http://schemas.microsoft.com/office/drawing/2014/main" id="{7B5F7A3C-48ED-406B-7AD1-785EACAB9780}"/>
                  </a:ext>
                </a:extLst>
              </p:cNvPr>
              <p:cNvPicPr>
                <a:picLocks noGrp="1" noRot="1" noChangeAspect="1" noMove="1" noResize="1" noEditPoints="1" noAdjustHandles="1" noChangeArrowheads="1" noChangeShapeType="1"/>
              </p:cNvPicPr>
              <p:nvPr/>
            </p:nvPicPr>
            <p:blipFill>
              <a:blip r:embed="rId3"/>
              <a:stretch>
                <a:fillRect/>
              </a:stretch>
            </p:blipFill>
            <p:spPr>
              <a:xfrm>
                <a:off x="723900" y="2354240"/>
                <a:ext cx="10744200" cy="3948085"/>
              </a:xfrm>
              <a:prstGeom prst="rect">
                <a:avLst/>
              </a:prstGeom>
            </p:spPr>
          </p:pic>
        </mc:Fallback>
      </mc:AlternateContent>
    </p:spTree>
    <p:extLst>
      <p:ext uri="{BB962C8B-B14F-4D97-AF65-F5344CB8AC3E}">
        <p14:creationId xmlns:p14="http://schemas.microsoft.com/office/powerpoint/2010/main" val="3831763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B40F7-8E16-6C23-BC24-83A0687FE390}"/>
              </a:ext>
            </a:extLst>
          </p:cNvPr>
          <p:cNvSpPr>
            <a:spLocks noGrp="1"/>
          </p:cNvSpPr>
          <p:nvPr>
            <p:ph type="title"/>
          </p:nvPr>
        </p:nvSpPr>
        <p:spPr/>
        <p:txBody>
          <a:bodyPr>
            <a:normAutofit fontScale="90000"/>
          </a:bodyPr>
          <a:lstStyle/>
          <a:p>
            <a:pPr algn="ctr"/>
            <a:r>
              <a:rPr lang="en-US" dirty="0"/>
              <a:t>Timeline for Implementing </a:t>
            </a:r>
            <a:r>
              <a:rPr lang="en-US" dirty="0" err="1"/>
              <a:t>Passwordless</a:t>
            </a:r>
            <a:endParaRPr lang="en-US" dirty="0"/>
          </a:p>
        </p:txBody>
      </p:sp>
      <p:graphicFrame>
        <p:nvGraphicFramePr>
          <p:cNvPr id="4" name="Chart 3">
            <a:extLst>
              <a:ext uri="{FF2B5EF4-FFF2-40B4-BE49-F238E27FC236}">
                <a16:creationId xmlns:a16="http://schemas.microsoft.com/office/drawing/2014/main" id="{798D9835-8E36-1649-0E5E-CD4873E3E58A}"/>
              </a:ext>
            </a:extLst>
          </p:cNvPr>
          <p:cNvGraphicFramePr>
            <a:graphicFrameLocks/>
          </p:cNvGraphicFramePr>
          <p:nvPr/>
        </p:nvGraphicFramePr>
        <p:xfrm>
          <a:off x="903515" y="1600199"/>
          <a:ext cx="10297885" cy="44413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35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B40F7-8E16-6C23-BC24-83A0687FE390}"/>
              </a:ext>
            </a:extLst>
          </p:cNvPr>
          <p:cNvSpPr>
            <a:spLocks noGrp="1"/>
          </p:cNvSpPr>
          <p:nvPr>
            <p:ph type="title"/>
          </p:nvPr>
        </p:nvSpPr>
        <p:spPr/>
        <p:txBody>
          <a:bodyPr>
            <a:normAutofit fontScale="90000"/>
          </a:bodyPr>
          <a:lstStyle/>
          <a:p>
            <a:pPr algn="ctr"/>
            <a:r>
              <a:rPr lang="en-US" dirty="0"/>
              <a:t>What Prevents Implementing </a:t>
            </a:r>
            <a:r>
              <a:rPr lang="en-US" dirty="0" err="1"/>
              <a:t>Passwordless</a:t>
            </a:r>
            <a:endParaRPr lang="en-US" dirty="0"/>
          </a:p>
        </p:txBody>
      </p:sp>
      <p:graphicFrame>
        <p:nvGraphicFramePr>
          <p:cNvPr id="3" name="Chart 2">
            <a:extLst>
              <a:ext uri="{FF2B5EF4-FFF2-40B4-BE49-F238E27FC236}">
                <a16:creationId xmlns:a16="http://schemas.microsoft.com/office/drawing/2014/main" id="{4FA064D9-4ECB-08F3-B765-4B9DFCC0C073}"/>
              </a:ext>
            </a:extLst>
          </p:cNvPr>
          <p:cNvGraphicFramePr>
            <a:graphicFrameLocks/>
          </p:cNvGraphicFramePr>
          <p:nvPr>
            <p:extLst>
              <p:ext uri="{D42A27DB-BD31-4B8C-83A1-F6EECF244321}">
                <p14:modId xmlns:p14="http://schemas.microsoft.com/office/powerpoint/2010/main" val="2243448430"/>
              </p:ext>
            </p:extLst>
          </p:nvPr>
        </p:nvGraphicFramePr>
        <p:xfrm>
          <a:off x="992841" y="1551434"/>
          <a:ext cx="10206318" cy="50695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88535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34</TotalTime>
  <Words>666</Words>
  <Application>Microsoft Macintosh PowerPoint</Application>
  <PresentationFormat>Widescreen</PresentationFormat>
  <Paragraphs>62</Paragraphs>
  <Slides>19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Aptos Display</vt:lpstr>
      <vt:lpstr>Arial</vt:lpstr>
      <vt:lpstr>Office Theme</vt:lpstr>
      <vt:lpstr>PowerPoint Presentation</vt:lpstr>
      <vt:lpstr>Background</vt:lpstr>
      <vt:lpstr>225 unique responses from 10 countries</vt:lpstr>
      <vt:lpstr>Institutional Profiles</vt:lpstr>
      <vt:lpstr>What We Found: Interesting Data.</vt:lpstr>
      <vt:lpstr>Institutions Supporting a Single MFA Solution</vt:lpstr>
      <vt:lpstr>Remember Me Duration</vt:lpstr>
      <vt:lpstr>Timeline for Implementing Passwordless</vt:lpstr>
      <vt:lpstr>What Prevents Implementing Passwordless</vt:lpstr>
      <vt:lpstr>Timeline for Implementing REFEDS MFA Profile</vt:lpstr>
      <vt:lpstr>What We Found: Five Key Themes.</vt:lpstr>
      <vt:lpstr>Increased Adoption of MFA</vt:lpstr>
      <vt:lpstr>Expansion of User Coverage</vt:lpstr>
      <vt:lpstr>Market Evolution</vt:lpstr>
      <vt:lpstr>Implementation and Support Challenges</vt:lpstr>
      <vt:lpstr>Future Plans</vt:lpstr>
      <vt:lpstr>What comes next: Acting globally?</vt:lpstr>
      <vt:lpstr>Future direction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O'Brien</dc:creator>
  <cp:lastModifiedBy>Sean O'Brien</cp:lastModifiedBy>
  <cp:revision>7</cp:revision>
  <dcterms:created xsi:type="dcterms:W3CDTF">2024-06-09T11:36:18Z</dcterms:created>
  <dcterms:modified xsi:type="dcterms:W3CDTF">2024-06-09T12:10:19Z</dcterms:modified>
</cp:coreProperties>
</file>