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3"/>
  </p:notesMasterIdLst>
  <p:sldIdLst>
    <p:sldId id="299" r:id="rId6"/>
    <p:sldId id="297" r:id="rId7"/>
    <p:sldId id="300" r:id="rId8"/>
    <p:sldId id="301" r:id="rId9"/>
    <p:sldId id="302" r:id="rId10"/>
    <p:sldId id="303" r:id="rId11"/>
    <p:sldId id="295"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9F4"/>
    <a:srgbClr val="1C2C4F"/>
    <a:srgbClr val="285D93"/>
    <a:srgbClr val="F0D39F"/>
    <a:srgbClr val="6396BA"/>
    <a:srgbClr val="E3B400"/>
    <a:srgbClr val="414140"/>
    <a:srgbClr val="1A6992"/>
    <a:srgbClr val="F6A500"/>
    <a:srgbClr val="008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7" autoAdjust="0"/>
    <p:restoredTop sz="44444" autoAdjust="0"/>
  </p:normalViewPr>
  <p:slideViewPr>
    <p:cSldViewPr snapToGrid="0">
      <p:cViewPr varScale="1">
        <p:scale>
          <a:sx n="38" d="100"/>
          <a:sy n="38" d="100"/>
        </p:scale>
        <p:origin x="2200" y="40"/>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Simplifying complexity with AI. My name is Antoni and I would like to present a tool that improves the accessibility of official documents using Artificial Intelligence.</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147409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1200"/>
              </a:spcBef>
              <a:spcAft>
                <a:spcPts val="1200"/>
              </a:spcAft>
            </a:pPr>
            <a:r>
              <a:rPr lang="en-US" sz="1800" b="0" i="0" u="none" strike="noStrike" dirty="0">
                <a:solidFill>
                  <a:srgbClr val="0E101A"/>
                </a:solidFill>
                <a:effectLst/>
                <a:latin typeface="Calibri" panose="020F0502020204030204" pitchFamily="34" charset="0"/>
              </a:rPr>
              <a:t>I believe many of us have received some official documents from authorities, lawyers, or other offices. And probably some of us had a hard time to fully understand them. It may be the use of sophisticated words or long and complex sentences that make a text hard to comprehend. Difficult writings complicate the lives of recipients and can result in misunderstandings. So, why not make these documents simpler and improve their accessibility?</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262549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It seems that the problem comes down to employee training. However, it is hard to change the learned habits of thousands of people across different departments or even professions. This would be a long, complex, and expensive process that requires hiring many domain and language experts to conduct these trainings. And at the end, there is no guarantee that the process will succeed. To sum up, this approach is not what we all want to go through.</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99060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1200"/>
              </a:spcBef>
              <a:spcAft>
                <a:spcPts val="1200"/>
              </a:spcAft>
            </a:pPr>
            <a:r>
              <a:rPr lang="en-US" sz="1800" b="0" i="0" u="none" strike="noStrike" dirty="0">
                <a:solidFill>
                  <a:srgbClr val="000000"/>
                </a:solidFill>
                <a:effectLst/>
                <a:latin typeface="Calibri" panose="020F0502020204030204" pitchFamily="34" charset="0"/>
              </a:rPr>
              <a:t>We want to propose an automated process of text simplification. Long, hard-to-understand and sophisticated documents would be translated into their simpler, clearer, shorter versions while preserving all important points. The process is built from two main components - text preprocessing and AI text simplification. Focusing on the latter, it is a text-to-text AI model that converts input text into output text, performing a specific, trained task, here text simplification. With a sequence-to-sequence architecture, a model trained on pairs of phrases could learn which fragments of text to change into simpler versions and which pieces to leave unchanged. The benefit of using an AI model in this task is that it knows the language’s structure and grammar thanks to the pre-trained stage performed on large corpora of text. Also, it can generalize and adapt to previously unseen data.</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97957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1200"/>
              </a:spcBef>
              <a:spcAft>
                <a:spcPts val="1200"/>
              </a:spcAft>
            </a:pPr>
            <a:r>
              <a:rPr lang="en-US" sz="1800" b="0" i="0" u="none" strike="noStrike" dirty="0">
                <a:solidFill>
                  <a:srgbClr val="0E101A"/>
                </a:solidFill>
                <a:effectLst/>
                <a:latin typeface="Calibri" panose="020F0502020204030204" pitchFamily="34" charset="0"/>
              </a:rPr>
              <a:t>We also built a handy user interface in the form of a web application to simplify the utilization of the tool. A simple editor, where a text can be written, pasted or uploaded, is provided. Then, the text is transformed into a simpler version by the use of the AI model. The editable output can be seen on the right. As the AI is not always perfect, </a:t>
            </a:r>
            <a:r>
              <a:rPr lang="pl-PL" sz="1800" b="0" i="0" u="none" strike="noStrike" dirty="0">
                <a:solidFill>
                  <a:srgbClr val="0E101A"/>
                </a:solidFill>
                <a:effectLst/>
                <a:latin typeface="Calibri" panose="020F0502020204030204" pitchFamily="34" charset="0"/>
              </a:rPr>
              <a:t>t</a:t>
            </a:r>
            <a:r>
              <a:rPr lang="en-US" sz="1800" b="0" i="0" u="none" strike="noStrike" dirty="0">
                <a:solidFill>
                  <a:srgbClr val="0E101A"/>
                </a:solidFill>
                <a:effectLst/>
                <a:latin typeface="Calibri" panose="020F0502020204030204" pitchFamily="34" charset="0"/>
              </a:rPr>
              <a:t>he final word belongs to the author. They can edit, copy or delete the text. On the top, the metrics assess the difficultness of both texts indicating how much the output version was simplified.</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34719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1200"/>
              </a:spcBef>
              <a:spcAft>
                <a:spcPts val="1200"/>
              </a:spcAft>
            </a:pPr>
            <a:r>
              <a:rPr lang="en-US" sz="1800" b="0" i="0" u="none" strike="noStrike" dirty="0">
                <a:solidFill>
                  <a:srgbClr val="0E101A"/>
                </a:solidFill>
                <a:effectLst/>
                <a:latin typeface="Calibri" panose="020F0502020204030204" pitchFamily="34" charset="0"/>
              </a:rPr>
              <a:t>The solution could be extended beyond the state institutions. Any large </a:t>
            </a:r>
            <a:r>
              <a:rPr lang="en-US" sz="1800" b="0" i="0" u="none" strike="noStrike" dirty="0" err="1">
                <a:solidFill>
                  <a:srgbClr val="0E101A"/>
                </a:solidFill>
                <a:effectLst/>
                <a:latin typeface="Calibri" panose="020F0502020204030204" pitchFamily="34" charset="0"/>
              </a:rPr>
              <a:t>organisations</a:t>
            </a:r>
            <a:r>
              <a:rPr lang="en-US" sz="1800" b="0" i="0" u="none" strike="noStrike" dirty="0">
                <a:solidFill>
                  <a:srgbClr val="0E101A"/>
                </a:solidFill>
                <a:effectLst/>
                <a:latin typeface="Calibri" panose="020F0502020204030204" pitchFamily="34" charset="0"/>
              </a:rPr>
              <a:t>, such as schools, universities, IT companies and law firms, can benefit by adapting this intelligent simplification tool to their needs. From simplifying rector’s announcements and writing easy-to-understand documentation and usage instructions to helping lawyers in clear communication with their clients, more accessible language is crucial to mutual understanding. The automated solution, coupled with the newest AI technology, can make the lives of many people easier. To sum up, there are still many places where AI can help people. Let’s utilize the latest technology with responsibility and build even more supportive tools.</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773029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If you would like to learn more about the presented solution, please don’t hesitate to connect with me or drop me an email. I would be happy to provide more details. Thank you for listening!</a:t>
            </a:r>
            <a:endParaRPr lang="en-US" b="0" dirty="0">
              <a:effectLst/>
            </a:endParaRPr>
          </a:p>
        </p:txBody>
      </p:sp>
      <p:sp>
        <p:nvSpPr>
          <p:cNvPr id="4" name="Symbol zastępczy numeru slajdu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268555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038435-1C4D-D361-683E-F7B5656A4D49}"/>
              </a:ext>
            </a:extLst>
          </p:cNvPr>
          <p:cNvSpPr/>
          <p:nvPr userDrawn="1"/>
        </p:nvSpPr>
        <p:spPr>
          <a:xfrm>
            <a:off x="0" y="0"/>
            <a:ext cx="9144000" cy="5143500"/>
          </a:xfrm>
          <a:prstGeom prst="rect">
            <a:avLst/>
          </a:prstGeom>
          <a:gradFill flip="none" rotWithShape="1">
            <a:gsLst>
              <a:gs pos="11000">
                <a:srgbClr val="D7E9F4"/>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p:cNvSpPr>
            <a:spLocks noGrp="1"/>
          </p:cNvSpPr>
          <p:nvPr>
            <p:ph type="body" sz="quarter" idx="11" hasCustomPrompt="1"/>
          </p:nvPr>
        </p:nvSpPr>
        <p:spPr>
          <a:xfrm>
            <a:off x="460601" y="2919018"/>
            <a:ext cx="3822700" cy="281467"/>
          </a:xfrm>
        </p:spPr>
        <p:txBody>
          <a:bodyPr>
            <a:noAutofit/>
          </a:bodyPr>
          <a:lstStyle>
            <a:lvl1pPr marL="0" indent="0">
              <a:buNone/>
              <a:defRPr sz="1400" b="1" baseline="0">
                <a:solidFill>
                  <a:schemeClr val="accent1">
                    <a:lumMod val="50000"/>
                  </a:schemeClr>
                </a:solidFill>
              </a:defRPr>
            </a:lvl1pPr>
          </a:lstStyle>
          <a:p>
            <a:pPr lvl="0"/>
            <a:r>
              <a:rPr lang="en-US" dirty="0"/>
              <a:t>Presenter</a:t>
            </a:r>
          </a:p>
        </p:txBody>
      </p:sp>
      <p:sp>
        <p:nvSpPr>
          <p:cNvPr id="19" name="Text Placeholder 10"/>
          <p:cNvSpPr>
            <a:spLocks noGrp="1"/>
          </p:cNvSpPr>
          <p:nvPr>
            <p:ph type="body" sz="quarter" idx="17" hasCustomPrompt="1"/>
          </p:nvPr>
        </p:nvSpPr>
        <p:spPr>
          <a:xfrm>
            <a:off x="460601" y="1619337"/>
            <a:ext cx="4276291" cy="545199"/>
          </a:xfrm>
        </p:spPr>
        <p:txBody>
          <a:bodyPr wrap="square">
            <a:noAutofit/>
          </a:bodyPr>
          <a:lstStyle>
            <a:lvl1pPr marL="0" indent="0">
              <a:lnSpc>
                <a:spcPct val="150000"/>
              </a:lnSpc>
              <a:buNone/>
              <a:defRPr sz="1600" b="0">
                <a:solidFill>
                  <a:schemeClr val="accent1">
                    <a:lumMod val="50000"/>
                  </a:schemeClr>
                </a:solidFill>
              </a:defRPr>
            </a:lvl1pPr>
          </a:lstStyle>
          <a:p>
            <a:pPr lvl="0"/>
            <a:r>
              <a:rPr lang="en-US" dirty="0"/>
              <a:t>Subtitle</a:t>
            </a:r>
          </a:p>
        </p:txBody>
      </p:sp>
      <p:sp>
        <p:nvSpPr>
          <p:cNvPr id="20" name="Text Placeholder 10"/>
          <p:cNvSpPr>
            <a:spLocks noGrp="1"/>
          </p:cNvSpPr>
          <p:nvPr>
            <p:ph type="body" sz="quarter" idx="14" hasCustomPrompt="1"/>
          </p:nvPr>
        </p:nvSpPr>
        <p:spPr>
          <a:xfrm>
            <a:off x="466907" y="909372"/>
            <a:ext cx="4562293" cy="709965"/>
          </a:xfrm>
        </p:spPr>
        <p:txBody>
          <a:bodyPr wrap="square">
            <a:noAutofit/>
          </a:bodyPr>
          <a:lstStyle>
            <a:lvl1pPr marL="0" indent="0">
              <a:lnSpc>
                <a:spcPct val="100000"/>
              </a:lnSpc>
              <a:buNone/>
              <a:defRPr sz="2400" b="1">
                <a:solidFill>
                  <a:schemeClr val="accent1">
                    <a:lumMod val="50000"/>
                  </a:schemeClr>
                </a:solidFill>
              </a:defRPr>
            </a:lvl1pPr>
          </a:lstStyle>
          <a:p>
            <a:pPr lvl="0"/>
            <a:r>
              <a:rPr lang="en-US" dirty="0"/>
              <a:t>Title</a:t>
            </a:r>
          </a:p>
        </p:txBody>
      </p:sp>
      <p:sp>
        <p:nvSpPr>
          <p:cNvPr id="25" name="Text Placeholder 6"/>
          <p:cNvSpPr>
            <a:spLocks noGrp="1"/>
          </p:cNvSpPr>
          <p:nvPr>
            <p:ph type="body" sz="quarter" idx="12" hasCustomPrompt="1"/>
          </p:nvPr>
        </p:nvSpPr>
        <p:spPr>
          <a:xfrm>
            <a:off x="460601" y="3328766"/>
            <a:ext cx="3752453" cy="327255"/>
          </a:xfrm>
        </p:spPr>
        <p:txBody>
          <a:bodyPr>
            <a:normAutofit/>
          </a:bodyPr>
          <a:lstStyle>
            <a:lvl1pPr marL="0" indent="0">
              <a:buNone/>
              <a:defRPr sz="1200">
                <a:solidFill>
                  <a:schemeClr val="accent1">
                    <a:lumMod val="50000"/>
                  </a:schemeClr>
                </a:solidFill>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623253"/>
            <a:ext cx="3752453" cy="321239"/>
          </a:xfrm>
        </p:spPr>
        <p:txBody>
          <a:bodyPr>
            <a:normAutofit/>
          </a:bodyPr>
          <a:lstStyle>
            <a:lvl1pPr marL="0" indent="0">
              <a:buNone/>
              <a:defRPr sz="1200">
                <a:solidFill>
                  <a:schemeClr val="accent1">
                    <a:lumMod val="50000"/>
                  </a:schemeClr>
                </a:solidFill>
              </a:defRPr>
            </a:lvl1pPr>
          </a:lstStyle>
          <a:p>
            <a:pPr lvl="0"/>
            <a:r>
              <a:rPr lang="en-US" dirty="0"/>
              <a:t>Date</a:t>
            </a:r>
            <a:endParaRPr lang="en-GB" dirty="0"/>
          </a:p>
        </p:txBody>
      </p:sp>
      <p:pic>
        <p:nvPicPr>
          <p:cNvPr id="11" name="Picture 10">
            <a:extLst>
              <a:ext uri="{FF2B5EF4-FFF2-40B4-BE49-F238E27FC236}">
                <a16:creationId xmlns:a16="http://schemas.microsoft.com/office/drawing/2014/main" id="{54093AE0-6C5D-DF1E-E4C1-1FD73BFF3956}"/>
              </a:ext>
            </a:extLst>
          </p:cNvPr>
          <p:cNvPicPr>
            <a:picLocks noChangeAspect="1"/>
          </p:cNvPicPr>
          <p:nvPr userDrawn="1"/>
        </p:nvPicPr>
        <p:blipFill>
          <a:blip r:embed="rId2"/>
          <a:stretch>
            <a:fillRect/>
          </a:stretch>
        </p:blipFill>
        <p:spPr>
          <a:xfrm>
            <a:off x="545229" y="4525833"/>
            <a:ext cx="1687197" cy="359494"/>
          </a:xfrm>
          <a:prstGeom prst="rect">
            <a:avLst/>
          </a:prstGeom>
        </p:spPr>
      </p:pic>
      <p:pic>
        <p:nvPicPr>
          <p:cNvPr id="12" name="Picture 11">
            <a:extLst>
              <a:ext uri="{FF2B5EF4-FFF2-40B4-BE49-F238E27FC236}">
                <a16:creationId xmlns:a16="http://schemas.microsoft.com/office/drawing/2014/main" id="{21A30560-C97D-61E4-B112-A75B61DCE7CC}"/>
              </a:ext>
            </a:extLst>
          </p:cNvPr>
          <p:cNvPicPr>
            <a:picLocks noChangeAspect="1"/>
          </p:cNvPicPr>
          <p:nvPr userDrawn="1"/>
        </p:nvPicPr>
        <p:blipFill>
          <a:blip r:embed="rId3"/>
          <a:stretch>
            <a:fillRect/>
          </a:stretch>
        </p:blipFill>
        <p:spPr>
          <a:xfrm>
            <a:off x="2599102" y="4478391"/>
            <a:ext cx="762023" cy="331583"/>
          </a:xfrm>
          <a:prstGeom prst="rect">
            <a:avLst/>
          </a:prstGeom>
        </p:spPr>
      </p:pic>
      <p:pic>
        <p:nvPicPr>
          <p:cNvPr id="4" name="Picture 3" descr="A colorful arrows on a black background&#10;&#10;Description automatically generated">
            <a:extLst>
              <a:ext uri="{FF2B5EF4-FFF2-40B4-BE49-F238E27FC236}">
                <a16:creationId xmlns:a16="http://schemas.microsoft.com/office/drawing/2014/main" id="{D0DCF837-1CC0-D41A-9A45-40F9EFCC4A8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742" t="28150" r="26971" b="-3797"/>
          <a:stretch/>
        </p:blipFill>
        <p:spPr>
          <a:xfrm>
            <a:off x="2748053" y="0"/>
            <a:ext cx="6395947" cy="5143500"/>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2983761"/>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p>
            <a:r>
              <a:rPr lang="en-GB" dirty="0"/>
              <a:t>Click to edit Master title style</a:t>
            </a:r>
            <a:endParaRPr lang="en-US" dirty="0"/>
          </a:p>
        </p:txBody>
      </p:sp>
      <p:pic>
        <p:nvPicPr>
          <p:cNvPr id="4" name="Picture 3" descr="A colorful arrows on a black background&#10;&#10;Description automatically generated">
            <a:extLst>
              <a:ext uri="{FF2B5EF4-FFF2-40B4-BE49-F238E27FC236}">
                <a16:creationId xmlns:a16="http://schemas.microsoft.com/office/drawing/2014/main" id="{AFABDAEB-5718-BD19-6677-55F90435228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37" t="63885" r="24367" b="25890"/>
          <a:stretch/>
        </p:blipFill>
        <p:spPr>
          <a:xfrm>
            <a:off x="2748053" y="4448247"/>
            <a:ext cx="6395947" cy="695254"/>
          </a:xfrm>
          <a:prstGeom prst="rect">
            <a:avLst/>
          </a:prstGeom>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8181473" y="4737301"/>
            <a:ext cx="607965"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304555"/>
            <a:ext cx="9144000" cy="83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A8EEC4-48DE-2CF0-6FA5-9139A172AF30}"/>
              </a:ext>
            </a:extLst>
          </p:cNvPr>
          <p:cNvSpPr/>
          <p:nvPr userDrawn="1"/>
        </p:nvSpPr>
        <p:spPr>
          <a:xfrm>
            <a:off x="0" y="4629813"/>
            <a:ext cx="9144000" cy="513687"/>
          </a:xfrm>
          <a:prstGeom prst="rect">
            <a:avLst/>
          </a:prstGeom>
          <a:solidFill>
            <a:srgbClr val="1C2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2983761"/>
          </a:xfrm>
        </p:spPr>
        <p:txBody>
          <a:bodyPr/>
          <a:lstStyle>
            <a:lvl1pPr>
              <a:defRPr sz="1600">
                <a:solidFill>
                  <a:srgbClr val="1C2C4F"/>
                </a:solidFill>
                <a:latin typeface="Arial" panose="020B0604020202020204" pitchFamily="34" charset="0"/>
                <a:cs typeface="Arial" panose="020B0604020202020204" pitchFamily="34" charset="0"/>
              </a:defRPr>
            </a:lvl1pPr>
            <a:lvl2pPr>
              <a:defRPr sz="1400">
                <a:solidFill>
                  <a:srgbClr val="1C2C4F"/>
                </a:solidFill>
                <a:latin typeface="Arial" panose="020B0604020202020204" pitchFamily="34" charset="0"/>
                <a:cs typeface="Arial" panose="020B0604020202020204" pitchFamily="34" charset="0"/>
              </a:defRPr>
            </a:lvl2pPr>
            <a:lvl3pPr>
              <a:defRPr sz="1200">
                <a:solidFill>
                  <a:srgbClr val="1C2C4F"/>
                </a:solidFill>
                <a:latin typeface="Arial" panose="020B0604020202020204" pitchFamily="34" charset="0"/>
                <a:cs typeface="Arial" panose="020B0604020202020204" pitchFamily="34" charset="0"/>
              </a:defRPr>
            </a:lvl3pPr>
            <a:lvl4pPr>
              <a:defRPr>
                <a:solidFill>
                  <a:srgbClr val="1C2C4F"/>
                </a:solidFill>
                <a:latin typeface="Arial" panose="020B0604020202020204" pitchFamily="34" charset="0"/>
                <a:cs typeface="Arial" panose="020B0604020202020204" pitchFamily="34" charset="0"/>
              </a:defRPr>
            </a:lvl4pPr>
            <a:lvl5pPr>
              <a:defRPr>
                <a:solidFill>
                  <a:srgbClr val="1C2C4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6396BA"/>
                </a:solidFill>
              </a:defRPr>
            </a:lvl1pPr>
          </a:lstStyle>
          <a:p>
            <a:r>
              <a:rPr lang="en-GB" dirty="0"/>
              <a:t>Click to edit Master title style</a:t>
            </a:r>
            <a:endParaRPr lang="en-US" dirty="0"/>
          </a:p>
        </p:txBody>
      </p:sp>
      <p:pic>
        <p:nvPicPr>
          <p:cNvPr id="9" name="Picture 8" descr="A white and red text on a black background&#10;&#10;Description automatically generated">
            <a:extLst>
              <a:ext uri="{FF2B5EF4-FFF2-40B4-BE49-F238E27FC236}">
                <a16:creationId xmlns:a16="http://schemas.microsoft.com/office/drawing/2014/main" id="{73FBB5DD-F23D-BFD9-C754-1058CD38CFA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3589"/>
          <a:stretch/>
        </p:blipFill>
        <p:spPr>
          <a:xfrm>
            <a:off x="350201" y="4737300"/>
            <a:ext cx="1016655" cy="274638"/>
          </a:xfrm>
          <a:prstGeom prst="rect">
            <a:avLst/>
          </a:prstGeom>
        </p:spPr>
      </p:pic>
      <p:pic>
        <p:nvPicPr>
          <p:cNvPr id="10" name="Picture 9" descr="A colorful arrows on a black background&#10;&#10;Description automatically generated">
            <a:extLst>
              <a:ext uri="{FF2B5EF4-FFF2-40B4-BE49-F238E27FC236}">
                <a16:creationId xmlns:a16="http://schemas.microsoft.com/office/drawing/2014/main" id="{0F23D177-D40B-05F1-482A-B8DF181457A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918" t="63623" r="25148" b="28822"/>
          <a:stretch/>
        </p:blipFill>
        <p:spPr>
          <a:xfrm>
            <a:off x="2748053" y="4629813"/>
            <a:ext cx="6395947" cy="513688"/>
          </a:xfrm>
          <a:prstGeom prst="rect">
            <a:avLst/>
          </a:prstGeom>
        </p:spPr>
      </p:pic>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7892716" y="4751034"/>
            <a:ext cx="980944"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1DA8E-61B8-6DA4-81A2-2DD487D64049}"/>
              </a:ext>
            </a:extLst>
          </p:cNvPr>
          <p:cNvSpPr/>
          <p:nvPr userDrawn="1"/>
        </p:nvSpPr>
        <p:spPr>
          <a:xfrm>
            <a:off x="0" y="0"/>
            <a:ext cx="9144000" cy="5143500"/>
          </a:xfrm>
          <a:prstGeom prst="rect">
            <a:avLst/>
          </a:prstGeom>
          <a:gradFill flip="none" rotWithShape="1">
            <a:gsLst>
              <a:gs pos="11000">
                <a:srgbClr val="D7E9F4"/>
              </a:gs>
              <a:gs pos="100000">
                <a:schemeClr val="bg1"/>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
          <p:cNvSpPr>
            <a:spLocks noGrp="1"/>
          </p:cNvSpPr>
          <p:nvPr>
            <p:ph type="body" sz="quarter" idx="11" hasCustomPrompt="1"/>
          </p:nvPr>
        </p:nvSpPr>
        <p:spPr>
          <a:xfrm>
            <a:off x="482946" y="3470165"/>
            <a:ext cx="3795964" cy="263127"/>
          </a:xfrm>
        </p:spPr>
        <p:txBody>
          <a:bodyPr>
            <a:noAutofit/>
          </a:bodyPr>
          <a:lstStyle>
            <a:lvl1pPr marL="0" indent="0" algn="l">
              <a:buNone/>
              <a:defRPr sz="1400" b="0" baseline="0">
                <a:solidFill>
                  <a:schemeClr val="accent1">
                    <a:lumMod val="50000"/>
                  </a:schemeClr>
                </a:solidFill>
              </a:defRPr>
            </a:lvl1pPr>
          </a:lstStyle>
          <a:p>
            <a:pPr lvl="0"/>
            <a:r>
              <a:rPr lang="en-GB" dirty="0"/>
              <a:t>Presenter email</a:t>
            </a:r>
          </a:p>
        </p:txBody>
      </p:sp>
      <p:pic>
        <p:nvPicPr>
          <p:cNvPr id="5" name="Picture 4">
            <a:extLst>
              <a:ext uri="{FF2B5EF4-FFF2-40B4-BE49-F238E27FC236}">
                <a16:creationId xmlns:a16="http://schemas.microsoft.com/office/drawing/2014/main" id="{5D63B183-FA2B-0B15-9915-FD43F149DCC6}"/>
              </a:ext>
            </a:extLst>
          </p:cNvPr>
          <p:cNvPicPr>
            <a:picLocks noChangeAspect="1"/>
          </p:cNvPicPr>
          <p:nvPr userDrawn="1"/>
        </p:nvPicPr>
        <p:blipFill>
          <a:blip r:embed="rId2"/>
          <a:stretch>
            <a:fillRect/>
          </a:stretch>
        </p:blipFill>
        <p:spPr>
          <a:xfrm>
            <a:off x="545229" y="4525833"/>
            <a:ext cx="1687197" cy="359494"/>
          </a:xfrm>
          <a:prstGeom prst="rect">
            <a:avLst/>
          </a:prstGeom>
        </p:spPr>
      </p:pic>
      <p:pic>
        <p:nvPicPr>
          <p:cNvPr id="6" name="Picture 5">
            <a:extLst>
              <a:ext uri="{FF2B5EF4-FFF2-40B4-BE49-F238E27FC236}">
                <a16:creationId xmlns:a16="http://schemas.microsoft.com/office/drawing/2014/main" id="{B69B8568-755C-C2E7-C717-739E35CF3087}"/>
              </a:ext>
            </a:extLst>
          </p:cNvPr>
          <p:cNvPicPr>
            <a:picLocks noChangeAspect="1"/>
          </p:cNvPicPr>
          <p:nvPr userDrawn="1"/>
        </p:nvPicPr>
        <p:blipFill>
          <a:blip r:embed="rId3"/>
          <a:stretch>
            <a:fillRect/>
          </a:stretch>
        </p:blipFill>
        <p:spPr>
          <a:xfrm>
            <a:off x="2599102" y="4478391"/>
            <a:ext cx="762023" cy="331583"/>
          </a:xfrm>
          <a:prstGeom prst="rect">
            <a:avLst/>
          </a:prstGeom>
        </p:spPr>
      </p:pic>
      <p:pic>
        <p:nvPicPr>
          <p:cNvPr id="7" name="Picture 6" descr="A colorful arrows on a black background&#10;&#10;Description automatically generated">
            <a:extLst>
              <a:ext uri="{FF2B5EF4-FFF2-40B4-BE49-F238E27FC236}">
                <a16:creationId xmlns:a16="http://schemas.microsoft.com/office/drawing/2014/main" id="{A7669FC1-0416-8323-3841-A1DAB03141C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7742" t="28150" r="26971" b="-3797"/>
          <a:stretch/>
        </p:blipFill>
        <p:spPr>
          <a:xfrm>
            <a:off x="2748053" y="0"/>
            <a:ext cx="6395947" cy="5143500"/>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01DBE-0E20-C2F7-4178-D776813E3B61}"/>
              </a:ext>
            </a:extLst>
          </p:cNvPr>
          <p:cNvSpPr/>
          <p:nvPr userDrawn="1"/>
        </p:nvSpPr>
        <p:spPr>
          <a:xfrm>
            <a:off x="0" y="4447674"/>
            <a:ext cx="9144000" cy="695826"/>
          </a:xfrm>
          <a:prstGeom prst="rect">
            <a:avLst/>
          </a:prstGeom>
          <a:solidFill>
            <a:srgbClr val="1C2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1891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8289757" y="4737301"/>
            <a:ext cx="499681" cy="274637"/>
          </a:xfrm>
          <a:prstGeom prst="rect">
            <a:avLst/>
          </a:prstGeom>
        </p:spPr>
        <p:txBody>
          <a:bodyPr vert="horz" lIns="91440" tIns="45720" rIns="91440" bIns="45720" rtlCol="0" anchor="ctr"/>
          <a:lstStyle>
            <a:lvl1pPr algn="r">
              <a:defRPr sz="1000" i="1">
                <a:solidFill>
                  <a:srgbClr val="B4E9E2"/>
                </a:solidFill>
              </a:defRPr>
            </a:lvl1pPr>
          </a:lstStyle>
          <a:p>
            <a:fld id="{9E7CA0F2-EE66-4F60-8C00-E0BE38E7AEC5}" type="slidenum">
              <a:rPr lang="en-GB" smtClean="0"/>
              <a:pPr/>
              <a:t>‹#›</a:t>
            </a:fld>
            <a:endParaRPr lang="en-GB" dirty="0"/>
          </a:p>
        </p:txBody>
      </p:sp>
      <p:pic>
        <p:nvPicPr>
          <p:cNvPr id="7" name="Picture 6" descr="A white and red text on a black background&#10;&#10;Description automatically generated">
            <a:extLst>
              <a:ext uri="{FF2B5EF4-FFF2-40B4-BE49-F238E27FC236}">
                <a16:creationId xmlns:a16="http://schemas.microsoft.com/office/drawing/2014/main" id="{71761730-9440-4A84-CB34-A27DF096EFE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0201" y="4572146"/>
            <a:ext cx="1243983" cy="439792"/>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Lst>
  <p:hf hdr="0" ftr="0" dt="0"/>
  <p:txStyles>
    <p:titleStyle>
      <a:lvl1pPr algn="l" defTabSz="685800" rtl="0" eaLnBrk="1" latinLnBrk="0" hangingPunct="1">
        <a:lnSpc>
          <a:spcPct val="90000"/>
        </a:lnSpc>
        <a:spcBef>
          <a:spcPct val="0"/>
        </a:spcBef>
        <a:buNone/>
        <a:defRPr sz="2000" b="1" kern="1200">
          <a:solidFill>
            <a:srgbClr val="6396BA"/>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00" kern="1200">
          <a:solidFill>
            <a:srgbClr val="1C2C4F"/>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C2C4F"/>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2C4F"/>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0541B41-0771-ADBC-7CF1-ED2A0CA0AD93}"/>
              </a:ext>
            </a:extLst>
          </p:cNvPr>
          <p:cNvSpPr>
            <a:spLocks noGrp="1"/>
          </p:cNvSpPr>
          <p:nvPr>
            <p:ph type="body" sz="quarter" idx="11"/>
          </p:nvPr>
        </p:nvSpPr>
        <p:spPr/>
        <p:txBody>
          <a:bodyPr/>
          <a:lstStyle/>
          <a:p>
            <a:r>
              <a:rPr lang="pl-PL" dirty="0"/>
              <a:t>Antoni Klorek</a:t>
            </a:r>
            <a:endParaRPr lang="en-US" dirty="0"/>
          </a:p>
        </p:txBody>
      </p:sp>
      <p:sp>
        <p:nvSpPr>
          <p:cNvPr id="8" name="Text Placeholder 7">
            <a:extLst>
              <a:ext uri="{FF2B5EF4-FFF2-40B4-BE49-F238E27FC236}">
                <a16:creationId xmlns:a16="http://schemas.microsoft.com/office/drawing/2014/main" id="{154B7778-A9AA-698F-92B1-938416076B1C}"/>
              </a:ext>
            </a:extLst>
          </p:cNvPr>
          <p:cNvSpPr>
            <a:spLocks noGrp="1"/>
          </p:cNvSpPr>
          <p:nvPr>
            <p:ph type="body" sz="quarter" idx="17"/>
          </p:nvPr>
        </p:nvSpPr>
        <p:spPr>
          <a:xfrm>
            <a:off x="245769" y="1814734"/>
            <a:ext cx="4476902" cy="412426"/>
          </a:xfrm>
        </p:spPr>
        <p:txBody>
          <a:bodyPr/>
          <a:lstStyle/>
          <a:p>
            <a:pPr>
              <a:lnSpc>
                <a:spcPct val="100000"/>
              </a:lnSpc>
              <a:spcBef>
                <a:spcPts val="0"/>
              </a:spcBef>
            </a:pPr>
            <a:r>
              <a:rPr lang="en-US" dirty="0"/>
              <a:t>Improving the accessibility of official documents</a:t>
            </a:r>
          </a:p>
        </p:txBody>
      </p:sp>
      <p:sp>
        <p:nvSpPr>
          <p:cNvPr id="7" name="Text Placeholder 6">
            <a:extLst>
              <a:ext uri="{FF2B5EF4-FFF2-40B4-BE49-F238E27FC236}">
                <a16:creationId xmlns:a16="http://schemas.microsoft.com/office/drawing/2014/main" id="{1C1A6BFC-C12E-173A-47DB-3D4DFC7E10A8}"/>
              </a:ext>
            </a:extLst>
          </p:cNvPr>
          <p:cNvSpPr>
            <a:spLocks noGrp="1"/>
          </p:cNvSpPr>
          <p:nvPr>
            <p:ph type="body" sz="quarter" idx="14"/>
          </p:nvPr>
        </p:nvSpPr>
        <p:spPr>
          <a:xfrm>
            <a:off x="90804" y="716890"/>
            <a:ext cx="4562293" cy="902447"/>
          </a:xfrm>
        </p:spPr>
        <p:txBody>
          <a:bodyPr/>
          <a:lstStyle/>
          <a:p>
            <a:pPr algn="ctr"/>
            <a:r>
              <a:rPr lang="en-US" sz="3000" dirty="0"/>
              <a:t>Simplifying complexity with AI</a:t>
            </a:r>
          </a:p>
        </p:txBody>
      </p:sp>
      <p:sp>
        <p:nvSpPr>
          <p:cNvPr id="6" name="Text Placeholder 5">
            <a:extLst>
              <a:ext uri="{FF2B5EF4-FFF2-40B4-BE49-F238E27FC236}">
                <a16:creationId xmlns:a16="http://schemas.microsoft.com/office/drawing/2014/main" id="{F7E323A3-4D3A-3748-4DFA-FA4ED959F161}"/>
              </a:ext>
            </a:extLst>
          </p:cNvPr>
          <p:cNvSpPr>
            <a:spLocks noGrp="1"/>
          </p:cNvSpPr>
          <p:nvPr>
            <p:ph type="body" sz="quarter" idx="12"/>
          </p:nvPr>
        </p:nvSpPr>
        <p:spPr/>
        <p:txBody>
          <a:bodyPr/>
          <a:lstStyle/>
          <a:p>
            <a:r>
              <a:rPr lang="pl-PL" dirty="0" err="1"/>
              <a:t>Rennes</a:t>
            </a:r>
            <a:endParaRPr lang="en-US" dirty="0"/>
          </a:p>
        </p:txBody>
      </p:sp>
      <p:sp>
        <p:nvSpPr>
          <p:cNvPr id="9" name="Text Placeholder 8">
            <a:extLst>
              <a:ext uri="{FF2B5EF4-FFF2-40B4-BE49-F238E27FC236}">
                <a16:creationId xmlns:a16="http://schemas.microsoft.com/office/drawing/2014/main" id="{A5139ADB-1ACA-13FB-180C-ACCCBD271691}"/>
              </a:ext>
            </a:extLst>
          </p:cNvPr>
          <p:cNvSpPr>
            <a:spLocks noGrp="1"/>
          </p:cNvSpPr>
          <p:nvPr>
            <p:ph type="body" sz="quarter" idx="18"/>
          </p:nvPr>
        </p:nvSpPr>
        <p:spPr/>
        <p:txBody>
          <a:bodyPr/>
          <a:lstStyle/>
          <a:p>
            <a:r>
              <a:rPr lang="pl-PL" dirty="0"/>
              <a:t>12</a:t>
            </a:r>
            <a:r>
              <a:rPr lang="pl-PL" baseline="30000" dirty="0"/>
              <a:t>th</a:t>
            </a:r>
            <a:r>
              <a:rPr lang="pl-PL" dirty="0"/>
              <a:t> </a:t>
            </a:r>
            <a:r>
              <a:rPr lang="pl-PL" dirty="0" err="1"/>
              <a:t>June</a:t>
            </a:r>
            <a:r>
              <a:rPr lang="pl-PL" dirty="0"/>
              <a:t> 2024</a:t>
            </a:r>
            <a:endParaRPr lang="en-US" dirty="0"/>
          </a:p>
        </p:txBody>
      </p:sp>
      <p:sp>
        <p:nvSpPr>
          <p:cNvPr id="3" name="Slide Number Placeholder 2">
            <a:extLst>
              <a:ext uri="{FF2B5EF4-FFF2-40B4-BE49-F238E27FC236}">
                <a16:creationId xmlns:a16="http://schemas.microsoft.com/office/drawing/2014/main" id="{BF7917F9-2C12-1A99-DAEA-F1CF89F8650A}"/>
              </a:ext>
            </a:extLst>
          </p:cNvPr>
          <p:cNvSpPr>
            <a:spLocks noGrp="1"/>
          </p:cNvSpPr>
          <p:nvPr>
            <p:ph type="sldNum" sz="quarter" idx="4294967295"/>
          </p:nvPr>
        </p:nvSpPr>
        <p:spPr>
          <a:xfrm>
            <a:off x="7086600" y="4633913"/>
            <a:ext cx="2057400" cy="274637"/>
          </a:xfrm>
        </p:spPr>
        <p:txBody>
          <a:bodyPr/>
          <a:lstStyle/>
          <a:p>
            <a:fld id="{9E7CA0F2-EE66-4F60-8C00-E0BE38E7AEC5}" type="slidenum">
              <a:rPr lang="en-GB" smtClean="0"/>
              <a:pPr/>
              <a:t>1</a:t>
            </a:fld>
            <a:endParaRPr lang="en-GB" dirty="0"/>
          </a:p>
        </p:txBody>
      </p:sp>
    </p:spTree>
    <p:extLst>
      <p:ext uri="{BB962C8B-B14F-4D97-AF65-F5344CB8AC3E}">
        <p14:creationId xmlns:p14="http://schemas.microsoft.com/office/powerpoint/2010/main" val="377691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1CF9D1-111E-460E-5EAE-19745CEB01A3}"/>
              </a:ext>
            </a:extLst>
          </p:cNvPr>
          <p:cNvSpPr>
            <a:spLocks noGrp="1"/>
          </p:cNvSpPr>
          <p:nvPr>
            <p:ph idx="1"/>
          </p:nvPr>
        </p:nvSpPr>
        <p:spPr>
          <a:xfrm>
            <a:off x="4567639" y="585216"/>
            <a:ext cx="4221799" cy="3394253"/>
          </a:xfrm>
        </p:spPr>
        <p:txBody>
          <a:bodyPr>
            <a:normAutofit lnSpcReduction="10000"/>
          </a:bodyPr>
          <a:lstStyle/>
          <a:p>
            <a:pPr marL="0" indent="0" algn="ctr">
              <a:buNone/>
            </a:pPr>
            <a:r>
              <a:rPr lang="en-US" sz="2000" b="1" dirty="0"/>
              <a:t>Long documents</a:t>
            </a:r>
            <a:endParaRPr lang="pl-PL" sz="2000" b="1" dirty="0"/>
          </a:p>
          <a:p>
            <a:pPr marL="0" indent="0" algn="ctr">
              <a:buNone/>
            </a:pPr>
            <a:endParaRPr lang="pl-PL" sz="2000" b="1" dirty="0"/>
          </a:p>
          <a:p>
            <a:pPr marL="0" indent="0" algn="ctr">
              <a:buNone/>
            </a:pPr>
            <a:endParaRPr lang="pl-PL" sz="2000" b="1" dirty="0"/>
          </a:p>
          <a:p>
            <a:pPr marL="0" indent="0" algn="ctr">
              <a:buNone/>
            </a:pPr>
            <a:endParaRPr lang="pl-PL" sz="2000" b="1" dirty="0"/>
          </a:p>
          <a:p>
            <a:pPr marL="0" indent="0" algn="ctr">
              <a:buNone/>
            </a:pPr>
            <a:r>
              <a:rPr lang="en-US" sz="2000" b="1" dirty="0"/>
              <a:t>Sophisticated vocabulary</a:t>
            </a:r>
            <a:endParaRPr lang="pl-PL" sz="2000" b="1" dirty="0"/>
          </a:p>
          <a:p>
            <a:pPr marL="0" indent="0" algn="ctr">
              <a:buNone/>
            </a:pPr>
            <a:endParaRPr lang="pl-PL" sz="2000" b="1" dirty="0"/>
          </a:p>
          <a:p>
            <a:pPr marL="0" indent="0" algn="ctr">
              <a:buNone/>
            </a:pPr>
            <a:endParaRPr lang="pl-PL" sz="2000" b="1" dirty="0"/>
          </a:p>
          <a:p>
            <a:pPr marL="0" indent="0" algn="ctr">
              <a:buNone/>
            </a:pPr>
            <a:endParaRPr lang="pl-PL" sz="2000" b="1" dirty="0"/>
          </a:p>
          <a:p>
            <a:pPr marL="0" indent="0" algn="ctr">
              <a:buNone/>
            </a:pPr>
            <a:r>
              <a:rPr lang="en-US" sz="2000" b="1" dirty="0"/>
              <a:t>Complex phrases </a:t>
            </a:r>
            <a:br>
              <a:rPr lang="pl-PL" sz="2000" b="1" dirty="0"/>
            </a:br>
            <a:r>
              <a:rPr lang="en-US" sz="2000" b="1" dirty="0"/>
              <a:t>and sentences</a:t>
            </a:r>
          </a:p>
        </p:txBody>
      </p:sp>
      <p:sp>
        <p:nvSpPr>
          <p:cNvPr id="3" name="Slide Number Placeholder 2">
            <a:extLst>
              <a:ext uri="{FF2B5EF4-FFF2-40B4-BE49-F238E27FC236}">
                <a16:creationId xmlns:a16="http://schemas.microsoft.com/office/drawing/2014/main" id="{E340A845-EBB4-C66F-A14A-FE4C7A6817E8}"/>
              </a:ext>
            </a:extLst>
          </p:cNvPr>
          <p:cNvSpPr>
            <a:spLocks noGrp="1"/>
          </p:cNvSpPr>
          <p:nvPr>
            <p:ph type="sldNum" sz="quarter" idx="4"/>
          </p:nvPr>
        </p:nvSpPr>
        <p:spPr/>
        <p:txBody>
          <a:bodyPr/>
          <a:lstStyle/>
          <a:p>
            <a:fld id="{9E7CA0F2-EE66-4F60-8C00-E0BE38E7AEC5}" type="slidenum">
              <a:rPr lang="en-GB" smtClean="0"/>
              <a:pPr/>
              <a:t>2</a:t>
            </a:fld>
            <a:endParaRPr lang="en-GB" dirty="0"/>
          </a:p>
        </p:txBody>
      </p:sp>
      <p:pic>
        <p:nvPicPr>
          <p:cNvPr id="2054" name="Picture 6">
            <a:extLst>
              <a:ext uri="{FF2B5EF4-FFF2-40B4-BE49-F238E27FC236}">
                <a16:creationId xmlns:a16="http://schemas.microsoft.com/office/drawing/2014/main" id="{0F58C7E3-E4A8-44A4-8D74-56D7B085B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60" y="329183"/>
            <a:ext cx="3728723" cy="372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16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C1E0C8-22D4-FC9E-D8F6-C2ACBC607941}"/>
              </a:ext>
            </a:extLst>
          </p:cNvPr>
          <p:cNvSpPr>
            <a:spLocks noGrp="1"/>
          </p:cNvSpPr>
          <p:nvPr>
            <p:ph idx="1"/>
          </p:nvPr>
        </p:nvSpPr>
        <p:spPr>
          <a:xfrm>
            <a:off x="666067" y="964417"/>
            <a:ext cx="3905933" cy="2983761"/>
          </a:xfrm>
        </p:spPr>
        <p:txBody>
          <a:bodyPr>
            <a:normAutofit/>
          </a:bodyPr>
          <a:lstStyle/>
          <a:p>
            <a:endParaRPr lang="en-US" sz="1800" dirty="0"/>
          </a:p>
          <a:p>
            <a:r>
              <a:rPr lang="en-US" sz="1800" dirty="0"/>
              <a:t>Numerous exhaustive trainings</a:t>
            </a:r>
          </a:p>
          <a:p>
            <a:endParaRPr lang="en-US" sz="1800" dirty="0"/>
          </a:p>
          <a:p>
            <a:r>
              <a:rPr lang="en-US" sz="1800" dirty="0"/>
              <a:t>Expensive experts and trainers</a:t>
            </a:r>
          </a:p>
          <a:p>
            <a:endParaRPr lang="en-US" sz="1800" dirty="0"/>
          </a:p>
          <a:p>
            <a:r>
              <a:rPr lang="en-US" sz="1800" dirty="0"/>
              <a:t>Long and uncertain process</a:t>
            </a:r>
          </a:p>
          <a:p>
            <a:endParaRPr lang="en-US" sz="1800" dirty="0"/>
          </a:p>
        </p:txBody>
      </p:sp>
      <p:sp>
        <p:nvSpPr>
          <p:cNvPr id="3" name="Slide Number Placeholder 2">
            <a:extLst>
              <a:ext uri="{FF2B5EF4-FFF2-40B4-BE49-F238E27FC236}">
                <a16:creationId xmlns:a16="http://schemas.microsoft.com/office/drawing/2014/main" id="{B87DAB12-7120-D4F3-24E8-48AF14BA66F6}"/>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5" name="Title 4">
            <a:extLst>
              <a:ext uri="{FF2B5EF4-FFF2-40B4-BE49-F238E27FC236}">
                <a16:creationId xmlns:a16="http://schemas.microsoft.com/office/drawing/2014/main" id="{E817943A-53C7-33EC-DBA4-637F307CAD3D}"/>
              </a:ext>
            </a:extLst>
          </p:cNvPr>
          <p:cNvSpPr>
            <a:spLocks noGrp="1"/>
          </p:cNvSpPr>
          <p:nvPr>
            <p:ph type="title"/>
          </p:nvPr>
        </p:nvSpPr>
        <p:spPr>
          <a:xfrm>
            <a:off x="350201" y="131562"/>
            <a:ext cx="8439238" cy="534121"/>
          </a:xfrm>
        </p:spPr>
        <p:txBody>
          <a:bodyPr>
            <a:normAutofit/>
          </a:bodyPr>
          <a:lstStyle/>
          <a:p>
            <a:r>
              <a:rPr lang="en-US" sz="2400" dirty="0"/>
              <a:t>Current solutions are inadequate</a:t>
            </a:r>
          </a:p>
        </p:txBody>
      </p:sp>
      <p:pic>
        <p:nvPicPr>
          <p:cNvPr id="3074" name="Picture 2">
            <a:extLst>
              <a:ext uri="{FF2B5EF4-FFF2-40B4-BE49-F238E27FC236}">
                <a16:creationId xmlns:a16="http://schemas.microsoft.com/office/drawing/2014/main" id="{7D088C35-7D0C-47C4-BECD-53FBE72A13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066" y="827388"/>
            <a:ext cx="3409355" cy="34093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D52D94D-F22B-46C0-B0F9-BBB4132CD3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8070" y="-217566"/>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21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75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83A23B3-9683-4DE2-8FC4-3F472B480AFB}"/>
              </a:ext>
            </a:extLst>
          </p:cNvPr>
          <p:cNvSpPr>
            <a:spLocks noGrp="1"/>
          </p:cNvSpPr>
          <p:nvPr>
            <p:ph type="title"/>
          </p:nvPr>
        </p:nvSpPr>
        <p:spPr>
          <a:xfrm>
            <a:off x="350201" y="116931"/>
            <a:ext cx="8439238" cy="534121"/>
          </a:xfrm>
        </p:spPr>
        <p:txBody>
          <a:bodyPr>
            <a:normAutofit/>
          </a:bodyPr>
          <a:lstStyle/>
          <a:p>
            <a:r>
              <a:rPr lang="en-US" sz="2400" dirty="0"/>
              <a:t>AI advantage </a:t>
            </a:r>
            <a:r>
              <a:rPr lang="pl-PL" sz="2400" dirty="0"/>
              <a:t>i</a:t>
            </a:r>
            <a:r>
              <a:rPr lang="en-US" sz="2400" dirty="0"/>
              <a:t>n text processing</a:t>
            </a:r>
            <a:endParaRPr lang="pl-PL" sz="2400" dirty="0"/>
          </a:p>
        </p:txBody>
      </p:sp>
      <p:sp>
        <p:nvSpPr>
          <p:cNvPr id="4" name="Symbol zastępczy numeru slajdu 3">
            <a:extLst>
              <a:ext uri="{FF2B5EF4-FFF2-40B4-BE49-F238E27FC236}">
                <a16:creationId xmlns:a16="http://schemas.microsoft.com/office/drawing/2014/main" id="{5D48807A-5921-4698-A689-131742F24B0B}"/>
              </a:ext>
            </a:extLst>
          </p:cNvPr>
          <p:cNvSpPr>
            <a:spLocks noGrp="1"/>
          </p:cNvSpPr>
          <p:nvPr>
            <p:ph type="sldNum" sz="quarter" idx="4"/>
          </p:nvPr>
        </p:nvSpPr>
        <p:spPr/>
        <p:txBody>
          <a:bodyPr/>
          <a:lstStyle/>
          <a:p>
            <a:fld id="{9E7CA0F2-EE66-4F60-8C00-E0BE38E7AEC5}" type="slidenum">
              <a:rPr lang="en-GB" smtClean="0"/>
              <a:pPr/>
              <a:t>4</a:t>
            </a:fld>
            <a:endParaRPr lang="en-GB" dirty="0"/>
          </a:p>
        </p:txBody>
      </p:sp>
      <p:pic>
        <p:nvPicPr>
          <p:cNvPr id="4098" name="Picture 2">
            <a:extLst>
              <a:ext uri="{FF2B5EF4-FFF2-40B4-BE49-F238E27FC236}">
                <a16:creationId xmlns:a16="http://schemas.microsoft.com/office/drawing/2014/main" id="{BD881704-4A04-42E5-AB5E-529930E89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55" y="1126541"/>
            <a:ext cx="7080090" cy="3268396"/>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B00E0BFB-02A6-41A5-85F6-5C3A603822A2}"/>
              </a:ext>
            </a:extLst>
          </p:cNvPr>
          <p:cNvSpPr txBox="1"/>
          <p:nvPr/>
        </p:nvSpPr>
        <p:spPr>
          <a:xfrm>
            <a:off x="182880" y="2156251"/>
            <a:ext cx="3035808" cy="830997"/>
          </a:xfrm>
          <a:prstGeom prst="rect">
            <a:avLst/>
          </a:prstGeom>
          <a:noFill/>
        </p:spPr>
        <p:txBody>
          <a:bodyPr wrap="square" rtlCol="0">
            <a:spAutoFit/>
          </a:bodyPr>
          <a:lstStyle/>
          <a:p>
            <a:r>
              <a:rPr lang="en-US" sz="1600" dirty="0"/>
              <a:t>- Long documents</a:t>
            </a:r>
          </a:p>
          <a:p>
            <a:r>
              <a:rPr lang="en-US" sz="1600" dirty="0"/>
              <a:t>- Hard to understand</a:t>
            </a:r>
          </a:p>
          <a:p>
            <a:r>
              <a:rPr lang="en-US" sz="1600" dirty="0"/>
              <a:t>- </a:t>
            </a:r>
            <a:r>
              <a:rPr lang="pl-PL" sz="1600" dirty="0"/>
              <a:t>S</a:t>
            </a:r>
            <a:r>
              <a:rPr lang="en-US" sz="1600" dirty="0" err="1"/>
              <a:t>ophisticated</a:t>
            </a:r>
            <a:r>
              <a:rPr lang="en-US" sz="1600" dirty="0"/>
              <a:t> </a:t>
            </a:r>
            <a:r>
              <a:rPr lang="pl-PL" sz="1600" dirty="0" err="1"/>
              <a:t>vocabulary</a:t>
            </a:r>
            <a:endParaRPr lang="en-US" sz="1600" dirty="0"/>
          </a:p>
        </p:txBody>
      </p:sp>
      <p:sp>
        <p:nvSpPr>
          <p:cNvPr id="9" name="pole tekstowe 8">
            <a:extLst>
              <a:ext uri="{FF2B5EF4-FFF2-40B4-BE49-F238E27FC236}">
                <a16:creationId xmlns:a16="http://schemas.microsoft.com/office/drawing/2014/main" id="{541FF2CF-4C90-463F-9FB5-A49BCC6295A0}"/>
              </a:ext>
            </a:extLst>
          </p:cNvPr>
          <p:cNvSpPr txBox="1"/>
          <p:nvPr/>
        </p:nvSpPr>
        <p:spPr>
          <a:xfrm>
            <a:off x="6313018" y="2797288"/>
            <a:ext cx="2648102" cy="830997"/>
          </a:xfrm>
          <a:prstGeom prst="rect">
            <a:avLst/>
          </a:prstGeom>
          <a:noFill/>
        </p:spPr>
        <p:txBody>
          <a:bodyPr wrap="square" rtlCol="0">
            <a:spAutoFit/>
          </a:bodyPr>
          <a:lstStyle/>
          <a:p>
            <a:r>
              <a:rPr lang="en-US" sz="1600" dirty="0"/>
              <a:t>- Clearer and shorter text</a:t>
            </a:r>
          </a:p>
          <a:p>
            <a:r>
              <a:rPr lang="en-US" sz="1600" dirty="0"/>
              <a:t>- Important points preserved</a:t>
            </a:r>
          </a:p>
          <a:p>
            <a:r>
              <a:rPr lang="en-US" sz="1600" dirty="0"/>
              <a:t>- Simpler vocabulary</a:t>
            </a:r>
          </a:p>
        </p:txBody>
      </p:sp>
      <p:sp>
        <p:nvSpPr>
          <p:cNvPr id="2" name="pole tekstowe 1">
            <a:extLst>
              <a:ext uri="{FF2B5EF4-FFF2-40B4-BE49-F238E27FC236}">
                <a16:creationId xmlns:a16="http://schemas.microsoft.com/office/drawing/2014/main" id="{1F79FD2E-7237-4DFA-8353-DAE73581AF2F}"/>
              </a:ext>
            </a:extLst>
          </p:cNvPr>
          <p:cNvSpPr txBox="1"/>
          <p:nvPr/>
        </p:nvSpPr>
        <p:spPr>
          <a:xfrm>
            <a:off x="3631997" y="1836116"/>
            <a:ext cx="1133856" cy="430887"/>
          </a:xfrm>
          <a:prstGeom prst="rect">
            <a:avLst/>
          </a:prstGeom>
          <a:noFill/>
        </p:spPr>
        <p:txBody>
          <a:bodyPr wrap="square" rtlCol="0">
            <a:spAutoFit/>
          </a:bodyPr>
          <a:lstStyle/>
          <a:p>
            <a:pPr algn="ctr"/>
            <a:r>
              <a:rPr lang="pl-PL" sz="1100" dirty="0">
                <a:solidFill>
                  <a:schemeClr val="bg1"/>
                </a:solidFill>
              </a:rPr>
              <a:t>seq2seq </a:t>
            </a:r>
            <a:r>
              <a:rPr lang="pl-PL" sz="1100" dirty="0" err="1">
                <a:solidFill>
                  <a:schemeClr val="bg1"/>
                </a:solidFill>
              </a:rPr>
              <a:t>architecture</a:t>
            </a:r>
            <a:endParaRPr lang="pl-PL" sz="1100" dirty="0">
              <a:solidFill>
                <a:schemeClr val="bg1"/>
              </a:solidFill>
            </a:endParaRPr>
          </a:p>
        </p:txBody>
      </p:sp>
      <p:sp>
        <p:nvSpPr>
          <p:cNvPr id="8" name="pole tekstowe 7">
            <a:extLst>
              <a:ext uri="{FF2B5EF4-FFF2-40B4-BE49-F238E27FC236}">
                <a16:creationId xmlns:a16="http://schemas.microsoft.com/office/drawing/2014/main" id="{B4CAA61F-345C-4B06-9495-140DEF0CE798}"/>
              </a:ext>
            </a:extLst>
          </p:cNvPr>
          <p:cNvSpPr txBox="1"/>
          <p:nvPr/>
        </p:nvSpPr>
        <p:spPr>
          <a:xfrm>
            <a:off x="5108448" y="1589579"/>
            <a:ext cx="1021690" cy="430887"/>
          </a:xfrm>
          <a:prstGeom prst="rect">
            <a:avLst/>
          </a:prstGeom>
          <a:noFill/>
        </p:spPr>
        <p:txBody>
          <a:bodyPr wrap="square" rtlCol="0">
            <a:spAutoFit/>
          </a:bodyPr>
          <a:lstStyle/>
          <a:p>
            <a:pPr algn="ctr"/>
            <a:r>
              <a:rPr lang="pl-PL" sz="1100" dirty="0" err="1">
                <a:solidFill>
                  <a:schemeClr val="bg1"/>
                </a:solidFill>
              </a:rPr>
              <a:t>left</a:t>
            </a:r>
            <a:r>
              <a:rPr lang="pl-PL" sz="1100" dirty="0">
                <a:solidFill>
                  <a:schemeClr val="bg1"/>
                </a:solidFill>
              </a:rPr>
              <a:t>-to-</a:t>
            </a:r>
            <a:r>
              <a:rPr lang="pl-PL" sz="1100" dirty="0" err="1">
                <a:solidFill>
                  <a:schemeClr val="bg1"/>
                </a:solidFill>
              </a:rPr>
              <a:t>right</a:t>
            </a:r>
            <a:r>
              <a:rPr lang="pl-PL" sz="1100" dirty="0">
                <a:solidFill>
                  <a:schemeClr val="bg1"/>
                </a:solidFill>
              </a:rPr>
              <a:t> </a:t>
            </a:r>
            <a:r>
              <a:rPr lang="pl-PL" sz="1100" dirty="0" err="1">
                <a:solidFill>
                  <a:schemeClr val="bg1"/>
                </a:solidFill>
              </a:rPr>
              <a:t>decoder</a:t>
            </a:r>
            <a:endParaRPr lang="pl-PL" sz="1100" dirty="0">
              <a:solidFill>
                <a:schemeClr val="bg1"/>
              </a:solidFill>
            </a:endParaRPr>
          </a:p>
        </p:txBody>
      </p:sp>
      <p:sp>
        <p:nvSpPr>
          <p:cNvPr id="10" name="pole tekstowe 9">
            <a:extLst>
              <a:ext uri="{FF2B5EF4-FFF2-40B4-BE49-F238E27FC236}">
                <a16:creationId xmlns:a16="http://schemas.microsoft.com/office/drawing/2014/main" id="{81DEDEF2-EC2C-41FE-B62D-8AA20F2B2725}"/>
              </a:ext>
            </a:extLst>
          </p:cNvPr>
          <p:cNvSpPr txBox="1"/>
          <p:nvPr/>
        </p:nvSpPr>
        <p:spPr>
          <a:xfrm>
            <a:off x="4485437" y="2868989"/>
            <a:ext cx="1133856" cy="430887"/>
          </a:xfrm>
          <a:prstGeom prst="rect">
            <a:avLst/>
          </a:prstGeom>
          <a:noFill/>
        </p:spPr>
        <p:txBody>
          <a:bodyPr wrap="square" rtlCol="0">
            <a:spAutoFit/>
          </a:bodyPr>
          <a:lstStyle/>
          <a:p>
            <a:pPr algn="ctr"/>
            <a:r>
              <a:rPr lang="pl-PL" sz="1100" dirty="0" err="1">
                <a:solidFill>
                  <a:schemeClr val="bg1"/>
                </a:solidFill>
              </a:rPr>
              <a:t>bidirectional</a:t>
            </a:r>
            <a:r>
              <a:rPr lang="pl-PL" sz="1100" dirty="0">
                <a:solidFill>
                  <a:schemeClr val="bg1"/>
                </a:solidFill>
              </a:rPr>
              <a:t> </a:t>
            </a:r>
            <a:r>
              <a:rPr lang="pl-PL" sz="1100" dirty="0" err="1">
                <a:solidFill>
                  <a:schemeClr val="bg1"/>
                </a:solidFill>
              </a:rPr>
              <a:t>encoder</a:t>
            </a:r>
            <a:endParaRPr lang="pl-PL" sz="1100" dirty="0">
              <a:solidFill>
                <a:schemeClr val="bg1"/>
              </a:solidFill>
            </a:endParaRPr>
          </a:p>
        </p:txBody>
      </p:sp>
    </p:spTree>
    <p:extLst>
      <p:ext uri="{BB962C8B-B14F-4D97-AF65-F5344CB8AC3E}">
        <p14:creationId xmlns:p14="http://schemas.microsoft.com/office/powerpoint/2010/main" val="119079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F82ED10B-53B3-43F8-9E40-4506D7CCF19B}"/>
              </a:ext>
            </a:extLst>
          </p:cNvPr>
          <p:cNvSpPr>
            <a:spLocks noGrp="1"/>
          </p:cNvSpPr>
          <p:nvPr>
            <p:ph type="title"/>
          </p:nvPr>
        </p:nvSpPr>
        <p:spPr>
          <a:xfrm>
            <a:off x="350201" y="131562"/>
            <a:ext cx="8439238" cy="532856"/>
          </a:xfrm>
        </p:spPr>
        <p:txBody>
          <a:bodyPr>
            <a:normAutofit/>
          </a:bodyPr>
          <a:lstStyle/>
          <a:p>
            <a:r>
              <a:rPr lang="pl-PL" sz="2400" dirty="0"/>
              <a:t>Web-</a:t>
            </a:r>
            <a:r>
              <a:rPr lang="pl-PL" sz="2400" dirty="0" err="1"/>
              <a:t>based</a:t>
            </a:r>
            <a:r>
              <a:rPr lang="pl-PL" sz="2400" dirty="0"/>
              <a:t> </a:t>
            </a:r>
            <a:r>
              <a:rPr lang="pl-PL" sz="2400" dirty="0" err="1"/>
              <a:t>application</a:t>
            </a:r>
            <a:r>
              <a:rPr lang="pl-PL" sz="2400" dirty="0"/>
              <a:t> </a:t>
            </a:r>
            <a:r>
              <a:rPr lang="pl-PL" sz="2400" dirty="0" err="1"/>
              <a:t>view</a:t>
            </a:r>
            <a:endParaRPr lang="pl-PL" sz="2400" dirty="0"/>
          </a:p>
        </p:txBody>
      </p:sp>
      <p:sp>
        <p:nvSpPr>
          <p:cNvPr id="4" name="Symbol zastępczy numeru slajdu 3">
            <a:extLst>
              <a:ext uri="{FF2B5EF4-FFF2-40B4-BE49-F238E27FC236}">
                <a16:creationId xmlns:a16="http://schemas.microsoft.com/office/drawing/2014/main" id="{F2E224E2-B2FD-4359-9745-FF8A47F02FE4}"/>
              </a:ext>
            </a:extLst>
          </p:cNvPr>
          <p:cNvSpPr>
            <a:spLocks noGrp="1"/>
          </p:cNvSpPr>
          <p:nvPr>
            <p:ph type="sldNum" sz="quarter" idx="4"/>
          </p:nvPr>
        </p:nvSpPr>
        <p:spPr/>
        <p:txBody>
          <a:bodyPr/>
          <a:lstStyle/>
          <a:p>
            <a:fld id="{9E7CA0F2-EE66-4F60-8C00-E0BE38E7AEC5}" type="slidenum">
              <a:rPr lang="en-GB" smtClean="0"/>
              <a:pPr/>
              <a:t>5</a:t>
            </a:fld>
            <a:endParaRPr lang="en-GB" dirty="0"/>
          </a:p>
        </p:txBody>
      </p:sp>
      <p:pic>
        <p:nvPicPr>
          <p:cNvPr id="5122" name="Picture 2">
            <a:extLst>
              <a:ext uri="{FF2B5EF4-FFF2-40B4-BE49-F238E27FC236}">
                <a16:creationId xmlns:a16="http://schemas.microsoft.com/office/drawing/2014/main" id="{646ADE10-4BF7-41BE-ABFB-B601C7A50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34" y="664418"/>
            <a:ext cx="7433172" cy="3814663"/>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5D944EB4-71D8-43F6-B507-203804E7FB11}"/>
              </a:ext>
            </a:extLst>
          </p:cNvPr>
          <p:cNvSpPr txBox="1"/>
          <p:nvPr/>
        </p:nvSpPr>
        <p:spPr>
          <a:xfrm>
            <a:off x="987553" y="2219597"/>
            <a:ext cx="3416198" cy="1785104"/>
          </a:xfrm>
          <a:prstGeom prst="rect">
            <a:avLst/>
          </a:prstGeom>
          <a:solidFill>
            <a:schemeClr val="bg1"/>
          </a:solidFill>
        </p:spPr>
        <p:txBody>
          <a:bodyPr wrap="square" rtlCol="0">
            <a:spAutoFit/>
          </a:bodyPr>
          <a:lstStyle/>
          <a:p>
            <a:pPr algn="just"/>
            <a:r>
              <a:rPr lang="en-US" sz="1000" dirty="0"/>
              <a:t>In connection with numerous subjects, the area is covered by ad hoc inspections for, among other things, compliance with the restrictions contained in the above-mentioned resolution. All the preventive patrols are required to respond to the procedure of disturbing the peace and public order. In connection with the current ban on the operation of installations that have a negative impact on the environment, the Municipal Guard of the City of </a:t>
            </a:r>
            <a:r>
              <a:rPr lang="en-US" sz="1000" dirty="0" err="1"/>
              <a:t>Poznań</a:t>
            </a:r>
            <a:r>
              <a:rPr lang="en-US" sz="1000" dirty="0"/>
              <a:t> enforces the provisions of the above-mentioned resolution, which aims to limit the occurrence of negative phenomena for residents during the hours customarily designated for night rest.</a:t>
            </a:r>
          </a:p>
        </p:txBody>
      </p:sp>
      <p:sp>
        <p:nvSpPr>
          <p:cNvPr id="7" name="pole tekstowe 6">
            <a:extLst>
              <a:ext uri="{FF2B5EF4-FFF2-40B4-BE49-F238E27FC236}">
                <a16:creationId xmlns:a16="http://schemas.microsoft.com/office/drawing/2014/main" id="{9451B9B1-7CE9-4470-B739-D442CF03A463}"/>
              </a:ext>
            </a:extLst>
          </p:cNvPr>
          <p:cNvSpPr txBox="1"/>
          <p:nvPr/>
        </p:nvSpPr>
        <p:spPr>
          <a:xfrm>
            <a:off x="4740249" y="2219597"/>
            <a:ext cx="3416198" cy="553998"/>
          </a:xfrm>
          <a:prstGeom prst="rect">
            <a:avLst/>
          </a:prstGeom>
          <a:solidFill>
            <a:schemeClr val="bg1"/>
          </a:solidFill>
        </p:spPr>
        <p:txBody>
          <a:bodyPr wrap="square" rtlCol="0">
            <a:spAutoFit/>
          </a:bodyPr>
          <a:lstStyle/>
          <a:p>
            <a:pPr algn="just"/>
            <a:r>
              <a:rPr lang="en-US" sz="1000" dirty="0"/>
              <a:t>Preventive patrols respond to disturbances of public peace and order. The City Guard enforces these bans to reduce noise during night rest hours.</a:t>
            </a:r>
          </a:p>
        </p:txBody>
      </p:sp>
      <p:sp>
        <p:nvSpPr>
          <p:cNvPr id="6" name="pole tekstowe 5">
            <a:extLst>
              <a:ext uri="{FF2B5EF4-FFF2-40B4-BE49-F238E27FC236}">
                <a16:creationId xmlns:a16="http://schemas.microsoft.com/office/drawing/2014/main" id="{A8042869-663B-4AF5-A99C-915EF26F73F0}"/>
              </a:ext>
            </a:extLst>
          </p:cNvPr>
          <p:cNvSpPr txBox="1"/>
          <p:nvPr/>
        </p:nvSpPr>
        <p:spPr>
          <a:xfrm>
            <a:off x="6920179" y="4388760"/>
            <a:ext cx="2223821" cy="300082"/>
          </a:xfrm>
          <a:prstGeom prst="rect">
            <a:avLst/>
          </a:prstGeom>
          <a:noFill/>
        </p:spPr>
        <p:txBody>
          <a:bodyPr wrap="square" rtlCol="0">
            <a:spAutoFit/>
          </a:bodyPr>
          <a:lstStyle/>
          <a:p>
            <a:r>
              <a:rPr lang="pl-PL" dirty="0"/>
              <a:t>*</a:t>
            </a:r>
            <a:r>
              <a:rPr lang="pl-PL" dirty="0" err="1"/>
              <a:t>Texts</a:t>
            </a:r>
            <a:r>
              <a:rPr lang="pl-PL" dirty="0"/>
              <a:t> </a:t>
            </a:r>
            <a:r>
              <a:rPr lang="pl-PL" dirty="0" err="1"/>
              <a:t>translated</a:t>
            </a:r>
            <a:r>
              <a:rPr lang="pl-PL" dirty="0"/>
              <a:t> from </a:t>
            </a:r>
            <a:r>
              <a:rPr lang="pl-PL" dirty="0" err="1"/>
              <a:t>Polish</a:t>
            </a:r>
            <a:endParaRPr lang="pl-PL" dirty="0"/>
          </a:p>
        </p:txBody>
      </p:sp>
    </p:spTree>
    <p:extLst>
      <p:ext uri="{BB962C8B-B14F-4D97-AF65-F5344CB8AC3E}">
        <p14:creationId xmlns:p14="http://schemas.microsoft.com/office/powerpoint/2010/main" val="311821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BD788386-4753-40D2-99EE-4DA1A8C597E6}"/>
              </a:ext>
            </a:extLst>
          </p:cNvPr>
          <p:cNvSpPr>
            <a:spLocks noGrp="1"/>
          </p:cNvSpPr>
          <p:nvPr>
            <p:ph type="title"/>
          </p:nvPr>
        </p:nvSpPr>
        <p:spPr/>
        <p:txBody>
          <a:bodyPr>
            <a:normAutofit fontScale="90000"/>
          </a:bodyPr>
          <a:lstStyle/>
          <a:p>
            <a:r>
              <a:rPr lang="en-US" sz="2400" dirty="0"/>
              <a:t>Great for any large </a:t>
            </a:r>
            <a:r>
              <a:rPr lang="en-US" sz="2400" dirty="0" err="1"/>
              <a:t>organisation</a:t>
            </a:r>
            <a:r>
              <a:rPr lang="en-US" sz="2400" dirty="0"/>
              <a:t> that produces complex, </a:t>
            </a:r>
            <a:br>
              <a:rPr lang="en-US" sz="2400" dirty="0"/>
            </a:br>
            <a:r>
              <a:rPr lang="en-US" sz="2400" dirty="0"/>
              <a:t>and important documents</a:t>
            </a:r>
            <a:endParaRPr lang="pl-PL" sz="2400" dirty="0"/>
          </a:p>
        </p:txBody>
      </p:sp>
      <p:sp>
        <p:nvSpPr>
          <p:cNvPr id="4" name="Symbol zastępczy numeru slajdu 3">
            <a:extLst>
              <a:ext uri="{FF2B5EF4-FFF2-40B4-BE49-F238E27FC236}">
                <a16:creationId xmlns:a16="http://schemas.microsoft.com/office/drawing/2014/main" id="{F8EA2AFE-553D-47C3-BFCD-BD9CEA8D4AFA}"/>
              </a:ext>
            </a:extLst>
          </p:cNvPr>
          <p:cNvSpPr>
            <a:spLocks noGrp="1"/>
          </p:cNvSpPr>
          <p:nvPr>
            <p:ph type="sldNum" sz="quarter" idx="4"/>
          </p:nvPr>
        </p:nvSpPr>
        <p:spPr/>
        <p:txBody>
          <a:bodyPr/>
          <a:lstStyle/>
          <a:p>
            <a:fld id="{9E7CA0F2-EE66-4F60-8C00-E0BE38E7AEC5}" type="slidenum">
              <a:rPr lang="en-GB" smtClean="0"/>
              <a:pPr/>
              <a:t>6</a:t>
            </a:fld>
            <a:endParaRPr lang="en-GB" dirty="0"/>
          </a:p>
        </p:txBody>
      </p:sp>
      <p:pic>
        <p:nvPicPr>
          <p:cNvPr id="6151" name="Picture 7">
            <a:extLst>
              <a:ext uri="{FF2B5EF4-FFF2-40B4-BE49-F238E27FC236}">
                <a16:creationId xmlns:a16="http://schemas.microsoft.com/office/drawing/2014/main" id="{8E8898D2-819D-47A9-A4AD-50D9CB7C2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31" y="1038758"/>
            <a:ext cx="1989734" cy="1989734"/>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a:extLst>
              <a:ext uri="{FF2B5EF4-FFF2-40B4-BE49-F238E27FC236}">
                <a16:creationId xmlns:a16="http://schemas.microsoft.com/office/drawing/2014/main" id="{11A63662-AA35-497A-B90C-A3BCC1A9E0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968" y="1708557"/>
            <a:ext cx="1989734" cy="1989734"/>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a:extLst>
              <a:ext uri="{FF2B5EF4-FFF2-40B4-BE49-F238E27FC236}">
                <a16:creationId xmlns:a16="http://schemas.microsoft.com/office/drawing/2014/main" id="{8174E13D-A787-4AA9-8907-C2409F20B2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5105" y="1038758"/>
            <a:ext cx="1989734" cy="1989734"/>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a:extLst>
              <a:ext uri="{FF2B5EF4-FFF2-40B4-BE49-F238E27FC236}">
                <a16:creationId xmlns:a16="http://schemas.microsoft.com/office/drawing/2014/main" id="{17850161-9189-44DC-9F10-F13FEA525F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6242" y="1708557"/>
            <a:ext cx="1989734" cy="1989734"/>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FD38765C-5A39-48F4-9095-4D3B894ACA84}"/>
              </a:ext>
            </a:extLst>
          </p:cNvPr>
          <p:cNvSpPr txBox="1"/>
          <p:nvPr/>
        </p:nvSpPr>
        <p:spPr>
          <a:xfrm>
            <a:off x="732548" y="3028492"/>
            <a:ext cx="1032816" cy="369332"/>
          </a:xfrm>
          <a:prstGeom prst="rect">
            <a:avLst/>
          </a:prstGeom>
          <a:noFill/>
        </p:spPr>
        <p:txBody>
          <a:bodyPr wrap="square" rtlCol="0">
            <a:spAutoFit/>
          </a:bodyPr>
          <a:lstStyle/>
          <a:p>
            <a:pPr algn="ctr"/>
            <a:r>
              <a:rPr lang="pl-PL" sz="1800" dirty="0"/>
              <a:t>City </a:t>
            </a:r>
            <a:r>
              <a:rPr lang="pl-PL" sz="1800" dirty="0" err="1"/>
              <a:t>halls</a:t>
            </a:r>
            <a:endParaRPr lang="pl-PL" sz="1800" dirty="0"/>
          </a:p>
        </p:txBody>
      </p:sp>
      <p:sp>
        <p:nvSpPr>
          <p:cNvPr id="15" name="pole tekstowe 14">
            <a:extLst>
              <a:ext uri="{FF2B5EF4-FFF2-40B4-BE49-F238E27FC236}">
                <a16:creationId xmlns:a16="http://schemas.microsoft.com/office/drawing/2014/main" id="{F26CA6E5-3E83-46AC-AFFC-73062C0E8807}"/>
              </a:ext>
            </a:extLst>
          </p:cNvPr>
          <p:cNvSpPr txBox="1"/>
          <p:nvPr/>
        </p:nvSpPr>
        <p:spPr>
          <a:xfrm>
            <a:off x="2771489" y="3698291"/>
            <a:ext cx="1414691" cy="369332"/>
          </a:xfrm>
          <a:prstGeom prst="rect">
            <a:avLst/>
          </a:prstGeom>
          <a:noFill/>
        </p:spPr>
        <p:txBody>
          <a:bodyPr wrap="square" rtlCol="0">
            <a:spAutoFit/>
          </a:bodyPr>
          <a:lstStyle/>
          <a:p>
            <a:pPr algn="ctr"/>
            <a:r>
              <a:rPr lang="pl-PL" sz="1800" dirty="0"/>
              <a:t>IT </a:t>
            </a:r>
            <a:r>
              <a:rPr lang="pl-PL" sz="1800" dirty="0" err="1"/>
              <a:t>companies</a:t>
            </a:r>
            <a:endParaRPr lang="pl-PL" sz="1800" dirty="0"/>
          </a:p>
        </p:txBody>
      </p:sp>
      <p:sp>
        <p:nvSpPr>
          <p:cNvPr id="16" name="pole tekstowe 15">
            <a:extLst>
              <a:ext uri="{FF2B5EF4-FFF2-40B4-BE49-F238E27FC236}">
                <a16:creationId xmlns:a16="http://schemas.microsoft.com/office/drawing/2014/main" id="{49CA757A-67BC-4084-BB95-21C2947DE793}"/>
              </a:ext>
            </a:extLst>
          </p:cNvPr>
          <p:cNvSpPr txBox="1"/>
          <p:nvPr/>
        </p:nvSpPr>
        <p:spPr>
          <a:xfrm>
            <a:off x="5072978" y="3028492"/>
            <a:ext cx="1273987" cy="369332"/>
          </a:xfrm>
          <a:prstGeom prst="rect">
            <a:avLst/>
          </a:prstGeom>
          <a:noFill/>
        </p:spPr>
        <p:txBody>
          <a:bodyPr wrap="square" rtlCol="0">
            <a:spAutoFit/>
          </a:bodyPr>
          <a:lstStyle/>
          <a:p>
            <a:pPr algn="ctr"/>
            <a:r>
              <a:rPr lang="pl-PL" sz="1800" dirty="0" err="1"/>
              <a:t>Universities</a:t>
            </a:r>
            <a:endParaRPr lang="pl-PL" sz="1400" dirty="0"/>
          </a:p>
        </p:txBody>
      </p:sp>
      <p:sp>
        <p:nvSpPr>
          <p:cNvPr id="17" name="pole tekstowe 16">
            <a:extLst>
              <a:ext uri="{FF2B5EF4-FFF2-40B4-BE49-F238E27FC236}">
                <a16:creationId xmlns:a16="http://schemas.microsoft.com/office/drawing/2014/main" id="{819B6D00-EF38-4034-BDB6-A703614F4393}"/>
              </a:ext>
            </a:extLst>
          </p:cNvPr>
          <p:cNvSpPr txBox="1"/>
          <p:nvPr/>
        </p:nvSpPr>
        <p:spPr>
          <a:xfrm>
            <a:off x="7491453" y="3698291"/>
            <a:ext cx="899311" cy="369332"/>
          </a:xfrm>
          <a:prstGeom prst="rect">
            <a:avLst/>
          </a:prstGeom>
          <a:noFill/>
        </p:spPr>
        <p:txBody>
          <a:bodyPr wrap="square" rtlCol="0">
            <a:spAutoFit/>
          </a:bodyPr>
          <a:lstStyle/>
          <a:p>
            <a:pPr algn="ctr"/>
            <a:r>
              <a:rPr lang="pl-PL" sz="1800" dirty="0"/>
              <a:t>Schools</a:t>
            </a:r>
          </a:p>
        </p:txBody>
      </p:sp>
      <p:sp>
        <p:nvSpPr>
          <p:cNvPr id="7" name="pole tekstowe 6">
            <a:extLst>
              <a:ext uri="{FF2B5EF4-FFF2-40B4-BE49-F238E27FC236}">
                <a16:creationId xmlns:a16="http://schemas.microsoft.com/office/drawing/2014/main" id="{520C0BDC-E512-4EFB-B1F0-340893942935}"/>
              </a:ext>
            </a:extLst>
          </p:cNvPr>
          <p:cNvSpPr txBox="1"/>
          <p:nvPr/>
        </p:nvSpPr>
        <p:spPr>
          <a:xfrm>
            <a:off x="7776058" y="4381702"/>
            <a:ext cx="1463040" cy="307777"/>
          </a:xfrm>
          <a:prstGeom prst="rect">
            <a:avLst/>
          </a:prstGeom>
          <a:noFill/>
        </p:spPr>
        <p:txBody>
          <a:bodyPr wrap="square" rtlCol="0">
            <a:spAutoFit/>
          </a:bodyPr>
          <a:lstStyle/>
          <a:p>
            <a:r>
              <a:rPr lang="pl-PL" sz="1400" dirty="0"/>
              <a:t>and </a:t>
            </a:r>
            <a:r>
              <a:rPr lang="pl-PL" sz="1400" dirty="0" err="1"/>
              <a:t>many</a:t>
            </a:r>
            <a:r>
              <a:rPr lang="pl-PL" sz="1400" dirty="0"/>
              <a:t> </a:t>
            </a:r>
            <a:r>
              <a:rPr lang="pl-PL" sz="1400" dirty="0" err="1"/>
              <a:t>more</a:t>
            </a:r>
            <a:r>
              <a:rPr lang="pl-PL" sz="1400" dirty="0"/>
              <a:t>…</a:t>
            </a:r>
          </a:p>
        </p:txBody>
      </p:sp>
    </p:spTree>
    <p:extLst>
      <p:ext uri="{BB962C8B-B14F-4D97-AF65-F5344CB8AC3E}">
        <p14:creationId xmlns:p14="http://schemas.microsoft.com/office/powerpoint/2010/main" val="330984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4EECD4-3F1F-662A-1342-8DF3765FEE73}"/>
              </a:ext>
            </a:extLst>
          </p:cNvPr>
          <p:cNvSpPr>
            <a:spLocks noGrp="1"/>
          </p:cNvSpPr>
          <p:nvPr>
            <p:ph type="body" sz="quarter" idx="11"/>
          </p:nvPr>
        </p:nvSpPr>
        <p:spPr>
          <a:xfrm>
            <a:off x="3227068" y="3937340"/>
            <a:ext cx="3795964" cy="263127"/>
          </a:xfrm>
        </p:spPr>
        <p:txBody>
          <a:bodyPr/>
          <a:lstStyle/>
          <a:p>
            <a:r>
              <a:rPr lang="pl-PL" sz="1800" dirty="0"/>
              <a:t>aklorek@man.poznan.pl</a:t>
            </a:r>
            <a:endParaRPr lang="en-US" sz="1800" dirty="0"/>
          </a:p>
        </p:txBody>
      </p:sp>
      <p:sp>
        <p:nvSpPr>
          <p:cNvPr id="8" name="Text Placeholder 7">
            <a:extLst>
              <a:ext uri="{FF2B5EF4-FFF2-40B4-BE49-F238E27FC236}">
                <a16:creationId xmlns:a16="http://schemas.microsoft.com/office/drawing/2014/main" id="{6A348D8F-4883-F698-E8B7-38962B0631B6}"/>
              </a:ext>
            </a:extLst>
          </p:cNvPr>
          <p:cNvSpPr txBox="1">
            <a:spLocks/>
          </p:cNvSpPr>
          <p:nvPr/>
        </p:nvSpPr>
        <p:spPr>
          <a:xfrm>
            <a:off x="285845" y="1145524"/>
            <a:ext cx="4447092"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b="1" dirty="0">
                <a:solidFill>
                  <a:schemeClr val="accent1">
                    <a:lumMod val="50000"/>
                  </a:schemeClr>
                </a:solidFill>
              </a:rPr>
              <a:t>To learn more</a:t>
            </a:r>
            <a:r>
              <a:rPr lang="pl-PL" sz="1800" b="1" dirty="0">
                <a:solidFill>
                  <a:schemeClr val="accent1">
                    <a:lumMod val="50000"/>
                  </a:schemeClr>
                </a:solidFill>
              </a:rPr>
              <a:t>,</a:t>
            </a:r>
            <a:r>
              <a:rPr lang="en-US" sz="1800" b="1" dirty="0">
                <a:solidFill>
                  <a:schemeClr val="accent1">
                    <a:lumMod val="50000"/>
                  </a:schemeClr>
                </a:solidFill>
              </a:rPr>
              <a:t> connect with me today!</a:t>
            </a:r>
          </a:p>
        </p:txBody>
      </p:sp>
      <p:sp>
        <p:nvSpPr>
          <p:cNvPr id="9" name="Text Placeholder 6">
            <a:extLst>
              <a:ext uri="{FF2B5EF4-FFF2-40B4-BE49-F238E27FC236}">
                <a16:creationId xmlns:a16="http://schemas.microsoft.com/office/drawing/2014/main" id="{3C39C7EC-1AC8-7BAD-8633-820FEC8D5523}"/>
              </a:ext>
            </a:extLst>
          </p:cNvPr>
          <p:cNvSpPr txBox="1">
            <a:spLocks/>
          </p:cNvSpPr>
          <p:nvPr/>
        </p:nvSpPr>
        <p:spPr>
          <a:xfrm>
            <a:off x="226771" y="516278"/>
            <a:ext cx="4206240" cy="64228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600" dirty="0">
                <a:solidFill>
                  <a:schemeClr val="accent1">
                    <a:lumMod val="50000"/>
                  </a:schemeClr>
                </a:solidFill>
              </a:rPr>
              <a:t>Thank you</a:t>
            </a:r>
          </a:p>
        </p:txBody>
      </p:sp>
      <p:pic>
        <p:nvPicPr>
          <p:cNvPr id="1026" name="Picture 2">
            <a:extLst>
              <a:ext uri="{FF2B5EF4-FFF2-40B4-BE49-F238E27FC236}">
                <a16:creationId xmlns:a16="http://schemas.microsoft.com/office/drawing/2014/main" id="{4385EC31-C4A3-4D41-8CE9-5F624BE245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46" y="1607498"/>
            <a:ext cx="2627511" cy="2627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9D4B0E5-BAAC-470C-A6B6-65F838FC46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5463" y="3455830"/>
            <a:ext cx="613074" cy="61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628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8.6"/>
</p:tagLst>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59AA3960-760A-4B61-8C8B-DBF90F37C8C8}">
  <ds:schemaRefs>
    <ds:schemaRef ds:uri="http://purl.org/dc/dcmitype/"/>
    <ds:schemaRef ds:uri="http://schemas.microsoft.com/office/infopath/2007/PartnerControls"/>
    <ds:schemaRef ds:uri="http://schemas.microsoft.com/office/2006/documentManagement/types"/>
    <ds:schemaRef ds:uri="e7019c98-23ef-46f8-8434-cfd3a3bc7393"/>
    <ds:schemaRef ds:uri="http://purl.org/dc/elements/1.1/"/>
    <ds:schemaRef ds:uri="http://schemas.microsoft.com/sharepoint/v3"/>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7799</TotalTime>
  <Words>887</Words>
  <Application>Microsoft Office PowerPoint</Application>
  <PresentationFormat>Pokaz na ekranie (16:9)</PresentationFormat>
  <Paragraphs>64</Paragraphs>
  <Slides>7</Slides>
  <Notes>7</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7</vt:i4>
      </vt:variant>
    </vt:vector>
  </HeadingPairs>
  <TitlesOfParts>
    <vt:vector size="10" baseType="lpstr">
      <vt:lpstr>Arial</vt:lpstr>
      <vt:lpstr>Calibri</vt:lpstr>
      <vt:lpstr>GEANT Association</vt:lpstr>
      <vt:lpstr>Prezentacja programu PowerPoint</vt:lpstr>
      <vt:lpstr>Prezentacja programu PowerPoint</vt:lpstr>
      <vt:lpstr>Current solutions are inadequate</vt:lpstr>
      <vt:lpstr>AI advantage in text processing</vt:lpstr>
      <vt:lpstr>Web-based application view</vt:lpstr>
      <vt:lpstr>Great for any large organisation that produces complex,  and important documents</vt:lpstr>
      <vt:lpstr>Prezentacja programu PowerPoint</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Antoni Klorek</cp:lastModifiedBy>
  <cp:revision>182</cp:revision>
  <dcterms:created xsi:type="dcterms:W3CDTF">2015-04-29T14:13:57Z</dcterms:created>
  <dcterms:modified xsi:type="dcterms:W3CDTF">2024-05-23T08:24:58Z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