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4"/>
  </p:sldMasterIdLst>
  <p:notesMasterIdLst>
    <p:notesMasterId r:id="rId14"/>
  </p:notesMasterIdLst>
  <p:handoutMasterIdLst>
    <p:handoutMasterId r:id="rId15"/>
  </p:handoutMasterIdLst>
  <p:sldIdLst>
    <p:sldId id="289" r:id="rId5"/>
    <p:sldId id="257" r:id="rId6"/>
    <p:sldId id="258" r:id="rId7"/>
    <p:sldId id="259" r:id="rId8"/>
    <p:sldId id="260" r:id="rId9"/>
    <p:sldId id="290" r:id="rId10"/>
    <p:sldId id="261" r:id="rId11"/>
    <p:sldId id="291" r:id="rId12"/>
    <p:sldId id="28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C7C033-AC89-42A9-A0A7-4DB53B119D30}">
  <a:tblStyle styleId="{63C7C033-AC89-42A9-A0A7-4DB53B119D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8451" autoAdjust="0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3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FF5-BF17-4255-AFE0-59730E776781}" type="datetimeFigureOut">
              <a:rPr lang="en-ZA" smtClean="0"/>
              <a:t>2024/06/05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037B-D7B6-45CC-AB75-741878F0F0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863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032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60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524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 hasCustomPrompt="1"/>
          </p:nvPr>
        </p:nvSpPr>
        <p:spPr>
          <a:xfrm>
            <a:off x="5121613" y="2159610"/>
            <a:ext cx="691150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ZA" dirty="0"/>
              <a:t>Presentation title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0093" y="227014"/>
            <a:ext cx="935254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40093" y="1284112"/>
            <a:ext cx="11527856" cy="430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anren.ac.za/" TargetMode="External"/><Relationship Id="rId4" Type="http://schemas.openxmlformats.org/officeDocument/2006/relationships/hyperlink" Target="mailto:ajay@sanren.ac.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3"/>
          <p:cNvSpPr txBox="1">
            <a:spLocks/>
          </p:cNvSpPr>
          <p:nvPr/>
        </p:nvSpPr>
        <p:spPr>
          <a:xfrm>
            <a:off x="4908883" y="1842332"/>
            <a:ext cx="7151725" cy="242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None/>
            </a:pPr>
            <a:r>
              <a:rPr lang="en-US" sz="4000" b="1" dirty="0"/>
              <a:t>When Government Looks to an NREN for Help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Google Shape;85;p13"/>
          <p:cNvSpPr txBox="1">
            <a:spLocks/>
          </p:cNvSpPr>
          <p:nvPr/>
        </p:nvSpPr>
        <p:spPr>
          <a:xfrm>
            <a:off x="4908884" y="4082914"/>
            <a:ext cx="7151725" cy="119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Ntuthuko Sambo</a:t>
            </a:r>
          </a:p>
          <a:p>
            <a:pPr marL="0" indent="0" algn="r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Network Engineer</a:t>
            </a:r>
          </a:p>
          <a:p>
            <a:pPr marL="0" indent="0" algn="r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TNC 24, Rennes</a:t>
            </a:r>
          </a:p>
          <a:p>
            <a:pPr marL="0" indent="0" algn="r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13 June 2024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7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7EA5-F086-122D-4FCD-02A69036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context…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6617-710C-1FBB-F3AF-83D51213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Department of Home Affairs’ systems have been inefficient for a long time and suffer high downtime/offline rates</a:t>
            </a:r>
          </a:p>
          <a:p>
            <a:r>
              <a:rPr lang="en-US" sz="2800" dirty="0"/>
              <a:t>SITA, mandated by law to be responsible for all state organs’ IT  and networking affairs</a:t>
            </a:r>
          </a:p>
          <a:p>
            <a:r>
              <a:rPr lang="en-US" sz="2800" dirty="0"/>
              <a:t>DHA, unhappy with the status quo, citizens have grown despondent but have no other option</a:t>
            </a:r>
          </a:p>
          <a:p>
            <a:r>
              <a:rPr lang="en-US" sz="2800" dirty="0"/>
              <a:t>January 2023, DHA approaches the SA NREN for help with a diagnostic study</a:t>
            </a:r>
          </a:p>
          <a:p>
            <a:r>
              <a:rPr lang="en-US" sz="2800" dirty="0"/>
              <a:t>April 2023, after contract negotiations, contract commences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F1D13-FAD5-A00E-8F96-92F7CBD9B9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7FFF-798F-1EF3-55E0-6BC09384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A777-9D86-7DCF-A947-1A0A3B41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93" y="1284112"/>
            <a:ext cx="11511814" cy="43038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Firstly, incorrect or inconsistent information in their databases. E.g. branch GPS coordinates, connection speeds, incorrect or no backup/secondary link captured</a:t>
            </a:r>
          </a:p>
          <a:p>
            <a:r>
              <a:rPr lang="en-US" dirty="0"/>
              <a:t>NREN had to clean up that information before commencing with any data collection and analysis</a:t>
            </a:r>
          </a:p>
          <a:p>
            <a:r>
              <a:rPr lang="en-US" dirty="0"/>
              <a:t>Legislation, NREN license does not allow non-research or non-related entity traffic</a:t>
            </a:r>
          </a:p>
          <a:p>
            <a:r>
              <a:rPr lang="en-US" dirty="0"/>
              <a:t>Also, through the SITA act, SITA governs any, and all IT affairs of state departments. Therefore, any changes to DHA’s network have to be communicated to and subsequently actioned and/or signed-off by them SITA</a:t>
            </a:r>
          </a:p>
          <a:p>
            <a:r>
              <a:rPr lang="en-US" dirty="0"/>
              <a:t>Study is only for a period of a year from April 2024 – March 2025, after which a detailed report on findings is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AFE2A-F7E3-166A-6E03-A7E72B0668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8A10-0929-8FAE-8257-0699D56E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challenges…the Proof of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4C00-3772-BF1E-EA10-3011A9F4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As part of the diagnostic study, the NREN and DHA both agreed that a temporary cut-over to the SANReN of some of their branches was imperative to yield authoritative findings about where issues might lie on stack</a:t>
            </a:r>
          </a:p>
          <a:p>
            <a:r>
              <a:rPr lang="en-US" sz="2700" dirty="0"/>
              <a:t>Procurement Framework of the CSIR (NREN’s host organization) not conducive for “urgent” procurements. Acquisition of networking equipment and links, turnaround times quite long for this exercise</a:t>
            </a:r>
          </a:p>
          <a:p>
            <a:r>
              <a:rPr lang="en-US" sz="2700" dirty="0"/>
              <a:t>Three-way communication between SA NREN and SITA through DHA proved ineffective at times, had to change to simultaneous comms where necessary</a:t>
            </a:r>
          </a:p>
          <a:p>
            <a:r>
              <a:rPr lang="en-US" sz="2700" dirty="0"/>
              <a:t>However, we overcame challenges…Fancy footwork of negotiations and hardware loans</a:t>
            </a:r>
          </a:p>
          <a:p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1B4F-D45F-5B95-F95B-069906228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B705-E71B-CF5D-3764-606E813C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C308E-E465-C102-61B1-7DDD7F93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93" y="1370014"/>
            <a:ext cx="11527856" cy="4217986"/>
          </a:xfrm>
        </p:spPr>
        <p:txBody>
          <a:bodyPr/>
          <a:lstStyle/>
          <a:p>
            <a:r>
              <a:rPr lang="en-US" sz="2800" dirty="0"/>
              <a:t>Many of the sites still running 2Mb/s links (Diginet) </a:t>
            </a:r>
          </a:p>
          <a:p>
            <a:r>
              <a:rPr lang="en-US" sz="2800" dirty="0"/>
              <a:t>15 sites selected for monitoring for the study</a:t>
            </a:r>
          </a:p>
          <a:p>
            <a:r>
              <a:rPr lang="en-US" sz="2800" dirty="0"/>
              <a:t>6 of the 15 sites to be cutover to the SANReN network, the 6 links are currently being delivered, 3 already live </a:t>
            </a:r>
          </a:p>
          <a:p>
            <a:r>
              <a:rPr lang="en-US" sz="2800" dirty="0"/>
              <a:t>All 15 sites have their link performance monitored by </a:t>
            </a:r>
            <a:r>
              <a:rPr lang="en-US" sz="2800" dirty="0" err="1"/>
              <a:t>Perfsonar</a:t>
            </a:r>
            <a:r>
              <a:rPr lang="en-US" sz="2800" dirty="0"/>
              <a:t>. Capacity, latency, throughput </a:t>
            </a:r>
            <a:r>
              <a:rPr lang="en-US" sz="2800" dirty="0" err="1"/>
              <a:t>etc</a:t>
            </a:r>
            <a:endParaRPr lang="en-US" sz="2800" dirty="0"/>
          </a:p>
          <a:p>
            <a:r>
              <a:rPr lang="en-US" sz="2800" dirty="0"/>
              <a:t>Interesting results found, see me after the talk for more insights </a:t>
            </a:r>
            <a:r>
              <a:rPr lang="en-US" sz="2800" dirty="0">
                <a:sym typeface="Wingdings" pitchFamily="2" charset="2"/>
              </a:rPr>
              <a:t>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B47DC-1F59-3F60-12FC-BAD3F8E7EE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4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ctual graph depicting cutover from SITA to SANReN">
            <a:extLst>
              <a:ext uri="{FF2B5EF4-FFF2-40B4-BE49-F238E27FC236}">
                <a16:creationId xmlns:a16="http://schemas.microsoft.com/office/drawing/2014/main" id="{C81A5729-130E-952B-B630-F092AEE5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cutover to SANReN</a:t>
            </a:r>
          </a:p>
        </p:txBody>
      </p:sp>
      <p:sp>
        <p:nvSpPr>
          <p:cNvPr id="3" name="Text Placeholder 2" descr="Actual graph depicting cutover from SITA to SANReN">
            <a:extLst>
              <a:ext uri="{FF2B5EF4-FFF2-40B4-BE49-F238E27FC236}">
                <a16:creationId xmlns:a16="http://schemas.microsoft.com/office/drawing/2014/main" id="{B3AAD1F4-FFB0-6893-120E-F65C65DA3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3" y="1460664"/>
            <a:ext cx="11345435" cy="4127335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 descr="Actual graph depicting cutover from SITA to SANReN">
            <a:extLst>
              <a:ext uri="{FF2B5EF4-FFF2-40B4-BE49-F238E27FC236}">
                <a16:creationId xmlns:a16="http://schemas.microsoft.com/office/drawing/2014/main" id="{DC1CCF23-1CDC-90D6-8594-C9EF0F23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556494"/>
            <a:ext cx="11146974" cy="40435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8E3D9-0B10-F081-DB9A-4BDC25FB3B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5550-64CA-104B-76C4-3F5B5B9E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16EE-B32E-3B0D-E346-BC1B42D8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93" y="1370014"/>
            <a:ext cx="11527856" cy="4217986"/>
          </a:xfrm>
        </p:spPr>
        <p:txBody>
          <a:bodyPr/>
          <a:lstStyle/>
          <a:p>
            <a:r>
              <a:rPr lang="en-US" sz="2800" dirty="0"/>
              <a:t>Higher bandwidth does not equate better performance in this case</a:t>
            </a:r>
          </a:p>
          <a:p>
            <a:r>
              <a:rPr lang="en-US" sz="2800" dirty="0"/>
              <a:t>While bandwidth may be a problem, it is not necessarily THEE problem</a:t>
            </a:r>
          </a:p>
          <a:p>
            <a:r>
              <a:rPr lang="en-US" sz="2800" dirty="0"/>
              <a:t>Increased throughput, decreased packet loss, latency changes ignorable</a:t>
            </a:r>
          </a:p>
          <a:p>
            <a:r>
              <a:rPr lang="en-US" sz="2800" dirty="0"/>
              <a:t>Applications not properly fine tuned to perform optimally given the bandwidth</a:t>
            </a:r>
          </a:p>
          <a:p>
            <a:r>
              <a:rPr lang="en-US" sz="2800" dirty="0"/>
              <a:t>Power issues (Eskom’s load shedding)</a:t>
            </a:r>
          </a:p>
          <a:p>
            <a:r>
              <a:rPr lang="en-US" sz="2800" dirty="0"/>
              <a:t>Layer 8 issues</a:t>
            </a:r>
          </a:p>
          <a:p>
            <a:r>
              <a:rPr lang="en-US" sz="2800" dirty="0"/>
              <a:t>Findings not concluded at time of submission of this talk</a:t>
            </a:r>
          </a:p>
          <a:p>
            <a:r>
              <a:rPr lang="en-US" sz="2800" dirty="0"/>
              <a:t>Email me in September 2024 for more insights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813D4-B835-19E1-69A9-397877FFC9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0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CB8A-560F-5C4E-471F-0963015F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FA0F-89A4-32C5-A89C-D0502BB83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14300" indent="0" algn="ctr">
              <a:buNone/>
            </a:pPr>
            <a:r>
              <a:rPr lang="en-US" sz="3600" b="1" dirty="0"/>
              <a:t>Should Governments invest in building strong internal ICT capacity???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1332F-5A72-97D1-0426-AB1B8BBB2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98E3A93-B794-D855-5228-5EE8AD59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424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48301" y="1465659"/>
            <a:ext cx="5743699" cy="1405875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6600" b="1" dirty="0"/>
              <a:t>Thank You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18316" y="2871534"/>
            <a:ext cx="4850314" cy="285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endParaRPr lang="en-US" sz="3600" dirty="0">
              <a:hlinkClick r:id="" action="ppaction://noaction"/>
            </a:endParaRPr>
          </a:p>
          <a:p>
            <a:pPr marL="114300" indent="0" algn="ctr">
              <a:buFont typeface="Arial"/>
              <a:buNone/>
            </a:pPr>
            <a:endParaRPr lang="en-US" sz="3600" dirty="0">
              <a:hlinkClick r:id="" action="ppaction://noaction"/>
            </a:endParaRPr>
          </a:p>
          <a:p>
            <a:pPr marL="114300" indent="0" algn="ctr">
              <a:buFont typeface="Arial"/>
              <a:buNone/>
            </a:pPr>
            <a:r>
              <a:rPr lang="en-US" sz="2000" i="1" dirty="0">
                <a:hlinkClick r:id="rId4"/>
              </a:rPr>
              <a:t>ntuthuko@sanren.ac.za</a:t>
            </a:r>
            <a:endParaRPr lang="en-US" sz="2000" i="1" dirty="0"/>
          </a:p>
          <a:p>
            <a:pPr marL="114300" indent="0" algn="ctr">
              <a:buNone/>
            </a:pPr>
            <a:r>
              <a:rPr lang="en-US" sz="2000" dirty="0">
                <a:solidFill>
                  <a:sysClr val="windowText" lastClr="000000"/>
                </a:solidFill>
                <a:hlinkClick r:id="rId5"/>
              </a:rPr>
              <a:t>https://www.sanren.ac.za/</a:t>
            </a:r>
            <a:r>
              <a:rPr lang="en-US" sz="2000" b="1" dirty="0"/>
              <a:t> 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126313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2785DEB9F54A49BAB3B2AA064F552B" ma:contentTypeVersion="6" ma:contentTypeDescription="Create a new document." ma:contentTypeScope="" ma:versionID="7fabf2980643a9231ff097b4f8002f93">
  <xsd:schema xmlns:xsd="http://www.w3.org/2001/XMLSchema" xmlns:xs="http://www.w3.org/2001/XMLSchema" xmlns:p="http://schemas.microsoft.com/office/2006/metadata/properties" xmlns:ns2="9c78c6b4-f02c-41e7-a240-cc95e78cace0" xmlns:ns3="0dc22c87-9dd0-4518-86dc-eb551ffea2fa" targetNamespace="http://schemas.microsoft.com/office/2006/metadata/properties" ma:root="true" ma:fieldsID="472fbe4ef90129c1ddea9c8c5ea4e063" ns2:_="" ns3:_="">
    <xsd:import namespace="9c78c6b4-f02c-41e7-a240-cc95e78cace0"/>
    <xsd:import namespace="0dc22c87-9dd0-4518-86dc-eb551ffea2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8c6b4-f02c-41e7-a240-cc95e78ca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22c87-9dd0-4518-86dc-eb551ffea2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36D91-EFCE-4694-9B8D-192397E2716A}">
  <ds:schemaRefs>
    <ds:schemaRef ds:uri="9c78c6b4-f02c-41e7-a240-cc95e78cace0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0dc22c87-9dd0-4518-86dc-eb551ffea2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51B141-6D71-437E-AB0A-2689A3B89D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D98F3-F671-4C0B-BA23-53F06D0CF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78c6b4-f02c-41e7-a240-cc95e78cace0"/>
    <ds:schemaRef ds:uri="0dc22c87-9dd0-4518-86dc-eb551ffea2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534</Words>
  <Application>Microsoft Macintosh PowerPoint</Application>
  <PresentationFormat>Widescreen</PresentationFormat>
  <Paragraphs>54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Some context…</vt:lpstr>
      <vt:lpstr>Challenges with the study</vt:lpstr>
      <vt:lpstr>More challenges…the Proof of Concept</vt:lpstr>
      <vt:lpstr>Data collection and analysis</vt:lpstr>
      <vt:lpstr>Actual cutover to SANReN</vt:lpstr>
      <vt:lpstr>Preliminary findings 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SANReN Master slide deck</dc:title>
  <dc:creator>Ajay Makan</dc:creator>
  <cp:keywords>Custodian: Ajay Makan</cp:keywords>
  <cp:lastModifiedBy>Ntuthuko Sambo</cp:lastModifiedBy>
  <cp:revision>210</cp:revision>
  <dcterms:modified xsi:type="dcterms:W3CDTF">2024-06-05T19:32:35Z</dcterms:modified>
  <cp:category>SANReN Overview and Services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0x010100AE2785DEB9F54A49BAB3B2AA064F552B</vt:lpwstr>
  </property>
</Properties>
</file>