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30"/>
  </p:notesMasterIdLst>
  <p:sldIdLst>
    <p:sldId id="299"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300" r:id="rId27"/>
    <p:sldId id="278" r:id="rId28"/>
    <p:sldId id="295" r:id="rId2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9F4"/>
    <a:srgbClr val="1C2C4F"/>
    <a:srgbClr val="285D93"/>
    <a:srgbClr val="F0D39F"/>
    <a:srgbClr val="6396BA"/>
    <a:srgbClr val="E3B400"/>
    <a:srgbClr val="414140"/>
    <a:srgbClr val="1A6992"/>
    <a:srgbClr val="F6A500"/>
    <a:srgbClr val="008B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36" autoAdjust="0"/>
    <p:restoredTop sz="94660"/>
  </p:normalViewPr>
  <p:slideViewPr>
    <p:cSldViewPr snapToGrid="0">
      <p:cViewPr>
        <p:scale>
          <a:sx n="137" d="100"/>
          <a:sy n="137" d="100"/>
        </p:scale>
        <p:origin x="1072" y="456"/>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1D8A83-A817-41E3-A602-3B517E18334E}" type="datetimeFigureOut">
              <a:rPr lang="en-GB" smtClean="0"/>
              <a:t>17/05/2024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C110B-1C27-4A5B-8007-E6BF4BB6C5F7}" type="slidenum">
              <a:rPr lang="en-GB" smtClean="0"/>
              <a:t>‹#›</a:t>
            </a:fld>
            <a:endParaRPr lang="en-GB"/>
          </a:p>
        </p:txBody>
      </p:sp>
    </p:spTree>
    <p:extLst>
      <p:ext uri="{BB962C8B-B14F-4D97-AF65-F5344CB8AC3E}">
        <p14:creationId xmlns:p14="http://schemas.microsoft.com/office/powerpoint/2010/main" val="403172686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d625e248f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d625e248f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5d625e248f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5d625e248f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5d625e248f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5d625e248f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5d625e248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5d625e248f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5d625e248f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5d625e248f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5d625e248f_0_75:notes"/>
          <p:cNvSpPr txBox="1">
            <a:spLocks noGrp="1"/>
          </p:cNvSpPr>
          <p:nvPr>
            <p:ph type="body" idx="1"/>
          </p:nvPr>
        </p:nvSpPr>
        <p:spPr>
          <a:xfrm>
            <a:off x="685802" y="4400556"/>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g15d625e248f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5d625e248f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5d625e248f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5d625e248f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5d625e248f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5d625e248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5d625e248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5d625e248f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5d625e248f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5d625e248f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5d625e248f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5d625e248f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5d625e248f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5d625e248f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5d625e248f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5d625e248f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5d625e248f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5d625e248f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5d625e248f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5d625e248f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5d625e248f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5d625e248f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5d625e248f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5d625e248f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5d625e248f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5d625e248f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5d625e248f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5d625e248f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5d625e248f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5d625e248f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5d625e248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038435-1C4D-D361-683E-F7B5656A4D49}"/>
              </a:ext>
            </a:extLst>
          </p:cNvPr>
          <p:cNvSpPr/>
          <p:nvPr userDrawn="1"/>
        </p:nvSpPr>
        <p:spPr>
          <a:xfrm>
            <a:off x="0" y="0"/>
            <a:ext cx="9144000" cy="5143500"/>
          </a:xfrm>
          <a:prstGeom prst="rect">
            <a:avLst/>
          </a:prstGeom>
          <a:gradFill flip="none" rotWithShape="1">
            <a:gsLst>
              <a:gs pos="11000">
                <a:srgbClr val="D7E9F4"/>
              </a:gs>
              <a:gs pos="100000">
                <a:schemeClr val="bg1"/>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4"/>
          <p:cNvSpPr>
            <a:spLocks noGrp="1"/>
          </p:cNvSpPr>
          <p:nvPr>
            <p:ph type="body" sz="quarter" idx="11" hasCustomPrompt="1"/>
          </p:nvPr>
        </p:nvSpPr>
        <p:spPr>
          <a:xfrm>
            <a:off x="460601" y="2919018"/>
            <a:ext cx="3822700" cy="281467"/>
          </a:xfrm>
        </p:spPr>
        <p:txBody>
          <a:bodyPr>
            <a:noAutofit/>
          </a:bodyPr>
          <a:lstStyle>
            <a:lvl1pPr marL="0" indent="0">
              <a:buNone/>
              <a:defRPr sz="1400" b="1" baseline="0">
                <a:solidFill>
                  <a:schemeClr val="accent1">
                    <a:lumMod val="50000"/>
                  </a:schemeClr>
                </a:solidFill>
              </a:defRPr>
            </a:lvl1pPr>
          </a:lstStyle>
          <a:p>
            <a:pPr lvl="0"/>
            <a:r>
              <a:rPr lang="en-US" dirty="0"/>
              <a:t>Presenter</a:t>
            </a:r>
          </a:p>
        </p:txBody>
      </p:sp>
      <p:sp>
        <p:nvSpPr>
          <p:cNvPr id="19" name="Text Placeholder 10"/>
          <p:cNvSpPr>
            <a:spLocks noGrp="1"/>
          </p:cNvSpPr>
          <p:nvPr>
            <p:ph type="body" sz="quarter" idx="17" hasCustomPrompt="1"/>
          </p:nvPr>
        </p:nvSpPr>
        <p:spPr>
          <a:xfrm>
            <a:off x="460601" y="1619337"/>
            <a:ext cx="4276291" cy="545199"/>
          </a:xfrm>
        </p:spPr>
        <p:txBody>
          <a:bodyPr wrap="square">
            <a:noAutofit/>
          </a:bodyPr>
          <a:lstStyle>
            <a:lvl1pPr marL="0" indent="0">
              <a:lnSpc>
                <a:spcPct val="150000"/>
              </a:lnSpc>
              <a:buNone/>
              <a:defRPr sz="1600" b="0">
                <a:solidFill>
                  <a:schemeClr val="accent1">
                    <a:lumMod val="50000"/>
                  </a:schemeClr>
                </a:solidFill>
              </a:defRPr>
            </a:lvl1pPr>
          </a:lstStyle>
          <a:p>
            <a:pPr lvl="0"/>
            <a:r>
              <a:rPr lang="en-US" dirty="0"/>
              <a:t>Subtitle</a:t>
            </a:r>
          </a:p>
        </p:txBody>
      </p:sp>
      <p:sp>
        <p:nvSpPr>
          <p:cNvPr id="20" name="Text Placeholder 10"/>
          <p:cNvSpPr>
            <a:spLocks noGrp="1"/>
          </p:cNvSpPr>
          <p:nvPr>
            <p:ph type="body" sz="quarter" idx="14" hasCustomPrompt="1"/>
          </p:nvPr>
        </p:nvSpPr>
        <p:spPr>
          <a:xfrm>
            <a:off x="466907" y="909372"/>
            <a:ext cx="4562293" cy="709965"/>
          </a:xfrm>
        </p:spPr>
        <p:txBody>
          <a:bodyPr wrap="square">
            <a:noAutofit/>
          </a:bodyPr>
          <a:lstStyle>
            <a:lvl1pPr marL="0" indent="0">
              <a:lnSpc>
                <a:spcPct val="100000"/>
              </a:lnSpc>
              <a:buNone/>
              <a:defRPr sz="2400" b="1">
                <a:solidFill>
                  <a:schemeClr val="accent1">
                    <a:lumMod val="50000"/>
                  </a:schemeClr>
                </a:solidFill>
              </a:defRPr>
            </a:lvl1pPr>
          </a:lstStyle>
          <a:p>
            <a:pPr lvl="0"/>
            <a:r>
              <a:rPr lang="en-US" dirty="0"/>
              <a:t>Title</a:t>
            </a:r>
          </a:p>
        </p:txBody>
      </p:sp>
      <p:sp>
        <p:nvSpPr>
          <p:cNvPr id="25" name="Text Placeholder 6"/>
          <p:cNvSpPr>
            <a:spLocks noGrp="1"/>
          </p:cNvSpPr>
          <p:nvPr>
            <p:ph type="body" sz="quarter" idx="12" hasCustomPrompt="1"/>
          </p:nvPr>
        </p:nvSpPr>
        <p:spPr>
          <a:xfrm>
            <a:off x="460601" y="3328766"/>
            <a:ext cx="3752453" cy="327255"/>
          </a:xfrm>
        </p:spPr>
        <p:txBody>
          <a:bodyPr>
            <a:normAutofit/>
          </a:bodyPr>
          <a:lstStyle>
            <a:lvl1pPr marL="0" indent="0">
              <a:buNone/>
              <a:defRPr sz="1200">
                <a:solidFill>
                  <a:schemeClr val="accent1">
                    <a:lumMod val="50000"/>
                  </a:schemeClr>
                </a:solidFill>
              </a:defRPr>
            </a:lvl1pPr>
          </a:lstStyle>
          <a:p>
            <a:pPr lvl="0"/>
            <a:r>
              <a:rPr lang="en-US" dirty="0"/>
              <a:t>Location</a:t>
            </a:r>
            <a:endParaRPr lang="en-GB" dirty="0"/>
          </a:p>
        </p:txBody>
      </p:sp>
      <p:sp>
        <p:nvSpPr>
          <p:cNvPr id="26" name="Text Placeholder 6"/>
          <p:cNvSpPr>
            <a:spLocks noGrp="1"/>
          </p:cNvSpPr>
          <p:nvPr>
            <p:ph type="body" sz="quarter" idx="18" hasCustomPrompt="1"/>
          </p:nvPr>
        </p:nvSpPr>
        <p:spPr>
          <a:xfrm>
            <a:off x="460601" y="3623253"/>
            <a:ext cx="3752453" cy="321239"/>
          </a:xfrm>
        </p:spPr>
        <p:txBody>
          <a:bodyPr>
            <a:normAutofit/>
          </a:bodyPr>
          <a:lstStyle>
            <a:lvl1pPr marL="0" indent="0">
              <a:buNone/>
              <a:defRPr sz="1200">
                <a:solidFill>
                  <a:schemeClr val="accent1">
                    <a:lumMod val="50000"/>
                  </a:schemeClr>
                </a:solidFill>
              </a:defRPr>
            </a:lvl1pPr>
          </a:lstStyle>
          <a:p>
            <a:pPr lvl="0"/>
            <a:r>
              <a:rPr lang="en-US" dirty="0"/>
              <a:t>Date</a:t>
            </a:r>
            <a:endParaRPr lang="en-GB" dirty="0"/>
          </a:p>
        </p:txBody>
      </p:sp>
      <p:pic>
        <p:nvPicPr>
          <p:cNvPr id="11" name="Picture 10">
            <a:extLst>
              <a:ext uri="{FF2B5EF4-FFF2-40B4-BE49-F238E27FC236}">
                <a16:creationId xmlns:a16="http://schemas.microsoft.com/office/drawing/2014/main" id="{54093AE0-6C5D-DF1E-E4C1-1FD73BFF3956}"/>
              </a:ext>
            </a:extLst>
          </p:cNvPr>
          <p:cNvPicPr>
            <a:picLocks noChangeAspect="1"/>
          </p:cNvPicPr>
          <p:nvPr userDrawn="1"/>
        </p:nvPicPr>
        <p:blipFill>
          <a:blip r:embed="rId2"/>
          <a:stretch>
            <a:fillRect/>
          </a:stretch>
        </p:blipFill>
        <p:spPr>
          <a:xfrm>
            <a:off x="545229" y="4525833"/>
            <a:ext cx="1687197" cy="359494"/>
          </a:xfrm>
          <a:prstGeom prst="rect">
            <a:avLst/>
          </a:prstGeom>
        </p:spPr>
      </p:pic>
      <p:pic>
        <p:nvPicPr>
          <p:cNvPr id="12" name="Picture 11">
            <a:extLst>
              <a:ext uri="{FF2B5EF4-FFF2-40B4-BE49-F238E27FC236}">
                <a16:creationId xmlns:a16="http://schemas.microsoft.com/office/drawing/2014/main" id="{21A30560-C97D-61E4-B112-A75B61DCE7CC}"/>
              </a:ext>
            </a:extLst>
          </p:cNvPr>
          <p:cNvPicPr>
            <a:picLocks noChangeAspect="1"/>
          </p:cNvPicPr>
          <p:nvPr userDrawn="1"/>
        </p:nvPicPr>
        <p:blipFill>
          <a:blip r:embed="rId3"/>
          <a:stretch>
            <a:fillRect/>
          </a:stretch>
        </p:blipFill>
        <p:spPr>
          <a:xfrm>
            <a:off x="2599102" y="4478391"/>
            <a:ext cx="762023" cy="331583"/>
          </a:xfrm>
          <a:prstGeom prst="rect">
            <a:avLst/>
          </a:prstGeom>
        </p:spPr>
      </p:pic>
      <p:pic>
        <p:nvPicPr>
          <p:cNvPr id="4" name="Picture 3" descr="A colorful arrows on a black background&#10;&#10;Description automatically generated">
            <a:extLst>
              <a:ext uri="{FF2B5EF4-FFF2-40B4-BE49-F238E27FC236}">
                <a16:creationId xmlns:a16="http://schemas.microsoft.com/office/drawing/2014/main" id="{D0DCF837-1CC0-D41A-9A45-40F9EFCC4A8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742" t="28150" r="26971" b="-3797"/>
          <a:stretch/>
        </p:blipFill>
        <p:spPr>
          <a:xfrm>
            <a:off x="2748053" y="0"/>
            <a:ext cx="6395947" cy="5143500"/>
          </a:xfrm>
          <a:prstGeom prst="rect">
            <a:avLst/>
          </a:prstGeom>
        </p:spPr>
      </p:pic>
    </p:spTree>
    <p:extLst>
      <p:ext uri="{BB962C8B-B14F-4D97-AF65-F5344CB8AC3E}">
        <p14:creationId xmlns:p14="http://schemas.microsoft.com/office/powerpoint/2010/main" val="41644224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201" y="964417"/>
            <a:ext cx="8439238" cy="2983761"/>
          </a:xfrm>
        </p:spPr>
        <p:txBody>
          <a:bodyPr/>
          <a:lstStyle>
            <a:lvl1pPr>
              <a:defRPr sz="1600">
                <a:solidFill>
                  <a:srgbClr val="1C2C4F"/>
                </a:solidFill>
                <a:latin typeface="Arial" panose="020B0604020202020204" pitchFamily="34" charset="0"/>
                <a:cs typeface="Arial" panose="020B0604020202020204" pitchFamily="34" charset="0"/>
              </a:defRPr>
            </a:lvl1pPr>
            <a:lvl2pPr>
              <a:defRPr sz="1400">
                <a:solidFill>
                  <a:srgbClr val="1C2C4F"/>
                </a:solidFill>
                <a:latin typeface="Arial" panose="020B0604020202020204" pitchFamily="34" charset="0"/>
                <a:cs typeface="Arial" panose="020B0604020202020204" pitchFamily="34" charset="0"/>
              </a:defRPr>
            </a:lvl2pPr>
            <a:lvl3pPr>
              <a:defRPr sz="1200">
                <a:solidFill>
                  <a:srgbClr val="1C2C4F"/>
                </a:solidFill>
                <a:latin typeface="Arial" panose="020B0604020202020204" pitchFamily="34" charset="0"/>
                <a:cs typeface="Arial" panose="020B0604020202020204" pitchFamily="34" charset="0"/>
              </a:defRPr>
            </a:lvl3pPr>
            <a:lvl4pPr>
              <a:defRPr>
                <a:solidFill>
                  <a:srgbClr val="1C2C4F"/>
                </a:solidFill>
                <a:latin typeface="Arial" panose="020B0604020202020204" pitchFamily="34" charset="0"/>
                <a:cs typeface="Arial" panose="020B0604020202020204" pitchFamily="34" charset="0"/>
              </a:defRPr>
            </a:lvl4pPr>
            <a:lvl5pPr>
              <a:defRPr>
                <a:solidFill>
                  <a:srgbClr val="1C2C4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p>
            <a:r>
              <a:rPr lang="en-GB" dirty="0"/>
              <a:t>Click to edit Master title style</a:t>
            </a:r>
            <a:endParaRPr lang="en-US" dirty="0"/>
          </a:p>
        </p:txBody>
      </p:sp>
      <p:pic>
        <p:nvPicPr>
          <p:cNvPr id="4" name="Picture 3" descr="A colorful arrows on a black background&#10;&#10;Description automatically generated">
            <a:extLst>
              <a:ext uri="{FF2B5EF4-FFF2-40B4-BE49-F238E27FC236}">
                <a16:creationId xmlns:a16="http://schemas.microsoft.com/office/drawing/2014/main" id="{AFABDAEB-5718-BD19-6677-55F9043522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37" t="63885" r="24367" b="25890"/>
          <a:stretch/>
        </p:blipFill>
        <p:spPr>
          <a:xfrm>
            <a:off x="2748053" y="4448247"/>
            <a:ext cx="6395947" cy="695254"/>
          </a:xfrm>
          <a:prstGeom prst="rect">
            <a:avLst/>
          </a:prstGeom>
        </p:spPr>
      </p:pic>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8181473" y="4737301"/>
            <a:ext cx="607965" cy="274637"/>
          </a:xfrm>
          <a:prstGeom prst="rect">
            <a:avLst/>
          </a:prstGeom>
        </p:spPr>
        <p:txBody>
          <a:bodyPr vert="horz" lIns="91440" tIns="45720" rIns="91440" bIns="45720" rtlCol="0" anchor="ctr"/>
          <a:lstStyle>
            <a:lvl1pPr algn="r">
              <a:defRPr sz="1000" i="1">
                <a:solidFill>
                  <a:srgbClr val="B4E9E2"/>
                </a:solidFill>
              </a:defRPr>
            </a:lvl1pPr>
          </a:lstStyle>
          <a:p>
            <a:fld id="{9E7CA0F2-EE66-4F60-8C00-E0BE38E7AEC5}" type="slidenum">
              <a:rPr lang="en-GB" smtClean="0"/>
              <a:pPr/>
              <a:t>‹#›</a:t>
            </a:fld>
            <a:endParaRPr lang="en-GB" dirty="0"/>
          </a:p>
        </p:txBody>
      </p:sp>
    </p:spTree>
    <p:extLst>
      <p:ext uri="{BB962C8B-B14F-4D97-AF65-F5344CB8AC3E}">
        <p14:creationId xmlns:p14="http://schemas.microsoft.com/office/powerpoint/2010/main" val="263139938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6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78242A-115F-FAAB-3C19-C8B609AB6C4B}"/>
              </a:ext>
            </a:extLst>
          </p:cNvPr>
          <p:cNvSpPr/>
          <p:nvPr userDrawn="1"/>
        </p:nvSpPr>
        <p:spPr>
          <a:xfrm>
            <a:off x="0" y="4304555"/>
            <a:ext cx="9144000" cy="830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EA8EEC4-48DE-2CF0-6FA5-9139A172AF30}"/>
              </a:ext>
            </a:extLst>
          </p:cNvPr>
          <p:cNvSpPr/>
          <p:nvPr userDrawn="1"/>
        </p:nvSpPr>
        <p:spPr>
          <a:xfrm>
            <a:off x="0" y="4629813"/>
            <a:ext cx="9144000" cy="513687"/>
          </a:xfrm>
          <a:prstGeom prst="rect">
            <a:avLst/>
          </a:prstGeom>
          <a:solidFill>
            <a:srgbClr val="1C2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0201" y="964417"/>
            <a:ext cx="8439238" cy="2983761"/>
          </a:xfrm>
        </p:spPr>
        <p:txBody>
          <a:bodyPr/>
          <a:lstStyle>
            <a:lvl1pPr>
              <a:defRPr sz="1600">
                <a:solidFill>
                  <a:srgbClr val="1C2C4F"/>
                </a:solidFill>
                <a:latin typeface="Arial" panose="020B0604020202020204" pitchFamily="34" charset="0"/>
                <a:cs typeface="Arial" panose="020B0604020202020204" pitchFamily="34" charset="0"/>
              </a:defRPr>
            </a:lvl1pPr>
            <a:lvl2pPr>
              <a:defRPr sz="1400">
                <a:solidFill>
                  <a:srgbClr val="1C2C4F"/>
                </a:solidFill>
                <a:latin typeface="Arial" panose="020B0604020202020204" pitchFamily="34" charset="0"/>
                <a:cs typeface="Arial" panose="020B0604020202020204" pitchFamily="34" charset="0"/>
              </a:defRPr>
            </a:lvl2pPr>
            <a:lvl3pPr>
              <a:defRPr sz="1200">
                <a:solidFill>
                  <a:srgbClr val="1C2C4F"/>
                </a:solidFill>
                <a:latin typeface="Arial" panose="020B0604020202020204" pitchFamily="34" charset="0"/>
                <a:cs typeface="Arial" panose="020B0604020202020204" pitchFamily="34" charset="0"/>
              </a:defRPr>
            </a:lvl3pPr>
            <a:lvl4pPr>
              <a:defRPr>
                <a:solidFill>
                  <a:srgbClr val="1C2C4F"/>
                </a:solidFill>
                <a:latin typeface="Arial" panose="020B0604020202020204" pitchFamily="34" charset="0"/>
                <a:cs typeface="Arial" panose="020B0604020202020204" pitchFamily="34" charset="0"/>
              </a:defRPr>
            </a:lvl4pPr>
            <a:lvl5pPr>
              <a:defRPr>
                <a:solidFill>
                  <a:srgbClr val="1C2C4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lvl1pPr>
              <a:defRPr>
                <a:solidFill>
                  <a:srgbClr val="6396BA"/>
                </a:solidFill>
              </a:defRPr>
            </a:lvl1pPr>
          </a:lstStyle>
          <a:p>
            <a:r>
              <a:rPr lang="en-GB" dirty="0"/>
              <a:t>Click to edit Master title style</a:t>
            </a:r>
            <a:endParaRPr lang="en-US" dirty="0"/>
          </a:p>
        </p:txBody>
      </p:sp>
      <p:pic>
        <p:nvPicPr>
          <p:cNvPr id="9" name="Picture 8" descr="A white and red text on a black background&#10;&#10;Description automatically generated">
            <a:extLst>
              <a:ext uri="{FF2B5EF4-FFF2-40B4-BE49-F238E27FC236}">
                <a16:creationId xmlns:a16="http://schemas.microsoft.com/office/drawing/2014/main" id="{73FBB5DD-F23D-BFD9-C754-1058CD38CF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3589"/>
          <a:stretch/>
        </p:blipFill>
        <p:spPr>
          <a:xfrm>
            <a:off x="350201" y="4737300"/>
            <a:ext cx="1016655" cy="274638"/>
          </a:xfrm>
          <a:prstGeom prst="rect">
            <a:avLst/>
          </a:prstGeom>
        </p:spPr>
      </p:pic>
      <p:pic>
        <p:nvPicPr>
          <p:cNvPr id="10" name="Picture 9" descr="A colorful arrows on a black background&#10;&#10;Description automatically generated">
            <a:extLst>
              <a:ext uri="{FF2B5EF4-FFF2-40B4-BE49-F238E27FC236}">
                <a16:creationId xmlns:a16="http://schemas.microsoft.com/office/drawing/2014/main" id="{0F23D177-D40B-05F1-482A-B8DF181457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918" t="63623" r="25148" b="28822"/>
          <a:stretch/>
        </p:blipFill>
        <p:spPr>
          <a:xfrm>
            <a:off x="2748053" y="4629813"/>
            <a:ext cx="6395947" cy="513688"/>
          </a:xfrm>
          <a:prstGeom prst="rect">
            <a:avLst/>
          </a:prstGeom>
        </p:spPr>
      </p:pic>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7892716" y="4751034"/>
            <a:ext cx="980944" cy="274637"/>
          </a:xfrm>
          <a:prstGeom prst="rect">
            <a:avLst/>
          </a:prstGeom>
        </p:spPr>
        <p:txBody>
          <a:bodyPr vert="horz" lIns="91440" tIns="45720" rIns="91440" bIns="45720" rtlCol="0" anchor="ctr"/>
          <a:lstStyle>
            <a:lvl1pPr algn="r">
              <a:defRPr sz="1000" i="1">
                <a:solidFill>
                  <a:srgbClr val="B4E9E2"/>
                </a:solidFill>
              </a:defRPr>
            </a:lvl1pPr>
          </a:lstStyle>
          <a:p>
            <a:fld id="{9E7CA0F2-EE66-4F60-8C00-E0BE38E7AEC5}" type="slidenum">
              <a:rPr lang="en-GB" smtClean="0"/>
              <a:pPr/>
              <a:t>‹#›</a:t>
            </a:fld>
            <a:endParaRPr lang="en-GB" dirty="0"/>
          </a:p>
        </p:txBody>
      </p:sp>
    </p:spTree>
    <p:extLst>
      <p:ext uri="{BB962C8B-B14F-4D97-AF65-F5344CB8AC3E}">
        <p14:creationId xmlns:p14="http://schemas.microsoft.com/office/powerpoint/2010/main" val="4105126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F1DA8E-61B8-6DA4-81A2-2DD487D64049}"/>
              </a:ext>
            </a:extLst>
          </p:cNvPr>
          <p:cNvSpPr/>
          <p:nvPr userDrawn="1"/>
        </p:nvSpPr>
        <p:spPr>
          <a:xfrm>
            <a:off x="0" y="0"/>
            <a:ext cx="9144000" cy="5143500"/>
          </a:xfrm>
          <a:prstGeom prst="rect">
            <a:avLst/>
          </a:prstGeom>
          <a:gradFill flip="none" rotWithShape="1">
            <a:gsLst>
              <a:gs pos="11000">
                <a:srgbClr val="D7E9F4"/>
              </a:gs>
              <a:gs pos="100000">
                <a:schemeClr val="bg1"/>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4"/>
          <p:cNvSpPr>
            <a:spLocks noGrp="1"/>
          </p:cNvSpPr>
          <p:nvPr>
            <p:ph type="body" sz="quarter" idx="11" hasCustomPrompt="1"/>
          </p:nvPr>
        </p:nvSpPr>
        <p:spPr>
          <a:xfrm>
            <a:off x="482946" y="3470165"/>
            <a:ext cx="3795964" cy="263127"/>
          </a:xfrm>
        </p:spPr>
        <p:txBody>
          <a:bodyPr>
            <a:noAutofit/>
          </a:bodyPr>
          <a:lstStyle>
            <a:lvl1pPr marL="0" indent="0" algn="l">
              <a:buNone/>
              <a:defRPr sz="1400" b="0" baseline="0">
                <a:solidFill>
                  <a:schemeClr val="accent1">
                    <a:lumMod val="50000"/>
                  </a:schemeClr>
                </a:solidFill>
              </a:defRPr>
            </a:lvl1pPr>
          </a:lstStyle>
          <a:p>
            <a:pPr lvl="0"/>
            <a:r>
              <a:rPr lang="en-GB" dirty="0"/>
              <a:t>Presenter email</a:t>
            </a:r>
          </a:p>
        </p:txBody>
      </p:sp>
      <p:pic>
        <p:nvPicPr>
          <p:cNvPr id="5" name="Picture 4">
            <a:extLst>
              <a:ext uri="{FF2B5EF4-FFF2-40B4-BE49-F238E27FC236}">
                <a16:creationId xmlns:a16="http://schemas.microsoft.com/office/drawing/2014/main" id="{5D63B183-FA2B-0B15-9915-FD43F149DCC6}"/>
              </a:ext>
            </a:extLst>
          </p:cNvPr>
          <p:cNvPicPr>
            <a:picLocks noChangeAspect="1"/>
          </p:cNvPicPr>
          <p:nvPr userDrawn="1"/>
        </p:nvPicPr>
        <p:blipFill>
          <a:blip r:embed="rId2"/>
          <a:stretch>
            <a:fillRect/>
          </a:stretch>
        </p:blipFill>
        <p:spPr>
          <a:xfrm>
            <a:off x="545229" y="4525833"/>
            <a:ext cx="1687197" cy="359494"/>
          </a:xfrm>
          <a:prstGeom prst="rect">
            <a:avLst/>
          </a:prstGeom>
        </p:spPr>
      </p:pic>
      <p:pic>
        <p:nvPicPr>
          <p:cNvPr id="6" name="Picture 5">
            <a:extLst>
              <a:ext uri="{FF2B5EF4-FFF2-40B4-BE49-F238E27FC236}">
                <a16:creationId xmlns:a16="http://schemas.microsoft.com/office/drawing/2014/main" id="{B69B8568-755C-C2E7-C717-739E35CF3087}"/>
              </a:ext>
            </a:extLst>
          </p:cNvPr>
          <p:cNvPicPr>
            <a:picLocks noChangeAspect="1"/>
          </p:cNvPicPr>
          <p:nvPr userDrawn="1"/>
        </p:nvPicPr>
        <p:blipFill>
          <a:blip r:embed="rId3"/>
          <a:stretch>
            <a:fillRect/>
          </a:stretch>
        </p:blipFill>
        <p:spPr>
          <a:xfrm>
            <a:off x="2599102" y="4478391"/>
            <a:ext cx="762023" cy="331583"/>
          </a:xfrm>
          <a:prstGeom prst="rect">
            <a:avLst/>
          </a:prstGeom>
        </p:spPr>
      </p:pic>
      <p:pic>
        <p:nvPicPr>
          <p:cNvPr id="7" name="Picture 6" descr="A colorful arrows on a black background&#10;&#10;Description automatically generated">
            <a:extLst>
              <a:ext uri="{FF2B5EF4-FFF2-40B4-BE49-F238E27FC236}">
                <a16:creationId xmlns:a16="http://schemas.microsoft.com/office/drawing/2014/main" id="{A7669FC1-0416-8323-3841-A1DAB03141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742" t="28150" r="26971" b="-3797"/>
          <a:stretch/>
        </p:blipFill>
        <p:spPr>
          <a:xfrm>
            <a:off x="2748053" y="0"/>
            <a:ext cx="6395947" cy="5143500"/>
          </a:xfrm>
          <a:prstGeom prst="rect">
            <a:avLst/>
          </a:prstGeom>
        </p:spPr>
      </p:pic>
    </p:spTree>
    <p:extLst>
      <p:ext uri="{BB962C8B-B14F-4D97-AF65-F5344CB8AC3E}">
        <p14:creationId xmlns:p14="http://schemas.microsoft.com/office/powerpoint/2010/main" val="211851604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37024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57224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685802" y="226245"/>
            <a:ext cx="6035700" cy="648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4361"/>
              </a:buClr>
              <a:buSzPts val="1725"/>
              <a:buFont typeface="Calibri"/>
              <a:buNone/>
              <a:defRPr sz="1725"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3"/>
          <p:cNvSpPr txBox="1">
            <a:spLocks noGrp="1"/>
          </p:cNvSpPr>
          <p:nvPr>
            <p:ph type="body" idx="1"/>
          </p:nvPr>
        </p:nvSpPr>
        <p:spPr>
          <a:xfrm>
            <a:off x="333375" y="1143000"/>
            <a:ext cx="8181900" cy="3489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004360"/>
              </a:buClr>
              <a:buSzPts val="1800"/>
              <a:buChar char="●"/>
              <a:defRPr/>
            </a:lvl1pPr>
            <a:lvl2pPr marL="914400" lvl="1" indent="-342900" algn="l" rtl="0">
              <a:lnSpc>
                <a:spcPct val="90000"/>
              </a:lnSpc>
              <a:spcBef>
                <a:spcPts val="1200"/>
              </a:spcBef>
              <a:spcAft>
                <a:spcPts val="0"/>
              </a:spcAft>
              <a:buClr>
                <a:srgbClr val="004361"/>
              </a:buClr>
              <a:buSzPts val="1800"/>
              <a:buChar char="○"/>
              <a:defRPr/>
            </a:lvl2pPr>
            <a:lvl3pPr marL="1371600" lvl="2" indent="-342900" algn="l" rtl="0">
              <a:lnSpc>
                <a:spcPct val="90000"/>
              </a:lnSpc>
              <a:spcBef>
                <a:spcPts val="1200"/>
              </a:spcBef>
              <a:spcAft>
                <a:spcPts val="0"/>
              </a:spcAft>
              <a:buClr>
                <a:srgbClr val="003F5E"/>
              </a:buClr>
              <a:buSzPts val="1800"/>
              <a:buChar char="■"/>
              <a:defRPr/>
            </a:lvl3pPr>
            <a:lvl4pPr marL="1828800" lvl="3" indent="-342900" algn="l" rtl="0">
              <a:lnSpc>
                <a:spcPct val="90000"/>
              </a:lnSpc>
              <a:spcBef>
                <a:spcPts val="1200"/>
              </a:spcBef>
              <a:spcAft>
                <a:spcPts val="0"/>
              </a:spcAft>
              <a:buClr>
                <a:srgbClr val="004360"/>
              </a:buClr>
              <a:buSzPts val="1800"/>
              <a:buChar char="●"/>
              <a:defRPr/>
            </a:lvl4pPr>
            <a:lvl5pPr marL="2286000" lvl="4" indent="-342900" algn="l" rtl="0">
              <a:lnSpc>
                <a:spcPct val="90000"/>
              </a:lnSpc>
              <a:spcBef>
                <a:spcPts val="1200"/>
              </a:spcBef>
              <a:spcAft>
                <a:spcPts val="0"/>
              </a:spcAft>
              <a:buClr>
                <a:srgbClr val="004360"/>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Tree>
    <p:extLst>
      <p:ext uri="{BB962C8B-B14F-4D97-AF65-F5344CB8AC3E}">
        <p14:creationId xmlns:p14="http://schemas.microsoft.com/office/powerpoint/2010/main" val="404100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01DBE-0E20-C2F7-4178-D776813E3B61}"/>
              </a:ext>
            </a:extLst>
          </p:cNvPr>
          <p:cNvSpPr/>
          <p:nvPr userDrawn="1"/>
        </p:nvSpPr>
        <p:spPr>
          <a:xfrm>
            <a:off x="0" y="4447674"/>
            <a:ext cx="9144000" cy="695826"/>
          </a:xfrm>
          <a:prstGeom prst="rect">
            <a:avLst/>
          </a:prstGeom>
          <a:solidFill>
            <a:srgbClr val="1C2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50201" y="131562"/>
            <a:ext cx="8439238" cy="695826"/>
          </a:xfrm>
          <a:prstGeom prst="rect">
            <a:avLst/>
          </a:prstGeom>
        </p:spPr>
        <p:txBody>
          <a:bodyPr vert="horz" lIns="91440" tIns="45720" rIns="91440" bIns="45720" rtlCol="0" anchor="ctr">
            <a:normAutofit/>
          </a:bodyPr>
          <a:lstStyle/>
          <a:p>
            <a:r>
              <a:rPr lang="en-US" dirty="0"/>
              <a:t>Slide Title</a:t>
            </a:r>
            <a:endParaRPr lang="en-GB" dirty="0"/>
          </a:p>
        </p:txBody>
      </p:sp>
      <p:sp>
        <p:nvSpPr>
          <p:cNvPr id="3" name="Text Placeholder 2"/>
          <p:cNvSpPr>
            <a:spLocks noGrp="1"/>
          </p:cNvSpPr>
          <p:nvPr>
            <p:ph type="body" idx="1"/>
          </p:nvPr>
        </p:nvSpPr>
        <p:spPr>
          <a:xfrm>
            <a:off x="350201" y="964414"/>
            <a:ext cx="8439238" cy="31891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Slide Number Placeholder 4">
            <a:extLst>
              <a:ext uri="{FF2B5EF4-FFF2-40B4-BE49-F238E27FC236}">
                <a16:creationId xmlns:a16="http://schemas.microsoft.com/office/drawing/2014/main" id="{271CF10B-5905-E541-B922-641440E09CC2}"/>
              </a:ext>
            </a:extLst>
          </p:cNvPr>
          <p:cNvSpPr>
            <a:spLocks noGrp="1"/>
          </p:cNvSpPr>
          <p:nvPr>
            <p:ph type="sldNum" sz="quarter" idx="4"/>
          </p:nvPr>
        </p:nvSpPr>
        <p:spPr>
          <a:xfrm>
            <a:off x="8289757" y="4737301"/>
            <a:ext cx="499681" cy="274637"/>
          </a:xfrm>
          <a:prstGeom prst="rect">
            <a:avLst/>
          </a:prstGeom>
        </p:spPr>
        <p:txBody>
          <a:bodyPr vert="horz" lIns="91440" tIns="45720" rIns="91440" bIns="45720" rtlCol="0" anchor="ctr"/>
          <a:lstStyle>
            <a:lvl1pPr algn="r">
              <a:defRPr sz="1000" i="1">
                <a:solidFill>
                  <a:srgbClr val="B4E9E2"/>
                </a:solidFill>
              </a:defRPr>
            </a:lvl1pPr>
          </a:lstStyle>
          <a:p>
            <a:fld id="{9E7CA0F2-EE66-4F60-8C00-E0BE38E7AEC5}" type="slidenum">
              <a:rPr lang="en-GB" smtClean="0"/>
              <a:pPr/>
              <a:t>‹#›</a:t>
            </a:fld>
            <a:endParaRPr lang="en-GB" dirty="0"/>
          </a:p>
        </p:txBody>
      </p:sp>
      <p:pic>
        <p:nvPicPr>
          <p:cNvPr id="7" name="Picture 6" descr="A white and red text on a black background&#10;&#10;Description automatically generated">
            <a:extLst>
              <a:ext uri="{FF2B5EF4-FFF2-40B4-BE49-F238E27FC236}">
                <a16:creationId xmlns:a16="http://schemas.microsoft.com/office/drawing/2014/main" id="{71761730-9440-4A84-CB34-A27DF096EFE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0201" y="4572146"/>
            <a:ext cx="1243983" cy="439792"/>
          </a:xfrm>
          <a:prstGeom prst="rect">
            <a:avLst/>
          </a:prstGeom>
        </p:spPr>
      </p:pic>
    </p:spTree>
    <p:extLst>
      <p:ext uri="{BB962C8B-B14F-4D97-AF65-F5344CB8AC3E}">
        <p14:creationId xmlns:p14="http://schemas.microsoft.com/office/powerpoint/2010/main" val="176233165"/>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63" r:id="rId3"/>
    <p:sldLayoutId id="2147483661" r:id="rId4"/>
    <p:sldLayoutId id="2147483665" r:id="rId5"/>
    <p:sldLayoutId id="2147483666" r:id="rId6"/>
    <p:sldLayoutId id="2147483667" r:id="rId7"/>
  </p:sldLayoutIdLst>
  <p:hf hdr="0" ftr="0" dt="0"/>
  <p:txStyles>
    <p:titleStyle>
      <a:lvl1pPr algn="l" defTabSz="685800" rtl="0" eaLnBrk="1" latinLnBrk="0" hangingPunct="1">
        <a:lnSpc>
          <a:spcPct val="90000"/>
        </a:lnSpc>
        <a:spcBef>
          <a:spcPct val="0"/>
        </a:spcBef>
        <a:buNone/>
        <a:defRPr sz="2000" b="1" kern="1200">
          <a:solidFill>
            <a:srgbClr val="6396BA"/>
          </a:solidFill>
          <a:latin typeface="Arial" panose="020B0604020202020204" pitchFamily="34" charset="0"/>
          <a:ea typeface="Verdana" panose="020B0604030504040204" pitchFamily="34" charset="0"/>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kern="1200">
          <a:solidFill>
            <a:srgbClr val="1C2C4F"/>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1C2C4F"/>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www.npapws.org/"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541B41-0771-ADBC-7CF1-ED2A0CA0AD93}"/>
              </a:ext>
            </a:extLst>
          </p:cNvPr>
          <p:cNvSpPr>
            <a:spLocks noGrp="1"/>
          </p:cNvSpPr>
          <p:nvPr>
            <p:ph type="body" sz="quarter" idx="11"/>
          </p:nvPr>
        </p:nvSpPr>
        <p:spPr/>
        <p:txBody>
          <a:bodyPr/>
          <a:lstStyle/>
          <a:p>
            <a:r>
              <a:rPr lang="en-US" dirty="0"/>
              <a:t>Dr Domenico </a:t>
            </a:r>
            <a:r>
              <a:rPr lang="en-US" dirty="0" err="1"/>
              <a:t>Vicinanza</a:t>
            </a:r>
            <a:endParaRPr lang="en-US" dirty="0"/>
          </a:p>
        </p:txBody>
      </p:sp>
      <p:sp>
        <p:nvSpPr>
          <p:cNvPr id="7" name="Text Placeholder 6">
            <a:extLst>
              <a:ext uri="{FF2B5EF4-FFF2-40B4-BE49-F238E27FC236}">
                <a16:creationId xmlns:a16="http://schemas.microsoft.com/office/drawing/2014/main" id="{1C1A6BFC-C12E-173A-47DB-3D4DFC7E10A8}"/>
              </a:ext>
            </a:extLst>
          </p:cNvPr>
          <p:cNvSpPr>
            <a:spLocks noGrp="1"/>
          </p:cNvSpPr>
          <p:nvPr>
            <p:ph type="body" sz="quarter" idx="14"/>
          </p:nvPr>
        </p:nvSpPr>
        <p:spPr/>
        <p:txBody>
          <a:bodyPr/>
          <a:lstStyle/>
          <a:p>
            <a:r>
              <a:rPr lang="en-GB" b="1" i="0" dirty="0">
                <a:solidFill>
                  <a:srgbClr val="010101"/>
                </a:solidFill>
                <a:effectLst/>
                <a:latin typeface="aktiv-grotesk"/>
              </a:rPr>
              <a:t>Connecting arts: network and advanced technology to bring art communities together</a:t>
            </a:r>
            <a:endParaRPr lang="en-US" dirty="0"/>
          </a:p>
        </p:txBody>
      </p:sp>
      <p:sp>
        <p:nvSpPr>
          <p:cNvPr id="6" name="Text Placeholder 5">
            <a:extLst>
              <a:ext uri="{FF2B5EF4-FFF2-40B4-BE49-F238E27FC236}">
                <a16:creationId xmlns:a16="http://schemas.microsoft.com/office/drawing/2014/main" id="{F7E323A3-4D3A-3748-4DFA-FA4ED959F161}"/>
              </a:ext>
            </a:extLst>
          </p:cNvPr>
          <p:cNvSpPr>
            <a:spLocks noGrp="1"/>
          </p:cNvSpPr>
          <p:nvPr>
            <p:ph type="body" sz="quarter" idx="12"/>
          </p:nvPr>
        </p:nvSpPr>
        <p:spPr/>
        <p:txBody>
          <a:bodyPr/>
          <a:lstStyle/>
          <a:p>
            <a:r>
              <a:rPr lang="en-US" dirty="0"/>
              <a:t>TNC24, Rennes, France</a:t>
            </a:r>
          </a:p>
        </p:txBody>
      </p:sp>
      <p:sp>
        <p:nvSpPr>
          <p:cNvPr id="9" name="Text Placeholder 8">
            <a:extLst>
              <a:ext uri="{FF2B5EF4-FFF2-40B4-BE49-F238E27FC236}">
                <a16:creationId xmlns:a16="http://schemas.microsoft.com/office/drawing/2014/main" id="{A5139ADB-1ACA-13FB-180C-ACCCBD271691}"/>
              </a:ext>
            </a:extLst>
          </p:cNvPr>
          <p:cNvSpPr>
            <a:spLocks noGrp="1"/>
          </p:cNvSpPr>
          <p:nvPr>
            <p:ph type="body" sz="quarter" idx="18"/>
          </p:nvPr>
        </p:nvSpPr>
        <p:spPr/>
        <p:txBody>
          <a:bodyPr/>
          <a:lstStyle/>
          <a:p>
            <a:r>
              <a:rPr lang="en-US" dirty="0"/>
              <a:t>13/06/2024</a:t>
            </a:r>
          </a:p>
        </p:txBody>
      </p:sp>
      <p:sp>
        <p:nvSpPr>
          <p:cNvPr id="3" name="Slide Number Placeholder 2">
            <a:extLst>
              <a:ext uri="{FF2B5EF4-FFF2-40B4-BE49-F238E27FC236}">
                <a16:creationId xmlns:a16="http://schemas.microsoft.com/office/drawing/2014/main" id="{BF7917F9-2C12-1A99-DAEA-F1CF89F8650A}"/>
              </a:ext>
            </a:extLst>
          </p:cNvPr>
          <p:cNvSpPr>
            <a:spLocks noGrp="1"/>
          </p:cNvSpPr>
          <p:nvPr>
            <p:ph type="sldNum" sz="quarter" idx="4294967295"/>
          </p:nvPr>
        </p:nvSpPr>
        <p:spPr>
          <a:xfrm>
            <a:off x="7086600" y="4633913"/>
            <a:ext cx="2057400" cy="274637"/>
          </a:xfrm>
        </p:spPr>
        <p:txBody>
          <a:bodyPr/>
          <a:lstStyle/>
          <a:p>
            <a:fld id="{9E7CA0F2-EE66-4F60-8C00-E0BE38E7AEC5}" type="slidenum">
              <a:rPr lang="en-GB" smtClean="0"/>
              <a:pPr/>
              <a:t>1</a:t>
            </a:fld>
            <a:endParaRPr lang="en-GB" dirty="0"/>
          </a:p>
        </p:txBody>
      </p:sp>
    </p:spTree>
    <p:extLst>
      <p:ext uri="{BB962C8B-B14F-4D97-AF65-F5344CB8AC3E}">
        <p14:creationId xmlns:p14="http://schemas.microsoft.com/office/powerpoint/2010/main" val="3776911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387900" y="193865"/>
            <a:ext cx="83682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GB" dirty="0"/>
              <a:t>First GEANT networked AV production: 2009 - Kuala Lumpur-Stockholm</a:t>
            </a:r>
            <a:endParaRPr dirty="0"/>
          </a:p>
        </p:txBody>
      </p:sp>
      <p:pic>
        <p:nvPicPr>
          <p:cNvPr id="126" name="Google Shape;126;p24"/>
          <p:cNvPicPr preferRelativeResize="0"/>
          <p:nvPr/>
        </p:nvPicPr>
        <p:blipFill>
          <a:blip r:embed="rId3">
            <a:alphaModFix/>
          </a:blip>
          <a:stretch>
            <a:fillRect/>
          </a:stretch>
        </p:blipFill>
        <p:spPr>
          <a:xfrm>
            <a:off x="387900" y="809163"/>
            <a:ext cx="7440843" cy="4334337"/>
          </a:xfrm>
          <a:prstGeom prst="rect">
            <a:avLst/>
          </a:prstGeom>
          <a:noFill/>
          <a:ln>
            <a:noFill/>
          </a:ln>
        </p:spPr>
      </p:pic>
      <p:sp>
        <p:nvSpPr>
          <p:cNvPr id="127" name="Google Shape;127;p24"/>
          <p:cNvSpPr txBox="1"/>
          <p:nvPr/>
        </p:nvSpPr>
        <p:spPr>
          <a:xfrm>
            <a:off x="576567" y="2976331"/>
            <a:ext cx="2968612" cy="392385"/>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dirty="0">
                <a:solidFill>
                  <a:schemeClr val="bg1"/>
                </a:solidFill>
                <a:latin typeface="Roboto"/>
                <a:ea typeface="Roboto"/>
                <a:cs typeface="Roboto"/>
                <a:sym typeface="Roboto"/>
              </a:rPr>
              <a:t>Stage: Stockholm</a:t>
            </a:r>
            <a:endParaRPr dirty="0">
              <a:solidFill>
                <a:schemeClr val="bg1"/>
              </a:solidFill>
              <a:latin typeface="Roboto"/>
              <a:ea typeface="Roboto"/>
              <a:cs typeface="Roboto"/>
              <a:sym typeface="Roboto"/>
            </a:endParaRPr>
          </a:p>
        </p:txBody>
      </p:sp>
      <p:sp>
        <p:nvSpPr>
          <p:cNvPr id="128" name="Google Shape;128;p24"/>
          <p:cNvSpPr txBox="1"/>
          <p:nvPr/>
        </p:nvSpPr>
        <p:spPr>
          <a:xfrm>
            <a:off x="4463934" y="879965"/>
            <a:ext cx="2968612" cy="392385"/>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dirty="0">
                <a:solidFill>
                  <a:schemeClr val="bg1"/>
                </a:solidFill>
                <a:latin typeface="Roboto"/>
                <a:ea typeface="Roboto"/>
                <a:cs typeface="Roboto"/>
                <a:sym typeface="Roboto"/>
              </a:rPr>
              <a:t>Remote: Kuala Lumpur</a:t>
            </a:r>
            <a:endParaRPr dirty="0">
              <a:solidFill>
                <a:schemeClr val="bg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5"/>
          <p:cNvSpPr txBox="1">
            <a:spLocks noGrp="1"/>
          </p:cNvSpPr>
          <p:nvPr>
            <p:ph type="title"/>
          </p:nvPr>
        </p:nvSpPr>
        <p:spPr>
          <a:xfrm>
            <a:off x="370452" y="38361"/>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dirty="0"/>
              <a:t>Behind the scenes (DVTS over 2.5Gb/s, 10,000Km)</a:t>
            </a:r>
            <a:endParaRPr dirty="0"/>
          </a:p>
        </p:txBody>
      </p:sp>
      <p:pic>
        <p:nvPicPr>
          <p:cNvPr id="134" name="Google Shape;134;p25"/>
          <p:cNvPicPr preferRelativeResize="0"/>
          <p:nvPr/>
        </p:nvPicPr>
        <p:blipFill>
          <a:blip r:embed="rId3">
            <a:alphaModFix/>
          </a:blip>
          <a:stretch>
            <a:fillRect/>
          </a:stretch>
        </p:blipFill>
        <p:spPr>
          <a:xfrm>
            <a:off x="405348" y="724461"/>
            <a:ext cx="7432704" cy="36945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GB"/>
              <a:t>At the cutting-edge of network technology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GB"/>
              <a:t>GEANT supporting JISC for Olympics 2012 experimental streaming to Japan</a:t>
            </a:r>
            <a:endParaRPr/>
          </a:p>
        </p:txBody>
      </p:sp>
      <p:sp>
        <p:nvSpPr>
          <p:cNvPr id="146" name="Google Shape;146;p2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In 2012, GEANT Research Engagement worked with JISC, BBC R&amp;D and NHV (Nippon Broadcasting Corporation) on a proof of concept of their Super Hi Vision (8K Video with 22.2 audio channels).</a:t>
            </a:r>
            <a:endParaRPr/>
          </a:p>
          <a:p>
            <a:pPr marL="0" lvl="0" indent="0" algn="l" rtl="0">
              <a:spcBef>
                <a:spcPts val="1200"/>
              </a:spcBef>
              <a:spcAft>
                <a:spcPts val="1200"/>
              </a:spcAft>
              <a:buNone/>
            </a:pPr>
            <a:r>
              <a:rPr lang="en-GB"/>
              <a:t>Streaming from London to Tokyo, uncompressed, at 24 Gbit/s over eight wavelengths.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2" name="Google Shape;152;p28"/>
          <p:cNvPicPr preferRelativeResize="0"/>
          <p:nvPr/>
        </p:nvPicPr>
        <p:blipFill>
          <a:blip r:embed="rId3">
            <a:alphaModFix/>
          </a:blip>
          <a:stretch>
            <a:fillRect/>
          </a:stretch>
        </p:blipFill>
        <p:spPr>
          <a:xfrm>
            <a:off x="0" y="0"/>
            <a:ext cx="9144000" cy="5421086"/>
          </a:xfrm>
          <a:prstGeom prst="rect">
            <a:avLst/>
          </a:prstGeom>
          <a:noFill/>
          <a:ln>
            <a:noFill/>
          </a:ln>
        </p:spPr>
      </p:pic>
      <p:sp>
        <p:nvSpPr>
          <p:cNvPr id="151" name="Google Shape;151;p2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dirty="0">
                <a:solidFill>
                  <a:schemeClr val="bg1"/>
                </a:solidFill>
              </a:rPr>
              <a:t>London Olympics 2012 - Super-Hi Vision test to Japan</a:t>
            </a:r>
            <a:endParaRPr dirty="0">
              <a:solidFill>
                <a:schemeClr val="bg1"/>
              </a:solidFill>
            </a:endParaRPr>
          </a:p>
        </p:txBody>
      </p:sp>
      <p:sp>
        <p:nvSpPr>
          <p:cNvPr id="153" name="Google Shape;153;p28"/>
          <p:cNvSpPr txBox="1"/>
          <p:nvPr/>
        </p:nvSpPr>
        <p:spPr>
          <a:xfrm>
            <a:off x="256700" y="1375500"/>
            <a:ext cx="4264500" cy="550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850">
                <a:solidFill>
                  <a:schemeClr val="dk1"/>
                </a:solidFill>
                <a:latin typeface="Verdana"/>
                <a:ea typeface="Verdana"/>
                <a:cs typeface="Verdana"/>
                <a:sym typeface="Verdana"/>
              </a:rPr>
              <a:t>BBC Broadcasting House Radio Theatre with the Super Hi Vision </a:t>
            </a:r>
            <a:endParaRPr sz="1000">
              <a:solidFill>
                <a:schemeClr val="dk1"/>
              </a:solidFill>
              <a:latin typeface="Verdana"/>
              <a:ea typeface="Verdana"/>
              <a:cs typeface="Verdana"/>
              <a:sym typeface="Verdana"/>
            </a:endParaRPr>
          </a:p>
          <a:p>
            <a:pPr marL="0" lvl="0" indent="0" algn="l" rtl="0">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400147" y="226250"/>
            <a:ext cx="8150700" cy="648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4361"/>
              </a:buClr>
              <a:buSzPts val="3200"/>
              <a:buFont typeface="Calibri"/>
              <a:buNone/>
            </a:pPr>
            <a:r>
              <a:rPr lang="en-GB" sz="2500" b="0"/>
              <a:t>Our role: Engagement + Technical support</a:t>
            </a:r>
            <a:endParaRPr sz="2500" b="0"/>
          </a:p>
          <a:p>
            <a:pPr marL="0" lvl="0" indent="0" algn="l" rtl="0">
              <a:lnSpc>
                <a:spcPct val="90000"/>
              </a:lnSpc>
              <a:spcBef>
                <a:spcPts val="0"/>
              </a:spcBef>
              <a:spcAft>
                <a:spcPts val="0"/>
              </a:spcAft>
              <a:buClr>
                <a:srgbClr val="004361"/>
              </a:buClr>
              <a:buSzPts val="3200"/>
              <a:buFont typeface="Calibri"/>
              <a:buNone/>
            </a:pPr>
            <a:r>
              <a:rPr lang="en-GB" sz="2500" b="0"/>
              <a:t>Using jitter to discover queuing from Lon to Japan</a:t>
            </a:r>
            <a:endParaRPr sz="2500" b="0"/>
          </a:p>
        </p:txBody>
      </p:sp>
      <p:pic>
        <p:nvPicPr>
          <p:cNvPr id="159" name="Google Shape;159;p29"/>
          <p:cNvPicPr preferRelativeResize="0"/>
          <p:nvPr/>
        </p:nvPicPr>
        <p:blipFill rotWithShape="1">
          <a:blip r:embed="rId3">
            <a:alphaModFix/>
          </a:blip>
          <a:srcRect/>
          <a:stretch/>
        </p:blipFill>
        <p:spPr>
          <a:xfrm>
            <a:off x="517816" y="1218017"/>
            <a:ext cx="4908410" cy="1741694"/>
          </a:xfrm>
          <a:prstGeom prst="rect">
            <a:avLst/>
          </a:prstGeom>
          <a:noFill/>
          <a:ln>
            <a:noFill/>
          </a:ln>
        </p:spPr>
      </p:pic>
      <p:sp>
        <p:nvSpPr>
          <p:cNvPr id="160" name="Google Shape;160;p29"/>
          <p:cNvSpPr txBox="1">
            <a:spLocks noGrp="1"/>
          </p:cNvSpPr>
          <p:nvPr>
            <p:ph type="body" idx="1"/>
          </p:nvPr>
        </p:nvSpPr>
        <p:spPr>
          <a:xfrm>
            <a:off x="301750" y="3135750"/>
            <a:ext cx="8347500" cy="1174993"/>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dirty="0"/>
              <a:t>Queuing along the path on a jitter plot shows: Side bands and Multiple peaks </a:t>
            </a:r>
            <a:endParaRPr dirty="0"/>
          </a:p>
          <a:p>
            <a:pPr marL="0" lvl="0" indent="0" algn="l" rtl="0">
              <a:spcBef>
                <a:spcPts val="1200"/>
              </a:spcBef>
              <a:spcAft>
                <a:spcPts val="1200"/>
              </a:spcAft>
              <a:buNone/>
            </a:pPr>
            <a:r>
              <a:rPr lang="en-GB" dirty="0"/>
              <a:t>Typical shape of a busy link with cross traffic.</a:t>
            </a:r>
            <a:endParaRPr dirty="0"/>
          </a:p>
        </p:txBody>
      </p:sp>
      <p:sp>
        <p:nvSpPr>
          <p:cNvPr id="161" name="Google Shape;161;p29"/>
          <p:cNvSpPr txBox="1"/>
          <p:nvPr/>
        </p:nvSpPr>
        <p:spPr>
          <a:xfrm>
            <a:off x="5501600" y="1189625"/>
            <a:ext cx="2984100" cy="1705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GB" sz="1800">
                <a:solidFill>
                  <a:schemeClr val="dk1"/>
                </a:solidFill>
                <a:latin typeface="Roboto"/>
                <a:ea typeface="Roboto"/>
                <a:cs typeface="Roboto"/>
                <a:sym typeface="Roboto"/>
              </a:rPr>
              <a:t>Histograms of inter-packet arrival times for equally spaced packets</a:t>
            </a:r>
            <a:endParaRPr sz="1800">
              <a:solidFill>
                <a:schemeClr val="dk1"/>
              </a:solidFill>
              <a:latin typeface="Roboto"/>
              <a:ea typeface="Roboto"/>
              <a:cs typeface="Roboto"/>
              <a:sym typeface="Roboto"/>
            </a:endParaRPr>
          </a:p>
          <a:p>
            <a:pPr marL="0" lvl="0" indent="0" algn="l" rtl="0">
              <a:lnSpc>
                <a:spcPct val="90000"/>
              </a:lnSpc>
              <a:spcBef>
                <a:spcPts val="1200"/>
              </a:spcBef>
              <a:spcAft>
                <a:spcPts val="0"/>
              </a:spcAft>
              <a:buNone/>
            </a:pPr>
            <a:r>
              <a:rPr lang="en-GB" sz="1800">
                <a:solidFill>
                  <a:schemeClr val="dk1"/>
                </a:solidFill>
                <a:latin typeface="Roboto"/>
                <a:ea typeface="Roboto"/>
                <a:cs typeface="Roboto"/>
                <a:sym typeface="Roboto"/>
              </a:rPr>
              <a:t>Tool: udpmon </a:t>
            </a:r>
            <a:endParaRPr sz="1800">
              <a:solidFill>
                <a:schemeClr val="dk1"/>
              </a:solidFill>
              <a:latin typeface="Roboto"/>
              <a:ea typeface="Roboto"/>
              <a:cs typeface="Roboto"/>
              <a:sym typeface="Roboto"/>
            </a:endParaRPr>
          </a:p>
          <a:p>
            <a:pPr marL="0" lvl="0" indent="0" algn="l" rtl="0">
              <a:spcBef>
                <a:spcPts val="1200"/>
              </a:spcBef>
              <a:spcAft>
                <a:spcPts val="0"/>
              </a:spcAft>
              <a:buNone/>
            </a:pPr>
            <a:endParaRPr>
              <a:latin typeface="Roboto"/>
              <a:ea typeface="Roboto"/>
              <a:cs typeface="Roboto"/>
              <a:sym typeface="Roboto"/>
            </a:endParaRPr>
          </a:p>
        </p:txBody>
      </p:sp>
      <p:sp>
        <p:nvSpPr>
          <p:cNvPr id="162" name="Google Shape;162;p29"/>
          <p:cNvSpPr/>
          <p:nvPr/>
        </p:nvSpPr>
        <p:spPr>
          <a:xfrm>
            <a:off x="1595125" y="1866425"/>
            <a:ext cx="325500" cy="625500"/>
          </a:xfrm>
          <a:prstGeom prst="roundRect">
            <a:avLst>
              <a:gd name="adj" fmla="val 16667"/>
            </a:avLst>
          </a:prstGeom>
          <a:noFill/>
          <a:ln w="2857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2128525" y="1866425"/>
            <a:ext cx="325500" cy="625500"/>
          </a:xfrm>
          <a:prstGeom prst="roundRect">
            <a:avLst>
              <a:gd name="adj" fmla="val 16667"/>
            </a:avLst>
          </a:prstGeom>
          <a:noFill/>
          <a:ln w="2857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0"/>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GB"/>
              <a:t>Setting the standards for A/V technology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The world lowest latency at the highest quality</a:t>
            </a:r>
            <a:endParaRPr/>
          </a:p>
        </p:txBody>
      </p:sp>
      <p:sp>
        <p:nvSpPr>
          <p:cNvPr id="174" name="Google Shape;174;p31"/>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GB"/>
              <a:t>LoLa is an Audio Visual Streaming System developed by “Conservatorio di Musica G. Tartini”, Trieste, Italy, in collaboration with GARR, the Italian Academic and Research Network.</a:t>
            </a:r>
            <a:endParaRPr/>
          </a:p>
          <a:p>
            <a:pPr marL="0" lvl="0" indent="0" algn="l" rtl="0">
              <a:spcBef>
                <a:spcPts val="1200"/>
              </a:spcBef>
              <a:spcAft>
                <a:spcPts val="0"/>
              </a:spcAft>
              <a:buNone/>
            </a:pPr>
            <a:r>
              <a:rPr lang="en-GB"/>
              <a:t>LoLa goal is to provide a tool for real-time audio/video “natural” distance human interaction. It was originally conceived for distance music performances, education and production, but can be used for any other scenario where real-time interaction is required. </a:t>
            </a:r>
            <a:endParaRPr/>
          </a:p>
          <a:p>
            <a:pPr marL="0" lvl="0" indent="0" algn="l" rtl="0">
              <a:spcBef>
                <a:spcPts val="1200"/>
              </a:spcBef>
              <a:spcAft>
                <a:spcPts val="0"/>
              </a:spcAft>
              <a:buNone/>
            </a:pPr>
            <a:r>
              <a:rPr lang="en-GB"/>
              <a:t>A special attention has been paid to the optimization of the signal processing and transmission in order to keep the system latency as low as possible, below the human delay perception threshold. </a:t>
            </a:r>
            <a:endParaRPr/>
          </a:p>
          <a:p>
            <a:pPr marL="0" lvl="0" indent="0" algn="l" rtl="0">
              <a:spcBef>
                <a:spcPts val="1200"/>
              </a:spcBef>
              <a:spcAft>
                <a:spcPts val="0"/>
              </a:spcAft>
              <a:buNone/>
            </a:pPr>
            <a:r>
              <a:rPr lang="en-GB"/>
              <a:t>LOLA offers the world lowest latency at the highest quality</a:t>
            </a:r>
            <a:endParaRPr/>
          </a:p>
          <a:p>
            <a:pPr marL="0" lvl="0" indent="0" algn="l" rtl="0">
              <a:spcBef>
                <a:spcPts val="1200"/>
              </a:spcBef>
              <a:spcAft>
                <a:spcPts val="1200"/>
              </a:spcAft>
              <a:buNone/>
            </a:pPr>
            <a:r>
              <a:rPr lang="en-GB"/>
              <a:t>Latest version showcased in Tallinn in Sept 2022</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GB"/>
              <a:t>Last AV production (NPAPW2022)</a:t>
            </a:r>
            <a:endParaRPr/>
          </a:p>
          <a:p>
            <a:pPr marL="0" lvl="0" indent="0" algn="l" rtl="0">
              <a:spcBef>
                <a:spcPts val="0"/>
              </a:spcBef>
              <a:spcAft>
                <a:spcPts val="0"/>
              </a:spcAft>
              <a:buNone/>
            </a:pPr>
            <a:r>
              <a:rPr lang="en-GB"/>
              <a:t>2022 - Tallinn - Vilnius (LOLA)</a:t>
            </a:r>
            <a:endParaRPr/>
          </a:p>
        </p:txBody>
      </p:sp>
      <p:pic>
        <p:nvPicPr>
          <p:cNvPr id="180" name="Google Shape;180;p32"/>
          <p:cNvPicPr preferRelativeResize="0"/>
          <p:nvPr/>
        </p:nvPicPr>
        <p:blipFill rotWithShape="1">
          <a:blip r:embed="rId3">
            <a:alphaModFix amt="98000"/>
          </a:blip>
          <a:srcRect t="5092" b="19905"/>
          <a:stretch/>
        </p:blipFill>
        <p:spPr>
          <a:xfrm>
            <a:off x="0" y="0"/>
            <a:ext cx="9144000" cy="5143500"/>
          </a:xfrm>
          <a:prstGeom prst="rect">
            <a:avLst/>
          </a:prstGeom>
          <a:noFill/>
          <a:ln>
            <a:noFill/>
          </a:ln>
        </p:spPr>
      </p:pic>
      <p:sp>
        <p:nvSpPr>
          <p:cNvPr id="181" name="Google Shape;181;p32"/>
          <p:cNvSpPr txBox="1"/>
          <p:nvPr/>
        </p:nvSpPr>
        <p:spPr>
          <a:xfrm>
            <a:off x="2905500" y="2578539"/>
            <a:ext cx="16665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bg1"/>
                </a:solidFill>
                <a:latin typeface="Roboto"/>
                <a:ea typeface="Roboto"/>
                <a:cs typeface="Roboto"/>
                <a:sym typeface="Roboto"/>
              </a:rPr>
              <a:t>Cello in Vilnius</a:t>
            </a:r>
            <a:endParaRPr>
              <a:solidFill>
                <a:schemeClr val="bg1"/>
              </a:solidFill>
              <a:latin typeface="Roboto"/>
              <a:ea typeface="Roboto"/>
              <a:cs typeface="Roboto"/>
              <a:sym typeface="Roboto"/>
            </a:endParaRPr>
          </a:p>
        </p:txBody>
      </p:sp>
      <p:sp>
        <p:nvSpPr>
          <p:cNvPr id="182" name="Google Shape;182;p32"/>
          <p:cNvSpPr txBox="1"/>
          <p:nvPr/>
        </p:nvSpPr>
        <p:spPr>
          <a:xfrm>
            <a:off x="5007355" y="2578539"/>
            <a:ext cx="16665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dirty="0">
                <a:solidFill>
                  <a:schemeClr val="bg1"/>
                </a:solidFill>
                <a:latin typeface="Roboto"/>
                <a:ea typeface="Roboto"/>
                <a:cs typeface="Roboto"/>
                <a:sym typeface="Roboto"/>
              </a:rPr>
              <a:t>Piano in Tallinn</a:t>
            </a:r>
            <a:endParaRPr dirty="0">
              <a:solidFill>
                <a:schemeClr val="bg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186"/>
        <p:cNvGrpSpPr/>
        <p:nvPr/>
      </p:nvGrpSpPr>
      <p:grpSpPr>
        <a:xfrm>
          <a:off x="0" y="0"/>
          <a:ext cx="0" cy="0"/>
          <a:chOff x="0" y="0"/>
          <a:chExt cx="0" cy="0"/>
        </a:xfrm>
      </p:grpSpPr>
      <p:sp>
        <p:nvSpPr>
          <p:cNvPr id="187" name="Google Shape;187;p3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Current GÉANT Role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2" name="Google Shape;66;p14">
            <a:extLst>
              <a:ext uri="{FF2B5EF4-FFF2-40B4-BE49-F238E27FC236}">
                <a16:creationId xmlns:a16="http://schemas.microsoft.com/office/drawing/2014/main" id="{D6ED2E57-5FC1-4365-A822-F05C765CF1AC}"/>
              </a:ext>
            </a:extLst>
          </p:cNvPr>
          <p:cNvPicPr preferRelativeResize="0"/>
          <p:nvPr/>
        </p:nvPicPr>
        <p:blipFill rotWithShape="1">
          <a:blip r:embed="rId3">
            <a:alphaModFix amt="20000"/>
          </a:blip>
          <a:srcRect t="5092" b="19905"/>
          <a:stretch/>
        </p:blipFill>
        <p:spPr>
          <a:xfrm>
            <a:off x="0" y="0"/>
            <a:ext cx="9144003" cy="5143500"/>
          </a:xfrm>
          <a:prstGeom prst="rect">
            <a:avLst/>
          </a:prstGeom>
          <a:noFill/>
          <a:ln>
            <a:noFill/>
          </a:ln>
        </p:spPr>
      </p:pic>
      <p:sp>
        <p:nvSpPr>
          <p:cNvPr id="78" name="Google Shape;78;p1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GB" sz="2400"/>
              <a:t>Géant supporting remote teaching and performing arts</a:t>
            </a:r>
            <a:endParaRPr sz="2400"/>
          </a:p>
        </p:txBody>
      </p:sp>
      <p:sp>
        <p:nvSpPr>
          <p:cNvPr id="79" name="Google Shape;79;p1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Research and education go beyond science and encompass many disciplines, including the arts and humanities, social sciences, and other cultural areas. </a:t>
            </a:r>
            <a:endParaRPr/>
          </a:p>
          <a:p>
            <a:pPr marL="0" lvl="0" indent="0" algn="l" rtl="0">
              <a:spcBef>
                <a:spcPts val="1200"/>
              </a:spcBef>
              <a:spcAft>
                <a:spcPts val="0"/>
              </a:spcAft>
              <a:buNone/>
            </a:pPr>
            <a:r>
              <a:rPr lang="en-GB"/>
              <a:t>Art has always been a driver for technology and science, from the patent of the first music communication and streaming device in 1876 (the Musical Telegraph, by Elisha Gray), to the latest developments in terms of low‐latency audio‐video communication (LoLa, Ultragrid)</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191"/>
        <p:cNvGrpSpPr/>
        <p:nvPr/>
      </p:nvGrpSpPr>
      <p:grpSpPr>
        <a:xfrm>
          <a:off x="0" y="0"/>
          <a:ext cx="0" cy="0"/>
          <a:chOff x="0" y="0"/>
          <a:chExt cx="0" cy="0"/>
        </a:xfrm>
      </p:grpSpPr>
      <p:sp>
        <p:nvSpPr>
          <p:cNvPr id="192" name="Google Shape;192;p3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GB" sz="2600"/>
              <a:t>GEANT current role:</a:t>
            </a:r>
            <a:endParaRPr sz="2600"/>
          </a:p>
          <a:p>
            <a:pPr marL="0" lvl="0" indent="0" algn="l" rtl="0">
              <a:spcBef>
                <a:spcPts val="0"/>
              </a:spcBef>
              <a:spcAft>
                <a:spcPts val="0"/>
              </a:spcAft>
              <a:buSzPts val="990"/>
              <a:buNone/>
            </a:pPr>
            <a:r>
              <a:rPr lang="en-GB" sz="2600"/>
              <a:t>1- Community management</a:t>
            </a:r>
            <a:endParaRPr sz="2600"/>
          </a:p>
        </p:txBody>
      </p:sp>
      <p:sp>
        <p:nvSpPr>
          <p:cNvPr id="193" name="Google Shape;193;p3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Initiated community on remote and collaborative music creation</a:t>
            </a:r>
            <a:endParaRPr/>
          </a:p>
          <a:p>
            <a:pPr marL="457200" lvl="0" indent="-342900" algn="l" rtl="0">
              <a:spcBef>
                <a:spcPts val="0"/>
              </a:spcBef>
              <a:spcAft>
                <a:spcPts val="0"/>
              </a:spcAft>
              <a:buSzPts val="1800"/>
              <a:buChar char="●"/>
            </a:pPr>
            <a:r>
              <a:rPr lang="en-GB"/>
              <a:t>50+ audio technology professionals across 23 countries.</a:t>
            </a:r>
            <a:endParaRPr/>
          </a:p>
          <a:p>
            <a:pPr marL="457200" lvl="0" indent="-342900" algn="l" rtl="0">
              <a:spcBef>
                <a:spcPts val="0"/>
              </a:spcBef>
              <a:spcAft>
                <a:spcPts val="0"/>
              </a:spcAft>
              <a:buSzPts val="1800"/>
              <a:buChar char="●"/>
            </a:pPr>
            <a:r>
              <a:rPr lang="en-GB"/>
              <a:t>Managing Network Performance Art Production Workshops series (</a:t>
            </a:r>
            <a:r>
              <a:rPr lang="en-GB" u="sng">
                <a:solidFill>
                  <a:schemeClr val="hlink"/>
                </a:solidFill>
                <a:hlinkClick r:id="rId3"/>
              </a:rPr>
              <a:t>www.npapws.org</a:t>
            </a:r>
            <a:r>
              <a:rPr lang="en-GB"/>
              <a:t>)</a:t>
            </a:r>
            <a:endParaRPr/>
          </a:p>
          <a:p>
            <a:pPr marL="457200" lvl="0" indent="-342900" algn="l" rtl="0">
              <a:spcBef>
                <a:spcPts val="0"/>
              </a:spcBef>
              <a:spcAft>
                <a:spcPts val="0"/>
              </a:spcAft>
              <a:buSzPts val="1800"/>
              <a:buChar char="●"/>
            </a:pPr>
            <a:r>
              <a:rPr lang="en-GB"/>
              <a:t>Inspiring and driving a distributed community of 40 audio and music professionals, enabling storytelling through art and technology.</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GB" sz="2600"/>
              <a:t>GEANT current role:</a:t>
            </a:r>
            <a:endParaRPr sz="2600"/>
          </a:p>
          <a:p>
            <a:pPr marL="0" lvl="0" indent="0" algn="l" rtl="0">
              <a:spcBef>
                <a:spcPts val="0"/>
              </a:spcBef>
              <a:spcAft>
                <a:spcPts val="0"/>
              </a:spcAft>
              <a:buSzPts val="990"/>
              <a:buNone/>
            </a:pPr>
            <a:r>
              <a:rPr lang="en-GB" sz="2600"/>
              <a:t>2- NPAPW co-organisation and co-hosting</a:t>
            </a:r>
            <a:endParaRPr sz="2500"/>
          </a:p>
        </p:txBody>
      </p:sp>
      <p:sp>
        <p:nvSpPr>
          <p:cNvPr id="199" name="Google Shape;199;p35"/>
          <p:cNvSpPr txBox="1">
            <a:spLocks noGrp="1"/>
          </p:cNvSpPr>
          <p:nvPr>
            <p:ph type="body" idx="1"/>
          </p:nvPr>
        </p:nvSpPr>
        <p:spPr>
          <a:xfrm>
            <a:off x="6386804" y="1144125"/>
            <a:ext cx="2473200" cy="336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t>Technology available:</a:t>
            </a:r>
            <a:endParaRPr dirty="0"/>
          </a:p>
          <a:p>
            <a:pPr marL="457200" lvl="0" indent="-325755" algn="l" rtl="0">
              <a:spcBef>
                <a:spcPts val="1200"/>
              </a:spcBef>
              <a:spcAft>
                <a:spcPts val="0"/>
              </a:spcAft>
              <a:buSzPct val="100000"/>
              <a:buChar char="-"/>
            </a:pPr>
            <a:r>
              <a:rPr lang="en-GB" b="1" dirty="0"/>
              <a:t>LOLA</a:t>
            </a:r>
            <a:endParaRPr b="1" dirty="0"/>
          </a:p>
          <a:p>
            <a:pPr marL="457200" lvl="0" indent="-325755" algn="l" rtl="0">
              <a:spcBef>
                <a:spcPts val="0"/>
              </a:spcBef>
              <a:spcAft>
                <a:spcPts val="0"/>
              </a:spcAft>
              <a:buSzPct val="100000"/>
              <a:buChar char="-"/>
            </a:pPr>
            <a:r>
              <a:rPr lang="en-GB" b="1" dirty="0"/>
              <a:t>MVTP</a:t>
            </a:r>
            <a:endParaRPr b="1" dirty="0"/>
          </a:p>
          <a:p>
            <a:pPr marL="457200" lvl="0" indent="-325755" algn="l" rtl="0">
              <a:spcBef>
                <a:spcPts val="0"/>
              </a:spcBef>
              <a:spcAft>
                <a:spcPts val="0"/>
              </a:spcAft>
              <a:buSzPct val="100000"/>
              <a:buChar char="-"/>
            </a:pPr>
            <a:r>
              <a:rPr lang="en-GB" b="1" dirty="0" err="1"/>
              <a:t>Ultragrid</a:t>
            </a:r>
            <a:endParaRPr b="1" dirty="0"/>
          </a:p>
          <a:p>
            <a:pPr marL="457200" lvl="0" indent="-325755" algn="l" rtl="0">
              <a:spcBef>
                <a:spcPts val="0"/>
              </a:spcBef>
              <a:spcAft>
                <a:spcPts val="0"/>
              </a:spcAft>
              <a:buSzPct val="100000"/>
              <a:buChar char="-"/>
            </a:pPr>
            <a:r>
              <a:rPr lang="en-GB" b="1" dirty="0" err="1"/>
              <a:t>eduMEET</a:t>
            </a:r>
            <a:endParaRPr b="1" dirty="0"/>
          </a:p>
          <a:p>
            <a:pPr marL="0" lvl="0" indent="0" algn="l" rtl="0">
              <a:spcBef>
                <a:spcPts val="1200"/>
              </a:spcBef>
              <a:spcAft>
                <a:spcPts val="1200"/>
              </a:spcAft>
              <a:buNone/>
            </a:pPr>
            <a:endParaRPr lang="en-GB" dirty="0"/>
          </a:p>
          <a:p>
            <a:pPr marL="0" lvl="0" indent="0" algn="l" rtl="0">
              <a:spcBef>
                <a:spcPts val="1200"/>
              </a:spcBef>
              <a:spcAft>
                <a:spcPts val="1200"/>
              </a:spcAft>
              <a:buNone/>
            </a:pPr>
            <a:r>
              <a:rPr lang="en-GB" dirty="0"/>
              <a:t>LOLA, MVTP, </a:t>
            </a:r>
            <a:r>
              <a:rPr lang="en-GB" dirty="0" err="1"/>
              <a:t>Ultragrid</a:t>
            </a:r>
            <a:r>
              <a:rPr lang="en-GB" dirty="0"/>
              <a:t> and </a:t>
            </a:r>
            <a:r>
              <a:rPr lang="en-GB" dirty="0" err="1"/>
              <a:t>eduMEET</a:t>
            </a:r>
            <a:r>
              <a:rPr lang="en-GB" dirty="0"/>
              <a:t> have been developed and maintained by the GEANT community</a:t>
            </a:r>
            <a:endParaRPr dirty="0"/>
          </a:p>
        </p:txBody>
      </p:sp>
      <p:pic>
        <p:nvPicPr>
          <p:cNvPr id="2" name="Picture 1">
            <a:extLst>
              <a:ext uri="{FF2B5EF4-FFF2-40B4-BE49-F238E27FC236}">
                <a16:creationId xmlns:a16="http://schemas.microsoft.com/office/drawing/2014/main" id="{AC5E557F-21FE-533B-29E1-CB1428C2E49C}"/>
              </a:ext>
            </a:extLst>
          </p:cNvPr>
          <p:cNvPicPr>
            <a:picLocks noChangeAspect="1"/>
          </p:cNvPicPr>
          <p:nvPr/>
        </p:nvPicPr>
        <p:blipFill>
          <a:blip r:embed="rId3"/>
          <a:stretch>
            <a:fillRect/>
          </a:stretch>
        </p:blipFill>
        <p:spPr>
          <a:xfrm>
            <a:off x="0" y="1144125"/>
            <a:ext cx="6386804" cy="388571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D8CC2-D65A-64F4-B13C-BE35B7B05E1A}"/>
              </a:ext>
            </a:extLst>
          </p:cNvPr>
          <p:cNvSpPr>
            <a:spLocks noGrp="1"/>
          </p:cNvSpPr>
          <p:nvPr>
            <p:ph type="title"/>
          </p:nvPr>
        </p:nvSpPr>
        <p:spPr/>
        <p:txBody>
          <a:bodyPr/>
          <a:lstStyle/>
          <a:p>
            <a:r>
              <a:rPr lang="en-US" dirty="0"/>
              <a:t>Demos/Videos </a:t>
            </a:r>
          </a:p>
        </p:txBody>
      </p:sp>
      <p:sp>
        <p:nvSpPr>
          <p:cNvPr id="4" name="Slide Number Placeholder 3">
            <a:extLst>
              <a:ext uri="{FF2B5EF4-FFF2-40B4-BE49-F238E27FC236}">
                <a16:creationId xmlns:a16="http://schemas.microsoft.com/office/drawing/2014/main" id="{5649AAA8-383E-DC2C-DFB3-F3F4668E33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22</a:t>
            </a:fld>
            <a:endParaRPr lang="en-GB"/>
          </a:p>
        </p:txBody>
      </p:sp>
    </p:spTree>
    <p:extLst>
      <p:ext uri="{BB962C8B-B14F-4D97-AF65-F5344CB8AC3E}">
        <p14:creationId xmlns:p14="http://schemas.microsoft.com/office/powerpoint/2010/main" val="1705756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204"/>
        <p:cNvGrpSpPr/>
        <p:nvPr/>
      </p:nvGrpSpPr>
      <p:grpSpPr>
        <a:xfrm>
          <a:off x="0" y="0"/>
          <a:ext cx="0" cy="0"/>
          <a:chOff x="0" y="0"/>
          <a:chExt cx="0" cy="0"/>
        </a:xfrm>
      </p:grpSpPr>
      <p:sp>
        <p:nvSpPr>
          <p:cNvPr id="205" name="Google Shape;205;p3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GB"/>
              <a:t>GÉANT current role:</a:t>
            </a:r>
            <a:endParaRPr/>
          </a:p>
          <a:p>
            <a:pPr marL="0" lvl="0" indent="0" algn="l" rtl="0">
              <a:spcBef>
                <a:spcPts val="0"/>
              </a:spcBef>
              <a:spcAft>
                <a:spcPts val="0"/>
              </a:spcAft>
              <a:buNone/>
            </a:pPr>
            <a:r>
              <a:rPr lang="en-GB"/>
              <a:t>3. International enabler</a:t>
            </a:r>
            <a:endParaRPr/>
          </a:p>
        </p:txBody>
      </p:sp>
      <p:sp>
        <p:nvSpPr>
          <p:cNvPr id="206" name="Google Shape;206;p3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Providing technical support for international collaborations such as Virtual Conservatoire (UK/Austria via JISC and ACOnet)</a:t>
            </a:r>
            <a:endParaRPr/>
          </a:p>
          <a:p>
            <a:pPr marL="457200" lvl="0" indent="-342900" algn="l" rtl="0">
              <a:spcBef>
                <a:spcPts val="0"/>
              </a:spcBef>
              <a:spcAft>
                <a:spcPts val="0"/>
              </a:spcAft>
              <a:buSzPts val="1800"/>
              <a:buChar char="●"/>
            </a:pPr>
            <a:r>
              <a:rPr lang="en-GB"/>
              <a:t>Enhancing and championing international best practices, in particular between EU and US with close GÉANT/Internet2 collaboration</a:t>
            </a:r>
            <a:endParaRPr/>
          </a:p>
          <a:p>
            <a:pPr marL="457200" lvl="0" indent="-342900" algn="l" rtl="0">
              <a:spcBef>
                <a:spcPts val="0"/>
              </a:spcBef>
              <a:spcAft>
                <a:spcPts val="0"/>
              </a:spcAft>
              <a:buSzPts val="1800"/>
              <a:buChar char="●"/>
            </a:pPr>
            <a:r>
              <a:rPr lang="en-GB"/>
              <a:t>Supporting NRENs to help their international academic users, theatres, music departments, conservatories:</a:t>
            </a:r>
            <a:endParaRPr/>
          </a:p>
          <a:p>
            <a:pPr marL="914400" lvl="1" indent="-317500" algn="l" rtl="0">
              <a:spcBef>
                <a:spcPts val="0"/>
              </a:spcBef>
              <a:spcAft>
                <a:spcPts val="0"/>
              </a:spcAft>
              <a:buSzPts val="1400"/>
              <a:buChar char="○"/>
            </a:pPr>
            <a:r>
              <a:rPr lang="en-GB"/>
              <a:t>Running dedicated workshops (last one in 2021 with 130+ participants)</a:t>
            </a:r>
            <a:endParaRPr/>
          </a:p>
          <a:p>
            <a:pPr marL="914400" lvl="1" indent="-317500" algn="l" rtl="0">
              <a:spcBef>
                <a:spcPts val="0"/>
              </a:spcBef>
              <a:spcAft>
                <a:spcPts val="0"/>
              </a:spcAft>
              <a:buSzPts val="1400"/>
              <a:buChar char="○"/>
            </a:pPr>
            <a:r>
              <a:rPr lang="en-GB"/>
              <a:t>Managing a shared support function (electronic mailbox)</a:t>
            </a:r>
            <a:endParaRPr/>
          </a:p>
          <a:p>
            <a:pPr marL="914400" lvl="1" indent="-317500" algn="l" rtl="0">
              <a:spcBef>
                <a:spcPts val="0"/>
              </a:spcBef>
              <a:spcAft>
                <a:spcPts val="0"/>
              </a:spcAft>
              <a:buSzPts val="1400"/>
              <a:buChar char="○"/>
            </a:pPr>
            <a:r>
              <a:rPr lang="en-GB"/>
              <a:t>Providing learning and development material, expertise and resources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94EECD4-3F1F-662A-1342-8DF3765FEE73}"/>
              </a:ext>
            </a:extLst>
          </p:cNvPr>
          <p:cNvSpPr>
            <a:spLocks noGrp="1"/>
          </p:cNvSpPr>
          <p:nvPr>
            <p:ph type="body" sz="quarter" idx="11"/>
          </p:nvPr>
        </p:nvSpPr>
        <p:spPr/>
        <p:txBody>
          <a:bodyPr/>
          <a:lstStyle/>
          <a:p>
            <a:endParaRPr lang="en-US" dirty="0"/>
          </a:p>
        </p:txBody>
      </p:sp>
      <p:sp>
        <p:nvSpPr>
          <p:cNvPr id="8" name="Text Placeholder 7">
            <a:extLst>
              <a:ext uri="{FF2B5EF4-FFF2-40B4-BE49-F238E27FC236}">
                <a16:creationId xmlns:a16="http://schemas.microsoft.com/office/drawing/2014/main" id="{6A348D8F-4883-F698-E8B7-38962B0631B6}"/>
              </a:ext>
            </a:extLst>
          </p:cNvPr>
          <p:cNvSpPr txBox="1">
            <a:spLocks/>
          </p:cNvSpPr>
          <p:nvPr/>
        </p:nvSpPr>
        <p:spPr>
          <a:xfrm>
            <a:off x="424121" y="1842932"/>
            <a:ext cx="5793498" cy="426330"/>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1600" kern="1200">
                <a:solidFill>
                  <a:srgbClr val="41414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414140"/>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b="1" dirty="0">
                <a:solidFill>
                  <a:schemeClr val="accent1">
                    <a:lumMod val="50000"/>
                  </a:schemeClr>
                </a:solidFill>
              </a:rPr>
              <a:t>Any questions?</a:t>
            </a:r>
          </a:p>
        </p:txBody>
      </p:sp>
      <p:sp>
        <p:nvSpPr>
          <p:cNvPr id="9" name="Text Placeholder 6">
            <a:extLst>
              <a:ext uri="{FF2B5EF4-FFF2-40B4-BE49-F238E27FC236}">
                <a16:creationId xmlns:a16="http://schemas.microsoft.com/office/drawing/2014/main" id="{3C39C7EC-1AC8-7BAD-8633-820FEC8D5523}"/>
              </a:ext>
            </a:extLst>
          </p:cNvPr>
          <p:cNvSpPr txBox="1">
            <a:spLocks/>
          </p:cNvSpPr>
          <p:nvPr/>
        </p:nvSpPr>
        <p:spPr>
          <a:xfrm>
            <a:off x="374475" y="1290573"/>
            <a:ext cx="5981102" cy="765524"/>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600" kern="1200">
                <a:solidFill>
                  <a:srgbClr val="41414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414140"/>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3600" dirty="0">
                <a:solidFill>
                  <a:schemeClr val="accent1">
                    <a:lumMod val="50000"/>
                  </a:schemeClr>
                </a:solidFill>
              </a:rPr>
              <a:t>Thank you</a:t>
            </a:r>
          </a:p>
        </p:txBody>
      </p:sp>
    </p:spTree>
    <p:extLst>
      <p:ext uri="{BB962C8B-B14F-4D97-AF65-F5344CB8AC3E}">
        <p14:creationId xmlns:p14="http://schemas.microsoft.com/office/powerpoint/2010/main" val="705628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NPAPW</a:t>
            </a:r>
            <a:endParaRPr/>
          </a:p>
        </p:txBody>
      </p:sp>
      <p:sp>
        <p:nvSpPr>
          <p:cNvPr id="85" name="Google Shape;85;p1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Held in Europe and the United States annually since 2009, NPAPWs are a collaborative project of GÉANT, Internet2, New World Symphony, GARR and other European National Research and Education Networks (NRENs) and various cultural institutions around the world.</a:t>
            </a:r>
            <a:endParaRPr/>
          </a:p>
          <a:p>
            <a:pPr marL="0" lvl="0" indent="0" algn="l" rtl="0">
              <a:spcBef>
                <a:spcPts val="1200"/>
              </a:spcBef>
              <a:spcAft>
                <a:spcPts val="0"/>
              </a:spcAft>
              <a:buNone/>
            </a:pPr>
            <a:r>
              <a:rPr lang="en-GB"/>
              <a:t>Three main objectives:</a:t>
            </a:r>
            <a:endParaRPr/>
          </a:p>
          <a:p>
            <a:pPr marL="457200" lvl="0" indent="-325755" algn="l" rtl="0">
              <a:spcBef>
                <a:spcPts val="1200"/>
              </a:spcBef>
              <a:spcAft>
                <a:spcPts val="0"/>
              </a:spcAft>
              <a:buSzPct val="100000"/>
              <a:buChar char="●"/>
            </a:pPr>
            <a:r>
              <a:rPr lang="en-GB"/>
              <a:t>Outreach to new user communities in the arts and humanities by demonstrating the use of R&amp;E networks in supporting real-time musical, dance, and artistic performances.</a:t>
            </a:r>
            <a:endParaRPr/>
          </a:p>
          <a:p>
            <a:pPr marL="457200" lvl="0" indent="-325755" algn="l" rtl="0">
              <a:spcBef>
                <a:spcPts val="0"/>
              </a:spcBef>
              <a:spcAft>
                <a:spcPts val="0"/>
              </a:spcAft>
              <a:buSzPct val="100000"/>
              <a:buChar char="●"/>
            </a:pPr>
            <a:r>
              <a:rPr lang="en-GB"/>
              <a:t>Collaboration between R&amp;E networks and cultural institutions worldwide.</a:t>
            </a:r>
            <a:endParaRPr/>
          </a:p>
          <a:p>
            <a:pPr marL="457200" lvl="0" indent="-325755" algn="l" rtl="0">
              <a:spcBef>
                <a:spcPts val="0"/>
              </a:spcBef>
              <a:spcAft>
                <a:spcPts val="0"/>
              </a:spcAft>
              <a:buSzPct val="100000"/>
              <a:buChar char="●"/>
            </a:pPr>
            <a:r>
              <a:rPr lang="en-GB"/>
              <a:t>Expert knowledge exchange on the use of specific tools to support teaching, auditions, and remote performances.</a:t>
            </a:r>
            <a:endParaRPr/>
          </a:p>
          <a:p>
            <a:pPr marL="0" lvl="0" indent="0" algn="l" rtl="0">
              <a:spcBef>
                <a:spcPts val="1200"/>
              </a:spcBef>
              <a:spcAft>
                <a:spcPts val="12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Where it started</a:t>
            </a:r>
            <a:endParaRPr/>
          </a:p>
        </p:txBody>
      </p:sp>
      <p:sp>
        <p:nvSpPr>
          <p:cNvPr id="91" name="Google Shape;91;p18"/>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Internet2 and GÉANT have been partnering for years on Network Performing Arts Production Workshops (NPAPW), organising and hosting yearly conventions in the US and Europe built around the growing collective of art educators, academics and performers. </a:t>
            </a:r>
            <a:endParaRPr/>
          </a:p>
          <a:p>
            <a:pPr marL="0" lvl="0" indent="0" algn="l" rtl="0">
              <a:spcBef>
                <a:spcPts val="1200"/>
              </a:spcBef>
              <a:spcAft>
                <a:spcPts val="0"/>
              </a:spcAft>
              <a:buNone/>
            </a:pPr>
            <a:r>
              <a:rPr lang="en-GB"/>
              <a:t>NPAPW gathers a quite large distributed community, mostly based in Europe and North America, but with an increasing representation in Asia/Pacific and Latin America.</a:t>
            </a:r>
            <a:endParaRPr/>
          </a:p>
          <a:p>
            <a:pPr marL="0" lvl="0" indent="0" algn="l" rtl="0">
              <a:spcBef>
                <a:spcPts val="1200"/>
              </a:spcBef>
              <a:spcAft>
                <a:spcPts val="0"/>
              </a:spcAft>
              <a:buNone/>
            </a:pPr>
            <a:r>
              <a:rPr lang="en-GB"/>
              <a:t>The COVID-19 emergency created a sudden shift to online teaching, performing, and student support for many schools, theatres, and art academies around the world. </a:t>
            </a:r>
            <a:endParaRPr/>
          </a:p>
          <a:p>
            <a:pPr marL="0" lvl="0" indent="0" algn="l" rtl="0">
              <a:spcBef>
                <a:spcPts val="1200"/>
              </a:spcBef>
              <a:spcAft>
                <a:spcPts val="1200"/>
              </a:spcAft>
              <a:buNone/>
            </a:pPr>
            <a:r>
              <a:rPr lang="en-GB"/>
              <a:t>In the spirit of assisting each other in this unprecedented time in our world, the NPAPW community organised a webinar aimed at providing advice and general best practices for teaching performing arts online.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The role of GEANT and R&amp;E Networks</a:t>
            </a:r>
            <a:endParaRPr/>
          </a:p>
        </p:txBody>
      </p:sp>
      <p:sp>
        <p:nvSpPr>
          <p:cNvPr id="97" name="Google Shape;97;p19"/>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Musicians playing music together online without perceivable delay is among the most demanding challenges of live streaming. </a:t>
            </a:r>
            <a:endParaRPr/>
          </a:p>
          <a:p>
            <a:pPr marL="0" lvl="0" indent="0" algn="l" rtl="0">
              <a:spcBef>
                <a:spcPts val="1200"/>
              </a:spcBef>
              <a:spcAft>
                <a:spcPts val="0"/>
              </a:spcAft>
              <a:buNone/>
            </a:pPr>
            <a:r>
              <a:rPr lang="en-GB"/>
              <a:t>GÉANT and its NREN partners play a crucial role in Europe </a:t>
            </a:r>
            <a:r>
              <a:rPr lang="en-GB" b="1"/>
              <a:t>promoting, advocating, connecting, and enabling</a:t>
            </a:r>
            <a:r>
              <a:rPr lang="en-GB"/>
              <a:t> remote arts tuition, performances, and knowledge exchange.</a:t>
            </a:r>
            <a:endParaRPr/>
          </a:p>
          <a:p>
            <a:pPr marL="0" lvl="0" indent="0" algn="l" rtl="0">
              <a:spcBef>
                <a:spcPts val="1200"/>
              </a:spcBef>
              <a:spcAft>
                <a:spcPts val="0"/>
              </a:spcAft>
              <a:buNone/>
            </a:pPr>
            <a:r>
              <a:rPr lang="en-GB"/>
              <a:t>The GÉANT community has many artists and technologists with specialist expertise in networking for the arts, supporting schools, music conservatories and art academies in Europe and worldwide.</a:t>
            </a:r>
            <a:endParaRPr/>
          </a:p>
          <a:p>
            <a:pPr marL="0" lvl="0" indent="0" algn="l" rtl="0">
              <a:spcBef>
                <a:spcPts val="1200"/>
              </a:spcBef>
              <a:spcAft>
                <a:spcPts val="1200"/>
              </a:spcAft>
              <a:buNone/>
            </a:pPr>
            <a:r>
              <a:rPr lang="en-GB"/>
              <a:t>NPAPW strikes a chord in these unprecedented times in which we are living, as it sees the impact of new technologies extend outside of traditional theatres and established recording studios.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GB"/>
              <a:t>The first GEANT networked art production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GÉANT3 launch event in Stockholm</a:t>
            </a:r>
            <a:endParaRPr/>
          </a:p>
        </p:txBody>
      </p:sp>
      <p:sp>
        <p:nvSpPr>
          <p:cNvPr id="108" name="Google Shape;108;p21"/>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GB"/>
              <a:t>In December 2009 two continents and two cultures on opposite sides of the globe were joined through a music and dance performance made possible by the high-performance GÉANT and TEIN3 research and education networks. </a:t>
            </a:r>
            <a:endParaRPr/>
          </a:p>
          <a:p>
            <a:pPr marL="0" lvl="0" indent="0" algn="l" rtl="0">
              <a:spcBef>
                <a:spcPts val="1200"/>
              </a:spcBef>
              <a:spcAft>
                <a:spcPts val="0"/>
              </a:spcAft>
              <a:buNone/>
            </a:pPr>
            <a:r>
              <a:rPr lang="en-GB"/>
              <a:t>Showcased at the GÉANT launch event in Stockholm, Sweden, and the TEIN3 gala dinner in Malaysia, Kuala Lumpur, the unique performance was an exciting collaboration of artists and networks.</a:t>
            </a:r>
            <a:endParaRPr/>
          </a:p>
          <a:p>
            <a:pPr marL="0" lvl="0" indent="0" algn="l" rtl="0">
              <a:spcBef>
                <a:spcPts val="1200"/>
              </a:spcBef>
              <a:spcAft>
                <a:spcPts val="0"/>
              </a:spcAft>
              <a:buNone/>
            </a:pPr>
            <a:r>
              <a:rPr lang="en-GB"/>
              <a:t>The GÉANT pan-European network offered  the performing arts community the challenging and fascinating ability to create new genres of artistic events, transcending distance and fusing experiences and cultural backgrounds. </a:t>
            </a:r>
            <a:endParaRPr/>
          </a:p>
          <a:p>
            <a:pPr marL="0" lvl="0" indent="0" algn="l" rtl="0">
              <a:spcBef>
                <a:spcPts val="1200"/>
              </a:spcBef>
              <a:spcAft>
                <a:spcPts val="1200"/>
              </a:spcAft>
              <a:buNone/>
            </a:pPr>
            <a:r>
              <a:rPr lang="en-GB"/>
              <a:t>The performance was a collaboration between GÉANT and TEIN3, the Asia-Pacific’s research and education network, able to connect researchers in the region with their counterparts in Europe at speeds of up to 2.5 Gbps (in 2009).</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Two locations, 9,300km, one virtual stage </a:t>
            </a:r>
            <a:endParaRPr/>
          </a:p>
        </p:txBody>
      </p:sp>
      <p:sp>
        <p:nvSpPr>
          <p:cNvPr id="114" name="Google Shape;114;p22"/>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t>The performance took place in two different locations, brought together to form a “virtual stage” linked by the GÉANT and TEIN3 networks and locally by SUNET (the Swedish NREN) and MYREN (the </a:t>
            </a:r>
            <a:r>
              <a:rPr lang="en-GB" dirty="0" err="1"/>
              <a:t>Malyasian</a:t>
            </a:r>
            <a:r>
              <a:rPr lang="en-GB" dirty="0"/>
              <a:t> NREN). </a:t>
            </a:r>
            <a:endParaRPr dirty="0"/>
          </a:p>
          <a:p>
            <a:pPr marL="0" lvl="0" indent="0" algn="l" rtl="0">
              <a:spcBef>
                <a:spcPts val="1200"/>
              </a:spcBef>
              <a:spcAft>
                <a:spcPts val="0"/>
              </a:spcAft>
              <a:buNone/>
            </a:pPr>
            <a:r>
              <a:rPr lang="en-GB" dirty="0"/>
              <a:t>Kuala Lumpur provided the stage for the dancers, who performed live at the TEIN3 Gala Dinner as part of the ASIA-Europe Meeting workshop. </a:t>
            </a:r>
            <a:endParaRPr dirty="0"/>
          </a:p>
          <a:p>
            <a:pPr marL="0" lvl="0" indent="0" algn="l" rtl="0">
              <a:spcBef>
                <a:spcPts val="1200"/>
              </a:spcBef>
              <a:spcAft>
                <a:spcPts val="0"/>
              </a:spcAft>
              <a:buNone/>
            </a:pPr>
            <a:r>
              <a:rPr lang="en-GB" dirty="0"/>
              <a:t>Their musical background was provided by musicians performing at the GÉANT Launch, held at the Modern Art Museum in the Swedish capital of Stockholm.  </a:t>
            </a:r>
            <a:endParaRPr dirty="0"/>
          </a:p>
          <a:p>
            <a:pPr marL="0" lvl="0" indent="0" algn="l" rtl="0">
              <a:spcBef>
                <a:spcPts val="1200"/>
              </a:spcBef>
              <a:spcAft>
                <a:spcPts val="1200"/>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A world-first artistic performance </a:t>
            </a:r>
            <a:endParaRPr/>
          </a:p>
        </p:txBody>
      </p:sp>
      <p:sp>
        <p:nvSpPr>
          <p:cNvPr id="120" name="Google Shape;120;p23"/>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indent="0">
              <a:lnSpc>
                <a:spcPct val="100000"/>
              </a:lnSpc>
              <a:buNone/>
            </a:pPr>
            <a:r>
              <a:rPr lang="en-GB" dirty="0"/>
              <a:t>Bi-directional audio-video channel set up using DVTS (Digital Video Transport System) over the TEIN3 and GÉANT links. </a:t>
            </a:r>
          </a:p>
          <a:p>
            <a:pPr marL="0" indent="0">
              <a:lnSpc>
                <a:spcPct val="100000"/>
              </a:lnSpc>
              <a:spcBef>
                <a:spcPts val="1200"/>
              </a:spcBef>
              <a:buNone/>
            </a:pPr>
            <a:r>
              <a:rPr lang="en-GB" dirty="0"/>
              <a:t>Dancers in Malaysia, with musicians at the Modern Art Museum in Stockholm</a:t>
            </a:r>
            <a:endParaRPr dirty="0"/>
          </a:p>
          <a:p>
            <a:pPr marL="0" indent="0">
              <a:lnSpc>
                <a:spcPct val="100000"/>
              </a:lnSpc>
              <a:spcBef>
                <a:spcPts val="1200"/>
              </a:spcBef>
              <a:spcAft>
                <a:spcPts val="1200"/>
              </a:spcAft>
              <a:buNone/>
            </a:pPr>
            <a:r>
              <a:rPr lang="en-GB" dirty="0"/>
              <a:t>Record-breaking live music and dance performance across the 9,300 km distance.</a:t>
            </a:r>
          </a:p>
          <a:p>
            <a:pPr marL="0" indent="0">
              <a:lnSpc>
                <a:spcPct val="100000"/>
              </a:lnSpc>
              <a:spcBef>
                <a:spcPts val="1200"/>
              </a:spcBef>
              <a:spcAft>
                <a:spcPts val="1200"/>
              </a:spcAft>
              <a:buNone/>
            </a:pPr>
            <a:r>
              <a:rPr lang="en-GB" dirty="0"/>
              <a:t>DVTS is also used in the Arts and Humanities communities for music master classes and conferences.</a:t>
            </a:r>
            <a:endParaRPr dirty="0"/>
          </a:p>
        </p:txBody>
      </p:sp>
    </p:spTree>
  </p:cSld>
  <p:clrMapOvr>
    <a:masterClrMapping/>
  </p:clrMapOvr>
</p:sld>
</file>

<file path=ppt/theme/theme1.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0992E-CCCF-45DB-AB26-A4F50B75E4D6}" vid="{C2252C9B-28CB-4431-8278-C26B15A769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EFC14C35B6BD02428EFDFCF6B38DCCFF" ma:contentTypeVersion="3" ma:contentTypeDescription="Create a new document." ma:contentTypeScope="" ma:versionID="cb80918fe4a605eb18370ba55c5d957b">
  <xsd:schema xmlns:xsd="http://www.w3.org/2001/XMLSchema" xmlns:xs="http://www.w3.org/2001/XMLSchema" xmlns:p="http://schemas.microsoft.com/office/2006/metadata/properties" xmlns:ns1="http://schemas.microsoft.com/sharepoint/v3" xmlns:ns2="e7019c98-23ef-46f8-8434-cfd3a3bc7393" targetNamespace="http://schemas.microsoft.com/office/2006/metadata/properties" ma:root="true" ma:fieldsID="19d4d48c21c094bbdb8e7cf95f595ca6" ns1:_="" ns2:_="">
    <xsd:import namespace="http://schemas.microsoft.com/sharepoint/v3"/>
    <xsd:import namespace="e7019c98-23ef-46f8-8434-cfd3a3bc7393"/>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019c98-23ef-46f8-8434-cfd3a3bc7393"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0"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e7019c98-23ef-46f8-8434-cfd3a3bc7393">GN4PROJ-13-16</_dlc_DocId>
    <_dlc_DocIdUrl xmlns="e7019c98-23ef-46f8-8434-cfd3a3bc7393">
      <Url>https://intranet.geant.org/help-and-support/_layouts/15/DocIdRedir.aspx?ID=GN4PROJ-13-16</Url>
      <Description>GN4PROJ-13-16</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4E8D75-8AF6-4906-9862-16846F3CF792}">
  <ds:schemaRefs>
    <ds:schemaRef ds:uri="http://schemas.microsoft.com/sharepoint/events"/>
  </ds:schemaRefs>
</ds:datastoreItem>
</file>

<file path=customXml/itemProps2.xml><?xml version="1.0" encoding="utf-8"?>
<ds:datastoreItem xmlns:ds="http://schemas.openxmlformats.org/officeDocument/2006/customXml" ds:itemID="{F2E35BE0-4019-4082-B1C6-2E4ACDDEA2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7019c98-23ef-46f8-8434-cfd3a3bc73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AA3960-760A-4B61-8C8B-DBF90F37C8C8}">
  <ds:schemaRefs>
    <ds:schemaRef ds:uri="e7019c98-23ef-46f8-8434-cfd3a3bc7393"/>
    <ds:schemaRef ds:uri="http://purl.org/dc/term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schemas.microsoft.com/sharepoint/v3"/>
    <ds:schemaRef ds:uri="http://www.w3.org/XML/1998/namespace"/>
  </ds:schemaRefs>
</ds:datastoreItem>
</file>

<file path=customXml/itemProps4.xml><?xml version="1.0" encoding="utf-8"?>
<ds:datastoreItem xmlns:ds="http://schemas.openxmlformats.org/officeDocument/2006/customXml" ds:itemID="{22C07721-32FF-48B6-9D36-E09F4CC3A6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Final GEANT Association template 16 9 widescreen</Template>
  <TotalTime>7892</TotalTime>
  <Words>1322</Words>
  <Application>Microsoft Macintosh PowerPoint</Application>
  <PresentationFormat>On-screen Show (16:9)</PresentationFormat>
  <Paragraphs>94</Paragraphs>
  <Slides>24</Slides>
  <Notes>21</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aktiv-grotesk</vt:lpstr>
      <vt:lpstr>Arial</vt:lpstr>
      <vt:lpstr>Calibri</vt:lpstr>
      <vt:lpstr>Roboto</vt:lpstr>
      <vt:lpstr>Verdana</vt:lpstr>
      <vt:lpstr>GEANT Association</vt:lpstr>
      <vt:lpstr>PowerPoint Presentation</vt:lpstr>
      <vt:lpstr>Géant supporting remote teaching and performing arts</vt:lpstr>
      <vt:lpstr>NPAPW</vt:lpstr>
      <vt:lpstr>Where it started</vt:lpstr>
      <vt:lpstr>The role of GEANT and R&amp;E Networks</vt:lpstr>
      <vt:lpstr>The first GEANT networked art production</vt:lpstr>
      <vt:lpstr>GÉANT3 launch event in Stockholm</vt:lpstr>
      <vt:lpstr>Two locations, 9,300km, one virtual stage </vt:lpstr>
      <vt:lpstr>A world-first artistic performance </vt:lpstr>
      <vt:lpstr>First GEANT networked AV production: 2009 - Kuala Lumpur-Stockholm</vt:lpstr>
      <vt:lpstr>Behind the scenes (DVTS over 2.5Gb/s, 10,000Km)</vt:lpstr>
      <vt:lpstr>At the cutting-edge of network technology</vt:lpstr>
      <vt:lpstr>GEANT supporting JISC for Olympics 2012 experimental streaming to Japan</vt:lpstr>
      <vt:lpstr>London Olympics 2012 - Super-Hi Vision test to Japan</vt:lpstr>
      <vt:lpstr>Our role: Engagement + Technical support Using jitter to discover queuing from Lon to Japan</vt:lpstr>
      <vt:lpstr>Setting the standards for A/V technology</vt:lpstr>
      <vt:lpstr>The world lowest latency at the highest quality</vt:lpstr>
      <vt:lpstr>Last AV production (NPAPW2022) 2022 - Tallinn - Vilnius (LOLA)</vt:lpstr>
      <vt:lpstr>Current GÉANT Role</vt:lpstr>
      <vt:lpstr>GEANT current role: 1- Community management</vt:lpstr>
      <vt:lpstr>GEANT current role: 2- NPAPW co-organisation and co-hosting</vt:lpstr>
      <vt:lpstr>Demos/Videos </vt:lpstr>
      <vt:lpstr>GÉANT current role: 3. International enabler</vt:lpstr>
      <vt:lpstr>PowerPoint Presentation</vt:lpstr>
    </vt:vector>
  </TitlesOfParts>
  <Company>DANTE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Meyer</dc:creator>
  <cp:keywords/>
  <dc:description>change to funding information Nov 2015</dc:description>
  <cp:lastModifiedBy>Domenico Vicinanza</cp:lastModifiedBy>
  <cp:revision>167</cp:revision>
  <dcterms:created xsi:type="dcterms:W3CDTF">2015-04-29T14:13:57Z</dcterms:created>
  <dcterms:modified xsi:type="dcterms:W3CDTF">2024-05-17T22:29:53Z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0x010100EFC14C35B6BD02428EFDFCF6B38DCCFF</vt:lpwstr>
  </property>
  <property fmtid="{D5CDD505-2E9C-101B-9397-08002B2CF9AE}" pid="3" name="_dlc_DocIdItemGuid">
    <vt:lpwstr>44859268-e552-4f71-81b4-ca39bd175d99</vt:lpwstr>
  </property>
</Properties>
</file>