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5"/>
  </p:notesMasterIdLst>
  <p:sldIdLst>
    <p:sldId id="297" r:id="rId6"/>
    <p:sldId id="315" r:id="rId7"/>
    <p:sldId id="314" r:id="rId8"/>
    <p:sldId id="301" r:id="rId9"/>
    <p:sldId id="321" r:id="rId10"/>
    <p:sldId id="514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1" r:id="rId20"/>
    <p:sldId id="518" r:id="rId21"/>
    <p:sldId id="521" r:id="rId22"/>
    <p:sldId id="520" r:id="rId23"/>
    <p:sldId id="295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400"/>
    <a:srgbClr val="008B96"/>
    <a:srgbClr val="F6A500"/>
    <a:srgbClr val="E63961"/>
    <a:srgbClr val="18355E"/>
    <a:srgbClr val="1C2C4F"/>
    <a:srgbClr val="6396BA"/>
    <a:srgbClr val="285D93"/>
    <a:srgbClr val="414140"/>
    <a:srgbClr val="1A6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9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200" y="82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B61-F245-AD9F-E979D66318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B61-F245-AD9F-E979D66318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B61-F245-AD9F-E979D66318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B61-F245-AD9F-E979D663182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B61-F245-AD9F-E979D663182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Sheet1!$B$3:$B$7</c:f>
              <c:strCache>
                <c:ptCount val="5"/>
                <c:pt idx="0">
                  <c:v>Marine installation &amp; ships</c:v>
                </c:pt>
                <c:pt idx="1">
                  <c:v>Cable equipment manufacturing</c:v>
                </c:pt>
                <c:pt idx="2">
                  <c:v>Marine survey / route design</c:v>
                </c:pt>
                <c:pt idx="3">
                  <c:v>Landing stations &amp; backhaul</c:v>
                </c:pt>
                <c:pt idx="4">
                  <c:v>Permits </c:v>
                </c:pt>
              </c:strCache>
            </c:strRef>
          </c:cat>
          <c:val>
            <c:numRef>
              <c:f>Sheet1!$C$3:$C$7</c:f>
              <c:numCache>
                <c:formatCode>0%</c:formatCode>
                <c:ptCount val="5"/>
                <c:pt idx="0">
                  <c:v>0.35</c:v>
                </c:pt>
                <c:pt idx="1">
                  <c:v>0.3</c:v>
                </c:pt>
                <c:pt idx="2" formatCode="0.00%">
                  <c:v>0.125</c:v>
                </c:pt>
                <c:pt idx="3" formatCode="0.00%">
                  <c:v>0.125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61-F245-AD9F-E979D66318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87309330007596"/>
          <c:y val="0.1952456471110125"/>
          <c:w val="0.24714565084237947"/>
          <c:h val="0.682748142397693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BA2D9F37-CECE-956D-E16A-DA131AFCD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3317146"/>
            <a:ext cx="3822700" cy="2373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2" y="2442175"/>
            <a:ext cx="5044588" cy="5451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1672929"/>
            <a:ext cx="5000704" cy="7099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3601634"/>
            <a:ext cx="3752453" cy="22922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814701"/>
            <a:ext cx="3752453" cy="2373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CCF5F0-1DF6-300C-424D-3E72A981A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" y="4492489"/>
            <a:ext cx="1507657" cy="321239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9475E73F-3C4A-B878-50A1-1B7888C031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1" y="4426116"/>
            <a:ext cx="762024" cy="330830"/>
          </a:xfrm>
          <a:prstGeom prst="rect">
            <a:avLst/>
          </a:prstGeom>
        </p:spPr>
      </p:pic>
      <p:pic>
        <p:nvPicPr>
          <p:cNvPr id="14" name="Picture 13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5D091CCF-46BF-82B9-2DE0-ECDA90878F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0" y="301261"/>
            <a:ext cx="1688014" cy="9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40267"/>
            <a:ext cx="9144000" cy="82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/>
          <a:lstStyle>
            <a:lvl1pPr>
              <a:defRPr sz="16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396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F477A8E2-0B99-ED90-CC54-CF0C45757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67861" r="4589" b="1"/>
          <a:stretch/>
        </p:blipFill>
        <p:spPr>
          <a:xfrm>
            <a:off x="0" y="4755599"/>
            <a:ext cx="9144000" cy="412398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98D6321C-472B-7FBA-DCAD-482BD2B90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3"/>
          <a:stretch/>
        </p:blipFill>
        <p:spPr>
          <a:xfrm>
            <a:off x="350201" y="4818216"/>
            <a:ext cx="861109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96F747BC-CA05-EF83-86CD-9413EFB5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2E3BFA-A031-B223-B9E0-F61758792D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" y="4492489"/>
            <a:ext cx="1507657" cy="32123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773C053-F1AA-0816-AD3B-A02CA69E17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1" y="4426116"/>
            <a:ext cx="762024" cy="3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AD9C7099-EDE5-12F7-416D-ECC87915A5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45774" r="4589"/>
          <a:stretch/>
        </p:blipFill>
        <p:spPr>
          <a:xfrm>
            <a:off x="0" y="4465908"/>
            <a:ext cx="9144000" cy="695826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9244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1DEE7437-BF42-38B7-CCA3-CE0457B53B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8"/>
          <a:stretch/>
        </p:blipFill>
        <p:spPr>
          <a:xfrm>
            <a:off x="350202" y="4598129"/>
            <a:ext cx="977558" cy="4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50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E6396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laf.verschoor@geant.org" TargetMode="External"/><Relationship Id="rId2" Type="http://schemas.openxmlformats.org/officeDocument/2006/relationships/hyperlink" Target="mailto:sebastiano.buscaglione@geant.or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A08FEB-7D89-4706-0C59-EAB786EEC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Sebastiano </a:t>
            </a:r>
            <a:r>
              <a:rPr lang="en-US" dirty="0" err="1"/>
              <a:t>Buscaglione</a:t>
            </a:r>
            <a:r>
              <a:rPr lang="en-US" dirty="0"/>
              <a:t> &amp; Olaf Verschoor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9933F4-5A63-35A2-B85D-8BAAB008C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Internet’s backbone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3465FD-75EF-F8F6-54FF-3113B792E5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build an Internet sub-marine cable?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CE6B3-0A94-472D-F8D4-F5D0EE9E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Brighton - TNC25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A79CE5-2B6A-BA67-AAD6-05CD56D779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Tuesday June 10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633913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8920D-02C8-A3BF-09B1-2F49634D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22568-7CF2-F06A-EF8E-51EBC64B2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981A43-9CDC-D6B2-2B28-AEFA889A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Cable Landing Station (CLS)</a:t>
            </a:r>
          </a:p>
        </p:txBody>
      </p:sp>
      <p:pic>
        <p:nvPicPr>
          <p:cNvPr id="10" name="Picture 9" descr="A side view of a building&#10;&#10;AI-generated content may be incorrect.">
            <a:extLst>
              <a:ext uri="{FF2B5EF4-FFF2-40B4-BE49-F238E27FC236}">
                <a16:creationId xmlns:a16="http://schemas.microsoft.com/office/drawing/2014/main" id="{A5C18B06-DFB1-3C8D-1325-BCE3B137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7" y="793511"/>
            <a:ext cx="5006962" cy="3556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43B03A-6CEC-545D-AEE6-DB1DA67A5E49}"/>
              </a:ext>
            </a:extLst>
          </p:cNvPr>
          <p:cNvSpPr txBox="1"/>
          <p:nvPr/>
        </p:nvSpPr>
        <p:spPr>
          <a:xfrm>
            <a:off x="5571308" y="1012371"/>
            <a:ext cx="3050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Frequently, and purposefully, an unassuming building – main role is to host the </a:t>
            </a:r>
            <a:r>
              <a:rPr lang="en-US" b="1" dirty="0"/>
              <a:t>Power Feeding Equipment (PFE) </a:t>
            </a:r>
            <a:r>
              <a:rPr lang="en-US" dirty="0"/>
              <a:t>for the system.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38F47-9BD3-37F0-C028-139DC457BF60}"/>
              </a:ext>
            </a:extLst>
          </p:cNvPr>
          <p:cNvSpPr txBox="1"/>
          <p:nvPr/>
        </p:nvSpPr>
        <p:spPr>
          <a:xfrm>
            <a:off x="5571308" y="2120684"/>
            <a:ext cx="30501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Power?</a:t>
            </a:r>
          </a:p>
          <a:p>
            <a:r>
              <a:rPr lang="en-US" dirty="0"/>
              <a:t>A subsea cable can only be powered from the edges. Here 1000s V DC current is provided to power all active elements, such as Amplifiers and Branching units equipment (WSS).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D2BF2-FB9F-741A-5B3C-2BB6C335C0B5}"/>
              </a:ext>
            </a:extLst>
          </p:cNvPr>
          <p:cNvSpPr txBox="1"/>
          <p:nvPr/>
        </p:nvSpPr>
        <p:spPr>
          <a:xfrm>
            <a:off x="5571307" y="3644495"/>
            <a:ext cx="3050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Sometimes CLS also host terminating equipment.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1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852B1-06FF-82B0-BB42-9002C21F6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wave&#10;&#10;AI-generated content may be incorrect.">
            <a:extLst>
              <a:ext uri="{FF2B5EF4-FFF2-40B4-BE49-F238E27FC236}">
                <a16:creationId xmlns:a16="http://schemas.microsoft.com/office/drawing/2014/main" id="{ED5A1B3C-7972-1B13-89F5-035E7012D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" y="1824528"/>
            <a:ext cx="9012955" cy="14944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311D1-570A-8425-BA30-B0DF28170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39C784-51A9-7283-01C4-3242D0C5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Between CLS and Beach Manhole – the fronthaul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0AA7A-7D39-14F0-D564-37D4F0974A9F}"/>
              </a:ext>
            </a:extLst>
          </p:cNvPr>
          <p:cNvSpPr txBox="1"/>
          <p:nvPr/>
        </p:nvSpPr>
        <p:spPr>
          <a:xfrm>
            <a:off x="65522" y="1469571"/>
            <a:ext cx="1060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Centre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7660B-9050-CCE6-D31F-53745772063A}"/>
              </a:ext>
            </a:extLst>
          </p:cNvPr>
          <p:cNvSpPr txBox="1"/>
          <p:nvPr/>
        </p:nvSpPr>
        <p:spPr>
          <a:xfrm>
            <a:off x="696046" y="2670197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Backhaul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72C13-CE32-9C10-1481-D20D496549D7}"/>
              </a:ext>
            </a:extLst>
          </p:cNvPr>
          <p:cNvSpPr txBox="1"/>
          <p:nvPr/>
        </p:nvSpPr>
        <p:spPr>
          <a:xfrm>
            <a:off x="1296498" y="1730100"/>
            <a:ext cx="1705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Cable Landing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7525AD-43A5-3175-F624-C143000B2E87}"/>
              </a:ext>
            </a:extLst>
          </p:cNvPr>
          <p:cNvSpPr txBox="1"/>
          <p:nvPr/>
        </p:nvSpPr>
        <p:spPr>
          <a:xfrm>
            <a:off x="1906537" y="2721073"/>
            <a:ext cx="906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Fronthaul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7B3426-716D-34F9-A38D-2E69C5289177}"/>
              </a:ext>
            </a:extLst>
          </p:cNvPr>
          <p:cNvSpPr txBox="1"/>
          <p:nvPr/>
        </p:nvSpPr>
        <p:spPr>
          <a:xfrm>
            <a:off x="2359738" y="2146100"/>
            <a:ext cx="12843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Beach Manhole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06F8E-98D2-48FA-8C83-7791548E9684}"/>
              </a:ext>
            </a:extLst>
          </p:cNvPr>
          <p:cNvSpPr txBox="1"/>
          <p:nvPr/>
        </p:nvSpPr>
        <p:spPr>
          <a:xfrm>
            <a:off x="2881896" y="3306354"/>
            <a:ext cx="1410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Optical Amplifier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CB844-7B07-F29E-3A19-D9B3F316B738}"/>
              </a:ext>
            </a:extLst>
          </p:cNvPr>
          <p:cNvSpPr txBox="1"/>
          <p:nvPr/>
        </p:nvSpPr>
        <p:spPr>
          <a:xfrm>
            <a:off x="4066262" y="3526253"/>
            <a:ext cx="1227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Branching Unit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BC0DE7-2D19-F264-3384-832061C4E832}"/>
              </a:ext>
            </a:extLst>
          </p:cNvPr>
          <p:cNvCxnSpPr/>
          <p:nvPr/>
        </p:nvCxnSpPr>
        <p:spPr>
          <a:xfrm flipV="1">
            <a:off x="4569820" y="2863798"/>
            <a:ext cx="0" cy="1500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7046529-B8CE-8702-522D-38135FB76680}"/>
              </a:ext>
            </a:extLst>
          </p:cNvPr>
          <p:cNvSpPr/>
          <p:nvPr/>
        </p:nvSpPr>
        <p:spPr>
          <a:xfrm>
            <a:off x="2240281" y="2371347"/>
            <a:ext cx="728965" cy="41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431822-FF94-2B87-21C1-ACE22752CEC0}"/>
              </a:ext>
            </a:extLst>
          </p:cNvPr>
          <p:cNvCxnSpPr/>
          <p:nvPr/>
        </p:nvCxnSpPr>
        <p:spPr>
          <a:xfrm>
            <a:off x="2036432" y="3013839"/>
            <a:ext cx="64661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yellow triangle with black lightning bolt&#10;&#10;AI-generated content may be incorrect.">
            <a:extLst>
              <a:ext uri="{FF2B5EF4-FFF2-40B4-BE49-F238E27FC236}">
                <a16:creationId xmlns:a16="http://schemas.microsoft.com/office/drawing/2014/main" id="{0277BA03-14F0-06ED-2DB5-1A2EA6239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37" y="2368761"/>
            <a:ext cx="202990" cy="202990"/>
          </a:xfrm>
          <a:prstGeom prst="rect">
            <a:avLst/>
          </a:prstGeom>
        </p:spPr>
      </p:pic>
      <p:pic>
        <p:nvPicPr>
          <p:cNvPr id="9" name="Picture 8" descr="A yellow triangle with black lightning bolt&#10;&#10;AI-generated content may be incorrect.">
            <a:extLst>
              <a:ext uri="{FF2B5EF4-FFF2-40B4-BE49-F238E27FC236}">
                <a16:creationId xmlns:a16="http://schemas.microsoft.com/office/drawing/2014/main" id="{3F4D9A6F-F65B-EF02-8CEC-A02BC7036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57" y="2373973"/>
            <a:ext cx="197777" cy="1977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9A4D8-67C8-6B8D-2645-EE072B004A01}"/>
              </a:ext>
            </a:extLst>
          </p:cNvPr>
          <p:cNvSpPr txBox="1"/>
          <p:nvPr/>
        </p:nvSpPr>
        <p:spPr>
          <a:xfrm>
            <a:off x="461189" y="793118"/>
            <a:ext cx="82172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Fronthaul cable carries power therefore the CLS and Beach Manhole should be as close as possible.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729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CE42A-8BEE-B458-7E40-104B0A54A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75D18-0A0D-AFB6-B594-48A18E44A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CE083C-2D5D-81DD-40E7-DAA2F6D0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Beach Manhole (BMH) </a:t>
            </a:r>
          </a:p>
        </p:txBody>
      </p:sp>
      <p:pic>
        <p:nvPicPr>
          <p:cNvPr id="8" name="Content Placeholder 7" descr="A collage of images of construction&#10;&#10;AI-generated content may be incorrect.">
            <a:extLst>
              <a:ext uri="{FF2B5EF4-FFF2-40B4-BE49-F238E27FC236}">
                <a16:creationId xmlns:a16="http://schemas.microsoft.com/office/drawing/2014/main" id="{6F0F76A7-DDEC-00E5-973F-5D1696D5E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41" y="2007811"/>
            <a:ext cx="3948898" cy="2365030"/>
          </a:xfrm>
        </p:spPr>
      </p:pic>
      <p:pic>
        <p:nvPicPr>
          <p:cNvPr id="5" name="Picture 4" descr="A person standing on a sidewalk&#10;&#10;AI-generated content may be incorrect.">
            <a:extLst>
              <a:ext uri="{FF2B5EF4-FFF2-40B4-BE49-F238E27FC236}">
                <a16:creationId xmlns:a16="http://schemas.microsoft.com/office/drawing/2014/main" id="{992506AB-C5A3-1C44-83BF-B87D8FBCF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717011"/>
            <a:ext cx="4419600" cy="3314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64621-2E13-8CF1-C662-ABEB83D8ABEC}"/>
              </a:ext>
            </a:extLst>
          </p:cNvPr>
          <p:cNvSpPr txBox="1"/>
          <p:nvPr/>
        </p:nvSpPr>
        <p:spPr>
          <a:xfrm>
            <a:off x="4769801" y="648434"/>
            <a:ext cx="3948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literally – just a manhole, close to the beach.</a:t>
            </a:r>
          </a:p>
          <a:p>
            <a:r>
              <a:rPr lang="en-US" dirty="0"/>
              <a:t>It </a:t>
            </a:r>
            <a:r>
              <a:rPr lang="en-US" b="1" dirty="0"/>
              <a:t>physically terminates the “subsea” portion of the cable system</a:t>
            </a:r>
            <a:r>
              <a:rPr lang="en-US" dirty="0"/>
              <a:t>, moving from a hardened cable to a much smaller and flexible 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138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3341-89EA-0D24-715B-42B921795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wave&#10;&#10;AI-generated content may be incorrect.">
            <a:extLst>
              <a:ext uri="{FF2B5EF4-FFF2-40B4-BE49-F238E27FC236}">
                <a16:creationId xmlns:a16="http://schemas.microsoft.com/office/drawing/2014/main" id="{22197E4C-C5C7-784F-E586-460E2499C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" y="1824528"/>
            <a:ext cx="9012955" cy="14944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8D0D9-F4DC-1B62-5661-60771A5DD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6EE161-9653-FB1B-2BA4-68996F3B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F13FBA-EB0D-2FCB-3082-BF2549CD67B3}"/>
              </a:ext>
            </a:extLst>
          </p:cNvPr>
          <p:cNvSpPr txBox="1"/>
          <p:nvPr/>
        </p:nvSpPr>
        <p:spPr>
          <a:xfrm>
            <a:off x="65522" y="1469571"/>
            <a:ext cx="1060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Centre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AF21E-78AA-257A-DD5D-C39268E72107}"/>
              </a:ext>
            </a:extLst>
          </p:cNvPr>
          <p:cNvSpPr txBox="1"/>
          <p:nvPr/>
        </p:nvSpPr>
        <p:spPr>
          <a:xfrm>
            <a:off x="696046" y="2670197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Backhaul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52858-1E1C-A0F0-ECFA-3D7F82F70BEA}"/>
              </a:ext>
            </a:extLst>
          </p:cNvPr>
          <p:cNvSpPr txBox="1"/>
          <p:nvPr/>
        </p:nvSpPr>
        <p:spPr>
          <a:xfrm>
            <a:off x="1296498" y="1730100"/>
            <a:ext cx="1705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Cable Landing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069F2-3F40-17DE-96C4-FCC39F0A5AEC}"/>
              </a:ext>
            </a:extLst>
          </p:cNvPr>
          <p:cNvSpPr txBox="1"/>
          <p:nvPr/>
        </p:nvSpPr>
        <p:spPr>
          <a:xfrm>
            <a:off x="1906537" y="2721073"/>
            <a:ext cx="906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Fronthaul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1533F-E8FD-5BDD-1748-1E93A7CB6997}"/>
              </a:ext>
            </a:extLst>
          </p:cNvPr>
          <p:cNvSpPr txBox="1"/>
          <p:nvPr/>
        </p:nvSpPr>
        <p:spPr>
          <a:xfrm>
            <a:off x="2359738" y="2146100"/>
            <a:ext cx="12843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Beach Manhole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B2446-8F0E-855D-1F17-47A4558B2578}"/>
              </a:ext>
            </a:extLst>
          </p:cNvPr>
          <p:cNvSpPr txBox="1"/>
          <p:nvPr/>
        </p:nvSpPr>
        <p:spPr>
          <a:xfrm>
            <a:off x="2881896" y="3306354"/>
            <a:ext cx="1410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Optical Amplifier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A6B071-81BB-431D-0754-2BD6842AE518}"/>
              </a:ext>
            </a:extLst>
          </p:cNvPr>
          <p:cNvSpPr txBox="1"/>
          <p:nvPr/>
        </p:nvSpPr>
        <p:spPr>
          <a:xfrm>
            <a:off x="4066262" y="3526253"/>
            <a:ext cx="1227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Branching Unit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1EB303-4A26-B29E-6C61-83E494831791}"/>
              </a:ext>
            </a:extLst>
          </p:cNvPr>
          <p:cNvCxnSpPr/>
          <p:nvPr/>
        </p:nvCxnSpPr>
        <p:spPr>
          <a:xfrm flipV="1">
            <a:off x="4569820" y="2863798"/>
            <a:ext cx="0" cy="1500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yellow triangle with black lightning bolt&#10;&#10;AI-generated content may be incorrect.">
            <a:extLst>
              <a:ext uri="{FF2B5EF4-FFF2-40B4-BE49-F238E27FC236}">
                <a16:creationId xmlns:a16="http://schemas.microsoft.com/office/drawing/2014/main" id="{DF58AAA6-2EA6-BABA-C576-413EB86F4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37" y="2368761"/>
            <a:ext cx="202990" cy="202990"/>
          </a:xfrm>
          <a:prstGeom prst="rect">
            <a:avLst/>
          </a:prstGeom>
        </p:spPr>
      </p:pic>
      <p:pic>
        <p:nvPicPr>
          <p:cNvPr id="9" name="Picture 8" descr="A yellow triangle with black lightning bolt&#10;&#10;AI-generated content may be incorrect.">
            <a:extLst>
              <a:ext uri="{FF2B5EF4-FFF2-40B4-BE49-F238E27FC236}">
                <a16:creationId xmlns:a16="http://schemas.microsoft.com/office/drawing/2014/main" id="{648BEFD8-A00B-98B3-7879-234BF5324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57" y="2373973"/>
            <a:ext cx="197777" cy="19777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DE013-D952-58D2-185A-95F7B698BC3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812939" y="2863798"/>
            <a:ext cx="3620518" cy="7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17B08D-8ADF-CA67-FA55-0196A8B00E99}"/>
              </a:ext>
            </a:extLst>
          </p:cNvPr>
          <p:cNvSpPr txBox="1"/>
          <p:nvPr/>
        </p:nvSpPr>
        <p:spPr>
          <a:xfrm>
            <a:off x="6118283" y="2887363"/>
            <a:ext cx="5934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Deep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488A80-E65A-8461-0BC3-FF92BB5C34AE}"/>
              </a:ext>
            </a:extLst>
          </p:cNvPr>
          <p:cNvSpPr txBox="1"/>
          <p:nvPr/>
        </p:nvSpPr>
        <p:spPr>
          <a:xfrm>
            <a:off x="5294162" y="2563716"/>
            <a:ext cx="7337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Shallow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3516F-6CC5-0587-DE18-B67B6FAF0C6E}"/>
              </a:ext>
            </a:extLst>
          </p:cNvPr>
          <p:cNvSpPr txBox="1"/>
          <p:nvPr/>
        </p:nvSpPr>
        <p:spPr>
          <a:xfrm>
            <a:off x="461189" y="793118"/>
            <a:ext cx="82172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Shallow</a:t>
            </a:r>
            <a:r>
              <a:rPr lang="en-US" b="1" dirty="0"/>
              <a:t> - in reach of human activities, such as Anchors and Fishing Nets. </a:t>
            </a:r>
            <a:r>
              <a:rPr lang="en-US" b="1" dirty="0">
                <a:solidFill>
                  <a:srgbClr val="FF0000"/>
                </a:solidFill>
              </a:rPr>
              <a:t>Deep</a:t>
            </a:r>
            <a:r>
              <a:rPr lang="en-US" b="1" dirty="0"/>
              <a:t> – anything out of reach for that.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72198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F850-239E-FB79-F63F-93BA81E9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BF6921-7BED-A602-D186-00C8B7DA9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4F85ED-C72D-0058-DAAC-CF7520B1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cable itself</a:t>
            </a:r>
          </a:p>
        </p:txBody>
      </p:sp>
      <p:pic>
        <p:nvPicPr>
          <p:cNvPr id="7" name="Content Placeholder 6" descr="Diagram of a cable with different types of wires&#10;&#10;AI-generated content may be incorrect.">
            <a:extLst>
              <a:ext uri="{FF2B5EF4-FFF2-40B4-BE49-F238E27FC236}">
                <a16:creationId xmlns:a16="http://schemas.microsoft.com/office/drawing/2014/main" id="{50BC747D-F050-3480-BE6C-DE21FDF7C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10" y="612320"/>
            <a:ext cx="3084620" cy="353789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062DEF-DE7B-FE1F-3E5A-7355074D417A}"/>
              </a:ext>
            </a:extLst>
          </p:cNvPr>
          <p:cNvSpPr txBox="1"/>
          <p:nvPr/>
        </p:nvSpPr>
        <p:spPr>
          <a:xfrm>
            <a:off x="350200" y="1033965"/>
            <a:ext cx="2384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b="1" dirty="0"/>
              <a:t>shallow water </a:t>
            </a:r>
            <a:r>
              <a:rPr lang="en-US" dirty="0"/>
              <a:t>and where there is higher risk of Physical damage </a:t>
            </a:r>
            <a:r>
              <a:rPr lang="en-US" b="1" dirty="0"/>
              <a:t>the cable is “armored” </a:t>
            </a:r>
            <a:r>
              <a:rPr lang="en-US" dirty="0"/>
              <a:t>using steel wires.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0008-89B0-FCC6-E04E-F10544C23557}"/>
              </a:ext>
            </a:extLst>
          </p:cNvPr>
          <p:cNvSpPr txBox="1"/>
          <p:nvPr/>
        </p:nvSpPr>
        <p:spPr>
          <a:xfrm>
            <a:off x="350199" y="2072432"/>
            <a:ext cx="23848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b="1" dirty="0"/>
              <a:t>deep water armoring is not required</a:t>
            </a:r>
            <a:r>
              <a:rPr lang="en-US" dirty="0"/>
              <a:t> as the risk of physical damage is low.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2D44C-7EEA-0897-9044-C858AD9E8E74}"/>
              </a:ext>
            </a:extLst>
          </p:cNvPr>
          <p:cNvSpPr txBox="1"/>
          <p:nvPr/>
        </p:nvSpPr>
        <p:spPr>
          <a:xfrm>
            <a:off x="6273977" y="1025173"/>
            <a:ext cx="251546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b="1" dirty="0"/>
              <a:t>shallow water</a:t>
            </a:r>
            <a:r>
              <a:rPr lang="en-US" dirty="0"/>
              <a:t>, especially close to the costal area, the cable installation is also more complex, frequently requiring </a:t>
            </a:r>
            <a:r>
              <a:rPr lang="en-US" b="1" dirty="0"/>
              <a:t>burial or other installation strategies </a:t>
            </a:r>
            <a:r>
              <a:rPr lang="en-US" dirty="0"/>
              <a:t>to both protect the cable as well as the environment.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C9CC8-4005-F332-9510-BEA9DDECF353}"/>
              </a:ext>
            </a:extLst>
          </p:cNvPr>
          <p:cNvSpPr txBox="1"/>
          <p:nvPr/>
        </p:nvSpPr>
        <p:spPr>
          <a:xfrm>
            <a:off x="6273977" y="2769535"/>
            <a:ext cx="251546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Each cable is custom built for a specific project.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Weight and size matters a lot for cost management!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6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C5A8D-DDEC-BB9A-2E0C-0F0370477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24035-5278-EE06-CDAB-05C0D2EFE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8BAC82-8B9F-4CBD-A74E-B01F088F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cable system – repeaters and branching units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4821B-D9F2-BE1D-ED2F-9CE000E29E81}"/>
              </a:ext>
            </a:extLst>
          </p:cNvPr>
          <p:cNvSpPr txBox="1"/>
          <p:nvPr/>
        </p:nvSpPr>
        <p:spPr>
          <a:xfrm>
            <a:off x="350201" y="882196"/>
            <a:ext cx="3713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Repeaters</a:t>
            </a:r>
            <a:r>
              <a:rPr lang="en-US" dirty="0"/>
              <a:t> are installed every ~80Km to “boost” signal strength. </a:t>
            </a:r>
            <a:endParaRPr lang="en-GB" dirty="0"/>
          </a:p>
        </p:txBody>
      </p:sp>
      <p:pic>
        <p:nvPicPr>
          <p:cNvPr id="8" name="Picture 7" descr="A group of black and yellow pipes on blue shelves&#10;&#10;AI-generated content may be incorrect.">
            <a:extLst>
              <a:ext uri="{FF2B5EF4-FFF2-40B4-BE49-F238E27FC236}">
                <a16:creationId xmlns:a16="http://schemas.microsoft.com/office/drawing/2014/main" id="{5410747E-2AD9-BFAE-3D86-0A1DF74AD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5" y="903598"/>
            <a:ext cx="4505476" cy="3379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592F41-25F0-7B47-ED99-4F29D43F7332}"/>
              </a:ext>
            </a:extLst>
          </p:cNvPr>
          <p:cNvSpPr txBox="1"/>
          <p:nvPr/>
        </p:nvSpPr>
        <p:spPr>
          <a:xfrm>
            <a:off x="350201" y="1386787"/>
            <a:ext cx="3713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Branching units </a:t>
            </a:r>
            <a:r>
              <a:rPr lang="en-US" dirty="0"/>
              <a:t>might also be present to manage system “branches”.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033DF-C145-3F68-D154-AF6CC0960014}"/>
              </a:ext>
            </a:extLst>
          </p:cNvPr>
          <p:cNvSpPr txBox="1"/>
          <p:nvPr/>
        </p:nvSpPr>
        <p:spPr>
          <a:xfrm>
            <a:off x="350201" y="1894618"/>
            <a:ext cx="3713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these elements are </a:t>
            </a:r>
            <a:r>
              <a:rPr lang="en-US" b="1" dirty="0"/>
              <a:t>hardened and have high level of redundancy</a:t>
            </a:r>
            <a:r>
              <a:rPr lang="en-US" dirty="0"/>
              <a:t> to allow for uninterrupted operation for 20+ years.</a:t>
            </a:r>
            <a:endParaRPr lang="en-GB" dirty="0"/>
          </a:p>
        </p:txBody>
      </p:sp>
      <p:pic>
        <p:nvPicPr>
          <p:cNvPr id="16" name="Picture 15" descr="A large white and black machine from a yellow crane&#10;&#10;AI-generated content may be incorrect.">
            <a:extLst>
              <a:ext uri="{FF2B5EF4-FFF2-40B4-BE49-F238E27FC236}">
                <a16:creationId xmlns:a16="http://schemas.microsoft.com/office/drawing/2014/main" id="{C7317B63-0F77-1795-EFE5-5D001D0A1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" y="2707140"/>
            <a:ext cx="3265715" cy="157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09C4D-469B-188D-ACC9-A3811A6C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1F8C264-8EE1-0AB6-B5FC-858DD92CB6E8}"/>
              </a:ext>
            </a:extLst>
          </p:cNvPr>
          <p:cNvGrpSpPr/>
          <p:nvPr/>
        </p:nvGrpSpPr>
        <p:grpSpPr>
          <a:xfrm>
            <a:off x="5253223" y="131562"/>
            <a:ext cx="3432030" cy="1066823"/>
            <a:chOff x="5253223" y="131562"/>
            <a:chExt cx="3432030" cy="10668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156821-FC77-FD56-859C-9711CEF4AA9C}"/>
                </a:ext>
              </a:extLst>
            </p:cNvPr>
            <p:cNvSpPr txBox="1"/>
            <p:nvPr/>
          </p:nvSpPr>
          <p:spPr>
            <a:xfrm>
              <a:off x="5253223" y="131562"/>
              <a:ext cx="3432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</a:rPr>
                <a:t>Costs determined by many factors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D68619-C208-4E94-927E-22BE367F5473}"/>
                </a:ext>
              </a:extLst>
            </p:cNvPr>
            <p:cNvSpPr txBox="1"/>
            <p:nvPr/>
          </p:nvSpPr>
          <p:spPr>
            <a:xfrm>
              <a:off x="5253223" y="482804"/>
              <a:ext cx="2382640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Complexity of cable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Route / seabed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0236E-6A2C-E7EC-243B-6ADD69124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16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EAF8D6-CC2F-3865-FA96-99C422835490}"/>
              </a:ext>
            </a:extLst>
          </p:cNvPr>
          <p:cNvGrpSpPr/>
          <p:nvPr/>
        </p:nvGrpSpPr>
        <p:grpSpPr>
          <a:xfrm>
            <a:off x="396834" y="1076663"/>
            <a:ext cx="4175166" cy="3455923"/>
            <a:chOff x="545125" y="2021765"/>
            <a:chExt cx="4172986" cy="29901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6D97FB-A817-7311-961E-E70B6520E42A}"/>
                </a:ext>
              </a:extLst>
            </p:cNvPr>
            <p:cNvSpPr/>
            <p:nvPr/>
          </p:nvSpPr>
          <p:spPr>
            <a:xfrm>
              <a:off x="1752947" y="2982311"/>
              <a:ext cx="1179040" cy="98969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Investor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DB6AEC9-95DC-EBEE-815A-51CD69E3081F}"/>
                </a:ext>
              </a:extLst>
            </p:cNvPr>
            <p:cNvSpPr/>
            <p:nvPr/>
          </p:nvSpPr>
          <p:spPr>
            <a:xfrm>
              <a:off x="647068" y="3687618"/>
              <a:ext cx="1179039" cy="117634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Public investors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284BD0-8B29-81F7-6AD9-CACC841FD049}"/>
                </a:ext>
              </a:extLst>
            </p:cNvPr>
            <p:cNvSpPr/>
            <p:nvPr/>
          </p:nvSpPr>
          <p:spPr>
            <a:xfrm>
              <a:off x="3025373" y="2049932"/>
              <a:ext cx="1692738" cy="142722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Governments / EC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AAC75-23CD-8364-0D00-36D907E33E38}"/>
                </a:ext>
              </a:extLst>
            </p:cNvPr>
            <p:cNvSpPr/>
            <p:nvPr/>
          </p:nvSpPr>
          <p:spPr>
            <a:xfrm>
              <a:off x="545125" y="2305701"/>
              <a:ext cx="1114435" cy="87583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Banks / loans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6674AD-4146-4A88-DA15-E1AF07DD9C2C}"/>
                </a:ext>
              </a:extLst>
            </p:cNvPr>
            <p:cNvSpPr/>
            <p:nvPr/>
          </p:nvSpPr>
          <p:spPr>
            <a:xfrm>
              <a:off x="2119867" y="4092314"/>
              <a:ext cx="1243646" cy="919624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Anchor tenants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AC3DCAC-9B4D-D7F1-62C8-8D023C1033C2}"/>
                </a:ext>
              </a:extLst>
            </p:cNvPr>
            <p:cNvSpPr/>
            <p:nvPr/>
          </p:nvSpPr>
          <p:spPr>
            <a:xfrm>
              <a:off x="1930761" y="2021765"/>
              <a:ext cx="930469" cy="84023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Telcos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3DD9911-F567-D15D-DF8A-C4E8C04B1BC3}"/>
                </a:ext>
              </a:extLst>
            </p:cNvPr>
            <p:cNvSpPr/>
            <p:nvPr/>
          </p:nvSpPr>
          <p:spPr>
            <a:xfrm>
              <a:off x="3461456" y="3558186"/>
              <a:ext cx="934697" cy="919624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Others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5B2473-705B-B64B-514E-26BBD36F10FB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1301262" y="3135207"/>
              <a:ext cx="451685" cy="34195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F4C1B8-A181-2A10-98BB-64D876688B02}"/>
                </a:ext>
              </a:extLst>
            </p:cNvPr>
            <p:cNvCxnSpPr>
              <a:cxnSpLocks/>
              <a:stCxn id="7" idx="6"/>
            </p:cNvCxnSpPr>
            <p:nvPr/>
          </p:nvCxnSpPr>
          <p:spPr>
            <a:xfrm flipV="1">
              <a:off x="1826107" y="3865406"/>
              <a:ext cx="59295" cy="410383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AAB48AB-86B8-E584-EF78-8983BEE504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9273" y="3859776"/>
              <a:ext cx="144112" cy="23253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187107-EEFE-0C74-A7B9-6080B39556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2680" y="3135207"/>
              <a:ext cx="277394" cy="15240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CAB994D-CDDE-0A5E-43E1-87637D2C0D5F}"/>
                </a:ext>
              </a:extLst>
            </p:cNvPr>
            <p:cNvCxnSpPr>
              <a:cxnSpLocks/>
            </p:cNvCxnSpPr>
            <p:nvPr/>
          </p:nvCxnSpPr>
          <p:spPr>
            <a:xfrm>
              <a:off x="2565817" y="2836375"/>
              <a:ext cx="19803" cy="207421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976E9F-A69E-802A-6EC3-7F0FAF83EB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2680" y="3658954"/>
              <a:ext cx="568776" cy="20645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30" name="Picture 29" descr="A map with a green line&#10;&#10;AI-generated content may be incorrect.">
            <a:extLst>
              <a:ext uri="{FF2B5EF4-FFF2-40B4-BE49-F238E27FC236}">
                <a16:creationId xmlns:a16="http://schemas.microsoft.com/office/drawing/2014/main" id="{6BBA0D71-84AB-7B5D-7C55-0B4A55DE1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55" y="1178257"/>
            <a:ext cx="1949583" cy="1504080"/>
          </a:xfrm>
          <a:prstGeom prst="rect">
            <a:avLst/>
          </a:prstGeom>
        </p:spPr>
      </p:pic>
      <p:pic>
        <p:nvPicPr>
          <p:cNvPr id="26" name="Picture 25" descr="A map of the world&#10;&#10;AI-generated content may be incorrect.">
            <a:extLst>
              <a:ext uri="{FF2B5EF4-FFF2-40B4-BE49-F238E27FC236}">
                <a16:creationId xmlns:a16="http://schemas.microsoft.com/office/drawing/2014/main" id="{1BD05D7E-7863-2DD5-90F8-65CDDEDE6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89" y="2852397"/>
            <a:ext cx="3085578" cy="1632997"/>
          </a:xfrm>
          <a:prstGeom prst="rect">
            <a:avLst/>
          </a:prstGeom>
        </p:spPr>
      </p:pic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B5F4827E-B347-F30A-2500-A5A57D81B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6308712"/>
              </p:ext>
            </p:extLst>
          </p:nvPr>
        </p:nvGraphicFramePr>
        <p:xfrm>
          <a:off x="396835" y="197354"/>
          <a:ext cx="8565474" cy="446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06912EA-7B69-43C7-A60F-DD34F653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92" y="129337"/>
            <a:ext cx="8439238" cy="695826"/>
          </a:xfrm>
        </p:spPr>
        <p:txBody>
          <a:bodyPr>
            <a:normAutofit/>
          </a:bodyPr>
          <a:lstStyle/>
          <a:p>
            <a:r>
              <a:rPr lang="en-US" dirty="0"/>
              <a:t>Costs &amp; Financing</a:t>
            </a:r>
          </a:p>
        </p:txBody>
      </p:sp>
    </p:spTree>
    <p:extLst>
      <p:ext uri="{BB962C8B-B14F-4D97-AF65-F5344CB8AC3E}">
        <p14:creationId xmlns:p14="http://schemas.microsoft.com/office/powerpoint/2010/main" val="16225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BBCCE-34E3-EF6D-7125-42AA8FD8C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D7B86D-6458-1780-2148-A1D4A313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sub-marine cable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7A4D1-1A02-8FFB-1F73-C8E092060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F70B1F-5474-C7C4-FEE8-BA02A782C84B}"/>
              </a:ext>
            </a:extLst>
          </p:cNvPr>
          <p:cNvSpPr txBox="1">
            <a:spLocks/>
          </p:cNvSpPr>
          <p:nvPr/>
        </p:nvSpPr>
        <p:spPr>
          <a:xfrm>
            <a:off x="470425" y="686063"/>
            <a:ext cx="7439784" cy="882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Time and planning</a:t>
            </a:r>
          </a:p>
          <a:p>
            <a:pPr lvl="1"/>
            <a:r>
              <a:rPr lang="en-US" dirty="0"/>
              <a:t>Time between initial concept/plan and actual install is several years (5-10)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8EB20-6ADC-2DDE-0C26-B4FC91355680}"/>
              </a:ext>
            </a:extLst>
          </p:cNvPr>
          <p:cNvSpPr txBox="1"/>
          <p:nvPr/>
        </p:nvSpPr>
        <p:spPr>
          <a:xfrm>
            <a:off x="4642945" y="435128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A01C3D7-71AD-7EBB-B63C-07518C0C037F}"/>
              </a:ext>
            </a:extLst>
          </p:cNvPr>
          <p:cNvSpPr txBox="1">
            <a:spLocks/>
          </p:cNvSpPr>
          <p:nvPr/>
        </p:nvSpPr>
        <p:spPr>
          <a:xfrm>
            <a:off x="470425" y="3247974"/>
            <a:ext cx="7439784" cy="39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Economical lifespan of a cable system is more than 25 years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8192EA-3C2D-B5AE-592F-DBB7937E6D70}"/>
              </a:ext>
            </a:extLst>
          </p:cNvPr>
          <p:cNvGrpSpPr/>
          <p:nvPr/>
        </p:nvGrpSpPr>
        <p:grpSpPr>
          <a:xfrm>
            <a:off x="86710" y="1464327"/>
            <a:ext cx="8970579" cy="1615563"/>
            <a:chOff x="63062" y="1650580"/>
            <a:chExt cx="8970579" cy="16155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36B1B0-E7F9-3783-BFAD-8522DEC30F7F}"/>
                </a:ext>
              </a:extLst>
            </p:cNvPr>
            <p:cNvGrpSpPr/>
            <p:nvPr/>
          </p:nvGrpSpPr>
          <p:grpSpPr>
            <a:xfrm>
              <a:off x="63062" y="1650580"/>
              <a:ext cx="8970579" cy="1141332"/>
              <a:chOff x="69926" y="1677581"/>
              <a:chExt cx="10071459" cy="1018849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DF0D5D8-5BF3-2287-9D6E-250F2B5A200D}"/>
                  </a:ext>
                </a:extLst>
              </p:cNvPr>
              <p:cNvSpPr/>
              <p:nvPr/>
            </p:nvSpPr>
            <p:spPr>
              <a:xfrm>
                <a:off x="69926" y="1677582"/>
                <a:ext cx="1546040" cy="101405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Initiation</a:t>
                </a:r>
              </a:p>
              <a:p>
                <a:pPr algn="ctr"/>
                <a:r>
                  <a:rPr lang="en-US" sz="900" dirty="0"/>
                  <a:t>6-12 months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0848DA8F-F809-FC5A-257A-F855A4DB828B}"/>
                  </a:ext>
                </a:extLst>
              </p:cNvPr>
              <p:cNvSpPr/>
              <p:nvPr/>
            </p:nvSpPr>
            <p:spPr>
              <a:xfrm>
                <a:off x="1763111" y="1677582"/>
                <a:ext cx="1546040" cy="10140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Financing</a:t>
                </a:r>
              </a:p>
              <a:p>
                <a:pPr algn="ctr"/>
                <a:r>
                  <a:rPr lang="en-US" sz="900" dirty="0"/>
                  <a:t>6-12 months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72A3AFFE-BAD6-84F1-5EF1-113C553566A2}"/>
                  </a:ext>
                </a:extLst>
              </p:cNvPr>
              <p:cNvSpPr/>
              <p:nvPr/>
            </p:nvSpPr>
            <p:spPr>
              <a:xfrm>
                <a:off x="3515790" y="1682380"/>
                <a:ext cx="1546040" cy="101405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Route design</a:t>
                </a:r>
              </a:p>
              <a:p>
                <a:pPr algn="ctr"/>
                <a:r>
                  <a:rPr lang="en-US" sz="900" dirty="0"/>
                  <a:t>6-9 months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47A50D4-83F3-D163-80FD-7642837022E6}"/>
                  </a:ext>
                </a:extLst>
              </p:cNvPr>
              <p:cNvSpPr/>
              <p:nvPr/>
            </p:nvSpPr>
            <p:spPr>
              <a:xfrm>
                <a:off x="6902160" y="1677581"/>
                <a:ext cx="1546040" cy="1014050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Manufacturing</a:t>
                </a:r>
              </a:p>
              <a:p>
                <a:pPr algn="ctr"/>
                <a:r>
                  <a:rPr lang="en-US" sz="900" dirty="0"/>
                  <a:t>12-18 months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90100C2E-CB8A-CC41-3BCE-4F9AE5CBD90D}"/>
                  </a:ext>
                </a:extLst>
              </p:cNvPr>
              <p:cNvSpPr/>
              <p:nvPr/>
            </p:nvSpPr>
            <p:spPr>
              <a:xfrm>
                <a:off x="5208975" y="1677581"/>
                <a:ext cx="1546040" cy="101405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Maribe Survey</a:t>
                </a:r>
              </a:p>
              <a:p>
                <a:pPr algn="ctr"/>
                <a:r>
                  <a:rPr lang="en-US" sz="900" dirty="0"/>
                  <a:t>12-18 months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3C94590-BCA8-4EF9-7C11-73C5BA495201}"/>
                  </a:ext>
                </a:extLst>
              </p:cNvPr>
              <p:cNvSpPr/>
              <p:nvPr/>
            </p:nvSpPr>
            <p:spPr>
              <a:xfrm>
                <a:off x="8595345" y="1677581"/>
                <a:ext cx="1546040" cy="10140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Installation</a:t>
                </a:r>
              </a:p>
              <a:p>
                <a:pPr algn="ctr"/>
                <a:r>
                  <a:rPr lang="en-US" sz="900" dirty="0"/>
                  <a:t>6-9 months</a:t>
                </a:r>
              </a:p>
            </p:txBody>
          </p:sp>
        </p:grp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F2B7AD25-D438-B2C9-1F38-20A521B25EFD}"/>
                </a:ext>
              </a:extLst>
            </p:cNvPr>
            <p:cNvSpPr/>
            <p:nvPr/>
          </p:nvSpPr>
          <p:spPr>
            <a:xfrm>
              <a:off x="367830" y="3023784"/>
              <a:ext cx="8050956" cy="242359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48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A7E6095D-F927-FE51-8CF1-BBA620061B11}"/>
              </a:ext>
            </a:extLst>
          </p:cNvPr>
          <p:cNvSpPr txBox="1">
            <a:spLocks/>
          </p:cNvSpPr>
          <p:nvPr/>
        </p:nvSpPr>
        <p:spPr>
          <a:xfrm>
            <a:off x="470425" y="3867687"/>
            <a:ext cx="7439784" cy="39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/>
              <a:t>….and in this time a lot can happen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306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11122-4974-80EF-B9AB-F904075C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CE9F29-AD59-9B7C-6C7E-00123B38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sub-marine cable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AC255-D4F6-438B-B135-5FDBC480D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18</a:t>
            </a:fld>
            <a:endParaRPr lang="en-GB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4CC5EB-2AE1-44F7-9BBD-5A1664456599}"/>
              </a:ext>
            </a:extLst>
          </p:cNvPr>
          <p:cNvGrpSpPr/>
          <p:nvPr/>
        </p:nvGrpSpPr>
        <p:grpSpPr>
          <a:xfrm>
            <a:off x="5181505" y="857594"/>
            <a:ext cx="3962495" cy="1198838"/>
            <a:chOff x="5164057" y="1936369"/>
            <a:chExt cx="3962495" cy="11988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5B6303-3A78-AF77-7CEE-48C7E7A0D512}"/>
                </a:ext>
              </a:extLst>
            </p:cNvPr>
            <p:cNvSpPr txBox="1"/>
            <p:nvPr/>
          </p:nvSpPr>
          <p:spPr>
            <a:xfrm>
              <a:off x="5164057" y="1936369"/>
              <a:ext cx="3962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</a:rPr>
                <a:t>Limited number of cable manufacturers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4B5BF4-10F4-E182-BE48-C678DD793065}"/>
                </a:ext>
              </a:extLst>
            </p:cNvPr>
            <p:cNvSpPr txBox="1"/>
            <p:nvPr/>
          </p:nvSpPr>
          <p:spPr>
            <a:xfrm>
              <a:off x="5462946" y="2211877"/>
              <a:ext cx="3223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SubCom</a:t>
              </a:r>
              <a:r>
                <a:rPr lang="en-US" dirty="0"/>
                <a:t> (USA)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Alcatel Submarine Networks (France)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NEC (Japan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HMW (China)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10EF66-6469-ADE5-E960-F3C0D09939EB}"/>
              </a:ext>
            </a:extLst>
          </p:cNvPr>
          <p:cNvGrpSpPr/>
          <p:nvPr/>
        </p:nvGrpSpPr>
        <p:grpSpPr>
          <a:xfrm>
            <a:off x="5541292" y="3705233"/>
            <a:ext cx="2804690" cy="826236"/>
            <a:chOff x="6210849" y="3154124"/>
            <a:chExt cx="2804690" cy="82623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09E9E3-55E4-1B73-9BE1-6120F97A93C4}"/>
                </a:ext>
              </a:extLst>
            </p:cNvPr>
            <p:cNvSpPr txBox="1"/>
            <p:nvPr/>
          </p:nvSpPr>
          <p:spPr>
            <a:xfrm>
              <a:off x="6210849" y="3154124"/>
              <a:ext cx="1868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</a:rPr>
                <a:t>Cable laying ships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0958CD-E6EC-F9C8-B83E-82608466DC9C}"/>
                </a:ext>
              </a:extLst>
            </p:cNvPr>
            <p:cNvSpPr txBox="1"/>
            <p:nvPr/>
          </p:nvSpPr>
          <p:spPr>
            <a:xfrm>
              <a:off x="6212015" y="3472529"/>
              <a:ext cx="280352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Limited capacity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Need to reserve years in advance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2271EB-E3A7-8453-3F21-3DFB4B788713}"/>
              </a:ext>
            </a:extLst>
          </p:cNvPr>
          <p:cNvSpPr txBox="1"/>
          <p:nvPr/>
        </p:nvSpPr>
        <p:spPr>
          <a:xfrm>
            <a:off x="4642945" y="435128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348339-48FC-4ED7-8902-87054ED6BA28}"/>
              </a:ext>
            </a:extLst>
          </p:cNvPr>
          <p:cNvGrpSpPr/>
          <p:nvPr/>
        </p:nvGrpSpPr>
        <p:grpSpPr>
          <a:xfrm>
            <a:off x="2237930" y="1640947"/>
            <a:ext cx="3060972" cy="2488281"/>
            <a:chOff x="3951779" y="2850172"/>
            <a:chExt cx="1803349" cy="1757919"/>
          </a:xfrm>
        </p:grpSpPr>
        <p:sp>
          <p:nvSpPr>
            <p:cNvPr id="5" name="Quad Arrow 4">
              <a:extLst>
                <a:ext uri="{FF2B5EF4-FFF2-40B4-BE49-F238E27FC236}">
                  <a16:creationId xmlns:a16="http://schemas.microsoft.com/office/drawing/2014/main" id="{E2EE8085-81C5-1004-6496-E901B199D326}"/>
                </a:ext>
              </a:extLst>
            </p:cNvPr>
            <p:cNvSpPr/>
            <p:nvPr/>
          </p:nvSpPr>
          <p:spPr>
            <a:xfrm rot="1365454">
              <a:off x="3951779" y="2850172"/>
              <a:ext cx="1803349" cy="1402332"/>
            </a:xfrm>
            <a:prstGeom prst="quadArrow">
              <a:avLst/>
            </a:prstGeom>
            <a:solidFill>
              <a:srgbClr val="008B9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6E0268-3882-4BCB-C060-D3D99A59465D}"/>
                </a:ext>
              </a:extLst>
            </p:cNvPr>
            <p:cNvSpPr txBox="1"/>
            <p:nvPr/>
          </p:nvSpPr>
          <p:spPr>
            <a:xfrm>
              <a:off x="4542998" y="4207981"/>
              <a:ext cx="896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In sync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0F2D22C-0695-D917-0E32-F68467ABDE8F}"/>
              </a:ext>
            </a:extLst>
          </p:cNvPr>
          <p:cNvSpPr txBox="1"/>
          <p:nvPr/>
        </p:nvSpPr>
        <p:spPr>
          <a:xfrm>
            <a:off x="350201" y="3579103"/>
            <a:ext cx="21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Route &amp; Engineering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E67D9F-7EFF-7598-1CA4-9BF5A73E7BD4}"/>
              </a:ext>
            </a:extLst>
          </p:cNvPr>
          <p:cNvGrpSpPr/>
          <p:nvPr/>
        </p:nvGrpSpPr>
        <p:grpSpPr>
          <a:xfrm>
            <a:off x="370535" y="893946"/>
            <a:ext cx="1568506" cy="1104792"/>
            <a:chOff x="350201" y="1945655"/>
            <a:chExt cx="1568506" cy="110479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327312-FEF8-64C2-9ABE-21E37C62F985}"/>
                </a:ext>
              </a:extLst>
            </p:cNvPr>
            <p:cNvSpPr txBox="1"/>
            <p:nvPr/>
          </p:nvSpPr>
          <p:spPr>
            <a:xfrm>
              <a:off x="470425" y="1945655"/>
              <a:ext cx="126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</a:rPr>
                <a:t>Investment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C32F15-10CE-4B77-400F-0EB5E4637752}"/>
                </a:ext>
              </a:extLst>
            </p:cNvPr>
            <p:cNvSpPr txBox="1"/>
            <p:nvPr/>
          </p:nvSpPr>
          <p:spPr>
            <a:xfrm>
              <a:off x="350201" y="2334866"/>
              <a:ext cx="1568506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Contracts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Working capital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3F25D49-4AAD-3946-0695-6DAA6D23145F}"/>
              </a:ext>
            </a:extLst>
          </p:cNvPr>
          <p:cNvSpPr txBox="1"/>
          <p:nvPr/>
        </p:nvSpPr>
        <p:spPr>
          <a:xfrm>
            <a:off x="409655" y="3948435"/>
            <a:ext cx="10099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" name="Picture 16" descr="A smoke coming out of a chimney&#10;&#10;AI-generated content may be incorrect.">
            <a:extLst>
              <a:ext uri="{FF2B5EF4-FFF2-40B4-BE49-F238E27FC236}">
                <a16:creationId xmlns:a16="http://schemas.microsoft.com/office/drawing/2014/main" id="{F0406C18-D469-7FD1-6DE3-E9AF0938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97" y="273538"/>
            <a:ext cx="6330815" cy="459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610930" y="2447997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555228" y="1852204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F9C187A-2B08-31D4-7F63-BFCF807A1155}"/>
              </a:ext>
            </a:extLst>
          </p:cNvPr>
          <p:cNvSpPr txBox="1">
            <a:spLocks/>
          </p:cNvSpPr>
          <p:nvPr/>
        </p:nvSpPr>
        <p:spPr>
          <a:xfrm>
            <a:off x="610930" y="3470165"/>
            <a:ext cx="3795964" cy="263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sebastiano.buscaglione@geant.org</a:t>
            </a:r>
            <a:endParaRPr lang="en-GB" dirty="0">
              <a:solidFill>
                <a:srgbClr val="FFC000"/>
              </a:solidFill>
            </a:endParaRPr>
          </a:p>
          <a:p>
            <a:r>
              <a:rPr lang="en-GB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olaf.verschoor@geant.org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503A2D-C537-FC4F-22CA-B243C1FC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55" y="583876"/>
            <a:ext cx="2057401" cy="22880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0A845-EBB4-C66F-A14A-FE4C7A681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30EB9-8877-BC32-A102-71018EE6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170 years old business….</a:t>
            </a: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11097A76-C4B9-E9B8-1232-51EE98ACF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1" y="1279702"/>
            <a:ext cx="6437756" cy="25339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CF9D1-111E-460E-5EAE-19745CEB0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93" y="932272"/>
            <a:ext cx="8439238" cy="3228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first Intercontinental Communication Cable was laid in 1858…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…it failed shortly, but successive attempts in 1865/66 produced the first successful cable.</a:t>
            </a:r>
          </a:p>
        </p:txBody>
      </p:sp>
    </p:spTree>
    <p:extLst>
      <p:ext uri="{BB962C8B-B14F-4D97-AF65-F5344CB8AC3E}">
        <p14:creationId xmlns:p14="http://schemas.microsoft.com/office/powerpoint/2010/main" val="26165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1D49EF-1492-D65B-D4C3-0153DE83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5368" y="744157"/>
            <a:ext cx="3673610" cy="31925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8000" dirty="0"/>
              <a:t>“Are satellites not the future?”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074B7-5DCD-28F5-13C4-7C0B5999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</p:spPr>
        <p:txBody>
          <a:bodyPr anchor="ctr">
            <a:normAutofit/>
          </a:bodyPr>
          <a:lstStyle/>
          <a:p>
            <a:r>
              <a:rPr lang="en-GB" dirty="0"/>
              <a:t>…is it still relevant? Subsea cables, do we really need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5DD5C-9A21-8760-2780-18C2DCEF2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7CA0F2-EE66-4F60-8C00-E0BE38E7AEC5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31318-818D-D2C4-24D3-3DFD5F7A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1" y="1124315"/>
            <a:ext cx="3095120" cy="2081464"/>
          </a:xfrm>
          <a:prstGeom prst="rect">
            <a:avLst/>
          </a:prstGeom>
        </p:spPr>
      </p:pic>
      <p:pic>
        <p:nvPicPr>
          <p:cNvPr id="17" name="Picture 16" descr="A pipe in the ocean&#10;&#10;AI-generated content may be incorrect.">
            <a:extLst>
              <a:ext uri="{FF2B5EF4-FFF2-40B4-BE49-F238E27FC236}">
                <a16:creationId xmlns:a16="http://schemas.microsoft.com/office/drawing/2014/main" id="{8C0DD57E-C3D1-9C15-CED6-936BEFF1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83" y="2970750"/>
            <a:ext cx="3095120" cy="1733268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F599E4E-F4E2-BB2C-9DDB-8A57F71E6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204954"/>
              </p:ext>
            </p:extLst>
          </p:nvPr>
        </p:nvGraphicFramePr>
        <p:xfrm>
          <a:off x="3302280" y="1211134"/>
          <a:ext cx="5716799" cy="1707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96157">
                  <a:extLst>
                    <a:ext uri="{9D8B030D-6E8A-4147-A177-3AD203B41FA5}">
                      <a16:colId xmlns:a16="http://schemas.microsoft.com/office/drawing/2014/main" val="326839187"/>
                    </a:ext>
                  </a:extLst>
                </a:gridCol>
                <a:gridCol w="1911918">
                  <a:extLst>
                    <a:ext uri="{9D8B030D-6E8A-4147-A177-3AD203B41FA5}">
                      <a16:colId xmlns:a16="http://schemas.microsoft.com/office/drawing/2014/main" val="2265946053"/>
                    </a:ext>
                  </a:extLst>
                </a:gridCol>
                <a:gridCol w="2808724">
                  <a:extLst>
                    <a:ext uri="{9D8B030D-6E8A-4147-A177-3AD203B41FA5}">
                      <a16:colId xmlns:a16="http://schemas.microsoft.com/office/drawing/2014/main" val="17862800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🌊 Submarine Cables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🛰️ Satellite Internet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90128"/>
                  </a:ext>
                </a:extLst>
              </a:tr>
              <a:tr h="289592">
                <a:tc>
                  <a:txBody>
                    <a:bodyPr/>
                    <a:lstStyle/>
                    <a:p>
                      <a:r>
                        <a:rPr lang="en-US" sz="1100" b="1" dirty="0"/>
                        <a:t>Data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Extremely High (</a:t>
                      </a:r>
                      <a:r>
                        <a:rPr lang="en-US" sz="1100" dirty="0" err="1"/>
                        <a:t>Tbps</a:t>
                      </a:r>
                      <a:r>
                        <a:rPr lang="en-US" sz="1100" dirty="0"/>
                        <a:t> scale)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Lower (Gbps scale)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11539"/>
                  </a:ext>
                </a:extLst>
              </a:tr>
              <a:tr h="289592">
                <a:tc>
                  <a:txBody>
                    <a:bodyPr/>
                    <a:lstStyle/>
                    <a:p>
                      <a:r>
                        <a:rPr lang="en-US" sz="1100" b="1" dirty="0"/>
                        <a:t>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Very low / ± 60 </a:t>
                      </a:r>
                      <a:r>
                        <a:rPr lang="en-US" sz="1100" dirty="0" err="1"/>
                        <a:t>ms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High 50 – 500 </a:t>
                      </a:r>
                      <a:r>
                        <a:rPr lang="en-US" sz="1100" dirty="0" err="1"/>
                        <a:t>ms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21913"/>
                  </a:ext>
                </a:extLst>
              </a:tr>
              <a:tr h="289592">
                <a:tc>
                  <a:txBody>
                    <a:bodyPr/>
                    <a:lstStyle/>
                    <a:p>
                      <a:r>
                        <a:rPr lang="en-US" sz="1100" b="1" dirty="0"/>
                        <a:t>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Very 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Affected by weather / space congestion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793758"/>
                  </a:ext>
                </a:extLst>
              </a:tr>
              <a:tr h="289592">
                <a:tc>
                  <a:txBody>
                    <a:bodyPr/>
                    <a:lstStyle/>
                    <a:p>
                      <a:r>
                        <a:rPr lang="en-US" sz="1100" b="1" dirty="0"/>
                        <a:t>Cost per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21197"/>
                  </a:ext>
                </a:extLst>
              </a:tr>
              <a:tr h="289592">
                <a:tc>
                  <a:txBody>
                    <a:bodyPr/>
                    <a:lstStyle/>
                    <a:p>
                      <a:r>
                        <a:rPr lang="en-US" sz="1100" b="1" dirty="0"/>
                        <a:t>Use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Core Internet backbone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Connect underserved / remote locations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959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8D96DC-CA30-9C41-9F44-C9FB1FA43B1F}"/>
              </a:ext>
            </a:extLst>
          </p:cNvPr>
          <p:cNvSpPr txBox="1"/>
          <p:nvPr/>
        </p:nvSpPr>
        <p:spPr>
          <a:xfrm>
            <a:off x="416808" y="3345147"/>
            <a:ext cx="39002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Submarine cables account for over 99% of intercontinental data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traffic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000" dirty="0"/>
              <a:t>source: </a:t>
            </a:r>
            <a:r>
              <a:rPr lang="en-US" sz="1000" dirty="0" err="1"/>
              <a:t>TeleGeography</a:t>
            </a:r>
            <a:r>
              <a:rPr lang="en-US" sz="10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278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the world&#10;&#10;AI-generated content may be incorrect.">
            <a:extLst>
              <a:ext uri="{FF2B5EF4-FFF2-40B4-BE49-F238E27FC236}">
                <a16:creationId xmlns:a16="http://schemas.microsoft.com/office/drawing/2014/main" id="{D6F264ED-29A5-56E8-46AD-F2BC42C93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4224"/>
            <a:ext cx="8845062" cy="4607458"/>
          </a:xfrm>
          <a:ln>
            <a:solidFill>
              <a:schemeClr val="bg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D741E-75C8-8018-61FF-C28A0EEE0205}"/>
              </a:ext>
            </a:extLst>
          </p:cNvPr>
          <p:cNvSpPr txBox="1"/>
          <p:nvPr/>
        </p:nvSpPr>
        <p:spPr>
          <a:xfrm>
            <a:off x="1278030" y="4525433"/>
            <a:ext cx="2217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www.submarinecablemap.com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353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F1702F-0216-E6DE-0413-12C7D2D2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Submarine cables are indispensable for research and education.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5AEA1-4928-8EBD-A453-EC75918F5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BDB4A-F836-075A-FA18-C43DEAB4C9F6}"/>
              </a:ext>
            </a:extLst>
          </p:cNvPr>
          <p:cNvSpPr txBox="1"/>
          <p:nvPr/>
        </p:nvSpPr>
        <p:spPr>
          <a:xfrm>
            <a:off x="282248" y="1265657"/>
            <a:ext cx="2434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Bandwith intensive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4D2CC-3D32-F4E5-2DB1-B44B0DFF7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488" y="633957"/>
            <a:ext cx="3394402" cy="1563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90EE1-731B-CEF9-142A-4C142FD5A793}"/>
              </a:ext>
            </a:extLst>
          </p:cNvPr>
          <p:cNvSpPr txBox="1"/>
          <p:nvPr/>
        </p:nvSpPr>
        <p:spPr>
          <a:xfrm>
            <a:off x="2055463" y="2325714"/>
            <a:ext cx="273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Latency sensitive collaboration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25BDA-F636-4BB0-746A-4BD0DDF0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01" y="1955800"/>
            <a:ext cx="1638300" cy="123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07AFBB-6676-E7FF-B9BD-89587D890297}"/>
              </a:ext>
            </a:extLst>
          </p:cNvPr>
          <p:cNvSpPr txBox="1"/>
          <p:nvPr/>
        </p:nvSpPr>
        <p:spPr>
          <a:xfrm>
            <a:off x="6939676" y="3018423"/>
            <a:ext cx="1147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Cost per bit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281B8-1979-FDB5-D7B9-4F8030396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45" y="732189"/>
            <a:ext cx="2220058" cy="2220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DECF02-F2AB-E42F-1F49-494A4687D906}"/>
              </a:ext>
            </a:extLst>
          </p:cNvPr>
          <p:cNvSpPr txBox="1"/>
          <p:nvPr/>
        </p:nvSpPr>
        <p:spPr>
          <a:xfrm>
            <a:off x="5808388" y="3383597"/>
            <a:ext cx="1847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Uptime &amp; Reliability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D1B2D-BABB-9CF8-CCA1-74527942A1E8}"/>
              </a:ext>
            </a:extLst>
          </p:cNvPr>
          <p:cNvSpPr txBox="1"/>
          <p:nvPr/>
        </p:nvSpPr>
        <p:spPr>
          <a:xfrm>
            <a:off x="350201" y="3585455"/>
            <a:ext cx="119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Security &amp; Sovereignty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11FE0E-036E-E99D-7A8E-69A457564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248" y="3047725"/>
            <a:ext cx="1638301" cy="1638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1A4CB-4987-F330-7235-0EDE63F76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942" y="3048122"/>
            <a:ext cx="1847301" cy="16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9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BE627-894C-C5DB-77A5-D511279F1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 descr="A screenshot of a magazine&#10;&#10;Description automatically generated">
            <a:extLst>
              <a:ext uri="{FF2B5EF4-FFF2-40B4-BE49-F238E27FC236}">
                <a16:creationId xmlns:a16="http://schemas.microsoft.com/office/drawing/2014/main" id="{BDBA9181-56ED-F0CB-7B62-6119E67A2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" y="338103"/>
            <a:ext cx="5331730" cy="2534822"/>
          </a:xfrm>
          <a:prstGeom prst="rect">
            <a:avLst/>
          </a:prstGeom>
        </p:spPr>
      </p:pic>
      <p:pic>
        <p:nvPicPr>
          <p:cNvPr id="6" name="Picture 5" descr="A group of men on a boat&#10;&#10;Description automatically generated">
            <a:extLst>
              <a:ext uri="{FF2B5EF4-FFF2-40B4-BE49-F238E27FC236}">
                <a16:creationId xmlns:a16="http://schemas.microsoft.com/office/drawing/2014/main" id="{A45D84E9-684B-67F6-A64D-608AFCE78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64" y="439663"/>
            <a:ext cx="4911278" cy="3798137"/>
          </a:xfrm>
          <a:prstGeom prst="rect">
            <a:avLst/>
          </a:prstGeom>
        </p:spPr>
      </p:pic>
      <p:pic>
        <p:nvPicPr>
          <p:cNvPr id="7" name="Picture 6" descr="A cable on a deck&#10;&#10;Description automatically generated with medium confidence">
            <a:extLst>
              <a:ext uri="{FF2B5EF4-FFF2-40B4-BE49-F238E27FC236}">
                <a16:creationId xmlns:a16="http://schemas.microsoft.com/office/drawing/2014/main" id="{C2CAF375-7AB7-3D2E-749E-85F08E652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41" y="220516"/>
            <a:ext cx="4009281" cy="4078922"/>
          </a:xfrm>
          <a:prstGeom prst="rect">
            <a:avLst/>
          </a:prstGeom>
        </p:spPr>
      </p:pic>
      <p:pic>
        <p:nvPicPr>
          <p:cNvPr id="8" name="Picture 7" descr="A blue tube in the water&#10;&#10;Description automatically generated with medium confidence">
            <a:extLst>
              <a:ext uri="{FF2B5EF4-FFF2-40B4-BE49-F238E27FC236}">
                <a16:creationId xmlns:a16="http://schemas.microsoft.com/office/drawing/2014/main" id="{E9F7CD9E-26F9-F2A8-816B-9E06A8C560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" y="523042"/>
            <a:ext cx="4645415" cy="4097416"/>
          </a:xfrm>
          <a:prstGeom prst="rect">
            <a:avLst/>
          </a:prstGeom>
        </p:spPr>
      </p:pic>
      <p:pic>
        <p:nvPicPr>
          <p:cNvPr id="9" name="Picture 8" descr="A ship in the water&#10;&#10;AI-generated content may be incorrect.">
            <a:extLst>
              <a:ext uri="{FF2B5EF4-FFF2-40B4-BE49-F238E27FC236}">
                <a16:creationId xmlns:a16="http://schemas.microsoft.com/office/drawing/2014/main" id="{B77CC525-E32D-3700-4448-0E687D5D4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93" y="220516"/>
            <a:ext cx="4911278" cy="4434995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AB1C5D-A5A6-1F69-78A7-6247C024EC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6" y="220516"/>
            <a:ext cx="6570421" cy="43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wave&#10;&#10;AI-generated content may be incorrect.">
            <a:extLst>
              <a:ext uri="{FF2B5EF4-FFF2-40B4-BE49-F238E27FC236}">
                <a16:creationId xmlns:a16="http://schemas.microsoft.com/office/drawing/2014/main" id="{ADA04307-DB1E-0480-BB44-7DD816A20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" y="1824528"/>
            <a:ext cx="9012955" cy="14944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06DC3-3809-815C-712B-9D1CA534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833B02-BAF0-D103-53D7-7DD9AD04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do these systems really look like?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CC55B-23B2-D79E-7D94-8202FA22A19E}"/>
              </a:ext>
            </a:extLst>
          </p:cNvPr>
          <p:cNvSpPr txBox="1"/>
          <p:nvPr/>
        </p:nvSpPr>
        <p:spPr>
          <a:xfrm>
            <a:off x="65522" y="1469571"/>
            <a:ext cx="1060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Centre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472A8-0641-41CD-0352-A7EA6D1AD014}"/>
              </a:ext>
            </a:extLst>
          </p:cNvPr>
          <p:cNvSpPr txBox="1"/>
          <p:nvPr/>
        </p:nvSpPr>
        <p:spPr>
          <a:xfrm>
            <a:off x="696046" y="2670197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Backhaul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4CF6A-3D0C-FEB5-340A-2BDE8CC2C1AB}"/>
              </a:ext>
            </a:extLst>
          </p:cNvPr>
          <p:cNvSpPr txBox="1"/>
          <p:nvPr/>
        </p:nvSpPr>
        <p:spPr>
          <a:xfrm>
            <a:off x="1296498" y="1730100"/>
            <a:ext cx="1705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Cable Landing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00FB5-EA24-8275-8F3E-D94E00F318E6}"/>
              </a:ext>
            </a:extLst>
          </p:cNvPr>
          <p:cNvSpPr txBox="1"/>
          <p:nvPr/>
        </p:nvSpPr>
        <p:spPr>
          <a:xfrm>
            <a:off x="1906537" y="2721073"/>
            <a:ext cx="906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Fronthaul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93FF8-FD23-CF5E-9AE6-740805AA15F9}"/>
              </a:ext>
            </a:extLst>
          </p:cNvPr>
          <p:cNvSpPr txBox="1"/>
          <p:nvPr/>
        </p:nvSpPr>
        <p:spPr>
          <a:xfrm>
            <a:off x="2359738" y="2146100"/>
            <a:ext cx="12843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Beach Manhole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61D9B-993A-E9F7-5B9E-3609F80548E8}"/>
              </a:ext>
            </a:extLst>
          </p:cNvPr>
          <p:cNvSpPr txBox="1"/>
          <p:nvPr/>
        </p:nvSpPr>
        <p:spPr>
          <a:xfrm>
            <a:off x="2881896" y="3306354"/>
            <a:ext cx="1410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Optical Amplifier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29E031-193D-6680-BBBB-183178D67506}"/>
              </a:ext>
            </a:extLst>
          </p:cNvPr>
          <p:cNvSpPr txBox="1"/>
          <p:nvPr/>
        </p:nvSpPr>
        <p:spPr>
          <a:xfrm>
            <a:off x="4066262" y="3526253"/>
            <a:ext cx="1227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Branching Unit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58AC0B-0B4A-5B9A-02C4-0E2E2723AC6E}"/>
              </a:ext>
            </a:extLst>
          </p:cNvPr>
          <p:cNvCxnSpPr/>
          <p:nvPr/>
        </p:nvCxnSpPr>
        <p:spPr>
          <a:xfrm flipV="1">
            <a:off x="4569820" y="2863798"/>
            <a:ext cx="0" cy="1500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FE813D1-799F-9A7F-AA2A-B0C73FDEF82B}"/>
              </a:ext>
            </a:extLst>
          </p:cNvPr>
          <p:cNvSpPr/>
          <p:nvPr/>
        </p:nvSpPr>
        <p:spPr>
          <a:xfrm>
            <a:off x="45928" y="1730100"/>
            <a:ext cx="1136261" cy="10366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3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383CF-F28B-81B4-596C-37CF19C9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35A1F-C451-23F0-DF1E-67D1CBB35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7CA0F2-EE66-4F60-8C00-E0BE38E7AEC5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B8F53-D4B1-2CA8-D875-B9487500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</p:spPr>
        <p:txBody>
          <a:bodyPr anchor="ctr">
            <a:normAutofit/>
          </a:bodyPr>
          <a:lstStyle/>
          <a:p>
            <a:r>
              <a:rPr lang="en-US" dirty="0"/>
              <a:t>Data Centre</a:t>
            </a:r>
          </a:p>
        </p:txBody>
      </p:sp>
      <p:pic>
        <p:nvPicPr>
          <p:cNvPr id="20" name="Content Placeholder 19" descr="A large building next to a body of water&#10;&#10;AI-generated content may be incorrect.">
            <a:extLst>
              <a:ext uri="{FF2B5EF4-FFF2-40B4-BE49-F238E27FC236}">
                <a16:creationId xmlns:a16="http://schemas.microsoft.com/office/drawing/2014/main" id="{202E6FAA-4670-1843-DC92-072F5D06A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"/>
          <a:stretch/>
        </p:blipFill>
        <p:spPr>
          <a:xfrm>
            <a:off x="287937" y="827388"/>
            <a:ext cx="4699060" cy="3198357"/>
          </a:xfrm>
        </p:spPr>
      </p:pic>
      <p:pic>
        <p:nvPicPr>
          <p:cNvPr id="22" name="Picture 21" descr="A hallway with a sign on the wall&#10;&#10;AI-generated content may be incorrect.">
            <a:extLst>
              <a:ext uri="{FF2B5EF4-FFF2-40B4-BE49-F238E27FC236}">
                <a16:creationId xmlns:a16="http://schemas.microsoft.com/office/drawing/2014/main" id="{21B2FC79-6A0F-4208-FB9F-1E8EC4B70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93" y="1731354"/>
            <a:ext cx="3773339" cy="24197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CD9C8D-251B-E385-8055-F76344E23F3C}"/>
              </a:ext>
            </a:extLst>
          </p:cNvPr>
          <p:cNvSpPr txBox="1"/>
          <p:nvPr/>
        </p:nvSpPr>
        <p:spPr>
          <a:xfrm>
            <a:off x="5079085" y="982174"/>
            <a:ext cx="34836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Final termination of the System </a:t>
            </a:r>
            <a:r>
              <a:rPr lang="en-US" dirty="0"/>
              <a:t>– here data can be encoded for transmission using DWDM.</a:t>
            </a:r>
          </a:p>
        </p:txBody>
      </p:sp>
    </p:spTree>
    <p:extLst>
      <p:ext uri="{BB962C8B-B14F-4D97-AF65-F5344CB8AC3E}">
        <p14:creationId xmlns:p14="http://schemas.microsoft.com/office/powerpoint/2010/main" val="38641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D4F5-275D-0539-810F-66AC69C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wave&#10;&#10;AI-generated content may be incorrect.">
            <a:extLst>
              <a:ext uri="{FF2B5EF4-FFF2-40B4-BE49-F238E27FC236}">
                <a16:creationId xmlns:a16="http://schemas.microsoft.com/office/drawing/2014/main" id="{31E9A6CE-4A34-05BE-DC24-FDE7397BC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" y="1824528"/>
            <a:ext cx="9012955" cy="14944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17AA3-DFA6-C7A3-6E30-4E705F52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287A93-86EB-781E-F034-4E4335CA4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the CLS – the backhaul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4B26B6-78BA-175D-D6E7-7D60CB48BCE3}"/>
              </a:ext>
            </a:extLst>
          </p:cNvPr>
          <p:cNvSpPr txBox="1"/>
          <p:nvPr/>
        </p:nvSpPr>
        <p:spPr>
          <a:xfrm>
            <a:off x="65522" y="1469571"/>
            <a:ext cx="1060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Centre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73DD8-0FC9-FA07-98B6-8A7DC0D9F484}"/>
              </a:ext>
            </a:extLst>
          </p:cNvPr>
          <p:cNvSpPr txBox="1"/>
          <p:nvPr/>
        </p:nvSpPr>
        <p:spPr>
          <a:xfrm>
            <a:off x="696046" y="2670197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Backhaul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4259A-69E7-D9FD-D251-D489ED844EF9}"/>
              </a:ext>
            </a:extLst>
          </p:cNvPr>
          <p:cNvSpPr txBox="1"/>
          <p:nvPr/>
        </p:nvSpPr>
        <p:spPr>
          <a:xfrm>
            <a:off x="1296498" y="1730100"/>
            <a:ext cx="1705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Cable Landing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8CF35-1587-1B53-7D75-A03D98B337A1}"/>
              </a:ext>
            </a:extLst>
          </p:cNvPr>
          <p:cNvSpPr txBox="1"/>
          <p:nvPr/>
        </p:nvSpPr>
        <p:spPr>
          <a:xfrm>
            <a:off x="1906537" y="2721073"/>
            <a:ext cx="906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Fronthaul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C935E-22A1-6938-AE73-7BD96BBC9F7D}"/>
              </a:ext>
            </a:extLst>
          </p:cNvPr>
          <p:cNvSpPr txBox="1"/>
          <p:nvPr/>
        </p:nvSpPr>
        <p:spPr>
          <a:xfrm>
            <a:off x="2359738" y="2146100"/>
            <a:ext cx="12843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Beach Manhole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AD5D0-B1E0-898B-28FF-50FBE86411EE}"/>
              </a:ext>
            </a:extLst>
          </p:cNvPr>
          <p:cNvSpPr txBox="1"/>
          <p:nvPr/>
        </p:nvSpPr>
        <p:spPr>
          <a:xfrm>
            <a:off x="2881896" y="3306354"/>
            <a:ext cx="1410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Optical Amplifier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1609C-A092-D598-95B2-1E307FE94E3A}"/>
              </a:ext>
            </a:extLst>
          </p:cNvPr>
          <p:cNvSpPr txBox="1"/>
          <p:nvPr/>
        </p:nvSpPr>
        <p:spPr>
          <a:xfrm>
            <a:off x="4066262" y="3526253"/>
            <a:ext cx="1227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Branching Unit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005B0B-1D3B-4209-1FAB-606484C31C02}"/>
              </a:ext>
            </a:extLst>
          </p:cNvPr>
          <p:cNvCxnSpPr/>
          <p:nvPr/>
        </p:nvCxnSpPr>
        <p:spPr>
          <a:xfrm flipV="1">
            <a:off x="4569820" y="2863798"/>
            <a:ext cx="0" cy="1500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6CDBD6B6-9125-339F-5571-C3B6AF4D574D}"/>
              </a:ext>
            </a:extLst>
          </p:cNvPr>
          <p:cNvSpPr/>
          <p:nvPr/>
        </p:nvSpPr>
        <p:spPr>
          <a:xfrm>
            <a:off x="1208314" y="2030182"/>
            <a:ext cx="1151424" cy="709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14191B-DA5B-6723-66D7-93C85E8F8393}"/>
              </a:ext>
            </a:extLst>
          </p:cNvPr>
          <p:cNvCxnSpPr/>
          <p:nvPr/>
        </p:nvCxnSpPr>
        <p:spPr>
          <a:xfrm>
            <a:off x="790303" y="2970279"/>
            <a:ext cx="64661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EA262E-9E0C-3B26-501D-4FEF07E379E0}"/>
              </a:ext>
            </a:extLst>
          </p:cNvPr>
          <p:cNvSpPr txBox="1"/>
          <p:nvPr/>
        </p:nvSpPr>
        <p:spPr>
          <a:xfrm>
            <a:off x="208049" y="839146"/>
            <a:ext cx="87235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Backhaul is typically a ring of </a:t>
            </a:r>
            <a:r>
              <a:rPr lang="en-US" b="1" dirty="0" err="1"/>
              <a:t>fibre</a:t>
            </a:r>
            <a:r>
              <a:rPr lang="en-US" b="1" dirty="0"/>
              <a:t> between the CLS and the Data Centre. Signals are protected optically across this ring.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27950268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e7019c98-23ef-46f8-8434-cfd3a3bc7393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130</TotalTime>
  <Words>793</Words>
  <Application>Microsoft Macintosh PowerPoint</Application>
  <PresentationFormat>On-screen Show (16:9)</PresentationFormat>
  <Paragraphs>171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GEANT Association</vt:lpstr>
      <vt:lpstr>PowerPoint Presentation</vt:lpstr>
      <vt:lpstr>A 170 years old business….</vt:lpstr>
      <vt:lpstr>…is it still relevant? Subsea cables, do we really need them?</vt:lpstr>
      <vt:lpstr>PowerPoint Presentation</vt:lpstr>
      <vt:lpstr>Submarine cables are indispensable for research and education.</vt:lpstr>
      <vt:lpstr>PowerPoint Presentation</vt:lpstr>
      <vt:lpstr>But what do these systems really look like?</vt:lpstr>
      <vt:lpstr>Data Centre</vt:lpstr>
      <vt:lpstr>Toward the CLS – the backhaul</vt:lpstr>
      <vt:lpstr>The Cable Landing Station (CLS)</vt:lpstr>
      <vt:lpstr>Between CLS and Beach Manhole – the fronthaul</vt:lpstr>
      <vt:lpstr>Beach Manhole (BMH) </vt:lpstr>
      <vt:lpstr>In the water</vt:lpstr>
      <vt:lpstr>The cable itself</vt:lpstr>
      <vt:lpstr>The cable system – repeaters and branching units</vt:lpstr>
      <vt:lpstr>Costs &amp; Financing</vt:lpstr>
      <vt:lpstr>Building a sub-marine cable system</vt:lpstr>
      <vt:lpstr>Building a sub-marine cable system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Olaf Verschoor</cp:lastModifiedBy>
  <cp:revision>187</cp:revision>
  <dcterms:created xsi:type="dcterms:W3CDTF">2015-04-29T14:13:57Z</dcterms:created>
  <dcterms:modified xsi:type="dcterms:W3CDTF">2025-06-06T11:28:38Z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