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327" r:id="rId5"/>
    <p:sldId id="278" r:id="rId6"/>
    <p:sldId id="312" r:id="rId7"/>
    <p:sldId id="295" r:id="rId8"/>
    <p:sldId id="274" r:id="rId9"/>
    <p:sldId id="357" r:id="rId10"/>
    <p:sldId id="376" r:id="rId11"/>
    <p:sldId id="377" r:id="rId12"/>
    <p:sldId id="276" r:id="rId13"/>
    <p:sldId id="375" r:id="rId14"/>
    <p:sldId id="374" r:id="rId15"/>
    <p:sldId id="350" r:id="rId16"/>
    <p:sldId id="353" r:id="rId17"/>
    <p:sldId id="354" r:id="rId18"/>
    <p:sldId id="359" r:id="rId19"/>
    <p:sldId id="315" r:id="rId20"/>
    <p:sldId id="358" r:id="rId21"/>
    <p:sldId id="361" r:id="rId22"/>
    <p:sldId id="286" r:id="rId23"/>
    <p:sldId id="369" r:id="rId24"/>
    <p:sldId id="288" r:id="rId25"/>
    <p:sldId id="323" r:id="rId26"/>
    <p:sldId id="303" r:id="rId27"/>
    <p:sldId id="320" r:id="rId28"/>
    <p:sldId id="32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F0FB"/>
    <a:srgbClr val="74D4E5"/>
    <a:srgbClr val="012F52"/>
    <a:srgbClr val="FFCF43"/>
    <a:srgbClr val="FAD6CE"/>
    <a:srgbClr val="77C1D1"/>
    <a:srgbClr val="FFFFFF"/>
    <a:srgbClr val="4A154B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1" autoAdjust="0"/>
    <p:restoredTop sz="90655" autoAdjust="0"/>
  </p:normalViewPr>
  <p:slideViewPr>
    <p:cSldViewPr snapToGrid="0">
      <p:cViewPr varScale="1">
        <p:scale>
          <a:sx n="78" d="100"/>
          <a:sy n="78" d="100"/>
        </p:scale>
        <p:origin x="27" y="27"/>
      </p:cViewPr>
      <p:guideLst/>
    </p:cSldViewPr>
  </p:slideViewPr>
  <p:outlineViewPr>
    <p:cViewPr>
      <p:scale>
        <a:sx n="33" d="100"/>
        <a:sy n="33" d="100"/>
      </p:scale>
      <p:origin x="0" y="-28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03" y="29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0D01E9-95C9-4645-B154-79143CBCC5DF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I"/>
        </a:p>
      </dgm:t>
    </dgm:pt>
    <dgm:pt modelId="{B757430F-B7C7-4EF7-928B-229F6C647451}">
      <dgm:prSet phldrT="[Text]"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DATA</a:t>
          </a:r>
        </a:p>
      </dgm:t>
    </dgm:pt>
    <dgm:pt modelId="{5645FC3D-13B5-4524-A844-CDFFC25CFEB8}" type="parTrans" cxnId="{E1BF9073-CC05-4750-87D5-C64A3042306E}">
      <dgm:prSet/>
      <dgm:spPr/>
      <dgm:t>
        <a:bodyPr/>
        <a:lstStyle/>
        <a:p>
          <a:endParaRPr lang="en-SI"/>
        </a:p>
      </dgm:t>
    </dgm:pt>
    <dgm:pt modelId="{E42A93CD-351E-4CA7-9E91-4E4C0AB03A08}" type="sibTrans" cxnId="{E1BF9073-CC05-4750-87D5-C64A3042306E}">
      <dgm:prSet/>
      <dgm:spPr/>
      <dgm:t>
        <a:bodyPr/>
        <a:lstStyle/>
        <a:p>
          <a:endParaRPr lang="en-SI"/>
        </a:p>
      </dgm:t>
    </dgm:pt>
    <dgm:pt modelId="{49C2AF6B-877C-4527-8FB7-FE5149C50C72}">
      <dgm:prSet phldrT="[Text]"/>
      <dgm:spPr/>
      <dgm:t>
        <a:bodyPr/>
        <a:lstStyle/>
        <a:p>
          <a:r>
            <a:rPr lang="en-GB" dirty="0">
              <a:solidFill>
                <a:schemeClr val="bg1"/>
              </a:solidFill>
            </a:rPr>
            <a:t>Quality data for training, but also external unprocessed data  </a:t>
          </a:r>
          <a:endParaRPr lang="en-SI" dirty="0">
            <a:solidFill>
              <a:schemeClr val="bg1"/>
            </a:solidFill>
          </a:endParaRPr>
        </a:p>
      </dgm:t>
    </dgm:pt>
    <dgm:pt modelId="{098DA643-C916-4348-9D93-52B915EF72C4}" type="parTrans" cxnId="{28BCFF8B-2CEE-48EF-AF69-D102781DBCF0}">
      <dgm:prSet/>
      <dgm:spPr/>
      <dgm:t>
        <a:bodyPr/>
        <a:lstStyle/>
        <a:p>
          <a:endParaRPr lang="en-SI"/>
        </a:p>
      </dgm:t>
    </dgm:pt>
    <dgm:pt modelId="{8C88CFED-AF65-4ACA-AFD7-531A083C06D1}" type="sibTrans" cxnId="{28BCFF8B-2CEE-48EF-AF69-D102781DBCF0}">
      <dgm:prSet/>
      <dgm:spPr/>
      <dgm:t>
        <a:bodyPr/>
        <a:lstStyle/>
        <a:p>
          <a:endParaRPr lang="en-SI"/>
        </a:p>
      </dgm:t>
    </dgm:pt>
    <dgm:pt modelId="{3D2F35BA-FF75-4158-87A9-35EBEA518A0D}">
      <dgm:prSet phldrT="[Text]"/>
      <dgm:spPr/>
      <dgm:t>
        <a:bodyPr/>
        <a:lstStyle/>
        <a:p>
          <a:r>
            <a:rPr lang="en-GB" noProof="0" dirty="0">
              <a:solidFill>
                <a:schemeClr val="bg1"/>
              </a:solidFill>
            </a:rPr>
            <a:t>Dynamic external knowledge retrieval    </a:t>
          </a:r>
        </a:p>
      </dgm:t>
    </dgm:pt>
    <dgm:pt modelId="{4CFF108C-3245-461D-A0B7-2FED3CF2FADB}" type="parTrans" cxnId="{0E41C716-7549-4695-8E83-8A96EB11E99D}">
      <dgm:prSet/>
      <dgm:spPr/>
      <dgm:t>
        <a:bodyPr/>
        <a:lstStyle/>
        <a:p>
          <a:endParaRPr lang="en-SI"/>
        </a:p>
      </dgm:t>
    </dgm:pt>
    <dgm:pt modelId="{B031EB31-5114-4BE9-8F35-86BB0014A384}" type="sibTrans" cxnId="{0E41C716-7549-4695-8E83-8A96EB11E99D}">
      <dgm:prSet/>
      <dgm:spPr/>
      <dgm:t>
        <a:bodyPr/>
        <a:lstStyle/>
        <a:p>
          <a:endParaRPr lang="en-SI"/>
        </a:p>
      </dgm:t>
    </dgm:pt>
    <dgm:pt modelId="{6A848EF8-5F14-46A8-96B5-56949BCBFD4F}">
      <dgm:prSet phldrT="[Text]"/>
      <dgm:spPr/>
      <dgm:t>
        <a:bodyPr/>
        <a:lstStyle/>
        <a:p>
          <a:r>
            <a:rPr lang="sl-SI" dirty="0" err="1">
              <a:solidFill>
                <a:schemeClr val="bg1"/>
              </a:solidFill>
            </a:rPr>
            <a:t>Research</a:t>
          </a:r>
          <a:r>
            <a:rPr lang="en-GB" dirty="0">
              <a:solidFill>
                <a:schemeClr val="bg1"/>
              </a:solidFill>
            </a:rPr>
            <a:t> </a:t>
          </a:r>
          <a:r>
            <a:rPr lang="sl-SI" dirty="0" err="1">
              <a:solidFill>
                <a:schemeClr val="bg1"/>
              </a:solidFill>
            </a:rPr>
            <a:t>support</a:t>
          </a:r>
          <a:r>
            <a:rPr lang="sl-SI" dirty="0">
              <a:solidFill>
                <a:schemeClr val="bg1"/>
              </a:solidFill>
            </a:rPr>
            <a:t>, </a:t>
          </a:r>
          <a:r>
            <a:rPr lang="en-GB" dirty="0">
              <a:solidFill>
                <a:schemeClr val="bg1"/>
              </a:solidFill>
            </a:rPr>
            <a:t>automated descriptions …</a:t>
          </a:r>
          <a:endParaRPr lang="en-SI" dirty="0">
            <a:solidFill>
              <a:schemeClr val="bg1"/>
            </a:solidFill>
          </a:endParaRPr>
        </a:p>
      </dgm:t>
    </dgm:pt>
    <dgm:pt modelId="{C6F6F88C-B551-4FBB-9D6D-8A137D0FB293}" type="parTrans" cxnId="{9BF2DC8B-7772-46CE-BADA-71D2DB47BA15}">
      <dgm:prSet/>
      <dgm:spPr/>
      <dgm:t>
        <a:bodyPr/>
        <a:lstStyle/>
        <a:p>
          <a:endParaRPr lang="en-SI"/>
        </a:p>
      </dgm:t>
    </dgm:pt>
    <dgm:pt modelId="{34551E29-CD83-4E43-B5E5-269C0B2E6EDC}" type="sibTrans" cxnId="{9BF2DC8B-7772-46CE-BADA-71D2DB47BA15}">
      <dgm:prSet/>
      <dgm:spPr/>
      <dgm:t>
        <a:bodyPr/>
        <a:lstStyle/>
        <a:p>
          <a:endParaRPr lang="en-SI"/>
        </a:p>
      </dgm:t>
    </dgm:pt>
    <dgm:pt modelId="{39AEDAFA-544E-4A82-B4AF-B1C7704964D6}" type="pres">
      <dgm:prSet presAssocID="{4F0D01E9-95C9-4645-B154-79143CBCC5DF}" presName="Name0" presStyleCnt="0">
        <dgm:presLayoutVars>
          <dgm:chMax val="7"/>
          <dgm:dir/>
          <dgm:animOne val="branch"/>
        </dgm:presLayoutVars>
      </dgm:prSet>
      <dgm:spPr/>
    </dgm:pt>
    <dgm:pt modelId="{C4F1AAC4-E49A-4406-890E-96C0E91FCF0B}" type="pres">
      <dgm:prSet presAssocID="{B757430F-B7C7-4EF7-928B-229F6C647451}" presName="parTx1" presStyleLbl="node1" presStyleIdx="0" presStyleCnt="1"/>
      <dgm:spPr/>
    </dgm:pt>
    <dgm:pt modelId="{6CC7B2F5-7F6C-4095-AF67-B24A28F06D46}" type="pres">
      <dgm:prSet presAssocID="{B757430F-B7C7-4EF7-928B-229F6C647451}" presName="spPre1" presStyleCnt="0"/>
      <dgm:spPr/>
    </dgm:pt>
    <dgm:pt modelId="{C76EBE1E-FCF7-47A0-8241-A487440B87DC}" type="pres">
      <dgm:prSet presAssocID="{B757430F-B7C7-4EF7-928B-229F6C647451}" presName="chLin1" presStyleCnt="0"/>
      <dgm:spPr/>
    </dgm:pt>
    <dgm:pt modelId="{D6C6466E-8192-4E11-B4A7-32411ECA8890}" type="pres">
      <dgm:prSet presAssocID="{098DA643-C916-4348-9D93-52B915EF72C4}" presName="Name11" presStyleLbl="parChTrans1D1" presStyleIdx="0" presStyleCnt="6"/>
      <dgm:spPr/>
    </dgm:pt>
    <dgm:pt modelId="{76523A85-19C4-4AB0-A32E-716DB3CC785A}" type="pres">
      <dgm:prSet presAssocID="{49C2AF6B-877C-4527-8FB7-FE5149C50C72}" presName="txAndLines1" presStyleCnt="0"/>
      <dgm:spPr/>
    </dgm:pt>
    <dgm:pt modelId="{648DA05D-2D2E-47A9-A785-E535416BBADA}" type="pres">
      <dgm:prSet presAssocID="{49C2AF6B-877C-4527-8FB7-FE5149C50C72}" presName="anchor1" presStyleCnt="0"/>
      <dgm:spPr/>
    </dgm:pt>
    <dgm:pt modelId="{39D19E1E-081C-472B-BC30-06E6D5FD38FF}" type="pres">
      <dgm:prSet presAssocID="{49C2AF6B-877C-4527-8FB7-FE5149C50C72}" presName="backup1" presStyleCnt="0"/>
      <dgm:spPr/>
    </dgm:pt>
    <dgm:pt modelId="{BF036287-9D6F-415B-96CE-76FF37AD4495}" type="pres">
      <dgm:prSet presAssocID="{49C2AF6B-877C-4527-8FB7-FE5149C50C72}" presName="preLine1" presStyleLbl="parChTrans1D1" presStyleIdx="1" presStyleCnt="6"/>
      <dgm:spPr/>
    </dgm:pt>
    <dgm:pt modelId="{E15377C2-3440-4635-B275-8AC2737E1BB8}" type="pres">
      <dgm:prSet presAssocID="{49C2AF6B-877C-4527-8FB7-FE5149C50C72}" presName="desTx1" presStyleLbl="revTx" presStyleIdx="0" presStyleCnt="0">
        <dgm:presLayoutVars>
          <dgm:bulletEnabled val="1"/>
        </dgm:presLayoutVars>
      </dgm:prSet>
      <dgm:spPr/>
    </dgm:pt>
    <dgm:pt modelId="{49852936-3802-4634-BBBA-5D9D833EF022}" type="pres">
      <dgm:prSet presAssocID="{4CFF108C-3245-461D-A0B7-2FED3CF2FADB}" presName="Name11" presStyleLbl="parChTrans1D1" presStyleIdx="2" presStyleCnt="6"/>
      <dgm:spPr/>
    </dgm:pt>
    <dgm:pt modelId="{2A9D14E0-6A12-4F4A-8C6E-3C72220EEC07}" type="pres">
      <dgm:prSet presAssocID="{3D2F35BA-FF75-4158-87A9-35EBEA518A0D}" presName="txAndLines1" presStyleCnt="0"/>
      <dgm:spPr/>
    </dgm:pt>
    <dgm:pt modelId="{7940943D-51FC-4573-A0C5-AE0899F13EFB}" type="pres">
      <dgm:prSet presAssocID="{3D2F35BA-FF75-4158-87A9-35EBEA518A0D}" presName="anchor1" presStyleCnt="0"/>
      <dgm:spPr/>
    </dgm:pt>
    <dgm:pt modelId="{B28A3D25-E387-4F29-9AE3-5C2531CAF28A}" type="pres">
      <dgm:prSet presAssocID="{3D2F35BA-FF75-4158-87A9-35EBEA518A0D}" presName="backup1" presStyleCnt="0"/>
      <dgm:spPr/>
    </dgm:pt>
    <dgm:pt modelId="{A69B56CE-05D7-4E8D-9C8D-01EE629C63AB}" type="pres">
      <dgm:prSet presAssocID="{3D2F35BA-FF75-4158-87A9-35EBEA518A0D}" presName="preLine1" presStyleLbl="parChTrans1D1" presStyleIdx="3" presStyleCnt="6"/>
      <dgm:spPr/>
    </dgm:pt>
    <dgm:pt modelId="{E580250D-E8D0-4C99-9097-AE7A95EFFAC0}" type="pres">
      <dgm:prSet presAssocID="{3D2F35BA-FF75-4158-87A9-35EBEA518A0D}" presName="desTx1" presStyleLbl="revTx" presStyleIdx="0" presStyleCnt="0">
        <dgm:presLayoutVars>
          <dgm:bulletEnabled val="1"/>
        </dgm:presLayoutVars>
      </dgm:prSet>
      <dgm:spPr/>
    </dgm:pt>
    <dgm:pt modelId="{26E00B23-4C08-44D1-BD1A-629F27139CCC}" type="pres">
      <dgm:prSet presAssocID="{C6F6F88C-B551-4FBB-9D6D-8A137D0FB293}" presName="Name11" presStyleLbl="parChTrans1D1" presStyleIdx="4" presStyleCnt="6"/>
      <dgm:spPr/>
    </dgm:pt>
    <dgm:pt modelId="{908A4BE6-7A43-4FFF-8E76-4566AEDA039B}" type="pres">
      <dgm:prSet presAssocID="{6A848EF8-5F14-46A8-96B5-56949BCBFD4F}" presName="txAndLines1" presStyleCnt="0"/>
      <dgm:spPr/>
    </dgm:pt>
    <dgm:pt modelId="{ABC44CC6-AB87-4A3A-AA61-0C2AB21D6520}" type="pres">
      <dgm:prSet presAssocID="{6A848EF8-5F14-46A8-96B5-56949BCBFD4F}" presName="anchor1" presStyleCnt="0"/>
      <dgm:spPr/>
    </dgm:pt>
    <dgm:pt modelId="{57D2E0A9-618E-4C5A-BC25-7AD96BC5E700}" type="pres">
      <dgm:prSet presAssocID="{6A848EF8-5F14-46A8-96B5-56949BCBFD4F}" presName="backup1" presStyleCnt="0"/>
      <dgm:spPr/>
    </dgm:pt>
    <dgm:pt modelId="{A4398B70-769C-44AC-A663-9A39B99C374D}" type="pres">
      <dgm:prSet presAssocID="{6A848EF8-5F14-46A8-96B5-56949BCBFD4F}" presName="preLine1" presStyleLbl="parChTrans1D1" presStyleIdx="5" presStyleCnt="6"/>
      <dgm:spPr/>
    </dgm:pt>
    <dgm:pt modelId="{0E47F416-E077-49D6-8676-70E29D531286}" type="pres">
      <dgm:prSet presAssocID="{6A848EF8-5F14-46A8-96B5-56949BCBFD4F}" presName="desTx1" presStyleLbl="revTx" presStyleIdx="0" presStyleCnt="0" custScaleX="123700">
        <dgm:presLayoutVars>
          <dgm:bulletEnabled val="1"/>
        </dgm:presLayoutVars>
      </dgm:prSet>
      <dgm:spPr/>
    </dgm:pt>
  </dgm:ptLst>
  <dgm:cxnLst>
    <dgm:cxn modelId="{057F040A-FAAA-48C8-BF35-9253105E78C0}" type="presOf" srcId="{49C2AF6B-877C-4527-8FB7-FE5149C50C72}" destId="{E15377C2-3440-4635-B275-8AC2737E1BB8}" srcOrd="0" destOrd="0" presId="urn:microsoft.com/office/officeart/2009/3/layout/SubStepProcess"/>
    <dgm:cxn modelId="{0E41C716-7549-4695-8E83-8A96EB11E99D}" srcId="{B757430F-B7C7-4EF7-928B-229F6C647451}" destId="{3D2F35BA-FF75-4158-87A9-35EBEA518A0D}" srcOrd="1" destOrd="0" parTransId="{4CFF108C-3245-461D-A0B7-2FED3CF2FADB}" sibTransId="{B031EB31-5114-4BE9-8F35-86BB0014A384}"/>
    <dgm:cxn modelId="{5DF78845-A021-4005-AB44-610278857B5C}" type="presOf" srcId="{3D2F35BA-FF75-4158-87A9-35EBEA518A0D}" destId="{E580250D-E8D0-4C99-9097-AE7A95EFFAC0}" srcOrd="0" destOrd="0" presId="urn:microsoft.com/office/officeart/2009/3/layout/SubStepProcess"/>
    <dgm:cxn modelId="{E1BF9073-CC05-4750-87D5-C64A3042306E}" srcId="{4F0D01E9-95C9-4645-B154-79143CBCC5DF}" destId="{B757430F-B7C7-4EF7-928B-229F6C647451}" srcOrd="0" destOrd="0" parTransId="{5645FC3D-13B5-4524-A844-CDFFC25CFEB8}" sibTransId="{E42A93CD-351E-4CA7-9E91-4E4C0AB03A08}"/>
    <dgm:cxn modelId="{9BF2DC8B-7772-46CE-BADA-71D2DB47BA15}" srcId="{B757430F-B7C7-4EF7-928B-229F6C647451}" destId="{6A848EF8-5F14-46A8-96B5-56949BCBFD4F}" srcOrd="2" destOrd="0" parTransId="{C6F6F88C-B551-4FBB-9D6D-8A137D0FB293}" sibTransId="{34551E29-CD83-4E43-B5E5-269C0B2E6EDC}"/>
    <dgm:cxn modelId="{28BCFF8B-2CEE-48EF-AF69-D102781DBCF0}" srcId="{B757430F-B7C7-4EF7-928B-229F6C647451}" destId="{49C2AF6B-877C-4527-8FB7-FE5149C50C72}" srcOrd="0" destOrd="0" parTransId="{098DA643-C916-4348-9D93-52B915EF72C4}" sibTransId="{8C88CFED-AF65-4ACA-AFD7-531A083C06D1}"/>
    <dgm:cxn modelId="{A01F31C1-76BB-4AF7-ADE1-C490BF0C1595}" type="presOf" srcId="{6A848EF8-5F14-46A8-96B5-56949BCBFD4F}" destId="{0E47F416-E077-49D6-8676-70E29D531286}" srcOrd="0" destOrd="0" presId="urn:microsoft.com/office/officeart/2009/3/layout/SubStepProcess"/>
    <dgm:cxn modelId="{09E503CC-05C7-4616-8FB7-075BD1F6DB01}" type="presOf" srcId="{4F0D01E9-95C9-4645-B154-79143CBCC5DF}" destId="{39AEDAFA-544E-4A82-B4AF-B1C7704964D6}" srcOrd="0" destOrd="0" presId="urn:microsoft.com/office/officeart/2009/3/layout/SubStepProcess"/>
    <dgm:cxn modelId="{1D99F9E2-DF54-465E-AEAF-2332C1C47C10}" type="presOf" srcId="{B757430F-B7C7-4EF7-928B-229F6C647451}" destId="{C4F1AAC4-E49A-4406-890E-96C0E91FCF0B}" srcOrd="0" destOrd="0" presId="urn:microsoft.com/office/officeart/2009/3/layout/SubStepProcess"/>
    <dgm:cxn modelId="{C4DC619C-F648-417D-813B-3454710923B5}" type="presParOf" srcId="{39AEDAFA-544E-4A82-B4AF-B1C7704964D6}" destId="{C4F1AAC4-E49A-4406-890E-96C0E91FCF0B}" srcOrd="0" destOrd="0" presId="urn:microsoft.com/office/officeart/2009/3/layout/SubStepProcess"/>
    <dgm:cxn modelId="{10CFEDB3-8250-4A03-9EDE-A089F43918A5}" type="presParOf" srcId="{39AEDAFA-544E-4A82-B4AF-B1C7704964D6}" destId="{6CC7B2F5-7F6C-4095-AF67-B24A28F06D46}" srcOrd="1" destOrd="0" presId="urn:microsoft.com/office/officeart/2009/3/layout/SubStepProcess"/>
    <dgm:cxn modelId="{39B23750-B84B-4E7D-AB0E-F0E01DE8FA36}" type="presParOf" srcId="{39AEDAFA-544E-4A82-B4AF-B1C7704964D6}" destId="{C76EBE1E-FCF7-47A0-8241-A487440B87DC}" srcOrd="2" destOrd="0" presId="urn:microsoft.com/office/officeart/2009/3/layout/SubStepProcess"/>
    <dgm:cxn modelId="{4492D685-E6A3-4CF0-AEB2-388114310911}" type="presParOf" srcId="{C76EBE1E-FCF7-47A0-8241-A487440B87DC}" destId="{D6C6466E-8192-4E11-B4A7-32411ECA8890}" srcOrd="0" destOrd="0" presId="urn:microsoft.com/office/officeart/2009/3/layout/SubStepProcess"/>
    <dgm:cxn modelId="{3E6EA203-D25B-4D15-9453-C267A86CE178}" type="presParOf" srcId="{C76EBE1E-FCF7-47A0-8241-A487440B87DC}" destId="{76523A85-19C4-4AB0-A32E-716DB3CC785A}" srcOrd="1" destOrd="0" presId="urn:microsoft.com/office/officeart/2009/3/layout/SubStepProcess"/>
    <dgm:cxn modelId="{4CF4EEFD-02FC-46CD-A48B-5D81AA87F7E8}" type="presParOf" srcId="{76523A85-19C4-4AB0-A32E-716DB3CC785A}" destId="{648DA05D-2D2E-47A9-A785-E535416BBADA}" srcOrd="0" destOrd="0" presId="urn:microsoft.com/office/officeart/2009/3/layout/SubStepProcess"/>
    <dgm:cxn modelId="{0FCAC38C-E6B6-4A55-9408-90C17DBEA3F1}" type="presParOf" srcId="{76523A85-19C4-4AB0-A32E-716DB3CC785A}" destId="{39D19E1E-081C-472B-BC30-06E6D5FD38FF}" srcOrd="1" destOrd="0" presId="urn:microsoft.com/office/officeart/2009/3/layout/SubStepProcess"/>
    <dgm:cxn modelId="{7D729B0A-F999-40C1-B87F-3C67FCA7442D}" type="presParOf" srcId="{76523A85-19C4-4AB0-A32E-716DB3CC785A}" destId="{BF036287-9D6F-415B-96CE-76FF37AD4495}" srcOrd="2" destOrd="0" presId="urn:microsoft.com/office/officeart/2009/3/layout/SubStepProcess"/>
    <dgm:cxn modelId="{B506FA1B-7B91-41C8-B109-2ABF047CA79D}" type="presParOf" srcId="{76523A85-19C4-4AB0-A32E-716DB3CC785A}" destId="{E15377C2-3440-4635-B275-8AC2737E1BB8}" srcOrd="3" destOrd="0" presId="urn:microsoft.com/office/officeart/2009/3/layout/SubStepProcess"/>
    <dgm:cxn modelId="{D837E9F8-DBD1-4B70-9742-0D8E1CD69899}" type="presParOf" srcId="{C76EBE1E-FCF7-47A0-8241-A487440B87DC}" destId="{49852936-3802-4634-BBBA-5D9D833EF022}" srcOrd="2" destOrd="0" presId="urn:microsoft.com/office/officeart/2009/3/layout/SubStepProcess"/>
    <dgm:cxn modelId="{3E044C94-A7B3-4FC5-A568-DAC08C01E5B0}" type="presParOf" srcId="{C76EBE1E-FCF7-47A0-8241-A487440B87DC}" destId="{2A9D14E0-6A12-4F4A-8C6E-3C72220EEC07}" srcOrd="3" destOrd="0" presId="urn:microsoft.com/office/officeart/2009/3/layout/SubStepProcess"/>
    <dgm:cxn modelId="{6167DA7B-9155-4CF5-8B70-9B6768B59C1F}" type="presParOf" srcId="{2A9D14E0-6A12-4F4A-8C6E-3C72220EEC07}" destId="{7940943D-51FC-4573-A0C5-AE0899F13EFB}" srcOrd="0" destOrd="0" presId="urn:microsoft.com/office/officeart/2009/3/layout/SubStepProcess"/>
    <dgm:cxn modelId="{F69D4EE4-CC69-4A12-8000-8CB31FDF46D0}" type="presParOf" srcId="{2A9D14E0-6A12-4F4A-8C6E-3C72220EEC07}" destId="{B28A3D25-E387-4F29-9AE3-5C2531CAF28A}" srcOrd="1" destOrd="0" presId="urn:microsoft.com/office/officeart/2009/3/layout/SubStepProcess"/>
    <dgm:cxn modelId="{3820F603-AA40-4D37-BC7F-9AF6390367FC}" type="presParOf" srcId="{2A9D14E0-6A12-4F4A-8C6E-3C72220EEC07}" destId="{A69B56CE-05D7-4E8D-9C8D-01EE629C63AB}" srcOrd="2" destOrd="0" presId="urn:microsoft.com/office/officeart/2009/3/layout/SubStepProcess"/>
    <dgm:cxn modelId="{B82CD3A0-9677-4EAD-9897-02BBDF6E453D}" type="presParOf" srcId="{2A9D14E0-6A12-4F4A-8C6E-3C72220EEC07}" destId="{E580250D-E8D0-4C99-9097-AE7A95EFFAC0}" srcOrd="3" destOrd="0" presId="urn:microsoft.com/office/officeart/2009/3/layout/SubStepProcess"/>
    <dgm:cxn modelId="{465AB72F-B192-4BE9-BBFE-32794C700B92}" type="presParOf" srcId="{C76EBE1E-FCF7-47A0-8241-A487440B87DC}" destId="{26E00B23-4C08-44D1-BD1A-629F27139CCC}" srcOrd="4" destOrd="0" presId="urn:microsoft.com/office/officeart/2009/3/layout/SubStepProcess"/>
    <dgm:cxn modelId="{444BB213-CED7-446D-AF64-784A74D79110}" type="presParOf" srcId="{C76EBE1E-FCF7-47A0-8241-A487440B87DC}" destId="{908A4BE6-7A43-4FFF-8E76-4566AEDA039B}" srcOrd="5" destOrd="0" presId="urn:microsoft.com/office/officeart/2009/3/layout/SubStepProcess"/>
    <dgm:cxn modelId="{14AF94E3-4D96-4465-83D3-9A055587766D}" type="presParOf" srcId="{908A4BE6-7A43-4FFF-8E76-4566AEDA039B}" destId="{ABC44CC6-AB87-4A3A-AA61-0C2AB21D6520}" srcOrd="0" destOrd="0" presId="urn:microsoft.com/office/officeart/2009/3/layout/SubStepProcess"/>
    <dgm:cxn modelId="{259E8725-84C2-4494-B687-90885CF6767C}" type="presParOf" srcId="{908A4BE6-7A43-4FFF-8E76-4566AEDA039B}" destId="{57D2E0A9-618E-4C5A-BC25-7AD96BC5E700}" srcOrd="1" destOrd="0" presId="urn:microsoft.com/office/officeart/2009/3/layout/SubStepProcess"/>
    <dgm:cxn modelId="{A2A829A2-29E1-4698-A839-26BAD5D0C2DA}" type="presParOf" srcId="{908A4BE6-7A43-4FFF-8E76-4566AEDA039B}" destId="{A4398B70-769C-44AC-A663-9A39B99C374D}" srcOrd="2" destOrd="0" presId="urn:microsoft.com/office/officeart/2009/3/layout/SubStepProcess"/>
    <dgm:cxn modelId="{397D915C-7352-4F8F-ABD0-9BCA485C73FD}" type="presParOf" srcId="{908A4BE6-7A43-4FFF-8E76-4566AEDA039B}" destId="{0E47F416-E077-49D6-8676-70E29D531286}" srcOrd="3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1AAC4-E49A-4406-890E-96C0E91FCF0B}">
      <dsp:nvSpPr>
        <dsp:cNvPr id="0" name=""/>
        <dsp:cNvSpPr/>
      </dsp:nvSpPr>
      <dsp:spPr>
        <a:xfrm>
          <a:off x="201" y="945273"/>
          <a:ext cx="3528119" cy="35281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tx1"/>
              </a:solidFill>
            </a:rPr>
            <a:t>DATA</a:t>
          </a:r>
        </a:p>
      </dsp:txBody>
      <dsp:txXfrm>
        <a:off x="516882" y="1461954"/>
        <a:ext cx="2494757" cy="2494757"/>
      </dsp:txXfrm>
    </dsp:sp>
    <dsp:sp modelId="{D6C6466E-8192-4E11-B4A7-32411ECA8890}">
      <dsp:nvSpPr>
        <dsp:cNvPr id="0" name=""/>
        <dsp:cNvSpPr/>
      </dsp:nvSpPr>
      <dsp:spPr>
        <a:xfrm rot="18281183">
          <a:off x="3265380" y="1780267"/>
          <a:ext cx="181185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185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036287-9D6F-415B-96CE-76FF37AD4495}">
      <dsp:nvSpPr>
        <dsp:cNvPr id="0" name=""/>
        <dsp:cNvSpPr/>
      </dsp:nvSpPr>
      <dsp:spPr>
        <a:xfrm>
          <a:off x="4686859" y="1035340"/>
          <a:ext cx="412387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377C2-3440-4635-B275-8AC2737E1BB8}">
      <dsp:nvSpPr>
        <dsp:cNvPr id="0" name=""/>
        <dsp:cNvSpPr/>
      </dsp:nvSpPr>
      <dsp:spPr>
        <a:xfrm>
          <a:off x="5099247" y="158079"/>
          <a:ext cx="2924203" cy="175452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Quality data for training, but also external unprocessed data  </a:t>
          </a:r>
          <a:endParaRPr lang="en-SI" sz="2500" kern="1200" dirty="0">
            <a:solidFill>
              <a:schemeClr val="bg1"/>
            </a:solidFill>
          </a:endParaRPr>
        </a:p>
      </dsp:txBody>
      <dsp:txXfrm>
        <a:off x="5099247" y="158079"/>
        <a:ext cx="2924203" cy="1754522"/>
      </dsp:txXfrm>
    </dsp:sp>
    <dsp:sp modelId="{49852936-3802-4634-BBBA-5D9D833EF022}">
      <dsp:nvSpPr>
        <dsp:cNvPr id="0" name=""/>
        <dsp:cNvSpPr/>
      </dsp:nvSpPr>
      <dsp:spPr>
        <a:xfrm rot="238573">
          <a:off x="3654515" y="2754027"/>
          <a:ext cx="10335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358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9B56CE-05D7-4E8D-9C8D-01EE629C63AB}">
      <dsp:nvSpPr>
        <dsp:cNvPr id="0" name=""/>
        <dsp:cNvSpPr/>
      </dsp:nvSpPr>
      <dsp:spPr>
        <a:xfrm>
          <a:off x="4686859" y="2789863"/>
          <a:ext cx="412387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80250D-E8D0-4C99-9097-AE7A95EFFAC0}">
      <dsp:nvSpPr>
        <dsp:cNvPr id="0" name=""/>
        <dsp:cNvSpPr/>
      </dsp:nvSpPr>
      <dsp:spPr>
        <a:xfrm>
          <a:off x="5099247" y="1912602"/>
          <a:ext cx="2924203" cy="175452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noProof="0" dirty="0">
              <a:solidFill>
                <a:schemeClr val="bg1"/>
              </a:solidFill>
            </a:rPr>
            <a:t>Dynamic external knowledge retrieval    </a:t>
          </a:r>
        </a:p>
      </dsp:txBody>
      <dsp:txXfrm>
        <a:off x="5099247" y="1912602"/>
        <a:ext cx="2924203" cy="1754522"/>
      </dsp:txXfrm>
    </dsp:sp>
    <dsp:sp modelId="{26E00B23-4C08-44D1-BD1A-629F27139CCC}">
      <dsp:nvSpPr>
        <dsp:cNvPr id="0" name=""/>
        <dsp:cNvSpPr/>
      </dsp:nvSpPr>
      <dsp:spPr>
        <a:xfrm rot="3690054">
          <a:off x="3168592" y="3683093"/>
          <a:ext cx="17768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7683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398B70-769C-44AC-A663-9A39B99C374D}">
      <dsp:nvSpPr>
        <dsp:cNvPr id="0" name=""/>
        <dsp:cNvSpPr/>
      </dsp:nvSpPr>
      <dsp:spPr>
        <a:xfrm>
          <a:off x="4480912" y="4463855"/>
          <a:ext cx="463295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47F416-E077-49D6-8676-70E29D531286}">
      <dsp:nvSpPr>
        <dsp:cNvPr id="0" name=""/>
        <dsp:cNvSpPr/>
      </dsp:nvSpPr>
      <dsp:spPr>
        <a:xfrm>
          <a:off x="4944208" y="3667124"/>
          <a:ext cx="3285188" cy="159346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500" kern="1200" dirty="0" err="1">
              <a:solidFill>
                <a:schemeClr val="bg1"/>
              </a:solidFill>
            </a:rPr>
            <a:t>Research</a:t>
          </a:r>
          <a:r>
            <a:rPr lang="en-GB" sz="2500" kern="1200" dirty="0">
              <a:solidFill>
                <a:schemeClr val="bg1"/>
              </a:solidFill>
            </a:rPr>
            <a:t> </a:t>
          </a:r>
          <a:r>
            <a:rPr lang="sl-SI" sz="2500" kern="1200" dirty="0" err="1">
              <a:solidFill>
                <a:schemeClr val="bg1"/>
              </a:solidFill>
            </a:rPr>
            <a:t>support</a:t>
          </a:r>
          <a:r>
            <a:rPr lang="sl-SI" sz="2500" kern="1200" dirty="0">
              <a:solidFill>
                <a:schemeClr val="bg1"/>
              </a:solidFill>
            </a:rPr>
            <a:t>, </a:t>
          </a:r>
          <a:r>
            <a:rPr lang="en-GB" sz="2500" kern="1200" dirty="0">
              <a:solidFill>
                <a:schemeClr val="bg1"/>
              </a:solidFill>
            </a:rPr>
            <a:t>automated descriptions …</a:t>
          </a:r>
          <a:endParaRPr lang="en-SI" sz="2500" kern="1200" dirty="0">
            <a:solidFill>
              <a:schemeClr val="bg1"/>
            </a:solidFill>
          </a:endParaRPr>
        </a:p>
      </dsp:txBody>
      <dsp:txXfrm>
        <a:off x="4944208" y="3667124"/>
        <a:ext cx="3285188" cy="1593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6/2/2025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6/2/2025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4CB3B-8429-1F93-D6CD-6EC691FDA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3571A8-B197-DC56-EC91-4473B7037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D5F250-CE4D-04F0-8EAD-2EC79B5C54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41427-77DE-8F47-CD5E-9810532EFF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463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33aea538016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33aea538016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3aea538016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33aea538016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34482245846_0_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5" name="Google Shape;985;g34482245846_0_853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300" cy="44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600"/>
          </a:p>
        </p:txBody>
      </p:sp>
      <p:sp>
        <p:nvSpPr>
          <p:cNvPr id="986" name="Google Shape;986;g34482245846_0_853:notes"/>
          <p:cNvSpPr txBox="1">
            <a:spLocks noGrp="1"/>
          </p:cNvSpPr>
          <p:nvPr>
            <p:ph type="sldNum" idx="12"/>
          </p:nvPr>
        </p:nvSpPr>
        <p:spPr>
          <a:xfrm>
            <a:off x="3850726" y="9431486"/>
            <a:ext cx="29469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19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90032-8FFF-0E47-B4B7-739E751E37D3}" type="slidenum">
              <a:rPr lang="en-LU" smtClean="0"/>
              <a:t>21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885740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DEF6A-F948-886C-F3F3-12B696DEB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58B271-EB90-8BB6-5056-3D4415472A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4C9205-2F95-FD2C-503B-6374F5868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8D768-9210-7507-7B3C-68D47963B7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793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E438E-D101-02C5-A5FC-CBA1EDD79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30CBC1-75CE-49EB-F266-309B053051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2C83C3-DD2F-4701-5999-33D6D474DA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A08FA-D1F8-DF8D-9D7A-CB07ABC1EA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30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sz="12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AI4LAM should be the driver of change in the digital transformation of cultural heritage</a:t>
            </a:r>
            <a:r>
              <a:rPr lang="en-GB" sz="12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 Globally.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522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76260-1244-1243-BA78-7E627F775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F39042-FFA0-1544-4D59-00E765F83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90545A-D9F2-2CBB-1EDA-0A72008F74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54B8F-A306-1721-FD21-DE5CDA3FC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38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C3E52-372F-3A83-4BA3-02475B534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B9CCB0-6044-4861-F137-D2F885C156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2DD1DE-22B1-F975-40DC-FA8F56F06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0FDD7-FB43-08D2-4A68-2056FF3E29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634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4144079896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4144079896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60E4F-16B9-8EC4-DDB9-8406E6A47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EBDEF9-DC85-568E-84D1-DB383DD9A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26C3C1-60A4-C8CC-16C1-464871AC06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I" sz="12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AI4LAM should be the driver of change in the digital transformation of cultural heritage</a:t>
            </a:r>
            <a:r>
              <a:rPr lang="en-GB" sz="12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. Globally.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08086-BC6A-40B4-7766-4F443844CD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106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49d598dd71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49d598dd71_0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>
          <a:extLst>
            <a:ext uri="{FF2B5EF4-FFF2-40B4-BE49-F238E27FC236}">
              <a16:creationId xmlns:a16="http://schemas.microsoft.com/office/drawing/2014/main" id="{9573067E-744D-B5D3-8407-6B9996165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8203674286_3_58:notes">
            <a:extLst>
              <a:ext uri="{FF2B5EF4-FFF2-40B4-BE49-F238E27FC236}">
                <a16:creationId xmlns:a16="http://schemas.microsoft.com/office/drawing/2014/main" id="{84D94D10-6C91-8C29-A6E8-F728E6AFFE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8203674286_3_58:notes">
            <a:extLst>
              <a:ext uri="{FF2B5EF4-FFF2-40B4-BE49-F238E27FC236}">
                <a16:creationId xmlns:a16="http://schemas.microsoft.com/office/drawing/2014/main" id="{169B3D21-2670-AD16-1225-006266DA3D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607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>
          <a:extLst>
            <a:ext uri="{FF2B5EF4-FFF2-40B4-BE49-F238E27FC236}">
              <a16:creationId xmlns:a16="http://schemas.microsoft.com/office/drawing/2014/main" id="{CBD4E9D3-2D4D-7432-9BFF-D9844AC63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8203674286_3_58:notes">
            <a:extLst>
              <a:ext uri="{FF2B5EF4-FFF2-40B4-BE49-F238E27FC236}">
                <a16:creationId xmlns:a16="http://schemas.microsoft.com/office/drawing/2014/main" id="{023A47DC-14EE-2ABE-6F47-762BC7E17E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8203674286_3_58:notes">
            <a:extLst>
              <a:ext uri="{FF2B5EF4-FFF2-40B4-BE49-F238E27FC236}">
                <a16:creationId xmlns:a16="http://schemas.microsoft.com/office/drawing/2014/main" id="{E9EA49EE-AF4B-B55B-3839-A320F5B26A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030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1918" y="3329790"/>
            <a:ext cx="4941771" cy="3200400"/>
          </a:xfrm>
        </p:spPr>
        <p:txBody>
          <a:bodyPr anchor="ctr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895350"/>
            <a:ext cx="3247662" cy="1917700"/>
          </a:xfrm>
        </p:spPr>
        <p:txBody>
          <a:bodyPr>
            <a:normAutofit/>
          </a:bodyPr>
          <a:lstStyle>
            <a:lvl1pPr algn="l">
              <a:defRPr lang="en-US" sz="24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14C3057-3BCC-F9A2-98D8-17DDB36F182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200" y="2813049"/>
            <a:ext cx="3247662" cy="323849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216396" y="895927"/>
            <a:ext cx="7137404" cy="511588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table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F91997C-538B-C8B9-14D7-31A1932F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615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GB"/>
              <a:t>TNC 2025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777EF4-982E-9337-7E82-31DC723C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4303BA-AFB6-0E22-486F-785994E3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327564" cy="1505528"/>
            <a:chOff x="0" y="0"/>
            <a:chExt cx="2238376" cy="310515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6E3A08-02EB-7B54-5089-E7A7F19FD72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4F9BE5-00B2-ADDF-771C-AB098B36C82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8081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7192"/>
            <a:ext cx="5655197" cy="199786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2705177"/>
            <a:ext cx="5733772" cy="448990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8199" y="3154166"/>
            <a:ext cx="5733773" cy="3032733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887108" y="2705177"/>
            <a:ext cx="3943627" cy="448989"/>
          </a:xfrm>
        </p:spPr>
        <p:txBody>
          <a:bodyPr anchor="ctr">
            <a:no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120DFF5-B64A-9744-4500-1D7BBA19B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887107" y="3164867"/>
            <a:ext cx="3943627" cy="3032733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986" y="6356350"/>
            <a:ext cx="411480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GB"/>
              <a:t>TNC 2025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0588715-35AD-8BE1-A5FC-E28BDD385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645" t="319" r="28732" b="73496"/>
          <a:stretch/>
        </p:blipFill>
        <p:spPr>
          <a:xfrm rot="10800000" flipH="1">
            <a:off x="6308436" y="-11"/>
            <a:ext cx="5883564" cy="23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44E9C70-0200-3C21-7766-CB9EA5FBF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5E4B16-2071-DEE9-BE53-F35AFBEFCA5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CB2B071-0355-D550-18A8-9D515CA1698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3550"/>
            <a:ext cx="10515600" cy="1325563"/>
          </a:xfrm>
        </p:spPr>
        <p:txBody>
          <a:bodyPr anchor="b"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57096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table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B554B2-4C33-2975-9F27-94B8AE71D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GB"/>
              <a:t>TNC 2025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3C6776-E983-2BA3-1054-75996FE0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7200" y="3238103"/>
            <a:ext cx="4179570" cy="285018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79570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GB"/>
              <a:t>TNC 2025</a:t>
            </a:r>
            <a:endParaRPr lang="en-US" dirty="0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7231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5888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5" name="Google Shape;55;p12"/>
          <p:cNvSpPr/>
          <p:nvPr/>
        </p:nvSpPr>
        <p:spPr>
          <a:xfrm>
            <a:off x="0" y="6164500"/>
            <a:ext cx="12192000" cy="6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6232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4229100" y="0"/>
            <a:ext cx="79629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3500" y="2674013"/>
            <a:ext cx="2895600" cy="3269589"/>
          </a:xfrm>
        </p:spPr>
        <p:txBody>
          <a:bodyPr>
            <a:normAutofit/>
          </a:bodyPr>
          <a:lstStyle>
            <a:lvl1pPr marL="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lnSpc>
                <a:spcPct val="140000"/>
              </a:lnSpc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GB"/>
              <a:t>TNC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018"/>
            <a:ext cx="4179570" cy="3377354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96E214-6A61-C8A7-B1DB-C8C260C13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6557818" cy="6858000"/>
            <a:chOff x="0" y="0"/>
            <a:chExt cx="4762501" cy="518636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18BC1BC-99D6-D9F4-19F9-AAE722E2AE61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816F797-248B-2C75-29B9-DB65A809D47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2501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87680"/>
            <a:ext cx="4179570" cy="337669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8E94DD-0F7B-3F92-58EA-5F06D557B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90667" y="0"/>
            <a:ext cx="1126278" cy="25122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19F5397-34DB-BC88-ADF5-AA470A06F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5080"/>
            <a:ext cx="6576291" cy="6872605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</p:spPr>
        <p:txBody>
          <a:bodyPr lIns="182880" tIns="182880" bIns="91440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1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2318" y="268360"/>
            <a:ext cx="7288282" cy="2121177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AC9D25F-5B3D-F5B2-5D02-C6BC6AA898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22388" y="2763078"/>
            <a:ext cx="7288212" cy="34070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E16CF1-2502-F2F0-2C27-2DD797903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096374" y="-25401"/>
            <a:ext cx="3095625" cy="6883401"/>
            <a:chOff x="9096375" y="-25401"/>
            <a:chExt cx="3095625" cy="688340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22A6FB-333C-65AE-23D8-08BCEA174D43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2BB247-4598-A983-DEBF-6F042C1DB0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381744" y="-25401"/>
              <a:ext cx="2810256" cy="68834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E84FEE-D475-A71D-7996-5925602EC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-1" y="-25403"/>
            <a:ext cx="1210573" cy="20481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459776D-4049-CB00-C321-0627C169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GB"/>
              <a:t>TNC 2025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DE114AF-34C6-A062-7340-858BC27D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406400"/>
            <a:ext cx="4179570" cy="345797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E045004-3604-59DC-13E0-7A0B2DF78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2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955F7B05-9431-1FBA-415D-6CF2DF562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093633" cy="39123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568961"/>
            <a:ext cx="8420100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97255"/>
            <a:ext cx="3924300" cy="46449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7FF22E3-5928-787E-B062-FA18127D3BD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933700" y="3251596"/>
            <a:ext cx="3943627" cy="323426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97255"/>
            <a:ext cx="3943627" cy="46449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78E4D0B-96F1-45F3-6B2A-5FA31A37257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10173" y="3251595"/>
            <a:ext cx="3943627" cy="323426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F41582C-9AD2-F126-40F3-D43E77D1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6926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GB"/>
              <a:t>TNC 2025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1F76B1-7BEF-7A88-1394-1164BFF0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1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558801"/>
            <a:ext cx="9953308" cy="1780860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217F83-0BDB-C70B-29FE-2651DE19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29817" y="0"/>
            <a:ext cx="7762183" cy="2754814"/>
            <a:chOff x="7334250" y="0"/>
            <a:chExt cx="4857750" cy="172402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C62368-3F79-C078-7086-B23D2F5A09F8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9BDD71-BF2E-BDB0-A625-D8371AEA1C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3354B96-CD25-BE1C-8CA2-3825F820B75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2960877"/>
            <a:ext cx="2722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DD81865-54C7-7674-4B2E-041D05C1D14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341120" y="3392035"/>
            <a:ext cx="2722880" cy="2907164"/>
          </a:xfrm>
        </p:spPr>
        <p:txBody>
          <a:bodyPr tIns="0">
            <a:normAutofit/>
          </a:bodyPr>
          <a:lstStyle>
            <a:lvl1pPr marL="283464" indent="-283464">
              <a:lnSpc>
                <a:spcPct val="100000"/>
              </a:lnSpc>
              <a:buFont typeface="+mj-lt"/>
              <a:buAutoNum type="arabicPeriod"/>
              <a:defRPr sz="1800" b="0" spc="50" baseline="0"/>
            </a:lvl1pPr>
            <a:lvl2pPr marL="566928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sz="1800" spc="50" baseline="0"/>
            </a:lvl2pPr>
            <a:lvl3pPr marL="850392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arenR"/>
              <a:defRPr sz="1800" spc="50" baseline="0"/>
            </a:lvl3pPr>
            <a:lvl4pPr marL="1042416" indent="-342900">
              <a:lnSpc>
                <a:spcPct val="100000"/>
              </a:lnSpc>
              <a:spcBef>
                <a:spcPts val="1000"/>
              </a:spcBef>
              <a:buFont typeface="+mj-lt"/>
              <a:buAutoNum type="alphaLcParenR"/>
              <a:defRPr sz="1800" spc="50" baseline="0"/>
            </a:lvl4pPr>
            <a:lvl5pPr marL="1074420" indent="-400050">
              <a:lnSpc>
                <a:spcPct val="100000"/>
              </a:lnSpc>
              <a:spcBef>
                <a:spcPts val="1000"/>
              </a:spcBef>
              <a:buFont typeface="+mj-lt"/>
              <a:buAutoNum type="romanLcPeriod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F39BA57-7F1C-623F-BC7F-B689C5AC33E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754881" y="2960877"/>
            <a:ext cx="5516880" cy="35128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4BF07A4-5A33-0B3C-A378-AB2435F1D5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754881" y="3324859"/>
            <a:ext cx="5506720" cy="3031489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43000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3DC63A6-41FE-6C2D-9A53-0AE4A6DBF3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33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GB"/>
              <a:t>TNC 2025</a:t>
            </a:r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B5130EC-B05B-5489-FBEC-DBEB6D1E73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085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CC92D-F90A-CB67-4860-D6939AC29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094182" y="0"/>
            <a:ext cx="1745673" cy="3897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4" y="1671639"/>
            <a:ext cx="5884027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376638-5C5B-8E5B-0C26-8F63B98EA4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8230" y="-9144"/>
            <a:ext cx="5481955" cy="6876288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</p:spPr>
        <p:txBody>
          <a:bodyPr lIns="274320" tIns="91440" bIns="9144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569D00-2037-2A8D-943B-22FAC1C0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5500" y="6356349"/>
            <a:ext cx="3819228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GB"/>
              <a:t>TNC 2025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967A9D-0B53-4F3F-0872-495C23A3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43B0E9A-A777-8745-6A36-0A79CB5E036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453725" y="3660774"/>
            <a:ext cx="5907176" cy="2536826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0" spc="50" baseline="0"/>
            </a:lvl1pPr>
            <a:lvl2pPr marL="28346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2pPr>
            <a:lvl3pPr marL="566928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3pPr>
            <a:lvl4pPr marL="859536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4pPr>
            <a:lvl5pPr marL="1152144" indent="-28575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5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TNC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70" r:id="rId4"/>
    <p:sldLayoutId id="2147483651" r:id="rId5"/>
    <p:sldLayoutId id="2147483671" r:id="rId6"/>
    <p:sldLayoutId id="2147483672" r:id="rId7"/>
    <p:sldLayoutId id="2147483673" r:id="rId8"/>
    <p:sldLayoutId id="2147483664" r:id="rId9"/>
    <p:sldLayoutId id="2147483674" r:id="rId10"/>
    <p:sldLayoutId id="2147483653" r:id="rId11"/>
    <p:sldLayoutId id="2147483667" r:id="rId12"/>
    <p:sldLayoutId id="2147483665" r:id="rId13"/>
    <p:sldLayoutId id="2147483675" r:id="rId14"/>
    <p:sldLayoutId id="2147483676" r:id="rId15"/>
    <p:sldLayoutId id="2147483677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allicapix.bnf.fr/rest?run=findIllustrations-app.xq&amp;start=1&amp;action=first&amp;module=1&amp;locale=fr&amp;similarity=&amp;rValue=&amp;gValue=&amp;bValue=&amp;mode=&amp;corpus=1418&amp;sourceTarget=&amp;keyword=suisse&amp;kwTarget=&amp;kwMode=&amp;typeP=P&amp;title=&amp;author=&amp;publisher=&amp;fromDate=&amp;toDate=&amp;iptc=00&amp;illTech=00&amp;illFonction=carte&amp;illGenre=00&amp;persType=00&amp;classif1=&amp;CBIR=*&amp;classif2=&amp;CS=0.25&amp;operator=and&amp;colName=00&amp;size=31&amp;density=13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-general@ai4lam.or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19870-73F9-4C00-6642-C5F18E4B7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 hidden="1">
            <a:extLst>
              <a:ext uri="{FF2B5EF4-FFF2-40B4-BE49-F238E27FC236}">
                <a16:creationId xmlns:a16="http://schemas.microsoft.com/office/drawing/2014/main" id="{E7E6EAFC-DB29-C4FE-795D-6838A8FA8AF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C42EF7-A116-895B-5381-BB30A9C42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3433"/>
            <a:ext cx="12192000" cy="34711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0CAEB3-9ED5-F073-176F-996C2E1CB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3433"/>
            <a:ext cx="12192000" cy="34711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66B228B-3023-09A3-9EF6-95BC8D774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3433"/>
            <a:ext cx="12192000" cy="34711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ECAA1B2-D1A1-7B68-84A2-CDF945F31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3433"/>
            <a:ext cx="12192000" cy="347113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200EA5E-6D69-E5E7-3304-BBB938284240}"/>
              </a:ext>
            </a:extLst>
          </p:cNvPr>
          <p:cNvSpPr txBox="1"/>
          <p:nvPr/>
        </p:nvSpPr>
        <p:spPr>
          <a:xfrm>
            <a:off x="2861388" y="4440518"/>
            <a:ext cx="89959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>
                <a:solidFill>
                  <a:srgbClr val="FFFFFF"/>
                </a:solidFill>
              </a:rPr>
              <a:t>Advancing </a:t>
            </a:r>
            <a:r>
              <a:rPr lang="en-GB" sz="2800" b="1" dirty="0">
                <a:solidFill>
                  <a:srgbClr val="FFFFFF"/>
                </a:solidFill>
              </a:rPr>
              <a:t>AI in Libraries, Archives, and Museums through Collaboration with the Geant Community</a:t>
            </a:r>
          </a:p>
          <a:p>
            <a:pPr algn="r"/>
            <a:r>
              <a:rPr lang="en-GB" sz="2400" dirty="0">
                <a:solidFill>
                  <a:srgbClr val="74D4E5"/>
                </a:solidFill>
              </a:rPr>
              <a:t>Ines Vodopivec</a:t>
            </a:r>
            <a:endParaRPr lang="en-SI" sz="2400" dirty="0">
              <a:solidFill>
                <a:srgbClr val="74D4E5"/>
              </a:solidFill>
            </a:endParaRPr>
          </a:p>
          <a:p>
            <a:pPr algn="r"/>
            <a:endParaRPr lang="en-GB" sz="3200" dirty="0">
              <a:solidFill>
                <a:srgbClr val="FFFFFF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FB347A7-BA7B-5904-62A4-1E8B83E241F9}"/>
              </a:ext>
            </a:extLst>
          </p:cNvPr>
          <p:cNvCxnSpPr>
            <a:cxnSpLocks/>
          </p:cNvCxnSpPr>
          <p:nvPr/>
        </p:nvCxnSpPr>
        <p:spPr>
          <a:xfrm>
            <a:off x="3920565" y="0"/>
            <a:ext cx="1761044" cy="39195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601D4C9-E619-BC7C-E71C-1835F203198C}"/>
              </a:ext>
            </a:extLst>
          </p:cNvPr>
          <p:cNvCxnSpPr>
            <a:cxnSpLocks/>
          </p:cNvCxnSpPr>
          <p:nvPr/>
        </p:nvCxnSpPr>
        <p:spPr>
          <a:xfrm>
            <a:off x="6296473" y="5244347"/>
            <a:ext cx="840757" cy="1826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7F97A2D-177A-8436-9491-F858D9AFC341}"/>
              </a:ext>
            </a:extLst>
          </p:cNvPr>
          <p:cNvSpPr txBox="1"/>
          <p:nvPr/>
        </p:nvSpPr>
        <p:spPr>
          <a:xfrm>
            <a:off x="6806543" y="5745923"/>
            <a:ext cx="5050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n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52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>
          <a:extLst>
            <a:ext uri="{FF2B5EF4-FFF2-40B4-BE49-F238E27FC236}">
              <a16:creationId xmlns:a16="http://schemas.microsoft.com/office/drawing/2014/main" id="{0ED3779E-FF8C-1FF1-9261-DDBCB6271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96637C1-893F-59C3-D561-C03DFE577F82}"/>
              </a:ext>
            </a:extLst>
          </p:cNvPr>
          <p:cNvSpPr/>
          <p:nvPr/>
        </p:nvSpPr>
        <p:spPr>
          <a:xfrm>
            <a:off x="2565327" y="735621"/>
            <a:ext cx="5225062" cy="2408571"/>
          </a:xfrm>
          <a:prstGeom prst="ellipse">
            <a:avLst/>
          </a:prstGeom>
          <a:solidFill>
            <a:srgbClr val="FAD6C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4A976B9-AF53-AB02-8CC3-D978058FE153}"/>
              </a:ext>
            </a:extLst>
          </p:cNvPr>
          <p:cNvSpPr/>
          <p:nvPr/>
        </p:nvSpPr>
        <p:spPr>
          <a:xfrm>
            <a:off x="4714857" y="447571"/>
            <a:ext cx="5393646" cy="2507009"/>
          </a:xfrm>
          <a:prstGeom prst="ellipse">
            <a:avLst/>
          </a:prstGeom>
          <a:solidFill>
            <a:srgbClr val="CDF0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45" name="Google Shape;245;p33">
            <a:extLst>
              <a:ext uri="{FF2B5EF4-FFF2-40B4-BE49-F238E27FC236}">
                <a16:creationId xmlns:a16="http://schemas.microsoft.com/office/drawing/2014/main" id="{FC8A82C1-A0B3-CCBC-FD52-1A5E09A35661}"/>
              </a:ext>
            </a:extLst>
          </p:cNvPr>
          <p:cNvSpPr/>
          <p:nvPr/>
        </p:nvSpPr>
        <p:spPr>
          <a:xfrm>
            <a:off x="639916" y="1349434"/>
            <a:ext cx="2085947" cy="984856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sl-SI" sz="1600" dirty="0"/>
              <a:t>S</a:t>
            </a:r>
            <a:r>
              <a:rPr lang="no" sz="1600" dirty="0"/>
              <a:t>oftware </a:t>
            </a:r>
          </a:p>
          <a:p>
            <a:pPr algn="ctr"/>
            <a:r>
              <a:rPr lang="no" sz="1600" dirty="0"/>
              <a:t>-</a:t>
            </a:r>
          </a:p>
          <a:p>
            <a:pPr algn="ctr"/>
            <a:r>
              <a:rPr lang="no" sz="1600" dirty="0"/>
              <a:t> algorithm </a:t>
            </a:r>
            <a:endParaRPr sz="1600" dirty="0"/>
          </a:p>
        </p:txBody>
      </p:sp>
      <p:sp>
        <p:nvSpPr>
          <p:cNvPr id="246" name="Google Shape;246;p33">
            <a:extLst>
              <a:ext uri="{FF2B5EF4-FFF2-40B4-BE49-F238E27FC236}">
                <a16:creationId xmlns:a16="http://schemas.microsoft.com/office/drawing/2014/main" id="{12BBE09F-603E-2FEC-5E87-CF20C540886B}"/>
              </a:ext>
            </a:extLst>
          </p:cNvPr>
          <p:cNvSpPr/>
          <p:nvPr/>
        </p:nvSpPr>
        <p:spPr>
          <a:xfrm>
            <a:off x="3473729" y="1354198"/>
            <a:ext cx="1568104" cy="980092"/>
          </a:xfrm>
          <a:prstGeom prst="flowChartMagneticDisk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no" sz="2667" b="1" dirty="0"/>
              <a:t>Data</a:t>
            </a:r>
            <a:endParaRPr sz="2667" b="1" dirty="0"/>
          </a:p>
        </p:txBody>
      </p:sp>
      <p:sp>
        <p:nvSpPr>
          <p:cNvPr id="247" name="Google Shape;247;p33">
            <a:extLst>
              <a:ext uri="{FF2B5EF4-FFF2-40B4-BE49-F238E27FC236}">
                <a16:creationId xmlns:a16="http://schemas.microsoft.com/office/drawing/2014/main" id="{E6FD2249-36FD-647B-02E6-9CC43E7467B7}"/>
              </a:ext>
            </a:extLst>
          </p:cNvPr>
          <p:cNvSpPr/>
          <p:nvPr/>
        </p:nvSpPr>
        <p:spPr>
          <a:xfrm>
            <a:off x="5585818" y="1349434"/>
            <a:ext cx="1621968" cy="964673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no" sz="2533" b="1" dirty="0"/>
              <a:t>Model</a:t>
            </a:r>
            <a:endParaRPr sz="2533" b="1" dirty="0"/>
          </a:p>
        </p:txBody>
      </p:sp>
      <p:sp>
        <p:nvSpPr>
          <p:cNvPr id="248" name="Google Shape;248;p33">
            <a:extLst>
              <a:ext uri="{FF2B5EF4-FFF2-40B4-BE49-F238E27FC236}">
                <a16:creationId xmlns:a16="http://schemas.microsoft.com/office/drawing/2014/main" id="{93115B70-C63A-8EFD-A244-63DFE31A402A}"/>
              </a:ext>
            </a:extLst>
          </p:cNvPr>
          <p:cNvSpPr txBox="1"/>
          <p:nvPr/>
        </p:nvSpPr>
        <p:spPr>
          <a:xfrm>
            <a:off x="2866900" y="1565707"/>
            <a:ext cx="603200" cy="7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no" sz="3867" b="1" dirty="0">
                <a:latin typeface="Calibri"/>
                <a:ea typeface="Calibri"/>
                <a:cs typeface="Calibri"/>
                <a:sym typeface="Calibri"/>
              </a:rPr>
              <a:t>+</a:t>
            </a:r>
            <a:endParaRPr sz="3867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3">
            <a:extLst>
              <a:ext uri="{FF2B5EF4-FFF2-40B4-BE49-F238E27FC236}">
                <a16:creationId xmlns:a16="http://schemas.microsoft.com/office/drawing/2014/main" id="{E1740A2B-0BA2-6613-4308-2011BC941698}"/>
              </a:ext>
            </a:extLst>
          </p:cNvPr>
          <p:cNvSpPr txBox="1"/>
          <p:nvPr/>
        </p:nvSpPr>
        <p:spPr>
          <a:xfrm>
            <a:off x="5066428" y="1558778"/>
            <a:ext cx="603200" cy="7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no" sz="3867" b="1" dirty="0">
                <a:latin typeface="Calibri"/>
                <a:ea typeface="Calibri"/>
                <a:cs typeface="Calibri"/>
                <a:sym typeface="Calibri"/>
              </a:rPr>
              <a:t>=</a:t>
            </a:r>
            <a:endParaRPr sz="3867" b="1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0" name="Google Shape;250;p33">
            <a:extLst>
              <a:ext uri="{FF2B5EF4-FFF2-40B4-BE49-F238E27FC236}">
                <a16:creationId xmlns:a16="http://schemas.microsoft.com/office/drawing/2014/main" id="{90A19760-5377-2D3B-1F82-9EEE1DA6B756}"/>
              </a:ext>
            </a:extLst>
          </p:cNvPr>
          <p:cNvGrpSpPr/>
          <p:nvPr/>
        </p:nvGrpSpPr>
        <p:grpSpPr>
          <a:xfrm>
            <a:off x="2495784" y="930034"/>
            <a:ext cx="1720000" cy="911828"/>
            <a:chOff x="2150360" y="943500"/>
            <a:chExt cx="1290000" cy="683871"/>
          </a:xfrm>
        </p:grpSpPr>
        <p:sp>
          <p:nvSpPr>
            <p:cNvPr id="251" name="Google Shape;251;p33">
              <a:extLst>
                <a:ext uri="{FF2B5EF4-FFF2-40B4-BE49-F238E27FC236}">
                  <a16:creationId xmlns:a16="http://schemas.microsoft.com/office/drawing/2014/main" id="{EDF032CA-01BA-C32D-988E-3E2A703777CC}"/>
                </a:ext>
              </a:extLst>
            </p:cNvPr>
            <p:cNvSpPr txBox="1"/>
            <p:nvPr/>
          </p:nvSpPr>
          <p:spPr>
            <a:xfrm>
              <a:off x="2150360" y="943500"/>
              <a:ext cx="1290000" cy="33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no" sz="2000" dirty="0">
                  <a:latin typeface="Calibri"/>
                  <a:ea typeface="Calibri"/>
                  <a:cs typeface="Calibri"/>
                  <a:sym typeface="Calibri"/>
                </a:rPr>
                <a:t>(Training!)</a:t>
              </a:r>
              <a:endParaRPr sz="20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52" name="Google Shape;252;p33">
              <a:extLst>
                <a:ext uri="{FF2B5EF4-FFF2-40B4-BE49-F238E27FC236}">
                  <a16:creationId xmlns:a16="http://schemas.microsoft.com/office/drawing/2014/main" id="{1973877B-4AF6-347E-0185-D2D372DD32E0}"/>
                </a:ext>
              </a:extLst>
            </p:cNvPr>
            <p:cNvCxnSpPr>
              <a:cxnSpLocks/>
            </p:cNvCxnSpPr>
            <p:nvPr/>
          </p:nvCxnSpPr>
          <p:spPr>
            <a:xfrm>
              <a:off x="2600344" y="1346271"/>
              <a:ext cx="0" cy="2811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21B0AC9-646C-68CE-01DE-1F263F1C99E5}"/>
              </a:ext>
            </a:extLst>
          </p:cNvPr>
          <p:cNvSpPr txBox="1"/>
          <p:nvPr/>
        </p:nvSpPr>
        <p:spPr>
          <a:xfrm>
            <a:off x="571413" y="2468268"/>
            <a:ext cx="2148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Llama</a:t>
            </a:r>
          </a:p>
          <a:p>
            <a:pPr algn="ctr"/>
            <a:r>
              <a:rPr lang="en-GB" dirty="0"/>
              <a:t>Mistral …</a:t>
            </a:r>
            <a:endParaRPr lang="en-SI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A234B7-1440-0095-3B48-B39AF6239BD9}"/>
              </a:ext>
            </a:extLst>
          </p:cNvPr>
          <p:cNvSpPr txBox="1"/>
          <p:nvPr/>
        </p:nvSpPr>
        <p:spPr>
          <a:xfrm>
            <a:off x="2957393" y="3126551"/>
            <a:ext cx="214808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GLAM DATA!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Digitised / Digitally Born </a:t>
            </a:r>
            <a:r>
              <a:rPr lang="sl-SI" sz="1600" dirty="0" err="1"/>
              <a:t>Cultural</a:t>
            </a:r>
            <a:r>
              <a:rPr lang="sl-SI" sz="1600" dirty="0"/>
              <a:t> </a:t>
            </a:r>
            <a:r>
              <a:rPr lang="sl-SI" sz="1600" dirty="0" err="1"/>
              <a:t>Heritage</a:t>
            </a:r>
            <a:r>
              <a:rPr lang="sl-SI" sz="1600" dirty="0"/>
              <a:t> 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Different Media Types to support user experience (for persons with disabilities etc.)</a:t>
            </a:r>
          </a:p>
          <a:p>
            <a:pPr algn="ctr"/>
            <a:endParaRPr lang="en-SI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7CB09-A10E-DD56-0B8A-29FA00D66DF2}"/>
              </a:ext>
            </a:extLst>
          </p:cNvPr>
          <p:cNvSpPr txBox="1"/>
          <p:nvPr/>
        </p:nvSpPr>
        <p:spPr>
          <a:xfrm>
            <a:off x="5585818" y="3176556"/>
            <a:ext cx="21480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/>
              <a:t>Natural Language Processing (NLP)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/>
              <a:t>Chatbots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/>
              <a:t>Transcribers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/>
              <a:t>Analytical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/>
              <a:t>Recommendation Systems</a:t>
            </a: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/>
              <a:t>Virtual Assistants and Onsite Visitor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/>
              <a:t>Translations and exhibition guides</a:t>
            </a:r>
            <a:endParaRPr lang="en-GB" sz="1600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436DD753-4B15-E068-B577-F2E8C35C1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56" y="5773429"/>
            <a:ext cx="2658400" cy="88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248;p33">
            <a:extLst>
              <a:ext uri="{FF2B5EF4-FFF2-40B4-BE49-F238E27FC236}">
                <a16:creationId xmlns:a16="http://schemas.microsoft.com/office/drawing/2014/main" id="{A2B7FEBB-DFFF-7E36-1978-D6C8B4CCB18E}"/>
              </a:ext>
            </a:extLst>
          </p:cNvPr>
          <p:cNvSpPr txBox="1"/>
          <p:nvPr/>
        </p:nvSpPr>
        <p:spPr>
          <a:xfrm>
            <a:off x="7251485" y="1558778"/>
            <a:ext cx="603200" cy="7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no" sz="3867" b="1" dirty="0">
                <a:latin typeface="Calibri"/>
                <a:ea typeface="Calibri"/>
                <a:cs typeface="Calibri"/>
                <a:sym typeface="Calibri"/>
              </a:rPr>
              <a:t>+</a:t>
            </a:r>
            <a:endParaRPr sz="3867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51;p33">
            <a:extLst>
              <a:ext uri="{FF2B5EF4-FFF2-40B4-BE49-F238E27FC236}">
                <a16:creationId xmlns:a16="http://schemas.microsoft.com/office/drawing/2014/main" id="{23502516-22CD-89D1-374D-BB514D8DB707}"/>
              </a:ext>
            </a:extLst>
          </p:cNvPr>
          <p:cNvSpPr txBox="1"/>
          <p:nvPr/>
        </p:nvSpPr>
        <p:spPr>
          <a:xfrm>
            <a:off x="6423996" y="957597"/>
            <a:ext cx="2199439" cy="851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sl-SI" sz="2000" dirty="0">
                <a:latin typeface="Calibri"/>
                <a:ea typeface="Calibri"/>
                <a:cs typeface="Calibri"/>
                <a:sym typeface="Calibri"/>
              </a:rPr>
              <a:t>(RAG) </a:t>
            </a:r>
          </a:p>
          <a:p>
            <a:pPr algn="ctr"/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46;p33">
            <a:extLst>
              <a:ext uri="{FF2B5EF4-FFF2-40B4-BE49-F238E27FC236}">
                <a16:creationId xmlns:a16="http://schemas.microsoft.com/office/drawing/2014/main" id="{8E591447-1972-A337-1CAB-311BF33C565C}"/>
              </a:ext>
            </a:extLst>
          </p:cNvPr>
          <p:cNvSpPr/>
          <p:nvPr/>
        </p:nvSpPr>
        <p:spPr>
          <a:xfrm>
            <a:off x="8039925" y="786881"/>
            <a:ext cx="1529340" cy="851273"/>
          </a:xfrm>
          <a:prstGeom prst="flowChartMagneticDisk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sl-SI" sz="2000" b="1" dirty="0"/>
              <a:t>E</a:t>
            </a:r>
            <a:r>
              <a:rPr lang="no" sz="2000" b="1" dirty="0"/>
              <a:t>xternal Data</a:t>
            </a:r>
            <a:endParaRPr sz="2000" b="1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954AB47-1899-06BE-945E-DC0256DFD3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sp>
        <p:nvSpPr>
          <p:cNvPr id="8" name="Google Shape;249;p33">
            <a:extLst>
              <a:ext uri="{FF2B5EF4-FFF2-40B4-BE49-F238E27FC236}">
                <a16:creationId xmlns:a16="http://schemas.microsoft.com/office/drawing/2014/main" id="{15DC136F-90D3-42DD-1FEA-57E12E1507AB}"/>
              </a:ext>
            </a:extLst>
          </p:cNvPr>
          <p:cNvSpPr txBox="1"/>
          <p:nvPr/>
        </p:nvSpPr>
        <p:spPr>
          <a:xfrm>
            <a:off x="8623435" y="2637839"/>
            <a:ext cx="603200" cy="7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no" sz="3867" b="1" dirty="0">
                <a:latin typeface="Calibri"/>
                <a:ea typeface="Calibri"/>
                <a:cs typeface="Calibri"/>
                <a:sym typeface="Calibri"/>
              </a:rPr>
              <a:t>=</a:t>
            </a:r>
            <a:endParaRPr sz="3867" b="1"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" name="Google Shape;252;p33">
            <a:extLst>
              <a:ext uri="{FF2B5EF4-FFF2-40B4-BE49-F238E27FC236}">
                <a16:creationId xmlns:a16="http://schemas.microsoft.com/office/drawing/2014/main" id="{11C27124-E79C-8904-1E9E-316973739E9C}"/>
              </a:ext>
            </a:extLst>
          </p:cNvPr>
          <p:cNvCxnSpPr>
            <a:cxnSpLocks/>
          </p:cNvCxnSpPr>
          <p:nvPr/>
        </p:nvCxnSpPr>
        <p:spPr>
          <a:xfrm>
            <a:off x="7502461" y="1447872"/>
            <a:ext cx="0" cy="374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" name="Google Shape;246;p33">
            <a:extLst>
              <a:ext uri="{FF2B5EF4-FFF2-40B4-BE49-F238E27FC236}">
                <a16:creationId xmlns:a16="http://schemas.microsoft.com/office/drawing/2014/main" id="{F95B93D6-8D59-69FC-04EC-CEAAF7BFA163}"/>
              </a:ext>
            </a:extLst>
          </p:cNvPr>
          <p:cNvSpPr/>
          <p:nvPr/>
        </p:nvSpPr>
        <p:spPr>
          <a:xfrm>
            <a:off x="8039925" y="1811493"/>
            <a:ext cx="1529340" cy="851273"/>
          </a:xfrm>
          <a:prstGeom prst="flowChartMagneticDisk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sl-SI" sz="2000" b="1" dirty="0"/>
              <a:t>E</a:t>
            </a:r>
            <a:r>
              <a:rPr lang="no" sz="2000" b="1" dirty="0"/>
              <a:t>xternal Data</a:t>
            </a:r>
            <a:endParaRPr sz="2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10EC47-657E-B6A0-17D1-A01184E8CA00}"/>
              </a:ext>
            </a:extLst>
          </p:cNvPr>
          <p:cNvSpPr txBox="1"/>
          <p:nvPr/>
        </p:nvSpPr>
        <p:spPr>
          <a:xfrm>
            <a:off x="8623435" y="3291626"/>
            <a:ext cx="2490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Scientific support </a:t>
            </a:r>
            <a:r>
              <a:rPr lang="en-GB" dirty="0"/>
              <a:t>(any scientific field)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Industry and tourism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Education </a:t>
            </a:r>
          </a:p>
        </p:txBody>
      </p:sp>
      <p:sp>
        <p:nvSpPr>
          <p:cNvPr id="244" name="Google Shape;244;p33">
            <a:extLst>
              <a:ext uri="{FF2B5EF4-FFF2-40B4-BE49-F238E27FC236}">
                <a16:creationId xmlns:a16="http://schemas.microsoft.com/office/drawing/2014/main" id="{DAADE08D-156E-0952-1931-7788DF45F2E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3368" y="5390938"/>
            <a:ext cx="4824789" cy="954087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GB" sz="2400" b="1" dirty="0"/>
              <a:t>Why glam data is important? </a:t>
            </a:r>
            <a:endParaRPr sz="2400" b="1" dirty="0"/>
          </a:p>
        </p:txBody>
      </p:sp>
    </p:spTree>
    <p:extLst>
      <p:ext uri="{BB962C8B-B14F-4D97-AF65-F5344CB8AC3E}">
        <p14:creationId xmlns:p14="http://schemas.microsoft.com/office/powerpoint/2010/main" val="2676109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24A9A-1BBA-898B-7A46-6F627E917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FC51283C-D51B-0ECE-C6BF-DAA318E2B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7957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/>
              <a:t>TNC 2025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BDB6D1-6501-6291-56F4-A8EAE3C5A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0000000-1234-1234-1234-123412341234}" type="slidenum">
              <a:rPr lang="en" smtClean="0"/>
              <a:pPr>
                <a:spcAft>
                  <a:spcPts val="600"/>
                </a:spcAft>
              </a:pPr>
              <a:t>11</a:t>
            </a:fld>
            <a:endParaRPr lang="en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2B2EAC0-6273-106C-9851-BCF100529ABC}"/>
              </a:ext>
            </a:extLst>
          </p:cNvPr>
          <p:cNvGraphicFramePr/>
          <p:nvPr/>
        </p:nvGraphicFramePr>
        <p:xfrm>
          <a:off x="3214468" y="593057"/>
          <a:ext cx="822959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9A4D8E0-F653-D2A5-7DB4-C0ADE406C3A1}"/>
              </a:ext>
            </a:extLst>
          </p:cNvPr>
          <p:cNvSpPr txBox="1"/>
          <p:nvPr/>
        </p:nvSpPr>
        <p:spPr>
          <a:xfrm>
            <a:off x="3583951" y="3631114"/>
            <a:ext cx="28276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= integral / = nonintegral part of models</a:t>
            </a:r>
            <a:endParaRPr lang="en-SI" sz="28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9DB30-DDB3-9CC4-FE93-B63E23662DB1}"/>
              </a:ext>
            </a:extLst>
          </p:cNvPr>
          <p:cNvSpPr txBox="1"/>
          <p:nvPr/>
        </p:nvSpPr>
        <p:spPr>
          <a:xfrm>
            <a:off x="2866098" y="5750114"/>
            <a:ext cx="8864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Copyrights: control over data access and use!  </a:t>
            </a:r>
            <a:endParaRPr lang="en-SI" sz="2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086DB7-BC77-C38F-E7E8-5EBAB56F0EB0}"/>
              </a:ext>
            </a:extLst>
          </p:cNvPr>
          <p:cNvSpPr txBox="1"/>
          <p:nvPr/>
        </p:nvSpPr>
        <p:spPr>
          <a:xfrm rot="20724152">
            <a:off x="2531979" y="931267"/>
            <a:ext cx="3773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C00000"/>
                </a:solidFill>
              </a:rPr>
              <a:t>OPEN DATA!</a:t>
            </a:r>
          </a:p>
          <a:p>
            <a:pPr algn="ctr"/>
            <a:r>
              <a:rPr lang="sl-SI" sz="4000" b="1" dirty="0">
                <a:solidFill>
                  <a:srgbClr val="C00000"/>
                </a:solidFill>
              </a:rPr>
              <a:t>FAIR</a:t>
            </a:r>
            <a:r>
              <a:rPr lang="en-GB" sz="4000" b="1" dirty="0">
                <a:solidFill>
                  <a:srgbClr val="C00000"/>
                </a:solidFill>
              </a:rPr>
              <a:t> DATA!</a:t>
            </a:r>
            <a:endParaRPr lang="en-SI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927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>
          <a:extLst>
            <a:ext uri="{FF2B5EF4-FFF2-40B4-BE49-F238E27FC236}">
              <a16:creationId xmlns:a16="http://schemas.microsoft.com/office/drawing/2014/main" id="{CD712F45-F08D-B2CF-439F-00637877F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Oval 195">
            <a:extLst>
              <a:ext uri="{FF2B5EF4-FFF2-40B4-BE49-F238E27FC236}">
                <a16:creationId xmlns:a16="http://schemas.microsoft.com/office/drawing/2014/main" id="{C1E99F29-EFDE-BA18-757F-90D4797740D8}"/>
              </a:ext>
            </a:extLst>
          </p:cNvPr>
          <p:cNvSpPr/>
          <p:nvPr/>
        </p:nvSpPr>
        <p:spPr>
          <a:xfrm>
            <a:off x="433800" y="5744501"/>
            <a:ext cx="812800" cy="75970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244" name="Google Shape;244;p33">
            <a:extLst>
              <a:ext uri="{FF2B5EF4-FFF2-40B4-BE49-F238E27FC236}">
                <a16:creationId xmlns:a16="http://schemas.microsoft.com/office/drawing/2014/main" id="{A1510613-5BE2-C4E3-B41E-F04B5269893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80046" y="39269"/>
            <a:ext cx="9450231" cy="954087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GB" sz="2000" b="1" dirty="0"/>
              <a:t>GLAM DATA in ai driven digital environment</a:t>
            </a:r>
            <a:endParaRPr sz="2000" b="1" dirty="0"/>
          </a:p>
        </p:txBody>
      </p:sp>
      <p:sp>
        <p:nvSpPr>
          <p:cNvPr id="246" name="Google Shape;246;p33">
            <a:extLst>
              <a:ext uri="{FF2B5EF4-FFF2-40B4-BE49-F238E27FC236}">
                <a16:creationId xmlns:a16="http://schemas.microsoft.com/office/drawing/2014/main" id="{E28E6CB3-EF9F-A38B-C201-DA538CB3B3B9}"/>
              </a:ext>
            </a:extLst>
          </p:cNvPr>
          <p:cNvSpPr/>
          <p:nvPr/>
        </p:nvSpPr>
        <p:spPr>
          <a:xfrm>
            <a:off x="8541850" y="4108048"/>
            <a:ext cx="1558385" cy="1085505"/>
          </a:xfrm>
          <a:prstGeom prst="flowChartMagneticDisk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sl-SI" sz="2667" b="1" dirty="0"/>
              <a:t>M</a:t>
            </a:r>
            <a:r>
              <a:rPr lang="no" sz="2667" b="1" dirty="0"/>
              <a:t>odels </a:t>
            </a:r>
            <a:endParaRPr sz="2667" b="1" dirty="0"/>
          </a:p>
        </p:txBody>
      </p:sp>
      <p:sp>
        <p:nvSpPr>
          <p:cNvPr id="247" name="Google Shape;247;p33">
            <a:extLst>
              <a:ext uri="{FF2B5EF4-FFF2-40B4-BE49-F238E27FC236}">
                <a16:creationId xmlns:a16="http://schemas.microsoft.com/office/drawing/2014/main" id="{7DCBBF88-4273-4323-1D9C-622AC9A2E225}"/>
              </a:ext>
            </a:extLst>
          </p:cNvPr>
          <p:cNvSpPr/>
          <p:nvPr/>
        </p:nvSpPr>
        <p:spPr>
          <a:xfrm>
            <a:off x="2826293" y="1393837"/>
            <a:ext cx="1782803" cy="2867565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no" sz="2400" b="1" dirty="0"/>
          </a:p>
          <a:p>
            <a:pPr algn="ctr"/>
            <a:r>
              <a:rPr lang="no" sz="2400" b="1" dirty="0"/>
              <a:t>GLAM:</a:t>
            </a:r>
          </a:p>
          <a:p>
            <a:pPr algn="ctr"/>
            <a:r>
              <a:rPr lang="en-GB" dirty="0"/>
              <a:t>d</a:t>
            </a:r>
            <a:r>
              <a:rPr lang="no" dirty="0"/>
              <a:t>ata production,</a:t>
            </a:r>
          </a:p>
          <a:p>
            <a:pPr algn="ctr"/>
            <a:r>
              <a:rPr lang="en-GB" dirty="0"/>
              <a:t>a</a:t>
            </a:r>
            <a:r>
              <a:rPr lang="no" dirty="0"/>
              <a:t>cquisition, access,</a:t>
            </a:r>
          </a:p>
          <a:p>
            <a:pPr algn="ctr"/>
            <a:r>
              <a:rPr lang="en-GB" dirty="0"/>
              <a:t>r</a:t>
            </a:r>
            <a:r>
              <a:rPr lang="no" dirty="0"/>
              <a:t>euse,</a:t>
            </a:r>
          </a:p>
          <a:p>
            <a:pPr algn="ctr"/>
            <a:r>
              <a:rPr lang="en-GB" dirty="0"/>
              <a:t>s</a:t>
            </a:r>
            <a:r>
              <a:rPr lang="no" dirty="0"/>
              <a:t>ource of data</a:t>
            </a:r>
          </a:p>
          <a:p>
            <a:pPr algn="ctr"/>
            <a:endParaRPr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76BA75-DA58-7EF2-FBFC-9688922657BF}"/>
              </a:ext>
            </a:extLst>
          </p:cNvPr>
          <p:cNvSpPr txBox="1"/>
          <p:nvPr/>
        </p:nvSpPr>
        <p:spPr>
          <a:xfrm>
            <a:off x="-233842" y="5680059"/>
            <a:ext cx="214808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4800" b="1" dirty="0">
                <a:ln/>
                <a:solidFill>
                  <a:srgbClr val="C00000"/>
                </a:solidFill>
              </a:rPr>
              <a:t>?</a:t>
            </a:r>
            <a:endParaRPr lang="en-SI" sz="4800" b="1" dirty="0">
              <a:ln/>
              <a:solidFill>
                <a:srgbClr val="C00000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39DD942-2556-4112-5F44-1D1597B2FB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sp>
        <p:nvSpPr>
          <p:cNvPr id="17" name="Google Shape;246;p33">
            <a:extLst>
              <a:ext uri="{FF2B5EF4-FFF2-40B4-BE49-F238E27FC236}">
                <a16:creationId xmlns:a16="http://schemas.microsoft.com/office/drawing/2014/main" id="{10364E48-63A9-FE45-8D3D-5D36A6480BF8}"/>
              </a:ext>
            </a:extLst>
          </p:cNvPr>
          <p:cNvSpPr/>
          <p:nvPr/>
        </p:nvSpPr>
        <p:spPr>
          <a:xfrm>
            <a:off x="188584" y="1396582"/>
            <a:ext cx="1630947" cy="3085772"/>
          </a:xfrm>
          <a:prstGeom prst="flowChartMagneticDisk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no" sz="2000" b="1" dirty="0"/>
              <a:t>DATA: </a:t>
            </a:r>
          </a:p>
          <a:p>
            <a:pPr algn="ctr"/>
            <a:r>
              <a:rPr lang="en-GB" sz="2000" dirty="0"/>
              <a:t>long term storage and preservation </a:t>
            </a:r>
          </a:p>
          <a:p>
            <a:pPr algn="ctr"/>
            <a:endParaRPr sz="2000" b="1" dirty="0"/>
          </a:p>
        </p:txBody>
      </p:sp>
      <p:sp>
        <p:nvSpPr>
          <p:cNvPr id="18" name="Google Shape;246;p33">
            <a:extLst>
              <a:ext uri="{FF2B5EF4-FFF2-40B4-BE49-F238E27FC236}">
                <a16:creationId xmlns:a16="http://schemas.microsoft.com/office/drawing/2014/main" id="{4C801726-D4BB-A40C-DEA1-4FC0849C9441}"/>
              </a:ext>
            </a:extLst>
          </p:cNvPr>
          <p:cNvSpPr/>
          <p:nvPr/>
        </p:nvSpPr>
        <p:spPr>
          <a:xfrm>
            <a:off x="295519" y="1644606"/>
            <a:ext cx="1630947" cy="3085772"/>
          </a:xfrm>
          <a:prstGeom prst="flowChartMagneticDisk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no" sz="2000" b="1" dirty="0"/>
              <a:t>DATA: </a:t>
            </a:r>
          </a:p>
          <a:p>
            <a:pPr algn="ctr"/>
            <a:r>
              <a:rPr lang="en-GB" sz="2000" dirty="0"/>
              <a:t>long term storage and preservation </a:t>
            </a:r>
          </a:p>
          <a:p>
            <a:pPr algn="ctr"/>
            <a:endParaRPr sz="2000" b="1" dirty="0"/>
          </a:p>
        </p:txBody>
      </p:sp>
      <p:sp>
        <p:nvSpPr>
          <p:cNvPr id="19" name="Google Shape;246;p33">
            <a:extLst>
              <a:ext uri="{FF2B5EF4-FFF2-40B4-BE49-F238E27FC236}">
                <a16:creationId xmlns:a16="http://schemas.microsoft.com/office/drawing/2014/main" id="{6E7BF4C1-1826-1366-18DA-A2BEB7044B69}"/>
              </a:ext>
            </a:extLst>
          </p:cNvPr>
          <p:cNvSpPr/>
          <p:nvPr/>
        </p:nvSpPr>
        <p:spPr>
          <a:xfrm>
            <a:off x="402454" y="1935082"/>
            <a:ext cx="1630947" cy="3085772"/>
          </a:xfrm>
          <a:prstGeom prst="flowChartMagneticDisk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no" sz="2000" b="1" dirty="0"/>
              <a:t>DATA: </a:t>
            </a:r>
          </a:p>
          <a:p>
            <a:pPr algn="ctr"/>
            <a:r>
              <a:rPr lang="en-GB" sz="2000" dirty="0"/>
              <a:t>long term storage and preservation </a:t>
            </a:r>
          </a:p>
          <a:p>
            <a:pPr algn="ctr"/>
            <a:endParaRPr sz="2000" b="1" dirty="0"/>
          </a:p>
        </p:txBody>
      </p:sp>
      <p:sp>
        <p:nvSpPr>
          <p:cNvPr id="20" name="Google Shape;246;p33">
            <a:extLst>
              <a:ext uri="{FF2B5EF4-FFF2-40B4-BE49-F238E27FC236}">
                <a16:creationId xmlns:a16="http://schemas.microsoft.com/office/drawing/2014/main" id="{0632BAB5-C889-E2A7-0D02-764BF3DC2AA9}"/>
              </a:ext>
            </a:extLst>
          </p:cNvPr>
          <p:cNvSpPr/>
          <p:nvPr/>
        </p:nvSpPr>
        <p:spPr>
          <a:xfrm>
            <a:off x="514142" y="2197542"/>
            <a:ext cx="1630947" cy="3085772"/>
          </a:xfrm>
          <a:prstGeom prst="flowChartMagneticDisk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no" sz="2000" b="1" dirty="0"/>
              <a:t>DATA: </a:t>
            </a:r>
          </a:p>
          <a:p>
            <a:pPr algn="ctr"/>
            <a:r>
              <a:rPr lang="en-GB" sz="2000" dirty="0"/>
              <a:t>long term storage and preservation </a:t>
            </a:r>
          </a:p>
          <a:p>
            <a:pPr algn="ctr"/>
            <a:endParaRPr sz="2000" b="1" dirty="0"/>
          </a:p>
        </p:txBody>
      </p:sp>
      <p:sp>
        <p:nvSpPr>
          <p:cNvPr id="21" name="Google Shape;246;p33">
            <a:extLst>
              <a:ext uri="{FF2B5EF4-FFF2-40B4-BE49-F238E27FC236}">
                <a16:creationId xmlns:a16="http://schemas.microsoft.com/office/drawing/2014/main" id="{CD9CC997-626C-829B-FD6C-007058C44762}"/>
              </a:ext>
            </a:extLst>
          </p:cNvPr>
          <p:cNvSpPr/>
          <p:nvPr/>
        </p:nvSpPr>
        <p:spPr>
          <a:xfrm>
            <a:off x="653178" y="2478281"/>
            <a:ext cx="1630947" cy="3085772"/>
          </a:xfrm>
          <a:prstGeom prst="flowChartMagneticDisk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no" sz="2400" b="1" dirty="0"/>
              <a:t>DATA STORAGE: </a:t>
            </a:r>
          </a:p>
          <a:p>
            <a:pPr algn="ctr"/>
            <a:r>
              <a:rPr lang="en-GB" sz="2000" dirty="0"/>
              <a:t>long term preservation </a:t>
            </a:r>
          </a:p>
          <a:p>
            <a:pPr algn="ctr"/>
            <a:endParaRPr sz="2000" b="1" dirty="0"/>
          </a:p>
        </p:txBody>
      </p:sp>
      <p:sp>
        <p:nvSpPr>
          <p:cNvPr id="245" name="Google Shape;245;p33">
            <a:extLst>
              <a:ext uri="{FF2B5EF4-FFF2-40B4-BE49-F238E27FC236}">
                <a16:creationId xmlns:a16="http://schemas.microsoft.com/office/drawing/2014/main" id="{6E9F7E36-E845-758A-1D1A-92D9E6492E4F}"/>
              </a:ext>
            </a:extLst>
          </p:cNvPr>
          <p:cNvSpPr/>
          <p:nvPr/>
        </p:nvSpPr>
        <p:spPr>
          <a:xfrm>
            <a:off x="4086057" y="3889448"/>
            <a:ext cx="2755294" cy="2635006"/>
          </a:xfrm>
          <a:prstGeom prst="ellipse">
            <a:avLst/>
          </a:prstGeom>
          <a:solidFill>
            <a:srgbClr val="CDF0F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400" b="1" dirty="0"/>
              <a:t>EXTERNAL SYSTEMS:</a:t>
            </a:r>
          </a:p>
          <a:p>
            <a:pPr algn="ctr"/>
            <a:r>
              <a:rPr lang="en-GB" dirty="0"/>
              <a:t>Repositories, digital libraries,</a:t>
            </a:r>
          </a:p>
          <a:p>
            <a:pPr algn="ctr"/>
            <a:r>
              <a:rPr lang="en-GB" dirty="0"/>
              <a:t>catalogues,</a:t>
            </a:r>
          </a:p>
          <a:p>
            <a:pPr algn="ctr"/>
            <a:r>
              <a:rPr lang="en-GB" dirty="0"/>
              <a:t>Web,</a:t>
            </a:r>
          </a:p>
          <a:p>
            <a:pPr algn="ctr"/>
            <a:r>
              <a:rPr lang="en-GB" dirty="0"/>
              <a:t>databases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00A47D2-40E1-D1A9-D746-E44FF75FB487}"/>
              </a:ext>
            </a:extLst>
          </p:cNvPr>
          <p:cNvSpPr/>
          <p:nvPr/>
        </p:nvSpPr>
        <p:spPr>
          <a:xfrm>
            <a:off x="5401988" y="1268773"/>
            <a:ext cx="3694200" cy="2867566"/>
          </a:xfrm>
          <a:prstGeom prst="ellipse">
            <a:avLst/>
          </a:prstGeom>
          <a:solidFill>
            <a:srgbClr val="FAD6C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DF3755-1098-9B54-B26A-3EA6CB4B3FE8}"/>
              </a:ext>
            </a:extLst>
          </p:cNvPr>
          <p:cNvSpPr txBox="1"/>
          <p:nvPr/>
        </p:nvSpPr>
        <p:spPr>
          <a:xfrm>
            <a:off x="6175046" y="1765790"/>
            <a:ext cx="21480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AI FACTORIES:</a:t>
            </a:r>
          </a:p>
          <a:p>
            <a:pPr algn="ctr"/>
            <a:r>
              <a:rPr lang="en-GB" dirty="0"/>
              <a:t>system infrastructure, development,</a:t>
            </a:r>
          </a:p>
          <a:p>
            <a:pPr algn="ctr"/>
            <a:r>
              <a:rPr lang="en-GB" dirty="0"/>
              <a:t>training,</a:t>
            </a:r>
          </a:p>
          <a:p>
            <a:pPr algn="ctr"/>
            <a:r>
              <a:rPr lang="en-GB" dirty="0"/>
              <a:t>deployment of AI models</a:t>
            </a:r>
            <a:endParaRPr lang="en-SI" dirty="0"/>
          </a:p>
        </p:txBody>
      </p:sp>
      <p:sp>
        <p:nvSpPr>
          <p:cNvPr id="22" name="Google Shape;246;p33">
            <a:extLst>
              <a:ext uri="{FF2B5EF4-FFF2-40B4-BE49-F238E27FC236}">
                <a16:creationId xmlns:a16="http://schemas.microsoft.com/office/drawing/2014/main" id="{ADBCD49B-3702-11AD-CF8C-290DFBA3F0ED}"/>
              </a:ext>
            </a:extLst>
          </p:cNvPr>
          <p:cNvSpPr/>
          <p:nvPr/>
        </p:nvSpPr>
        <p:spPr>
          <a:xfrm>
            <a:off x="8541850" y="5308641"/>
            <a:ext cx="1558385" cy="1085506"/>
          </a:xfrm>
          <a:prstGeom prst="flowChartMagneticDisk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 dirty="0"/>
              <a:t>Datasets </a:t>
            </a:r>
            <a:endParaRPr sz="2667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197726-702C-A896-1A79-9B8CB96BD7AA}"/>
              </a:ext>
            </a:extLst>
          </p:cNvPr>
          <p:cNvSpPr/>
          <p:nvPr/>
        </p:nvSpPr>
        <p:spPr>
          <a:xfrm>
            <a:off x="9638815" y="1393837"/>
            <a:ext cx="2150731" cy="19890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END USERS: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individual, institutions,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industry</a:t>
            </a:r>
            <a:endParaRPr lang="en-SI" dirty="0">
              <a:solidFill>
                <a:schemeClr val="tx1"/>
              </a:solidFill>
            </a:endParaRP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0AB54E5B-7D78-514D-896B-5381775A3C05}"/>
              </a:ext>
            </a:extLst>
          </p:cNvPr>
          <p:cNvCxnSpPr>
            <a:cxnSpLocks/>
            <a:stCxn id="247" idx="0"/>
            <a:endCxn id="2" idx="0"/>
          </p:cNvCxnSpPr>
          <p:nvPr/>
        </p:nvCxnSpPr>
        <p:spPr>
          <a:xfrm rot="5400000" flipH="1" flipV="1">
            <a:off x="5420859" y="-434391"/>
            <a:ext cx="125064" cy="3531393"/>
          </a:xfrm>
          <a:prstGeom prst="bentConnector3">
            <a:avLst>
              <a:gd name="adj1" fmla="val 354467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2D1F13BC-BB88-468A-FF44-53CDC10660F2}"/>
              </a:ext>
            </a:extLst>
          </p:cNvPr>
          <p:cNvCxnSpPr>
            <a:cxnSpLocks/>
            <a:stCxn id="247" idx="2"/>
            <a:endCxn id="245" idx="2"/>
          </p:cNvCxnSpPr>
          <p:nvPr/>
        </p:nvCxnSpPr>
        <p:spPr>
          <a:xfrm rot="16200000" flipH="1">
            <a:off x="3429102" y="4549995"/>
            <a:ext cx="945549" cy="368362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12BAF9F2-3C1A-E579-8A49-904DC89681A5}"/>
              </a:ext>
            </a:extLst>
          </p:cNvPr>
          <p:cNvCxnSpPr>
            <a:cxnSpLocks/>
            <a:stCxn id="2" idx="4"/>
            <a:endCxn id="22" idx="2"/>
          </p:cNvCxnSpPr>
          <p:nvPr/>
        </p:nvCxnSpPr>
        <p:spPr>
          <a:xfrm rot="16200000" flipH="1">
            <a:off x="7037942" y="4347485"/>
            <a:ext cx="1715055" cy="1292762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2E7758E9-12E0-4610-6525-DA810877A876}"/>
              </a:ext>
            </a:extLst>
          </p:cNvPr>
          <p:cNvCxnSpPr>
            <a:cxnSpLocks/>
            <a:endCxn id="246" idx="2"/>
          </p:cNvCxnSpPr>
          <p:nvPr/>
        </p:nvCxnSpPr>
        <p:spPr>
          <a:xfrm flipV="1">
            <a:off x="7249088" y="4650801"/>
            <a:ext cx="1292762" cy="522319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B2DB4295-0596-AE95-578F-57445327682A}"/>
              </a:ext>
            </a:extLst>
          </p:cNvPr>
          <p:cNvCxnSpPr>
            <a:cxnSpLocks/>
            <a:stCxn id="246" idx="4"/>
            <a:endCxn id="21" idx="3"/>
          </p:cNvCxnSpPr>
          <p:nvPr/>
        </p:nvCxnSpPr>
        <p:spPr>
          <a:xfrm flipH="1">
            <a:off x="1468652" y="4650801"/>
            <a:ext cx="8631583" cy="913252"/>
          </a:xfrm>
          <a:prstGeom prst="bentConnector4">
            <a:avLst>
              <a:gd name="adj1" fmla="val -7426"/>
              <a:gd name="adj2" fmla="val 219921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4EF7BEB9-CA7C-437F-D063-E617F72401B6}"/>
              </a:ext>
            </a:extLst>
          </p:cNvPr>
          <p:cNvCxnSpPr>
            <a:cxnSpLocks/>
            <a:stCxn id="22" idx="4"/>
            <a:endCxn id="21" idx="3"/>
          </p:cNvCxnSpPr>
          <p:nvPr/>
        </p:nvCxnSpPr>
        <p:spPr>
          <a:xfrm flipH="1" flipV="1">
            <a:off x="1468652" y="5564053"/>
            <a:ext cx="8631583" cy="287341"/>
          </a:xfrm>
          <a:prstGeom prst="bentConnector4">
            <a:avLst>
              <a:gd name="adj1" fmla="val -2648"/>
              <a:gd name="adj2" fmla="val -281613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nector: Elbow 192">
            <a:extLst>
              <a:ext uri="{FF2B5EF4-FFF2-40B4-BE49-F238E27FC236}">
                <a16:creationId xmlns:a16="http://schemas.microsoft.com/office/drawing/2014/main" id="{393F813E-4AD8-8A67-8D20-0A453FA6DD6D}"/>
              </a:ext>
            </a:extLst>
          </p:cNvPr>
          <p:cNvCxnSpPr>
            <a:cxnSpLocks/>
            <a:stCxn id="246" idx="1"/>
            <a:endCxn id="25" idx="1"/>
          </p:cNvCxnSpPr>
          <p:nvPr/>
        </p:nvCxnSpPr>
        <p:spPr>
          <a:xfrm rot="5400000" flipH="1" flipV="1">
            <a:off x="8620096" y="3089329"/>
            <a:ext cx="1719667" cy="317772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Oval 210">
            <a:extLst>
              <a:ext uri="{FF2B5EF4-FFF2-40B4-BE49-F238E27FC236}">
                <a16:creationId xmlns:a16="http://schemas.microsoft.com/office/drawing/2014/main" id="{9015A6DB-F742-AFF0-AF4E-83D8CA9FD595}"/>
              </a:ext>
            </a:extLst>
          </p:cNvPr>
          <p:cNvSpPr/>
          <p:nvPr/>
        </p:nvSpPr>
        <p:spPr>
          <a:xfrm>
            <a:off x="4995588" y="1013981"/>
            <a:ext cx="812800" cy="75970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cxnSp>
        <p:nvCxnSpPr>
          <p:cNvPr id="199" name="Connector: Elbow 198">
            <a:extLst>
              <a:ext uri="{FF2B5EF4-FFF2-40B4-BE49-F238E27FC236}">
                <a16:creationId xmlns:a16="http://schemas.microsoft.com/office/drawing/2014/main" id="{B98681B9-14F8-FC09-4F7F-F57023F9222B}"/>
              </a:ext>
            </a:extLst>
          </p:cNvPr>
          <p:cNvCxnSpPr>
            <a:cxnSpLocks/>
            <a:stCxn id="247" idx="0"/>
            <a:endCxn id="17" idx="1"/>
          </p:cNvCxnSpPr>
          <p:nvPr/>
        </p:nvCxnSpPr>
        <p:spPr>
          <a:xfrm rot="16200000" flipH="1" flipV="1">
            <a:off x="2359504" y="38390"/>
            <a:ext cx="2745" cy="2713637"/>
          </a:xfrm>
          <a:prstGeom prst="bentConnector3">
            <a:avLst>
              <a:gd name="adj1" fmla="val -16250893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BBADE6EA-2A5D-97E0-2BEC-97E6D4DF19DB}"/>
              </a:ext>
            </a:extLst>
          </p:cNvPr>
          <p:cNvSpPr txBox="1"/>
          <p:nvPr/>
        </p:nvSpPr>
        <p:spPr>
          <a:xfrm>
            <a:off x="4327944" y="978338"/>
            <a:ext cx="214808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4800" b="1" dirty="0">
                <a:ln/>
                <a:solidFill>
                  <a:srgbClr val="C00000"/>
                </a:solidFill>
              </a:rPr>
              <a:t>?</a:t>
            </a:r>
            <a:endParaRPr lang="en-SI" sz="4800" b="1" dirty="0">
              <a:ln/>
              <a:solidFill>
                <a:srgbClr val="C00000"/>
              </a:solidFill>
            </a:endParaRPr>
          </a:p>
        </p:txBody>
      </p:sp>
      <p:cxnSp>
        <p:nvCxnSpPr>
          <p:cNvPr id="224" name="Connector: Elbow 223">
            <a:extLst>
              <a:ext uri="{FF2B5EF4-FFF2-40B4-BE49-F238E27FC236}">
                <a16:creationId xmlns:a16="http://schemas.microsoft.com/office/drawing/2014/main" id="{552B31F0-B8B6-D04C-843E-A95986035E63}"/>
              </a:ext>
            </a:extLst>
          </p:cNvPr>
          <p:cNvCxnSpPr>
            <a:cxnSpLocks/>
            <a:stCxn id="245" idx="0"/>
            <a:endCxn id="2" idx="2"/>
          </p:cNvCxnSpPr>
          <p:nvPr/>
        </p:nvCxnSpPr>
        <p:spPr>
          <a:xfrm rot="16200000" flipV="1">
            <a:off x="4839400" y="3265144"/>
            <a:ext cx="1186892" cy="61716"/>
          </a:xfrm>
          <a:prstGeom prst="bentConnector4">
            <a:avLst>
              <a:gd name="adj1" fmla="val 34441"/>
              <a:gd name="adj2" fmla="val 937092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TextBox 229">
            <a:extLst>
              <a:ext uri="{FF2B5EF4-FFF2-40B4-BE49-F238E27FC236}">
                <a16:creationId xmlns:a16="http://schemas.microsoft.com/office/drawing/2014/main" id="{54D05B1E-FE0F-B703-9996-886639FBD692}"/>
              </a:ext>
            </a:extLst>
          </p:cNvPr>
          <p:cNvSpPr txBox="1"/>
          <p:nvPr/>
        </p:nvSpPr>
        <p:spPr>
          <a:xfrm>
            <a:off x="3475404" y="1387433"/>
            <a:ext cx="499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1</a:t>
            </a:r>
            <a:endParaRPr lang="en-SI" b="1" dirty="0">
              <a:solidFill>
                <a:srgbClr val="C00000"/>
              </a:solidFill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E5860076-1518-1687-5E8D-6E5B85BD6199}"/>
              </a:ext>
            </a:extLst>
          </p:cNvPr>
          <p:cNvSpPr txBox="1"/>
          <p:nvPr/>
        </p:nvSpPr>
        <p:spPr>
          <a:xfrm>
            <a:off x="1230574" y="2939468"/>
            <a:ext cx="499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2</a:t>
            </a:r>
            <a:endParaRPr lang="en-SI" b="1" dirty="0">
              <a:solidFill>
                <a:srgbClr val="C00000"/>
              </a:solidFill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B77989DC-2918-0BC5-D3CE-E21E86E47305}"/>
              </a:ext>
            </a:extLst>
          </p:cNvPr>
          <p:cNvSpPr txBox="1"/>
          <p:nvPr/>
        </p:nvSpPr>
        <p:spPr>
          <a:xfrm>
            <a:off x="5233604" y="3897348"/>
            <a:ext cx="499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3</a:t>
            </a:r>
            <a:endParaRPr lang="en-SI" b="1" dirty="0">
              <a:solidFill>
                <a:srgbClr val="C00000"/>
              </a:solidFill>
            </a:endParaRP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17E161EC-E384-00F6-4CEE-6B30B310B2AC}"/>
              </a:ext>
            </a:extLst>
          </p:cNvPr>
          <p:cNvSpPr txBox="1"/>
          <p:nvPr/>
        </p:nvSpPr>
        <p:spPr>
          <a:xfrm>
            <a:off x="7006772" y="1362239"/>
            <a:ext cx="499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4</a:t>
            </a:r>
            <a:endParaRPr lang="en-SI" b="1" dirty="0">
              <a:solidFill>
                <a:srgbClr val="C00000"/>
              </a:solidFill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4A882C0A-82AB-AFF0-B2D6-C69D63C5AB5E}"/>
              </a:ext>
            </a:extLst>
          </p:cNvPr>
          <p:cNvSpPr txBox="1"/>
          <p:nvPr/>
        </p:nvSpPr>
        <p:spPr>
          <a:xfrm>
            <a:off x="8073344" y="5054352"/>
            <a:ext cx="499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5</a:t>
            </a:r>
            <a:endParaRPr lang="en-SI" b="1" dirty="0">
              <a:solidFill>
                <a:srgbClr val="C00000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E03AA35D-9A4E-EEBE-74ED-A1DB4A115FA0}"/>
              </a:ext>
            </a:extLst>
          </p:cNvPr>
          <p:cNvSpPr txBox="1"/>
          <p:nvPr/>
        </p:nvSpPr>
        <p:spPr>
          <a:xfrm>
            <a:off x="10464393" y="1459940"/>
            <a:ext cx="499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6</a:t>
            </a:r>
            <a:endParaRPr lang="en-SI" b="1" dirty="0">
              <a:solidFill>
                <a:srgbClr val="C00000"/>
              </a:solidFill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C923720D-0196-55F8-7437-C0F0BB9FB181}"/>
              </a:ext>
            </a:extLst>
          </p:cNvPr>
          <p:cNvSpPr txBox="1"/>
          <p:nvPr/>
        </p:nvSpPr>
        <p:spPr>
          <a:xfrm>
            <a:off x="1230574" y="5079860"/>
            <a:ext cx="499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7</a:t>
            </a:r>
            <a:endParaRPr lang="en-SI" b="1" dirty="0">
              <a:solidFill>
                <a:srgbClr val="C00000"/>
              </a:solidFill>
            </a:endParaRPr>
          </a:p>
        </p:txBody>
      </p:sp>
      <p:cxnSp>
        <p:nvCxnSpPr>
          <p:cNvPr id="238" name="Connector: Elbow 237">
            <a:extLst>
              <a:ext uri="{FF2B5EF4-FFF2-40B4-BE49-F238E27FC236}">
                <a16:creationId xmlns:a16="http://schemas.microsoft.com/office/drawing/2014/main" id="{36EE23D7-3D78-80FB-4197-3B812B219D07}"/>
              </a:ext>
            </a:extLst>
          </p:cNvPr>
          <p:cNvCxnSpPr>
            <a:cxnSpLocks/>
            <a:stCxn id="25" idx="2"/>
          </p:cNvCxnSpPr>
          <p:nvPr/>
        </p:nvCxnSpPr>
        <p:spPr>
          <a:xfrm rot="5400000">
            <a:off x="10120878" y="3976226"/>
            <a:ext cx="1186604" cy="2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Connector: Elbow 242">
            <a:extLst>
              <a:ext uri="{FF2B5EF4-FFF2-40B4-BE49-F238E27FC236}">
                <a16:creationId xmlns:a16="http://schemas.microsoft.com/office/drawing/2014/main" id="{DDE5B0DD-4E44-8141-DC71-FF3F3DC003BF}"/>
              </a:ext>
            </a:extLst>
          </p:cNvPr>
          <p:cNvCxnSpPr>
            <a:cxnSpLocks/>
            <a:stCxn id="25" idx="0"/>
          </p:cNvCxnSpPr>
          <p:nvPr/>
        </p:nvCxnSpPr>
        <p:spPr>
          <a:xfrm rot="16200000" flipV="1">
            <a:off x="8852290" y="-468055"/>
            <a:ext cx="427074" cy="3296709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5" name="Oval 6144">
            <a:extLst>
              <a:ext uri="{FF2B5EF4-FFF2-40B4-BE49-F238E27FC236}">
                <a16:creationId xmlns:a16="http://schemas.microsoft.com/office/drawing/2014/main" id="{41B233A0-72C0-FEA0-44B9-88152D9EB5EB}"/>
              </a:ext>
            </a:extLst>
          </p:cNvPr>
          <p:cNvSpPr/>
          <p:nvPr/>
        </p:nvSpPr>
        <p:spPr>
          <a:xfrm>
            <a:off x="10963966" y="4041970"/>
            <a:ext cx="812800" cy="75970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/>
          </a:p>
        </p:txBody>
      </p:sp>
      <p:sp>
        <p:nvSpPr>
          <p:cNvPr id="6144" name="TextBox 6143">
            <a:extLst>
              <a:ext uri="{FF2B5EF4-FFF2-40B4-BE49-F238E27FC236}">
                <a16:creationId xmlns:a16="http://schemas.microsoft.com/office/drawing/2014/main" id="{824994A7-65F1-777A-64AD-C3085AA2E849}"/>
              </a:ext>
            </a:extLst>
          </p:cNvPr>
          <p:cNvSpPr txBox="1"/>
          <p:nvPr/>
        </p:nvSpPr>
        <p:spPr>
          <a:xfrm>
            <a:off x="10296323" y="3978883"/>
            <a:ext cx="214808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4800" b="1" dirty="0">
                <a:ln/>
                <a:solidFill>
                  <a:srgbClr val="C00000"/>
                </a:solidFill>
              </a:rPr>
              <a:t>?</a:t>
            </a:r>
            <a:endParaRPr lang="en-SI" sz="4800" b="1" dirty="0">
              <a:ln/>
              <a:solidFill>
                <a:srgbClr val="C00000"/>
              </a:solidFill>
            </a:endParaRPr>
          </a:p>
        </p:txBody>
      </p:sp>
      <p:sp>
        <p:nvSpPr>
          <p:cNvPr id="6146" name="Google Shape;246;p33">
            <a:extLst>
              <a:ext uri="{FF2B5EF4-FFF2-40B4-BE49-F238E27FC236}">
                <a16:creationId xmlns:a16="http://schemas.microsoft.com/office/drawing/2014/main" id="{0E1FB093-4EBB-A495-2A45-4F074E544CC2}"/>
              </a:ext>
            </a:extLst>
          </p:cNvPr>
          <p:cNvSpPr/>
          <p:nvPr/>
        </p:nvSpPr>
        <p:spPr>
          <a:xfrm>
            <a:off x="2166805" y="5425551"/>
            <a:ext cx="1558385" cy="1085505"/>
          </a:xfrm>
          <a:prstGeom prst="flowChartMagneticDisk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sl-SI" sz="2667" b="1" dirty="0"/>
              <a:t>M</a:t>
            </a:r>
            <a:r>
              <a:rPr lang="no" sz="2667" b="1" dirty="0"/>
              <a:t>odels </a:t>
            </a:r>
            <a:endParaRPr sz="2667" b="1" dirty="0"/>
          </a:p>
        </p:txBody>
      </p:sp>
      <p:cxnSp>
        <p:nvCxnSpPr>
          <p:cNvPr id="6152" name="Connector: Elbow 6151">
            <a:extLst>
              <a:ext uri="{FF2B5EF4-FFF2-40B4-BE49-F238E27FC236}">
                <a16:creationId xmlns:a16="http://schemas.microsoft.com/office/drawing/2014/main" id="{C2158004-7BAD-23B8-F284-A54C0850F5E4}"/>
              </a:ext>
            </a:extLst>
          </p:cNvPr>
          <p:cNvCxnSpPr>
            <a:stCxn id="247" idx="1"/>
            <a:endCxn id="6146" idx="1"/>
          </p:cNvCxnSpPr>
          <p:nvPr/>
        </p:nvCxnSpPr>
        <p:spPr>
          <a:xfrm rot="10800000" flipH="1" flipV="1">
            <a:off x="2826292" y="2827619"/>
            <a:ext cx="119705" cy="2597931"/>
          </a:xfrm>
          <a:prstGeom prst="bentConnector4">
            <a:avLst>
              <a:gd name="adj1" fmla="val -190969"/>
              <a:gd name="adj2" fmla="val 77595"/>
            </a:avLst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82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5B9616-73B2-3501-AF23-CBDAD3159A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13541D-0639-7C0D-BB27-3620B9923E0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012113" y="6356350"/>
            <a:ext cx="4179887" cy="365125"/>
          </a:xfrm>
        </p:spPr>
        <p:txBody>
          <a:bodyPr/>
          <a:lstStyle/>
          <a:p>
            <a:r>
              <a:rPr lang="en-GB"/>
              <a:t>TNC 2025</a:t>
            </a:r>
            <a:endParaRPr lang="en-US" dirty="0"/>
          </a:p>
        </p:txBody>
      </p:sp>
      <p:sp>
        <p:nvSpPr>
          <p:cNvPr id="7" name="Arrow: Quad 6">
            <a:extLst>
              <a:ext uri="{FF2B5EF4-FFF2-40B4-BE49-F238E27FC236}">
                <a16:creationId xmlns:a16="http://schemas.microsoft.com/office/drawing/2014/main" id="{1174BA36-AC76-2B7A-8E27-0A78E96102FB}"/>
              </a:ext>
            </a:extLst>
          </p:cNvPr>
          <p:cNvSpPr/>
          <p:nvPr/>
        </p:nvSpPr>
        <p:spPr>
          <a:xfrm>
            <a:off x="4095900" y="1823579"/>
            <a:ext cx="3490790" cy="3339362"/>
          </a:xfrm>
          <a:prstGeom prst="quadArrow">
            <a:avLst>
              <a:gd name="adj1" fmla="val 8236"/>
              <a:gd name="adj2" fmla="val 10464"/>
              <a:gd name="adj3" fmla="val 225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A94C86-5697-5A63-C320-95F167335B55}"/>
              </a:ext>
            </a:extLst>
          </p:cNvPr>
          <p:cNvSpPr txBox="1"/>
          <p:nvPr/>
        </p:nvSpPr>
        <p:spPr>
          <a:xfrm>
            <a:off x="928469" y="2638976"/>
            <a:ext cx="258845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For internal use: </a:t>
            </a:r>
          </a:p>
          <a:p>
            <a:r>
              <a:rPr lang="en-GB" dirty="0"/>
              <a:t>Like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metadata creation,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enhancing automatization,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support of working processes,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improving accuracy of OCR etc.   </a:t>
            </a:r>
          </a:p>
          <a:p>
            <a:pPr marL="285750" indent="-285750">
              <a:buFontTx/>
              <a:buChar char="-"/>
            </a:pPr>
            <a:endParaRPr lang="en-SI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B48105-B7F4-FAB0-4393-558E0ED90DE4}"/>
              </a:ext>
            </a:extLst>
          </p:cNvPr>
          <p:cNvSpPr txBox="1"/>
          <p:nvPr/>
        </p:nvSpPr>
        <p:spPr>
          <a:xfrm>
            <a:off x="4571311" y="831754"/>
            <a:ext cx="2784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AI developed on the market and adopted by GLAM</a:t>
            </a:r>
            <a:endParaRPr lang="en-SI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55E355-2A4D-2B15-6E04-CE0B85F4A2FA}"/>
              </a:ext>
            </a:extLst>
          </p:cNvPr>
          <p:cNvSpPr txBox="1"/>
          <p:nvPr/>
        </p:nvSpPr>
        <p:spPr>
          <a:xfrm>
            <a:off x="4304942" y="5467506"/>
            <a:ext cx="3317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AI developed by GLAM and used in real-time applications </a:t>
            </a:r>
            <a:endParaRPr lang="en-SI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7634EB-0FC1-71B2-BD20-98DFEBED8CB7}"/>
              </a:ext>
            </a:extLst>
          </p:cNvPr>
          <p:cNvSpPr txBox="1"/>
          <p:nvPr/>
        </p:nvSpPr>
        <p:spPr>
          <a:xfrm>
            <a:off x="8427474" y="2632898"/>
            <a:ext cx="2588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For external use: </a:t>
            </a:r>
          </a:p>
          <a:p>
            <a:r>
              <a:rPr lang="en-GB" dirty="0"/>
              <a:t>Like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chatbots and retrieval systems,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research and education,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segmentation of digital data etc.   </a:t>
            </a:r>
          </a:p>
          <a:p>
            <a:pPr marL="285750" indent="-285750">
              <a:buFontTx/>
              <a:buChar char="-"/>
            </a:pPr>
            <a:endParaRPr lang="en-SI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F48AB2-DC81-EA13-902D-C20AA57A9B7E}"/>
              </a:ext>
            </a:extLst>
          </p:cNvPr>
          <p:cNvSpPr txBox="1"/>
          <p:nvPr/>
        </p:nvSpPr>
        <p:spPr>
          <a:xfrm>
            <a:off x="964532" y="1104231"/>
            <a:ext cx="2128070" cy="923330"/>
          </a:xfrm>
          <a:prstGeom prst="rect">
            <a:avLst/>
          </a:prstGeom>
          <a:solidFill>
            <a:srgbClr val="CDF0FB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TESTING, EVALUATION, COMPARISON</a:t>
            </a:r>
            <a:endParaRPr lang="en-SI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64A3C1-2DE6-96D2-E068-279091BA6246}"/>
              </a:ext>
            </a:extLst>
          </p:cNvPr>
          <p:cNvSpPr txBox="1"/>
          <p:nvPr/>
        </p:nvSpPr>
        <p:spPr>
          <a:xfrm>
            <a:off x="1049892" y="5538643"/>
            <a:ext cx="2181078" cy="923330"/>
          </a:xfrm>
          <a:prstGeom prst="rect">
            <a:avLst/>
          </a:prstGeom>
          <a:solidFill>
            <a:srgbClr val="CDF0FB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ADDRESSING </a:t>
            </a:r>
          </a:p>
          <a:p>
            <a:r>
              <a:rPr lang="en-GB" dirty="0"/>
              <a:t>INTERNAL </a:t>
            </a:r>
          </a:p>
          <a:p>
            <a:r>
              <a:rPr lang="en-GB" dirty="0"/>
              <a:t>ISSUES</a:t>
            </a:r>
            <a:endParaRPr lang="en-SI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6428DA-14AF-17DB-5531-5DF9B4EED94D}"/>
              </a:ext>
            </a:extLst>
          </p:cNvPr>
          <p:cNvSpPr txBox="1"/>
          <p:nvPr/>
        </p:nvSpPr>
        <p:spPr>
          <a:xfrm>
            <a:off x="8410593" y="5510286"/>
            <a:ext cx="3040509" cy="646331"/>
          </a:xfrm>
          <a:prstGeom prst="rect">
            <a:avLst/>
          </a:prstGeom>
          <a:solidFill>
            <a:srgbClr val="CDF0FB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ADAPTING USER-ORIENTED SERVICES</a:t>
            </a:r>
            <a:endParaRPr lang="en-SI" dirty="0"/>
          </a:p>
        </p:txBody>
      </p:sp>
      <p:sp>
        <p:nvSpPr>
          <p:cNvPr id="20" name="Arrow: Curved Down 19">
            <a:extLst>
              <a:ext uri="{FF2B5EF4-FFF2-40B4-BE49-F238E27FC236}">
                <a16:creationId xmlns:a16="http://schemas.microsoft.com/office/drawing/2014/main" id="{3CD84976-F3EF-2124-CCCB-1546D804C92D}"/>
              </a:ext>
            </a:extLst>
          </p:cNvPr>
          <p:cNvSpPr/>
          <p:nvPr/>
        </p:nvSpPr>
        <p:spPr>
          <a:xfrm rot="19382969">
            <a:off x="3443001" y="1714655"/>
            <a:ext cx="1723882" cy="675626"/>
          </a:xfrm>
          <a:prstGeom prst="curvedDownArrow">
            <a:avLst>
              <a:gd name="adj1" fmla="val 17430"/>
              <a:gd name="adj2" fmla="val 58412"/>
              <a:gd name="adj3" fmla="val 25000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>
              <a:solidFill>
                <a:schemeClr val="tx1"/>
              </a:solidFill>
            </a:endParaRPr>
          </a:p>
        </p:txBody>
      </p:sp>
      <p:sp>
        <p:nvSpPr>
          <p:cNvPr id="22" name="Arrow: Curved Down 21">
            <a:extLst>
              <a:ext uri="{FF2B5EF4-FFF2-40B4-BE49-F238E27FC236}">
                <a16:creationId xmlns:a16="http://schemas.microsoft.com/office/drawing/2014/main" id="{3CC297F8-B569-387E-6B48-39E7208E3E80}"/>
              </a:ext>
            </a:extLst>
          </p:cNvPr>
          <p:cNvSpPr/>
          <p:nvPr/>
        </p:nvSpPr>
        <p:spPr>
          <a:xfrm rot="2763942">
            <a:off x="6570016" y="1832475"/>
            <a:ext cx="1723882" cy="675626"/>
          </a:xfrm>
          <a:prstGeom prst="curvedDownArrow">
            <a:avLst>
              <a:gd name="adj1" fmla="val 17430"/>
              <a:gd name="adj2" fmla="val 58412"/>
              <a:gd name="adj3" fmla="val 25000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>
              <a:solidFill>
                <a:schemeClr val="tx1"/>
              </a:solidFill>
            </a:endParaRPr>
          </a:p>
        </p:txBody>
      </p:sp>
      <p:sp>
        <p:nvSpPr>
          <p:cNvPr id="23" name="Arrow: Curved Down 22">
            <a:extLst>
              <a:ext uri="{FF2B5EF4-FFF2-40B4-BE49-F238E27FC236}">
                <a16:creationId xmlns:a16="http://schemas.microsoft.com/office/drawing/2014/main" id="{205B56E0-EF8E-1B54-75E3-ACEBDF2315CF}"/>
              </a:ext>
            </a:extLst>
          </p:cNvPr>
          <p:cNvSpPr/>
          <p:nvPr/>
        </p:nvSpPr>
        <p:spPr>
          <a:xfrm rot="12983392">
            <a:off x="3285179" y="4346384"/>
            <a:ext cx="1723882" cy="675626"/>
          </a:xfrm>
          <a:prstGeom prst="curvedDownArrow">
            <a:avLst>
              <a:gd name="adj1" fmla="val 17430"/>
              <a:gd name="adj2" fmla="val 58412"/>
              <a:gd name="adj3" fmla="val 25000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>
              <a:solidFill>
                <a:schemeClr val="tx1"/>
              </a:solidFill>
            </a:endParaRPr>
          </a:p>
        </p:txBody>
      </p:sp>
      <p:sp>
        <p:nvSpPr>
          <p:cNvPr id="24" name="Arrow: Curved Down 23">
            <a:extLst>
              <a:ext uri="{FF2B5EF4-FFF2-40B4-BE49-F238E27FC236}">
                <a16:creationId xmlns:a16="http://schemas.microsoft.com/office/drawing/2014/main" id="{84301E08-DFC0-7C71-D3DA-B14721CFF9B6}"/>
              </a:ext>
            </a:extLst>
          </p:cNvPr>
          <p:cNvSpPr/>
          <p:nvPr/>
        </p:nvSpPr>
        <p:spPr>
          <a:xfrm rot="8256031">
            <a:off x="6570016" y="4388816"/>
            <a:ext cx="1723882" cy="675626"/>
          </a:xfrm>
          <a:prstGeom prst="curvedDownArrow">
            <a:avLst>
              <a:gd name="adj1" fmla="val 17430"/>
              <a:gd name="adj2" fmla="val 58412"/>
              <a:gd name="adj3" fmla="val 25000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5305C7-D6C4-544E-76CE-E4743F774743}"/>
              </a:ext>
            </a:extLst>
          </p:cNvPr>
          <p:cNvSpPr txBox="1"/>
          <p:nvPr/>
        </p:nvSpPr>
        <p:spPr>
          <a:xfrm>
            <a:off x="8514465" y="1129138"/>
            <a:ext cx="2128070" cy="923330"/>
          </a:xfrm>
          <a:prstGeom prst="rect">
            <a:avLst/>
          </a:prstGeom>
          <a:solidFill>
            <a:srgbClr val="CDF0FB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FOLLOWING </a:t>
            </a:r>
          </a:p>
          <a:p>
            <a:r>
              <a:rPr lang="en-GB" dirty="0"/>
              <a:t>USERS NEEDS </a:t>
            </a:r>
          </a:p>
          <a:p>
            <a:r>
              <a:rPr lang="en-GB" dirty="0"/>
              <a:t>AND BEHAVIOUR </a:t>
            </a:r>
            <a:endParaRPr lang="en-SI" dirty="0"/>
          </a:p>
        </p:txBody>
      </p:sp>
      <p:sp>
        <p:nvSpPr>
          <p:cNvPr id="2" name="Google Shape;244;p33">
            <a:extLst>
              <a:ext uri="{FF2B5EF4-FFF2-40B4-BE49-F238E27FC236}">
                <a16:creationId xmlns:a16="http://schemas.microsoft.com/office/drawing/2014/main" id="{155942FC-34CE-5AC7-9F96-4B7DEC96960B}"/>
              </a:ext>
            </a:extLst>
          </p:cNvPr>
          <p:cNvSpPr txBox="1">
            <a:spLocks/>
          </p:cNvSpPr>
          <p:nvPr/>
        </p:nvSpPr>
        <p:spPr>
          <a:xfrm>
            <a:off x="188583" y="51050"/>
            <a:ext cx="9450231" cy="954087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2400" b="1" dirty="0"/>
              <a:t>Why GLAM need safe infrastructure for ai? </a:t>
            </a:r>
          </a:p>
        </p:txBody>
      </p:sp>
    </p:spTree>
    <p:extLst>
      <p:ext uri="{BB962C8B-B14F-4D97-AF65-F5344CB8AC3E}">
        <p14:creationId xmlns:p14="http://schemas.microsoft.com/office/powerpoint/2010/main" val="778660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5699A4-0786-1F20-6F79-DBA5294E8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9" y="1468186"/>
            <a:ext cx="4181035" cy="1325563"/>
          </a:xfrm>
        </p:spPr>
        <p:txBody>
          <a:bodyPr/>
          <a:lstStyle/>
          <a:p>
            <a:r>
              <a:rPr lang="sl-SI" dirty="0" err="1"/>
              <a:t>Examples</a:t>
            </a:r>
            <a:r>
              <a:rPr lang="sl-SI" dirty="0"/>
              <a:t> </a:t>
            </a:r>
            <a:r>
              <a:rPr lang="sl-SI" dirty="0" err="1"/>
              <a:t>from</a:t>
            </a:r>
            <a:r>
              <a:rPr lang="sl-SI" dirty="0"/>
              <a:t> </a:t>
            </a:r>
            <a:r>
              <a:rPr lang="sl-SI" dirty="0" err="1"/>
              <a:t>practice</a:t>
            </a:r>
            <a:endParaRPr lang="en-S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5B09F8-5E31-70BB-2F7A-3744CA3E1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3014367"/>
            <a:ext cx="4286543" cy="2929235"/>
          </a:xfrm>
        </p:spPr>
        <p:txBody>
          <a:bodyPr>
            <a:normAutofit/>
          </a:bodyPr>
          <a:lstStyle/>
          <a:p>
            <a:r>
              <a:rPr lang="en-GB" dirty="0"/>
              <a:t>AI4LAM institutions:</a:t>
            </a:r>
          </a:p>
          <a:p>
            <a:pPr marL="285750" indent="-285750">
              <a:buFontTx/>
              <a:buChar char="-"/>
            </a:pPr>
            <a:r>
              <a:rPr lang="en-GB" dirty="0"/>
              <a:t>National Library of Norway</a:t>
            </a:r>
          </a:p>
          <a:p>
            <a:pPr marL="285750" indent="-285750">
              <a:buFontTx/>
              <a:buChar char="-"/>
            </a:pPr>
            <a:r>
              <a:rPr lang="en-GB" dirty="0"/>
              <a:t>Bibliothèque </a:t>
            </a:r>
            <a:r>
              <a:rPr lang="en-GB" dirty="0" err="1"/>
              <a:t>nationale</a:t>
            </a:r>
            <a:r>
              <a:rPr lang="en-GB" dirty="0"/>
              <a:t> de France</a:t>
            </a:r>
          </a:p>
          <a:p>
            <a:pPr marL="285750" indent="-285750">
              <a:buFontTx/>
              <a:buChar char="-"/>
            </a:pPr>
            <a:r>
              <a:rPr lang="en-GB" dirty="0"/>
              <a:t>National Library of Luxembourg </a:t>
            </a:r>
            <a:endParaRPr lang="en-S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46D317-8770-F280-A7C3-DA07F4C5A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98E548-6C76-F559-7B38-41E60FCB2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441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0A2BDC-1C1E-CC03-73C8-34F1AC88D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0" y="1615736"/>
            <a:ext cx="5130018" cy="1524735"/>
          </a:xfrm>
        </p:spPr>
        <p:txBody>
          <a:bodyPr/>
          <a:lstStyle/>
          <a:p>
            <a:r>
              <a:rPr lang="en-GB" dirty="0"/>
              <a:t>National Library of Norway</a:t>
            </a:r>
            <a:endParaRPr lang="en-SI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529358F-75EA-03AA-E891-6C51C56F0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1889" y="3323320"/>
            <a:ext cx="5826369" cy="2850181"/>
          </a:xfrm>
        </p:spPr>
        <p:txBody>
          <a:bodyPr>
            <a:normAutofit/>
          </a:bodyPr>
          <a:lstStyle/>
          <a:p>
            <a:r>
              <a:rPr lang="en-GB" sz="2400" b="1" dirty="0"/>
              <a:t>TESTING if copyrighted material improves LLM model performance?</a:t>
            </a:r>
          </a:p>
          <a:p>
            <a:r>
              <a:rPr lang="en-GB" sz="2400" b="1" dirty="0">
                <a:solidFill>
                  <a:srgbClr val="74D4E5"/>
                </a:solidFill>
              </a:rPr>
              <a:t>NLN AI-lab, Javier de la Rosa et al.</a:t>
            </a:r>
            <a:endParaRPr lang="en-SI" sz="2400" dirty="0">
              <a:solidFill>
                <a:srgbClr val="74D4E5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C4417-88FB-5738-D6C3-BB2147C02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C9638-93ED-453B-930E-11C79ED5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Google Shape;63;p13">
            <a:extLst>
              <a:ext uri="{FF2B5EF4-FFF2-40B4-BE49-F238E27FC236}">
                <a16:creationId xmlns:a16="http://schemas.microsoft.com/office/drawing/2014/main" id="{8F952275-A1DA-E4F2-9528-98A794BD0E5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8018" y="5468478"/>
            <a:ext cx="3014361" cy="53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590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8058699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l">
              <a:buNone/>
            </a:pPr>
            <a:r>
              <a:rPr lang="en-GB" b="1" i="0" u="none" strike="noStrike" dirty="0" err="1">
                <a:effectLst/>
                <a:latin typeface="Roboto" panose="02000000000000000000" pitchFamily="2" charset="0"/>
              </a:rPr>
              <a:t>lLM</a:t>
            </a:r>
            <a:r>
              <a:rPr lang="en-GB" b="1" i="0" u="none" strike="noStrike" dirty="0">
                <a:effectLst/>
                <a:latin typeface="Roboto" panose="02000000000000000000" pitchFamily="2" charset="0"/>
              </a:rPr>
              <a:t> in the health and care services: Norwegian case </a:t>
            </a:r>
            <a:endParaRPr lang="en-GB" b="0" i="0" dirty="0">
              <a:effectLst/>
              <a:latin typeface="Roboto" panose="02000000000000000000" pitchFamily="2" charset="0"/>
            </a:endParaRPr>
          </a:p>
        </p:txBody>
      </p:sp>
      <p:pic>
        <p:nvPicPr>
          <p:cNvPr id="3" name="Google Shape;63;p13">
            <a:extLst>
              <a:ext uri="{FF2B5EF4-FFF2-40B4-BE49-F238E27FC236}">
                <a16:creationId xmlns:a16="http://schemas.microsoft.com/office/drawing/2014/main" id="{2ACFFF50-E1DA-0179-7BC3-061105C81FF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1886" y="709684"/>
            <a:ext cx="3014361" cy="5309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51;p33">
            <a:extLst>
              <a:ext uri="{FF2B5EF4-FFF2-40B4-BE49-F238E27FC236}">
                <a16:creationId xmlns:a16="http://schemas.microsoft.com/office/drawing/2014/main" id="{9F5FA80D-9C34-DACE-D48B-C75A0EE6D655}"/>
              </a:ext>
            </a:extLst>
          </p:cNvPr>
          <p:cNvSpPr txBox="1"/>
          <p:nvPr/>
        </p:nvSpPr>
        <p:spPr>
          <a:xfrm>
            <a:off x="61821" y="6404800"/>
            <a:ext cx="10273670" cy="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1200" i="1" dirty="0">
                <a:latin typeface="Calibri"/>
                <a:ea typeface="Calibri"/>
                <a:cs typeface="Calibri"/>
                <a:sym typeface="Calibri"/>
              </a:rPr>
              <a:t>Based on </a:t>
            </a:r>
            <a:r>
              <a:rPr lang="no" sz="1200" i="1" dirty="0">
                <a:latin typeface="Calibri"/>
                <a:ea typeface="Calibri"/>
                <a:cs typeface="Calibri"/>
                <a:sym typeface="Calibri"/>
              </a:rPr>
              <a:t>presentation of Javier de la Rosa et al., </a:t>
            </a:r>
            <a:r>
              <a:rPr lang="en-GB" sz="1200" i="1" dirty="0">
                <a:latin typeface="Calibri"/>
                <a:ea typeface="Calibri"/>
                <a:cs typeface="Calibri"/>
                <a:sym typeface="Calibri"/>
              </a:rPr>
              <a:t>The Impact of Copyrighted Material on Large Language Models: A Norwegian Perspective, IIPC,</a:t>
            </a:r>
            <a:r>
              <a:rPr lang="no" sz="1200" i="1" dirty="0">
                <a:latin typeface="Calibri"/>
                <a:ea typeface="Calibri"/>
                <a:cs typeface="Calibri"/>
                <a:sym typeface="Calibri"/>
              </a:rPr>
              <a:t> 2025</a:t>
            </a:r>
            <a:endParaRPr sz="1200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E289EC-098B-D7FA-F964-FACEEE2FBC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0B52E-7F01-E148-9CC6-92F0825C0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4497" y="1546311"/>
            <a:ext cx="2941750" cy="817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27FF52-F4CC-2BE8-6FF3-49BEAD81490C}"/>
              </a:ext>
            </a:extLst>
          </p:cNvPr>
          <p:cNvSpPr txBox="1"/>
          <p:nvPr/>
        </p:nvSpPr>
        <p:spPr>
          <a:xfrm>
            <a:off x="490041" y="2206760"/>
            <a:ext cx="81644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121"/>
                </a:solidFill>
                <a:latin typeface="Roboto" panose="02000000000000000000" pitchFamily="2" charset="0"/>
              </a:rPr>
              <a:t>T</a:t>
            </a:r>
            <a:r>
              <a:rPr lang="en-GB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he Mímir project and training on copyrighted material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Analysis of the impact of copyrighted material on the linguistic quality of language models.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212121"/>
              </a:solidFill>
              <a:latin typeface="Roboto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DATA:</a:t>
            </a:r>
          </a:p>
          <a:p>
            <a:pPr algn="l">
              <a:buFont typeface="+mj-lt"/>
              <a:buAutoNum type="arabicPeriod"/>
            </a:pPr>
            <a:r>
              <a:rPr lang="en-GB" b="0" i="1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 Freely available data</a:t>
            </a:r>
          </a:p>
          <a:p>
            <a:pPr algn="l">
              <a:buFont typeface="+mj-lt"/>
              <a:buAutoNum type="arabicPeriod"/>
            </a:pPr>
            <a:r>
              <a:rPr lang="en-GB" b="0" i="1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 Data with limited access due to rights considerations</a:t>
            </a:r>
          </a:p>
          <a:p>
            <a:pPr algn="l">
              <a:buFont typeface="+mj-lt"/>
              <a:buAutoNum type="arabicPeriod"/>
            </a:pPr>
            <a:r>
              <a:rPr lang="en-GB" b="0" i="1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 Data with limited access due to confidentiality and privacy concerns</a:t>
            </a:r>
          </a:p>
          <a:p>
            <a:pPr algn="l"/>
            <a:endParaRPr lang="en-GB" i="0" dirty="0">
              <a:solidFill>
                <a:srgbClr val="212121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l">
              <a:buFontTx/>
              <a:buChar char="-"/>
            </a:pPr>
            <a:endParaRPr lang="en-GB" i="0" dirty="0">
              <a:solidFill>
                <a:srgbClr val="212121"/>
              </a:solidFill>
              <a:effectLst/>
              <a:latin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901" y="534571"/>
            <a:ext cx="10323780" cy="6120233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69"/>
          <p:cNvSpPr txBox="1">
            <a:spLocks noGrp="1"/>
          </p:cNvSpPr>
          <p:nvPr>
            <p:ph type="title" idx="4294967295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"/>
              <a:t>Results</a:t>
            </a:r>
            <a:endParaRPr/>
          </a:p>
        </p:txBody>
      </p:sp>
      <p:sp>
        <p:nvSpPr>
          <p:cNvPr id="2" name="Google Shape;251;p33">
            <a:extLst>
              <a:ext uri="{FF2B5EF4-FFF2-40B4-BE49-F238E27FC236}">
                <a16:creationId xmlns:a16="http://schemas.microsoft.com/office/drawing/2014/main" id="{4A4A4705-91ED-7D9F-4727-ACB31CBC8E58}"/>
              </a:ext>
            </a:extLst>
          </p:cNvPr>
          <p:cNvSpPr txBox="1"/>
          <p:nvPr/>
        </p:nvSpPr>
        <p:spPr>
          <a:xfrm>
            <a:off x="61821" y="6404800"/>
            <a:ext cx="10273670" cy="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1200" i="1" dirty="0">
                <a:latin typeface="Calibri"/>
                <a:ea typeface="Calibri"/>
                <a:cs typeface="Calibri"/>
                <a:sym typeface="Calibri"/>
              </a:rPr>
              <a:t>Based on </a:t>
            </a:r>
            <a:r>
              <a:rPr lang="no" sz="1200" i="1" dirty="0">
                <a:latin typeface="Calibri"/>
                <a:ea typeface="Calibri"/>
                <a:cs typeface="Calibri"/>
                <a:sym typeface="Calibri"/>
              </a:rPr>
              <a:t>presentation of Javier de la Rosa et al., </a:t>
            </a:r>
            <a:r>
              <a:rPr lang="en-GB" sz="1200" i="1" dirty="0">
                <a:latin typeface="Calibri"/>
                <a:ea typeface="Calibri"/>
                <a:cs typeface="Calibri"/>
                <a:sym typeface="Calibri"/>
              </a:rPr>
              <a:t>The Impact of Copyrighted Material on Large Language Models: A Norwegian Perspective, IIPC,</a:t>
            </a:r>
            <a:r>
              <a:rPr lang="no" sz="1200" i="1" dirty="0">
                <a:latin typeface="Calibri"/>
                <a:ea typeface="Calibri"/>
                <a:cs typeface="Calibri"/>
                <a:sym typeface="Calibri"/>
              </a:rPr>
              <a:t> 2025</a:t>
            </a:r>
            <a:endParaRPr sz="1200" i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63;p13">
            <a:extLst>
              <a:ext uri="{FF2B5EF4-FFF2-40B4-BE49-F238E27FC236}">
                <a16:creationId xmlns:a16="http://schemas.microsoft.com/office/drawing/2014/main" id="{25040EB2-CA3F-C1D8-BFDC-0108CA1565B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2039" y="124688"/>
            <a:ext cx="3014361" cy="5309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EE678-149E-78B1-8905-EE5C28BE6B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C8663-307A-5555-B104-B521EAD49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7F7744F-471F-BCF4-9684-8CAEFDD79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0" y="1615736"/>
            <a:ext cx="6171028" cy="1524735"/>
          </a:xfrm>
        </p:spPr>
        <p:txBody>
          <a:bodyPr/>
          <a:lstStyle/>
          <a:p>
            <a:r>
              <a:rPr lang="en-GB" dirty="0"/>
              <a:t>Bibliothèque </a:t>
            </a:r>
            <a:r>
              <a:rPr lang="en-GB" dirty="0" err="1"/>
              <a:t>nationale</a:t>
            </a:r>
            <a:r>
              <a:rPr lang="en-GB" dirty="0"/>
              <a:t> de France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B394742-CBA0-0612-428F-AE46234D1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5335" y="3140471"/>
            <a:ext cx="6874413" cy="2850181"/>
          </a:xfrm>
        </p:spPr>
        <p:txBody>
          <a:bodyPr>
            <a:normAutofit/>
          </a:bodyPr>
          <a:lstStyle/>
          <a:p>
            <a:r>
              <a:rPr lang="en-GB" sz="2400" b="1" dirty="0"/>
              <a:t>AI-driven automatic indexing of large-scale iconographic content in Gallica Images</a:t>
            </a:r>
          </a:p>
          <a:p>
            <a:r>
              <a:rPr lang="en-GB" sz="2400" b="1" dirty="0">
                <a:solidFill>
                  <a:srgbClr val="74D4E5"/>
                </a:solidFill>
              </a:rPr>
              <a:t>Jean-Philippe </a:t>
            </a:r>
            <a:r>
              <a:rPr lang="en-GB" sz="2400" b="1" dirty="0" err="1">
                <a:solidFill>
                  <a:srgbClr val="74D4E5"/>
                </a:solidFill>
              </a:rPr>
              <a:t>Moreux</a:t>
            </a:r>
            <a:endParaRPr lang="en-SI" sz="2400" dirty="0">
              <a:solidFill>
                <a:srgbClr val="74D4E5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A32D07-8653-2B6D-6B11-0AF4DD5AC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2D6B5-C70D-3D53-3CDB-DF4DEF44D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" name="Google Shape;299;p46" descr="C:\users\bnf0017386\Desktop\logo BnF.png">
            <a:extLst>
              <a:ext uri="{FF2B5EF4-FFF2-40B4-BE49-F238E27FC236}">
                <a16:creationId xmlns:a16="http://schemas.microsoft.com/office/drawing/2014/main" id="{A9A73945-DA79-3474-0321-CA92A32A7FE8}"/>
              </a:ext>
            </a:extLst>
          </p:cNvPr>
          <p:cNvPicPr preferRelativeResize="0"/>
          <p:nvPr/>
        </p:nvPicPr>
        <p:blipFill rotWithShape="1">
          <a:blip r:embed="rId2">
            <a:alphaModFix/>
            <a:lum bright="70000" contrast="-70000"/>
          </a:blip>
          <a:srcRect/>
          <a:stretch/>
        </p:blipFill>
        <p:spPr>
          <a:xfrm>
            <a:off x="4217962" y="5022168"/>
            <a:ext cx="1528690" cy="829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435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76"/>
          <p:cNvSpPr/>
          <p:nvPr/>
        </p:nvSpPr>
        <p:spPr>
          <a:xfrm>
            <a:off x="508000" y="914400"/>
            <a:ext cx="2464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endParaRPr sz="2667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9" name="Google Shape;989;p76"/>
          <p:cNvSpPr txBox="1"/>
          <p:nvPr/>
        </p:nvSpPr>
        <p:spPr>
          <a:xfrm>
            <a:off x="377067" y="163451"/>
            <a:ext cx="34116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-FR" sz="2667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Gallica Images</a:t>
            </a:r>
            <a:endParaRPr sz="2667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0" name="Google Shape;990;p76"/>
          <p:cNvSpPr txBox="1"/>
          <p:nvPr/>
        </p:nvSpPr>
        <p:spPr>
          <a:xfrm>
            <a:off x="614054" y="1485158"/>
            <a:ext cx="5882167" cy="3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 fontScale="92500" lnSpcReduction="10000"/>
          </a:bodyPr>
          <a:lstStyle/>
          <a:p>
            <a:pPr marL="342900" indent="-34290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fr-FR" sz="2133" i="1" dirty="0">
                <a:solidFill>
                  <a:schemeClr val="dk1"/>
                </a:solidFill>
              </a:rPr>
              <a:t>DATA: </a:t>
            </a:r>
            <a:r>
              <a:rPr lang="fr-FR" sz="2133" b="1" i="1" dirty="0">
                <a:solidFill>
                  <a:schemeClr val="dk1"/>
                </a:solidFill>
              </a:rPr>
              <a:t>50-100M of illustrations</a:t>
            </a:r>
          </a:p>
          <a:p>
            <a:pPr marL="342900" indent="-34290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legreya"/>
                <a:ea typeface="Alegreya"/>
                <a:cs typeface="Alegreya"/>
                <a:sym typeface="Alegreya"/>
              </a:rPr>
              <a:t>Information retrieval</a:t>
            </a:r>
          </a:p>
          <a:p>
            <a:pPr marL="342900" indent="-34290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legreya"/>
                <a:ea typeface="Alegreya"/>
                <a:cs typeface="Alegreya"/>
                <a:sym typeface="Alegreya"/>
              </a:rPr>
              <a:t>Classification of heritage images </a:t>
            </a:r>
          </a:p>
          <a:p>
            <a:pPr marL="342900" indent="-34290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Alegreya"/>
                <a:ea typeface="Alegreya"/>
                <a:cs typeface="Alegreya"/>
                <a:sym typeface="Alegreya"/>
              </a:rPr>
              <a:t>Visual similarity</a:t>
            </a:r>
          </a:p>
          <a:p>
            <a:pPr marL="342900" indent="-34290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latin typeface="Alegreya"/>
                <a:ea typeface="Alegreya"/>
                <a:cs typeface="Alegreya"/>
                <a:sym typeface="Alegreya"/>
              </a:rPr>
              <a:t>Segmentation and rotation</a:t>
            </a:r>
          </a:p>
          <a:p>
            <a:pPr marL="342900" indent="-34290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fr-FR" sz="2000" dirty="0" err="1">
                <a:latin typeface="Alegreya"/>
                <a:ea typeface="Alegreya"/>
                <a:cs typeface="Alegreya"/>
                <a:sym typeface="Alegreya"/>
              </a:rPr>
              <a:t>Detection</a:t>
            </a:r>
            <a:r>
              <a:rPr lang="fr-FR" sz="2000" dirty="0">
                <a:latin typeface="Alegreya"/>
                <a:ea typeface="Alegreya"/>
                <a:cs typeface="Alegreya"/>
                <a:sym typeface="Alegreya"/>
              </a:rPr>
              <a:t> of techniques, </a:t>
            </a:r>
            <a:r>
              <a:rPr lang="fr-FR" sz="2000" dirty="0" err="1">
                <a:latin typeface="Alegreya"/>
                <a:ea typeface="Alegreya"/>
                <a:cs typeface="Alegreya"/>
                <a:sym typeface="Alegreya"/>
              </a:rPr>
              <a:t>functions</a:t>
            </a:r>
            <a:r>
              <a:rPr lang="fr-FR" sz="2000" dirty="0">
                <a:latin typeface="Alegreya"/>
                <a:ea typeface="Alegreya"/>
                <a:cs typeface="Alegreya"/>
                <a:sym typeface="Alegreya"/>
              </a:rPr>
              <a:t> and genres</a:t>
            </a:r>
            <a:endParaRPr lang="fr-FR" sz="2133" dirty="0">
              <a:solidFill>
                <a:schemeClr val="dk1"/>
              </a:solidFill>
            </a:endParaRPr>
          </a:p>
          <a:p>
            <a:pPr marL="342900" indent="-34290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fr-FR" sz="2133" dirty="0">
                <a:solidFill>
                  <a:schemeClr val="dk1"/>
                </a:solidFill>
              </a:rPr>
              <a:t>Open content: free </a:t>
            </a:r>
            <a:r>
              <a:rPr lang="fr-FR" sz="2133" dirty="0" err="1">
                <a:solidFill>
                  <a:schemeClr val="dk1"/>
                </a:solidFill>
              </a:rPr>
              <a:t>search</a:t>
            </a:r>
            <a:r>
              <a:rPr lang="fr-FR" sz="2133" dirty="0">
                <a:solidFill>
                  <a:schemeClr val="dk1"/>
                </a:solidFill>
              </a:rPr>
              <a:t> and </a:t>
            </a:r>
            <a:r>
              <a:rPr lang="fr-FR" sz="2133" dirty="0" err="1">
                <a:solidFill>
                  <a:schemeClr val="dk1"/>
                </a:solidFill>
              </a:rPr>
              <a:t>access</a:t>
            </a:r>
            <a:r>
              <a:rPr lang="fr-FR" sz="2133" dirty="0">
                <a:solidFill>
                  <a:schemeClr val="dk1"/>
                </a:solidFill>
              </a:rPr>
              <a:t> APIs </a:t>
            </a:r>
          </a:p>
          <a:p>
            <a:pPr marL="342900" indent="-34290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fr-FR" sz="2133" dirty="0" err="1">
                <a:solidFill>
                  <a:schemeClr val="dk1"/>
                </a:solidFill>
              </a:rPr>
              <a:t>Dissemination</a:t>
            </a:r>
            <a:r>
              <a:rPr lang="fr-FR" sz="2133" dirty="0">
                <a:solidFill>
                  <a:schemeClr val="dk1"/>
                </a:solidFill>
              </a:rPr>
              <a:t>: IIIF version 3 Gallica APIs</a:t>
            </a:r>
            <a:endParaRPr sz="2133" dirty="0">
              <a:solidFill>
                <a:schemeClr val="dk1"/>
              </a:solidFill>
            </a:endParaRPr>
          </a:p>
          <a:p>
            <a:pPr>
              <a:spcBef>
                <a:spcPts val="1333"/>
              </a:spcBef>
              <a:buClr>
                <a:srgbClr val="86D1D8"/>
              </a:buClr>
              <a:buSzPts val="1280"/>
            </a:pPr>
            <a:endParaRPr sz="2133" dirty="0">
              <a:solidFill>
                <a:schemeClr val="dk1"/>
              </a:solidFill>
            </a:endParaRPr>
          </a:p>
        </p:txBody>
      </p:sp>
      <p:pic>
        <p:nvPicPr>
          <p:cNvPr id="991" name="Google Shape;991;p7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4615" y="1680915"/>
            <a:ext cx="5655213" cy="3925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76" descr="Picture 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1917" y="5159180"/>
            <a:ext cx="600069" cy="536773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76"/>
          <p:cNvSpPr txBox="1"/>
          <p:nvPr/>
        </p:nvSpPr>
        <p:spPr>
          <a:xfrm rot="5400000">
            <a:off x="10326133" y="134349"/>
            <a:ext cx="999200" cy="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fr-FR" sz="2133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Projects</a:t>
            </a:r>
            <a:endParaRPr sz="2133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9" name="Google Shape;999;p76" descr="C:\users\bnf0017386\Desktop\logo BnF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26860" y="717673"/>
            <a:ext cx="1515545" cy="729751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76"/>
          <p:cNvSpPr txBox="1">
            <a:spLocks noGrp="1"/>
          </p:cNvSpPr>
          <p:nvPr>
            <p:ph type="title"/>
          </p:nvPr>
        </p:nvSpPr>
        <p:spPr>
          <a:xfrm>
            <a:off x="1873717" y="583892"/>
            <a:ext cx="7288282" cy="6610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01233" tIns="50600" rIns="101233" bIns="506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993300"/>
              </a:buClr>
              <a:buSzPts val="4400"/>
            </a:pPr>
            <a:r>
              <a:rPr lang="fr-FR" sz="2667" b="1" dirty="0">
                <a:latin typeface="Arial"/>
                <a:ea typeface="Arial"/>
                <a:cs typeface="Arial"/>
                <a:sym typeface="Arial"/>
              </a:rPr>
              <a:t>Gallica Images</a:t>
            </a:r>
            <a:endParaRPr sz="2667" b="1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1" name="Google Shape;1001;p76"/>
          <p:cNvCxnSpPr/>
          <p:nvPr/>
        </p:nvCxnSpPr>
        <p:spPr>
          <a:xfrm>
            <a:off x="571412" y="1049149"/>
            <a:ext cx="1190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02" name="Google Shape;1002;p76"/>
          <p:cNvSpPr txBox="1"/>
          <p:nvPr/>
        </p:nvSpPr>
        <p:spPr>
          <a:xfrm>
            <a:off x="6096000" y="5685165"/>
            <a:ext cx="5080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gallicapix.bnf.fr: </a:t>
            </a:r>
            <a:r>
              <a:rPr lang="fr-F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maps</a:t>
            </a:r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fr-F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periodicals</a:t>
            </a:r>
            <a:r>
              <a:rPr lang="fr-F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(1910-1920)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51;p33">
            <a:extLst>
              <a:ext uri="{FF2B5EF4-FFF2-40B4-BE49-F238E27FC236}">
                <a16:creationId xmlns:a16="http://schemas.microsoft.com/office/drawing/2014/main" id="{6C386276-ADF1-AD91-0B48-81E7D5AA596F}"/>
              </a:ext>
            </a:extLst>
          </p:cNvPr>
          <p:cNvSpPr txBox="1"/>
          <p:nvPr/>
        </p:nvSpPr>
        <p:spPr>
          <a:xfrm>
            <a:off x="139194" y="6327427"/>
            <a:ext cx="5420606" cy="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1200" i="1" dirty="0">
                <a:latin typeface="Calibri"/>
                <a:ea typeface="Calibri"/>
                <a:cs typeface="Calibri"/>
                <a:sym typeface="Calibri"/>
              </a:rPr>
              <a:t>Based on </a:t>
            </a:r>
            <a:r>
              <a:rPr lang="no" sz="1200" i="1" dirty="0">
                <a:latin typeface="Calibri"/>
                <a:ea typeface="Calibri"/>
                <a:cs typeface="Calibri"/>
                <a:sym typeface="Calibri"/>
              </a:rPr>
              <a:t>presentation of </a:t>
            </a:r>
            <a:r>
              <a:rPr lang="en-GB" sz="1200" i="1" dirty="0">
                <a:latin typeface="Calibri"/>
                <a:ea typeface="Calibri"/>
                <a:cs typeface="Calibri"/>
                <a:sym typeface="Calibri"/>
              </a:rPr>
              <a:t>Jean-Philippe </a:t>
            </a:r>
            <a:r>
              <a:rPr lang="en-GB" sz="1200" i="1" dirty="0" err="1">
                <a:latin typeface="Calibri"/>
                <a:ea typeface="Calibri"/>
                <a:cs typeface="Calibri"/>
                <a:sym typeface="Calibri"/>
              </a:rPr>
              <a:t>Moreux</a:t>
            </a:r>
            <a:r>
              <a:rPr lang="en-GB" sz="1200" i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1200" i="1" dirty="0" err="1">
                <a:latin typeface="Calibri"/>
                <a:ea typeface="Calibri"/>
                <a:cs typeface="Calibri"/>
                <a:sym typeface="Calibri"/>
              </a:rPr>
              <a:t>AI@BnF</a:t>
            </a:r>
            <a:r>
              <a:rPr lang="en-GB" sz="1200" i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no" sz="1200" i="1" dirty="0">
                <a:latin typeface="Calibri"/>
                <a:ea typeface="Calibri"/>
                <a:cs typeface="Calibri"/>
                <a:sym typeface="Calibri"/>
              </a:rPr>
              <a:t>2025</a:t>
            </a:r>
            <a:endParaRPr sz="1200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6F8933-8191-C21A-9C96-722D73FC2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1F47E7-06A2-E0BD-EB49-3DA83A4C9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8DBD1-DB29-D44F-FD5A-3071BB37E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1626" y="837058"/>
            <a:ext cx="5828398" cy="3377354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b="1" dirty="0"/>
              <a:t>AI4LAM: </a:t>
            </a:r>
            <a:br>
              <a:rPr lang="en-US" b="1" dirty="0"/>
            </a:br>
            <a:r>
              <a:rPr lang="en-US" b="1" dirty="0"/>
              <a:t>THE Power of CHANGE</a:t>
            </a:r>
            <a:br>
              <a:rPr lang="en-US" dirty="0"/>
            </a:br>
            <a:br>
              <a:rPr lang="en-US" dirty="0"/>
            </a:br>
            <a:r>
              <a:rPr lang="en-SI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Individually, we are slow and isolated. </a:t>
            </a:r>
            <a:br>
              <a:rPr lang="en-SI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SI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Together, we can go faster and farther!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796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28C20-8768-F364-5DEA-ACBCA1E16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A1CCA3-D46B-6E6D-1199-D4756A787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5585" y="1151609"/>
            <a:ext cx="6171028" cy="1524735"/>
          </a:xfrm>
        </p:spPr>
        <p:txBody>
          <a:bodyPr/>
          <a:lstStyle/>
          <a:p>
            <a:r>
              <a:rPr lang="en-GB" dirty="0"/>
              <a:t>National Library of Luxembourg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224E0FD-0A89-11CE-1D1C-DEDE93B53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5585" y="2628766"/>
            <a:ext cx="7205003" cy="2850181"/>
          </a:xfrm>
        </p:spPr>
        <p:txBody>
          <a:bodyPr>
            <a:normAutofit/>
          </a:bodyPr>
          <a:lstStyle/>
          <a:p>
            <a:r>
              <a:rPr lang="en-GB" sz="2400" b="1" dirty="0"/>
              <a:t>Chatbot in </a:t>
            </a:r>
            <a:r>
              <a:rPr lang="en-GB" sz="2400" b="1" dirty="0" err="1"/>
              <a:t>eLuxemburgensia</a:t>
            </a:r>
            <a:endParaRPr lang="en-GB" sz="2400" b="1" dirty="0"/>
          </a:p>
          <a:p>
            <a:r>
              <a:rPr lang="en-GB" sz="2400" b="1" dirty="0">
                <a:solidFill>
                  <a:srgbClr val="74D4E5"/>
                </a:solidFill>
              </a:rPr>
              <a:t>Yves Maurer et al.</a:t>
            </a:r>
            <a:endParaRPr lang="en-SI" sz="2400" dirty="0">
              <a:solidFill>
                <a:srgbClr val="74D4E5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C8499-1EDE-8695-46DB-2412E8CF1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A6805-8E3B-2057-1EE5-7F1035FD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4338" name="Picture 2" descr="Bibliothèque nationale (BnL) - Luxembourg">
            <a:extLst>
              <a:ext uri="{FF2B5EF4-FFF2-40B4-BE49-F238E27FC236}">
                <a16:creationId xmlns:a16="http://schemas.microsoft.com/office/drawing/2014/main" id="{8B3475F4-7B5D-ED7A-5A03-C3AA65075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509" y="4153501"/>
            <a:ext cx="1117455" cy="153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169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03E466-49BB-B80E-AB05-25B0E2D7817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08721" y="188212"/>
            <a:ext cx="11174557" cy="6600803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C84BA5-3577-DC18-F23B-5401A39BC5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62251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D1125B-190F-52FE-6379-6A2C1D0FD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" y="0"/>
            <a:ext cx="1218994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7EBBCF-3E17-D9BC-86FF-324009BE0F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8743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19724-277B-006C-C247-C0C616979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DF6E65-C2A8-F949-05CE-E73077CC8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1037368"/>
          </a:xfrm>
        </p:spPr>
        <p:txBody>
          <a:bodyPr/>
          <a:lstStyle/>
          <a:p>
            <a:pPr algn="l"/>
            <a:r>
              <a:rPr lang="en-GB" b="1" dirty="0"/>
              <a:t>Conclusion </a:t>
            </a:r>
            <a:endParaRPr lang="en-SI" b="1" dirty="0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EBA67EFB-EC08-DED8-9298-4CD22ED9127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1379711"/>
            <a:ext cx="10515600" cy="4572989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GB" dirty="0"/>
              <a:t>As AI continues to evolve, GLAM institutions have a unique role to:</a:t>
            </a:r>
          </a:p>
          <a:p>
            <a:pPr algn="l"/>
            <a:r>
              <a:rPr lang="en-GB" dirty="0"/>
              <a:t>	- shape the digital transformation, and be</a:t>
            </a:r>
          </a:p>
          <a:p>
            <a:pPr algn="l"/>
            <a:r>
              <a:rPr lang="en-GB" dirty="0"/>
              <a:t>	- </a:t>
            </a:r>
            <a:r>
              <a:rPr lang="en-GB" b="1" dirty="0"/>
              <a:t>ambassadors of change</a:t>
            </a:r>
            <a:r>
              <a:rPr lang="en-GB" dirty="0"/>
              <a:t>, fostering a culture of innovation and responsibility.   </a:t>
            </a:r>
          </a:p>
          <a:p>
            <a:pPr algn="l"/>
            <a:r>
              <a:rPr lang="en-GB" b="1" dirty="0"/>
              <a:t>Cross-sectoral collaboration:</a:t>
            </a:r>
          </a:p>
          <a:p>
            <a:pPr algn="l"/>
            <a:r>
              <a:rPr lang="en-GB" b="1" dirty="0"/>
              <a:t>	- </a:t>
            </a:r>
            <a:r>
              <a:rPr lang="en-GB" dirty="0"/>
              <a:t>guiding principle </a:t>
            </a:r>
          </a:p>
          <a:p>
            <a:pPr algn="l"/>
            <a:r>
              <a:rPr lang="en-GB" dirty="0"/>
              <a:t>	- collective mindset for the future.</a:t>
            </a:r>
          </a:p>
          <a:p>
            <a:pPr algn="l"/>
            <a:r>
              <a:rPr lang="en-GB" dirty="0"/>
              <a:t>Digital infrastructures support:</a:t>
            </a:r>
          </a:p>
          <a:p>
            <a:pPr algn="l"/>
            <a:r>
              <a:rPr lang="en-GB" dirty="0"/>
              <a:t>	- culture &amp; science &amp; education </a:t>
            </a:r>
          </a:p>
          <a:p>
            <a:pPr algn="l"/>
            <a:r>
              <a:rPr lang="en-GB" dirty="0"/>
              <a:t>	- efficient workflows, and </a:t>
            </a:r>
          </a:p>
          <a:p>
            <a:pPr algn="l"/>
            <a:r>
              <a:rPr lang="en-GB" dirty="0"/>
              <a:t>	- expanded accessibility.</a:t>
            </a:r>
          </a:p>
          <a:p>
            <a:pPr algn="l"/>
            <a:endParaRPr lang="en-SI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7DEB7B-A598-6870-6005-417CE6515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64462-E9C8-B828-1ED2-61CDCABA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25784-F2A4-7921-1B98-9AB0D84F708D}"/>
              </a:ext>
            </a:extLst>
          </p:cNvPr>
          <p:cNvSpPr txBox="1"/>
          <p:nvPr/>
        </p:nvSpPr>
        <p:spPr>
          <a:xfrm>
            <a:off x="5910730" y="2988236"/>
            <a:ext cx="5628742" cy="2677656"/>
          </a:xfrm>
          <a:prstGeom prst="rect">
            <a:avLst/>
          </a:prstGeom>
          <a:solidFill>
            <a:srgbClr val="CDF0FB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>
              <a:buNone/>
            </a:pPr>
            <a:endParaRPr lang="en-GB" sz="2000" b="1" dirty="0"/>
          </a:p>
          <a:p>
            <a:pPr algn="l">
              <a:buNone/>
            </a:pPr>
            <a:r>
              <a:rPr lang="en-GB" sz="2000" b="1" dirty="0"/>
              <a:t>AI4LAM and GÉANT / NRENs collaboration: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2000" dirty="0"/>
              <a:t>Data infrastructure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2000" b="1" dirty="0"/>
              <a:t>Knowledge sharing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GB" sz="2000" b="1" dirty="0"/>
              <a:t>Building community cooperation</a:t>
            </a:r>
          </a:p>
          <a:p>
            <a:pPr algn="l"/>
            <a:endParaRPr lang="en-GB" sz="2000" dirty="0"/>
          </a:p>
          <a:p>
            <a:pPr algn="l"/>
            <a:r>
              <a:rPr lang="en-GB" sz="2800" b="1" dirty="0">
                <a:solidFill>
                  <a:srgbClr val="FF0000"/>
                </a:solidFill>
              </a:rPr>
              <a:t>= Innovative future systems</a:t>
            </a:r>
          </a:p>
          <a:p>
            <a:pPr algn="l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08123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D260B-8474-1280-5891-9FD159CC4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FF942-07AF-EB42-CD4C-345ACC76C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5631" y="1995230"/>
            <a:ext cx="4514170" cy="2429392"/>
          </a:xfrm>
        </p:spPr>
        <p:txBody>
          <a:bodyPr>
            <a:normAutofit/>
          </a:bodyPr>
          <a:lstStyle/>
          <a:p>
            <a:pPr marL="285750" indent="-285750" algn="just">
              <a:spcBef>
                <a:spcPts val="0"/>
              </a:spcBef>
              <a:buFontTx/>
              <a:buChar char="-"/>
            </a:pPr>
            <a:r>
              <a:rPr lang="sl-SI" dirty="0" err="1">
                <a:latin typeface="Calibri" panose="020F0502020204030204" pitchFamily="34" charset="0"/>
                <a:ea typeface="Calibri" panose="020F0502020204030204" pitchFamily="34" charset="0"/>
              </a:rPr>
              <a:t>Dynamic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l-SI" dirty="0" err="1">
                <a:latin typeface="Calibri" panose="020F0502020204030204" pitchFamily="34" charset="0"/>
                <a:ea typeface="Calibri" panose="020F0502020204030204" pitchFamily="34" charset="0"/>
              </a:rPr>
              <a:t>and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l-SI" dirty="0" err="1">
                <a:latin typeface="Calibri" panose="020F0502020204030204" pitchFamily="34" charset="0"/>
                <a:ea typeface="Calibri" panose="020F0502020204030204" pitchFamily="34" charset="0"/>
              </a:rPr>
              <a:t>Participatory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l-SI" dirty="0" err="1">
                <a:latin typeface="Calibri" panose="020F0502020204030204" pitchFamily="34" charset="0"/>
                <a:ea typeface="Calibri" panose="020F0502020204030204" pitchFamily="34" charset="0"/>
              </a:rPr>
              <a:t>Community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en-GB" b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(professional support and openness)</a:t>
            </a:r>
          </a:p>
          <a:p>
            <a:pPr marL="285750" indent="-285750" algn="just">
              <a:spcBef>
                <a:spcPts val="0"/>
              </a:spcBef>
              <a:buFontTx/>
              <a:buChar char="-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echnology</a:t>
            </a:r>
            <a:r>
              <a:rPr lang="en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driven AI 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Organization </a:t>
            </a:r>
          </a:p>
          <a:p>
            <a:pPr algn="just">
              <a:spcBef>
                <a:spcPts val="0"/>
              </a:spcBef>
            </a:pPr>
            <a:r>
              <a:rPr lang="en-GB" sz="1800" b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(gain solutions)</a:t>
            </a:r>
            <a:endParaRPr lang="en-SI" sz="1800" b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 algn="just">
              <a:spcBef>
                <a:spcPts val="0"/>
              </a:spcBef>
              <a:buFontTx/>
              <a:buChar char="-"/>
            </a:pP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Cross-Sectoral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Open </a:t>
            </a:r>
            <a:r>
              <a:rPr lang="sl-SI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Knowledge</a:t>
            </a:r>
            <a:r>
              <a:rPr lang="sl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Hub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en-GB" sz="1800" b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(advance knowledge)</a:t>
            </a:r>
          </a:p>
          <a:p>
            <a:pPr marL="285750" indent="-285750" algn="just">
              <a:spcBef>
                <a:spcPts val="0"/>
              </a:spcBef>
              <a:buFontTx/>
              <a:buChar char="-"/>
            </a:pPr>
            <a:r>
              <a:rPr lang="en-SI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Ethical and Trustworthy Advocacy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en-GB" sz="1800" b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(overcome hesitation and opposition )</a:t>
            </a:r>
            <a:endParaRPr lang="en-SI" sz="1800" b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Bef>
                <a:spcPts val="0"/>
              </a:spcBef>
              <a:buNone/>
            </a:pPr>
            <a:endParaRPr lang="en-GB" sz="1800" b="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0D4F5-4879-0C68-9E0B-4EAC03F6C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1797A-EA55-2D58-BE79-803DF33C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 2025</a:t>
            </a:r>
            <a:endParaRPr lang="en-US" dirty="0"/>
          </a:p>
        </p:txBody>
      </p:sp>
      <p:pic>
        <p:nvPicPr>
          <p:cNvPr id="32770" name="Picture 2" descr="Join Us&quot; Images – Browse 11,925 Stock Photos, Vectors, and Video | Adobe  Stock">
            <a:extLst>
              <a:ext uri="{FF2B5EF4-FFF2-40B4-BE49-F238E27FC236}">
                <a16:creationId xmlns:a16="http://schemas.microsoft.com/office/drawing/2014/main" id="{5EDF387A-ACB7-3C75-B080-D8BA32A8F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886" y="1982384"/>
            <a:ext cx="5029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2BBCCE-B0BB-BA7A-BEC3-11EB319644F3}"/>
              </a:ext>
            </a:extLst>
          </p:cNvPr>
          <p:cNvSpPr txBox="1"/>
          <p:nvPr/>
        </p:nvSpPr>
        <p:spPr>
          <a:xfrm>
            <a:off x="1001486" y="510543"/>
            <a:ext cx="9371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SI" sz="36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Individually, we are slow and isolated. Together, we can go faster and farther!</a:t>
            </a:r>
            <a:endParaRPr lang="en-GB" sz="3600" b="1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D02EDF-4D5B-4364-B105-8E229D4B075B}"/>
              </a:ext>
            </a:extLst>
          </p:cNvPr>
          <p:cNvSpPr txBox="1"/>
          <p:nvPr/>
        </p:nvSpPr>
        <p:spPr>
          <a:xfrm>
            <a:off x="2270846" y="5159653"/>
            <a:ext cx="6103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3"/>
              </a:rPr>
              <a:t>s</a:t>
            </a:r>
            <a:r>
              <a:rPr lang="sl-SI" sz="2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  <a:hlinkClick r:id="rId3"/>
              </a:rPr>
              <a:t>ecretary-general@ai4lam.org</a:t>
            </a:r>
            <a:r>
              <a:rPr lang="en-GB" sz="24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</a:t>
            </a:r>
            <a:endParaRPr lang="en-SI" sz="2400" dirty="0"/>
          </a:p>
        </p:txBody>
      </p:sp>
    </p:spTree>
    <p:extLst>
      <p:ext uri="{BB962C8B-B14F-4D97-AF65-F5344CB8AC3E}">
        <p14:creationId xmlns:p14="http://schemas.microsoft.com/office/powerpoint/2010/main" val="3071658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4571E-DB89-6C9B-68D6-E472EB7E1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 hidden="1">
            <a:extLst>
              <a:ext uri="{FF2B5EF4-FFF2-40B4-BE49-F238E27FC236}">
                <a16:creationId xmlns:a16="http://schemas.microsoft.com/office/drawing/2014/main" id="{A24DEB3E-FFB4-CBA5-EA80-9D6668D3E9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A49DFD55-3C28-40EF-9E31-A92D2E4017FF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16A87A-8A49-310F-26C0-B725EE566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3433"/>
            <a:ext cx="12192000" cy="34711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789902-36BB-3902-FB0F-DC172296D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3433"/>
            <a:ext cx="12192000" cy="34711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C50016A-A394-2C7E-7AD8-21576B2BB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3433"/>
            <a:ext cx="12192000" cy="34711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2E01777-022D-C060-1284-D6BE198BC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3433"/>
            <a:ext cx="12192000" cy="347113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F7CFC6F-CD63-5F25-2348-0BA48420AD38}"/>
              </a:ext>
            </a:extLst>
          </p:cNvPr>
          <p:cNvSpPr txBox="1"/>
          <p:nvPr/>
        </p:nvSpPr>
        <p:spPr>
          <a:xfrm>
            <a:off x="2861388" y="4440518"/>
            <a:ext cx="89959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b="1" dirty="0">
                <a:solidFill>
                  <a:srgbClr val="FFFFFF"/>
                </a:solidFill>
              </a:rPr>
              <a:t>Thank you!</a:t>
            </a:r>
          </a:p>
          <a:p>
            <a:pPr algn="r"/>
            <a:endParaRPr lang="en-GB" b="1" dirty="0">
              <a:solidFill>
                <a:srgbClr val="FFFFFF"/>
              </a:solidFill>
            </a:endParaRPr>
          </a:p>
          <a:p>
            <a:pPr algn="r"/>
            <a:r>
              <a:rPr lang="en-GB" sz="3200" dirty="0">
                <a:solidFill>
                  <a:srgbClr val="FFFFFF"/>
                </a:solidFill>
              </a:rPr>
              <a:t>Ines Vodopivec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CBD5B1D-BFD4-48EB-9999-ADC345E4A9E4}"/>
              </a:ext>
            </a:extLst>
          </p:cNvPr>
          <p:cNvCxnSpPr>
            <a:cxnSpLocks/>
          </p:cNvCxnSpPr>
          <p:nvPr/>
        </p:nvCxnSpPr>
        <p:spPr>
          <a:xfrm>
            <a:off x="3920565" y="0"/>
            <a:ext cx="1761044" cy="39195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DA62A62-9570-D09A-AF68-4A4214CF83C2}"/>
              </a:ext>
            </a:extLst>
          </p:cNvPr>
          <p:cNvCxnSpPr>
            <a:cxnSpLocks/>
          </p:cNvCxnSpPr>
          <p:nvPr/>
        </p:nvCxnSpPr>
        <p:spPr>
          <a:xfrm>
            <a:off x="6296473" y="5244347"/>
            <a:ext cx="840757" cy="18262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94107EA-CB24-1BE5-9B5E-2687983F0E61}"/>
              </a:ext>
            </a:extLst>
          </p:cNvPr>
          <p:cNvSpPr txBox="1"/>
          <p:nvPr/>
        </p:nvSpPr>
        <p:spPr>
          <a:xfrm>
            <a:off x="8645237" y="2163679"/>
            <a:ext cx="3048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Questions? </a:t>
            </a:r>
            <a:endParaRPr lang="en-SI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9ADEEE-1FC3-6BDD-5BA2-9900796BF1F7}"/>
              </a:ext>
            </a:extLst>
          </p:cNvPr>
          <p:cNvSpPr txBox="1"/>
          <p:nvPr/>
        </p:nvSpPr>
        <p:spPr>
          <a:xfrm>
            <a:off x="8645237" y="576437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</a:t>
            </a:r>
            <a:r>
              <a:rPr lang="sl-SI" b="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ecretary-general@ai4lam.org</a:t>
            </a:r>
            <a:endParaRPr lang="en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007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CF37E-42C7-947E-7CC3-FBD5B39BC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6.png">
            <a:extLst>
              <a:ext uri="{FF2B5EF4-FFF2-40B4-BE49-F238E27FC236}">
                <a16:creationId xmlns:a16="http://schemas.microsoft.com/office/drawing/2014/main" id="{3253F179-7B14-7B58-0B7D-27E96562F137}"/>
              </a:ext>
            </a:extLst>
          </p:cNvPr>
          <p:cNvPicPr/>
          <p:nvPr/>
        </p:nvPicPr>
        <p:blipFill>
          <a:blip r:embed="rId3"/>
          <a:srcRect t="11105" r="20411"/>
          <a:stretch/>
        </p:blipFill>
        <p:spPr>
          <a:xfrm>
            <a:off x="4605049" y="1013657"/>
            <a:ext cx="7477643" cy="3541724"/>
          </a:xfrm>
          <a:prstGeom prst="rect">
            <a:avLst/>
          </a:prstGeom>
          <a:ln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043226-E269-53AE-1AA4-1744C423E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559" y="2242776"/>
            <a:ext cx="7288282" cy="612797"/>
          </a:xfrm>
        </p:spPr>
        <p:txBody>
          <a:bodyPr/>
          <a:lstStyle/>
          <a:p>
            <a:r>
              <a:rPr lang="en-US" dirty="0"/>
              <a:t>Key facts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6FDEF-B8FF-9B19-77AC-C02D560C8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3559" y="2963761"/>
            <a:ext cx="6212327" cy="2003162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GB" sz="2000" dirty="0"/>
              <a:t>AI4LAM first MoU in 2018</a:t>
            </a:r>
            <a:endParaRPr lang="en-SI" sz="2000" b="0" dirty="0"/>
          </a:p>
          <a:p>
            <a:pPr marL="285750" indent="-285750">
              <a:buFontTx/>
              <a:buChar char="-"/>
            </a:pPr>
            <a:r>
              <a:rPr lang="en-US" sz="2000" dirty="0"/>
              <a:t>Community of 1.400+ members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Working groups and regional chapters  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new</a:t>
            </a:r>
            <a:r>
              <a:rPr lang="en-GB" sz="2000" dirty="0"/>
              <a:t> MoU Implementation</a:t>
            </a:r>
            <a:r>
              <a:rPr lang="en-US" sz="2000" dirty="0"/>
              <a:t> in 2025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11615F9-91FE-F707-AE27-FACAF16D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3350" y="6356349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Google Shape;139;p26">
            <a:extLst>
              <a:ext uri="{FF2B5EF4-FFF2-40B4-BE49-F238E27FC236}">
                <a16:creationId xmlns:a16="http://schemas.microsoft.com/office/drawing/2014/main" id="{01AC23DD-93CC-483A-7F94-ADF0B5B1370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391" y="4890265"/>
            <a:ext cx="76200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5;p27">
            <a:extLst>
              <a:ext uri="{FF2B5EF4-FFF2-40B4-BE49-F238E27FC236}">
                <a16:creationId xmlns:a16="http://schemas.microsoft.com/office/drawing/2014/main" id="{7FD2D38E-5B26-71DB-0B0F-8BE9201576E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4444" y="4673890"/>
            <a:ext cx="1323975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5;p28">
            <a:extLst>
              <a:ext uri="{FF2B5EF4-FFF2-40B4-BE49-F238E27FC236}">
                <a16:creationId xmlns:a16="http://schemas.microsoft.com/office/drawing/2014/main" id="{0F60FDD3-F978-F12F-63F3-5AB8B9C9961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20404" b="19208"/>
          <a:stretch/>
        </p:blipFill>
        <p:spPr>
          <a:xfrm>
            <a:off x="2788419" y="4837442"/>
            <a:ext cx="1524000" cy="92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6;p28">
            <a:extLst>
              <a:ext uri="{FF2B5EF4-FFF2-40B4-BE49-F238E27FC236}">
                <a16:creationId xmlns:a16="http://schemas.microsoft.com/office/drawing/2014/main" id="{85F10E62-D7AA-E913-5FE2-DF725362A50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7004" y="4847288"/>
            <a:ext cx="870825" cy="87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9;p29">
            <a:extLst>
              <a:ext uri="{FF2B5EF4-FFF2-40B4-BE49-F238E27FC236}">
                <a16:creationId xmlns:a16="http://schemas.microsoft.com/office/drawing/2014/main" id="{4E757060-2700-021D-F920-04EBDFDDC02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77065" y="4750688"/>
            <a:ext cx="1663275" cy="96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8;p30">
            <a:extLst>
              <a:ext uri="{FF2B5EF4-FFF2-40B4-BE49-F238E27FC236}">
                <a16:creationId xmlns:a16="http://schemas.microsoft.com/office/drawing/2014/main" id="{31869B9F-7B00-4F88-0607-DA4279B280A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49576" y="5011200"/>
            <a:ext cx="1199079" cy="4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73361DF-68B3-9D2C-27C2-C7CBF711A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58" y="610574"/>
            <a:ext cx="1329080" cy="153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28FA62-F78E-BE82-796E-6E2F6FAD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 2025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D86B75-7B34-4D75-CC8C-5A57E91E630C}"/>
              </a:ext>
            </a:extLst>
          </p:cNvPr>
          <p:cNvSpPr txBox="1"/>
          <p:nvPr/>
        </p:nvSpPr>
        <p:spPr>
          <a:xfrm>
            <a:off x="5152728" y="509543"/>
            <a:ext cx="8117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12F52"/>
                </a:solidFill>
              </a:rPr>
              <a:t>Global community and participation </a:t>
            </a:r>
            <a:endParaRPr lang="en-SI" sz="2800" b="1" dirty="0">
              <a:solidFill>
                <a:srgbClr val="012F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2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78DBA-95C8-E8D1-B34E-E000EA985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F6727-03C5-4A19-BFBE-C540AA840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592" y="6858000"/>
            <a:ext cx="2469415" cy="514922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/>
              <a:t>AI4LAM: </a:t>
            </a:r>
            <a:br>
              <a:rPr lang="en-US" b="1" dirty="0"/>
            </a:br>
            <a:r>
              <a:rPr lang="en-US" b="1" dirty="0"/>
              <a:t>for whom? </a:t>
            </a:r>
            <a:br>
              <a:rPr lang="en-US" b="1" dirty="0"/>
            </a:br>
            <a:r>
              <a:rPr lang="en-US" b="1" dirty="0"/>
              <a:t>By whom?</a:t>
            </a:r>
            <a:br>
              <a:rPr lang="en-US" b="1" dirty="0"/>
            </a:br>
            <a:br>
              <a:rPr lang="en-US" b="1" dirty="0"/>
            </a:br>
            <a:r>
              <a:rPr lang="en-US" b="1" dirty="0">
                <a:solidFill>
                  <a:srgbClr val="012F52"/>
                </a:solidFill>
              </a:rPr>
              <a:t>Community driven 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endParaRPr lang="en-US" sz="120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D3FD3-C592-D79E-4C57-E2F9FC20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C9B85B7-959D-FA25-D2EF-A69ACA3C3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876300"/>
            <a:ext cx="5246255" cy="17098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91A2CC-B112-4E23-74E5-0126F417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 2025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376E7-BD88-6D95-AF58-73F15D094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467" y="357918"/>
            <a:ext cx="9991357" cy="39139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BD12D1-83CD-DF52-E9E6-4822CAD07E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5" t="18995" r="11327" b="16585"/>
          <a:stretch/>
        </p:blipFill>
        <p:spPr>
          <a:xfrm>
            <a:off x="5399956" y="3020726"/>
            <a:ext cx="4654341" cy="341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24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>
            <a:spLocks noGrp="1"/>
          </p:cNvSpPr>
          <p:nvPr>
            <p:ph type="title"/>
          </p:nvPr>
        </p:nvSpPr>
        <p:spPr>
          <a:xfrm>
            <a:off x="1041059" y="372830"/>
            <a:ext cx="7288282" cy="7015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Main areas of work: </a:t>
            </a:r>
            <a:endParaRPr dirty="0"/>
          </a:p>
        </p:txBody>
      </p:sp>
      <p:pic>
        <p:nvPicPr>
          <p:cNvPr id="8" name="Google Shape;168;p29">
            <a:extLst>
              <a:ext uri="{FF2B5EF4-FFF2-40B4-BE49-F238E27FC236}">
                <a16:creationId xmlns:a16="http://schemas.microsoft.com/office/drawing/2014/main" id="{8F73FF88-E38F-581D-5C26-9D040A12859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069" y="4789961"/>
            <a:ext cx="11711584" cy="201944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1"/>
          <p:cNvSpPr txBox="1">
            <a:spLocks noGrp="1"/>
          </p:cNvSpPr>
          <p:nvPr>
            <p:ph sz="half" idx="2"/>
          </p:nvPr>
        </p:nvSpPr>
        <p:spPr>
          <a:xfrm>
            <a:off x="707232" y="1000224"/>
            <a:ext cx="6513626" cy="455111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n-GB" dirty="0"/>
              <a:t>Accelerating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dirty="0"/>
              <a:t>	- development,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dirty="0"/>
              <a:t>	- testing,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dirty="0"/>
              <a:t>	- evaluation and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dirty="0"/>
              <a:t>	- integration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dirty="0"/>
              <a:t>of AI tools and services into institutional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dirty="0"/>
              <a:t>workflows for innovative solutions and accessibility;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GB" dirty="0"/>
          </a:p>
          <a:p>
            <a:pPr marL="0" indent="0" algn="just">
              <a:spcBef>
                <a:spcPts val="0"/>
              </a:spcBef>
              <a:buNone/>
            </a:pPr>
            <a:r>
              <a:rPr lang="en" dirty="0"/>
              <a:t>Advancing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" dirty="0"/>
              <a:t>	- professional skills with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" dirty="0"/>
              <a:t>	- educational programs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" dirty="0"/>
              <a:t>for enhanced efficiency and improved accuracy;</a:t>
            </a:r>
          </a:p>
          <a:p>
            <a:pPr marL="0" indent="0" algn="just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0273DE-7B94-F0BA-7B0D-905EB6804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pic>
        <p:nvPicPr>
          <p:cNvPr id="3" name="Google Shape;167;p29">
            <a:extLst>
              <a:ext uri="{FF2B5EF4-FFF2-40B4-BE49-F238E27FC236}">
                <a16:creationId xmlns:a16="http://schemas.microsoft.com/office/drawing/2014/main" id="{F6BBA2BD-875A-DD1A-6CA3-2D2C48B7925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7765" y="2852849"/>
            <a:ext cx="3297003" cy="17944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53EF61-4FD7-FEBE-0E97-044E00A22DB8}"/>
              </a:ext>
            </a:extLst>
          </p:cNvPr>
          <p:cNvSpPr txBox="1"/>
          <p:nvPr/>
        </p:nvSpPr>
        <p:spPr>
          <a:xfrm>
            <a:off x="7366146" y="2483517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1" dirty="0">
                <a:solidFill>
                  <a:schemeClr val="accent4">
                    <a:lumMod val="75000"/>
                  </a:schemeClr>
                </a:solidFill>
              </a:rPr>
              <a:t>The British Library - series of AI debates</a:t>
            </a:r>
            <a:endParaRPr lang="en-SI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9A5F706-63C8-2B69-53B5-5BA1070D6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TNC 2025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9AEE0-23BA-6BB0-DACF-291BD7DE7711}"/>
              </a:ext>
            </a:extLst>
          </p:cNvPr>
          <p:cNvSpPr txBox="1"/>
          <p:nvPr/>
        </p:nvSpPr>
        <p:spPr>
          <a:xfrm>
            <a:off x="6394566" y="912297"/>
            <a:ext cx="6883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0"/>
              </a:spcBef>
              <a:buNone/>
            </a:pPr>
            <a:endParaRPr lang="en-GB" b="1" dirty="0"/>
          </a:p>
          <a:p>
            <a:pPr marL="0" indent="0" algn="just">
              <a:spcBef>
                <a:spcPts val="0"/>
              </a:spcBef>
              <a:buNone/>
            </a:pPr>
            <a:r>
              <a:rPr lang="en-GB" b="1" dirty="0"/>
              <a:t>Advocating for change with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b="1" dirty="0"/>
              <a:t>	- global, regional, and national impact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b="1" dirty="0"/>
              <a:t>	- reaching out to smaller institutions and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GB" b="1" dirty="0"/>
              <a:t>	- forming regional branches.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7C598F-F56A-A179-ABAD-B421E24C8AE2}"/>
              </a:ext>
            </a:extLst>
          </p:cNvPr>
          <p:cNvSpPr txBox="1"/>
          <p:nvPr/>
        </p:nvSpPr>
        <p:spPr>
          <a:xfrm>
            <a:off x="5907633" y="4864573"/>
            <a:ext cx="5631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December 3 – 5, London</a:t>
            </a:r>
            <a:endParaRPr lang="en-SI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FBB0B-55B7-7FA2-D190-85B68106D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7DA6-71A4-616A-707E-47E600910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1626" y="837058"/>
            <a:ext cx="5828398" cy="3158167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GB" b="1" dirty="0"/>
              <a:t>AI in </a:t>
            </a:r>
            <a:br>
              <a:rPr lang="en-GB" b="1" dirty="0"/>
            </a:br>
            <a:r>
              <a:rPr lang="en-GB" b="1" dirty="0"/>
              <a:t>LAM workflows </a:t>
            </a:r>
          </a:p>
        </p:txBody>
      </p:sp>
    </p:spTree>
    <p:extLst>
      <p:ext uri="{BB962C8B-B14F-4D97-AF65-F5344CB8AC3E}">
        <p14:creationId xmlns:p14="http://schemas.microsoft.com/office/powerpoint/2010/main" val="2991962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warehouse with many shelves&#10;&#10;AI-generated content may be incorrect.">
            <a:extLst>
              <a:ext uri="{FF2B5EF4-FFF2-40B4-BE49-F238E27FC236}">
                <a16:creationId xmlns:a16="http://schemas.microsoft.com/office/drawing/2014/main" id="{551D4D28-1059-58EE-208B-68AEC788B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8259" r="15567"/>
          <a:stretch/>
        </p:blipFill>
        <p:spPr>
          <a:xfrm rot="5400000">
            <a:off x="3409889" y="965825"/>
            <a:ext cx="6600960" cy="4874387"/>
          </a:xfrm>
          <a:prstGeom prst="rect">
            <a:avLst/>
          </a:prstGeom>
        </p:spPr>
      </p:pic>
      <p:pic>
        <p:nvPicPr>
          <p:cNvPr id="7" name="Picture 6" descr="A long hallway with columns&#10;&#10;AI-generated content may be incorrect.">
            <a:extLst>
              <a:ext uri="{FF2B5EF4-FFF2-40B4-BE49-F238E27FC236}">
                <a16:creationId xmlns:a16="http://schemas.microsoft.com/office/drawing/2014/main" id="{704CAAE2-246A-184A-E0CC-D6F27DD9F6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r="42997"/>
          <a:stretch/>
        </p:blipFill>
        <p:spPr>
          <a:xfrm>
            <a:off x="165483" y="788214"/>
            <a:ext cx="3902637" cy="5111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2879F9-DEA5-14CF-A451-7E3804A93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8654" y="788214"/>
            <a:ext cx="3267863" cy="2251397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AA0DDB33-96FB-C267-7C61-4F1B6E7C592A}"/>
              </a:ext>
            </a:extLst>
          </p:cNvPr>
          <p:cNvSpPr/>
          <p:nvPr/>
        </p:nvSpPr>
        <p:spPr>
          <a:xfrm>
            <a:off x="4068120" y="3245224"/>
            <a:ext cx="1267012" cy="98611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F3FFBF-2419-7F3F-D2E7-62328A752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813" y="3818390"/>
            <a:ext cx="3232717" cy="211336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2498248A-7C56-628C-1DA2-89ACA5C4ADA7}"/>
              </a:ext>
            </a:extLst>
          </p:cNvPr>
          <p:cNvSpPr/>
          <p:nvPr/>
        </p:nvSpPr>
        <p:spPr>
          <a:xfrm rot="5400000">
            <a:off x="9759078" y="2850777"/>
            <a:ext cx="1267012" cy="98611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492371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89D61-9ADD-5DBD-C71C-499C0CB12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warehouse with many shelves&#10;&#10;AI-generated content may be incorrect.">
            <a:extLst>
              <a:ext uri="{FF2B5EF4-FFF2-40B4-BE49-F238E27FC236}">
                <a16:creationId xmlns:a16="http://schemas.microsoft.com/office/drawing/2014/main" id="{64A3E36C-9353-77DA-6C75-5F06F038C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8258" r="15307"/>
          <a:stretch/>
        </p:blipFill>
        <p:spPr>
          <a:xfrm rot="5400000">
            <a:off x="3412713" y="974954"/>
            <a:ext cx="6607266" cy="48624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1393C6-CC82-CD4E-2333-1673F19A9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654" y="788214"/>
            <a:ext cx="3267863" cy="2251397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DAFA8CD7-DF54-7CE6-2321-1EDA531827A4}"/>
              </a:ext>
            </a:extLst>
          </p:cNvPr>
          <p:cNvSpPr/>
          <p:nvPr/>
        </p:nvSpPr>
        <p:spPr>
          <a:xfrm>
            <a:off x="3339488" y="3215342"/>
            <a:ext cx="1267012" cy="98611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5F8151-BDBD-D903-1EF6-B3FC2906A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813" y="3818390"/>
            <a:ext cx="3232717" cy="211336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40908CDE-7EA9-4F03-19ED-E1943C2EC4C5}"/>
              </a:ext>
            </a:extLst>
          </p:cNvPr>
          <p:cNvSpPr/>
          <p:nvPr/>
        </p:nvSpPr>
        <p:spPr>
          <a:xfrm rot="5400000">
            <a:off x="9759078" y="2850777"/>
            <a:ext cx="1267012" cy="98611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641613-FD62-FB80-AF1F-DFCC136E6CC2}"/>
              </a:ext>
            </a:extLst>
          </p:cNvPr>
          <p:cNvSpPr txBox="1"/>
          <p:nvPr/>
        </p:nvSpPr>
        <p:spPr>
          <a:xfrm>
            <a:off x="382992" y="2479562"/>
            <a:ext cx="35900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Digitised material</a:t>
            </a:r>
          </a:p>
          <a:p>
            <a:pPr marL="285750" indent="-28575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Digitally born material</a:t>
            </a:r>
          </a:p>
          <a:p>
            <a:pPr marL="285750" indent="-28575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Harvested web</a:t>
            </a:r>
          </a:p>
          <a:p>
            <a:pPr marL="285750" indent="-28575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Databases and repositories</a:t>
            </a:r>
          </a:p>
          <a:p>
            <a:pPr marL="285750" indent="-28575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Research data</a:t>
            </a:r>
          </a:p>
          <a:p>
            <a:pPr marL="285750" indent="-28575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E-resources</a:t>
            </a:r>
          </a:p>
        </p:txBody>
      </p:sp>
    </p:spTree>
    <p:extLst>
      <p:ext uri="{BB962C8B-B14F-4D97-AF65-F5344CB8AC3E}">
        <p14:creationId xmlns:p14="http://schemas.microsoft.com/office/powerpoint/2010/main" val="1400116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3" descr="A long shot of a hallway&#10;&#10;AI-generated content may be incorrect."/>
          <p:cNvPicPr preferRelativeResize="0"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7728" r="31318" b="1"/>
          <a:stretch>
            <a:fillRect/>
          </a:stretch>
        </p:blipFill>
        <p:spPr>
          <a:xfrm>
            <a:off x="20" y="-5080"/>
            <a:ext cx="6576271" cy="6872605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91E58D-DCF3-7FF1-17A3-9A7FEEF77BB3}"/>
              </a:ext>
            </a:extLst>
          </p:cNvPr>
          <p:cNvSpPr txBox="1"/>
          <p:nvPr/>
        </p:nvSpPr>
        <p:spPr>
          <a:xfrm>
            <a:off x="484659" y="5626506"/>
            <a:ext cx="2933305" cy="101566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The Mountain Vault, </a:t>
            </a:r>
          </a:p>
          <a:p>
            <a:r>
              <a:rPr lang="en-GB" sz="2000" dirty="0">
                <a:solidFill>
                  <a:srgbClr val="77C1D1"/>
                </a:solidFill>
              </a:rPr>
              <a:t>Norway National Library,</a:t>
            </a:r>
          </a:p>
          <a:p>
            <a:r>
              <a:rPr lang="en-GB" sz="2000" dirty="0">
                <a:solidFill>
                  <a:srgbClr val="77C1D1"/>
                </a:solidFill>
              </a:rPr>
              <a:t>Mo </a:t>
            </a:r>
            <a:r>
              <a:rPr lang="en-GB" sz="2000" dirty="0" err="1">
                <a:solidFill>
                  <a:srgbClr val="77C1D1"/>
                </a:solidFill>
              </a:rPr>
              <a:t>i</a:t>
            </a:r>
            <a:r>
              <a:rPr lang="en-GB" sz="2000" dirty="0">
                <a:solidFill>
                  <a:srgbClr val="77C1D1"/>
                </a:solidFill>
              </a:rPr>
              <a:t> Rana, Norway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4977BCB-0BBB-B87A-E5BA-B9365DCDF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838" y="3861263"/>
            <a:ext cx="23622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22B84B-65CA-990B-993B-87D40AC7A17D}"/>
              </a:ext>
            </a:extLst>
          </p:cNvPr>
          <p:cNvSpPr txBox="1"/>
          <p:nvPr/>
        </p:nvSpPr>
        <p:spPr>
          <a:xfrm>
            <a:off x="6306208" y="1126367"/>
            <a:ext cx="543437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b="1" dirty="0">
                <a:solidFill>
                  <a:schemeClr val="bg1"/>
                </a:solidFill>
                <a:effectLst/>
                <a:latin typeface="Syntax"/>
                <a:ea typeface="Times New Roman" panose="02020603050405020304" pitchFamily="18" charset="0"/>
              </a:rPr>
              <a:t>AI4LAM community global impact</a:t>
            </a:r>
            <a:r>
              <a:rPr lang="en-GB" sz="2400" b="1" dirty="0">
                <a:solidFill>
                  <a:schemeClr val="bg1"/>
                </a:solidFill>
                <a:latin typeface="Syntax"/>
                <a:ea typeface="Times New Roman" panose="02020603050405020304" pitchFamily="18" charset="0"/>
              </a:rPr>
              <a:t>:</a:t>
            </a:r>
            <a:r>
              <a:rPr lang="en-GB" sz="2400" b="1" dirty="0">
                <a:solidFill>
                  <a:schemeClr val="bg1"/>
                </a:solidFill>
                <a:effectLst/>
                <a:latin typeface="Syntax"/>
                <a:ea typeface="Times New Roman" panose="02020603050405020304" pitchFamily="18" charset="0"/>
              </a:rPr>
              <a:t> </a:t>
            </a:r>
          </a:p>
          <a:p>
            <a:pPr marL="342900" indent="-342900" algn="just"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Syntax"/>
                <a:ea typeface="Times New Roman" panose="02020603050405020304" pitchFamily="18" charset="0"/>
              </a:rPr>
              <a:t>collective power </a:t>
            </a:r>
          </a:p>
          <a:p>
            <a:pPr marL="342900" indent="-342900" algn="just"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Syntax"/>
                <a:ea typeface="Times New Roman" panose="02020603050405020304" pitchFamily="18" charset="0"/>
              </a:rPr>
              <a:t>drives innovation </a:t>
            </a:r>
          </a:p>
          <a:p>
            <a:pPr marL="342900" indent="-342900" algn="just"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Syntax"/>
                <a:ea typeface="Times New Roman" panose="02020603050405020304" pitchFamily="18" charset="0"/>
              </a:rPr>
              <a:t>responsible, </a:t>
            </a:r>
          </a:p>
          <a:p>
            <a:pPr marL="342900" indent="-342900" algn="just"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Syntax"/>
                <a:ea typeface="Times New Roman" panose="02020603050405020304" pitchFamily="18" charset="0"/>
              </a:rPr>
              <a:t>reliable, and </a:t>
            </a:r>
          </a:p>
          <a:p>
            <a:pPr marL="342900" indent="-342900" algn="just"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Syntax"/>
                <a:ea typeface="Times New Roman" panose="02020603050405020304" pitchFamily="18" charset="0"/>
              </a:rPr>
              <a:t>trustworthy AI solutions</a:t>
            </a:r>
          </a:p>
          <a:p>
            <a:pPr marL="342900" indent="-342900" algn="just">
              <a:buFontTx/>
              <a:buChar char="-"/>
            </a:pPr>
            <a:r>
              <a:rPr lang="en-GB" sz="2400" dirty="0">
                <a:solidFill>
                  <a:schemeClr val="bg1"/>
                </a:solidFill>
                <a:effectLst/>
                <a:latin typeface="Syntax"/>
                <a:ea typeface="Times New Roman" panose="02020603050405020304" pitchFamily="18" charset="0"/>
              </a:rPr>
              <a:t>development and societal growth.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stom" id="{F85C13B5-8B75-4CB8-BA5E-9CAC0747196D}" vid="{617487EE-AB70-4C55-8A81-E6744CC4A2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EDE3176-A15D-46A3-BDDB-64A0D73632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BF691C-888B-4061-8A6F-D5CE84A025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168DCE-134F-4610-A6AA-88CEBE8D71D2}">
  <ds:schemaRefs>
    <ds:schemaRef ds:uri="http://purl.org/dc/dcmitype/"/>
    <ds:schemaRef ds:uri="http://purl.org/dc/elements/1.1/"/>
    <ds:schemaRef ds:uri="http://purl.org/dc/terms/"/>
    <ds:schemaRef ds:uri="http://schemas.microsoft.com/sharepoint/v3"/>
    <ds:schemaRef ds:uri="http://www.w3.org/XML/1998/namespace"/>
    <ds:schemaRef ds:uri="230e9df3-be65-4c73-a93b-d1236ebd677e"/>
    <ds:schemaRef ds:uri="http://schemas.microsoft.com/office/2006/metadata/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71af3243-3dd4-4a8d-8c0d-dd76da1f02a5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{2AA541C4-D3A1-41EA-B540-D6ADF0D30DFE}tf67328976_win32</Template>
  <TotalTime>0</TotalTime>
  <Words>1065</Words>
  <Application>Microsoft Office PowerPoint</Application>
  <PresentationFormat>Widescreen</PresentationFormat>
  <Paragraphs>263</Paragraphs>
  <Slides>25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Alegreya</vt:lpstr>
      <vt:lpstr>Aptos</vt:lpstr>
      <vt:lpstr>Arial</vt:lpstr>
      <vt:lpstr>Calibri</vt:lpstr>
      <vt:lpstr>Century Gothic</vt:lpstr>
      <vt:lpstr>Roboto</vt:lpstr>
      <vt:lpstr>Syntax</vt:lpstr>
      <vt:lpstr>Tenorite</vt:lpstr>
      <vt:lpstr>Wingdings</vt:lpstr>
      <vt:lpstr>Custom</vt:lpstr>
      <vt:lpstr>PowerPoint Presentation</vt:lpstr>
      <vt:lpstr>AI4LAM:  THE Power of CHANGE  Individually, we are slow and isolated.  Together, we can go faster and farther!</vt:lpstr>
      <vt:lpstr>Key facts</vt:lpstr>
      <vt:lpstr>AI4LAM:  for whom?  By whom?  Community driven    </vt:lpstr>
      <vt:lpstr>Main areas of work: </vt:lpstr>
      <vt:lpstr>AI in  LAM workflows </vt:lpstr>
      <vt:lpstr>PowerPoint Presentation</vt:lpstr>
      <vt:lpstr>PowerPoint Presentation</vt:lpstr>
      <vt:lpstr>PowerPoint Presentation</vt:lpstr>
      <vt:lpstr>Why glam data is important? </vt:lpstr>
      <vt:lpstr>PowerPoint Presentation</vt:lpstr>
      <vt:lpstr>GLAM DATA in ai driven digital environment</vt:lpstr>
      <vt:lpstr>PowerPoint Presentation</vt:lpstr>
      <vt:lpstr>Examples from practice</vt:lpstr>
      <vt:lpstr>National Library of Norway</vt:lpstr>
      <vt:lpstr>lLM in the health and care services: Norwegian case </vt:lpstr>
      <vt:lpstr>Results</vt:lpstr>
      <vt:lpstr>Bibliothèque nationale de France</vt:lpstr>
      <vt:lpstr>Gallica Images</vt:lpstr>
      <vt:lpstr>National Library of Luxembourg</vt:lpstr>
      <vt:lpstr>PowerPoint Presentation</vt:lpstr>
      <vt:lpstr>PowerPoint Presentation</vt:lpstr>
      <vt:lpstr>Conclusion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Ines Vodopivec</dc:creator>
  <cp:lastModifiedBy>Ines Vodopivec</cp:lastModifiedBy>
  <cp:revision>249</cp:revision>
  <dcterms:created xsi:type="dcterms:W3CDTF">2025-01-13T19:16:41Z</dcterms:created>
  <dcterms:modified xsi:type="dcterms:W3CDTF">2025-06-02T20:18:55Z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