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57" r:id="rId4"/>
    <p:sldId id="283" r:id="rId5"/>
    <p:sldId id="258" r:id="rId6"/>
    <p:sldId id="284" r:id="rId7"/>
    <p:sldId id="260" r:id="rId8"/>
    <p:sldId id="261" r:id="rId9"/>
    <p:sldId id="262" r:id="rId10"/>
    <p:sldId id="282" r:id="rId11"/>
    <p:sldId id="264" r:id="rId12"/>
    <p:sldId id="265" r:id="rId13"/>
    <p:sldId id="266" r:id="rId14"/>
    <p:sldId id="267" r:id="rId15"/>
    <p:sldId id="303" r:id="rId16"/>
    <p:sldId id="271" r:id="rId17"/>
    <p:sldId id="285" r:id="rId18"/>
    <p:sldId id="288" r:id="rId19"/>
    <p:sldId id="289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272" r:id="rId28"/>
    <p:sldId id="273" r:id="rId29"/>
    <p:sldId id="274" r:id="rId30"/>
    <p:sldId id="275" r:id="rId31"/>
    <p:sldId id="277" r:id="rId32"/>
    <p:sldId id="278" r:id="rId33"/>
    <p:sldId id="279" r:id="rId34"/>
    <p:sldId id="291" r:id="rId35"/>
    <p:sldId id="290" r:id="rId36"/>
    <p:sldId id="292" r:id="rId37"/>
    <p:sldId id="293" r:id="rId38"/>
    <p:sldId id="294" r:id="rId39"/>
    <p:sldId id="280" r:id="rId40"/>
    <p:sldId id="281" r:id="rId41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7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sJG+Rhb1SNuGrG03bTECshSCq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79" autoAdjust="0"/>
  </p:normalViewPr>
  <p:slideViewPr>
    <p:cSldViewPr snapToGrid="0">
      <p:cViewPr varScale="1">
        <p:scale>
          <a:sx n="75" d="100"/>
          <a:sy n="75" d="100"/>
        </p:scale>
        <p:origin x="1670" y="22"/>
      </p:cViewPr>
      <p:guideLst>
        <p:guide orient="horz" pos="2160"/>
        <p:guide pos="2880"/>
        <p:guide orient="horz" pos="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k\Desktop\Innovation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k\Desktop\Innovation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k\Desktop\Innovation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86-4942-9F28-18E4AFCF5DBA}"/>
              </c:ext>
            </c:extLst>
          </c:dPt>
          <c:cat>
            <c:strRef>
              <c:f>'5 Clients'!$A$3:$A$8</c:f>
              <c:strCache>
                <c:ptCount val="6"/>
                <c:pt idx="0">
                  <c:v>Participant 1</c:v>
                </c:pt>
                <c:pt idx="1">
                  <c:v>Participant 2</c:v>
                </c:pt>
                <c:pt idx="2">
                  <c:v>Participant 3</c:v>
                </c:pt>
                <c:pt idx="3">
                  <c:v>Participant 4</c:v>
                </c:pt>
                <c:pt idx="4">
                  <c:v>Participant 5</c:v>
                </c:pt>
                <c:pt idx="5">
                  <c:v>Federated Model</c:v>
                </c:pt>
              </c:strCache>
            </c:strRef>
          </c:cat>
          <c:val>
            <c:numRef>
              <c:f>'5 Clients'!$C$3:$C$8</c:f>
              <c:numCache>
                <c:formatCode>General</c:formatCode>
                <c:ptCount val="6"/>
                <c:pt idx="0">
                  <c:v>91.35575</c:v>
                </c:pt>
                <c:pt idx="1">
                  <c:v>90.816040000000001</c:v>
                </c:pt>
                <c:pt idx="2">
                  <c:v>91.237650000000002</c:v>
                </c:pt>
                <c:pt idx="3">
                  <c:v>90.818259999999995</c:v>
                </c:pt>
                <c:pt idx="4">
                  <c:v>91.445594999999997</c:v>
                </c:pt>
                <c:pt idx="5">
                  <c:v>92.645659999999992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86-4942-9F28-18E4AFCF5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207103"/>
        <c:axId val="868208063"/>
      </c:barChart>
      <c:catAx>
        <c:axId val="86820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868208063"/>
        <c:crosses val="autoZero"/>
        <c:auto val="1"/>
        <c:lblAlgn val="ctr"/>
        <c:lblOffset val="100"/>
        <c:noMultiLvlLbl val="0"/>
      </c:catAx>
      <c:valAx>
        <c:axId val="8682080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Accuracy</a:t>
                </a:r>
              </a:p>
              <a:p>
                <a:pPr>
                  <a:defRPr/>
                </a:pP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(Percentage </a:t>
                </a: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%)</a:t>
                </a:r>
                <a:endParaRPr lang="en-US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2071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A8-4A74-A6DC-34BFC48807EC}"/>
              </c:ext>
            </c:extLst>
          </c:dPt>
          <c:cat>
            <c:strRef>
              <c:f>'5 Clients'!$A$12:$A$17</c:f>
              <c:strCache>
                <c:ptCount val="6"/>
                <c:pt idx="0">
                  <c:v>Participant 1</c:v>
                </c:pt>
                <c:pt idx="1">
                  <c:v>Participant 2</c:v>
                </c:pt>
                <c:pt idx="2">
                  <c:v>Participant 3</c:v>
                </c:pt>
                <c:pt idx="3">
                  <c:v>Participant 4</c:v>
                </c:pt>
                <c:pt idx="4">
                  <c:v>Participant 5</c:v>
                </c:pt>
                <c:pt idx="5">
                  <c:v>Federated Model</c:v>
                </c:pt>
              </c:strCache>
            </c:strRef>
          </c:cat>
          <c:val>
            <c:numRef>
              <c:f>'5 Clients'!$C$12:$C$17</c:f>
              <c:numCache>
                <c:formatCode>General</c:formatCode>
                <c:ptCount val="6"/>
                <c:pt idx="0">
                  <c:v>83.995059999999995</c:v>
                </c:pt>
                <c:pt idx="1">
                  <c:v>72.314465000000013</c:v>
                </c:pt>
                <c:pt idx="2">
                  <c:v>76.791520000000006</c:v>
                </c:pt>
                <c:pt idx="3">
                  <c:v>72.921800000000005</c:v>
                </c:pt>
                <c:pt idx="4">
                  <c:v>80.322810000000004</c:v>
                </c:pt>
                <c:pt idx="5">
                  <c:v>80.318045999999995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A8-4A74-A6DC-34BFC4880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0957583"/>
        <c:axId val="1840959983"/>
      </c:barChart>
      <c:catAx>
        <c:axId val="184095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840959983"/>
        <c:crosses val="autoZero"/>
        <c:auto val="1"/>
        <c:lblAlgn val="ctr"/>
        <c:lblOffset val="100"/>
        <c:noMultiLvlLbl val="0"/>
      </c:catAx>
      <c:valAx>
        <c:axId val="184095998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</a:rPr>
                  <a:t>Model Accuracy</a:t>
                </a:r>
              </a:p>
              <a:p>
                <a:pPr>
                  <a:defRPr/>
                </a:pP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</a:rPr>
                  <a:t>(Percentage </a:t>
                </a:r>
                <a:r>
                  <a:rPr lang="en-US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%)</a:t>
                </a:r>
                <a:endParaRPr lang="en-US" sz="1200" b="1" baseline="0">
                  <a:solidFill>
                    <a:sysClr val="windowText" lastClr="000000"/>
                  </a:solidFill>
                  <a:latin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957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E-47E9-8283-53D2EA172DC4}"/>
              </c:ext>
            </c:extLst>
          </c:dPt>
          <c:cat>
            <c:strRef>
              <c:f>'5 Clients'!$A$21:$A$26</c:f>
              <c:strCache>
                <c:ptCount val="6"/>
                <c:pt idx="0">
                  <c:v>Participant 1</c:v>
                </c:pt>
                <c:pt idx="1">
                  <c:v>Participant 2</c:v>
                </c:pt>
                <c:pt idx="2">
                  <c:v>Participant 3</c:v>
                </c:pt>
                <c:pt idx="3">
                  <c:v>Participant 4</c:v>
                </c:pt>
                <c:pt idx="4">
                  <c:v>Participant 5</c:v>
                </c:pt>
                <c:pt idx="5">
                  <c:v>Federated Model</c:v>
                </c:pt>
              </c:strCache>
            </c:strRef>
          </c:cat>
          <c:val>
            <c:numRef>
              <c:f>'5 Clients'!$C$21:$C$26</c:f>
              <c:numCache>
                <c:formatCode>General</c:formatCode>
                <c:ptCount val="6"/>
                <c:pt idx="0">
                  <c:v>90.140770000000003</c:v>
                </c:pt>
                <c:pt idx="1">
                  <c:v>89.716302999999996</c:v>
                </c:pt>
                <c:pt idx="2">
                  <c:v>89.902663000000004</c:v>
                </c:pt>
                <c:pt idx="3">
                  <c:v>90.16838700000001</c:v>
                </c:pt>
                <c:pt idx="4">
                  <c:v>88.832449999999994</c:v>
                </c:pt>
                <c:pt idx="5">
                  <c:v>90.426180000000002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EE-47E9-8283-53D2EA172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558159"/>
        <c:axId val="84558639"/>
      </c:barChart>
      <c:catAx>
        <c:axId val="8455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84558639"/>
        <c:crosses val="autoZero"/>
        <c:auto val="1"/>
        <c:lblAlgn val="ctr"/>
        <c:lblOffset val="100"/>
        <c:noMultiLvlLbl val="0"/>
      </c:catAx>
      <c:valAx>
        <c:axId val="845586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Accuracy</a:t>
                </a:r>
              </a:p>
              <a:p>
                <a:pPr>
                  <a:defRPr/>
                </a:pP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(Percentage </a:t>
                </a:r>
                <a:r>
                  <a:rPr lang="en-US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%)</a:t>
                </a:r>
                <a:endParaRPr lang="en-US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5000061817585371E-2"/>
              <c:y val="0.11991310311581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5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5659" cy="49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b021e48e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0b021e48eb_0_95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0b021e48eb_0_95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c3021cf58_3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34c3021cf58_3_18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6" name="Google Shape;246;g34c3021cf58_3_180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66930D76-3A52-1E9A-C98B-6049583AC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BB3688F7-F46A-4B91-ACDB-3902B859B8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C8ADE554-39E6-FBE7-1102-AE5B1AF506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645C79A5-C5E4-9209-78FC-EBEE1F1A85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699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1FE3C94D-C8AD-B9CB-E9C7-B82E5B180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7F810B7D-54CE-1C20-FBC6-421A8A9670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6EF5E1BC-7CCA-4A7C-9BCE-4877735F25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4BB9A967-C013-9706-933F-0E5D9BE059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91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4BECE340-1487-7D63-3596-499DBBC3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20B106FE-F2D7-EAB7-4E11-6BC03DF47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046E4260-4AC1-5802-B441-A4FCF15DAA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6BBCE56B-EEBB-BE6E-22AF-E885463345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119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3E1FE35F-1469-9058-7D34-67926197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67ABD45E-EB1F-D25B-515C-C807E303E4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A7D7CA88-3381-B87D-FC24-2F5BF3ACFD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0348E9C0-F9DB-1FB1-3D55-8C44248EC8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18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b021e48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0b021e48eb_0_0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30b021e48eb_0_0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5CD4C35C-3DA1-7CAC-3708-E1F1E9028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A968661E-4406-2406-7CD9-63739814AE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BA15FB6B-C1D8-0824-F713-5822033AF8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A68E27E0-8BB5-57A0-4E1F-1D7CF74E06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936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F32C93F0-2E7E-5006-9658-145F7844F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F9E58723-0405-24E4-A123-09F71CEC87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F183F4EE-6C04-17B1-BFED-1BCFA870F2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A43FB8A4-7349-8607-1AAC-1D81E2087A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68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A54F38E0-455C-9BF0-D345-EB69A0118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46B693E8-245F-68A8-4617-B9B272FA96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B9726285-1A40-451F-EF5A-AC0DE4F77C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FCDC8294-037B-4C38-9AAB-916D38D580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058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58B39308-A025-E915-5FB2-3F3A0ACAC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7C8FF84E-02A9-51AD-DE2C-D6B6DF35E2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730B5170-AFA6-D7FD-E3C3-A017C55759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9165ABBC-7D08-2CA4-1A22-7030B41B9E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603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5E3C3051-5B5E-81F3-4888-64C3253C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6E9DAE98-A2F7-7916-3286-3D74E6FA54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F8CD58A7-DA6F-C8FC-A766-440EC1808B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01FE5E6C-82F5-B42F-CA1D-0F8EB05DF8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674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6C5679A8-17DE-F6DA-4FCC-904A5533B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>
            <a:extLst>
              <a:ext uri="{FF2B5EF4-FFF2-40B4-BE49-F238E27FC236}">
                <a16:creationId xmlns:a16="http://schemas.microsoft.com/office/drawing/2014/main" id="{CBD11C18-CAF6-3392-9037-98FCE2255E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>
            <a:extLst>
              <a:ext uri="{FF2B5EF4-FFF2-40B4-BE49-F238E27FC236}">
                <a16:creationId xmlns:a16="http://schemas.microsoft.com/office/drawing/2014/main" id="{B9C69528-5B11-26B5-9473-E26318D90D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>
            <a:extLst>
              <a:ext uri="{FF2B5EF4-FFF2-40B4-BE49-F238E27FC236}">
                <a16:creationId xmlns:a16="http://schemas.microsoft.com/office/drawing/2014/main" id="{5D9DACF2-8E06-8923-F26E-D36386E11B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511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6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b021e48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0b021e48eb_0_0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30b021e48eb_0_0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103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9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0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20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7CE9009B-F4A6-C530-0D40-8587E3490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>
            <a:extLst>
              <a:ext uri="{FF2B5EF4-FFF2-40B4-BE49-F238E27FC236}">
                <a16:creationId xmlns:a16="http://schemas.microsoft.com/office/drawing/2014/main" id="{EA44BB63-2FA5-FA73-4306-37179FE3BF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>
            <a:extLst>
              <a:ext uri="{FF2B5EF4-FFF2-40B4-BE49-F238E27FC236}">
                <a16:creationId xmlns:a16="http://schemas.microsoft.com/office/drawing/2014/main" id="{571A9460-E8AA-72D9-5D3C-B82FCA3273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>
            <a:extLst>
              <a:ext uri="{FF2B5EF4-FFF2-40B4-BE49-F238E27FC236}">
                <a16:creationId xmlns:a16="http://schemas.microsoft.com/office/drawing/2014/main" id="{93E714EC-1E8A-ED67-82BC-C82FC52D88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46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472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2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96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4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b021e48e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0b021e48eb_0_104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0b021e48eb_0_104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 txBox="1">
            <a:spLocks noGrp="1"/>
          </p:cNvSpPr>
          <p:nvPr>
            <p:ph type="sldNum" idx="12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6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Διαφάνεια τίτλου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0" y="1916834"/>
            <a:ext cx="9144000" cy="19442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36000" tIns="45700" rIns="20160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9320"/>
            <a:ext cx="2268538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82" name="Google Shape;82;p34"/>
          <p:cNvSpPr txBox="1"/>
          <p:nvPr/>
        </p:nvSpPr>
        <p:spPr>
          <a:xfrm rot="5400000">
            <a:off x="4732338" y="2171688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Στυλ κύριου τίτλου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>
  <p:cSld name="Τίτλος και Περιεχόμενο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24180" algn="l">
              <a:spcBef>
                <a:spcPts val="560"/>
              </a:spcBef>
              <a:spcAft>
                <a:spcPts val="0"/>
              </a:spcAft>
              <a:buClr>
                <a:srgbClr val="2D63A3"/>
              </a:buClr>
              <a:buSzPts val="3080"/>
              <a:buFont typeface="Noto Sans Symbols"/>
              <a:buChar char="▪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Clr>
                <a:srgbClr val="00B2FF"/>
              </a:buClr>
              <a:buSzPts val="1200"/>
              <a:buFont typeface="Noto Sans Symbols"/>
              <a:buChar char="❑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Clr>
                <a:srgbClr val="2D63A3"/>
              </a:buClr>
              <a:buSzPts val="1200"/>
              <a:buFont typeface="Calibri"/>
              <a:buChar char="□"/>
              <a:defRPr sz="20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B2FF"/>
              </a:buClr>
              <a:buSzPts val="1600"/>
              <a:buChar char="–"/>
              <a:defRPr sz="16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2D63A3"/>
              </a:buClr>
              <a:buSzPts val="1400"/>
              <a:buChar char="»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10000" r="95999" b="9999"/>
            </a:stretch>
          </a:blipFill>
          <a:ln>
            <a:noFill/>
          </a:ln>
        </p:spPr>
        <p:txBody>
          <a:bodyPr spcFirstLastPara="1" wrap="square" lIns="216000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10000" r="95999" b="9999"/>
            </a:stretch>
          </a:blipFill>
          <a:ln>
            <a:noFill/>
          </a:ln>
        </p:spPr>
        <p:txBody>
          <a:bodyPr spcFirstLastPara="1" wrap="square" lIns="216000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252000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63688" y="413990"/>
            <a:ext cx="5486400" cy="56673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504000" tIns="45700" rIns="91425" bIns="1080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63688" y="1988840"/>
            <a:ext cx="54864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63688" y="980728"/>
            <a:ext cx="5486400" cy="8048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B2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6309320"/>
            <a:ext cx="2268538" cy="548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ristophm.github.io/interpretable-ml-book/shap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nco-list.eu/" TargetMode="External"/><Relationship Id="rId4" Type="http://schemas.openxmlformats.org/officeDocument/2006/relationships/hyperlink" Target="https://dgarchive.caad.fkie.fraunhofer.d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netmode/FedXAI4DNS" TargetMode="Externa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894736" y="72794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Technical University of Athens - NTUA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Electrical and Computer Engineering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r>
              <a:rPr lang="en-US" sz="2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</a:t>
            </a:r>
            <a:r>
              <a:rPr lang="en-US" sz="20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anagement and </a:t>
            </a:r>
            <a:r>
              <a:rPr lang="en-US" sz="20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ptimal </a:t>
            </a:r>
            <a:r>
              <a:rPr lang="en-US" sz="20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US" sz="2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Laboratory</a:t>
            </a:r>
            <a:endParaRPr sz="2000" b="1" i="0" u="none" strike="noStrike" cap="sm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nstitute of </a:t>
            </a:r>
            <a:r>
              <a:rPr lang="en-US" sz="20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ommunication and </a:t>
            </a:r>
            <a:r>
              <a:rPr lang="en-US" sz="20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omputer </a:t>
            </a:r>
            <a:r>
              <a:rPr lang="en-US" sz="20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ystems - </a:t>
            </a:r>
            <a:r>
              <a:rPr lang="en-US" sz="2000" b="1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ICCS</a:t>
            </a:r>
            <a:br>
              <a:rPr lang="en-US" sz="20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D:\Dropbox\Dropbox\PhD\Endiamesh\art\NTUA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2" y="181972"/>
            <a:ext cx="1440160" cy="144682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383768" y="4301082"/>
            <a:ext cx="8376464" cy="198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7F7F7F"/>
                </a:solidFill>
              </a:rPr>
              <a:t> Dr. Mary Grammatikou, Nikos </a:t>
            </a:r>
            <a:r>
              <a:rPr lang="en-US" dirty="0" err="1">
                <a:solidFill>
                  <a:srgbClr val="7F7F7F"/>
                </a:solidFill>
              </a:rPr>
              <a:t>Bazotis</a:t>
            </a:r>
            <a:endParaRPr dirty="0">
              <a:solidFill>
                <a:srgbClr val="7F7F7F"/>
              </a:solidFill>
            </a:endParaRPr>
          </a:p>
          <a:p>
            <a:pPr marL="0" lvl="0" indent="0" algn="ctr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1" i="1" dirty="0">
                <a:solidFill>
                  <a:schemeClr val="dk1"/>
                </a:solidFill>
              </a:rPr>
              <a:t>{</a:t>
            </a:r>
            <a:r>
              <a:rPr lang="en-US" sz="2200" b="1" i="1" dirty="0" err="1">
                <a:solidFill>
                  <a:schemeClr val="dk1"/>
                </a:solidFill>
              </a:rPr>
              <a:t>mary</a:t>
            </a:r>
            <a:r>
              <a:rPr lang="en-US" sz="2200" b="1" i="1" dirty="0">
                <a:solidFill>
                  <a:schemeClr val="dk1"/>
                </a:solidFill>
              </a:rPr>
              <a:t>, </a:t>
            </a:r>
            <a:r>
              <a:rPr lang="en-US" sz="2200" b="1" i="1" dirty="0" err="1">
                <a:solidFill>
                  <a:schemeClr val="dk1"/>
                </a:solidFill>
              </a:rPr>
              <a:t>nbazotis</a:t>
            </a:r>
            <a:r>
              <a:rPr lang="en-US" sz="2200" b="1" i="1" dirty="0">
                <a:solidFill>
                  <a:schemeClr val="dk1"/>
                </a:solidFill>
              </a:rPr>
              <a:t>}@netmode.ntua.gr</a:t>
            </a:r>
          </a:p>
          <a:p>
            <a:pPr marL="0" lvl="0" indent="0" algn="ctr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 i="1" dirty="0">
              <a:solidFill>
                <a:schemeClr val="dk1"/>
              </a:solidFill>
            </a:endParaRPr>
          </a:p>
          <a:p>
            <a:pPr marL="0" indent="0"/>
            <a:r>
              <a:rPr lang="en-US" dirty="0">
                <a:solidFill>
                  <a:srgbClr val="7F7F7F"/>
                </a:solidFill>
              </a:rPr>
              <a:t>TNC25, June 2025 - Brighton, UK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341784" y="2204864"/>
            <a:ext cx="8460432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2FF"/>
              </a:buClr>
              <a:buSzPts val="3900"/>
              <a:buFont typeface="Arial"/>
              <a:buNone/>
            </a:pPr>
            <a:r>
              <a:rPr lang="en-US" sz="3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Explainable AI for DNS Security in Privacy-aware NREN Federations</a:t>
            </a:r>
            <a:endParaRPr dirty="0"/>
          </a:p>
          <a:p>
            <a:pPr marL="0" marR="0" lvl="0" indent="0" algn="ctr" rtl="0">
              <a:spcBef>
                <a:spcPts val="780"/>
              </a:spcBef>
              <a:spcAft>
                <a:spcPts val="0"/>
              </a:spcAft>
              <a:buClr>
                <a:srgbClr val="00B2FF"/>
              </a:buClr>
              <a:buSzPts val="3900"/>
              <a:buFont typeface="Arial"/>
              <a:buNone/>
            </a:pPr>
            <a:r>
              <a:rPr lang="en-US" sz="39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900" b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FedXAI4DNS</a:t>
            </a:r>
            <a:r>
              <a:rPr lang="en-US" sz="39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480" y="223892"/>
            <a:ext cx="1375189" cy="137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144016" y="-90264"/>
            <a:ext cx="882047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 err="1"/>
              <a:t>SHapley</a:t>
            </a:r>
            <a:r>
              <a:rPr lang="en-US" b="1" dirty="0"/>
              <a:t> Additive </a:t>
            </a:r>
            <a:r>
              <a:rPr lang="en-US" b="1" dirty="0" err="1"/>
              <a:t>exPlanation</a:t>
            </a:r>
            <a:r>
              <a:rPr lang="en-US" b="1" dirty="0"/>
              <a:t> – SHAP </a:t>
            </a:r>
            <a:endParaRPr dirty="0"/>
          </a:p>
        </p:txBody>
      </p:sp>
      <p:sp>
        <p:nvSpPr>
          <p:cNvPr id="150" name="Google Shape;150;p5"/>
          <p:cNvSpPr txBox="1"/>
          <p:nvPr/>
        </p:nvSpPr>
        <p:spPr>
          <a:xfrm>
            <a:off x="53752" y="1905060"/>
            <a:ext cx="9036496" cy="193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2D63A3"/>
              </a:buClr>
              <a:buSzPts val="3080"/>
              <a:buFont typeface="Noto Sans Symbols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SHAP operates on:</a:t>
            </a:r>
            <a:endParaRPr dirty="0"/>
          </a:p>
          <a:p>
            <a:pPr marL="342900" marR="0" lvl="0" indent="-342900" algn="l" rtl="0">
              <a:spcAft>
                <a:spcPts val="1200"/>
              </a:spcAft>
              <a:buClr>
                <a:schemeClr val="dk1"/>
              </a:buClr>
              <a:buSzPts val="308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eXplainability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Background Instances (XBI’s):</a:t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tune SHAP values (similarly to ML training data)</a:t>
            </a:r>
            <a:endParaRPr dirty="0"/>
          </a:p>
          <a:p>
            <a:pPr marL="342900" marR="0" lvl="0" indent="-342900" algn="l" rtl="0"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eXplainability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 Instances (XTI’s):</a:t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derive interpretations (similarly to ML testing data)</a:t>
            </a:r>
            <a:endParaRPr dirty="0"/>
          </a:p>
          <a:p>
            <a:pPr marL="342900" marR="0" lvl="0" indent="-1473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0;p5"/>
          <p:cNvSpPr txBox="1"/>
          <p:nvPr/>
        </p:nvSpPr>
        <p:spPr>
          <a:xfrm>
            <a:off x="196566" y="4480878"/>
            <a:ext cx="8716205" cy="15835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2D63A3"/>
              </a:buClr>
              <a:buSzPts val="3080"/>
              <a:buFont typeface="Noto Sans Symbols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Extending SHAP values to Federated Learning schemas:</a:t>
            </a:r>
          </a:p>
          <a:p>
            <a:pPr>
              <a:spcAft>
                <a:spcPts val="1200"/>
              </a:spcAft>
              <a:buClr>
                <a:srgbClr val="2D63A3"/>
              </a:buClr>
              <a:buSzPts val="308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Additivity property of SHAP </a:t>
            </a:r>
            <a:r>
              <a:rPr lang="en-US" sz="2400" dirty="0"/>
              <a:t>(</a:t>
            </a:r>
            <a:r>
              <a:rPr lang="en-US" sz="2400" dirty="0">
                <a:hlinkClick r:id="rId4"/>
              </a:rPr>
              <a:t>Interpretable Machine Learning</a:t>
            </a:r>
            <a:r>
              <a:rPr lang="en-US" sz="2400" dirty="0"/>
              <a:t>)</a:t>
            </a:r>
          </a:p>
          <a:p>
            <a:pPr>
              <a:spcAft>
                <a:spcPts val="1200"/>
              </a:spcAft>
              <a:buClr>
                <a:srgbClr val="2D63A3"/>
              </a:buClr>
              <a:buSzPts val="308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SHAP values can be averaged in Federated Learning schemas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-1473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A625F-8F60-EBDB-477E-D697E11CFEAD}"/>
              </a:ext>
            </a:extLst>
          </p:cNvPr>
          <p:cNvSpPr txBox="1"/>
          <p:nvPr/>
        </p:nvSpPr>
        <p:spPr>
          <a:xfrm>
            <a:off x="0" y="1168364"/>
            <a:ext cx="7238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2D63A3"/>
              </a:buClr>
              <a:buSzPts val="3080"/>
              <a:buFont typeface="Noto Sans Symbols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SHAP: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Model-agnostic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post-hoc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XAI method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6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1574667" y="2888940"/>
            <a:ext cx="5994666" cy="108012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Prototype Baseline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b021e48eb_0_95"/>
          <p:cNvSpPr txBox="1">
            <a:spLocks noGrp="1"/>
          </p:cNvSpPr>
          <p:nvPr>
            <p:ph type="title"/>
          </p:nvPr>
        </p:nvSpPr>
        <p:spPr>
          <a:xfrm>
            <a:off x="107503" y="-99392"/>
            <a:ext cx="89421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Overview</a:t>
            </a:r>
            <a:endParaRPr dirty="0"/>
          </a:p>
        </p:txBody>
      </p:sp>
      <p:sp>
        <p:nvSpPr>
          <p:cNvPr id="163" name="Google Shape;163;g30b021e48eb_0_95"/>
          <p:cNvSpPr txBox="1"/>
          <p:nvPr/>
        </p:nvSpPr>
        <p:spPr>
          <a:xfrm>
            <a:off x="137203" y="1419390"/>
            <a:ext cx="8882700" cy="436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60"/>
              <a:buFont typeface="Noto Sans Symbols"/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Deployed prototype steps: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7850" marR="0" lvl="0" indent="-514350" algn="l" rtl="0">
              <a:spcAft>
                <a:spcPts val="1200"/>
              </a:spcAft>
              <a:buClr>
                <a:schemeClr val="dk1"/>
              </a:buClr>
              <a:buSzPts val="2600"/>
              <a:buFont typeface="+mj-lt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 preprocessing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7850" marR="0" lvl="0" indent="-514350" algn="l" rtl="0">
              <a:spcAft>
                <a:spcPts val="1200"/>
              </a:spcAft>
              <a:buClr>
                <a:schemeClr val="dk1"/>
              </a:buClr>
              <a:buSzPts val="2600"/>
              <a:buFont typeface="+mj-lt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Splitting dataset among FL participants using diverse methods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7850" marR="0" lvl="0" indent="-514350" algn="l" rtl="0">
              <a:spcAft>
                <a:spcPts val="1200"/>
              </a:spcAft>
              <a:buClr>
                <a:schemeClr val="dk1"/>
              </a:buClr>
              <a:buSzPts val="2600"/>
              <a:buFont typeface="+mj-lt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participant models based on their local datasets 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(i.e. without FL)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7850" marR="0" lvl="0" indent="-514350" algn="l" rtl="0">
              <a:spcAft>
                <a:spcPts val="1200"/>
              </a:spcAft>
              <a:buClr>
                <a:schemeClr val="dk1"/>
              </a:buClr>
              <a:buSzPts val="2600"/>
              <a:buFont typeface="+mj-lt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the global model using FL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7850" marR="0" lvl="0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+mj-lt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SHAP-based XAI interpretations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107503" y="-99392"/>
            <a:ext cx="8942059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/>
              <a:t>Selected Features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254076" y="1340769"/>
            <a:ext cx="8635846" cy="576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2D63A3"/>
              </a:buClr>
              <a:buSzPts val="264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Enabling real-time name classification</a:t>
            </a:r>
            <a:endParaRPr lang="en-US" dirty="0">
              <a:solidFill>
                <a:schemeClr val="dk1"/>
              </a:solidFill>
              <a:ea typeface="Calibri"/>
            </a:endParaRPr>
          </a:p>
          <a:p>
            <a:pPr marL="342900" indent="-342900">
              <a:buClr>
                <a:srgbClr val="2D63A3"/>
              </a:buClr>
              <a:buSzPts val="264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Targeting linguistic and statistical name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</a:t>
            </a:r>
            <a:endParaRPr lang="en-US" dirty="0">
              <a:solidFill>
                <a:schemeClr val="dk1"/>
              </a:solidFill>
              <a:ea typeface="Calibri"/>
              <a:sym typeface="Calibri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Clr>
                <a:srgbClr val="2D63A3"/>
              </a:buClr>
              <a:buSzPts val="264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time-consuming and privacy-sensitive external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repository operations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35496" y="980728"/>
            <a:ext cx="88826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are directly extracted from domain name prefixes:</a:t>
            </a:r>
            <a:endParaRPr dirty="0"/>
          </a:p>
        </p:txBody>
      </p:sp>
      <p:pic>
        <p:nvPicPr>
          <p:cNvPr id="172" name="Google Shape;172;p7" descr="A table of information with 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750"/>
          <a:stretch/>
        </p:blipFill>
        <p:spPr>
          <a:xfrm>
            <a:off x="-3009" y="2852936"/>
            <a:ext cx="9075745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3845682" y="6281936"/>
            <a:ext cx="18002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6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 features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>
            <a:off x="1574667" y="2888940"/>
            <a:ext cx="5994666" cy="108012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Experimental Assessment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107503" y="548107"/>
            <a:ext cx="8928992" cy="8572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8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l" dirty="0"/>
              <a:t>Dataset Description </a:t>
            </a:r>
            <a:endParaRPr b="1" dirty="0"/>
          </a:p>
        </p:txBody>
      </p:sp>
      <p:sp>
        <p:nvSpPr>
          <p:cNvPr id="249" name="Google Shape;249;p39"/>
          <p:cNvSpPr txBox="1"/>
          <p:nvPr/>
        </p:nvSpPr>
        <p:spPr>
          <a:xfrm>
            <a:off x="320019" y="1431937"/>
            <a:ext cx="8282215" cy="126274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2860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 for training/testing </a:t>
            </a:r>
            <a:r>
              <a:rPr lang="el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binary MLP classifiers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including:</a:t>
            </a:r>
            <a:endParaRPr sz="2200"/>
          </a:p>
          <a:p>
            <a:pPr algn="just">
              <a:spcBef>
                <a:spcPts val="600"/>
              </a:spcBef>
              <a:buSzPts val="2600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Malicious (i.e. DGA) names</a:t>
            </a:r>
            <a:endParaRPr sz="2200"/>
          </a:p>
          <a:p>
            <a:pPr algn="just">
              <a:spcBef>
                <a:spcPts val="600"/>
              </a:spcBef>
              <a:buSzPts val="2600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Legitimate names</a:t>
            </a:r>
            <a:endParaRPr sz="2200"/>
          </a:p>
        </p:txBody>
      </p:sp>
      <p:sp>
        <p:nvSpPr>
          <p:cNvPr id="250" name="Google Shape;250;p39"/>
          <p:cNvSpPr txBox="1"/>
          <p:nvPr/>
        </p:nvSpPr>
        <p:spPr>
          <a:xfrm>
            <a:off x="107505" y="2750595"/>
            <a:ext cx="6847316" cy="303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860"/>
              <a:buFont typeface="Arial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Malicious names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DGArchive</a:t>
            </a:r>
            <a:r>
              <a:rPr lang="en-US" sz="2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Repository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>
              <a:buClr>
                <a:schemeClr val="dk1"/>
              </a:buClr>
              <a:buSzPts val="286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name repository that includes names from over 100 DGA families</a:t>
            </a:r>
          </a:p>
          <a:p>
            <a:pPr marL="457200" indent="-457200">
              <a:spcBef>
                <a:spcPts val="1200"/>
              </a:spcBef>
              <a:buClr>
                <a:schemeClr val="dk1"/>
              </a:buClr>
              <a:buSzPts val="286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675,000 total DGA names and 45 DGA families </a:t>
            </a:r>
          </a:p>
          <a:p>
            <a:pPr marL="342900" indent="-342900">
              <a:spcBef>
                <a:spcPts val="600"/>
              </a:spcBef>
              <a:buClr>
                <a:schemeClr val="dk1"/>
              </a:buClr>
              <a:buSzPts val="2860"/>
              <a:buFont typeface="Arial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Legitimate names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Tranco</a:t>
            </a:r>
            <a:r>
              <a:rPr lang="en-US" sz="2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List</a:t>
            </a:r>
            <a:endParaRPr lang="en-US" sz="26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5" indent="-457200">
              <a:spcBef>
                <a:spcPts val="1200"/>
              </a:spcBef>
              <a:buClr>
                <a:schemeClr val="dk1"/>
              </a:buClr>
              <a:buSzPts val="286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service ranking websites based on their popularity</a:t>
            </a:r>
          </a:p>
          <a:p>
            <a:pPr marL="457200" lvl="5" indent="-457200">
              <a:spcBef>
                <a:spcPts val="1200"/>
              </a:spcBef>
              <a:buClr>
                <a:schemeClr val="dk1"/>
              </a:buClr>
              <a:buSzPts val="286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1 million legitimate names were included in the dataset</a:t>
            </a:r>
          </a:p>
          <a:p>
            <a:pPr marL="457200" lvl="5" indent="-457200">
              <a:spcBef>
                <a:spcPts val="1200"/>
              </a:spcBef>
              <a:buClr>
                <a:schemeClr val="dk1"/>
              </a:buClr>
              <a:buSzPts val="286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dk1"/>
              </a:solidFill>
            </a:endParaRPr>
          </a:p>
          <a:p>
            <a:pPr>
              <a:spcBef>
                <a:spcPts val="1200"/>
              </a:spcBef>
              <a:buClr>
                <a:schemeClr val="dk1"/>
              </a:buClr>
              <a:buSzPts val="2860"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A0E5C-673C-4290-0694-AB8B4DDABEDB}"/>
              </a:ext>
            </a:extLst>
          </p:cNvPr>
          <p:cNvSpPr txBox="1"/>
          <p:nvPr/>
        </p:nvSpPr>
        <p:spPr>
          <a:xfrm>
            <a:off x="7035502" y="3265830"/>
            <a:ext cx="1952513" cy="180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b="1" dirty="0">
                <a:solidFill>
                  <a:srgbClr val="FF0000"/>
                </a:solidFill>
              </a:rPr>
              <a:t>The combination of these two sources allowed us to build a realistic and diverse dataset, suitable for training robust classifiers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EF5E17-0DF1-CF7C-8D01-2E201220D552}"/>
              </a:ext>
            </a:extLst>
          </p:cNvPr>
          <p:cNvGraphicFramePr>
            <a:graphicFrameLocks noGrp="1"/>
          </p:cNvGraphicFramePr>
          <p:nvPr/>
        </p:nvGraphicFramePr>
        <p:xfrm>
          <a:off x="7083984" y="3265830"/>
          <a:ext cx="1952513" cy="180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513">
                  <a:extLst>
                    <a:ext uri="{9D8B030D-6E8A-4147-A177-3AD203B41FA5}">
                      <a16:colId xmlns:a16="http://schemas.microsoft.com/office/drawing/2014/main" val="3868140732"/>
                    </a:ext>
                  </a:extLst>
                </a:gridCol>
              </a:tblGrid>
              <a:tr h="1805559">
                <a:tc>
                  <a:txBody>
                    <a:bodyPr/>
                    <a:lstStyle/>
                    <a:p>
                      <a:endParaRPr lang="en-00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743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677A78-32E7-3AF3-445D-384BB4176659}"/>
              </a:ext>
            </a:extLst>
          </p:cNvPr>
          <p:cNvGraphicFramePr>
            <a:graphicFrameLocks noGrp="1"/>
          </p:cNvGraphicFramePr>
          <p:nvPr/>
        </p:nvGraphicFramePr>
        <p:xfrm>
          <a:off x="7035501" y="3154009"/>
          <a:ext cx="2000994" cy="1952513"/>
        </p:xfrm>
        <a:graphic>
          <a:graphicData uri="http://schemas.openxmlformats.org/drawingml/2006/table">
            <a:tbl>
              <a:tblPr/>
              <a:tblGrid>
                <a:gridCol w="2000994">
                  <a:extLst>
                    <a:ext uri="{9D8B030D-6E8A-4147-A177-3AD203B41FA5}">
                      <a16:colId xmlns:a16="http://schemas.microsoft.com/office/drawing/2014/main" val="308486192"/>
                    </a:ext>
                  </a:extLst>
                </a:gridCol>
              </a:tblGrid>
              <a:tr h="1952513">
                <a:tc>
                  <a:txBody>
                    <a:bodyPr/>
                    <a:lstStyle/>
                    <a:p>
                      <a:endParaRPr lang="en-00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19069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171636-01FD-AB92-6103-937519B7D7A6}"/>
              </a:ext>
            </a:extLst>
          </p:cNvPr>
          <p:cNvGraphicFramePr>
            <a:graphicFrameLocks noGrp="1"/>
          </p:cNvGraphicFramePr>
          <p:nvPr/>
        </p:nvGraphicFramePr>
        <p:xfrm>
          <a:off x="7035501" y="3154009"/>
          <a:ext cx="2022439" cy="1952513"/>
        </p:xfrm>
        <a:graphic>
          <a:graphicData uri="http://schemas.openxmlformats.org/drawingml/2006/table">
            <a:tbl>
              <a:tblPr/>
              <a:tblGrid>
                <a:gridCol w="2022439">
                  <a:extLst>
                    <a:ext uri="{9D8B030D-6E8A-4147-A177-3AD203B41FA5}">
                      <a16:colId xmlns:a16="http://schemas.microsoft.com/office/drawing/2014/main" val="673845564"/>
                    </a:ext>
                  </a:extLst>
                </a:gridCol>
              </a:tblGrid>
              <a:tr h="1952513">
                <a:tc>
                  <a:txBody>
                    <a:bodyPr/>
                    <a:lstStyle/>
                    <a:p>
                      <a:endParaRPr lang="en-001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642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Federated Learning – Dataset Splitting Methods</a:t>
            </a:r>
            <a:endParaRPr b="1"/>
          </a:p>
        </p:txBody>
      </p:sp>
      <p:sp>
        <p:nvSpPr>
          <p:cNvPr id="211" name="Google Shape;211;p12"/>
          <p:cNvSpPr txBox="1"/>
          <p:nvPr/>
        </p:nvSpPr>
        <p:spPr>
          <a:xfrm>
            <a:off x="323752" y="2071445"/>
            <a:ext cx="8496248" cy="249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chemeClr val="dk1"/>
              </a:buClr>
              <a:buSzPts val="2860"/>
              <a:buFont typeface="Arial"/>
              <a:buChar char="•"/>
            </a:pP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DGA names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: </a:t>
            </a:r>
            <a:endParaRPr lang="en-US" dirty="0">
              <a:solidFill>
                <a:schemeClr val="dk1"/>
              </a:solidFill>
            </a:endParaRPr>
          </a:p>
          <a:p>
            <a:pPr>
              <a:spcAft>
                <a:spcPts val="3600"/>
              </a:spcAft>
              <a:buClr>
                <a:schemeClr val="dk1"/>
              </a:buClr>
              <a:buSzPts val="2860"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     Three Methods (A, B, C)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for distributing DGA names 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   across Federated Learning (FL) participants (e.g. NREN’s)</a:t>
            </a:r>
            <a:endParaRPr lang="en-US" dirty="0">
              <a:solidFill>
                <a:schemeClr val="dk1"/>
              </a:solidFill>
            </a:endParaRPr>
          </a:p>
          <a:p>
            <a:pPr marL="342900" indent="-342900">
              <a:buClr>
                <a:schemeClr val="dk1"/>
              </a:buClr>
              <a:buSzPts val="2860"/>
              <a:buFont typeface="Arial"/>
              <a:buChar char="•"/>
            </a:pP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Legitimate names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:</a:t>
            </a:r>
            <a:endParaRPr lang="en-US" sz="2600" b="1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   Randomly distributed to participants regardless of 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   methods A, B and C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87222B7E-FBFF-D55A-AD69-FFDF12A0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0D31AAD5-FF1C-57E2-0B6E-5DB4047B62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A (1/5)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59B1E2E7-0D66-1AC2-0763-6C76A510796A}"/>
              </a:ext>
            </a:extLst>
          </p:cNvPr>
          <p:cNvSpPr txBox="1"/>
          <p:nvPr/>
        </p:nvSpPr>
        <p:spPr>
          <a:xfrm>
            <a:off x="107752" y="1225445"/>
            <a:ext cx="9135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"/>
            </a:pPr>
            <a:r>
              <a:rPr lang="en-US" sz="2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A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DGA names are randomly assigned to FL participants based on a uniform distribution independently of the respective DGA family</a:t>
            </a:r>
            <a:endParaRPr lang="en-US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48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4120E560-59D1-65AE-C735-E60EE6725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5DB3AE12-9B2F-9AC3-99AC-0D8DA520C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A (2/5)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1907AC37-ED7B-8F35-4A4C-C8DC6AE62C74}"/>
              </a:ext>
            </a:extLst>
          </p:cNvPr>
          <p:cNvSpPr txBox="1"/>
          <p:nvPr/>
        </p:nvSpPr>
        <p:spPr>
          <a:xfrm>
            <a:off x="107752" y="1225445"/>
            <a:ext cx="9135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"/>
            </a:pPr>
            <a:r>
              <a:rPr lang="en-US" sz="2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A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DGA names are randomly assigned to FL participants based on a uniform distribution independently of the respective DGA family</a:t>
            </a:r>
            <a:endParaRPr lang="en-US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7EB85-BFDF-D7ED-C203-957A8FCFD05F}"/>
              </a:ext>
            </a:extLst>
          </p:cNvPr>
          <p:cNvGrpSpPr/>
          <p:nvPr/>
        </p:nvGrpSpPr>
        <p:grpSpPr>
          <a:xfrm>
            <a:off x="5877188" y="2320012"/>
            <a:ext cx="2965692" cy="4287974"/>
            <a:chOff x="5877188" y="2320012"/>
            <a:chExt cx="2965692" cy="4287974"/>
          </a:xfrm>
        </p:grpSpPr>
        <p:pic>
          <p:nvPicPr>
            <p:cNvPr id="3" name="Picture 2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6650812C-73BF-4E9D-BFC3-878218E34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2320012"/>
              <a:ext cx="1088625" cy="1002975"/>
            </a:xfrm>
            <a:prstGeom prst="rect">
              <a:avLst/>
            </a:prstGeom>
          </p:spPr>
        </p:pic>
        <p:pic>
          <p:nvPicPr>
            <p:cNvPr id="4" name="Picture 3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7A7E8B06-FF7C-E2AC-EF27-C92F53A4E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3463011"/>
              <a:ext cx="1088625" cy="1002975"/>
            </a:xfrm>
            <a:prstGeom prst="rect">
              <a:avLst/>
            </a:prstGeom>
          </p:spPr>
        </p:pic>
        <p:pic>
          <p:nvPicPr>
            <p:cNvPr id="5" name="Picture 4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C1C67D37-6597-1E1B-EFC5-CE2418B5F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188" y="5605011"/>
              <a:ext cx="1088625" cy="10029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4F56AE-3B24-4C03-D608-F5EB3AB63B32}"/>
                </a:ext>
              </a:extLst>
            </p:cNvPr>
            <p:cNvSpPr txBox="1"/>
            <p:nvPr/>
          </p:nvSpPr>
          <p:spPr>
            <a:xfrm rot="5400000">
              <a:off x="6212182" y="4681139"/>
              <a:ext cx="61919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latin typeface="Calibri"/>
                </a:rPr>
                <a:t>...</a:t>
              </a:r>
              <a:endParaRPr lang="en-US" sz="4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5D52DD-5B52-B500-C39E-920EDD15E72A}"/>
                </a:ext>
              </a:extLst>
            </p:cNvPr>
            <p:cNvSpPr txBox="1"/>
            <p:nvPr/>
          </p:nvSpPr>
          <p:spPr>
            <a:xfrm>
              <a:off x="6990681" y="3731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837C61-C6A1-9163-247A-E45150E05D65}"/>
                </a:ext>
              </a:extLst>
            </p:cNvPr>
            <p:cNvSpPr txBox="1"/>
            <p:nvPr/>
          </p:nvSpPr>
          <p:spPr>
            <a:xfrm>
              <a:off x="6990680" y="5873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0EA1BE-A1A2-DD94-0B82-4186653C825B}"/>
                </a:ext>
              </a:extLst>
            </p:cNvPr>
            <p:cNvSpPr txBox="1"/>
            <p:nvPr/>
          </p:nvSpPr>
          <p:spPr>
            <a:xfrm>
              <a:off x="6990680" y="2588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21B1DE3-0D7D-27B5-C57B-D4D779FA0E36}"/>
              </a:ext>
            </a:extLst>
          </p:cNvPr>
          <p:cNvSpPr txBox="1"/>
          <p:nvPr/>
        </p:nvSpPr>
        <p:spPr>
          <a:xfrm>
            <a:off x="105080" y="3272039"/>
            <a:ext cx="4084199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1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Corebot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rauggyguyp.com</a:t>
            </a:r>
            <a:endParaRPr lang="en-US" dirty="0"/>
          </a:p>
          <a:p>
            <a:r>
              <a:rPr lang="en-US" sz="2000" dirty="0"/>
              <a:t>zrkdvzjhse.com</a:t>
            </a:r>
            <a:endParaRPr lang="en-US" dirty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2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Simda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gatyfus.com</a:t>
            </a:r>
            <a:endParaRPr lang="en-US" dirty="0"/>
          </a:p>
          <a:p>
            <a:r>
              <a:rPr lang="en-US" sz="2000" dirty="0"/>
              <a:t>vowydef.com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539C4018-8E2E-74FC-FC57-2ACD9F4DF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72BCDC6C-E03D-BAC0-A715-A7D3C6879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A (3/5)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04CD4F18-D80F-2F77-D503-5FE8C2B9E71D}"/>
              </a:ext>
            </a:extLst>
          </p:cNvPr>
          <p:cNvSpPr txBox="1"/>
          <p:nvPr/>
        </p:nvSpPr>
        <p:spPr>
          <a:xfrm>
            <a:off x="107752" y="1225445"/>
            <a:ext cx="9135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"/>
            </a:pPr>
            <a:r>
              <a:rPr lang="en-US" sz="2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A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DGA names are randomly assigned to FL participants based on a uniform distribution independently of the respective DGA family</a:t>
            </a:r>
            <a:endParaRPr lang="en-US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D08978-6858-D24F-A6C4-65032EF8F08D}"/>
              </a:ext>
            </a:extLst>
          </p:cNvPr>
          <p:cNvGrpSpPr/>
          <p:nvPr/>
        </p:nvGrpSpPr>
        <p:grpSpPr>
          <a:xfrm>
            <a:off x="5877188" y="2320012"/>
            <a:ext cx="2965692" cy="4287974"/>
            <a:chOff x="5877188" y="2320012"/>
            <a:chExt cx="2965692" cy="4287974"/>
          </a:xfrm>
        </p:grpSpPr>
        <p:pic>
          <p:nvPicPr>
            <p:cNvPr id="3" name="Picture 2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0AB242BA-9BAB-46F1-FC8A-653372CF5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2320012"/>
              <a:ext cx="1088625" cy="1002975"/>
            </a:xfrm>
            <a:prstGeom prst="rect">
              <a:avLst/>
            </a:prstGeom>
          </p:spPr>
        </p:pic>
        <p:pic>
          <p:nvPicPr>
            <p:cNvPr id="4" name="Picture 3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C11B8D5F-916A-A725-0E7D-9BCF3C83F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3463011"/>
              <a:ext cx="1088625" cy="1002975"/>
            </a:xfrm>
            <a:prstGeom prst="rect">
              <a:avLst/>
            </a:prstGeom>
          </p:spPr>
        </p:pic>
        <p:pic>
          <p:nvPicPr>
            <p:cNvPr id="5" name="Picture 4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D9F587D3-3568-B150-91AE-BD76E998A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188" y="5605011"/>
              <a:ext cx="1088625" cy="10029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2525C4-31C1-E897-8DA6-4E3B6DE37A73}"/>
                </a:ext>
              </a:extLst>
            </p:cNvPr>
            <p:cNvSpPr txBox="1"/>
            <p:nvPr/>
          </p:nvSpPr>
          <p:spPr>
            <a:xfrm rot="5400000">
              <a:off x="6212182" y="4681139"/>
              <a:ext cx="61919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latin typeface="Calibri"/>
                </a:rPr>
                <a:t>...</a:t>
              </a:r>
              <a:endParaRPr lang="en-US" sz="4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6C07FD-4157-ABAE-E795-BA3E491DE198}"/>
                </a:ext>
              </a:extLst>
            </p:cNvPr>
            <p:cNvSpPr txBox="1"/>
            <p:nvPr/>
          </p:nvSpPr>
          <p:spPr>
            <a:xfrm>
              <a:off x="6990681" y="3731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E717AE-4799-D992-0BB0-71822CA4BFF1}"/>
                </a:ext>
              </a:extLst>
            </p:cNvPr>
            <p:cNvSpPr txBox="1"/>
            <p:nvPr/>
          </p:nvSpPr>
          <p:spPr>
            <a:xfrm>
              <a:off x="6990680" y="5873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E387FF-A98B-78E0-7520-083A9BC1FBE7}"/>
                </a:ext>
              </a:extLst>
            </p:cNvPr>
            <p:cNvSpPr txBox="1"/>
            <p:nvPr/>
          </p:nvSpPr>
          <p:spPr>
            <a:xfrm>
              <a:off x="6990680" y="2588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05390B-D6AC-81F4-0760-E8DF0C56DAC5}"/>
              </a:ext>
            </a:extLst>
          </p:cNvPr>
          <p:cNvSpPr txBox="1"/>
          <p:nvPr/>
        </p:nvSpPr>
        <p:spPr>
          <a:xfrm>
            <a:off x="105080" y="3272039"/>
            <a:ext cx="4084199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1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Corebot</a:t>
            </a:r>
            <a:endParaRPr lang="en-US" sz="2400" b="1">
              <a:latin typeface="Calibri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rauggyguyp.com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 sz="2000" dirty="0"/>
              <a:t>zrkdvzjhse.com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2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Simda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gatyfus.com</a:t>
            </a:r>
            <a:endParaRPr lang="en-US" dirty="0"/>
          </a:p>
          <a:p>
            <a:r>
              <a:rPr lang="en-US" sz="2000" dirty="0"/>
              <a:t>vowydef.com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BFF36E8-A237-03A9-B288-2AEFC5F86526}"/>
              </a:ext>
            </a:extLst>
          </p:cNvPr>
          <p:cNvCxnSpPr/>
          <p:nvPr/>
        </p:nvCxnSpPr>
        <p:spPr>
          <a:xfrm>
            <a:off x="2429033" y="3934274"/>
            <a:ext cx="3330193" cy="10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CE71FF-4F7B-F95C-4206-E880BB0F9FAA}"/>
              </a:ext>
            </a:extLst>
          </p:cNvPr>
          <p:cNvSpPr txBox="1"/>
          <p:nvPr/>
        </p:nvSpPr>
        <p:spPr>
          <a:xfrm>
            <a:off x="2649862" y="4050270"/>
            <a:ext cx="28331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Assigned to Participant 2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with probability 1/N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9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5484-0D14-4652-059E-9F03012B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71865-BA7E-2515-635F-B7D8126E5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Contributions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Prototype Baseline</a:t>
            </a:r>
          </a:p>
          <a:p>
            <a:r>
              <a:rPr lang="en-US" dirty="0"/>
              <a:t>Experimental Assessment</a:t>
            </a:r>
          </a:p>
          <a:p>
            <a:r>
              <a:rPr lang="en-US" dirty="0"/>
              <a:t>Attention mechanism </a:t>
            </a:r>
          </a:p>
          <a:p>
            <a:r>
              <a:rPr lang="en-US" dirty="0"/>
              <a:t>Conclusions – Future Work </a:t>
            </a:r>
          </a:p>
          <a:p>
            <a:endParaRPr lang="en-US" dirty="0"/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70643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B1FEC093-4662-C6FE-B2BB-16F4BCA91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628A188F-6042-4116-7B47-A2BAC8D81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A (4/5)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5B5A1788-C9D2-4AC6-523B-021EA3A31A42}"/>
              </a:ext>
            </a:extLst>
          </p:cNvPr>
          <p:cNvSpPr txBox="1"/>
          <p:nvPr/>
        </p:nvSpPr>
        <p:spPr>
          <a:xfrm>
            <a:off x="107752" y="1225445"/>
            <a:ext cx="9135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"/>
            </a:pPr>
            <a:r>
              <a:rPr lang="en-US" sz="2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A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DGA names are randomly assigned to FL participants based on a uniform distribution independently of the respective DGA family</a:t>
            </a:r>
            <a:endParaRPr lang="en-US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71BD49-A9B8-3751-D26F-EEC9B32584DA}"/>
              </a:ext>
            </a:extLst>
          </p:cNvPr>
          <p:cNvGrpSpPr/>
          <p:nvPr/>
        </p:nvGrpSpPr>
        <p:grpSpPr>
          <a:xfrm>
            <a:off x="5877188" y="2320012"/>
            <a:ext cx="2965692" cy="4287974"/>
            <a:chOff x="5877188" y="2320012"/>
            <a:chExt cx="2965692" cy="4287974"/>
          </a:xfrm>
        </p:grpSpPr>
        <p:pic>
          <p:nvPicPr>
            <p:cNvPr id="3" name="Picture 2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4EB3CF76-D514-9EF0-CD42-04B2738A2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2320012"/>
              <a:ext cx="1088625" cy="1002975"/>
            </a:xfrm>
            <a:prstGeom prst="rect">
              <a:avLst/>
            </a:prstGeom>
          </p:spPr>
        </p:pic>
        <p:pic>
          <p:nvPicPr>
            <p:cNvPr id="4" name="Picture 3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734EE59A-2D2C-09B8-0B2E-53614EC2F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3463011"/>
              <a:ext cx="1088625" cy="1002975"/>
            </a:xfrm>
            <a:prstGeom prst="rect">
              <a:avLst/>
            </a:prstGeom>
          </p:spPr>
        </p:pic>
        <p:pic>
          <p:nvPicPr>
            <p:cNvPr id="5" name="Picture 4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B0435D2F-3DD9-8205-734B-5AC6D7E16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188" y="5605011"/>
              <a:ext cx="1088625" cy="10029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4DB25A-74F6-0582-3F48-D9AA27DE3C80}"/>
                </a:ext>
              </a:extLst>
            </p:cNvPr>
            <p:cNvSpPr txBox="1"/>
            <p:nvPr/>
          </p:nvSpPr>
          <p:spPr>
            <a:xfrm rot="5400000">
              <a:off x="6212182" y="4681139"/>
              <a:ext cx="61919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latin typeface="Calibri"/>
                </a:rPr>
                <a:t>...</a:t>
              </a:r>
              <a:endParaRPr lang="en-US" sz="4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EF7D58-1A6E-2CB9-4414-5179D05786E4}"/>
                </a:ext>
              </a:extLst>
            </p:cNvPr>
            <p:cNvSpPr txBox="1"/>
            <p:nvPr/>
          </p:nvSpPr>
          <p:spPr>
            <a:xfrm>
              <a:off x="6990681" y="3731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821B6F-86CE-03C3-C435-CB8FA1BFBC96}"/>
                </a:ext>
              </a:extLst>
            </p:cNvPr>
            <p:cNvSpPr txBox="1"/>
            <p:nvPr/>
          </p:nvSpPr>
          <p:spPr>
            <a:xfrm>
              <a:off x="6990680" y="5873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398F8A-D402-06B1-3AEE-D6052761E8E8}"/>
                </a:ext>
              </a:extLst>
            </p:cNvPr>
            <p:cNvSpPr txBox="1"/>
            <p:nvPr/>
          </p:nvSpPr>
          <p:spPr>
            <a:xfrm>
              <a:off x="6990680" y="2588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F4B931-4AEB-61E9-CBD4-240477FB5EAD}"/>
              </a:ext>
            </a:extLst>
          </p:cNvPr>
          <p:cNvSpPr txBox="1"/>
          <p:nvPr/>
        </p:nvSpPr>
        <p:spPr>
          <a:xfrm>
            <a:off x="105080" y="3272039"/>
            <a:ext cx="4084199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1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Corebot</a:t>
            </a:r>
            <a:endParaRPr lang="en-US" sz="2400" b="1">
              <a:latin typeface="Calibri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rauggyguyp.com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zrkdvzjhse.com</a:t>
            </a:r>
            <a:endParaRPr lang="en-US" b="1">
              <a:solidFill>
                <a:srgbClr val="00B05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2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Simda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gatyfus.com</a:t>
            </a:r>
            <a:endParaRPr lang="en-US" dirty="0"/>
          </a:p>
          <a:p>
            <a:r>
              <a:rPr lang="en-US" sz="2000" dirty="0"/>
              <a:t>vowydef.com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2B853C1-2DFC-1171-98A8-C4191AC91C9F}"/>
              </a:ext>
            </a:extLst>
          </p:cNvPr>
          <p:cNvCxnSpPr/>
          <p:nvPr/>
        </p:nvCxnSpPr>
        <p:spPr>
          <a:xfrm>
            <a:off x="2429033" y="3934274"/>
            <a:ext cx="3330193" cy="10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99ACA4-FCE5-4A57-36D8-D5E0FA469F8B}"/>
              </a:ext>
            </a:extLst>
          </p:cNvPr>
          <p:cNvCxnSpPr>
            <a:cxnSpLocks/>
          </p:cNvCxnSpPr>
          <p:nvPr/>
        </p:nvCxnSpPr>
        <p:spPr>
          <a:xfrm flipV="1">
            <a:off x="2303033" y="3089896"/>
            <a:ext cx="3438193" cy="11683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02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9B19DA8C-489D-C563-465E-13C16E826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0B1E5336-6BE9-CDAE-5825-A7311716F6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A (5/5)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1E17061E-41DD-B329-7420-0A6AB8FC59F2}"/>
              </a:ext>
            </a:extLst>
          </p:cNvPr>
          <p:cNvSpPr txBox="1"/>
          <p:nvPr/>
        </p:nvSpPr>
        <p:spPr>
          <a:xfrm>
            <a:off x="107752" y="1225445"/>
            <a:ext cx="9135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"/>
            </a:pPr>
            <a:r>
              <a:rPr lang="en-US" sz="2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A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DGA names are randomly assigned to FL participants based on a uniform distribution independently of the respective DGA family</a:t>
            </a:r>
            <a:endParaRPr lang="en-US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A1434E-4BFC-179A-6EFF-5F4F2D21B10D}"/>
              </a:ext>
            </a:extLst>
          </p:cNvPr>
          <p:cNvGrpSpPr/>
          <p:nvPr/>
        </p:nvGrpSpPr>
        <p:grpSpPr>
          <a:xfrm>
            <a:off x="5877188" y="2320012"/>
            <a:ext cx="2965692" cy="4287974"/>
            <a:chOff x="5877188" y="2320012"/>
            <a:chExt cx="2965692" cy="4287974"/>
          </a:xfrm>
        </p:grpSpPr>
        <p:pic>
          <p:nvPicPr>
            <p:cNvPr id="3" name="Picture 2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28768AAB-F381-DB7A-1015-6AD49F70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2320012"/>
              <a:ext cx="1088625" cy="1002975"/>
            </a:xfrm>
            <a:prstGeom prst="rect">
              <a:avLst/>
            </a:prstGeom>
          </p:spPr>
        </p:pic>
        <p:pic>
          <p:nvPicPr>
            <p:cNvPr id="4" name="Picture 3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EE67032B-1017-AB2D-51C3-3EB94DB4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3463011"/>
              <a:ext cx="1088625" cy="1002975"/>
            </a:xfrm>
            <a:prstGeom prst="rect">
              <a:avLst/>
            </a:prstGeom>
          </p:spPr>
        </p:pic>
        <p:pic>
          <p:nvPicPr>
            <p:cNvPr id="5" name="Picture 4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938984D3-476E-CB5A-23FE-5F7BC3757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188" y="5605011"/>
              <a:ext cx="1088625" cy="10029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FE575E-78B1-A0E4-5C4F-7A5CD25769DC}"/>
                </a:ext>
              </a:extLst>
            </p:cNvPr>
            <p:cNvSpPr txBox="1"/>
            <p:nvPr/>
          </p:nvSpPr>
          <p:spPr>
            <a:xfrm rot="5400000">
              <a:off x="6212182" y="4681139"/>
              <a:ext cx="61919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latin typeface="Calibri"/>
                </a:rPr>
                <a:t>...</a:t>
              </a:r>
              <a:endParaRPr lang="en-US" sz="4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324962-D943-33EF-E504-0766411BC4B4}"/>
                </a:ext>
              </a:extLst>
            </p:cNvPr>
            <p:cNvSpPr txBox="1"/>
            <p:nvPr/>
          </p:nvSpPr>
          <p:spPr>
            <a:xfrm>
              <a:off x="6990681" y="3731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85C5BE-1DB4-DE49-D38C-09DB5C00CCB5}"/>
                </a:ext>
              </a:extLst>
            </p:cNvPr>
            <p:cNvSpPr txBox="1"/>
            <p:nvPr/>
          </p:nvSpPr>
          <p:spPr>
            <a:xfrm>
              <a:off x="6990680" y="5873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BA8355-A38F-FE3A-2C2B-3BC8891D3082}"/>
                </a:ext>
              </a:extLst>
            </p:cNvPr>
            <p:cNvSpPr txBox="1"/>
            <p:nvPr/>
          </p:nvSpPr>
          <p:spPr>
            <a:xfrm>
              <a:off x="6990680" y="2588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A23C76-0DB3-6760-7B10-344EBA268C19}"/>
              </a:ext>
            </a:extLst>
          </p:cNvPr>
          <p:cNvSpPr txBox="1"/>
          <p:nvPr/>
        </p:nvSpPr>
        <p:spPr>
          <a:xfrm>
            <a:off x="105080" y="3272039"/>
            <a:ext cx="4084199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1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Corebot</a:t>
            </a:r>
            <a:endParaRPr lang="en-US" sz="2400" b="1">
              <a:latin typeface="Calibri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rauggyguyp.com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zrkdvzjhse.com</a:t>
            </a:r>
            <a:endParaRPr lang="en-US" b="1">
              <a:solidFill>
                <a:srgbClr val="00B05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2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Simda</a:t>
            </a:r>
            <a:endParaRPr lang="en-US" sz="2400" b="1">
              <a:latin typeface="Calibri"/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gatyfus.com</a:t>
            </a:r>
            <a:endParaRPr lang="en-US" b="1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vowydef.com</a:t>
            </a:r>
            <a:endParaRPr lang="en-US" b="1">
              <a:solidFill>
                <a:srgbClr val="FFC000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C00A9A6-7538-6D8D-428E-A8B1AEF2EE3C}"/>
              </a:ext>
            </a:extLst>
          </p:cNvPr>
          <p:cNvCxnSpPr/>
          <p:nvPr/>
        </p:nvCxnSpPr>
        <p:spPr>
          <a:xfrm>
            <a:off x="2429033" y="3934274"/>
            <a:ext cx="3330193" cy="10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56BA3B-E7C2-5C37-48F0-62F6DD54A300}"/>
              </a:ext>
            </a:extLst>
          </p:cNvPr>
          <p:cNvCxnSpPr>
            <a:cxnSpLocks/>
          </p:cNvCxnSpPr>
          <p:nvPr/>
        </p:nvCxnSpPr>
        <p:spPr>
          <a:xfrm flipV="1">
            <a:off x="2303033" y="3089896"/>
            <a:ext cx="3438193" cy="11683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A785C6-27BE-36BA-E2D0-4682F966C283}"/>
              </a:ext>
            </a:extLst>
          </p:cNvPr>
          <p:cNvCxnSpPr>
            <a:cxnSpLocks/>
          </p:cNvCxnSpPr>
          <p:nvPr/>
        </p:nvCxnSpPr>
        <p:spPr>
          <a:xfrm>
            <a:off x="1826033" y="5590274"/>
            <a:ext cx="4059193" cy="59562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4C6BAD-BBBF-88E4-499B-610937DE8A02}"/>
              </a:ext>
            </a:extLst>
          </p:cNvPr>
          <p:cNvCxnSpPr>
            <a:cxnSpLocks/>
          </p:cNvCxnSpPr>
          <p:nvPr/>
        </p:nvCxnSpPr>
        <p:spPr>
          <a:xfrm flipV="1">
            <a:off x="1907033" y="4196896"/>
            <a:ext cx="3951193" cy="168137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31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5852564E-C741-2036-EFC5-59713202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640CB79D-7ABE-444B-84EA-627620E854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B (1/4)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7FD8C069-28BD-026A-E20F-26460A4419AE}"/>
              </a:ext>
            </a:extLst>
          </p:cNvPr>
          <p:cNvSpPr txBox="1"/>
          <p:nvPr/>
        </p:nvSpPr>
        <p:spPr>
          <a:xfrm>
            <a:off x="107752" y="1225445"/>
            <a:ext cx="8838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860"/>
            </a:pP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B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DGA family and all of its respective names are assigned to a single participant (participant selection is based on a uniform distribution)</a:t>
            </a:r>
            <a:endParaRPr lang="en-US" dirty="0">
              <a:solidFill>
                <a:schemeClr val="dk1"/>
              </a:solidFill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  <a:buSzPts val="2860"/>
            </a:pPr>
            <a:endParaRPr lang="en-US" sz="2600" b="1" u="sng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429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1AC1C587-AABE-D6AA-B9C8-27F874B53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133AD8B4-720F-0DC2-34C4-E5E6099F6F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B (2/4)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47582CCC-A938-8A8B-E5A3-01D428F728E2}"/>
              </a:ext>
            </a:extLst>
          </p:cNvPr>
          <p:cNvSpPr txBox="1"/>
          <p:nvPr/>
        </p:nvSpPr>
        <p:spPr>
          <a:xfrm>
            <a:off x="107752" y="1225445"/>
            <a:ext cx="8838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860"/>
            </a:pP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B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DGA family and all of its respective names are assigned to a single participant (participant selection is based on a uniform distribution)</a:t>
            </a:r>
            <a:endParaRPr lang="en-US" dirty="0">
              <a:solidFill>
                <a:schemeClr val="dk1"/>
              </a:solidFill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  <a:buSzPts val="2860"/>
            </a:pPr>
            <a:endParaRPr lang="en-US" sz="2600" b="1" u="sng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EEE783-80FB-5FDC-94FE-019EA58A2C37}"/>
              </a:ext>
            </a:extLst>
          </p:cNvPr>
          <p:cNvGrpSpPr/>
          <p:nvPr/>
        </p:nvGrpSpPr>
        <p:grpSpPr>
          <a:xfrm>
            <a:off x="5877188" y="2320012"/>
            <a:ext cx="2965692" cy="4287974"/>
            <a:chOff x="5877188" y="2320012"/>
            <a:chExt cx="2965692" cy="4287974"/>
          </a:xfrm>
        </p:grpSpPr>
        <p:pic>
          <p:nvPicPr>
            <p:cNvPr id="3" name="Picture 2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7AD74F1C-7786-6350-CAAD-24B0931D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2320012"/>
              <a:ext cx="1088625" cy="1002975"/>
            </a:xfrm>
            <a:prstGeom prst="rect">
              <a:avLst/>
            </a:prstGeom>
          </p:spPr>
        </p:pic>
        <p:pic>
          <p:nvPicPr>
            <p:cNvPr id="4" name="Picture 3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3444E7DC-E817-5B6D-B3E1-64754856F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3463011"/>
              <a:ext cx="1088625" cy="1002975"/>
            </a:xfrm>
            <a:prstGeom prst="rect">
              <a:avLst/>
            </a:prstGeom>
          </p:spPr>
        </p:pic>
        <p:pic>
          <p:nvPicPr>
            <p:cNvPr id="5" name="Picture 4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BE5247EE-71A4-5C26-6BFB-4FA7731C4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188" y="5605011"/>
              <a:ext cx="1088625" cy="10029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296A5E-0C35-58D0-208F-919B30E4C58D}"/>
                </a:ext>
              </a:extLst>
            </p:cNvPr>
            <p:cNvSpPr txBox="1"/>
            <p:nvPr/>
          </p:nvSpPr>
          <p:spPr>
            <a:xfrm rot="5400000">
              <a:off x="6212182" y="4681139"/>
              <a:ext cx="61919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latin typeface="Calibri"/>
                </a:rPr>
                <a:t>...</a:t>
              </a:r>
              <a:endParaRPr lang="en-US" sz="4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10E5C1-27CB-96C1-7715-9F7EA8F5308B}"/>
                </a:ext>
              </a:extLst>
            </p:cNvPr>
            <p:cNvSpPr txBox="1"/>
            <p:nvPr/>
          </p:nvSpPr>
          <p:spPr>
            <a:xfrm>
              <a:off x="6990681" y="3731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E99198-5634-2ACF-A371-FCE379A4956B}"/>
                </a:ext>
              </a:extLst>
            </p:cNvPr>
            <p:cNvSpPr txBox="1"/>
            <p:nvPr/>
          </p:nvSpPr>
          <p:spPr>
            <a:xfrm>
              <a:off x="6990680" y="5873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813938-B423-10EE-46DC-6092B9845E5F}"/>
                </a:ext>
              </a:extLst>
            </p:cNvPr>
            <p:cNvSpPr txBox="1"/>
            <p:nvPr/>
          </p:nvSpPr>
          <p:spPr>
            <a:xfrm>
              <a:off x="6990680" y="2588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634742-B2CE-6424-1E94-29ED54C4953C}"/>
              </a:ext>
            </a:extLst>
          </p:cNvPr>
          <p:cNvSpPr txBox="1"/>
          <p:nvPr/>
        </p:nvSpPr>
        <p:spPr>
          <a:xfrm>
            <a:off x="105080" y="3272039"/>
            <a:ext cx="4084199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1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Corebot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rauggyguyp.com</a:t>
            </a:r>
            <a:endParaRPr lang="en-US" dirty="0"/>
          </a:p>
          <a:p>
            <a:r>
              <a:rPr lang="en-US" sz="2000" dirty="0"/>
              <a:t>zrkdvzjhse.com</a:t>
            </a:r>
            <a:endParaRPr lang="en-US" dirty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2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Simda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gatyfus.com</a:t>
            </a:r>
            <a:endParaRPr lang="en-US" dirty="0"/>
          </a:p>
          <a:p>
            <a:r>
              <a:rPr lang="en-US" sz="2000" dirty="0"/>
              <a:t>vowydef.com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36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E71D2C73-AA15-E782-5C88-84A561E6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6671B9F0-9D66-3CFA-3079-9094FE5BEB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B (3/4)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37FB516C-4638-65A3-FF23-5B4F6E77BEB3}"/>
              </a:ext>
            </a:extLst>
          </p:cNvPr>
          <p:cNvSpPr txBox="1"/>
          <p:nvPr/>
        </p:nvSpPr>
        <p:spPr>
          <a:xfrm>
            <a:off x="107752" y="1225445"/>
            <a:ext cx="8838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860"/>
            </a:pP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B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DGA family and all of its respective names are assigned to a single participant (participant selection is based on a uniform distribution)</a:t>
            </a:r>
            <a:endParaRPr lang="en-US" dirty="0">
              <a:solidFill>
                <a:schemeClr val="dk1"/>
              </a:solidFill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  <a:buSzPts val="2860"/>
            </a:pPr>
            <a:endParaRPr lang="en-US" sz="2600" b="1" u="sng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1580D2-259E-BD6A-5F3F-F3595AB8ADE0}"/>
              </a:ext>
            </a:extLst>
          </p:cNvPr>
          <p:cNvGrpSpPr/>
          <p:nvPr/>
        </p:nvGrpSpPr>
        <p:grpSpPr>
          <a:xfrm>
            <a:off x="5877188" y="2320012"/>
            <a:ext cx="2965692" cy="4287974"/>
            <a:chOff x="5877188" y="2320012"/>
            <a:chExt cx="2965692" cy="4287974"/>
          </a:xfrm>
        </p:grpSpPr>
        <p:pic>
          <p:nvPicPr>
            <p:cNvPr id="3" name="Picture 2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A482E3DC-ADD7-AEC6-A3CD-1D4F47A77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2320012"/>
              <a:ext cx="1088625" cy="1002975"/>
            </a:xfrm>
            <a:prstGeom prst="rect">
              <a:avLst/>
            </a:prstGeom>
          </p:spPr>
        </p:pic>
        <p:pic>
          <p:nvPicPr>
            <p:cNvPr id="4" name="Picture 3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7D0B9E0D-9DC6-933B-16DA-B2588AFAD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3463011"/>
              <a:ext cx="1088625" cy="1002975"/>
            </a:xfrm>
            <a:prstGeom prst="rect">
              <a:avLst/>
            </a:prstGeom>
          </p:spPr>
        </p:pic>
        <p:pic>
          <p:nvPicPr>
            <p:cNvPr id="5" name="Picture 4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E4CC41BB-5818-479D-60C4-4EC9B9BDC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188" y="5605011"/>
              <a:ext cx="1088625" cy="10029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15FF44-DA00-2819-93FB-1D8CE309CA75}"/>
                </a:ext>
              </a:extLst>
            </p:cNvPr>
            <p:cNvSpPr txBox="1"/>
            <p:nvPr/>
          </p:nvSpPr>
          <p:spPr>
            <a:xfrm rot="5400000">
              <a:off x="6212182" y="4681139"/>
              <a:ext cx="61919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latin typeface="Calibri"/>
                </a:rPr>
                <a:t>...</a:t>
              </a:r>
              <a:endParaRPr lang="en-US" sz="4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38F50A-62C2-38E1-F9C3-51D22DEC6ED6}"/>
                </a:ext>
              </a:extLst>
            </p:cNvPr>
            <p:cNvSpPr txBox="1"/>
            <p:nvPr/>
          </p:nvSpPr>
          <p:spPr>
            <a:xfrm>
              <a:off x="6990681" y="3731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62C3CD-50CF-6032-A2FE-3F524A618D0C}"/>
                </a:ext>
              </a:extLst>
            </p:cNvPr>
            <p:cNvSpPr txBox="1"/>
            <p:nvPr/>
          </p:nvSpPr>
          <p:spPr>
            <a:xfrm>
              <a:off x="6990680" y="5873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AA7E5-085C-4EBD-16FD-9D329B315D55}"/>
                </a:ext>
              </a:extLst>
            </p:cNvPr>
            <p:cNvSpPr txBox="1"/>
            <p:nvPr/>
          </p:nvSpPr>
          <p:spPr>
            <a:xfrm>
              <a:off x="6990680" y="2588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BE3822-06A7-8923-E9C7-BFCEDC577D73}"/>
              </a:ext>
            </a:extLst>
          </p:cNvPr>
          <p:cNvSpPr txBox="1"/>
          <p:nvPr/>
        </p:nvSpPr>
        <p:spPr>
          <a:xfrm>
            <a:off x="105080" y="3272039"/>
            <a:ext cx="4084199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1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Corebot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rauggyguyp.com</a:t>
            </a:r>
            <a:endParaRPr lang="en-US" dirty="0"/>
          </a:p>
          <a:p>
            <a:r>
              <a:rPr lang="en-US" sz="2000" dirty="0"/>
              <a:t>zrkdvzjhse.com</a:t>
            </a:r>
            <a:endParaRPr lang="en-US" dirty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2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Simda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gatyfus.com</a:t>
            </a:r>
            <a:endParaRPr lang="en-US" dirty="0"/>
          </a:p>
          <a:p>
            <a:r>
              <a:rPr lang="en-US" sz="2000" dirty="0"/>
              <a:t>vowydef.com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F710B9-FEBC-C29B-1EA6-A9809BDECA3D}"/>
              </a:ext>
            </a:extLst>
          </p:cNvPr>
          <p:cNvSpPr/>
          <p:nvPr/>
        </p:nvSpPr>
        <p:spPr>
          <a:xfrm>
            <a:off x="107922" y="3265570"/>
            <a:ext cx="3080703" cy="1202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008CE0-10E9-2C96-07D0-F4CBCB41A113}"/>
              </a:ext>
            </a:extLst>
          </p:cNvPr>
          <p:cNvCxnSpPr/>
          <p:nvPr/>
        </p:nvCxnSpPr>
        <p:spPr>
          <a:xfrm>
            <a:off x="3212033" y="3898274"/>
            <a:ext cx="2763193" cy="2107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12AFAD-188C-4A93-F1AB-5ADBBEF48FFB}"/>
              </a:ext>
            </a:extLst>
          </p:cNvPr>
          <p:cNvSpPr txBox="1"/>
          <p:nvPr/>
        </p:nvSpPr>
        <p:spPr>
          <a:xfrm>
            <a:off x="2406862" y="5571270"/>
            <a:ext cx="28331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All family names assigned to Participant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4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C903DC9B-5A07-56CE-A13B-A8C364F54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AD2F3159-B081-9177-BA8F-1E9DEB44B9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B (4/4)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D5A267AB-AA21-C154-DEBD-021B3D2D96E5}"/>
              </a:ext>
            </a:extLst>
          </p:cNvPr>
          <p:cNvSpPr txBox="1"/>
          <p:nvPr/>
        </p:nvSpPr>
        <p:spPr>
          <a:xfrm>
            <a:off x="107752" y="1225445"/>
            <a:ext cx="8838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860"/>
            </a:pP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B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DGA family and all of its respective names are assigned to a single participant (participant selection is based on a uniform distribution)</a:t>
            </a:r>
            <a:endParaRPr lang="en-US" dirty="0">
              <a:solidFill>
                <a:schemeClr val="dk1"/>
              </a:solidFill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  <a:buSzPts val="2860"/>
            </a:pPr>
            <a:endParaRPr lang="en-US" sz="2600" b="1" u="sng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C584D-64FA-21DC-1E96-96F013B1EF65}"/>
              </a:ext>
            </a:extLst>
          </p:cNvPr>
          <p:cNvGrpSpPr/>
          <p:nvPr/>
        </p:nvGrpSpPr>
        <p:grpSpPr>
          <a:xfrm>
            <a:off x="5877188" y="2320012"/>
            <a:ext cx="2965692" cy="4287974"/>
            <a:chOff x="5877188" y="2320012"/>
            <a:chExt cx="2965692" cy="4287974"/>
          </a:xfrm>
        </p:grpSpPr>
        <p:pic>
          <p:nvPicPr>
            <p:cNvPr id="3" name="Picture 2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1ABC8432-43F2-B0E5-2EFC-23D4BC514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2320012"/>
              <a:ext cx="1088625" cy="1002975"/>
            </a:xfrm>
            <a:prstGeom prst="rect">
              <a:avLst/>
            </a:prstGeom>
          </p:spPr>
        </p:pic>
        <p:pic>
          <p:nvPicPr>
            <p:cNvPr id="4" name="Picture 3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37B2E711-8F75-CB04-C161-178489F39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3463011"/>
              <a:ext cx="1088625" cy="1002975"/>
            </a:xfrm>
            <a:prstGeom prst="rect">
              <a:avLst/>
            </a:prstGeom>
          </p:spPr>
        </p:pic>
        <p:pic>
          <p:nvPicPr>
            <p:cNvPr id="5" name="Picture 4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827C136E-1CB8-C744-2C20-2BC509877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188" y="5605011"/>
              <a:ext cx="1088625" cy="10029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D639AF-910C-7BC6-E7E0-C368DE18971A}"/>
                </a:ext>
              </a:extLst>
            </p:cNvPr>
            <p:cNvSpPr txBox="1"/>
            <p:nvPr/>
          </p:nvSpPr>
          <p:spPr>
            <a:xfrm rot="5400000">
              <a:off x="6212182" y="4681139"/>
              <a:ext cx="61919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latin typeface="Calibri"/>
                </a:rPr>
                <a:t>...</a:t>
              </a:r>
              <a:endParaRPr lang="en-US" sz="4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04E943-28B0-08D4-7140-862C726223E4}"/>
                </a:ext>
              </a:extLst>
            </p:cNvPr>
            <p:cNvSpPr txBox="1"/>
            <p:nvPr/>
          </p:nvSpPr>
          <p:spPr>
            <a:xfrm>
              <a:off x="6990681" y="3731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62F758-DCE0-362B-1F41-FE6EBAA837B5}"/>
                </a:ext>
              </a:extLst>
            </p:cNvPr>
            <p:cNvSpPr txBox="1"/>
            <p:nvPr/>
          </p:nvSpPr>
          <p:spPr>
            <a:xfrm>
              <a:off x="6990680" y="5873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1A7E42-D467-00BF-6C90-49CA0540E707}"/>
                </a:ext>
              </a:extLst>
            </p:cNvPr>
            <p:cNvSpPr txBox="1"/>
            <p:nvPr/>
          </p:nvSpPr>
          <p:spPr>
            <a:xfrm>
              <a:off x="6990680" y="2588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C7A4CB-6033-653F-34D9-5A86F84BAB26}"/>
              </a:ext>
            </a:extLst>
          </p:cNvPr>
          <p:cNvSpPr txBox="1"/>
          <p:nvPr/>
        </p:nvSpPr>
        <p:spPr>
          <a:xfrm>
            <a:off x="105080" y="3272039"/>
            <a:ext cx="4084199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1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Corebot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rauggyguyp.com</a:t>
            </a:r>
            <a:endParaRPr lang="en-US" dirty="0"/>
          </a:p>
          <a:p>
            <a:r>
              <a:rPr lang="en-US" sz="2000" dirty="0"/>
              <a:t>zrkdvzjhse.com</a:t>
            </a:r>
            <a:endParaRPr lang="en-US" dirty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2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Simda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gatyfus.com</a:t>
            </a:r>
            <a:endParaRPr lang="en-US" dirty="0"/>
          </a:p>
          <a:p>
            <a:r>
              <a:rPr lang="en-US" sz="2000" dirty="0"/>
              <a:t>vowydef.com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209C37-2B8F-68CC-CB72-7366587D5DB0}"/>
              </a:ext>
            </a:extLst>
          </p:cNvPr>
          <p:cNvSpPr/>
          <p:nvPr/>
        </p:nvSpPr>
        <p:spPr>
          <a:xfrm>
            <a:off x="107922" y="3265570"/>
            <a:ext cx="3080703" cy="1202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D4F10-55BC-48C9-0423-3B06B4651337}"/>
              </a:ext>
            </a:extLst>
          </p:cNvPr>
          <p:cNvCxnSpPr/>
          <p:nvPr/>
        </p:nvCxnSpPr>
        <p:spPr>
          <a:xfrm>
            <a:off x="3194174" y="3988274"/>
            <a:ext cx="2763193" cy="2017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0BB6095-9A5A-F26D-E3A5-571F4A5DED7E}"/>
              </a:ext>
            </a:extLst>
          </p:cNvPr>
          <p:cNvSpPr/>
          <p:nvPr/>
        </p:nvSpPr>
        <p:spPr>
          <a:xfrm>
            <a:off x="107921" y="4597569"/>
            <a:ext cx="3080703" cy="120256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4CDFD3-C70E-372B-F6BC-0226AB0142C2}"/>
              </a:ext>
            </a:extLst>
          </p:cNvPr>
          <p:cNvCxnSpPr>
            <a:cxnSpLocks/>
          </p:cNvCxnSpPr>
          <p:nvPr/>
        </p:nvCxnSpPr>
        <p:spPr>
          <a:xfrm flipV="1">
            <a:off x="3194173" y="2978732"/>
            <a:ext cx="2656038" cy="21257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0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DE10843F-893B-522D-F3D7-327234E2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359BDF55-58E6-CECA-F2F2-5331BAF08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r>
              <a:rPr lang="en-US" dirty="0"/>
              <a:t>Dataset Splitting Methods – Method C</a:t>
            </a:r>
            <a:endParaRPr b="1" dirty="0"/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EC297B7D-BAEB-994A-6015-C7011AC21684}"/>
              </a:ext>
            </a:extLst>
          </p:cNvPr>
          <p:cNvSpPr txBox="1"/>
          <p:nvPr/>
        </p:nvSpPr>
        <p:spPr>
          <a:xfrm>
            <a:off x="107752" y="1225445"/>
            <a:ext cx="8838248" cy="1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860"/>
            </a:pP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C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Combination of methods A and B: 50% of DGA families are assigned based on method A and 50% on method B</a:t>
            </a:r>
            <a:endParaRPr lang="en-US" dirty="0">
              <a:solidFill>
                <a:schemeClr val="dk1"/>
              </a:solidFill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  <a:buSzPts val="2860"/>
            </a:pPr>
            <a:endParaRPr lang="en-US" sz="2600" b="1" u="sng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B16756-691C-90C4-A9AE-1034192C0C70}"/>
              </a:ext>
            </a:extLst>
          </p:cNvPr>
          <p:cNvGrpSpPr/>
          <p:nvPr/>
        </p:nvGrpSpPr>
        <p:grpSpPr>
          <a:xfrm>
            <a:off x="5877188" y="2320012"/>
            <a:ext cx="2965692" cy="4287974"/>
            <a:chOff x="5877188" y="2320012"/>
            <a:chExt cx="2965692" cy="4287974"/>
          </a:xfrm>
        </p:grpSpPr>
        <p:pic>
          <p:nvPicPr>
            <p:cNvPr id="3" name="Picture 2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DF9B4DC3-9714-8280-9164-6D78628C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2320012"/>
              <a:ext cx="1088625" cy="1002975"/>
            </a:xfrm>
            <a:prstGeom prst="rect">
              <a:avLst/>
            </a:prstGeom>
          </p:spPr>
        </p:pic>
        <p:pic>
          <p:nvPicPr>
            <p:cNvPr id="4" name="Picture 3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710D1CC8-97C0-96DA-E82F-BAE48C2C9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188" y="3463011"/>
              <a:ext cx="1088625" cy="1002975"/>
            </a:xfrm>
            <a:prstGeom prst="rect">
              <a:avLst/>
            </a:prstGeom>
          </p:spPr>
        </p:pic>
        <p:pic>
          <p:nvPicPr>
            <p:cNvPr id="5" name="Picture 4" descr="A black and white icon of a server&#10;&#10;AI-generated content may be incorrect.">
              <a:extLst>
                <a:ext uri="{FF2B5EF4-FFF2-40B4-BE49-F238E27FC236}">
                  <a16:creationId xmlns:a16="http://schemas.microsoft.com/office/drawing/2014/main" id="{61B39B44-CC2E-BF10-C2D1-50B2DCC2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188" y="5605011"/>
              <a:ext cx="1088625" cy="10029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47D451-5B14-80E2-6B87-E7ACAE15A80C}"/>
                </a:ext>
              </a:extLst>
            </p:cNvPr>
            <p:cNvSpPr txBox="1"/>
            <p:nvPr/>
          </p:nvSpPr>
          <p:spPr>
            <a:xfrm rot="5400000">
              <a:off x="6212182" y="4681139"/>
              <a:ext cx="61919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latin typeface="Calibri"/>
                </a:rPr>
                <a:t>...</a:t>
              </a:r>
              <a:endParaRPr lang="en-US" sz="4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FE9E79-E603-A56A-25A0-5840784C19B7}"/>
                </a:ext>
              </a:extLst>
            </p:cNvPr>
            <p:cNvSpPr txBox="1"/>
            <p:nvPr/>
          </p:nvSpPr>
          <p:spPr>
            <a:xfrm>
              <a:off x="6990681" y="3731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8E9D4A-7F92-D674-4D38-743524510EEC}"/>
                </a:ext>
              </a:extLst>
            </p:cNvPr>
            <p:cNvSpPr txBox="1"/>
            <p:nvPr/>
          </p:nvSpPr>
          <p:spPr>
            <a:xfrm>
              <a:off x="6990680" y="5873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E1EB9-0406-28AC-EFEB-0FC7F35DA6FA}"/>
                </a:ext>
              </a:extLst>
            </p:cNvPr>
            <p:cNvSpPr txBox="1"/>
            <p:nvPr/>
          </p:nvSpPr>
          <p:spPr>
            <a:xfrm>
              <a:off x="6990680" y="2588639"/>
              <a:ext cx="185219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/>
                </a:rPr>
                <a:t>Participant 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F36277C-458E-D70D-91F2-C635C339DC88}"/>
              </a:ext>
            </a:extLst>
          </p:cNvPr>
          <p:cNvSpPr txBox="1"/>
          <p:nvPr/>
        </p:nvSpPr>
        <p:spPr>
          <a:xfrm>
            <a:off x="105080" y="3272039"/>
            <a:ext cx="4084199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1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Corebot</a:t>
            </a:r>
            <a:endParaRPr lang="en-US" sz="2400" b="1">
              <a:latin typeface="Calibri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rauggyguyp.com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zrkdvzjhse.com</a:t>
            </a:r>
            <a:endParaRPr lang="en-US" b="1">
              <a:solidFill>
                <a:srgbClr val="00B05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u="sng" dirty="0">
                <a:latin typeface="Calibri"/>
              </a:rPr>
              <a:t>DGA Family 2</a:t>
            </a:r>
            <a:r>
              <a:rPr lang="en-US" sz="2400" b="1" dirty="0">
                <a:latin typeface="Calibri"/>
              </a:rPr>
              <a:t>: </a:t>
            </a:r>
            <a:r>
              <a:rPr lang="en-US" sz="2400" b="1" err="1">
                <a:latin typeface="Calibri"/>
              </a:rPr>
              <a:t>Simda</a:t>
            </a:r>
            <a:endParaRPr lang="en-US" sz="2400" b="1">
              <a:latin typeface="Calibri"/>
            </a:endParaRPr>
          </a:p>
          <a:p>
            <a:r>
              <a:rPr lang="en-US" sz="2000" dirty="0"/>
              <a:t>gatyfus.com</a:t>
            </a:r>
            <a:endParaRPr lang="en-US" dirty="0"/>
          </a:p>
          <a:p>
            <a:r>
              <a:rPr lang="en-US" sz="2000" dirty="0"/>
              <a:t>vowydef.com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A5AE11-9DBD-2E62-46B0-F3DA2E41B4FF}"/>
              </a:ext>
            </a:extLst>
          </p:cNvPr>
          <p:cNvCxnSpPr/>
          <p:nvPr/>
        </p:nvCxnSpPr>
        <p:spPr>
          <a:xfrm>
            <a:off x="2429033" y="3934274"/>
            <a:ext cx="3330193" cy="10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EC0212-E0A7-8B81-1114-264101E247A9}"/>
              </a:ext>
            </a:extLst>
          </p:cNvPr>
          <p:cNvCxnSpPr>
            <a:cxnSpLocks/>
          </p:cNvCxnSpPr>
          <p:nvPr/>
        </p:nvCxnSpPr>
        <p:spPr>
          <a:xfrm flipV="1">
            <a:off x="2303033" y="3089896"/>
            <a:ext cx="3438193" cy="11683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2D0AE0D-49E5-B912-E4D8-2B1F5D4C91F4}"/>
              </a:ext>
            </a:extLst>
          </p:cNvPr>
          <p:cNvSpPr/>
          <p:nvPr/>
        </p:nvSpPr>
        <p:spPr>
          <a:xfrm>
            <a:off x="107921" y="4910108"/>
            <a:ext cx="3080703" cy="120256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065DA0-B5E2-F775-244A-CB30A6212B3F}"/>
              </a:ext>
            </a:extLst>
          </p:cNvPr>
          <p:cNvCxnSpPr>
            <a:cxnSpLocks/>
          </p:cNvCxnSpPr>
          <p:nvPr/>
        </p:nvCxnSpPr>
        <p:spPr>
          <a:xfrm>
            <a:off x="3196002" y="5553078"/>
            <a:ext cx="2670240" cy="5997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303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/>
        </p:nvSpPr>
        <p:spPr>
          <a:xfrm>
            <a:off x="769016" y="1209546"/>
            <a:ext cx="7605965" cy="184661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  <a:endParaRPr dirty="0"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Federated Model performance</a:t>
            </a:r>
            <a:endParaRPr lang="en-US" dirty="0">
              <a:ea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if FL boosts the performance of individual participants (i.e. models trained without FL)</a:t>
            </a:r>
            <a:endParaRPr dirty="0"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/>
              <a:t>1. Classification Performance (1/3)</a:t>
            </a:r>
            <a:endParaRPr dirty="0"/>
          </a:p>
        </p:txBody>
      </p:sp>
      <p:sp>
        <p:nvSpPr>
          <p:cNvPr id="220" name="Google Shape;220;p13"/>
          <p:cNvSpPr txBox="1"/>
          <p:nvPr/>
        </p:nvSpPr>
        <p:spPr>
          <a:xfrm>
            <a:off x="107504" y="3212976"/>
            <a:ext cx="8721186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Performance metric 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ML model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 on testing dataset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Positives: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Correctly classified DGA names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Negatives: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Correctly classified legitimate names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6538" y="5058752"/>
                <a:ext cx="8050923" cy="974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𝑁𝑒𝑔𝑎𝑡𝑖𝑣𝑒𝑠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𝐴𝑙𝑙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𝑇𝑒𝑠𝑡𝑖𝑛𝑔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𝐷𝑎𝑡𝑎𝑠𝑒𝑡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𝑁𝑎𝑚𝑒𝑠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5058752"/>
                <a:ext cx="8050923" cy="974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/>
              <a:t>1. Classification Performance (2/3)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107504" y="3159811"/>
            <a:ext cx="903649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ML model specifications 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neural networks: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Multi-Layer Perceptron (MLP)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- 3 hidden layers (300, 300, 200 neurons)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Common architecture for the federated and individual 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participant models</a:t>
            </a:r>
            <a:endParaRPr dirty="0"/>
          </a:p>
        </p:txBody>
      </p:sp>
      <p:sp>
        <p:nvSpPr>
          <p:cNvPr id="230" name="Google Shape;230;p14"/>
          <p:cNvSpPr txBox="1"/>
          <p:nvPr/>
        </p:nvSpPr>
        <p:spPr>
          <a:xfrm>
            <a:off x="1259632" y="5693327"/>
            <a:ext cx="6624736" cy="49244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classifier determined based on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 Search</a:t>
            </a:r>
            <a:endParaRPr/>
          </a:p>
        </p:txBody>
      </p:sp>
      <p:sp>
        <p:nvSpPr>
          <p:cNvPr id="6" name="Google Shape;218;p13"/>
          <p:cNvSpPr txBox="1"/>
          <p:nvPr/>
        </p:nvSpPr>
        <p:spPr>
          <a:xfrm>
            <a:off x="769017" y="1182964"/>
            <a:ext cx="7605965" cy="184661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  <a:endParaRPr dirty="0"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Federated Model performance</a:t>
            </a:r>
            <a:endParaRPr lang="en-US" dirty="0">
              <a:ea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if FL boosts the performance of individual participants (i.e. models trained without FL)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/>
              <a:t>1. Classification Performance (3/3)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179512" y="3190766"/>
            <a:ext cx="83013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 of FL participants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Experiments including 5 individual participants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Applicable to NREN collaborations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 specifications                                   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federated rounds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local epochs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4842112" y="4695447"/>
            <a:ext cx="36387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Non-FL Specifications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models trained in 100 epochs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18;p13"/>
          <p:cNvSpPr txBox="1"/>
          <p:nvPr/>
        </p:nvSpPr>
        <p:spPr>
          <a:xfrm>
            <a:off x="769017" y="1198441"/>
            <a:ext cx="7605965" cy="184661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  <a:endParaRPr dirty="0"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Federated Model performance</a:t>
            </a:r>
            <a:endParaRPr lang="en-US" dirty="0">
              <a:ea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if FL boosts the performance of individual participants (i.e. models trained without FL)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b021e48eb_0_0"/>
          <p:cNvSpPr txBox="1">
            <a:spLocks noGrp="1"/>
          </p:cNvSpPr>
          <p:nvPr>
            <p:ph type="title"/>
          </p:nvPr>
        </p:nvSpPr>
        <p:spPr>
          <a:xfrm>
            <a:off x="137868" y="-27384"/>
            <a:ext cx="88986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03" name="Google Shape;103;g30b021e48eb_0_0"/>
          <p:cNvSpPr/>
          <p:nvPr/>
        </p:nvSpPr>
        <p:spPr>
          <a:xfrm>
            <a:off x="136368" y="3829331"/>
            <a:ext cx="8702832" cy="2215952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Aft>
                <a:spcPts val="1800"/>
              </a:spcAft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</a:t>
            </a: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XAI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for:</a:t>
            </a:r>
            <a:endParaRPr lang="en-US" dirty="0">
              <a:solidFill>
                <a:schemeClr val="dk1"/>
              </a:solidFill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</a:t>
            </a: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Domain Generation Algorithm (DGA) name classifiers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privacy-aware manner 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Interpreting categorizations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3F62FB-6B1A-EAC6-5FAA-908B82898BF9}"/>
              </a:ext>
            </a:extLst>
          </p:cNvPr>
          <p:cNvSpPr/>
          <p:nvPr/>
        </p:nvSpPr>
        <p:spPr>
          <a:xfrm>
            <a:off x="4834956" y="2113283"/>
            <a:ext cx="4172678" cy="13745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eXplainable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Artificial  Intelligence (XAI)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B713AB-057A-A2C5-518B-0E8075A4E301}"/>
              </a:ext>
            </a:extLst>
          </p:cNvPr>
          <p:cNvSpPr/>
          <p:nvPr/>
        </p:nvSpPr>
        <p:spPr>
          <a:xfrm>
            <a:off x="136368" y="2113283"/>
            <a:ext cx="4172678" cy="13745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Federated Learning (FL)</a:t>
            </a:r>
            <a:endParaRPr lang="en-US" sz="2600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38309-2BA4-7FA7-4AD0-ACA1876135EF}"/>
              </a:ext>
            </a:extLst>
          </p:cNvPr>
          <p:cNvSpPr txBox="1"/>
          <p:nvPr/>
        </p:nvSpPr>
        <p:spPr>
          <a:xfrm>
            <a:off x="107532" y="1115616"/>
            <a:ext cx="889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FedXAI4DNS proposes  cybersecurity improvements for large-scale networks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107504" y="-90264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1. Accuracy Assessment – 5 FL Participants</a:t>
            </a:r>
            <a:endParaRPr b="1" dirty="0"/>
          </a:p>
        </p:txBody>
      </p:sp>
      <p:sp>
        <p:nvSpPr>
          <p:cNvPr id="246" name="Google Shape;246;p16"/>
          <p:cNvSpPr txBox="1"/>
          <p:nvPr/>
        </p:nvSpPr>
        <p:spPr>
          <a:xfrm>
            <a:off x="568821" y="1020150"/>
            <a:ext cx="44795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Charts for methods A, B and C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35496" y="1916832"/>
            <a:ext cx="432048" cy="432048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dirty="0"/>
          </a:p>
        </p:txBody>
      </p:sp>
      <p:sp>
        <p:nvSpPr>
          <p:cNvPr id="248" name="Google Shape;248;p16"/>
          <p:cNvSpPr/>
          <p:nvPr/>
        </p:nvSpPr>
        <p:spPr>
          <a:xfrm>
            <a:off x="35496" y="5353037"/>
            <a:ext cx="432000" cy="4320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  <p:sp>
        <p:nvSpPr>
          <p:cNvPr id="249" name="Google Shape;249;p16"/>
          <p:cNvSpPr/>
          <p:nvPr/>
        </p:nvSpPr>
        <p:spPr>
          <a:xfrm>
            <a:off x="35496" y="3581568"/>
            <a:ext cx="432048" cy="432048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dirty="0"/>
          </a:p>
        </p:txBody>
      </p:sp>
      <p:graphicFrame>
        <p:nvGraphicFramePr>
          <p:cNvPr id="250" name="Google Shape;250;p16"/>
          <p:cNvGraphicFramePr/>
          <p:nvPr/>
        </p:nvGraphicFramePr>
        <p:xfrm>
          <a:off x="357559" y="1455626"/>
          <a:ext cx="4862400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1" name="Google Shape;251;p16"/>
          <p:cNvGraphicFramePr/>
          <p:nvPr/>
        </p:nvGraphicFramePr>
        <p:xfrm>
          <a:off x="352797" y="3113450"/>
          <a:ext cx="48672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2" name="Google Shape;252;p16"/>
          <p:cNvGraphicFramePr/>
          <p:nvPr/>
        </p:nvGraphicFramePr>
        <p:xfrm>
          <a:off x="367084" y="4764199"/>
          <a:ext cx="4852988" cy="160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3" name="Google Shape;253;p16"/>
          <p:cNvSpPr txBox="1"/>
          <p:nvPr/>
        </p:nvSpPr>
        <p:spPr>
          <a:xfrm>
            <a:off x="5259673" y="1124744"/>
            <a:ext cx="4038903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Federated Model Accuracy: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92.65%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80.32%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90.43%</a:t>
            </a:r>
            <a:endParaRPr dirty="0"/>
          </a:p>
        </p:txBody>
      </p:sp>
      <p:sp>
        <p:nvSpPr>
          <p:cNvPr id="254" name="Google Shape;254;p16"/>
          <p:cNvSpPr txBox="1"/>
          <p:nvPr/>
        </p:nvSpPr>
        <p:spPr>
          <a:xfrm>
            <a:off x="5202340" y="3358107"/>
            <a:ext cx="3826043" cy="344705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FL boosts the accuracy 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of most participants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B: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Disjoint 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learning sets among 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participants 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Less accurate 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Federated Model</a:t>
            </a:r>
            <a:b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than methods A and C</a:t>
            </a:r>
            <a:endParaRPr dirty="0"/>
          </a:p>
        </p:txBody>
      </p:sp>
      <p:sp>
        <p:nvSpPr>
          <p:cNvPr id="255" name="Google Shape;255;p16"/>
          <p:cNvSpPr txBox="1"/>
          <p:nvPr/>
        </p:nvSpPr>
        <p:spPr>
          <a:xfrm>
            <a:off x="2523900" y="6068254"/>
            <a:ext cx="26364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bars: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FL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 bars: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FL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107503" y="-99392"/>
            <a:ext cx="8942059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2. Model Interpretations (1/2)</a:t>
            </a:r>
            <a:endParaRPr b="1" dirty="0"/>
          </a:p>
        </p:txBody>
      </p:sp>
      <p:sp>
        <p:nvSpPr>
          <p:cNvPr id="277" name="Google Shape;277;p18"/>
          <p:cNvSpPr txBox="1"/>
          <p:nvPr/>
        </p:nvSpPr>
        <p:spPr>
          <a:xfrm>
            <a:off x="572605" y="2473440"/>
            <a:ext cx="8011853" cy="136956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Derive SHAP values for Machine Learning model to assess feature contributions to classification decisions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7503" y="-99392"/>
            <a:ext cx="8942059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2. Model Interpretations (2/2)</a:t>
            </a:r>
            <a:endParaRPr b="1"/>
          </a:p>
        </p:txBody>
      </p:sp>
      <p:sp>
        <p:nvSpPr>
          <p:cNvPr id="284" name="Google Shape;284;p19"/>
          <p:cNvSpPr txBox="1"/>
          <p:nvPr/>
        </p:nvSpPr>
        <p:spPr>
          <a:xfrm>
            <a:off x="107504" y="1196752"/>
            <a:ext cx="9036496" cy="487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Arial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 values: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Negative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SHAP values point to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0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Non-DGA names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Noto Sans Symbols"/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Positive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SHAP values point to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1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DGA names</a:t>
            </a:r>
            <a:endParaRPr dirty="0"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Arial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XAI samples: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60"/>
              <a:buFont typeface="Noto Sans Symbols"/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en-US" sz="2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eXplainability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Background Instances (XBI’s)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centroids from K-Means execution on the training set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60"/>
              <a:buFont typeface="Noto Sans Symbols"/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250 </a:t>
            </a:r>
            <a:r>
              <a:rPr lang="en-US" sz="2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eXplainability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Test Instances (XTI’s)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Subsampled from the testing set sample</a:t>
            </a:r>
            <a:endParaRPr dirty="0"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6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interpretations are based on 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SHAP summary plots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>
            <a:spLocks noGrp="1"/>
          </p:cNvSpPr>
          <p:nvPr>
            <p:ph type="title"/>
          </p:nvPr>
        </p:nvSpPr>
        <p:spPr>
          <a:xfrm>
            <a:off x="0" y="-99392"/>
            <a:ext cx="9110681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2. MLP Interpretations based on Summary Plots</a:t>
            </a:r>
            <a:endParaRPr b="1" dirty="0"/>
          </a:p>
        </p:txBody>
      </p:sp>
      <p:pic>
        <p:nvPicPr>
          <p:cNvPr id="291" name="Google Shape;291;p20"/>
          <p:cNvPicPr preferRelativeResize="0"/>
          <p:nvPr/>
        </p:nvPicPr>
        <p:blipFill rotWithShape="1">
          <a:blip r:embed="rId4">
            <a:alphaModFix/>
          </a:blip>
          <a:srcRect r="10774"/>
          <a:stretch/>
        </p:blipFill>
        <p:spPr>
          <a:xfrm>
            <a:off x="8532440" y="1124744"/>
            <a:ext cx="578241" cy="560434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 txBox="1"/>
          <p:nvPr/>
        </p:nvSpPr>
        <p:spPr>
          <a:xfrm>
            <a:off x="33318" y="908720"/>
            <a:ext cx="8571130" cy="163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40"/>
              <a:buFont typeface="Noto Sans Symbols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Summary plots: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contributing features ranked in descending order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 dots: </a:t>
            </a: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eXplainability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 Instances (XTI’s) from 45 DGA families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shades: 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feature values</a:t>
            </a:r>
            <a:endParaRPr dirty="0"/>
          </a:p>
        </p:txBody>
      </p:sp>
      <p:pic>
        <p:nvPicPr>
          <p:cNvPr id="293" name="Google Shape;29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3376" y="5733256"/>
            <a:ext cx="32194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 rotWithShape="1">
          <a:blip r:embed="rId6">
            <a:alphaModFix/>
          </a:blip>
          <a:srcRect t="4442"/>
          <a:stretch/>
        </p:blipFill>
        <p:spPr>
          <a:xfrm>
            <a:off x="7770" y="2433058"/>
            <a:ext cx="4400550" cy="329490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0"/>
          <p:cNvSpPr txBox="1"/>
          <p:nvPr/>
        </p:nvSpPr>
        <p:spPr>
          <a:xfrm>
            <a:off x="4529860" y="2943047"/>
            <a:ext cx="3893848" cy="259912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Indicative interpretation: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Large 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feature values are 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indicated by red XTI’s (plot dots)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Red XTI’s have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SHAP </a:t>
            </a:r>
            <a:b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values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to class 1 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(class of DGA names)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names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DGA name 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classifications as expected</a:t>
            </a:r>
            <a:endParaRPr dirty="0"/>
          </a:p>
        </p:txBody>
      </p:sp>
      <p:sp>
        <p:nvSpPr>
          <p:cNvPr id="296" name="Google Shape;296;p20"/>
          <p:cNvSpPr/>
          <p:nvPr/>
        </p:nvSpPr>
        <p:spPr>
          <a:xfrm>
            <a:off x="237272" y="2747993"/>
            <a:ext cx="1187624" cy="248959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>
          <a:extLst>
            <a:ext uri="{FF2B5EF4-FFF2-40B4-BE49-F238E27FC236}">
              <a16:creationId xmlns:a16="http://schemas.microsoft.com/office/drawing/2014/main" id="{F5EB6D25-AC84-06B0-80B8-BD60F1BED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>
            <a:extLst>
              <a:ext uri="{FF2B5EF4-FFF2-40B4-BE49-F238E27FC236}">
                <a16:creationId xmlns:a16="http://schemas.microsoft.com/office/drawing/2014/main" id="{68F17986-40E3-E5C3-5ECA-2894E66B957E}"/>
              </a:ext>
            </a:extLst>
          </p:cNvPr>
          <p:cNvSpPr/>
          <p:nvPr/>
        </p:nvSpPr>
        <p:spPr>
          <a:xfrm>
            <a:off x="1574667" y="2888940"/>
            <a:ext cx="5994666" cy="108012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Bringing Focus to MLPs: Enhancing Interpretability with Attention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766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ACEC-CEED-1269-E094-9166D224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Integrating MLPs with Attention mechanism</a:t>
            </a:r>
            <a:endParaRPr lang="en-150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11383-5437-4633-320A-2154588AE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 mechanisms: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for their ability to capture meaningful relationships and dependencies among input features 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00100" lvl="1" indent="-342900">
              <a:spcBef>
                <a:spcPts val="0"/>
              </a:spcBef>
              <a:buClr>
                <a:schemeClr val="dk1"/>
              </a:buClr>
              <a:buSzPts val="3080"/>
              <a:buFontTx/>
              <a:buChar char="-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Enhancing the model’s ability to extract valuable insights</a:t>
            </a:r>
          </a:p>
          <a:p>
            <a:pPr marL="800100" lvl="1" indent="-342900">
              <a:spcBef>
                <a:spcPts val="0"/>
              </a:spcBef>
              <a:buClr>
                <a:schemeClr val="dk1"/>
              </a:buClr>
              <a:buSzPts val="3080"/>
              <a:buFontTx/>
              <a:buChar char="-"/>
            </a:pPr>
            <a:r>
              <a:rPr lang="en-US" dirty="0"/>
              <a:t>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mprove overall performance</a:t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</a:pPr>
            <a:r>
              <a:rPr lang="en-US" b="1" dirty="0"/>
              <a:t>Attention mechanism: </a:t>
            </a:r>
            <a:br>
              <a:rPr lang="en-US" b="1" dirty="0"/>
            </a:br>
            <a:r>
              <a:rPr lang="en-US" dirty="0"/>
              <a:t>Multi-head Attention</a:t>
            </a:r>
            <a:endParaRPr lang="en-US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820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0FC2-D301-BA2C-7E5F-EED75E77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1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50120-99B4-A299-1103-F7F8E02CA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5715000" cy="4525963"/>
          </a:xfrm>
        </p:spPr>
        <p:txBody>
          <a:bodyPr>
            <a:normAutofit/>
          </a:bodyPr>
          <a:lstStyle/>
          <a:p>
            <a:pPr marL="457200" marR="0" lvl="0" indent="-393700" algn="l" rtl="0">
              <a:spcAft>
                <a:spcPts val="120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 preprocessing (same)</a:t>
            </a:r>
          </a:p>
          <a:p>
            <a:pPr marL="457200" marR="0" lvl="0" indent="-393700" algn="l" rtl="0">
              <a:spcAft>
                <a:spcPts val="120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dirty="0"/>
              <a:t>MLP architecture:</a:t>
            </a:r>
            <a:br>
              <a:rPr lang="en-US" dirty="0"/>
            </a:b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Attention mechanism added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on 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DGA names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legitimate names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Single agent approach applied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(Non-Federated)</a:t>
            </a:r>
          </a:p>
          <a:p>
            <a:pPr marL="4572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SHAP-based XAI interpretations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F8C0E-6411-45A7-6BE0-04C6351361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19"/>
          <a:stretch/>
        </p:blipFill>
        <p:spPr>
          <a:xfrm>
            <a:off x="6172200" y="1672433"/>
            <a:ext cx="2884408" cy="4381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E74520-2BE8-748A-07D3-F1445A79930E}"/>
              </a:ext>
            </a:extLst>
          </p:cNvPr>
          <p:cNvSpPr/>
          <p:nvPr/>
        </p:nvSpPr>
        <p:spPr>
          <a:xfrm>
            <a:off x="6124574" y="2124075"/>
            <a:ext cx="2951084" cy="1739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0561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8EB5-CE5B-9FAC-2F56-8CBABD06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Classification Performance</a:t>
            </a:r>
            <a:endParaRPr lang="en-1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C5F50-3264-29DA-496C-35CBF9A7C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50" y="4145135"/>
            <a:ext cx="8305800" cy="1874666"/>
          </a:xfrm>
        </p:spPr>
        <p:txBody>
          <a:bodyPr>
            <a:normAutofit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 increase (</a:t>
            </a:r>
            <a:r>
              <a:rPr lang="en-US" sz="2400" dirty="0"/>
              <a:t>92.93%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94.11%), 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emonstrates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enhanced ability to detect and classify DGA domains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 mechanism improves the performance across all metrics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717A8-1676-C74D-E7FF-7BCBB412E3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76" t="11371" r="7527"/>
          <a:stretch/>
        </p:blipFill>
        <p:spPr>
          <a:xfrm>
            <a:off x="127000" y="1524001"/>
            <a:ext cx="4629150" cy="241979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340943-5D86-9763-8D42-A2704D7E3ADA}"/>
              </a:ext>
            </a:extLst>
          </p:cNvPr>
          <p:cNvSpPr txBox="1">
            <a:spLocks/>
          </p:cNvSpPr>
          <p:nvPr/>
        </p:nvSpPr>
        <p:spPr>
          <a:xfrm>
            <a:off x="5099050" y="1766885"/>
            <a:ext cx="3733800" cy="16621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24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63A3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2FF"/>
              </a:buClr>
              <a:buSzPts val="12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63A3"/>
              </a:buClr>
              <a:buSzPts val="1200"/>
              <a:buFont typeface="Calibri"/>
              <a:buChar char="□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2F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D63A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3020" indent="0">
              <a:buNone/>
            </a:pPr>
            <a:r>
              <a:rPr lang="en-US" sz="1050" b="1" dirty="0"/>
              <a:t>Performance comparison between </a:t>
            </a:r>
            <a:br>
              <a:rPr lang="en-US" sz="1050" b="1" dirty="0"/>
            </a:br>
            <a:r>
              <a:rPr lang="en-US" sz="1050" b="1" dirty="0"/>
              <a:t>baseline MLP and Attention-MLP models across multiple metrics</a:t>
            </a:r>
          </a:p>
          <a:p>
            <a:pPr marL="33020" indent="0">
              <a:buNone/>
            </a:pPr>
            <a:endParaRPr lang="en-US" sz="1050" b="1" dirty="0"/>
          </a:p>
          <a:p>
            <a:pPr marL="33020" indent="0">
              <a:buNone/>
            </a:pPr>
            <a:r>
              <a:rPr lang="en-US" sz="1050" b="1" u="sng" dirty="0">
                <a:solidFill>
                  <a:srgbClr val="FF0000"/>
                </a:solidFill>
              </a:rPr>
              <a:t>NOTE:</a:t>
            </a:r>
            <a:br>
              <a:rPr lang="en-US" sz="1050" b="1" u="sng" dirty="0"/>
            </a:br>
            <a:r>
              <a:rPr lang="en-US" sz="1050" b="1" dirty="0"/>
              <a:t>Both the MLP and Attention-MLP are trained and evaluated as standalone models, without a federated approach in either case</a:t>
            </a:r>
            <a:endParaRPr lang="en-150" sz="1050" b="1" u="sng" dirty="0"/>
          </a:p>
        </p:txBody>
      </p:sp>
    </p:spTree>
    <p:extLst>
      <p:ext uri="{BB962C8B-B14F-4D97-AF65-F5344CB8AC3E}">
        <p14:creationId xmlns:p14="http://schemas.microsoft.com/office/powerpoint/2010/main" val="822861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60EFC9-3AF5-CD53-7A41-FE6D8C3B8CAB}"/>
              </a:ext>
            </a:extLst>
          </p:cNvPr>
          <p:cNvSpPr txBox="1">
            <a:spLocks/>
          </p:cNvSpPr>
          <p:nvPr/>
        </p:nvSpPr>
        <p:spPr>
          <a:xfrm>
            <a:off x="1995506" y="1123157"/>
            <a:ext cx="1295755" cy="292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24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63A3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2FF"/>
              </a:buClr>
              <a:buSzPts val="12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63A3"/>
              </a:buClr>
              <a:buSzPts val="1200"/>
              <a:buFont typeface="Calibri"/>
              <a:buChar char="□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2F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D63A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3020" indent="0" algn="ctr">
              <a:buNone/>
            </a:pPr>
            <a:r>
              <a:rPr lang="en-US" sz="1050" b="1" dirty="0"/>
              <a:t>MLP</a:t>
            </a:r>
            <a:endParaRPr lang="en-150" sz="1050" b="1" u="sng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A87C3C1-92BF-99A1-B18F-1625CA7300AC}"/>
              </a:ext>
            </a:extLst>
          </p:cNvPr>
          <p:cNvSpPr txBox="1">
            <a:spLocks/>
          </p:cNvSpPr>
          <p:nvPr/>
        </p:nvSpPr>
        <p:spPr>
          <a:xfrm>
            <a:off x="5804150" y="1100134"/>
            <a:ext cx="1295755" cy="292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24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63A3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2FF"/>
              </a:buClr>
              <a:buSzPts val="12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63A3"/>
              </a:buClr>
              <a:buSzPts val="1200"/>
              <a:buFont typeface="Calibri"/>
              <a:buChar char="□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2F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D63A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3020" indent="0" algn="ctr">
              <a:buNone/>
            </a:pPr>
            <a:r>
              <a:rPr lang="en-US" sz="1050" b="1" dirty="0"/>
              <a:t>Attention - MLP</a:t>
            </a:r>
            <a:endParaRPr lang="en-150" sz="1050" b="1" u="sn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BA5F4-1EFE-8022-E874-3973BC98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9" y="11908"/>
            <a:ext cx="87630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2. Model Interpretations based on Summary Plots</a:t>
            </a:r>
            <a:endParaRPr lang="en-150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3F3CE-8546-1DFB-A8EB-30133F50F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4" y="4271171"/>
            <a:ext cx="8562975" cy="1999450"/>
          </a:xfrm>
        </p:spPr>
        <p:txBody>
          <a:bodyPr>
            <a:normAutofit fontScale="9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dirty="0"/>
              <a:t>Similar feature rankings appear in the top tier across both models</a:t>
            </a:r>
            <a:br>
              <a:rPr lang="en-US" sz="2400" dirty="0"/>
            </a:b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- </a:t>
            </a:r>
            <a:r>
              <a:rPr lang="en-US" sz="1900" b="1" i="1" dirty="0"/>
              <a:t>Entropy</a:t>
            </a:r>
            <a:r>
              <a:rPr lang="en-US" sz="2400" dirty="0"/>
              <a:t> and </a:t>
            </a:r>
            <a:r>
              <a:rPr lang="en-US" sz="1900" b="1" i="1" dirty="0"/>
              <a:t>Max_Let_Seq </a:t>
            </a:r>
            <a:r>
              <a:rPr lang="en-US" sz="2400" dirty="0"/>
              <a:t>do not appear in the MLP’s top 20 features, while they are ranked higher in the Attention-MLP</a:t>
            </a:r>
            <a:br>
              <a:rPr lang="en-US" sz="2400" dirty="0"/>
            </a:b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- </a:t>
            </a:r>
            <a:r>
              <a:rPr lang="en-US" sz="1900" b="1" i="1" dirty="0"/>
              <a:t>Words_Freq </a:t>
            </a:r>
            <a:r>
              <a:rPr lang="en-US" sz="2400" dirty="0"/>
              <a:t>is present in both models but is ranked 11th in MLP and 5th in Attention-MLP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D3EB5-A6EE-DCE2-53BF-527D1D72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27" r="9433"/>
          <a:stretch/>
        </p:blipFill>
        <p:spPr>
          <a:xfrm>
            <a:off x="1128043" y="1356518"/>
            <a:ext cx="2852882" cy="2914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AD2EF-FF74-E545-BAB4-A811086D4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48" y="1356518"/>
            <a:ext cx="3033761" cy="291465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CFA8F01-3800-74F4-D786-2861470F6429}"/>
              </a:ext>
            </a:extLst>
          </p:cNvPr>
          <p:cNvSpPr/>
          <p:nvPr/>
        </p:nvSpPr>
        <p:spPr>
          <a:xfrm>
            <a:off x="5210640" y="2340768"/>
            <a:ext cx="514350" cy="1333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249FE4-9076-255C-ABC3-0EEB92E7C535}"/>
              </a:ext>
            </a:extLst>
          </p:cNvPr>
          <p:cNvSpPr/>
          <p:nvPr/>
        </p:nvSpPr>
        <p:spPr>
          <a:xfrm>
            <a:off x="5147140" y="1957383"/>
            <a:ext cx="514350" cy="1333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AC98C6-54B5-3B47-610B-9726C53510E5}"/>
              </a:ext>
            </a:extLst>
          </p:cNvPr>
          <p:cNvSpPr/>
          <p:nvPr/>
        </p:nvSpPr>
        <p:spPr>
          <a:xfrm>
            <a:off x="1305843" y="2742404"/>
            <a:ext cx="514350" cy="1333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758CBC-FADD-6E59-CD24-4306FDE3742C}"/>
              </a:ext>
            </a:extLst>
          </p:cNvPr>
          <p:cNvSpPr/>
          <p:nvPr/>
        </p:nvSpPr>
        <p:spPr>
          <a:xfrm>
            <a:off x="5079022" y="3746894"/>
            <a:ext cx="614218" cy="1333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89848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107504" y="-99392"/>
            <a:ext cx="8928992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Key Takeaways</a:t>
            </a:r>
            <a:endParaRPr dirty="0"/>
          </a:p>
        </p:txBody>
      </p:sp>
      <p:sp>
        <p:nvSpPr>
          <p:cNvPr id="303" name="Google Shape;303;p21"/>
          <p:cNvSpPr txBox="1"/>
          <p:nvPr/>
        </p:nvSpPr>
        <p:spPr>
          <a:xfrm>
            <a:off x="251520" y="1043607"/>
            <a:ext cx="8834423" cy="395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Federated Learning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promising for collaboratively developing accurate DGA name classifiers without exchanging sensitive attack and benign data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promising technique for interpreting the operation of ML-based security mechanisms that filter malicious DNS messages</a:t>
            </a:r>
          </a:p>
          <a:p>
            <a:pPr marL="342900" marR="0" lvl="0" indent="-342900" algn="l" rtl="0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 mechanisms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potential for enhancing MLPs by improving both performance and the ability to extract meaningful insights from domain name features.</a:t>
            </a:r>
            <a:endParaRPr sz="1200" dirty="0"/>
          </a:p>
        </p:txBody>
      </p:sp>
      <p:sp>
        <p:nvSpPr>
          <p:cNvPr id="5" name="Google Shape;303;p21"/>
          <p:cNvSpPr txBox="1"/>
          <p:nvPr/>
        </p:nvSpPr>
        <p:spPr>
          <a:xfrm>
            <a:off x="1318866" y="5149408"/>
            <a:ext cx="6506267" cy="9886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8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Federated Learning methods to be applied in NREN collaborations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b021e48eb_0_0"/>
          <p:cNvSpPr txBox="1">
            <a:spLocks noGrp="1"/>
          </p:cNvSpPr>
          <p:nvPr>
            <p:ph type="title"/>
          </p:nvPr>
        </p:nvSpPr>
        <p:spPr>
          <a:xfrm>
            <a:off x="137868" y="-27384"/>
            <a:ext cx="88986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Contributions</a:t>
            </a:r>
            <a:endParaRPr dirty="0"/>
          </a:p>
        </p:txBody>
      </p:sp>
      <p:sp>
        <p:nvSpPr>
          <p:cNvPr id="104" name="Google Shape;104;g30b021e48eb_0_0"/>
          <p:cNvSpPr/>
          <p:nvPr/>
        </p:nvSpPr>
        <p:spPr>
          <a:xfrm>
            <a:off x="137868" y="1602188"/>
            <a:ext cx="8697475" cy="364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marR="0" lvl="0" indent="-457200" algn="just" rtl="0">
              <a:spcBef>
                <a:spcPts val="0"/>
              </a:spcBef>
              <a:spcAft>
                <a:spcPts val="360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neural networks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(Multi-Layer </a:t>
            </a:r>
            <a:r>
              <a:rPr lang="en-US" sz="26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Perceptrons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MLP’s) for benign vs malicious Domain Name System (DNS) traffic classifications</a:t>
            </a:r>
            <a:endParaRPr lang="en-US" sz="26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93700" algn="just" rtl="0">
              <a:spcBef>
                <a:spcPts val="0"/>
              </a:spcBef>
              <a:spcAft>
                <a:spcPts val="360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Federated Learning (FL)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collaborative DGA name classifiers without sensitive data exchanges among participants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SHapley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Additive </a:t>
            </a: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(SHAP)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interpreting classification decisions in a model-agnostic manner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904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>
            <a:spLocks noGrp="1"/>
          </p:cNvSpPr>
          <p:nvPr>
            <p:ph type="title"/>
          </p:nvPr>
        </p:nvSpPr>
        <p:spPr>
          <a:xfrm>
            <a:off x="612068" y="5229200"/>
            <a:ext cx="7992888" cy="7862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sz="2700"/>
              <a:t>THANK YOU!</a:t>
            </a:r>
            <a:endParaRPr/>
          </a:p>
        </p:txBody>
      </p:sp>
      <p:pic>
        <p:nvPicPr>
          <p:cNvPr id="311" name="Google Shape;311;p22" descr="C:\Users\coyiotis\Dropbox\of-andem_paper\Presentation\img\question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7816" y="472759"/>
            <a:ext cx="2001391" cy="259034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2"/>
          <p:cNvSpPr txBox="1"/>
          <p:nvPr/>
        </p:nvSpPr>
        <p:spPr>
          <a:xfrm>
            <a:off x="1782199" y="3290464"/>
            <a:ext cx="56526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2FF"/>
              </a:buClr>
              <a:buSzPts val="2800"/>
              <a:buFont typeface="Arial"/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fedxai4dns@netmode.ntua.gr</a:t>
            </a:r>
            <a:endParaRPr/>
          </a:p>
        </p:txBody>
      </p:sp>
      <p:sp>
        <p:nvSpPr>
          <p:cNvPr id="313" name="Google Shape;313;p22"/>
          <p:cNvSpPr txBox="1"/>
          <p:nvPr/>
        </p:nvSpPr>
        <p:spPr>
          <a:xfrm>
            <a:off x="1782199" y="4368317"/>
            <a:ext cx="56526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2FF"/>
              </a:buClr>
              <a:buSzPct val="100000"/>
              <a:buFont typeface="Arial"/>
              <a:buNone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implementation available from: </a:t>
            </a:r>
            <a:r>
              <a:rPr lang="en-US" sz="20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https://github.com/netmode/FedXAI4DNS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1574667" y="2888940"/>
            <a:ext cx="5994666" cy="108012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37868" y="-27384"/>
            <a:ext cx="8898628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Domain Generation Algorithms - DGA’s (1/2)</a:t>
            </a:r>
            <a:endParaRPr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8" y="1117174"/>
            <a:ext cx="8561027" cy="2853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1015" y="6147966"/>
            <a:ext cx="6212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Image source:</a:t>
            </a:r>
            <a:r>
              <a:rPr lang="en-US" dirty="0"/>
              <a:t> </a:t>
            </a:r>
            <a:r>
              <a:rPr lang="en-US" dirty="0" err="1"/>
              <a:t>Dau</a:t>
            </a:r>
            <a:r>
              <a:rPr lang="en-US" dirty="0"/>
              <a:t> Hoang – “An Enhanced Model for DGA Botnet </a:t>
            </a:r>
            <a:br>
              <a:rPr lang="en-US" dirty="0"/>
            </a:br>
            <a:r>
              <a:rPr lang="en-US" dirty="0"/>
              <a:t>  Detection Using Supervised Machine Learning”)</a:t>
            </a:r>
          </a:p>
        </p:txBody>
      </p:sp>
      <p:sp>
        <p:nvSpPr>
          <p:cNvPr id="7" name="Google Shape;127;p3"/>
          <p:cNvSpPr/>
          <p:nvPr/>
        </p:nvSpPr>
        <p:spPr>
          <a:xfrm>
            <a:off x="15181" y="4050909"/>
            <a:ext cx="9144000" cy="201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endParaRPr dirty="0"/>
          </a:p>
        </p:txBody>
      </p:sp>
      <p:sp>
        <p:nvSpPr>
          <p:cNvPr id="2" name="Ορθογώνιο 1"/>
          <p:cNvSpPr/>
          <p:nvPr/>
        </p:nvSpPr>
        <p:spPr>
          <a:xfrm>
            <a:off x="137868" y="4055084"/>
            <a:ext cx="84833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• Bots depend on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Command &amp; Control (C&amp;C)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servers to</a:t>
            </a:r>
          </a:p>
          <a:p>
            <a:pPr marL="452438" indent="-179388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receive orders for attacks</a:t>
            </a:r>
          </a:p>
          <a:p>
            <a:pPr marL="273050" indent="-273050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• Bots generate large numbers of DNS requests (most</a:t>
            </a:r>
          </a:p>
          <a:p>
            <a:pPr marL="273050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invalid) based on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DGA algorithms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with a seeding technique</a:t>
            </a:r>
          </a:p>
          <a:p>
            <a:pPr marL="273050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known to C&amp;C servers </a:t>
            </a:r>
          </a:p>
        </p:txBody>
      </p:sp>
    </p:spTree>
    <p:extLst>
      <p:ext uri="{BB962C8B-B14F-4D97-AF65-F5344CB8AC3E}">
        <p14:creationId xmlns:p14="http://schemas.microsoft.com/office/powerpoint/2010/main" val="256464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37868" y="-27384"/>
            <a:ext cx="8898628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Domain Generation Algorithms - DGA’s (2/2)</a:t>
            </a:r>
            <a:endParaRPr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8" y="1117174"/>
            <a:ext cx="8561027" cy="2853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1015" y="6147966"/>
            <a:ext cx="6212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Image source:</a:t>
            </a:r>
            <a:r>
              <a:rPr lang="en-US" dirty="0"/>
              <a:t> </a:t>
            </a:r>
            <a:r>
              <a:rPr lang="en-US" dirty="0" err="1"/>
              <a:t>Dau</a:t>
            </a:r>
            <a:r>
              <a:rPr lang="en-US" dirty="0"/>
              <a:t> Hoang – “An Enhanced Model for DGA Botnet </a:t>
            </a:r>
            <a:br>
              <a:rPr lang="en-US" dirty="0"/>
            </a:br>
            <a:r>
              <a:rPr lang="en-US" dirty="0"/>
              <a:t>  Detection Using Supervised Machine Learning”)</a:t>
            </a:r>
          </a:p>
        </p:txBody>
      </p:sp>
      <p:sp>
        <p:nvSpPr>
          <p:cNvPr id="7" name="Google Shape;127;p3"/>
          <p:cNvSpPr/>
          <p:nvPr/>
        </p:nvSpPr>
        <p:spPr>
          <a:xfrm>
            <a:off x="85318" y="4050909"/>
            <a:ext cx="9144000" cy="201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numbers of requested names (mostly invalid) and frequent DGA seed changes render name blacklists ineffective</a:t>
            </a:r>
            <a:endParaRPr dirty="0"/>
          </a:p>
          <a:p>
            <a:pPr marL="4572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DGA names can be detected via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 (ML)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37868" y="-27384"/>
            <a:ext cx="88986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Federated Learning (FL)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4056993" y="1731883"/>
            <a:ext cx="4979475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 participants (e.g. AS’s) share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weights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instead of raw data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 sensitive attack and benign data 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exchanges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Scalable model development requiring 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less bandwidth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Federated Averaging: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Participant weights are averaged into a global model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 rounds: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times Federated 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Averaging is performed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epochs: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Each participant iteration 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on the local training dataset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2B00E-611A-6DC4-E199-77354E8CEB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5" t="1424" r="1311" b="2163"/>
          <a:stretch/>
        </p:blipFill>
        <p:spPr>
          <a:xfrm>
            <a:off x="0" y="2016309"/>
            <a:ext cx="4216088" cy="3259884"/>
          </a:xfrm>
          <a:prstGeom prst="rect">
            <a:avLst/>
          </a:prstGeom>
        </p:spPr>
      </p:pic>
      <p:sp>
        <p:nvSpPr>
          <p:cNvPr id="5" name="Google Shape;134;p4"/>
          <p:cNvSpPr txBox="1"/>
          <p:nvPr/>
        </p:nvSpPr>
        <p:spPr>
          <a:xfrm>
            <a:off x="687798" y="1094026"/>
            <a:ext cx="90822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Collaborative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privacy-aware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ML model development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4318" y="6149732"/>
            <a:ext cx="668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(</a:t>
            </a:r>
            <a:r>
              <a:rPr lang="en-US" b="1" dirty="0"/>
              <a:t>Image source:</a:t>
            </a:r>
            <a:r>
              <a:rPr lang="en-US" dirty="0"/>
              <a:t> </a:t>
            </a:r>
            <a:r>
              <a:rPr lang="en-US" dirty="0" err="1"/>
              <a:t>Marinos</a:t>
            </a:r>
            <a:r>
              <a:rPr lang="en-US" dirty="0"/>
              <a:t> </a:t>
            </a:r>
            <a:r>
              <a:rPr lang="en-US" dirty="0" err="1"/>
              <a:t>Dimolianis</a:t>
            </a:r>
            <a:r>
              <a:rPr lang="en-US" dirty="0"/>
              <a:t> – “</a:t>
            </a:r>
            <a:r>
              <a:rPr lang="en-US" i="1" dirty="0" err="1">
                <a:cs typeface="Times New Roman" pitchFamily="18" charset="0"/>
              </a:rPr>
              <a:t>DDoS</a:t>
            </a:r>
            <a:r>
              <a:rPr lang="en-US" i="1" dirty="0">
                <a:cs typeface="Times New Roman" pitchFamily="18" charset="0"/>
              </a:rPr>
              <a:t> Attack Detection via Privacy-aware Federated Learning and Collaborative Mitigation in Multi-domain Cyber Infrastructures</a:t>
            </a:r>
            <a:r>
              <a:rPr lang="en-US" dirty="0"/>
              <a:t>”, IEEE </a:t>
            </a:r>
            <a:r>
              <a:rPr lang="en-US" dirty="0" err="1"/>
              <a:t>CloudNet</a:t>
            </a:r>
            <a:r>
              <a:rPr lang="en-US" dirty="0"/>
              <a:t> 2022)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b021e48eb_0_104"/>
          <p:cNvSpPr txBox="1">
            <a:spLocks noGrp="1"/>
          </p:cNvSpPr>
          <p:nvPr>
            <p:ph type="title"/>
          </p:nvPr>
        </p:nvSpPr>
        <p:spPr>
          <a:xfrm>
            <a:off x="144016" y="-90264"/>
            <a:ext cx="88206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80000" b="5999"/>
            </a:stretch>
          </a:blipFill>
          <a:ln>
            <a:noFill/>
          </a:ln>
        </p:spPr>
        <p:txBody>
          <a:bodyPr spcFirstLastPara="1" wrap="square" lIns="72000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 err="1"/>
              <a:t>eXplainable</a:t>
            </a:r>
            <a:r>
              <a:rPr lang="en-US" dirty="0"/>
              <a:t> Artificial Intelligence (XAI)</a:t>
            </a:r>
            <a:endParaRPr dirty="0"/>
          </a:p>
        </p:txBody>
      </p:sp>
      <p:sp>
        <p:nvSpPr>
          <p:cNvPr id="141" name="Google Shape;141;g30b021e48eb_0_104"/>
          <p:cNvSpPr txBox="1"/>
          <p:nvPr/>
        </p:nvSpPr>
        <p:spPr>
          <a:xfrm>
            <a:off x="1426816" y="1632476"/>
            <a:ext cx="6255000" cy="89251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Interpreting decisions of complex (black-box) Machine Learning (ML) models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0b021e48eb_0_104"/>
          <p:cNvSpPr txBox="1"/>
          <p:nvPr/>
        </p:nvSpPr>
        <p:spPr>
          <a:xfrm>
            <a:off x="144016" y="3094155"/>
            <a:ext cx="89159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approach relies on model-agnostic, post-hoc XAI methods:</a:t>
            </a: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Model-agnostic: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Applicable to many ML models (i.e. tree classifiers, neural networks) without modifications</a:t>
            </a: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Post-hoc: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Applied after model parameter tuning</a:t>
            </a: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Model-specific knowledge is not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Selected model-agnostic method: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-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2242</Words>
  <Application>Microsoft Office PowerPoint</Application>
  <PresentationFormat>On-screen Show (4:3)</PresentationFormat>
  <Paragraphs>347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Noto Sans Symbols</vt:lpstr>
      <vt:lpstr>Times New Roman</vt:lpstr>
      <vt:lpstr>Wingdings</vt:lpstr>
      <vt:lpstr>design-template</vt:lpstr>
      <vt:lpstr>PowerPoint Presentation</vt:lpstr>
      <vt:lpstr>Agenda</vt:lpstr>
      <vt:lpstr>Introduction</vt:lpstr>
      <vt:lpstr>Contributions</vt:lpstr>
      <vt:lpstr>PowerPoint Presentation</vt:lpstr>
      <vt:lpstr>Domain Generation Algorithms - DGA’s (1/2)</vt:lpstr>
      <vt:lpstr>Domain Generation Algorithms - DGA’s (2/2)</vt:lpstr>
      <vt:lpstr>Federated Learning (FL)</vt:lpstr>
      <vt:lpstr>eXplainable Artificial Intelligence (XAI)</vt:lpstr>
      <vt:lpstr>SHapley Additive exPlanation – SHAP </vt:lpstr>
      <vt:lpstr>PowerPoint Presentation</vt:lpstr>
      <vt:lpstr>Overview</vt:lpstr>
      <vt:lpstr>Selected Features</vt:lpstr>
      <vt:lpstr>PowerPoint Presentation</vt:lpstr>
      <vt:lpstr>Dataset Description </vt:lpstr>
      <vt:lpstr>Federated Learning – Dataset Splitting Methods</vt:lpstr>
      <vt:lpstr>Dataset Splitting Methods – Method A (1/5)</vt:lpstr>
      <vt:lpstr>Dataset Splitting Methods – Method A (2/5)</vt:lpstr>
      <vt:lpstr>Dataset Splitting Methods – Method A (3/5)</vt:lpstr>
      <vt:lpstr>Dataset Splitting Methods – Method A (4/5)</vt:lpstr>
      <vt:lpstr>Dataset Splitting Methods – Method A (5/5)</vt:lpstr>
      <vt:lpstr>Dataset Splitting Methods – Method B (1/4)</vt:lpstr>
      <vt:lpstr>Dataset Splitting Methods – Method B (2/4)</vt:lpstr>
      <vt:lpstr>Dataset Splitting Methods – Method B (3/4)</vt:lpstr>
      <vt:lpstr>Dataset Splitting Methods – Method B (4/4)</vt:lpstr>
      <vt:lpstr>Dataset Splitting Methods – Method C</vt:lpstr>
      <vt:lpstr>1. Classification Performance (1/3)</vt:lpstr>
      <vt:lpstr>1. Classification Performance (2/3)</vt:lpstr>
      <vt:lpstr>1. Classification Performance (3/3)</vt:lpstr>
      <vt:lpstr>1. Accuracy Assessment – 5 FL Participants</vt:lpstr>
      <vt:lpstr>2. Model Interpretations (1/2)</vt:lpstr>
      <vt:lpstr>2. Model Interpretations (2/2)</vt:lpstr>
      <vt:lpstr>2. MLP Interpretations based on Summary Plots</vt:lpstr>
      <vt:lpstr>PowerPoint Presentation</vt:lpstr>
      <vt:lpstr>Integrating MLPs with Attention mechanism</vt:lpstr>
      <vt:lpstr>Overview</vt:lpstr>
      <vt:lpstr>1. Classification Performance</vt:lpstr>
      <vt:lpstr>2. Model Interpretations based on Summary Plots</vt:lpstr>
      <vt:lpstr>Key Takeaways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mdimolianis</dc:creator>
  <cp:lastModifiedBy>Μαρία Γραμματικού</cp:lastModifiedBy>
  <cp:revision>295</cp:revision>
  <dcterms:created xsi:type="dcterms:W3CDTF">2015-04-06T10:16:16Z</dcterms:created>
  <dcterms:modified xsi:type="dcterms:W3CDTF">2025-06-05T12:08:12Z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2dd362-e32d-42a7-8bd7-308d9d800b88_Enabled">
    <vt:lpwstr>true</vt:lpwstr>
  </property>
  <property fmtid="{D5CDD505-2E9C-101B-9397-08002B2CF9AE}" pid="3" name="MSIP_Label_c22dd362-e32d-42a7-8bd7-308d9d800b88_SetDate">
    <vt:lpwstr>2025-04-02T10:49:33Z</vt:lpwstr>
  </property>
  <property fmtid="{D5CDD505-2E9C-101B-9397-08002B2CF9AE}" pid="4" name="MSIP_Label_c22dd362-e32d-42a7-8bd7-308d9d800b88_Method">
    <vt:lpwstr>Standard</vt:lpwstr>
  </property>
  <property fmtid="{D5CDD505-2E9C-101B-9397-08002B2CF9AE}" pid="5" name="MSIP_Label_c22dd362-e32d-42a7-8bd7-308d9d800b88_Name">
    <vt:lpwstr>c22dd362-e32d-42a7-8bd7-308d9d800b88</vt:lpwstr>
  </property>
  <property fmtid="{D5CDD505-2E9C-101B-9397-08002B2CF9AE}" pid="6" name="MSIP_Label_c22dd362-e32d-42a7-8bd7-308d9d800b88_SiteId">
    <vt:lpwstr>164afbb8-0550-43cc-94da-24e7f8574228</vt:lpwstr>
  </property>
  <property fmtid="{D5CDD505-2E9C-101B-9397-08002B2CF9AE}" pid="7" name="MSIP_Label_c22dd362-e32d-42a7-8bd7-308d9d800b88_ActionId">
    <vt:lpwstr>cad104cc-c426-42e8-9c99-3e7817778828</vt:lpwstr>
  </property>
  <property fmtid="{D5CDD505-2E9C-101B-9397-08002B2CF9AE}" pid="8" name="MSIP_Label_c22dd362-e32d-42a7-8bd7-308d9d800b88_ContentBits">
    <vt:lpwstr>2</vt:lpwstr>
  </property>
  <property fmtid="{D5CDD505-2E9C-101B-9397-08002B2CF9AE}" pid="9" name="MSIP_Label_c22dd362-e32d-42a7-8bd7-308d9d800b88_Tag">
    <vt:lpwstr>10, 3, 0, 1</vt:lpwstr>
  </property>
  <property fmtid="{D5CDD505-2E9C-101B-9397-08002B2CF9AE}" pid="10" name="ClassificationContentMarkingFooterLocations">
    <vt:lpwstr>design-template:3</vt:lpwstr>
  </property>
  <property fmtid="{D5CDD505-2E9C-101B-9397-08002B2CF9AE}" pid="11" name="ClassificationContentMarkingFooterText">
    <vt:lpwstr>Classification: Internal</vt:lpwstr>
  </property>
</Properties>
</file>