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23"/>
  </p:notesMasterIdLst>
  <p:sldIdLst>
    <p:sldId id="259" r:id="rId5"/>
    <p:sldId id="286" r:id="rId6"/>
    <p:sldId id="279" r:id="rId7"/>
    <p:sldId id="261" r:id="rId8"/>
    <p:sldId id="262" r:id="rId9"/>
    <p:sldId id="285" r:id="rId10"/>
    <p:sldId id="282" r:id="rId11"/>
    <p:sldId id="260" r:id="rId12"/>
    <p:sldId id="292" r:id="rId13"/>
    <p:sldId id="278" r:id="rId14"/>
    <p:sldId id="258" r:id="rId15"/>
    <p:sldId id="293" r:id="rId16"/>
    <p:sldId id="277" r:id="rId17"/>
    <p:sldId id="290" r:id="rId18"/>
    <p:sldId id="276" r:id="rId19"/>
    <p:sldId id="280" r:id="rId20"/>
    <p:sldId id="275" r:id="rId21"/>
    <p:sldId id="291" r:id="rId22"/>
  </p:sldIdLst>
  <p:sldSz cx="12192000" cy="6858000"/>
  <p:notesSz cx="6797675" cy="9926638"/>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6E12C-6072-5FF8-1BB4-5D701E448ACE}" v="6" dt="2025-04-24T13:42:27.356"/>
    <p1510:client id="{2BB3064C-3042-4112-8564-A8DB9932AE88}" v="260" dt="2025-04-24T17:39:43.654"/>
    <p1510:client id="{406D0762-04FE-485E-BF3B-2B66A30B95FA}" v="772" dt="2025-04-24T20:48:20.200"/>
    <p1510:client id="{65C0D1E6-219B-9EC3-D801-3B7EE64A017A}" v="11" dt="2025-04-24T11:56:25.818"/>
    <p1510:client id="{67E5EFC2-353F-4A39-941E-0E054F53B5BC}" v="22" dt="2025-04-25T09:49:16.699"/>
    <p1510:client id="{8B6151DC-B9BA-44AE-873D-115F76D0E16E}" v="177" dt="2025-04-25T05:36:20.541"/>
    <p1510:client id="{9D5B027B-D73B-3F61-6E5D-7ECF3C021768}" v="72" dt="2025-04-24T10:18:22.555"/>
    <p1510:client id="{D0E49BE1-4D9B-49EC-9B7D-07BDC9D94CC3}" v="936" dt="2025-04-24T14:02:39.379"/>
    <p1510:client id="{E4054803-3076-8AC2-2DB0-3778FD693C7D}" v="9" dt="2025-04-24T16:41:23.221"/>
    <p1510:client id="{E79DA897-0301-4192-AB4E-A677B77F05EF}" v="9" dt="2025-04-24T15:54:15.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964" autoAdjust="0"/>
  </p:normalViewPr>
  <p:slideViewPr>
    <p:cSldViewPr snapToGrid="0">
      <p:cViewPr varScale="1">
        <p:scale>
          <a:sx n="100" d="100"/>
          <a:sy n="100" d="100"/>
        </p:scale>
        <p:origin x="7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A82CE7-C8C0-1045-8DEA-0D1959D73E81}" type="datetimeFigureOut">
              <a:rPr lang="en-DK" smtClean="0"/>
              <a:t>06/06/2025</a:t>
            </a:fld>
            <a:endParaRPr lang="en-DK"/>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6DAD0DC-046F-CA47-AB23-D27054B72B46}" type="slidenum">
              <a:rPr lang="en-DK" smtClean="0"/>
              <a:t>‹#›</a:t>
            </a:fld>
            <a:endParaRPr lang="en-DK"/>
          </a:p>
        </p:txBody>
      </p:sp>
    </p:spTree>
    <p:extLst>
      <p:ext uri="{BB962C8B-B14F-4D97-AF65-F5344CB8AC3E}">
        <p14:creationId xmlns:p14="http://schemas.microsoft.com/office/powerpoint/2010/main" val="328103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6DAD0DC-046F-CA47-AB23-D27054B72B46}" type="slidenum">
              <a:rPr lang="en-DK" smtClean="0"/>
              <a:t>1</a:t>
            </a:fld>
            <a:endParaRPr lang="en-DK"/>
          </a:p>
        </p:txBody>
      </p:sp>
    </p:spTree>
    <p:extLst>
      <p:ext uri="{BB962C8B-B14F-4D97-AF65-F5344CB8AC3E}">
        <p14:creationId xmlns:p14="http://schemas.microsoft.com/office/powerpoint/2010/main" val="201394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C3272-C0B4-1DF5-DE9A-87B7DEC23DD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B0A3444-4FD3-CF2E-1639-253B541A17A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B4060E6-CD83-1504-9249-3223B9EB682A}"/>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7652D952-D33D-7D08-48DF-92FD02948F64}"/>
              </a:ext>
            </a:extLst>
          </p:cNvPr>
          <p:cNvSpPr>
            <a:spLocks noGrp="1"/>
          </p:cNvSpPr>
          <p:nvPr>
            <p:ph type="sldNum" sz="quarter" idx="5"/>
          </p:nvPr>
        </p:nvSpPr>
        <p:spPr/>
        <p:txBody>
          <a:bodyPr/>
          <a:lstStyle/>
          <a:p>
            <a:fld id="{36DAD0DC-046F-CA47-AB23-D27054B72B46}" type="slidenum">
              <a:rPr lang="en-DK" smtClean="0"/>
              <a:t>10</a:t>
            </a:fld>
            <a:endParaRPr lang="en-DK"/>
          </a:p>
        </p:txBody>
      </p:sp>
    </p:spTree>
    <p:extLst>
      <p:ext uri="{BB962C8B-B14F-4D97-AF65-F5344CB8AC3E}">
        <p14:creationId xmlns:p14="http://schemas.microsoft.com/office/powerpoint/2010/main" val="257058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BBBA-4B9B-7EDE-E9F9-4E7A725ADB4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D134CC6-22AF-1B20-DD82-B496B1C6127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C382EDC-210A-AA32-8294-3C2F6FD41BD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21538439-2B07-D404-414A-D196DFCF4073}"/>
              </a:ext>
            </a:extLst>
          </p:cNvPr>
          <p:cNvSpPr>
            <a:spLocks noGrp="1"/>
          </p:cNvSpPr>
          <p:nvPr>
            <p:ph type="sldNum" sz="quarter" idx="5"/>
          </p:nvPr>
        </p:nvSpPr>
        <p:spPr/>
        <p:txBody>
          <a:bodyPr/>
          <a:lstStyle/>
          <a:p>
            <a:fld id="{36DAD0DC-046F-CA47-AB23-D27054B72B46}" type="slidenum">
              <a:rPr lang="en-DK" smtClean="0"/>
              <a:t>12</a:t>
            </a:fld>
            <a:endParaRPr lang="en-DK"/>
          </a:p>
        </p:txBody>
      </p:sp>
    </p:spTree>
    <p:extLst>
      <p:ext uri="{BB962C8B-B14F-4D97-AF65-F5344CB8AC3E}">
        <p14:creationId xmlns:p14="http://schemas.microsoft.com/office/powerpoint/2010/main" val="1221048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55F1-3453-B2CF-7866-2F030066FEF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5E6BA07-8551-34B0-5F9B-ED779BB0889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D9EB13E-DDD2-7A61-FBA1-9893AB94FA90}"/>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D27E651F-6437-3103-5340-A40299797B2C}"/>
              </a:ext>
            </a:extLst>
          </p:cNvPr>
          <p:cNvSpPr>
            <a:spLocks noGrp="1"/>
          </p:cNvSpPr>
          <p:nvPr>
            <p:ph type="sldNum" sz="quarter" idx="5"/>
          </p:nvPr>
        </p:nvSpPr>
        <p:spPr/>
        <p:txBody>
          <a:bodyPr/>
          <a:lstStyle/>
          <a:p>
            <a:fld id="{36DAD0DC-046F-CA47-AB23-D27054B72B46}" type="slidenum">
              <a:rPr lang="en-DK" smtClean="0"/>
              <a:t>13</a:t>
            </a:fld>
            <a:endParaRPr lang="en-DK"/>
          </a:p>
        </p:txBody>
      </p:sp>
    </p:spTree>
    <p:extLst>
      <p:ext uri="{BB962C8B-B14F-4D97-AF65-F5344CB8AC3E}">
        <p14:creationId xmlns:p14="http://schemas.microsoft.com/office/powerpoint/2010/main" val="357971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88A1D-A420-3D1C-77CF-13E8C10386E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74ED7B7-E119-8787-0749-A27CCCAF3E8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29BDDB9-69DF-F73F-E06F-2E5D88823F9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1D9B0AFE-744D-E9DE-F0ED-EA897D9C96C6}"/>
              </a:ext>
            </a:extLst>
          </p:cNvPr>
          <p:cNvSpPr>
            <a:spLocks noGrp="1"/>
          </p:cNvSpPr>
          <p:nvPr>
            <p:ph type="sldNum" sz="quarter" idx="5"/>
          </p:nvPr>
        </p:nvSpPr>
        <p:spPr/>
        <p:txBody>
          <a:bodyPr/>
          <a:lstStyle/>
          <a:p>
            <a:fld id="{36DAD0DC-046F-CA47-AB23-D27054B72B46}" type="slidenum">
              <a:rPr lang="en-DK" smtClean="0"/>
              <a:t>14</a:t>
            </a:fld>
            <a:endParaRPr lang="en-DK"/>
          </a:p>
        </p:txBody>
      </p:sp>
    </p:spTree>
    <p:extLst>
      <p:ext uri="{BB962C8B-B14F-4D97-AF65-F5344CB8AC3E}">
        <p14:creationId xmlns:p14="http://schemas.microsoft.com/office/powerpoint/2010/main" val="245922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D57A7-AF43-D88C-8CAD-64DF8A4885A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B60D08D-19D9-9E01-2625-A0F68956FD9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AA756E0-04AE-63DB-E09C-C83F201BAC2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F0148EE8-8040-3DBE-ED03-1990089DC756}"/>
              </a:ext>
            </a:extLst>
          </p:cNvPr>
          <p:cNvSpPr>
            <a:spLocks noGrp="1"/>
          </p:cNvSpPr>
          <p:nvPr>
            <p:ph type="sldNum" sz="quarter" idx="5"/>
          </p:nvPr>
        </p:nvSpPr>
        <p:spPr/>
        <p:txBody>
          <a:bodyPr/>
          <a:lstStyle/>
          <a:p>
            <a:fld id="{36DAD0DC-046F-CA47-AB23-D27054B72B46}" type="slidenum">
              <a:rPr lang="en-DK" smtClean="0"/>
              <a:t>15</a:t>
            </a:fld>
            <a:endParaRPr lang="en-DK"/>
          </a:p>
        </p:txBody>
      </p:sp>
    </p:spTree>
    <p:extLst>
      <p:ext uri="{BB962C8B-B14F-4D97-AF65-F5344CB8AC3E}">
        <p14:creationId xmlns:p14="http://schemas.microsoft.com/office/powerpoint/2010/main" val="305600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4AE5E-707B-BADB-23C6-6A32FB37775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FB70FAF-673A-14E5-758A-FE250D4E3E7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5F83011-53E3-53A5-8D93-FD565C78AFF9}"/>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1CC01B52-3DD2-C4F6-6C19-A53502A84C55}"/>
              </a:ext>
            </a:extLst>
          </p:cNvPr>
          <p:cNvSpPr>
            <a:spLocks noGrp="1"/>
          </p:cNvSpPr>
          <p:nvPr>
            <p:ph type="sldNum" sz="quarter" idx="5"/>
          </p:nvPr>
        </p:nvSpPr>
        <p:spPr/>
        <p:txBody>
          <a:bodyPr/>
          <a:lstStyle/>
          <a:p>
            <a:fld id="{36DAD0DC-046F-CA47-AB23-D27054B72B46}" type="slidenum">
              <a:rPr lang="en-DK" smtClean="0"/>
              <a:t>16</a:t>
            </a:fld>
            <a:endParaRPr lang="en-DK"/>
          </a:p>
        </p:txBody>
      </p:sp>
    </p:spTree>
    <p:extLst>
      <p:ext uri="{BB962C8B-B14F-4D97-AF65-F5344CB8AC3E}">
        <p14:creationId xmlns:p14="http://schemas.microsoft.com/office/powerpoint/2010/main" val="2075268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DD9B-5F12-2F10-18D0-BFC2228C482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B410F24-BCD6-AAC7-6920-CA2EE3CC452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8C489F6-6CC7-5E7A-210D-761DE43D59D2}"/>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DDDE9974-208F-D58F-1E81-1F4CAF254470}"/>
              </a:ext>
            </a:extLst>
          </p:cNvPr>
          <p:cNvSpPr>
            <a:spLocks noGrp="1"/>
          </p:cNvSpPr>
          <p:nvPr>
            <p:ph type="sldNum" sz="quarter" idx="5"/>
          </p:nvPr>
        </p:nvSpPr>
        <p:spPr/>
        <p:txBody>
          <a:bodyPr/>
          <a:lstStyle/>
          <a:p>
            <a:fld id="{36DAD0DC-046F-CA47-AB23-D27054B72B46}" type="slidenum">
              <a:rPr lang="en-DK" smtClean="0"/>
              <a:t>17</a:t>
            </a:fld>
            <a:endParaRPr lang="en-DK"/>
          </a:p>
        </p:txBody>
      </p:sp>
    </p:spTree>
    <p:extLst>
      <p:ext uri="{BB962C8B-B14F-4D97-AF65-F5344CB8AC3E}">
        <p14:creationId xmlns:p14="http://schemas.microsoft.com/office/powerpoint/2010/main" val="1736568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F9BC-C263-8580-4CF4-0090373BB8F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F0E47AC-022B-BEC3-E238-8B46A61E053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493E942-ACF6-B6A1-3961-3D0B3063A51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FD4003B4-7A00-C76B-7DDE-5BAF852FBE43}"/>
              </a:ext>
            </a:extLst>
          </p:cNvPr>
          <p:cNvSpPr>
            <a:spLocks noGrp="1"/>
          </p:cNvSpPr>
          <p:nvPr>
            <p:ph type="sldNum" sz="quarter" idx="5"/>
          </p:nvPr>
        </p:nvSpPr>
        <p:spPr/>
        <p:txBody>
          <a:bodyPr/>
          <a:lstStyle/>
          <a:p>
            <a:fld id="{36DAD0DC-046F-CA47-AB23-D27054B72B46}" type="slidenum">
              <a:rPr lang="en-DK" smtClean="0"/>
              <a:t>18</a:t>
            </a:fld>
            <a:endParaRPr lang="en-DK"/>
          </a:p>
        </p:txBody>
      </p:sp>
    </p:spTree>
    <p:extLst>
      <p:ext uri="{BB962C8B-B14F-4D97-AF65-F5344CB8AC3E}">
        <p14:creationId xmlns:p14="http://schemas.microsoft.com/office/powerpoint/2010/main" val="115287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65A68-C1AC-1B49-1646-437C4E9591F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2E428D1-1B23-D224-7E3F-D161AFB604E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B6FF7B7-332A-E7FA-7599-74539BE4EC74}"/>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1E6B8A5-A6A4-26FA-1EAB-94A80670015D}"/>
              </a:ext>
            </a:extLst>
          </p:cNvPr>
          <p:cNvSpPr>
            <a:spLocks noGrp="1"/>
          </p:cNvSpPr>
          <p:nvPr>
            <p:ph type="sldNum" sz="quarter" idx="5"/>
          </p:nvPr>
        </p:nvSpPr>
        <p:spPr/>
        <p:txBody>
          <a:bodyPr/>
          <a:lstStyle/>
          <a:p>
            <a:fld id="{36DAD0DC-046F-CA47-AB23-D27054B72B46}" type="slidenum">
              <a:rPr lang="en-DK" smtClean="0"/>
              <a:t>2</a:t>
            </a:fld>
            <a:endParaRPr lang="en-DK"/>
          </a:p>
        </p:txBody>
      </p:sp>
    </p:spTree>
    <p:extLst>
      <p:ext uri="{BB962C8B-B14F-4D97-AF65-F5344CB8AC3E}">
        <p14:creationId xmlns:p14="http://schemas.microsoft.com/office/powerpoint/2010/main" val="206719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8F44-AE5A-1D0C-38D8-3DCBCE0E4F1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A1AF15B-2498-0563-96B4-079499DEDF6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6907491-7C3B-B428-51BF-6B5F0B8FD829}"/>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5282DC6E-BFD4-0C9F-8089-1717D3591AB4}"/>
              </a:ext>
            </a:extLst>
          </p:cNvPr>
          <p:cNvSpPr>
            <a:spLocks noGrp="1"/>
          </p:cNvSpPr>
          <p:nvPr>
            <p:ph type="sldNum" sz="quarter" idx="5"/>
          </p:nvPr>
        </p:nvSpPr>
        <p:spPr/>
        <p:txBody>
          <a:bodyPr/>
          <a:lstStyle/>
          <a:p>
            <a:fld id="{36DAD0DC-046F-CA47-AB23-D27054B72B46}" type="slidenum">
              <a:rPr lang="en-DK" smtClean="0"/>
              <a:t>3</a:t>
            </a:fld>
            <a:endParaRPr lang="en-DK"/>
          </a:p>
        </p:txBody>
      </p:sp>
    </p:spTree>
    <p:extLst>
      <p:ext uri="{BB962C8B-B14F-4D97-AF65-F5344CB8AC3E}">
        <p14:creationId xmlns:p14="http://schemas.microsoft.com/office/powerpoint/2010/main" val="337786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4FC27-03F1-2A1F-3331-86DDB2E49EC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A6F75D7-3752-A68D-5174-55BA34F4B6D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3457939-AD0B-1F7B-D5DB-A05E1E7681D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374B959B-DB13-CB5F-70A6-27646EC08816}"/>
              </a:ext>
            </a:extLst>
          </p:cNvPr>
          <p:cNvSpPr>
            <a:spLocks noGrp="1"/>
          </p:cNvSpPr>
          <p:nvPr>
            <p:ph type="sldNum" sz="quarter" idx="5"/>
          </p:nvPr>
        </p:nvSpPr>
        <p:spPr/>
        <p:txBody>
          <a:bodyPr/>
          <a:lstStyle/>
          <a:p>
            <a:fld id="{36DAD0DC-046F-CA47-AB23-D27054B72B46}" type="slidenum">
              <a:rPr lang="en-DK" smtClean="0"/>
              <a:t>4</a:t>
            </a:fld>
            <a:endParaRPr lang="en-DK"/>
          </a:p>
        </p:txBody>
      </p:sp>
    </p:spTree>
    <p:extLst>
      <p:ext uri="{BB962C8B-B14F-4D97-AF65-F5344CB8AC3E}">
        <p14:creationId xmlns:p14="http://schemas.microsoft.com/office/powerpoint/2010/main" val="399313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5716F-F74E-0D56-D35F-B0B59984613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8B83244-DC70-0D62-1D49-5F504E8985D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A388571-8EFA-FC78-2945-04613AA3B035}"/>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2A1032C6-F450-E138-C662-03925EED6BF9}"/>
              </a:ext>
            </a:extLst>
          </p:cNvPr>
          <p:cNvSpPr>
            <a:spLocks noGrp="1"/>
          </p:cNvSpPr>
          <p:nvPr>
            <p:ph type="sldNum" sz="quarter" idx="5"/>
          </p:nvPr>
        </p:nvSpPr>
        <p:spPr/>
        <p:txBody>
          <a:bodyPr/>
          <a:lstStyle/>
          <a:p>
            <a:fld id="{36DAD0DC-046F-CA47-AB23-D27054B72B46}" type="slidenum">
              <a:rPr lang="en-DK" smtClean="0"/>
              <a:t>5</a:t>
            </a:fld>
            <a:endParaRPr lang="en-DK"/>
          </a:p>
        </p:txBody>
      </p:sp>
    </p:spTree>
    <p:extLst>
      <p:ext uri="{BB962C8B-B14F-4D97-AF65-F5344CB8AC3E}">
        <p14:creationId xmlns:p14="http://schemas.microsoft.com/office/powerpoint/2010/main" val="71173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1A186-44BE-8A0B-A130-BB1156970C0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9B4FFB6-665C-BAFF-B595-9BA5537E228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FE7580C-D650-5A64-540B-A32A242E2379}"/>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43E5A871-5787-387F-9C90-E91F3E2A7E11}"/>
              </a:ext>
            </a:extLst>
          </p:cNvPr>
          <p:cNvSpPr>
            <a:spLocks noGrp="1"/>
          </p:cNvSpPr>
          <p:nvPr>
            <p:ph type="sldNum" sz="quarter" idx="5"/>
          </p:nvPr>
        </p:nvSpPr>
        <p:spPr/>
        <p:txBody>
          <a:bodyPr/>
          <a:lstStyle/>
          <a:p>
            <a:fld id="{36DAD0DC-046F-CA47-AB23-D27054B72B46}" type="slidenum">
              <a:rPr lang="en-DK" smtClean="0"/>
              <a:t>6</a:t>
            </a:fld>
            <a:endParaRPr lang="en-DK"/>
          </a:p>
        </p:txBody>
      </p:sp>
    </p:spTree>
    <p:extLst>
      <p:ext uri="{BB962C8B-B14F-4D97-AF65-F5344CB8AC3E}">
        <p14:creationId xmlns:p14="http://schemas.microsoft.com/office/powerpoint/2010/main" val="23809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03D89-22FC-6D5C-B1D2-DD5E2CEF3EB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BCBA6FD-D1AA-D56C-1295-20F95CE5800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BD29EA2-3DD1-F548-829B-765A0AD0E86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03C78E6C-855C-139B-4616-BAECC43909A1}"/>
              </a:ext>
            </a:extLst>
          </p:cNvPr>
          <p:cNvSpPr>
            <a:spLocks noGrp="1"/>
          </p:cNvSpPr>
          <p:nvPr>
            <p:ph type="sldNum" sz="quarter" idx="5"/>
          </p:nvPr>
        </p:nvSpPr>
        <p:spPr/>
        <p:txBody>
          <a:bodyPr/>
          <a:lstStyle/>
          <a:p>
            <a:fld id="{36DAD0DC-046F-CA47-AB23-D27054B72B46}" type="slidenum">
              <a:rPr lang="en-DK" smtClean="0"/>
              <a:t>7</a:t>
            </a:fld>
            <a:endParaRPr lang="en-DK"/>
          </a:p>
        </p:txBody>
      </p:sp>
    </p:spTree>
    <p:extLst>
      <p:ext uri="{BB962C8B-B14F-4D97-AF65-F5344CB8AC3E}">
        <p14:creationId xmlns:p14="http://schemas.microsoft.com/office/powerpoint/2010/main" val="255925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C4A9B-73DC-D73B-C8F1-F16CAB578FD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1B89DE8-CD38-26A8-E5BD-306790C0AFA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A745458-B99A-7826-7951-3672E76CF803}"/>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5BAC2649-1055-BF00-F7F4-C8AFF4ABC5A0}"/>
              </a:ext>
            </a:extLst>
          </p:cNvPr>
          <p:cNvSpPr>
            <a:spLocks noGrp="1"/>
          </p:cNvSpPr>
          <p:nvPr>
            <p:ph type="sldNum" sz="quarter" idx="5"/>
          </p:nvPr>
        </p:nvSpPr>
        <p:spPr/>
        <p:txBody>
          <a:bodyPr/>
          <a:lstStyle/>
          <a:p>
            <a:fld id="{36DAD0DC-046F-CA47-AB23-D27054B72B46}" type="slidenum">
              <a:rPr lang="en-DK" smtClean="0"/>
              <a:t>8</a:t>
            </a:fld>
            <a:endParaRPr lang="en-DK"/>
          </a:p>
        </p:txBody>
      </p:sp>
    </p:spTree>
    <p:extLst>
      <p:ext uri="{BB962C8B-B14F-4D97-AF65-F5344CB8AC3E}">
        <p14:creationId xmlns:p14="http://schemas.microsoft.com/office/powerpoint/2010/main" val="350438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E9ECD-35FD-1B02-1B4F-F1BF2D77391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3DBDEC-6F07-862E-60C1-441A7F42EC5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E1292A2-7EAB-F4C6-46CE-11ED91B64D6E}"/>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E6FF4ED-9A7F-3F2F-EF82-1866630656FD}"/>
              </a:ext>
            </a:extLst>
          </p:cNvPr>
          <p:cNvSpPr>
            <a:spLocks noGrp="1"/>
          </p:cNvSpPr>
          <p:nvPr>
            <p:ph type="sldNum" sz="quarter" idx="5"/>
          </p:nvPr>
        </p:nvSpPr>
        <p:spPr/>
        <p:txBody>
          <a:bodyPr/>
          <a:lstStyle/>
          <a:p>
            <a:fld id="{36DAD0DC-046F-CA47-AB23-D27054B72B46}" type="slidenum">
              <a:rPr lang="en-DK" smtClean="0"/>
              <a:t>9</a:t>
            </a:fld>
            <a:endParaRPr lang="en-DK"/>
          </a:p>
        </p:txBody>
      </p:sp>
    </p:spTree>
    <p:extLst>
      <p:ext uri="{BB962C8B-B14F-4D97-AF65-F5344CB8AC3E}">
        <p14:creationId xmlns:p14="http://schemas.microsoft.com/office/powerpoint/2010/main" val="165056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432D-4DD4-C5EC-CA93-6D74CB91CB57}"/>
              </a:ext>
            </a:extLst>
          </p:cNvPr>
          <p:cNvSpPr>
            <a:spLocks noGrp="1"/>
          </p:cNvSpPr>
          <p:nvPr>
            <p:ph type="ctrTitle"/>
          </p:nvPr>
        </p:nvSpPr>
        <p:spPr>
          <a:xfrm>
            <a:off x="695325" y="2133600"/>
            <a:ext cx="10800000" cy="2305051"/>
          </a:xfrm>
        </p:spPr>
        <p:txBody>
          <a:bodyPr anchor="b"/>
          <a:lstStyle>
            <a:lvl1pPr algn="l">
              <a:defRPr sz="6000"/>
            </a:lvl1pPr>
          </a:lstStyle>
          <a:p>
            <a:r>
              <a:rPr lang="da-DK"/>
              <a:t>Klik for at redigere titeltypografien i masteren</a:t>
            </a:r>
            <a:endParaRPr lang="en-DK"/>
          </a:p>
        </p:txBody>
      </p:sp>
      <p:sp>
        <p:nvSpPr>
          <p:cNvPr id="3" name="Subtitle 2">
            <a:extLst>
              <a:ext uri="{FF2B5EF4-FFF2-40B4-BE49-F238E27FC236}">
                <a16:creationId xmlns:a16="http://schemas.microsoft.com/office/drawing/2014/main" id="{F5199AA0-9FEA-0B4D-AA0F-8330CCDF78D0}"/>
              </a:ext>
            </a:extLst>
          </p:cNvPr>
          <p:cNvSpPr>
            <a:spLocks noGrp="1"/>
          </p:cNvSpPr>
          <p:nvPr>
            <p:ph type="subTitle" idx="1"/>
          </p:nvPr>
        </p:nvSpPr>
        <p:spPr>
          <a:xfrm>
            <a:off x="695325" y="4635477"/>
            <a:ext cx="10800000" cy="181771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a:p>
        </p:txBody>
      </p:sp>
      <p:sp>
        <p:nvSpPr>
          <p:cNvPr id="7" name="Date Placeholder 6">
            <a:extLst>
              <a:ext uri="{FF2B5EF4-FFF2-40B4-BE49-F238E27FC236}">
                <a16:creationId xmlns:a16="http://schemas.microsoft.com/office/drawing/2014/main" id="{15971CC8-DD17-3D92-D484-679459062127}"/>
              </a:ext>
            </a:extLst>
          </p:cNvPr>
          <p:cNvSpPr>
            <a:spLocks noGrp="1"/>
          </p:cNvSpPr>
          <p:nvPr>
            <p:ph type="dt" sz="half" idx="10"/>
          </p:nvPr>
        </p:nvSpPr>
        <p:spPr/>
        <p:txBody>
          <a:bodyPr/>
          <a:lstStyle/>
          <a:p>
            <a:fld id="{3108C02C-9C3B-C14B-992F-06BF5F88E9FE}" type="datetimeFigureOut">
              <a:rPr lang="en-DK" smtClean="0"/>
              <a:pPr/>
              <a:t>06/06/2025</a:t>
            </a:fld>
            <a:endParaRPr lang="en-DK"/>
          </a:p>
        </p:txBody>
      </p:sp>
      <p:sp>
        <p:nvSpPr>
          <p:cNvPr id="8" name="Slide Number Placeholder 7">
            <a:extLst>
              <a:ext uri="{FF2B5EF4-FFF2-40B4-BE49-F238E27FC236}">
                <a16:creationId xmlns:a16="http://schemas.microsoft.com/office/drawing/2014/main" id="{6D6F492A-0D96-4D86-D9DC-543849DA865F}"/>
              </a:ext>
            </a:extLst>
          </p:cNvPr>
          <p:cNvSpPr>
            <a:spLocks noGrp="1"/>
          </p:cNvSpPr>
          <p:nvPr>
            <p:ph type="sldNum" sz="quarter" idx="11"/>
          </p:nvPr>
        </p:nvSpPr>
        <p:spPr/>
        <p:txBody>
          <a:bodyPr/>
          <a:lstStyle/>
          <a:p>
            <a:fld id="{67354680-289B-D24A-B5C4-7F882F4D7A69}" type="slidenum">
              <a:rPr lang="en-DK" smtClean="0"/>
              <a:pPr/>
              <a:t>‹#›</a:t>
            </a:fld>
            <a:endParaRPr lang="en-DK"/>
          </a:p>
        </p:txBody>
      </p:sp>
    </p:spTree>
    <p:extLst>
      <p:ext uri="{BB962C8B-B14F-4D97-AF65-F5344CB8AC3E}">
        <p14:creationId xmlns:p14="http://schemas.microsoft.com/office/powerpoint/2010/main" val="9869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264D-82D6-DB98-32CE-2EFCF88167E2}"/>
              </a:ext>
            </a:extLst>
          </p:cNvPr>
          <p:cNvSpPr>
            <a:spLocks noGrp="1"/>
          </p:cNvSpPr>
          <p:nvPr>
            <p:ph type="title"/>
          </p:nvPr>
        </p:nvSpPr>
        <p:spPr/>
        <p:txBody>
          <a:bodyPr/>
          <a:lstStyle/>
          <a:p>
            <a:r>
              <a:rPr lang="da-DK"/>
              <a:t>Klik for at redigere titeltypografien i masteren</a:t>
            </a:r>
            <a:endParaRPr lang="en-DK"/>
          </a:p>
        </p:txBody>
      </p:sp>
      <p:sp>
        <p:nvSpPr>
          <p:cNvPr id="3" name="Content Placeholder 2">
            <a:extLst>
              <a:ext uri="{FF2B5EF4-FFF2-40B4-BE49-F238E27FC236}">
                <a16:creationId xmlns:a16="http://schemas.microsoft.com/office/drawing/2014/main" id="{9FECAA2A-9D91-E199-7D77-2914358F095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7" name="Date Placeholder 6">
            <a:extLst>
              <a:ext uri="{FF2B5EF4-FFF2-40B4-BE49-F238E27FC236}">
                <a16:creationId xmlns:a16="http://schemas.microsoft.com/office/drawing/2014/main" id="{AC18434B-E073-9FBB-9CF4-89828BF41AD4}"/>
              </a:ext>
            </a:extLst>
          </p:cNvPr>
          <p:cNvSpPr>
            <a:spLocks noGrp="1"/>
          </p:cNvSpPr>
          <p:nvPr>
            <p:ph type="dt" sz="half" idx="10"/>
          </p:nvPr>
        </p:nvSpPr>
        <p:spPr/>
        <p:txBody>
          <a:bodyPr/>
          <a:lstStyle/>
          <a:p>
            <a:fld id="{3108C02C-9C3B-C14B-992F-06BF5F88E9FE}" type="datetimeFigureOut">
              <a:rPr lang="en-DK" smtClean="0"/>
              <a:pPr/>
              <a:t>06/06/2025</a:t>
            </a:fld>
            <a:endParaRPr lang="en-DK"/>
          </a:p>
        </p:txBody>
      </p:sp>
      <p:sp>
        <p:nvSpPr>
          <p:cNvPr id="8" name="Slide Number Placeholder 7">
            <a:extLst>
              <a:ext uri="{FF2B5EF4-FFF2-40B4-BE49-F238E27FC236}">
                <a16:creationId xmlns:a16="http://schemas.microsoft.com/office/drawing/2014/main" id="{131377B5-466E-3719-132F-41CC98D7453E}"/>
              </a:ext>
            </a:extLst>
          </p:cNvPr>
          <p:cNvSpPr>
            <a:spLocks noGrp="1"/>
          </p:cNvSpPr>
          <p:nvPr>
            <p:ph type="sldNum" sz="quarter" idx="11"/>
          </p:nvPr>
        </p:nvSpPr>
        <p:spPr/>
        <p:txBody>
          <a:bodyPr/>
          <a:lstStyle/>
          <a:p>
            <a:fld id="{67354680-289B-D24A-B5C4-7F882F4D7A69}" type="slidenum">
              <a:rPr lang="en-DK" smtClean="0"/>
              <a:pPr/>
              <a:t>‹#›</a:t>
            </a:fld>
            <a:endParaRPr lang="en-DK"/>
          </a:p>
        </p:txBody>
      </p:sp>
    </p:spTree>
    <p:extLst>
      <p:ext uri="{BB962C8B-B14F-4D97-AF65-F5344CB8AC3E}">
        <p14:creationId xmlns:p14="http://schemas.microsoft.com/office/powerpoint/2010/main" val="387228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058E-E359-CF33-EFAE-1111B5A87705}"/>
              </a:ext>
            </a:extLst>
          </p:cNvPr>
          <p:cNvSpPr>
            <a:spLocks noGrp="1"/>
          </p:cNvSpPr>
          <p:nvPr>
            <p:ph type="title"/>
          </p:nvPr>
        </p:nvSpPr>
        <p:spPr/>
        <p:txBody>
          <a:bodyPr/>
          <a:lstStyle/>
          <a:p>
            <a:r>
              <a:rPr lang="da-DK"/>
              <a:t>Klik for at redigere titeltypografien i masteren</a:t>
            </a:r>
            <a:endParaRPr lang="en-DK"/>
          </a:p>
        </p:txBody>
      </p:sp>
      <p:sp>
        <p:nvSpPr>
          <p:cNvPr id="3" name="Content Placeholder 2">
            <a:extLst>
              <a:ext uri="{FF2B5EF4-FFF2-40B4-BE49-F238E27FC236}">
                <a16:creationId xmlns:a16="http://schemas.microsoft.com/office/drawing/2014/main" id="{590C5745-4313-B075-91E8-1F2DC971FB03}"/>
              </a:ext>
            </a:extLst>
          </p:cNvPr>
          <p:cNvSpPr>
            <a:spLocks noGrp="1"/>
          </p:cNvSpPr>
          <p:nvPr>
            <p:ph sz="half" idx="1"/>
          </p:nvPr>
        </p:nvSpPr>
        <p:spPr>
          <a:xfrm>
            <a:off x="695326" y="2492374"/>
            <a:ext cx="5181600" cy="396081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Content Placeholder 3">
            <a:extLst>
              <a:ext uri="{FF2B5EF4-FFF2-40B4-BE49-F238E27FC236}">
                <a16:creationId xmlns:a16="http://schemas.microsoft.com/office/drawing/2014/main" id="{7888F3CD-DD24-34A0-9E1F-32B51D0A9D44}"/>
              </a:ext>
            </a:extLst>
          </p:cNvPr>
          <p:cNvSpPr>
            <a:spLocks noGrp="1"/>
          </p:cNvSpPr>
          <p:nvPr>
            <p:ph sz="half" idx="2"/>
          </p:nvPr>
        </p:nvSpPr>
        <p:spPr>
          <a:xfrm>
            <a:off x="6315075" y="2492375"/>
            <a:ext cx="5181600" cy="39608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8" name="Date Placeholder 7">
            <a:extLst>
              <a:ext uri="{FF2B5EF4-FFF2-40B4-BE49-F238E27FC236}">
                <a16:creationId xmlns:a16="http://schemas.microsoft.com/office/drawing/2014/main" id="{EBB6278D-84AD-1037-4440-EC11D7979280}"/>
              </a:ext>
            </a:extLst>
          </p:cNvPr>
          <p:cNvSpPr>
            <a:spLocks noGrp="1"/>
          </p:cNvSpPr>
          <p:nvPr>
            <p:ph type="dt" sz="half" idx="10"/>
          </p:nvPr>
        </p:nvSpPr>
        <p:spPr/>
        <p:txBody>
          <a:bodyPr/>
          <a:lstStyle/>
          <a:p>
            <a:fld id="{3108C02C-9C3B-C14B-992F-06BF5F88E9FE}" type="datetimeFigureOut">
              <a:rPr lang="en-DK" smtClean="0"/>
              <a:pPr/>
              <a:t>06/06/2025</a:t>
            </a:fld>
            <a:endParaRPr lang="en-DK"/>
          </a:p>
        </p:txBody>
      </p:sp>
      <p:sp>
        <p:nvSpPr>
          <p:cNvPr id="9" name="Slide Number Placeholder 8">
            <a:extLst>
              <a:ext uri="{FF2B5EF4-FFF2-40B4-BE49-F238E27FC236}">
                <a16:creationId xmlns:a16="http://schemas.microsoft.com/office/drawing/2014/main" id="{79EC5312-4852-5682-E554-F074C7A56C39}"/>
              </a:ext>
            </a:extLst>
          </p:cNvPr>
          <p:cNvSpPr>
            <a:spLocks noGrp="1"/>
          </p:cNvSpPr>
          <p:nvPr>
            <p:ph type="sldNum" sz="quarter" idx="11"/>
          </p:nvPr>
        </p:nvSpPr>
        <p:spPr/>
        <p:txBody>
          <a:bodyPr/>
          <a:lstStyle/>
          <a:p>
            <a:fld id="{67354680-289B-D24A-B5C4-7F882F4D7A69}" type="slidenum">
              <a:rPr lang="en-DK" smtClean="0"/>
              <a:pPr/>
              <a:t>‹#›</a:t>
            </a:fld>
            <a:endParaRPr lang="en-DK"/>
          </a:p>
        </p:txBody>
      </p:sp>
    </p:spTree>
    <p:extLst>
      <p:ext uri="{BB962C8B-B14F-4D97-AF65-F5344CB8AC3E}">
        <p14:creationId xmlns:p14="http://schemas.microsoft.com/office/powerpoint/2010/main" val="384851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C691-90BA-93A0-E0D5-49FA69C59CEE}"/>
              </a:ext>
            </a:extLst>
          </p:cNvPr>
          <p:cNvSpPr>
            <a:spLocks noGrp="1"/>
          </p:cNvSpPr>
          <p:nvPr>
            <p:ph type="title"/>
          </p:nvPr>
        </p:nvSpPr>
        <p:spPr/>
        <p:txBody>
          <a:bodyPr/>
          <a:lstStyle/>
          <a:p>
            <a:r>
              <a:rPr lang="da-DK"/>
              <a:t>Klik for at redigere titeltypografien i masteren</a:t>
            </a:r>
            <a:endParaRPr lang="en-DK"/>
          </a:p>
        </p:txBody>
      </p:sp>
      <p:sp>
        <p:nvSpPr>
          <p:cNvPr id="6" name="Date Placeholder 5">
            <a:extLst>
              <a:ext uri="{FF2B5EF4-FFF2-40B4-BE49-F238E27FC236}">
                <a16:creationId xmlns:a16="http://schemas.microsoft.com/office/drawing/2014/main" id="{1889C7AE-5079-FB32-7A0E-EE3F4224446F}"/>
              </a:ext>
            </a:extLst>
          </p:cNvPr>
          <p:cNvSpPr>
            <a:spLocks noGrp="1"/>
          </p:cNvSpPr>
          <p:nvPr>
            <p:ph type="dt" sz="half" idx="10"/>
          </p:nvPr>
        </p:nvSpPr>
        <p:spPr/>
        <p:txBody>
          <a:bodyPr/>
          <a:lstStyle/>
          <a:p>
            <a:fld id="{3108C02C-9C3B-C14B-992F-06BF5F88E9FE}" type="datetimeFigureOut">
              <a:rPr lang="en-DK" smtClean="0"/>
              <a:pPr/>
              <a:t>06/06/2025</a:t>
            </a:fld>
            <a:endParaRPr lang="en-DK"/>
          </a:p>
        </p:txBody>
      </p:sp>
      <p:sp>
        <p:nvSpPr>
          <p:cNvPr id="7" name="Slide Number Placeholder 6">
            <a:extLst>
              <a:ext uri="{FF2B5EF4-FFF2-40B4-BE49-F238E27FC236}">
                <a16:creationId xmlns:a16="http://schemas.microsoft.com/office/drawing/2014/main" id="{0F4D84CA-AA6B-69BA-070B-7E83D61A77FB}"/>
              </a:ext>
            </a:extLst>
          </p:cNvPr>
          <p:cNvSpPr>
            <a:spLocks noGrp="1"/>
          </p:cNvSpPr>
          <p:nvPr>
            <p:ph type="sldNum" sz="quarter" idx="11"/>
          </p:nvPr>
        </p:nvSpPr>
        <p:spPr/>
        <p:txBody>
          <a:bodyPr/>
          <a:lstStyle/>
          <a:p>
            <a:fld id="{67354680-289B-D24A-B5C4-7F882F4D7A69}" type="slidenum">
              <a:rPr lang="en-DK" smtClean="0"/>
              <a:pPr/>
              <a:t>‹#›</a:t>
            </a:fld>
            <a:endParaRPr lang="en-DK"/>
          </a:p>
        </p:txBody>
      </p:sp>
    </p:spTree>
    <p:extLst>
      <p:ext uri="{BB962C8B-B14F-4D97-AF65-F5344CB8AC3E}">
        <p14:creationId xmlns:p14="http://schemas.microsoft.com/office/powerpoint/2010/main" val="402567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0D08718-5512-7DE4-F2C1-18ACE15CC4E5}"/>
              </a:ext>
            </a:extLst>
          </p:cNvPr>
          <p:cNvSpPr>
            <a:spLocks noGrp="1"/>
          </p:cNvSpPr>
          <p:nvPr>
            <p:ph type="dt" sz="half" idx="10"/>
          </p:nvPr>
        </p:nvSpPr>
        <p:spPr/>
        <p:txBody>
          <a:bodyPr/>
          <a:lstStyle/>
          <a:p>
            <a:fld id="{3108C02C-9C3B-C14B-992F-06BF5F88E9FE}" type="datetimeFigureOut">
              <a:rPr lang="en-DK" smtClean="0"/>
              <a:pPr/>
              <a:t>06/06/2025</a:t>
            </a:fld>
            <a:endParaRPr lang="en-DK"/>
          </a:p>
        </p:txBody>
      </p:sp>
      <p:sp>
        <p:nvSpPr>
          <p:cNvPr id="6" name="Slide Number Placeholder 5">
            <a:extLst>
              <a:ext uri="{FF2B5EF4-FFF2-40B4-BE49-F238E27FC236}">
                <a16:creationId xmlns:a16="http://schemas.microsoft.com/office/drawing/2014/main" id="{B868CFB2-134B-EF9B-BE4E-054A262D2ABA}"/>
              </a:ext>
            </a:extLst>
          </p:cNvPr>
          <p:cNvSpPr>
            <a:spLocks noGrp="1"/>
          </p:cNvSpPr>
          <p:nvPr>
            <p:ph type="sldNum" sz="quarter" idx="11"/>
          </p:nvPr>
        </p:nvSpPr>
        <p:spPr/>
        <p:txBody>
          <a:bodyPr/>
          <a:lstStyle/>
          <a:p>
            <a:fld id="{67354680-289B-D24A-B5C4-7F882F4D7A69}" type="slidenum">
              <a:rPr lang="en-DK" smtClean="0"/>
              <a:pPr/>
              <a:t>‹#›</a:t>
            </a:fld>
            <a:endParaRPr lang="en-DK"/>
          </a:p>
        </p:txBody>
      </p:sp>
    </p:spTree>
    <p:extLst>
      <p:ext uri="{BB962C8B-B14F-4D97-AF65-F5344CB8AC3E}">
        <p14:creationId xmlns:p14="http://schemas.microsoft.com/office/powerpoint/2010/main" val="354280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DF0C-AD90-28D9-4B0E-2024FBA98E16}"/>
              </a:ext>
            </a:extLst>
          </p:cNvPr>
          <p:cNvSpPr>
            <a:spLocks noGrp="1"/>
          </p:cNvSpPr>
          <p:nvPr>
            <p:ph type="title"/>
          </p:nvPr>
        </p:nvSpPr>
        <p:spPr>
          <a:xfrm>
            <a:off x="695325" y="1376363"/>
            <a:ext cx="3932237" cy="1116012"/>
          </a:xfrm>
        </p:spPr>
        <p:txBody>
          <a:bodyPr anchor="b"/>
          <a:lstStyle>
            <a:lvl1pPr>
              <a:defRPr sz="3200"/>
            </a:lvl1pPr>
          </a:lstStyle>
          <a:p>
            <a:r>
              <a:rPr lang="da-DK"/>
              <a:t>Klik for at redigere titeltypografien i masteren</a:t>
            </a:r>
            <a:endParaRPr lang="en-DK"/>
          </a:p>
        </p:txBody>
      </p:sp>
      <p:sp>
        <p:nvSpPr>
          <p:cNvPr id="3" name="Content Placeholder 2">
            <a:extLst>
              <a:ext uri="{FF2B5EF4-FFF2-40B4-BE49-F238E27FC236}">
                <a16:creationId xmlns:a16="http://schemas.microsoft.com/office/drawing/2014/main" id="{730596B2-50E3-E00C-FD5A-FF023974CD3C}"/>
              </a:ext>
            </a:extLst>
          </p:cNvPr>
          <p:cNvSpPr>
            <a:spLocks noGrp="1"/>
          </p:cNvSpPr>
          <p:nvPr>
            <p:ph idx="1"/>
          </p:nvPr>
        </p:nvSpPr>
        <p:spPr>
          <a:xfrm>
            <a:off x="5323800" y="1376363"/>
            <a:ext cx="6172200" cy="5065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Text Placeholder 3">
            <a:extLst>
              <a:ext uri="{FF2B5EF4-FFF2-40B4-BE49-F238E27FC236}">
                <a16:creationId xmlns:a16="http://schemas.microsoft.com/office/drawing/2014/main" id="{3BA2B198-A5F9-E967-ACF4-73D576FB6621}"/>
              </a:ext>
            </a:extLst>
          </p:cNvPr>
          <p:cNvSpPr>
            <a:spLocks noGrp="1"/>
          </p:cNvSpPr>
          <p:nvPr>
            <p:ph type="body" sz="half" idx="2"/>
          </p:nvPr>
        </p:nvSpPr>
        <p:spPr>
          <a:xfrm>
            <a:off x="695325" y="2621165"/>
            <a:ext cx="3932237" cy="3832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a:extLst>
              <a:ext uri="{FF2B5EF4-FFF2-40B4-BE49-F238E27FC236}">
                <a16:creationId xmlns:a16="http://schemas.microsoft.com/office/drawing/2014/main" id="{392B7FDC-4C8D-C708-C65E-61A2640865E8}"/>
              </a:ext>
            </a:extLst>
          </p:cNvPr>
          <p:cNvSpPr>
            <a:spLocks noGrp="1"/>
          </p:cNvSpPr>
          <p:nvPr>
            <p:ph type="dt" sz="half" idx="10"/>
          </p:nvPr>
        </p:nvSpPr>
        <p:spPr/>
        <p:txBody>
          <a:bodyPr/>
          <a:lstStyle/>
          <a:p>
            <a:fld id="{3108C02C-9C3B-C14B-992F-06BF5F88E9FE}" type="datetimeFigureOut">
              <a:rPr lang="en-DK" smtClean="0"/>
              <a:pPr/>
              <a:t>06/06/2025</a:t>
            </a:fld>
            <a:endParaRPr lang="en-DK"/>
          </a:p>
        </p:txBody>
      </p:sp>
      <p:sp>
        <p:nvSpPr>
          <p:cNvPr id="9" name="Slide Number Placeholder 8">
            <a:extLst>
              <a:ext uri="{FF2B5EF4-FFF2-40B4-BE49-F238E27FC236}">
                <a16:creationId xmlns:a16="http://schemas.microsoft.com/office/drawing/2014/main" id="{32B7F0BA-8A66-707D-EDEB-679D859ADB66}"/>
              </a:ext>
            </a:extLst>
          </p:cNvPr>
          <p:cNvSpPr>
            <a:spLocks noGrp="1"/>
          </p:cNvSpPr>
          <p:nvPr>
            <p:ph type="sldNum" sz="quarter" idx="11"/>
          </p:nvPr>
        </p:nvSpPr>
        <p:spPr/>
        <p:txBody>
          <a:bodyPr/>
          <a:lstStyle/>
          <a:p>
            <a:fld id="{67354680-289B-D24A-B5C4-7F882F4D7A69}" type="slidenum">
              <a:rPr lang="en-DK" smtClean="0"/>
              <a:pPr/>
              <a:t>‹#›</a:t>
            </a:fld>
            <a:endParaRPr lang="en-DK"/>
          </a:p>
        </p:txBody>
      </p:sp>
    </p:spTree>
    <p:extLst>
      <p:ext uri="{BB962C8B-B14F-4D97-AF65-F5344CB8AC3E}">
        <p14:creationId xmlns:p14="http://schemas.microsoft.com/office/powerpoint/2010/main" val="237329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5492-73B9-AEED-1CC8-BED4E2416C85}"/>
              </a:ext>
            </a:extLst>
          </p:cNvPr>
          <p:cNvSpPr>
            <a:spLocks noGrp="1"/>
          </p:cNvSpPr>
          <p:nvPr>
            <p:ph type="title"/>
          </p:nvPr>
        </p:nvSpPr>
        <p:spPr>
          <a:xfrm>
            <a:off x="695325" y="1376362"/>
            <a:ext cx="3932237" cy="1116013"/>
          </a:xfrm>
        </p:spPr>
        <p:txBody>
          <a:bodyPr anchor="b"/>
          <a:lstStyle>
            <a:lvl1pPr>
              <a:defRPr sz="3200"/>
            </a:lvl1pPr>
          </a:lstStyle>
          <a:p>
            <a:r>
              <a:rPr lang="da-DK"/>
              <a:t>Klik for at redigere titeltypografien i masteren</a:t>
            </a:r>
            <a:endParaRPr lang="en-DK"/>
          </a:p>
        </p:txBody>
      </p:sp>
      <p:sp>
        <p:nvSpPr>
          <p:cNvPr id="3" name="Picture Placeholder 2">
            <a:extLst>
              <a:ext uri="{FF2B5EF4-FFF2-40B4-BE49-F238E27FC236}">
                <a16:creationId xmlns:a16="http://schemas.microsoft.com/office/drawing/2014/main" id="{C3C65C25-B5F5-E8F3-2E25-47E111C62011}"/>
              </a:ext>
            </a:extLst>
          </p:cNvPr>
          <p:cNvSpPr>
            <a:spLocks noGrp="1"/>
          </p:cNvSpPr>
          <p:nvPr>
            <p:ph type="pic" idx="1"/>
          </p:nvPr>
        </p:nvSpPr>
        <p:spPr>
          <a:xfrm>
            <a:off x="5324475" y="1376363"/>
            <a:ext cx="6172200" cy="50651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DK"/>
          </a:p>
        </p:txBody>
      </p:sp>
      <p:sp>
        <p:nvSpPr>
          <p:cNvPr id="4" name="Text Placeholder 3">
            <a:extLst>
              <a:ext uri="{FF2B5EF4-FFF2-40B4-BE49-F238E27FC236}">
                <a16:creationId xmlns:a16="http://schemas.microsoft.com/office/drawing/2014/main" id="{193EE509-08F0-1B33-C87E-0174C0142F8E}"/>
              </a:ext>
            </a:extLst>
          </p:cNvPr>
          <p:cNvSpPr>
            <a:spLocks noGrp="1"/>
          </p:cNvSpPr>
          <p:nvPr>
            <p:ph type="body" sz="half" idx="2"/>
          </p:nvPr>
        </p:nvSpPr>
        <p:spPr>
          <a:xfrm>
            <a:off x="695325" y="2621165"/>
            <a:ext cx="3932237" cy="3832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a:extLst>
              <a:ext uri="{FF2B5EF4-FFF2-40B4-BE49-F238E27FC236}">
                <a16:creationId xmlns:a16="http://schemas.microsoft.com/office/drawing/2014/main" id="{9A6A86D3-DE7F-39EF-DCFB-77CC9561BED4}"/>
              </a:ext>
            </a:extLst>
          </p:cNvPr>
          <p:cNvSpPr>
            <a:spLocks noGrp="1"/>
          </p:cNvSpPr>
          <p:nvPr>
            <p:ph type="dt" sz="half" idx="10"/>
          </p:nvPr>
        </p:nvSpPr>
        <p:spPr/>
        <p:txBody>
          <a:bodyPr/>
          <a:lstStyle/>
          <a:p>
            <a:fld id="{3108C02C-9C3B-C14B-992F-06BF5F88E9FE}" type="datetimeFigureOut">
              <a:rPr lang="en-DK" smtClean="0"/>
              <a:pPr/>
              <a:t>06/06/2025</a:t>
            </a:fld>
            <a:endParaRPr lang="en-DK"/>
          </a:p>
        </p:txBody>
      </p:sp>
      <p:sp>
        <p:nvSpPr>
          <p:cNvPr id="9" name="Slide Number Placeholder 8">
            <a:extLst>
              <a:ext uri="{FF2B5EF4-FFF2-40B4-BE49-F238E27FC236}">
                <a16:creationId xmlns:a16="http://schemas.microsoft.com/office/drawing/2014/main" id="{23E203D3-9C9C-1791-36D7-BAF907C2C426}"/>
              </a:ext>
            </a:extLst>
          </p:cNvPr>
          <p:cNvSpPr>
            <a:spLocks noGrp="1"/>
          </p:cNvSpPr>
          <p:nvPr>
            <p:ph type="sldNum" sz="quarter" idx="11"/>
          </p:nvPr>
        </p:nvSpPr>
        <p:spPr/>
        <p:txBody>
          <a:bodyPr/>
          <a:lstStyle/>
          <a:p>
            <a:fld id="{67354680-289B-D24A-B5C4-7F882F4D7A69}" type="slidenum">
              <a:rPr lang="en-DK" smtClean="0"/>
              <a:pPr/>
              <a:t>‹#›</a:t>
            </a:fld>
            <a:endParaRPr lang="en-DK"/>
          </a:p>
        </p:txBody>
      </p:sp>
    </p:spTree>
    <p:extLst>
      <p:ext uri="{BB962C8B-B14F-4D97-AF65-F5344CB8AC3E}">
        <p14:creationId xmlns:p14="http://schemas.microsoft.com/office/powerpoint/2010/main" val="247543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Slut/Pauseskær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18300-18FB-1323-433C-771612BEC98D}"/>
              </a:ext>
            </a:extLst>
          </p:cNvPr>
          <p:cNvPicPr>
            <a:picLocks noChangeAspect="1"/>
          </p:cNvPicPr>
          <p:nvPr userDrawn="1"/>
        </p:nvPicPr>
        <p:blipFill>
          <a:blip r:embed="rId2"/>
          <a:stretch>
            <a:fillRect/>
          </a:stretch>
        </p:blipFill>
        <p:spPr>
          <a:xfrm>
            <a:off x="3028950" y="2000250"/>
            <a:ext cx="6134100" cy="2857500"/>
          </a:xfrm>
          <a:prstGeom prst="rect">
            <a:avLst/>
          </a:prstGeom>
        </p:spPr>
      </p:pic>
      <p:cxnSp>
        <p:nvCxnSpPr>
          <p:cNvPr id="6" name="Straight Connector 5">
            <a:extLst>
              <a:ext uri="{FF2B5EF4-FFF2-40B4-BE49-F238E27FC236}">
                <a16:creationId xmlns:a16="http://schemas.microsoft.com/office/drawing/2014/main" id="{867DD3CF-1A9C-37F9-72A9-BFF4BDD05DF7}"/>
              </a:ext>
            </a:extLst>
          </p:cNvPr>
          <p:cNvCxnSpPr>
            <a:cxnSpLocks/>
          </p:cNvCxnSpPr>
          <p:nvPr userDrawn="1"/>
        </p:nvCxnSpPr>
        <p:spPr>
          <a:xfrm>
            <a:off x="0" y="672782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72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3272D-BBDB-3CEC-35EC-AB67F96CDE47}"/>
              </a:ext>
            </a:extLst>
          </p:cNvPr>
          <p:cNvSpPr>
            <a:spLocks noGrp="1"/>
          </p:cNvSpPr>
          <p:nvPr>
            <p:ph type="title"/>
          </p:nvPr>
        </p:nvSpPr>
        <p:spPr>
          <a:xfrm>
            <a:off x="696000" y="1402092"/>
            <a:ext cx="10800000" cy="720000"/>
          </a:xfrm>
          <a:prstGeom prst="rect">
            <a:avLst/>
          </a:prstGeom>
        </p:spPr>
        <p:txBody>
          <a:bodyPr vert="horz" lIns="0" tIns="0" rIns="0" bIns="0" rtlCol="0" anchor="b" anchorCtr="0">
            <a:normAutofit/>
          </a:bodyPr>
          <a:lstStyle/>
          <a:p>
            <a:r>
              <a:rPr lang="da-DK"/>
              <a:t>Klik for at redigere titeltypografien i masteren</a:t>
            </a:r>
            <a:endParaRPr lang="en-DK"/>
          </a:p>
        </p:txBody>
      </p:sp>
      <p:sp>
        <p:nvSpPr>
          <p:cNvPr id="3" name="Text Placeholder 2">
            <a:extLst>
              <a:ext uri="{FF2B5EF4-FFF2-40B4-BE49-F238E27FC236}">
                <a16:creationId xmlns:a16="http://schemas.microsoft.com/office/drawing/2014/main" id="{28709998-5808-D6F8-CD70-1919ED58D5F8}"/>
              </a:ext>
            </a:extLst>
          </p:cNvPr>
          <p:cNvSpPr>
            <a:spLocks noGrp="1"/>
          </p:cNvSpPr>
          <p:nvPr>
            <p:ph type="body" idx="1"/>
          </p:nvPr>
        </p:nvSpPr>
        <p:spPr>
          <a:xfrm>
            <a:off x="696000" y="2493188"/>
            <a:ext cx="10800000" cy="3960000"/>
          </a:xfrm>
          <a:prstGeom prst="rect">
            <a:avLst/>
          </a:prstGeom>
        </p:spPr>
        <p:txBody>
          <a:bodyPr vert="horz" lIns="0" tIns="0" rIns="0" bIns="0" rtlCol="0">
            <a:normAutofit/>
          </a:bodyPr>
          <a:lstStyle/>
          <a:p>
            <a:pPr lvl="0"/>
            <a:r>
              <a:rPr lang="en-GB" err="1"/>
              <a:t>Klik</a:t>
            </a:r>
            <a:r>
              <a:rPr lang="en-GB"/>
              <a:t> for at </a:t>
            </a:r>
            <a:r>
              <a:rPr lang="en-GB" err="1"/>
              <a:t>redigere</a:t>
            </a:r>
            <a:r>
              <a:rPr lang="en-GB"/>
              <a:t> </a:t>
            </a:r>
            <a:r>
              <a:rPr lang="en-GB" err="1"/>
              <a:t>indhold</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DK"/>
          </a:p>
        </p:txBody>
      </p:sp>
      <p:sp>
        <p:nvSpPr>
          <p:cNvPr id="4" name="Date Placeholder 3">
            <a:extLst>
              <a:ext uri="{FF2B5EF4-FFF2-40B4-BE49-F238E27FC236}">
                <a16:creationId xmlns:a16="http://schemas.microsoft.com/office/drawing/2014/main" id="{11BB47C1-78B6-755E-6783-DE6389AFF102}"/>
              </a:ext>
            </a:extLst>
          </p:cNvPr>
          <p:cNvSpPr>
            <a:spLocks noGrp="1"/>
          </p:cNvSpPr>
          <p:nvPr>
            <p:ph type="dt" sz="half" idx="2"/>
          </p:nvPr>
        </p:nvSpPr>
        <p:spPr>
          <a:xfrm>
            <a:off x="10416000" y="6637825"/>
            <a:ext cx="720000" cy="180000"/>
          </a:xfrm>
          <a:prstGeom prst="rect">
            <a:avLst/>
          </a:prstGeom>
        </p:spPr>
        <p:txBody>
          <a:bodyPr vert="horz" lIns="0" tIns="0" rIns="0" bIns="0" rtlCol="0" anchor="ctr"/>
          <a:lstStyle>
            <a:lvl1pPr algn="l">
              <a:defRPr sz="600" b="0">
                <a:solidFill>
                  <a:schemeClr val="tx1"/>
                </a:solidFill>
              </a:defRPr>
            </a:lvl1pPr>
          </a:lstStyle>
          <a:p>
            <a:fld id="{3108C02C-9C3B-C14B-992F-06BF5F88E9FE}" type="datetimeFigureOut">
              <a:rPr lang="en-DK" smtClean="0"/>
              <a:pPr/>
              <a:t>06/06/2025</a:t>
            </a:fld>
            <a:endParaRPr lang="en-DK"/>
          </a:p>
        </p:txBody>
      </p:sp>
      <p:sp>
        <p:nvSpPr>
          <p:cNvPr id="6" name="Slide Number Placeholder 5">
            <a:extLst>
              <a:ext uri="{FF2B5EF4-FFF2-40B4-BE49-F238E27FC236}">
                <a16:creationId xmlns:a16="http://schemas.microsoft.com/office/drawing/2014/main" id="{719E73B2-D937-CEAA-F75E-6A4A8F20A007}"/>
              </a:ext>
            </a:extLst>
          </p:cNvPr>
          <p:cNvSpPr>
            <a:spLocks noGrp="1"/>
          </p:cNvSpPr>
          <p:nvPr>
            <p:ph type="sldNum" sz="quarter" idx="4"/>
          </p:nvPr>
        </p:nvSpPr>
        <p:spPr>
          <a:xfrm>
            <a:off x="11136000" y="6637825"/>
            <a:ext cx="359999" cy="180000"/>
          </a:xfrm>
          <a:prstGeom prst="rect">
            <a:avLst/>
          </a:prstGeom>
        </p:spPr>
        <p:txBody>
          <a:bodyPr vert="horz" lIns="0" tIns="0" rIns="0" bIns="0" rtlCol="0" anchor="ctr"/>
          <a:lstStyle>
            <a:lvl1pPr algn="r">
              <a:defRPr sz="600" b="0">
                <a:solidFill>
                  <a:schemeClr val="tx1"/>
                </a:solidFill>
              </a:defRPr>
            </a:lvl1pPr>
          </a:lstStyle>
          <a:p>
            <a:fld id="{67354680-289B-D24A-B5C4-7F882F4D7A69}" type="slidenum">
              <a:rPr lang="en-DK" smtClean="0"/>
              <a:pPr/>
              <a:t>‹#›</a:t>
            </a:fld>
            <a:endParaRPr lang="en-DK"/>
          </a:p>
        </p:txBody>
      </p:sp>
      <p:pic>
        <p:nvPicPr>
          <p:cNvPr id="8" name="Picture 7">
            <a:extLst>
              <a:ext uri="{FF2B5EF4-FFF2-40B4-BE49-F238E27FC236}">
                <a16:creationId xmlns:a16="http://schemas.microsoft.com/office/drawing/2014/main" id="{7B35D242-FF61-3710-F702-A8AAA5530C25}"/>
              </a:ext>
            </a:extLst>
          </p:cNvPr>
          <p:cNvPicPr>
            <a:picLocks noChangeAspect="1"/>
          </p:cNvPicPr>
          <p:nvPr userDrawn="1"/>
        </p:nvPicPr>
        <p:blipFill>
          <a:blip r:embed="rId10"/>
          <a:stretch>
            <a:fillRect/>
          </a:stretch>
        </p:blipFill>
        <p:spPr>
          <a:xfrm>
            <a:off x="696000" y="6708775"/>
            <a:ext cx="1524000" cy="38100"/>
          </a:xfrm>
          <a:prstGeom prst="rect">
            <a:avLst/>
          </a:prstGeom>
        </p:spPr>
      </p:pic>
      <p:cxnSp>
        <p:nvCxnSpPr>
          <p:cNvPr id="9" name="Straight Connector 8">
            <a:extLst>
              <a:ext uri="{FF2B5EF4-FFF2-40B4-BE49-F238E27FC236}">
                <a16:creationId xmlns:a16="http://schemas.microsoft.com/office/drawing/2014/main" id="{79D7DF5E-B5AC-03F5-9BE3-A6E8885DE3D5}"/>
              </a:ext>
            </a:extLst>
          </p:cNvPr>
          <p:cNvCxnSpPr>
            <a:cxnSpLocks/>
          </p:cNvCxnSpPr>
          <p:nvPr userDrawn="1"/>
        </p:nvCxnSpPr>
        <p:spPr>
          <a:xfrm>
            <a:off x="2435900" y="6727825"/>
            <a:ext cx="776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A38D53-9724-BC3B-7F84-EC436AA57C9B}"/>
              </a:ext>
            </a:extLst>
          </p:cNvPr>
          <p:cNvCxnSpPr>
            <a:cxnSpLocks/>
          </p:cNvCxnSpPr>
          <p:nvPr userDrawn="1"/>
        </p:nvCxnSpPr>
        <p:spPr>
          <a:xfrm>
            <a:off x="0" y="6726665"/>
            <a:ext cx="480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E9D410-0184-6F22-00FB-2ECBEE30E5A6}"/>
              </a:ext>
            </a:extLst>
          </p:cNvPr>
          <p:cNvCxnSpPr>
            <a:cxnSpLocks/>
          </p:cNvCxnSpPr>
          <p:nvPr userDrawn="1"/>
        </p:nvCxnSpPr>
        <p:spPr>
          <a:xfrm>
            <a:off x="11711900" y="6726665"/>
            <a:ext cx="480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8E7B91-39D3-8EF0-95CD-365E8C0B45C4}"/>
              </a:ext>
            </a:extLst>
          </p:cNvPr>
          <p:cNvPicPr>
            <a:picLocks noChangeAspect="1"/>
          </p:cNvPicPr>
          <p:nvPr userDrawn="1"/>
        </p:nvPicPr>
        <p:blipFill>
          <a:blip r:embed="rId11"/>
          <a:srcRect/>
          <a:stretch/>
        </p:blipFill>
        <p:spPr>
          <a:xfrm>
            <a:off x="10032000" y="360000"/>
            <a:ext cx="1800000" cy="672199"/>
          </a:xfrm>
          <a:prstGeom prst="rect">
            <a:avLst/>
          </a:prstGeom>
        </p:spPr>
      </p:pic>
    </p:spTree>
    <p:extLst>
      <p:ext uri="{BB962C8B-B14F-4D97-AF65-F5344CB8AC3E}">
        <p14:creationId xmlns:p14="http://schemas.microsoft.com/office/powerpoint/2010/main" val="19531627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 id="2147483669" r:id="rId6"/>
    <p:sldLayoutId id="2147483670" r:id="rId7"/>
    <p:sldLayoutId id="2147483671"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3840" userDrawn="1">
          <p15:clr>
            <a:srgbClr val="F26B43"/>
          </p15:clr>
        </p15:guide>
        <p15:guide id="3" orient="horz" pos="1570" userDrawn="1">
          <p15:clr>
            <a:srgbClr val="F26B43"/>
          </p15:clr>
        </p15:guide>
        <p15:guide id="4" orient="horz" pos="4065" userDrawn="1">
          <p15:clr>
            <a:srgbClr val="F26B43"/>
          </p15:clr>
        </p15:guide>
        <p15:guide id="5" pos="7242" userDrawn="1">
          <p15:clr>
            <a:srgbClr val="F26B43"/>
          </p15:clr>
        </p15:guide>
        <p15:guide id="6" orient="horz" pos="4178" userDrawn="1">
          <p15:clr>
            <a:srgbClr val="F26B43"/>
          </p15:clr>
        </p15:guide>
        <p15:guide id="7" orient="horz" pos="1344" userDrawn="1">
          <p15:clr>
            <a:srgbClr val="F26B43"/>
          </p15:clr>
        </p15:guide>
        <p15:guide id="8"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zenodo.org/records/1499870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ubmarine-cable-map-2014.telegeography.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drive.google.com/file/d/1qOCjLpoTzMFPK-9Jq2p31hqjpTwoMBbA/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zenodo.org/records/1499870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ontiersin.org/journals/marine-science/articles/10.3389/fmars.2022.901348/fu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nordu.net/ndn2024/programme/"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zenodo.org/records/1499870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zenodo.org/records/1499870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79E0A5-BCF2-4F96-D930-FCCE295834C4}"/>
              </a:ext>
            </a:extLst>
          </p:cNvPr>
          <p:cNvPicPr>
            <a:picLocks noChangeAspect="1"/>
          </p:cNvPicPr>
          <p:nvPr/>
        </p:nvPicPr>
        <p:blipFill>
          <a:blip r:embed="rId3"/>
          <a:stretch>
            <a:fillRect/>
          </a:stretch>
        </p:blipFill>
        <p:spPr>
          <a:xfrm>
            <a:off x="1119995" y="4214425"/>
            <a:ext cx="4275871" cy="2313552"/>
          </a:xfrm>
          <a:prstGeom prst="rect">
            <a:avLst/>
          </a:prstGeom>
        </p:spPr>
      </p:pic>
      <p:sp>
        <p:nvSpPr>
          <p:cNvPr id="2" name="Titel 1">
            <a:extLst>
              <a:ext uri="{FF2B5EF4-FFF2-40B4-BE49-F238E27FC236}">
                <a16:creationId xmlns:a16="http://schemas.microsoft.com/office/drawing/2014/main" id="{DE6A6351-7A6E-44B9-DEC3-DE1F15239641}"/>
              </a:ext>
            </a:extLst>
          </p:cNvPr>
          <p:cNvSpPr>
            <a:spLocks noGrp="1"/>
          </p:cNvSpPr>
          <p:nvPr>
            <p:ph type="title"/>
          </p:nvPr>
        </p:nvSpPr>
        <p:spPr>
          <a:xfrm>
            <a:off x="696000" y="1313162"/>
            <a:ext cx="10800000" cy="3265714"/>
          </a:xfrm>
        </p:spPr>
        <p:txBody>
          <a:bodyPr vert="horz" lIns="0" tIns="0" rIns="0" bIns="0" rtlCol="0" anchor="b" anchorCtr="0">
            <a:noAutofit/>
          </a:bodyPr>
          <a:lstStyle/>
          <a:p>
            <a:pPr>
              <a:lnSpc>
                <a:spcPct val="100000"/>
              </a:lnSpc>
            </a:pPr>
            <a:r>
              <a:rPr lang="en-GB" sz="4800" dirty="0">
                <a:ea typeface="+mj-lt"/>
                <a:cs typeface="+mj-lt"/>
              </a:rPr>
              <a:t>Fibre Optic Sensing</a:t>
            </a:r>
            <a:br>
              <a:rPr lang="en-GB" sz="4800" dirty="0">
                <a:ea typeface="+mj-lt"/>
                <a:cs typeface="+mj-lt"/>
              </a:rPr>
            </a:br>
            <a:r>
              <a:rPr lang="en-GB" sz="3200" dirty="0">
                <a:ea typeface="+mj-lt"/>
                <a:cs typeface="+mj-lt"/>
              </a:rPr>
              <a:t>A Disruptive Technology on top of GÉANT Network Infrastructure</a:t>
            </a:r>
            <a:br>
              <a:rPr lang="en-GB" sz="3200" dirty="0">
                <a:ea typeface="+mj-lt"/>
                <a:cs typeface="+mj-lt"/>
              </a:rPr>
            </a:br>
            <a:br>
              <a:rPr lang="en-GB" sz="3200" dirty="0">
                <a:ea typeface="+mj-lt"/>
                <a:cs typeface="+mj-lt"/>
              </a:rPr>
            </a:br>
            <a:r>
              <a:rPr lang="en-GB" sz="1800" cap="all" dirty="0">
                <a:solidFill>
                  <a:srgbClr val="6F9A8F"/>
                </a:solidFill>
                <a:latin typeface="aktiv-grotesk-condensed"/>
              </a:rPr>
              <a:t>Fast &amp; Furious - Research Edition: 	 </a:t>
            </a:r>
            <a:r>
              <a:rPr lang="da-DK" sz="1800" cap="all" dirty="0">
                <a:solidFill>
                  <a:srgbClr val="6F9A8F"/>
                </a:solidFill>
                <a:latin typeface="aktiv-grotesk-condensed"/>
              </a:rPr>
              <a:t>2025-06-10 </a:t>
            </a:r>
            <a:br>
              <a:rPr lang="en-GB" sz="1800" cap="all" dirty="0">
                <a:solidFill>
                  <a:srgbClr val="6F9A8F"/>
                </a:solidFill>
                <a:latin typeface="aktiv-grotesk-condensed"/>
              </a:rPr>
            </a:br>
            <a:r>
              <a:rPr lang="en-GB" sz="1800" cap="all" dirty="0">
                <a:solidFill>
                  <a:srgbClr val="6F9A8F"/>
                </a:solidFill>
                <a:latin typeface="aktiv-grotesk-condensed"/>
              </a:rPr>
              <a:t>Community Hub - Future Ready Networks: </a:t>
            </a:r>
            <a:r>
              <a:rPr lang="da-DK" sz="1800" cap="all" dirty="0">
                <a:solidFill>
                  <a:srgbClr val="6F9A8F"/>
                </a:solidFill>
                <a:latin typeface="aktiv-grotesk-condensed"/>
              </a:rPr>
              <a:t>2025-06-11 </a:t>
            </a:r>
            <a:br>
              <a:rPr lang="da-DK" sz="1800" cap="all" dirty="0">
                <a:solidFill>
                  <a:srgbClr val="6F9A8F"/>
                </a:solidFill>
                <a:latin typeface="aktiv-grotesk-condensed"/>
              </a:rPr>
            </a:br>
            <a:br>
              <a:rPr lang="da-DK" sz="1800" cap="all" dirty="0">
                <a:solidFill>
                  <a:srgbClr val="6F9A8F"/>
                </a:solidFill>
                <a:latin typeface="aktiv-grotesk-condensed"/>
              </a:rPr>
            </a:br>
            <a:r>
              <a:rPr lang="da-DK" sz="1800" cap="all" dirty="0">
                <a:solidFill>
                  <a:srgbClr val="6F9A8F"/>
                </a:solidFill>
                <a:latin typeface="aktiv-grotesk-condensed"/>
              </a:rPr>
              <a:t>TNC25: Brighton, United Kingdom, 2025-06-09 - 2025-06-13</a:t>
            </a:r>
            <a:br>
              <a:rPr lang="da-DK" sz="1800" cap="all" dirty="0">
                <a:solidFill>
                  <a:srgbClr val="6F9A8F"/>
                </a:solidFill>
                <a:latin typeface="aktiv-grotesk-condensed"/>
              </a:rPr>
            </a:br>
            <a:endParaRPr lang="da-DK" sz="1800" cap="all" dirty="0">
              <a:solidFill>
                <a:srgbClr val="6F9A8F"/>
              </a:solidFill>
              <a:latin typeface="aktiv-grotesk-condensed"/>
            </a:endParaRPr>
          </a:p>
        </p:txBody>
      </p:sp>
      <p:pic>
        <p:nvPicPr>
          <p:cNvPr id="1026" name="Picture 2" descr="TNC25 Logo">
            <a:extLst>
              <a:ext uri="{FF2B5EF4-FFF2-40B4-BE49-F238E27FC236}">
                <a16:creationId xmlns:a16="http://schemas.microsoft.com/office/drawing/2014/main" id="{38FA2B4B-A230-B86D-FEA0-6255F17A5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0" y="446681"/>
            <a:ext cx="1711624" cy="5282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BBE2D4-A8DF-60D3-7E73-ACEC9EDED908}"/>
              </a:ext>
            </a:extLst>
          </p:cNvPr>
          <p:cNvSpPr txBox="1"/>
          <p:nvPr/>
        </p:nvSpPr>
        <p:spPr>
          <a:xfrm>
            <a:off x="9141136" y="5198589"/>
            <a:ext cx="2909551" cy="692497"/>
          </a:xfrm>
          <a:prstGeom prst="rect">
            <a:avLst/>
          </a:prstGeom>
          <a:noFill/>
        </p:spPr>
        <p:txBody>
          <a:bodyPr wrap="square">
            <a:spAutoFit/>
          </a:bodyPr>
          <a:lstStyle/>
          <a:p>
            <a:r>
              <a:rPr lang="da-DK" sz="1800" cap="all" dirty="0">
                <a:solidFill>
                  <a:srgbClr val="6F9A8F"/>
                </a:solidFill>
                <a:latin typeface="aktiv-grotesk-condensed"/>
              </a:rPr>
              <a:t>Rene Belsø</a:t>
            </a:r>
            <a:br>
              <a:rPr lang="da-DK" sz="1800" cap="all" dirty="0">
                <a:solidFill>
                  <a:srgbClr val="6F9A8F"/>
                </a:solidFill>
                <a:latin typeface="aktiv-grotesk-condensed"/>
              </a:rPr>
            </a:br>
            <a:r>
              <a:rPr lang="da-DK" sz="1050" cap="all" dirty="0">
                <a:solidFill>
                  <a:srgbClr val="6F9A8F"/>
                </a:solidFill>
                <a:latin typeface="aktiv-grotesk-condensed"/>
              </a:rPr>
              <a:t>rene.belso@deic.dk</a:t>
            </a:r>
            <a:br>
              <a:rPr lang="da-DK" sz="1050" cap="all" dirty="0">
                <a:solidFill>
                  <a:srgbClr val="6F9A8F"/>
                </a:solidFill>
                <a:latin typeface="aktiv-grotesk-condensed"/>
              </a:rPr>
            </a:br>
            <a:r>
              <a:rPr lang="da-DK" sz="1050" cap="all" dirty="0">
                <a:solidFill>
                  <a:srgbClr val="6F9A8F"/>
                </a:solidFill>
                <a:latin typeface="aktiv-grotesk-condensed"/>
              </a:rPr>
              <a:t>https://orcid.org/0000-0001-6912-0498</a:t>
            </a:r>
            <a:endParaRPr lang="en-GB" sz="1050" dirty="0"/>
          </a:p>
        </p:txBody>
      </p:sp>
    </p:spTree>
    <p:extLst>
      <p:ext uri="{BB962C8B-B14F-4D97-AF65-F5344CB8AC3E}">
        <p14:creationId xmlns:p14="http://schemas.microsoft.com/office/powerpoint/2010/main" val="289500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9456-701C-5D79-9E74-0EBB13959FDD}"/>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FBA44E95-023B-3432-1BC3-09126C1590B9}"/>
              </a:ext>
            </a:extLst>
          </p:cNvPr>
          <p:cNvSpPr/>
          <p:nvPr/>
        </p:nvSpPr>
        <p:spPr>
          <a:xfrm>
            <a:off x="480339" y="2532161"/>
            <a:ext cx="11325380" cy="3078178"/>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dsholder til indhold 2">
            <a:extLst>
              <a:ext uri="{FF2B5EF4-FFF2-40B4-BE49-F238E27FC236}">
                <a16:creationId xmlns:a16="http://schemas.microsoft.com/office/drawing/2014/main" id="{F9436A03-0CBC-079E-E799-C7B391A94A4B}"/>
              </a:ext>
            </a:extLst>
          </p:cNvPr>
          <p:cNvSpPr>
            <a:spLocks noGrp="1"/>
          </p:cNvSpPr>
          <p:nvPr>
            <p:ph idx="1"/>
          </p:nvPr>
        </p:nvSpPr>
        <p:spPr>
          <a:xfrm>
            <a:off x="480340" y="1692998"/>
            <a:ext cx="11392573" cy="4756504"/>
          </a:xfrm>
        </p:spPr>
        <p:txBody>
          <a:bodyPr vert="horz" lIns="0" tIns="0" rIns="0" bIns="0" rtlCol="0" anchor="t">
            <a:noAutofit/>
          </a:bodyPr>
          <a:lstStyle/>
          <a:p>
            <a:pPr marL="0" indent="0">
              <a:buNone/>
            </a:pPr>
            <a:r>
              <a:rPr lang="en-GB" sz="3600" dirty="0">
                <a:solidFill>
                  <a:srgbClr val="0070C0"/>
                </a:solidFill>
              </a:rPr>
              <a:t>Researchers</a:t>
            </a:r>
            <a:r>
              <a:rPr lang="en-GB" sz="3600" b="1" noProof="0" dirty="0">
                <a:latin typeface="+mj-lt"/>
                <a:ea typeface="Cambria"/>
                <a:cs typeface="Calibri"/>
              </a:rPr>
              <a:t>, </a:t>
            </a:r>
            <a:r>
              <a:rPr lang="en-GB" sz="3600" dirty="0">
                <a:solidFill>
                  <a:srgbClr val="00B050"/>
                </a:solidFill>
              </a:rPr>
              <a:t>Infrastructure Experts </a:t>
            </a:r>
            <a:r>
              <a:rPr lang="en-GB" sz="3600" b="1" noProof="0" dirty="0">
                <a:latin typeface="+mj-lt"/>
                <a:ea typeface="Cambria"/>
                <a:cs typeface="Calibri"/>
              </a:rPr>
              <a:t>and </a:t>
            </a:r>
            <a:r>
              <a:rPr lang="en-GB" sz="3600" dirty="0">
                <a:solidFill>
                  <a:srgbClr val="FF0000"/>
                </a:solidFill>
              </a:rPr>
              <a:t>Agencies</a:t>
            </a:r>
            <a:r>
              <a:rPr lang="en-GB" sz="3600" b="1" noProof="0" dirty="0">
                <a:latin typeface="+mj-lt"/>
                <a:ea typeface="Cambria"/>
                <a:cs typeface="Calibri"/>
              </a:rPr>
              <a:t> alike need:</a:t>
            </a:r>
          </a:p>
          <a:p>
            <a:pPr marL="0" indent="0">
              <a:buNone/>
            </a:pPr>
            <a:endParaRPr lang="en-GB" sz="3600" b="1" noProof="0" dirty="0">
              <a:latin typeface="+mj-lt"/>
              <a:ea typeface="Cambria"/>
              <a:cs typeface="Calibri"/>
            </a:endParaRPr>
          </a:p>
          <a:p>
            <a:pPr marL="0" indent="0">
              <a:buNone/>
            </a:pPr>
            <a:endParaRPr lang="en-GB" sz="3600" b="1" noProof="0" dirty="0">
              <a:latin typeface="+mj-lt"/>
              <a:ea typeface="Cambria"/>
              <a:cs typeface="Calibri"/>
            </a:endParaRPr>
          </a:p>
          <a:p>
            <a:pPr marL="0" indent="0" algn="ctr">
              <a:buNone/>
            </a:pPr>
            <a:r>
              <a:rPr lang="en-GB" sz="3200" b="1" dirty="0">
                <a:ea typeface="Cambria"/>
                <a:cs typeface="Calibri"/>
              </a:rPr>
              <a:t>(1)  Collaboration-framework</a:t>
            </a: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 </a:t>
            </a:r>
            <a:r>
              <a:rPr kumimoji="0" lang="en-GB" sz="1000" b="0" i="0" u="none" strike="noStrike" kern="1200" cap="none" spc="0" normalizeH="0" baseline="0" noProof="0" dirty="0">
                <a:ln>
                  <a:noFill/>
                </a:ln>
                <a:solidFill>
                  <a:srgbClr val="00B050"/>
                </a:solidFill>
                <a:effectLst/>
                <a:highlight>
                  <a:srgbClr val="00B05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FF0000"/>
                </a:solidFill>
                <a:effectLst/>
                <a:highlight>
                  <a:srgbClr val="FF0000"/>
                </a:highlight>
                <a:uLnTx/>
                <a:uFillTx/>
                <a:latin typeface="Times New Roman" panose="02020603050405020304" pitchFamily="18" charset="0"/>
                <a:ea typeface="Times New Roman" panose="02020603050405020304" pitchFamily="18" charset="0"/>
                <a:cs typeface="+mn-cs"/>
              </a:rPr>
              <a:t>.</a:t>
            </a:r>
            <a:r>
              <a:rPr kumimoji="0" lang="en-GB" sz="1000" b="0" i="0" u="none" strike="noStrike" kern="1200" cap="none" spc="0" normalizeH="0" baseline="0" noProof="0" dirty="0">
                <a:ln>
                  <a:noFill/>
                </a:ln>
                <a:solidFill>
                  <a:srgbClr val="0070C0"/>
                </a:solidFill>
                <a:effectLst/>
                <a:highlight>
                  <a:srgbClr val="0070C0"/>
                </a:highlight>
                <a:uLnTx/>
                <a:uFillTx/>
                <a:latin typeface="Times New Roman" panose="02020603050405020304" pitchFamily="18" charset="0"/>
                <a:ea typeface="Times New Roman" panose="02020603050405020304" pitchFamily="18" charset="0"/>
                <a:cs typeface="+mn-cs"/>
              </a:rPr>
              <a:t>.</a:t>
            </a:r>
            <a:endParaRPr kumimoji="0" lang="en-GB" sz="1000" b="0" i="0" u="none" strike="noStrike" kern="1200" cap="none" spc="0" normalizeH="0" baseline="0" noProof="0" dirty="0">
              <a:ln>
                <a:noFill/>
              </a:ln>
              <a:solidFill>
                <a:srgbClr val="000000"/>
              </a:solidFill>
              <a:effectLst/>
              <a:uLnTx/>
              <a:uFillTx/>
              <a:latin typeface="Calibri Light" panose="020F0302020204030204"/>
              <a:ea typeface="Cambria"/>
              <a:cs typeface="Calibri"/>
            </a:endParaRPr>
          </a:p>
          <a:p>
            <a:pPr marL="0" indent="0" algn="ctr">
              <a:buNone/>
            </a:pPr>
            <a:r>
              <a:rPr lang="en-GB" sz="3200" b="1" dirty="0">
                <a:ea typeface="Cambria"/>
                <a:cs typeface="Calibri"/>
              </a:rPr>
              <a:t>(2) Trusted Research Environment (TRE)</a:t>
            </a:r>
          </a:p>
          <a:p>
            <a:pPr marL="0" indent="0">
              <a:buNone/>
            </a:pPr>
            <a:endParaRPr lang="en-GB" sz="2400" noProof="0" dirty="0">
              <a:latin typeface="Calibri Light"/>
              <a:ea typeface="Cambria"/>
              <a:cs typeface="Calibri"/>
            </a:endParaRPr>
          </a:p>
        </p:txBody>
      </p:sp>
      <p:pic>
        <p:nvPicPr>
          <p:cNvPr id="2050" name="Picture 2" descr="SUBMERSE – SUBMarine cablEs for ReSearch and Exploration - GRNET ...">
            <a:hlinkClick r:id="rId3"/>
            <a:extLst>
              <a:ext uri="{FF2B5EF4-FFF2-40B4-BE49-F238E27FC236}">
                <a16:creationId xmlns:a16="http://schemas.microsoft.com/office/drawing/2014/main" id="{30A91682-E04A-0C46-4AF6-3F640827E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942" y="5627706"/>
            <a:ext cx="4954116" cy="104017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A701222-A9F2-6DEB-F630-7EE9B7A221BA}"/>
              </a:ext>
            </a:extLst>
          </p:cNvPr>
          <p:cNvSpPr>
            <a:spLocks noGrp="1"/>
          </p:cNvSpPr>
          <p:nvPr>
            <p:ph type="title"/>
          </p:nvPr>
        </p:nvSpPr>
        <p:spPr>
          <a:xfrm>
            <a:off x="480339" y="419090"/>
            <a:ext cx="9477284" cy="839342"/>
          </a:xfrm>
        </p:spPr>
        <p:txBody>
          <a:bodyPr vert="horz" lIns="0" tIns="0" rIns="0" bIns="0" rtlCol="0" anchor="b" anchorCtr="0">
            <a:noAutofit/>
          </a:bodyPr>
          <a:lstStyle/>
          <a:p>
            <a:r>
              <a:rPr lang="en-GB" sz="4000" dirty="0">
                <a:latin typeface="+mn-lt"/>
                <a:ea typeface="+mj-lt"/>
                <a:cs typeface="+mj-lt"/>
              </a:rPr>
              <a:t>From dilemma to symbioses</a:t>
            </a:r>
            <a:br>
              <a:rPr lang="en-GB" sz="3600" dirty="0">
                <a:ea typeface="+mj-lt"/>
                <a:cs typeface="+mj-lt"/>
              </a:rPr>
            </a:br>
            <a:r>
              <a:rPr lang="en-GB" sz="2000" b="0" dirty="0">
                <a:latin typeface="+mn-lt"/>
                <a:ea typeface="+mj-lt"/>
                <a:cs typeface="+mj-lt"/>
              </a:rPr>
              <a:t>The SUBMERSE White Paper’s two main conclusions</a:t>
            </a:r>
            <a:endParaRPr lang="da-DK" sz="2000" b="0" dirty="0">
              <a:latin typeface="+mn-lt"/>
              <a:ea typeface="Calibri Light"/>
              <a:cs typeface="Calibri Light"/>
            </a:endParaRPr>
          </a:p>
        </p:txBody>
      </p:sp>
    </p:spTree>
    <p:extLst>
      <p:ext uri="{BB962C8B-B14F-4D97-AF65-F5344CB8AC3E}">
        <p14:creationId xmlns:p14="http://schemas.microsoft.com/office/powerpoint/2010/main" val="338715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63AE6-9BFD-D10F-621D-1642B81C3192}"/>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E5F96898-9E0F-A131-B0D5-9713FF07D636}"/>
              </a:ext>
            </a:extLst>
          </p:cNvPr>
          <p:cNvSpPr txBox="1">
            <a:spLocks/>
          </p:cNvSpPr>
          <p:nvPr/>
        </p:nvSpPr>
        <p:spPr>
          <a:xfrm>
            <a:off x="480339" y="419090"/>
            <a:ext cx="9477284" cy="72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GB" sz="4000" dirty="0">
                <a:latin typeface="+mn-lt"/>
                <a:ea typeface="Cambria"/>
                <a:cs typeface="Calibri"/>
              </a:rPr>
              <a:t>GÉANT and NREN </a:t>
            </a:r>
            <a:r>
              <a:rPr lang="da-DK" sz="4000" dirty="0">
                <a:latin typeface="+mn-lt"/>
                <a:cs typeface="Calibri"/>
              </a:rPr>
              <a:t>e-Infrastruktur </a:t>
            </a:r>
            <a:r>
              <a:rPr lang="en-GB" sz="4000" dirty="0">
                <a:latin typeface="+mn-lt"/>
                <a:ea typeface="Cambria"/>
                <a:cs typeface="Calibri"/>
              </a:rPr>
              <a:t>Relevance</a:t>
            </a:r>
            <a:endParaRPr lang="da-DK" sz="4000" noProof="0" dirty="0">
              <a:latin typeface="+mn-lt"/>
              <a:ea typeface="Calibri Light"/>
              <a:cs typeface="Calibri Light"/>
            </a:endParaRPr>
          </a:p>
        </p:txBody>
      </p:sp>
      <p:sp>
        <p:nvSpPr>
          <p:cNvPr id="7" name="Pladsholder til indhold 2">
            <a:extLst>
              <a:ext uri="{FF2B5EF4-FFF2-40B4-BE49-F238E27FC236}">
                <a16:creationId xmlns:a16="http://schemas.microsoft.com/office/drawing/2014/main" id="{9E1D10DE-9DCC-3F88-7B76-CA0CDFC2741C}"/>
              </a:ext>
            </a:extLst>
          </p:cNvPr>
          <p:cNvSpPr txBox="1">
            <a:spLocks/>
          </p:cNvSpPr>
          <p:nvPr/>
        </p:nvSpPr>
        <p:spPr>
          <a:xfrm>
            <a:off x="480340" y="1330858"/>
            <a:ext cx="5105648" cy="5216245"/>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GB" sz="1700" b="1" dirty="0">
                <a:latin typeface="+mj-lt"/>
                <a:cs typeface="Calibri"/>
              </a:rPr>
              <a:t>Raison </a:t>
            </a:r>
            <a:r>
              <a:rPr lang="en-GB" sz="1700" b="1" dirty="0" err="1">
                <a:latin typeface="+mj-lt"/>
                <a:cs typeface="Calibri"/>
              </a:rPr>
              <a:t>d'etre</a:t>
            </a:r>
            <a:r>
              <a:rPr lang="en-GB" sz="1700" dirty="0">
                <a:latin typeface="+mj-lt"/>
                <a:cs typeface="Calibri"/>
              </a:rPr>
              <a:t> of national e-Infrastructure organisations (e-Infra) is </a:t>
            </a:r>
            <a:r>
              <a:rPr lang="en-GB" sz="1700" dirty="0">
                <a:latin typeface="+mj-lt"/>
              </a:rPr>
              <a:t>arguably about</a:t>
            </a:r>
            <a:r>
              <a:rPr lang="en-GB" sz="1700" dirty="0">
                <a:latin typeface="+mj-lt"/>
                <a:cs typeface="Calibri"/>
              </a:rPr>
              <a:t>: </a:t>
            </a:r>
            <a:r>
              <a:rPr lang="en-GB" sz="1700" kern="100" dirty="0">
                <a:latin typeface="+mj-lt"/>
                <a:ea typeface="Calibri" panose="020F0502020204030204" pitchFamily="34" charset="0"/>
                <a:cs typeface="Times New Roman" panose="02020603050405020304" pitchFamily="18" charset="0"/>
              </a:rPr>
              <a:t>Networking; DM; HPC; Security.</a:t>
            </a:r>
          </a:p>
          <a:p>
            <a:pPr marL="342900" indent="-342900">
              <a:buFont typeface="Arial" panose="020B0604020202020204" pitchFamily="34" charset="0"/>
              <a:buChar char="•"/>
            </a:pPr>
            <a:r>
              <a:rPr lang="en-GB" sz="1700" dirty="0">
                <a:latin typeface="+mj-lt"/>
                <a:cs typeface="Calibri"/>
              </a:rPr>
              <a:t>FOS as infrastructure encompasses </a:t>
            </a:r>
            <a:r>
              <a:rPr lang="en-GB" sz="1700" b="1" u="sng" dirty="0">
                <a:latin typeface="+mj-lt"/>
                <a:cs typeface="Calibri"/>
              </a:rPr>
              <a:t>all</a:t>
            </a:r>
            <a:r>
              <a:rPr lang="en-GB" sz="1700" b="1" dirty="0">
                <a:latin typeface="+mj-lt"/>
                <a:cs typeface="Calibri"/>
              </a:rPr>
              <a:t> </a:t>
            </a:r>
            <a:r>
              <a:rPr lang="en-GB" sz="1700" dirty="0">
                <a:latin typeface="+mj-lt"/>
                <a:cs typeface="Calibri"/>
              </a:rPr>
              <a:t>e-Infra activities.</a:t>
            </a:r>
          </a:p>
          <a:p>
            <a:pPr marL="342900" indent="-342900">
              <a:buFont typeface="Arial" panose="020B0604020202020204" pitchFamily="34" charset="0"/>
              <a:buChar char="•"/>
            </a:pPr>
            <a:r>
              <a:rPr lang="en-GB" sz="1700" dirty="0">
                <a:latin typeface="+mj-lt"/>
                <a:cs typeface="Calibri"/>
              </a:rPr>
              <a:t>FOS is </a:t>
            </a:r>
            <a:r>
              <a:rPr lang="en-GB" sz="1700" b="1" noProof="0" dirty="0">
                <a:latin typeface="+mj-lt"/>
              </a:rPr>
              <a:t>national </a:t>
            </a:r>
            <a:r>
              <a:rPr lang="en-GB" sz="1700" noProof="0" dirty="0">
                <a:latin typeface="+mj-lt"/>
              </a:rPr>
              <a:t>and well as </a:t>
            </a:r>
            <a:r>
              <a:rPr lang="en-GB" sz="1700" b="1" dirty="0">
                <a:latin typeface="+mj-lt"/>
              </a:rPr>
              <a:t>international</a:t>
            </a:r>
            <a:r>
              <a:rPr lang="en-GB" sz="1700" dirty="0">
                <a:latin typeface="+mj-lt"/>
              </a:rPr>
              <a:t> in its essence</a:t>
            </a:r>
          </a:p>
          <a:p>
            <a:pPr marL="742950" lvl="1" indent="-285750" algn="l">
              <a:lnSpc>
                <a:spcPct val="100000"/>
              </a:lnSpc>
              <a:spcBef>
                <a:spcPts val="300"/>
              </a:spcBef>
              <a:buFont typeface="Wingdings" panose="05000000000000000000" pitchFamily="2" charset="2"/>
              <a:buChar char="Ø"/>
            </a:pPr>
            <a:r>
              <a:rPr lang="en-GB" sz="1200" dirty="0"/>
              <a:t>Signal analytics [</a:t>
            </a:r>
            <a:r>
              <a:rPr lang="en-GB" sz="1200" dirty="0">
                <a:solidFill>
                  <a:srgbClr val="0070C0"/>
                </a:solidFill>
              </a:rPr>
              <a:t>Researchers</a:t>
            </a:r>
            <a:r>
              <a:rPr lang="en-GB" sz="1200" dirty="0"/>
              <a:t>]</a:t>
            </a:r>
          </a:p>
          <a:p>
            <a:pPr marL="742950" lvl="1" indent="-285750" algn="l">
              <a:buFont typeface="Wingdings" panose="05000000000000000000" pitchFamily="2" charset="2"/>
              <a:buChar char="Ø"/>
            </a:pPr>
            <a:r>
              <a:rPr lang="en-GB" sz="1200" dirty="0"/>
              <a:t>The data management [</a:t>
            </a:r>
            <a:r>
              <a:rPr lang="en-GB" sz="1200" dirty="0">
                <a:solidFill>
                  <a:srgbClr val="00B050"/>
                </a:solidFill>
              </a:rPr>
              <a:t>Infrastructure Experts</a:t>
            </a:r>
            <a:r>
              <a:rPr lang="en-GB" sz="1200" dirty="0"/>
              <a:t>]</a:t>
            </a:r>
          </a:p>
          <a:p>
            <a:pPr marL="742950" lvl="1" indent="-285750" algn="l">
              <a:buFont typeface="Wingdings" panose="05000000000000000000" pitchFamily="2" charset="2"/>
              <a:buChar char="Ø"/>
            </a:pPr>
            <a:r>
              <a:rPr lang="en-GB" sz="1200" dirty="0"/>
              <a:t>The security [</a:t>
            </a:r>
            <a:r>
              <a:rPr lang="en-GB" sz="1200" dirty="0">
                <a:solidFill>
                  <a:srgbClr val="FF0000"/>
                </a:solidFill>
              </a:rPr>
              <a:t>Agencies</a:t>
            </a:r>
            <a:r>
              <a:rPr lang="en-GB" sz="1200" dirty="0"/>
              <a:t>]</a:t>
            </a:r>
          </a:p>
          <a:p>
            <a:pPr marL="342900" indent="-342900">
              <a:buFont typeface="Arial" panose="020B0604020202020204" pitchFamily="34" charset="0"/>
              <a:buChar char="•"/>
            </a:pPr>
            <a:r>
              <a:rPr lang="en-GB" sz="1700" dirty="0">
                <a:latin typeface="+mj-lt"/>
              </a:rPr>
              <a:t>FOS security is </a:t>
            </a:r>
            <a:r>
              <a:rPr lang="en-GB" sz="1700" b="1" dirty="0">
                <a:latin typeface="+mj-lt"/>
              </a:rPr>
              <a:t>national and international security</a:t>
            </a:r>
            <a:r>
              <a:rPr lang="en-GB" sz="1700" dirty="0">
                <a:latin typeface="+mj-lt"/>
              </a:rPr>
              <a:t>, hence </a:t>
            </a:r>
            <a:r>
              <a:rPr lang="en-GB" sz="1700" i="1" dirty="0">
                <a:latin typeface="+mj-lt"/>
              </a:rPr>
              <a:t>not </a:t>
            </a:r>
            <a:r>
              <a:rPr lang="en-GB" sz="1700" dirty="0">
                <a:latin typeface="+mj-lt"/>
              </a:rPr>
              <a:t>commercial (FOS data </a:t>
            </a:r>
            <a:r>
              <a:rPr lang="en-GB" sz="1700" i="1" dirty="0">
                <a:latin typeface="+mj-lt"/>
              </a:rPr>
              <a:t>not</a:t>
            </a:r>
            <a:r>
              <a:rPr lang="en-GB" sz="1700" dirty="0">
                <a:latin typeface="+mj-lt"/>
              </a:rPr>
              <a:t> a marked commodity). E.g. nothing </a:t>
            </a:r>
            <a:r>
              <a:rPr lang="en-GB" sz="1700" noProof="0" dirty="0">
                <a:latin typeface="+mj-lt"/>
                <a:ea typeface="Cambria"/>
                <a:cs typeface="Calibri"/>
              </a:rPr>
              <a:t>goes in or out of:</a:t>
            </a:r>
          </a:p>
          <a:p>
            <a:pPr marL="742950" lvl="1" indent="-285750" algn="l">
              <a:buFont typeface="Wingdings" panose="05000000000000000000" pitchFamily="2" charset="2"/>
              <a:buChar char="Ø"/>
            </a:pPr>
            <a:r>
              <a:rPr lang="en-GB" sz="1200" dirty="0"/>
              <a:t>the Baltic Sea without passing through Denmark (arguably Sweden)</a:t>
            </a:r>
          </a:p>
          <a:p>
            <a:pPr marL="742950" lvl="1" indent="-285750" algn="l">
              <a:buFont typeface="Wingdings" panose="05000000000000000000" pitchFamily="2" charset="2"/>
              <a:buChar char="Ø"/>
            </a:pPr>
            <a:r>
              <a:rPr lang="en-GB" sz="1200" dirty="0"/>
              <a:t>the North Atlantic without passing GÉANT infrastructure</a:t>
            </a:r>
          </a:p>
          <a:p>
            <a:pPr marL="342900" lvl="1" indent="-342900" algn="l">
              <a:spcBef>
                <a:spcPts val="1000"/>
              </a:spcBef>
              <a:buFont typeface="Arial" panose="020B0604020202020204" pitchFamily="34" charset="0"/>
              <a:buChar char="•"/>
            </a:pPr>
            <a:r>
              <a:rPr lang="en-GB" sz="1700" dirty="0">
                <a:latin typeface="+mj-lt"/>
                <a:cs typeface="Calibri"/>
              </a:rPr>
              <a:t>GÉANT as a nationally and internationally controlled organisation is “</a:t>
            </a:r>
            <a:r>
              <a:rPr lang="en-GB" sz="1700" b="1" dirty="0">
                <a:latin typeface="+mj-lt"/>
                <a:cs typeface="Calibri"/>
              </a:rPr>
              <a:t>Trustworthy</a:t>
            </a:r>
            <a:r>
              <a:rPr lang="en-GB" sz="1700" dirty="0">
                <a:latin typeface="+mj-lt"/>
                <a:cs typeface="Calibri"/>
              </a:rPr>
              <a:t>”.</a:t>
            </a:r>
          </a:p>
          <a:p>
            <a:pPr marL="342900" lvl="1" indent="-342900" algn="l">
              <a:spcBef>
                <a:spcPts val="1000"/>
              </a:spcBef>
              <a:buFont typeface="Arial" panose="020B0604020202020204" pitchFamily="34" charset="0"/>
              <a:buChar char="•"/>
            </a:pPr>
            <a:r>
              <a:rPr lang="en-GB" sz="1700" dirty="0">
                <a:latin typeface="+mj-lt"/>
                <a:cs typeface="Calibri"/>
              </a:rPr>
              <a:t>GÉANT as an international e-Infrastructure organisations is </a:t>
            </a:r>
            <a:r>
              <a:rPr lang="en-GB" sz="1700" b="1" dirty="0">
                <a:latin typeface="+mj-lt"/>
                <a:cs typeface="Calibri"/>
              </a:rPr>
              <a:t>relevant as well as needed </a:t>
            </a:r>
            <a:r>
              <a:rPr lang="en-GB" sz="1700" dirty="0">
                <a:latin typeface="+mj-lt"/>
                <a:cs typeface="Calibri"/>
              </a:rPr>
              <a:t>for timely FOS uptake and impact.</a:t>
            </a:r>
          </a:p>
        </p:txBody>
      </p:sp>
      <p:pic>
        <p:nvPicPr>
          <p:cNvPr id="3" name="Picture 2">
            <a:hlinkClick r:id="rId2"/>
            <a:extLst>
              <a:ext uri="{FF2B5EF4-FFF2-40B4-BE49-F238E27FC236}">
                <a16:creationId xmlns:a16="http://schemas.microsoft.com/office/drawing/2014/main" id="{36652776-1099-19A9-C746-43A2987C1413}"/>
              </a:ext>
            </a:extLst>
          </p:cNvPr>
          <p:cNvPicPr>
            <a:picLocks noChangeAspect="1"/>
          </p:cNvPicPr>
          <p:nvPr/>
        </p:nvPicPr>
        <p:blipFill>
          <a:blip r:embed="rId3"/>
          <a:stretch>
            <a:fillRect/>
          </a:stretch>
        </p:blipFill>
        <p:spPr>
          <a:xfrm>
            <a:off x="5673442" y="1330858"/>
            <a:ext cx="6170804" cy="4562948"/>
          </a:xfrm>
          <a:prstGeom prst="rect">
            <a:avLst/>
          </a:prstGeom>
        </p:spPr>
      </p:pic>
      <p:sp>
        <p:nvSpPr>
          <p:cNvPr id="4" name="TextBox 3">
            <a:extLst>
              <a:ext uri="{FF2B5EF4-FFF2-40B4-BE49-F238E27FC236}">
                <a16:creationId xmlns:a16="http://schemas.microsoft.com/office/drawing/2014/main" id="{57027986-0FB5-CD93-7448-B9AFC8D510AC}"/>
              </a:ext>
            </a:extLst>
          </p:cNvPr>
          <p:cNvSpPr txBox="1"/>
          <p:nvPr/>
        </p:nvSpPr>
        <p:spPr>
          <a:xfrm>
            <a:off x="5740226" y="6177300"/>
            <a:ext cx="6104020" cy="261610"/>
          </a:xfrm>
          <a:prstGeom prst="rect">
            <a:avLst/>
          </a:prstGeom>
          <a:noFill/>
        </p:spPr>
        <p:txBody>
          <a:bodyPr wrap="square">
            <a:spAutoFit/>
          </a:bodyPr>
          <a:lstStyle/>
          <a:p>
            <a:pPr algn="ctr"/>
            <a:r>
              <a:rPr lang="en-GB" sz="1100" noProof="0" dirty="0">
                <a:latin typeface="+mj-lt"/>
                <a:ea typeface="Cambria"/>
                <a:cs typeface="Calibri"/>
              </a:rPr>
              <a:t>Source: </a:t>
            </a:r>
            <a:r>
              <a:rPr lang="en-GB" sz="1100" noProof="0" dirty="0">
                <a:latin typeface="+mj-lt"/>
                <a:ea typeface="Cambria"/>
                <a:cs typeface="Calibri"/>
                <a:hlinkClick r:id="rId2"/>
              </a:rPr>
              <a:t>https://submarine-cable-map-2014.telegeography.com/</a:t>
            </a:r>
            <a:r>
              <a:rPr lang="en-GB" sz="1100" noProof="0" dirty="0">
                <a:latin typeface="+mj-lt"/>
                <a:ea typeface="Cambria"/>
                <a:cs typeface="Calibri"/>
              </a:rPr>
              <a:t> </a:t>
            </a:r>
          </a:p>
        </p:txBody>
      </p:sp>
    </p:spTree>
    <p:extLst>
      <p:ext uri="{BB962C8B-B14F-4D97-AF65-F5344CB8AC3E}">
        <p14:creationId xmlns:p14="http://schemas.microsoft.com/office/powerpoint/2010/main" val="2179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A3165-3E33-E117-4436-8B8EBF6FE6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30A6CA-6C60-6AA0-ECE3-D6B0C1F87879}"/>
              </a:ext>
            </a:extLst>
          </p:cNvPr>
          <p:cNvSpPr>
            <a:spLocks noGrp="1"/>
          </p:cNvSpPr>
          <p:nvPr>
            <p:ph type="title"/>
          </p:nvPr>
        </p:nvSpPr>
        <p:spPr>
          <a:xfrm>
            <a:off x="480339" y="419090"/>
            <a:ext cx="9477284" cy="720000"/>
          </a:xfrm>
        </p:spPr>
        <p:txBody>
          <a:bodyPr vert="horz" lIns="0" tIns="0" rIns="0" bIns="0" rtlCol="0" anchor="b" anchorCtr="0">
            <a:noAutofit/>
          </a:bodyPr>
          <a:lstStyle/>
          <a:p>
            <a:br>
              <a:rPr lang="da-DK" sz="1600" dirty="0">
                <a:cs typeface="Calibri" panose="020F0502020204030204" pitchFamily="34" charset="0"/>
              </a:rPr>
            </a:br>
            <a:br>
              <a:rPr lang="da-DK" sz="1600" dirty="0">
                <a:cs typeface="Calibri" panose="020F0502020204030204" pitchFamily="34" charset="0"/>
              </a:rPr>
            </a:br>
            <a:br>
              <a:rPr lang="da-DK" sz="1600" dirty="0">
                <a:cs typeface="Calibri" panose="020F0502020204030204" pitchFamily="34" charset="0"/>
              </a:rPr>
            </a:br>
            <a:br>
              <a:rPr lang="da-DK" sz="1600" dirty="0">
                <a:cs typeface="Calibri" panose="020F0502020204030204" pitchFamily="34" charset="0"/>
              </a:rPr>
            </a:br>
            <a:r>
              <a:rPr lang="en-GB" sz="4000" noProof="0" dirty="0">
                <a:latin typeface="+mn-lt"/>
                <a:ea typeface="Cambria"/>
                <a:cs typeface="Calibri"/>
              </a:rPr>
              <a:t>A FOS Collaboration-framework </a:t>
            </a:r>
            <a:br>
              <a:rPr lang="en-GB" sz="3600" noProof="0" dirty="0">
                <a:latin typeface="+mn-lt"/>
                <a:ea typeface="Cambria"/>
                <a:cs typeface="Calibri"/>
              </a:rPr>
            </a:br>
            <a:r>
              <a:rPr lang="en-GB" sz="2000" dirty="0">
                <a:latin typeface="+mn-lt"/>
                <a:ea typeface="+mj-lt"/>
                <a:cs typeface="+mj-lt"/>
              </a:rPr>
              <a:t>Building mutual trust and understanding in managing the security dilemma</a:t>
            </a:r>
            <a:endParaRPr lang="da-DK" sz="2000" dirty="0">
              <a:latin typeface="+mn-lt"/>
              <a:ea typeface="Calibri Light"/>
              <a:cs typeface="Calibri Light"/>
            </a:endParaRPr>
          </a:p>
        </p:txBody>
      </p:sp>
      <p:sp>
        <p:nvSpPr>
          <p:cNvPr id="3" name="Pladsholder til indhold 2">
            <a:extLst>
              <a:ext uri="{FF2B5EF4-FFF2-40B4-BE49-F238E27FC236}">
                <a16:creationId xmlns:a16="http://schemas.microsoft.com/office/drawing/2014/main" id="{B675BF53-E82D-13FA-C1D0-EE9EBCF015F0}"/>
              </a:ext>
            </a:extLst>
          </p:cNvPr>
          <p:cNvSpPr>
            <a:spLocks noGrp="1"/>
          </p:cNvSpPr>
          <p:nvPr>
            <p:ph idx="1"/>
          </p:nvPr>
        </p:nvSpPr>
        <p:spPr>
          <a:xfrm>
            <a:off x="480340" y="1348353"/>
            <a:ext cx="11392573" cy="5238427"/>
          </a:xfrm>
        </p:spPr>
        <p:txBody>
          <a:bodyPr vert="horz" lIns="0" tIns="0" rIns="0" bIns="0" rtlCol="0" anchor="t">
            <a:noAutofit/>
          </a:bodyPr>
          <a:lstStyle/>
          <a:p>
            <a:pPr marL="342900" lvl="0" indent="-342900">
              <a:buFont typeface="+mj-lt"/>
              <a:buAutoNum type="arabicParenR"/>
            </a:pPr>
            <a:r>
              <a:rPr lang="en-GB" sz="2200" b="1" dirty="0">
                <a:effectLst/>
                <a:ea typeface="Times New Roman" panose="02020603050405020304" pitchFamily="18" charset="0"/>
                <a:cs typeface="Aptos" panose="020B0004020202020204" pitchFamily="34" charset="0"/>
              </a:rPr>
              <a:t>Optimal instrumentation</a:t>
            </a:r>
            <a:r>
              <a:rPr lang="en-GB" sz="2200" dirty="0">
                <a:effectLst/>
                <a:ea typeface="Times New Roman" panose="02020603050405020304" pitchFamily="18" charset="0"/>
                <a:cs typeface="Aptos" panose="020B0004020202020204" pitchFamily="34" charset="0"/>
              </a:rPr>
              <a:t> while meeting security concerns. I.e. </a:t>
            </a:r>
            <a:r>
              <a:rPr lang="en-GB" sz="2200" dirty="0">
                <a:ea typeface="Times New Roman" panose="02020603050405020304" pitchFamily="18" charset="0"/>
                <a:cs typeface="Aptos" panose="020B0004020202020204" pitchFamily="34" charset="0"/>
              </a:rPr>
              <a:t>avoiding </a:t>
            </a:r>
            <a:r>
              <a:rPr lang="en-GB" sz="2200" dirty="0">
                <a:effectLst/>
                <a:ea typeface="Times New Roman" panose="02020603050405020304" pitchFamily="18" charset="0"/>
                <a:cs typeface="Aptos" panose="020B0004020202020204" pitchFamily="34" charset="0"/>
              </a:rPr>
              <a:t>down-grading data, when possible.</a:t>
            </a:r>
            <a:endParaRPr lang="en-GB" sz="2200" dirty="0">
              <a:effectLst/>
              <a:ea typeface="Calibri" panose="020F0502020204030204" pitchFamily="34" charset="0"/>
              <a:cs typeface="Aptos" panose="020B0004020202020204" pitchFamily="34" charset="0"/>
            </a:endParaRPr>
          </a:p>
          <a:p>
            <a:pPr marL="342900" lvl="0" indent="-342900">
              <a:buFont typeface="+mj-lt"/>
              <a:buAutoNum type="arabicParenR"/>
            </a:pPr>
            <a:r>
              <a:rPr lang="en-GB" sz="2200" dirty="0">
                <a:effectLst/>
                <a:ea typeface="Times New Roman" panose="02020603050405020304" pitchFamily="18" charset="0"/>
                <a:cs typeface="Aptos" panose="020B0004020202020204" pitchFamily="34" charset="0"/>
              </a:rPr>
              <a:t>Striking the above balance and pursuing its political-, organisational-, economic- and technical roadmap, is </a:t>
            </a:r>
            <a:r>
              <a:rPr lang="en-GB" sz="2200" b="1" i="1" dirty="0">
                <a:effectLst/>
                <a:ea typeface="Times New Roman" panose="02020603050405020304" pitchFamily="18" charset="0"/>
                <a:cs typeface="Aptos" panose="020B0004020202020204" pitchFamily="34" charset="0"/>
              </a:rPr>
              <a:t>only </a:t>
            </a:r>
            <a:r>
              <a:rPr lang="en-GB" sz="2200" b="1" dirty="0">
                <a:effectLst/>
                <a:ea typeface="Times New Roman" panose="02020603050405020304" pitchFamily="18" charset="0"/>
                <a:cs typeface="Aptos" panose="020B0004020202020204" pitchFamily="34" charset="0"/>
              </a:rPr>
              <a:t>possible via robust dialogue </a:t>
            </a:r>
            <a:r>
              <a:rPr lang="en-GB" sz="2200" dirty="0">
                <a:effectLst/>
                <a:ea typeface="Times New Roman" panose="02020603050405020304" pitchFamily="18" charset="0"/>
                <a:cs typeface="Aptos" panose="020B0004020202020204" pitchFamily="34" charset="0"/>
              </a:rPr>
              <a:t>between</a:t>
            </a:r>
            <a:r>
              <a:rPr lang="en-GB" sz="2200" b="1" dirty="0">
                <a:effectLst/>
                <a:ea typeface="Times New Roman" panose="02020603050405020304" pitchFamily="18" charset="0"/>
                <a:cs typeface="Aptos" panose="020B0004020202020204" pitchFamily="34" charset="0"/>
              </a:rPr>
              <a:t> </a:t>
            </a:r>
            <a:r>
              <a:rPr lang="en-GB" sz="2200" dirty="0">
                <a:effectLst/>
                <a:ea typeface="Times New Roman" panose="02020603050405020304" pitchFamily="18" charset="0"/>
                <a:cs typeface="Aptos" panose="020B0004020202020204" pitchFamily="34" charset="0"/>
              </a:rPr>
              <a:t>agencies and research.</a:t>
            </a:r>
            <a:endParaRPr lang="en-GB" sz="2200" dirty="0">
              <a:effectLst/>
              <a:ea typeface="Calibri" panose="020F0502020204030204" pitchFamily="34" charset="0"/>
              <a:cs typeface="Aptos" panose="020B0004020202020204" pitchFamily="34" charset="0"/>
            </a:endParaRPr>
          </a:p>
          <a:p>
            <a:pPr marL="342900" lvl="0" indent="-342900">
              <a:buFont typeface="+mj-lt"/>
              <a:buAutoNum type="arabicParenR"/>
            </a:pPr>
            <a:r>
              <a:rPr lang="en-GB" sz="2200" dirty="0">
                <a:effectLst/>
                <a:ea typeface="Times New Roman" panose="02020603050405020304" pitchFamily="18" charset="0"/>
                <a:cs typeface="Aptos" panose="020B0004020202020204" pitchFamily="34" charset="0"/>
              </a:rPr>
              <a:t>Pursuing technology and advanced infrastructure, European agencies </a:t>
            </a:r>
            <a:r>
              <a:rPr lang="en-GB" sz="2200" b="1" dirty="0">
                <a:effectLst/>
                <a:ea typeface="Times New Roman" panose="02020603050405020304" pitchFamily="18" charset="0"/>
                <a:cs typeface="Aptos" panose="020B0004020202020204" pitchFamily="34" charset="0"/>
              </a:rPr>
              <a:t>cannot </a:t>
            </a:r>
            <a:r>
              <a:rPr lang="en-GB" sz="2200" b="1" i="1" dirty="0">
                <a:ea typeface="Times New Roman" panose="02020603050405020304" pitchFamily="18" charset="0"/>
                <a:cs typeface="Aptos" panose="020B0004020202020204" pitchFamily="34" charset="0"/>
              </a:rPr>
              <a:t>g</a:t>
            </a:r>
            <a:r>
              <a:rPr lang="en-GB" sz="2200" b="1" i="1" dirty="0">
                <a:effectLst/>
                <a:ea typeface="Times New Roman" panose="02020603050405020304" pitchFamily="18" charset="0"/>
                <a:cs typeface="Aptos" panose="020B0004020202020204" pitchFamily="34" charset="0"/>
              </a:rPr>
              <a:t>o-it-alone</a:t>
            </a:r>
            <a:r>
              <a:rPr lang="en-GB" sz="2200" i="1" dirty="0">
                <a:effectLst/>
                <a:ea typeface="Times New Roman" panose="02020603050405020304" pitchFamily="18" charset="0"/>
                <a:cs typeface="Aptos" panose="020B0004020202020204" pitchFamily="34" charset="0"/>
              </a:rPr>
              <a:t>,</a:t>
            </a:r>
            <a:r>
              <a:rPr lang="en-GB" sz="2200" dirty="0">
                <a:effectLst/>
                <a:ea typeface="Times New Roman" panose="02020603050405020304" pitchFamily="18" charset="0"/>
                <a:cs typeface="Aptos" panose="020B0004020202020204" pitchFamily="34" charset="0"/>
              </a:rPr>
              <a:t> like the USA can.</a:t>
            </a:r>
            <a:endParaRPr lang="en-GB" sz="2200" dirty="0">
              <a:effectLst/>
              <a:ea typeface="Calibri" panose="020F0502020204030204" pitchFamily="34" charset="0"/>
              <a:cs typeface="Aptos" panose="020B0004020202020204" pitchFamily="34" charset="0"/>
            </a:endParaRPr>
          </a:p>
          <a:p>
            <a:pPr marL="342900" lvl="0" indent="-342900">
              <a:buFont typeface="+mj-lt"/>
              <a:buAutoNum type="arabicParenR"/>
            </a:pPr>
            <a:r>
              <a:rPr lang="en-GB" sz="2200" dirty="0">
                <a:effectLst/>
                <a:ea typeface="Times New Roman" panose="02020603050405020304" pitchFamily="18" charset="0"/>
                <a:cs typeface="Aptos" panose="020B0004020202020204" pitchFamily="34" charset="0"/>
              </a:rPr>
              <a:t>Assumption: Grounds for a </a:t>
            </a:r>
            <a:r>
              <a:rPr lang="en-GB" sz="2200" b="1" dirty="0">
                <a:effectLst/>
                <a:ea typeface="Times New Roman" panose="02020603050405020304" pitchFamily="18" charset="0"/>
                <a:cs typeface="Aptos" panose="020B0004020202020204" pitchFamily="34" charset="0"/>
              </a:rPr>
              <a:t>strong degree of synergy and symbiosis </a:t>
            </a:r>
            <a:r>
              <a:rPr lang="en-GB" sz="2200" dirty="0">
                <a:effectLst/>
                <a:ea typeface="Times New Roman" panose="02020603050405020304" pitchFamily="18" charset="0"/>
                <a:cs typeface="Aptos" panose="020B0004020202020204" pitchFamily="34" charset="0"/>
              </a:rPr>
              <a:t>in</a:t>
            </a:r>
            <a:r>
              <a:rPr lang="en-GB" sz="2200" b="1" dirty="0">
                <a:effectLst/>
                <a:ea typeface="Times New Roman" panose="02020603050405020304" pitchFamily="18" charset="0"/>
                <a:cs typeface="Aptos" panose="020B0004020202020204" pitchFamily="34" charset="0"/>
              </a:rPr>
              <a:t> </a:t>
            </a:r>
            <a:r>
              <a:rPr lang="en-GB" sz="2200" dirty="0">
                <a:effectLst/>
                <a:ea typeface="Times New Roman" panose="02020603050405020304" pitchFamily="18" charset="0"/>
                <a:cs typeface="Aptos" panose="020B0004020202020204" pitchFamily="34" charset="0"/>
              </a:rPr>
              <a:t>agencies and research cooperation.</a:t>
            </a:r>
            <a:endParaRPr lang="en-GB" sz="2200" dirty="0">
              <a:effectLst/>
              <a:ea typeface="Calibri" panose="020F0502020204030204" pitchFamily="34" charset="0"/>
              <a:cs typeface="Aptos" panose="020B0004020202020204" pitchFamily="34" charset="0"/>
            </a:endParaRPr>
          </a:p>
          <a:p>
            <a:pPr marL="342900" lvl="0" indent="-342900">
              <a:buFont typeface="+mj-lt"/>
              <a:buAutoNum type="arabicParenR"/>
            </a:pPr>
            <a:r>
              <a:rPr lang="en-GB" sz="2200" dirty="0">
                <a:effectLst/>
                <a:ea typeface="Times New Roman" panose="02020603050405020304" pitchFamily="18" charset="0"/>
                <a:cs typeface="Aptos" panose="020B0004020202020204" pitchFamily="34" charset="0"/>
              </a:rPr>
              <a:t>Different </a:t>
            </a:r>
            <a:r>
              <a:rPr lang="en-GB" sz="2200" dirty="0"/>
              <a:t>national understandings as to above points ==&gt; </a:t>
            </a:r>
            <a:r>
              <a:rPr lang="en-GB" sz="2200" b="1" dirty="0"/>
              <a:t>National implementations</a:t>
            </a:r>
            <a:r>
              <a:rPr lang="en-GB" sz="2200" dirty="0"/>
              <a:t>, which might or might not foster cooperation conglomerations.</a:t>
            </a:r>
          </a:p>
          <a:p>
            <a:pPr marL="342900" lvl="0" indent="-342900">
              <a:buFont typeface="+mj-lt"/>
              <a:buAutoNum type="arabicParenR"/>
            </a:pPr>
            <a:r>
              <a:rPr lang="en-GB" sz="2200" b="1" dirty="0">
                <a:ea typeface="Times New Roman" panose="02020603050405020304" pitchFamily="18" charset="0"/>
                <a:cs typeface="Aptos" panose="020B0004020202020204" pitchFamily="34" charset="0"/>
              </a:rPr>
              <a:t>D</a:t>
            </a:r>
            <a:r>
              <a:rPr lang="en-GB" sz="2200" b="1" dirty="0">
                <a:effectLst/>
                <a:ea typeface="Times New Roman" panose="02020603050405020304" pitchFamily="18" charset="0"/>
                <a:cs typeface="Aptos" panose="020B0004020202020204" pitchFamily="34" charset="0"/>
              </a:rPr>
              <a:t>ialogue</a:t>
            </a:r>
            <a:r>
              <a:rPr lang="en-GB" sz="2200" dirty="0">
                <a:effectLst/>
                <a:ea typeface="Times New Roman" panose="02020603050405020304" pitchFamily="18" charset="0"/>
                <a:cs typeface="Aptos" panose="020B0004020202020204" pitchFamily="34" charset="0"/>
              </a:rPr>
              <a:t> with agencies: Policies for data flows, data management, compute, data publication. </a:t>
            </a:r>
          </a:p>
          <a:p>
            <a:pPr marL="342900" lvl="0" indent="-342900">
              <a:buFont typeface="+mj-lt"/>
              <a:buAutoNum type="arabicParenR"/>
            </a:pPr>
            <a:r>
              <a:rPr lang="en-GB" sz="2200" dirty="0">
                <a:effectLst/>
                <a:ea typeface="Times New Roman" panose="02020603050405020304" pitchFamily="18" charset="0"/>
                <a:cs typeface="Aptos" panose="020B0004020202020204" pitchFamily="34" charset="0"/>
              </a:rPr>
              <a:t>A joint multifaceted approach: </a:t>
            </a:r>
            <a:r>
              <a:rPr lang="en-GB" sz="2200" b="1" dirty="0">
                <a:ea typeface="Times New Roman" panose="02020603050405020304" pitchFamily="18" charset="0"/>
                <a:cs typeface="Aptos" panose="020B0004020202020204" pitchFamily="34" charset="0"/>
              </a:rPr>
              <a:t>C</a:t>
            </a:r>
            <a:r>
              <a:rPr lang="en-GB" sz="2200" b="1" dirty="0">
                <a:effectLst/>
                <a:ea typeface="Times New Roman" panose="02020603050405020304" pitchFamily="18" charset="0"/>
                <a:cs typeface="Aptos" panose="020B0004020202020204" pitchFamily="34" charset="0"/>
              </a:rPr>
              <a:t>ollaboration-framework</a:t>
            </a:r>
            <a:r>
              <a:rPr lang="en-GB" sz="2200" dirty="0">
                <a:effectLst/>
                <a:ea typeface="Times New Roman" panose="02020603050405020304" pitchFamily="18" charset="0"/>
                <a:cs typeface="Aptos" panose="020B0004020202020204" pitchFamily="34" charset="0"/>
              </a:rPr>
              <a:t> pursuing how-to </a:t>
            </a:r>
            <a:r>
              <a:rPr lang="en-GB" sz="2200" b="1" dirty="0">
                <a:effectLst/>
                <a:ea typeface="Times New Roman" panose="02020603050405020304" pitchFamily="18" charset="0"/>
                <a:cs typeface="Aptos" panose="020B0004020202020204" pitchFamily="34" charset="0"/>
              </a:rPr>
              <a:t>Trusted Research Environment (TRE)</a:t>
            </a:r>
            <a:r>
              <a:rPr lang="en-GB" sz="2200" dirty="0">
                <a:effectLst/>
                <a:ea typeface="Times New Roman" panose="02020603050405020304" pitchFamily="18" charset="0"/>
                <a:cs typeface="Aptos" panose="020B0004020202020204" pitchFamily="34" charset="0"/>
              </a:rPr>
              <a:t>, with vetting of researchers, algorithms, data products (public and classified).</a:t>
            </a:r>
          </a:p>
          <a:p>
            <a:pPr marL="0" indent="0">
              <a:buNone/>
            </a:pPr>
            <a:endParaRPr lang="da-DK" sz="2000" dirty="0">
              <a:latin typeface="+mj-lt"/>
              <a:ea typeface="Cambria"/>
              <a:cs typeface="Calibri"/>
            </a:endParaRPr>
          </a:p>
        </p:txBody>
      </p:sp>
    </p:spTree>
    <p:extLst>
      <p:ext uri="{BB962C8B-B14F-4D97-AF65-F5344CB8AC3E}">
        <p14:creationId xmlns:p14="http://schemas.microsoft.com/office/powerpoint/2010/main" val="339211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D8BBF-444A-2DD3-2A58-317B8C20AD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06751E-565A-F2B2-447A-3F63F58CB648}"/>
              </a:ext>
            </a:extLst>
          </p:cNvPr>
          <p:cNvSpPr>
            <a:spLocks noGrp="1"/>
          </p:cNvSpPr>
          <p:nvPr>
            <p:ph type="title"/>
          </p:nvPr>
        </p:nvSpPr>
        <p:spPr>
          <a:xfrm>
            <a:off x="480339" y="419090"/>
            <a:ext cx="9477284" cy="720000"/>
          </a:xfrm>
        </p:spPr>
        <p:txBody>
          <a:bodyPr vert="horz" lIns="0" tIns="0" rIns="0" bIns="0" rtlCol="0" anchor="b" anchorCtr="0">
            <a:noAutofit/>
          </a:bodyPr>
          <a:lstStyle/>
          <a:p>
            <a:r>
              <a:rPr lang="en-GB" sz="4000" noProof="0" dirty="0">
                <a:latin typeface="+mn-lt"/>
                <a:ea typeface="+mj-lt"/>
                <a:cs typeface="+mj-lt"/>
              </a:rPr>
              <a:t>A FOS Trusted Research Environment (TRE)</a:t>
            </a:r>
            <a:endParaRPr lang="en-GB" sz="4000" noProof="0" dirty="0">
              <a:latin typeface="+mn-lt"/>
              <a:ea typeface="Calibri Light"/>
              <a:cs typeface="Calibri Light"/>
            </a:endParaRPr>
          </a:p>
        </p:txBody>
      </p:sp>
      <p:pic>
        <p:nvPicPr>
          <p:cNvPr id="7" name="Picture 6">
            <a:extLst>
              <a:ext uri="{FF2B5EF4-FFF2-40B4-BE49-F238E27FC236}">
                <a16:creationId xmlns:a16="http://schemas.microsoft.com/office/drawing/2014/main" id="{1580D0A1-73B2-46AE-D6AF-AFBFD1C5B1CC}"/>
              </a:ext>
            </a:extLst>
          </p:cNvPr>
          <p:cNvPicPr>
            <a:picLocks noChangeAspect="1"/>
          </p:cNvPicPr>
          <p:nvPr/>
        </p:nvPicPr>
        <p:blipFill>
          <a:blip r:embed="rId3"/>
          <a:stretch>
            <a:fillRect/>
          </a:stretch>
        </p:blipFill>
        <p:spPr>
          <a:xfrm>
            <a:off x="846499" y="1139090"/>
            <a:ext cx="10499002" cy="5527309"/>
          </a:xfrm>
          <a:prstGeom prst="rect">
            <a:avLst/>
          </a:prstGeom>
        </p:spPr>
      </p:pic>
      <p:pic>
        <p:nvPicPr>
          <p:cNvPr id="4" name="Picture 3">
            <a:hlinkClick r:id="rId4"/>
            <a:extLst>
              <a:ext uri="{FF2B5EF4-FFF2-40B4-BE49-F238E27FC236}">
                <a16:creationId xmlns:a16="http://schemas.microsoft.com/office/drawing/2014/main" id="{C5DC977A-37C9-94C8-56B6-3227719DBDA9}"/>
              </a:ext>
            </a:extLst>
          </p:cNvPr>
          <p:cNvPicPr>
            <a:picLocks noChangeAspect="1"/>
          </p:cNvPicPr>
          <p:nvPr/>
        </p:nvPicPr>
        <p:blipFill>
          <a:blip r:embed="rId5"/>
          <a:stretch>
            <a:fillRect/>
          </a:stretch>
        </p:blipFill>
        <p:spPr>
          <a:xfrm>
            <a:off x="11001200" y="5825764"/>
            <a:ext cx="935047" cy="669247"/>
          </a:xfrm>
          <a:prstGeom prst="rect">
            <a:avLst/>
          </a:prstGeom>
        </p:spPr>
      </p:pic>
    </p:spTree>
    <p:extLst>
      <p:ext uri="{BB962C8B-B14F-4D97-AF65-F5344CB8AC3E}">
        <p14:creationId xmlns:p14="http://schemas.microsoft.com/office/powerpoint/2010/main" val="101411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B1969-F371-6C58-E777-DD3DC7281D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73AC1A-615F-6837-DE67-71DCD0CBC259}"/>
              </a:ext>
            </a:extLst>
          </p:cNvPr>
          <p:cNvSpPr>
            <a:spLocks noGrp="1"/>
          </p:cNvSpPr>
          <p:nvPr>
            <p:ph type="title"/>
          </p:nvPr>
        </p:nvSpPr>
        <p:spPr>
          <a:xfrm>
            <a:off x="480338" y="419090"/>
            <a:ext cx="9646813" cy="720000"/>
          </a:xfrm>
        </p:spPr>
        <p:txBody>
          <a:bodyPr vert="horz" lIns="0" tIns="0" rIns="0" bIns="0" rtlCol="0" anchor="b" anchorCtr="0">
            <a:noAutofit/>
          </a:bodyPr>
          <a:lstStyle/>
          <a:p>
            <a:r>
              <a:rPr lang="en-GB" sz="3800" dirty="0">
                <a:latin typeface="+mn-lt"/>
                <a:cs typeface="Calibri" panose="020F0502020204030204" pitchFamily="34" charset="0"/>
              </a:rPr>
              <a:t>Example: National Supercomputer Centre (NSC)</a:t>
            </a:r>
            <a:br>
              <a:rPr lang="en-GB" sz="4000" dirty="0">
                <a:cs typeface="Calibri" panose="020F0502020204030204" pitchFamily="34" charset="0"/>
              </a:rPr>
            </a:br>
            <a:r>
              <a:rPr lang="en-GB" sz="2000" b="0" dirty="0">
                <a:cs typeface="Calibri" panose="020F0502020204030204" pitchFamily="34" charset="0"/>
              </a:rPr>
              <a:t>at Linköping University, Sweden </a:t>
            </a:r>
            <a:r>
              <a:rPr lang="en-GB" sz="2000" b="0" dirty="0">
                <a:ea typeface="+mj-lt"/>
                <a:cs typeface="+mj-lt"/>
              </a:rPr>
              <a:t>(a </a:t>
            </a:r>
            <a:r>
              <a:rPr lang="en-GB" sz="2000" b="0" i="1" dirty="0">
                <a:ea typeface="+mj-lt"/>
                <a:cs typeface="+mj-lt"/>
              </a:rPr>
              <a:t>de facto </a:t>
            </a:r>
            <a:r>
              <a:rPr lang="en-GB" sz="2000" b="0" dirty="0">
                <a:ea typeface="+mj-lt"/>
                <a:cs typeface="+mj-lt"/>
              </a:rPr>
              <a:t>TRE)</a:t>
            </a:r>
            <a:endParaRPr lang="en-GB" sz="2000" b="0" dirty="0">
              <a:ea typeface="Calibri Light"/>
              <a:cs typeface="Calibri Light"/>
            </a:endParaRPr>
          </a:p>
        </p:txBody>
      </p:sp>
      <p:pic>
        <p:nvPicPr>
          <p:cNvPr id="1026" name="Picture 2">
            <a:extLst>
              <a:ext uri="{FF2B5EF4-FFF2-40B4-BE49-F238E27FC236}">
                <a16:creationId xmlns:a16="http://schemas.microsoft.com/office/drawing/2014/main" id="{DBB31610-9C94-A25F-03EB-AFD73F799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963" y="4400833"/>
            <a:ext cx="6008330" cy="2187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B69E35-B990-0148-B884-7568050B37B1}"/>
              </a:ext>
            </a:extLst>
          </p:cNvPr>
          <p:cNvSpPr txBox="1"/>
          <p:nvPr/>
        </p:nvSpPr>
        <p:spPr>
          <a:xfrm>
            <a:off x="480339" y="1457213"/>
            <a:ext cx="11487941" cy="4771819"/>
          </a:xfrm>
          <a:prstGeom prst="rect">
            <a:avLst/>
          </a:prstGeom>
          <a:noFill/>
        </p:spPr>
        <p:txBody>
          <a:bodyPr wrap="square">
            <a:spAutoFit/>
          </a:bodyPr>
          <a:lstStyle/>
          <a:p>
            <a:pPr>
              <a:lnSpc>
                <a:spcPct val="115000"/>
              </a:lnSpc>
              <a:spcAft>
                <a:spcPts val="1000"/>
              </a:spcAft>
              <a:buNone/>
            </a:pPr>
            <a:r>
              <a:rPr lang="en-GB" sz="2000" kern="100" noProof="0" dirty="0">
                <a:effectLst/>
                <a:latin typeface="Calibri" panose="020F0502020204030204" pitchFamily="34" charset="0"/>
                <a:ea typeface="Calibri" panose="020F0502020204030204" pitchFamily="34" charset="0"/>
                <a:cs typeface="Times New Roman" panose="02020603050405020304" pitchFamily="18" charset="0"/>
              </a:rPr>
              <a:t>NSC plays a significant role in supporting military and defence-related applications, primarily through its collaboration with Saab AB, a leading Swedish aerospace and defence company. This partnership leverages NSC's high-performance computing (HPC) capabilities to advance various technologies and applications:</a:t>
            </a:r>
          </a:p>
          <a:p>
            <a:pPr marL="342900" lvl="0" indent="-342900">
              <a:lnSpc>
                <a:spcPct val="115000"/>
              </a:lnSpc>
              <a:spcAft>
                <a:spcPts val="1000"/>
              </a:spcAft>
              <a:buSzPts val="1000"/>
              <a:buFont typeface="Symbol" panose="05050102010706020507" pitchFamily="18" charset="2"/>
              <a:buChar char=""/>
              <a:tabLst>
                <a:tab pos="457200" algn="l"/>
              </a:tabLst>
            </a:pPr>
            <a:r>
              <a:rPr lang="en-GB" b="1" kern="100" noProof="0" dirty="0">
                <a:effectLst/>
                <a:latin typeface="Calibri" panose="020F0502020204030204" pitchFamily="34" charset="0"/>
                <a:ea typeface="Calibri" panose="020F0502020204030204" pitchFamily="34" charset="0"/>
                <a:cs typeface="Times New Roman" panose="02020603050405020304" pitchFamily="18" charset="0"/>
              </a:rPr>
              <a:t>Aerodynamics and Flight Dynamics:</a:t>
            </a:r>
            <a:r>
              <a:rPr lang="en-GB" kern="100" noProof="0" dirty="0">
                <a:effectLst/>
                <a:latin typeface="Calibri" panose="020F0502020204030204" pitchFamily="34" charset="0"/>
                <a:ea typeface="Calibri" panose="020F0502020204030204" pitchFamily="34" charset="0"/>
                <a:cs typeface="Times New Roman" panose="02020603050405020304" pitchFamily="18" charset="0"/>
              </a:rPr>
              <a:t> Simulating airflow and aircraft behaviour under various conditions.</a:t>
            </a:r>
          </a:p>
          <a:p>
            <a:pPr marL="342900" lvl="0" indent="-342900">
              <a:lnSpc>
                <a:spcPct val="115000"/>
              </a:lnSpc>
              <a:spcAft>
                <a:spcPts val="1000"/>
              </a:spcAft>
              <a:buSzPts val="1000"/>
              <a:buFont typeface="Symbol" panose="05050102010706020507" pitchFamily="18" charset="2"/>
              <a:buChar char=""/>
              <a:tabLst>
                <a:tab pos="457200" algn="l"/>
              </a:tabLst>
            </a:pPr>
            <a:r>
              <a:rPr lang="en-GB" b="1" kern="100" noProof="0" dirty="0">
                <a:effectLst/>
                <a:latin typeface="Calibri" panose="020F0502020204030204" pitchFamily="34" charset="0"/>
                <a:ea typeface="Calibri" panose="020F0502020204030204" pitchFamily="34" charset="0"/>
                <a:cs typeface="Times New Roman" panose="02020603050405020304" pitchFamily="18" charset="0"/>
              </a:rPr>
              <a:t>Structural Analysis:</a:t>
            </a:r>
            <a:r>
              <a:rPr lang="en-GB" kern="100" noProof="0" dirty="0">
                <a:effectLst/>
                <a:latin typeface="Calibri" panose="020F0502020204030204" pitchFamily="34" charset="0"/>
                <a:ea typeface="Calibri" panose="020F0502020204030204" pitchFamily="34" charset="0"/>
                <a:cs typeface="Times New Roman" panose="02020603050405020304" pitchFamily="18" charset="0"/>
              </a:rPr>
              <a:t> Assessing the integrity and performance of aircraft structures. </a:t>
            </a:r>
          </a:p>
          <a:p>
            <a:pPr marL="342900" lvl="0" indent="-342900">
              <a:lnSpc>
                <a:spcPct val="115000"/>
              </a:lnSpc>
              <a:spcAft>
                <a:spcPts val="1000"/>
              </a:spcAft>
              <a:buSzPts val="1000"/>
              <a:buFont typeface="Symbol" panose="05050102010706020507" pitchFamily="18" charset="2"/>
              <a:buChar char=""/>
              <a:tabLst>
                <a:tab pos="457200" algn="l"/>
              </a:tabLst>
            </a:pPr>
            <a:r>
              <a:rPr lang="en-GB" b="1" kern="100" noProof="0" dirty="0">
                <a:effectLst/>
                <a:latin typeface="Calibri" panose="020F0502020204030204" pitchFamily="34" charset="0"/>
                <a:ea typeface="Calibri" panose="020F0502020204030204" pitchFamily="34" charset="0"/>
                <a:cs typeface="Times New Roman" panose="02020603050405020304" pitchFamily="18" charset="0"/>
              </a:rPr>
              <a:t>Radar Cross-Section Modelling:</a:t>
            </a:r>
            <a:r>
              <a:rPr lang="en-GB" kern="100" noProof="0" dirty="0">
                <a:effectLst/>
                <a:latin typeface="Calibri" panose="020F0502020204030204" pitchFamily="34" charset="0"/>
                <a:ea typeface="Calibri" panose="020F0502020204030204" pitchFamily="34" charset="0"/>
                <a:cs typeface="Times New Roman" panose="02020603050405020304" pitchFamily="18" charset="0"/>
              </a:rPr>
              <a:t> Evaluating the stealth characteristics of aircraft designs.</a:t>
            </a:r>
          </a:p>
          <a:p>
            <a:pPr marL="342900" lvl="0" indent="-342900">
              <a:lnSpc>
                <a:spcPct val="115000"/>
              </a:lnSpc>
              <a:spcAft>
                <a:spcPts val="1000"/>
              </a:spcAft>
              <a:buSzPts val="1000"/>
              <a:buFont typeface="Symbol" panose="05050102010706020507" pitchFamily="18" charset="2"/>
              <a:buChar char=""/>
              <a:tabLst>
                <a:tab pos="457200" algn="l"/>
              </a:tabLst>
            </a:pPr>
            <a:r>
              <a:rPr lang="en-GB" b="1" kern="100" noProof="0" dirty="0">
                <a:effectLst/>
                <a:latin typeface="Calibri" panose="020F0502020204030204" pitchFamily="34" charset="0"/>
                <a:ea typeface="Calibri" panose="020F0502020204030204" pitchFamily="34" charset="0"/>
                <a:cs typeface="Times New Roman" panose="02020603050405020304" pitchFamily="18" charset="0"/>
              </a:rPr>
              <a:t>Autonomous Systems:</a:t>
            </a:r>
            <a:r>
              <a:rPr lang="en-GB" kern="100" noProof="0" dirty="0">
                <a:effectLst/>
                <a:latin typeface="Calibri" panose="020F0502020204030204" pitchFamily="34" charset="0"/>
                <a:ea typeface="Calibri" panose="020F0502020204030204" pitchFamily="34" charset="0"/>
                <a:cs typeface="Times New Roman" panose="02020603050405020304" pitchFamily="18" charset="0"/>
              </a:rPr>
              <a:t> Developing intelligent </a:t>
            </a:r>
            <a:br>
              <a:rPr lang="en-GB" kern="100" noProof="0" dirty="0">
                <a:effectLst/>
                <a:latin typeface="Calibri" panose="020F0502020204030204" pitchFamily="34" charset="0"/>
                <a:ea typeface="Calibri" panose="020F0502020204030204" pitchFamily="34" charset="0"/>
                <a:cs typeface="Times New Roman" panose="02020603050405020304" pitchFamily="18" charset="0"/>
              </a:rPr>
            </a:br>
            <a:r>
              <a:rPr lang="en-GB" kern="100" noProof="0" dirty="0">
                <a:effectLst/>
                <a:latin typeface="Calibri" panose="020F0502020204030204" pitchFamily="34" charset="0"/>
                <a:ea typeface="Calibri" panose="020F0502020204030204" pitchFamily="34" charset="0"/>
                <a:cs typeface="Times New Roman" panose="02020603050405020304" pitchFamily="18" charset="0"/>
              </a:rPr>
              <a:t>behaviours for unmanned vehicles and drones.</a:t>
            </a:r>
          </a:p>
          <a:p>
            <a:pPr marL="342900" lvl="0" indent="-342900">
              <a:lnSpc>
                <a:spcPct val="115000"/>
              </a:lnSpc>
              <a:spcAft>
                <a:spcPts val="1000"/>
              </a:spcAft>
              <a:buSzPts val="1000"/>
              <a:buFont typeface="Symbol" panose="05050102010706020507" pitchFamily="18" charset="2"/>
              <a:buChar char=""/>
              <a:tabLst>
                <a:tab pos="457200" algn="l"/>
              </a:tabLst>
            </a:pPr>
            <a:r>
              <a:rPr lang="en-GB" b="1" kern="100" noProof="0" dirty="0">
                <a:effectLst/>
                <a:latin typeface="Calibri" panose="020F0502020204030204" pitchFamily="34" charset="0"/>
                <a:ea typeface="Calibri" panose="020F0502020204030204" pitchFamily="34" charset="0"/>
                <a:cs typeface="Times New Roman" panose="02020603050405020304" pitchFamily="18" charset="0"/>
              </a:rPr>
              <a:t>Predictive Maintenance:</a:t>
            </a:r>
            <a:r>
              <a:rPr lang="en-GB" kern="100" noProof="0" dirty="0">
                <a:effectLst/>
                <a:latin typeface="Calibri" panose="020F0502020204030204" pitchFamily="34" charset="0"/>
                <a:ea typeface="Calibri" panose="020F0502020204030204" pitchFamily="34" charset="0"/>
                <a:cs typeface="Times New Roman" panose="02020603050405020304" pitchFamily="18" charset="0"/>
              </a:rPr>
              <a:t> Anticipating equipment </a:t>
            </a:r>
            <a:br>
              <a:rPr lang="en-GB" kern="100" noProof="0" dirty="0">
                <a:effectLst/>
                <a:latin typeface="Calibri" panose="020F0502020204030204" pitchFamily="34" charset="0"/>
                <a:ea typeface="Calibri" panose="020F0502020204030204" pitchFamily="34" charset="0"/>
                <a:cs typeface="Times New Roman" panose="02020603050405020304" pitchFamily="18" charset="0"/>
              </a:rPr>
            </a:br>
            <a:r>
              <a:rPr lang="en-GB" kern="100" noProof="0" dirty="0">
                <a:effectLst/>
                <a:latin typeface="Calibri" panose="020F0502020204030204" pitchFamily="34" charset="0"/>
                <a:ea typeface="Calibri" panose="020F0502020204030204" pitchFamily="34" charset="0"/>
                <a:cs typeface="Times New Roman" panose="02020603050405020304" pitchFamily="18" charset="0"/>
              </a:rPr>
              <a:t>failures to improve reliability and reduce downtime.</a:t>
            </a:r>
          </a:p>
          <a:p>
            <a:pPr marL="342900" lvl="0" indent="-342900">
              <a:lnSpc>
                <a:spcPct val="115000"/>
              </a:lnSpc>
              <a:spcAft>
                <a:spcPts val="1000"/>
              </a:spcAft>
              <a:buSzPts val="1000"/>
              <a:buFont typeface="Symbol" panose="05050102010706020507" pitchFamily="18" charset="2"/>
              <a:buChar char=""/>
              <a:tabLst>
                <a:tab pos="457200" algn="l"/>
              </a:tabLst>
            </a:pPr>
            <a:r>
              <a:rPr lang="en-GB" b="1" kern="100" noProof="0" dirty="0">
                <a:effectLst/>
                <a:latin typeface="Calibri" panose="020F0502020204030204" pitchFamily="34" charset="0"/>
                <a:ea typeface="Calibri" panose="020F0502020204030204" pitchFamily="34" charset="0"/>
                <a:cs typeface="Times New Roman" panose="02020603050405020304" pitchFamily="18" charset="0"/>
              </a:rPr>
              <a:t>Cybersecurity:</a:t>
            </a:r>
            <a:r>
              <a:rPr lang="en-GB" kern="100" noProof="0" dirty="0">
                <a:effectLst/>
                <a:latin typeface="Calibri" panose="020F0502020204030204" pitchFamily="34" charset="0"/>
                <a:ea typeface="Calibri" panose="020F0502020204030204" pitchFamily="34" charset="0"/>
                <a:cs typeface="Times New Roman" panose="02020603050405020304" pitchFamily="18" charset="0"/>
              </a:rPr>
              <a:t> Detecting and responding to cyber </a:t>
            </a:r>
            <a:br>
              <a:rPr lang="en-GB" kern="100" noProof="0" dirty="0">
                <a:effectLst/>
                <a:latin typeface="Calibri" panose="020F0502020204030204" pitchFamily="34" charset="0"/>
                <a:ea typeface="Calibri" panose="020F0502020204030204" pitchFamily="34" charset="0"/>
                <a:cs typeface="Times New Roman" panose="02020603050405020304" pitchFamily="18" charset="0"/>
              </a:rPr>
            </a:br>
            <a:r>
              <a:rPr lang="en-GB" kern="100" noProof="0" dirty="0">
                <a:effectLst/>
                <a:latin typeface="Calibri" panose="020F0502020204030204" pitchFamily="34" charset="0"/>
                <a:ea typeface="Calibri" panose="020F0502020204030204" pitchFamily="34" charset="0"/>
                <a:cs typeface="Times New Roman" panose="02020603050405020304" pitchFamily="18" charset="0"/>
              </a:rPr>
              <a:t>threats in real-time.</a:t>
            </a:r>
          </a:p>
        </p:txBody>
      </p:sp>
      <p:sp>
        <p:nvSpPr>
          <p:cNvPr id="3" name="TextBox 2">
            <a:extLst>
              <a:ext uri="{FF2B5EF4-FFF2-40B4-BE49-F238E27FC236}">
                <a16:creationId xmlns:a16="http://schemas.microsoft.com/office/drawing/2014/main" id="{0B1F3CEF-DD65-A145-F6E7-7745D3F98141}"/>
              </a:ext>
            </a:extLst>
          </p:cNvPr>
          <p:cNvSpPr txBox="1"/>
          <p:nvPr/>
        </p:nvSpPr>
        <p:spPr>
          <a:xfrm>
            <a:off x="8702189" y="6547155"/>
            <a:ext cx="1640264" cy="215444"/>
          </a:xfrm>
          <a:prstGeom prst="rect">
            <a:avLst/>
          </a:prstGeom>
          <a:noFill/>
        </p:spPr>
        <p:txBody>
          <a:bodyPr wrap="square" rtlCol="0">
            <a:spAutoFit/>
          </a:bodyPr>
          <a:lstStyle/>
          <a:p>
            <a:r>
              <a:rPr lang="en-GB" sz="800" dirty="0">
                <a:latin typeface="Arial Narrow" panose="020B0606020202030204" pitchFamily="34" charset="0"/>
              </a:rPr>
              <a:t>NSC, Linköping</a:t>
            </a:r>
          </a:p>
        </p:txBody>
      </p:sp>
    </p:spTree>
    <p:extLst>
      <p:ext uri="{BB962C8B-B14F-4D97-AF65-F5344CB8AC3E}">
        <p14:creationId xmlns:p14="http://schemas.microsoft.com/office/powerpoint/2010/main" val="146657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8715-DB25-5B1A-80DA-F8FC5DC2B2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1ED0A9-0E89-6001-84A1-41257513A9D2}"/>
              </a:ext>
            </a:extLst>
          </p:cNvPr>
          <p:cNvSpPr>
            <a:spLocks noGrp="1"/>
          </p:cNvSpPr>
          <p:nvPr>
            <p:ph type="title"/>
          </p:nvPr>
        </p:nvSpPr>
        <p:spPr>
          <a:xfrm>
            <a:off x="480339" y="419090"/>
            <a:ext cx="9477284" cy="720000"/>
          </a:xfrm>
        </p:spPr>
        <p:txBody>
          <a:bodyPr vert="horz" lIns="0" tIns="0" rIns="0" bIns="0" rtlCol="0" anchor="b" anchorCtr="0">
            <a:noAutofit/>
          </a:bodyPr>
          <a:lstStyle/>
          <a:p>
            <a:r>
              <a:rPr lang="en-GB" sz="4000" noProof="0" dirty="0">
                <a:latin typeface="+mn-lt"/>
                <a:ea typeface="+mj-lt"/>
                <a:cs typeface="+mj-lt"/>
              </a:rPr>
              <a:t>The FOS Security Recommendations</a:t>
            </a:r>
            <a:endParaRPr lang="en-GB" sz="4000" noProof="0" dirty="0">
              <a:latin typeface="+mn-lt"/>
              <a:ea typeface="Calibri Light"/>
              <a:cs typeface="Calibri Light"/>
            </a:endParaRPr>
          </a:p>
        </p:txBody>
      </p:sp>
      <p:sp>
        <p:nvSpPr>
          <p:cNvPr id="3" name="Pladsholder til indhold 2">
            <a:extLst>
              <a:ext uri="{FF2B5EF4-FFF2-40B4-BE49-F238E27FC236}">
                <a16:creationId xmlns:a16="http://schemas.microsoft.com/office/drawing/2014/main" id="{BBD54A05-D939-5A11-4757-84DB1416BCCF}"/>
              </a:ext>
            </a:extLst>
          </p:cNvPr>
          <p:cNvSpPr>
            <a:spLocks noGrp="1"/>
          </p:cNvSpPr>
          <p:nvPr>
            <p:ph idx="1"/>
          </p:nvPr>
        </p:nvSpPr>
        <p:spPr>
          <a:xfrm>
            <a:off x="480340" y="1493106"/>
            <a:ext cx="11392573" cy="4956396"/>
          </a:xfrm>
        </p:spPr>
        <p:txBody>
          <a:bodyPr vert="horz" lIns="0" tIns="0" rIns="0" bIns="0" rtlCol="0" anchor="t">
            <a:noAutofit/>
          </a:bodyPr>
          <a:lstStyle/>
          <a:p>
            <a:pPr marL="0" lvl="0" indent="0">
              <a:buNone/>
            </a:pPr>
            <a:r>
              <a:rPr lang="en-GB" sz="1600" dirty="0">
                <a:effectLst/>
                <a:latin typeface="Aptos" panose="020B0004020202020204" pitchFamily="34" charset="0"/>
                <a:ea typeface="Calibri" panose="020F0502020204030204" pitchFamily="34" charset="0"/>
                <a:cs typeface="Aptos" panose="020B0004020202020204" pitchFamily="34" charset="0"/>
              </a:rPr>
              <a:t>Fiber Optic Sensing to be conducted in a dedicated Secure HPC &amp; Data Centre, a TRE, meaning</a:t>
            </a:r>
            <a:r>
              <a:rPr lang="en-GB" sz="1600" dirty="0">
                <a:latin typeface="Aptos" panose="020B0004020202020204" pitchFamily="34" charset="0"/>
                <a:ea typeface="Calibri" panose="020F0502020204030204" pitchFamily="34" charset="0"/>
                <a:cs typeface="Aptos" panose="020B0004020202020204" pitchFamily="34" charset="0"/>
              </a:rPr>
              <a:t>:</a:t>
            </a:r>
            <a:endParaRPr lang="en-GB" sz="1600" dirty="0">
              <a:effectLst/>
              <a:latin typeface="Aptos" panose="020B0004020202020204" pitchFamily="34" charset="0"/>
              <a:ea typeface="Calibri" panose="020F0502020204030204" pitchFamily="34" charset="0"/>
              <a:cs typeface="Aptos" panose="020B0004020202020204" pitchFamily="34" charset="0"/>
            </a:endParaRPr>
          </a:p>
          <a:p>
            <a:pPr marL="342900" indent="-342900">
              <a:buFont typeface="+mj-lt"/>
              <a:buAutoNum type="arabicParenR"/>
            </a:pPr>
            <a:r>
              <a:rPr lang="en-GB" sz="1600" b="1" dirty="0">
                <a:latin typeface="Aptos" panose="020B0004020202020204" pitchFamily="34" charset="0"/>
                <a:ea typeface="Calibri" panose="020F0502020204030204" pitchFamily="34" charset="0"/>
                <a:cs typeface="Aptos" panose="020B0004020202020204" pitchFamily="34" charset="0"/>
              </a:rPr>
              <a:t>Vetting</a:t>
            </a:r>
            <a:r>
              <a:rPr lang="en-GB" sz="1600" dirty="0">
                <a:latin typeface="Aptos" panose="020B0004020202020204" pitchFamily="34" charset="0"/>
                <a:ea typeface="Calibri" panose="020F0502020204030204" pitchFamily="34" charset="0"/>
                <a:cs typeface="Aptos" panose="020B0004020202020204" pitchFamily="34" charset="0"/>
              </a:rPr>
              <a:t> of researchers, algorithms as well as output (TRE under agency control, aided by researchers and </a:t>
            </a:r>
            <a:r>
              <a:rPr lang="en-GB" sz="1600" dirty="0" err="1">
                <a:latin typeface="Aptos" panose="020B0004020202020204" pitchFamily="34" charset="0"/>
                <a:ea typeface="Calibri" panose="020F0502020204030204" pitchFamily="34" charset="0"/>
                <a:cs typeface="Aptos" panose="020B0004020202020204" pitchFamily="34" charset="0"/>
              </a:rPr>
              <a:t>eInfras</a:t>
            </a:r>
            <a:r>
              <a:rPr lang="en-GB" sz="1600" dirty="0">
                <a:latin typeface="Aptos" panose="020B0004020202020204" pitchFamily="34" charset="0"/>
                <a:ea typeface="Calibri" panose="020F0502020204030204" pitchFamily="34" charset="0"/>
                <a:cs typeface="Aptos" panose="020B0004020202020204" pitchFamily="34" charset="0"/>
              </a:rPr>
              <a:t>).</a:t>
            </a:r>
          </a:p>
          <a:p>
            <a:pPr marL="342900" lvl="0" indent="-342900">
              <a:buFont typeface="+mj-lt"/>
              <a:buAutoNum type="arabicParenR"/>
            </a:pPr>
            <a:r>
              <a:rPr lang="en-GB" sz="1600" dirty="0">
                <a:effectLst/>
                <a:latin typeface="Aptos" panose="020B0004020202020204" pitchFamily="34" charset="0"/>
                <a:ea typeface="Calibri" panose="020F0502020204030204" pitchFamily="34" charset="0"/>
                <a:cs typeface="Aptos" panose="020B0004020202020204" pitchFamily="34" charset="0"/>
              </a:rPr>
              <a:t>A </a:t>
            </a:r>
            <a:r>
              <a:rPr lang="en-GB" sz="1600" b="1" dirty="0">
                <a:effectLst/>
                <a:latin typeface="Aptos" panose="020B0004020202020204" pitchFamily="34" charset="0"/>
                <a:ea typeface="Calibri" panose="020F0502020204030204" pitchFamily="34" charset="0"/>
                <a:cs typeface="Aptos" panose="020B0004020202020204" pitchFamily="34" charset="0"/>
              </a:rPr>
              <a:t>multifaceted data processing approach </a:t>
            </a:r>
            <a:r>
              <a:rPr lang="en-GB" sz="1600" dirty="0">
                <a:effectLst/>
                <a:latin typeface="Aptos" panose="020B0004020202020204" pitchFamily="34" charset="0"/>
                <a:ea typeface="Calibri" panose="020F0502020204030204" pitchFamily="34" charset="0"/>
                <a:cs typeface="Aptos" panose="020B0004020202020204" pitchFamily="34" charset="0"/>
              </a:rPr>
              <a:t>is offered, includes providing:</a:t>
            </a:r>
          </a:p>
          <a:p>
            <a:pPr marL="800100" lvl="1" indent="-342900">
              <a:buFont typeface="+mj-lt"/>
              <a:buAutoNum type="alphaLcParenR"/>
            </a:pPr>
            <a:r>
              <a:rPr lang="en-GB" sz="1400" b="1" dirty="0">
                <a:effectLst/>
                <a:latin typeface="Aptos" panose="020B0004020202020204" pitchFamily="34" charset="0"/>
                <a:ea typeface="Calibri" panose="020F0502020204030204" pitchFamily="34" charset="0"/>
                <a:cs typeface="Aptos" panose="020B0004020202020204" pitchFamily="34" charset="0"/>
              </a:rPr>
              <a:t>Unfiltered raw data </a:t>
            </a:r>
            <a:r>
              <a:rPr lang="en-GB" sz="1400" dirty="0">
                <a:effectLst/>
                <a:latin typeface="Aptos" panose="020B0004020202020204" pitchFamily="34" charset="0"/>
                <a:ea typeface="Calibri" panose="020F0502020204030204" pitchFamily="34" charset="0"/>
                <a:cs typeface="Aptos" panose="020B0004020202020204" pitchFamily="34" charset="0"/>
              </a:rPr>
              <a:t>from DAS/SOP interrogator; maximum technical quality; an endless stream of sensitive data. Only provided inside the Secure HPC &amp; Data Centre and only to governmental security concerned agencies and vetted researchers. </a:t>
            </a:r>
          </a:p>
          <a:p>
            <a:pPr marL="800100" lvl="1" indent="-342900">
              <a:buFont typeface="+mj-lt"/>
              <a:buAutoNum type="alphaLcParenR"/>
            </a:pPr>
            <a:r>
              <a:rPr lang="en-GB" sz="1400" b="1" dirty="0">
                <a:effectLst/>
                <a:latin typeface="Aptos" panose="020B0004020202020204" pitchFamily="34" charset="0"/>
                <a:ea typeface="Calibri" panose="020F0502020204030204" pitchFamily="34" charset="0"/>
                <a:cs typeface="Aptos" panose="020B0004020202020204" pitchFamily="34" charset="0"/>
              </a:rPr>
              <a:t>Down-sampled</a:t>
            </a:r>
            <a:r>
              <a:rPr lang="en-GB" sz="1400" dirty="0">
                <a:effectLst/>
                <a:latin typeface="Aptos" panose="020B0004020202020204" pitchFamily="34" charset="0"/>
                <a:ea typeface="Calibri" panose="020F0502020204030204" pitchFamily="34" charset="0"/>
                <a:cs typeface="Aptos" panose="020B0004020202020204" pitchFamily="34" charset="0"/>
              </a:rPr>
              <a:t> raw data (</a:t>
            </a:r>
            <a:r>
              <a:rPr lang="en-GB" sz="1400" dirty="0" err="1">
                <a:effectLst/>
                <a:latin typeface="Aptos" panose="020B0004020202020204" pitchFamily="34" charset="0"/>
                <a:ea typeface="Calibri" panose="020F0502020204030204" pitchFamily="34" charset="0"/>
                <a:cs typeface="Aptos" panose="020B0004020202020204" pitchFamily="34" charset="0"/>
              </a:rPr>
              <a:t>Miniseed</a:t>
            </a:r>
            <a:r>
              <a:rPr lang="en-GB" sz="1400" dirty="0">
                <a:effectLst/>
                <a:latin typeface="Aptos" panose="020B0004020202020204" pitchFamily="34" charset="0"/>
                <a:ea typeface="Calibri" panose="020F0502020204030204" pitchFamily="34" charset="0"/>
                <a:cs typeface="Aptos" panose="020B0004020202020204" pitchFamily="34" charset="0"/>
              </a:rPr>
              <a:t>) where frequencies/channels have been removed (A particular seismological data format optimised for single time series).</a:t>
            </a:r>
          </a:p>
          <a:p>
            <a:pPr marL="800100" lvl="1" indent="-342900">
              <a:buFont typeface="+mj-lt"/>
              <a:buAutoNum type="alphaLcParenR"/>
            </a:pPr>
            <a:r>
              <a:rPr lang="en-GB" sz="1400" dirty="0">
                <a:effectLst/>
                <a:latin typeface="Aptos" panose="020B0004020202020204" pitchFamily="34" charset="0"/>
                <a:ea typeface="Calibri" panose="020F0502020204030204" pitchFamily="34" charset="0"/>
                <a:cs typeface="Aptos" panose="020B0004020202020204" pitchFamily="34" charset="0"/>
              </a:rPr>
              <a:t>Incomplete, </a:t>
            </a:r>
            <a:r>
              <a:rPr lang="en-GB" sz="1400" b="1" dirty="0">
                <a:effectLst/>
                <a:latin typeface="Aptos" panose="020B0004020202020204" pitchFamily="34" charset="0"/>
                <a:ea typeface="Calibri" panose="020F0502020204030204" pitchFamily="34" charset="0"/>
                <a:cs typeface="Aptos" panose="020B0004020202020204" pitchFamily="34" charset="0"/>
              </a:rPr>
              <a:t>time vetted data</a:t>
            </a:r>
            <a:r>
              <a:rPr lang="en-GB" sz="1400" dirty="0">
                <a:effectLst/>
                <a:latin typeface="Aptos" panose="020B0004020202020204" pitchFamily="34" charset="0"/>
                <a:ea typeface="Calibri" panose="020F0502020204030204" pitchFamily="34" charset="0"/>
                <a:cs typeface="Aptos" panose="020B0004020202020204" pitchFamily="34" charset="0"/>
              </a:rPr>
              <a:t>, i.e. original raw data, but incomplete (discontinuous) only due to some missing sensitive time segments.</a:t>
            </a:r>
          </a:p>
          <a:p>
            <a:pPr marL="800100" lvl="1" indent="-342900">
              <a:buFont typeface="+mj-lt"/>
              <a:buAutoNum type="alphaLcParenR"/>
            </a:pPr>
            <a:r>
              <a:rPr lang="en-GB" sz="1400" dirty="0">
                <a:effectLst/>
                <a:latin typeface="Aptos" panose="020B0004020202020204" pitchFamily="34" charset="0"/>
                <a:ea typeface="Calibri" panose="020F0502020204030204" pitchFamily="34" charset="0"/>
                <a:cs typeface="Aptos" panose="020B0004020202020204" pitchFamily="34" charset="0"/>
              </a:rPr>
              <a:t>Incomplete, </a:t>
            </a:r>
            <a:r>
              <a:rPr lang="en-GB" sz="1400" b="1" dirty="0">
                <a:effectLst/>
                <a:latin typeface="Aptos" panose="020B0004020202020204" pitchFamily="34" charset="0"/>
                <a:ea typeface="Calibri" panose="020F0502020204030204" pitchFamily="34" charset="0"/>
                <a:cs typeface="Aptos" panose="020B0004020202020204" pitchFamily="34" charset="0"/>
              </a:rPr>
              <a:t>frequency/channels </a:t>
            </a:r>
            <a:r>
              <a:rPr lang="en-GB" sz="1400" dirty="0">
                <a:effectLst/>
                <a:latin typeface="Aptos" panose="020B0004020202020204" pitchFamily="34" charset="0"/>
                <a:ea typeface="Calibri" panose="020F0502020204030204" pitchFamily="34" charset="0"/>
                <a:cs typeface="Aptos" panose="020B0004020202020204" pitchFamily="34" charset="0"/>
              </a:rPr>
              <a:t>vetted data, i.e. original raw data, but incomplete only due to some sensitive frequences/channels being filtered out, like the </a:t>
            </a:r>
            <a:r>
              <a:rPr lang="en-GB" sz="1400" dirty="0" err="1">
                <a:effectLst/>
                <a:latin typeface="Aptos" panose="020B0004020202020204" pitchFamily="34" charset="0"/>
                <a:ea typeface="Calibri" panose="020F0502020204030204" pitchFamily="34" charset="0"/>
                <a:cs typeface="Aptos" panose="020B0004020202020204" pitchFamily="34" charset="0"/>
              </a:rPr>
              <a:t>Miniseed</a:t>
            </a:r>
            <a:r>
              <a:rPr lang="en-GB" sz="1400" dirty="0">
                <a:effectLst/>
                <a:latin typeface="Aptos" panose="020B0004020202020204" pitchFamily="34" charset="0"/>
                <a:ea typeface="Calibri" panose="020F0502020204030204" pitchFamily="34" charset="0"/>
                <a:cs typeface="Aptos" panose="020B0004020202020204" pitchFamily="34" charset="0"/>
              </a:rPr>
              <a:t> but excluding a little instead of including a little data percentage. </a:t>
            </a:r>
          </a:p>
          <a:p>
            <a:pPr marL="342900" lvl="0" indent="-342900">
              <a:buFont typeface="+mj-lt"/>
              <a:buAutoNum type="arabicParenR"/>
            </a:pPr>
            <a:r>
              <a:rPr lang="en-GB" sz="1600" b="1" dirty="0">
                <a:effectLst/>
                <a:latin typeface="Aptos" panose="020B0004020202020204" pitchFamily="34" charset="0"/>
                <a:ea typeface="Calibri" panose="020F0502020204030204" pitchFamily="34" charset="0"/>
                <a:cs typeface="Aptos" panose="020B0004020202020204" pitchFamily="34" charset="0"/>
              </a:rPr>
              <a:t>Research output </a:t>
            </a:r>
            <a:r>
              <a:rPr lang="en-GB" sz="1600" dirty="0">
                <a:effectLst/>
                <a:latin typeface="Aptos" panose="020B0004020202020204" pitchFamily="34" charset="0"/>
                <a:ea typeface="Calibri" panose="020F0502020204030204" pitchFamily="34" charset="0"/>
                <a:cs typeface="Aptos" panose="020B0004020202020204" pitchFamily="34" charset="0"/>
              </a:rPr>
              <a:t>can </a:t>
            </a:r>
            <a:r>
              <a:rPr lang="en-GB" sz="1600" dirty="0">
                <a:latin typeface="Aptos" panose="020B0004020202020204" pitchFamily="34" charset="0"/>
                <a:ea typeface="Calibri" panose="020F0502020204030204" pitchFamily="34" charset="0"/>
                <a:cs typeface="Aptos" panose="020B0004020202020204" pitchFamily="34" charset="0"/>
              </a:rPr>
              <a:t>only </a:t>
            </a:r>
            <a:r>
              <a:rPr lang="en-GB" sz="1600" dirty="0">
                <a:effectLst/>
                <a:latin typeface="Aptos" panose="020B0004020202020204" pitchFamily="34" charset="0"/>
                <a:ea typeface="Calibri" panose="020F0502020204030204" pitchFamily="34" charset="0"/>
                <a:cs typeface="Aptos" panose="020B0004020202020204" pitchFamily="34" charset="0"/>
              </a:rPr>
              <a:t>exit the Secure HPC &amp; Data Centre:</a:t>
            </a:r>
          </a:p>
          <a:p>
            <a:pPr marL="800100" lvl="1" indent="-342900">
              <a:buFont typeface="+mj-lt"/>
              <a:buAutoNum type="alphaUcPeriod"/>
            </a:pPr>
            <a:r>
              <a:rPr lang="en-GB" sz="1400" dirty="0">
                <a:latin typeface="Aptos" panose="020B0004020202020204" pitchFamily="34" charset="0"/>
              </a:rPr>
              <a:t>as non-sensitive FAIR data resulting from vetted researcher/algorithm, possibly submitted to public repositories</a:t>
            </a:r>
          </a:p>
          <a:p>
            <a:pPr marL="800100" lvl="1" indent="-342900">
              <a:buFont typeface="+mj-lt"/>
              <a:buAutoNum type="alphaUcPeriod"/>
            </a:pPr>
            <a:r>
              <a:rPr lang="en-GB" sz="1400" dirty="0">
                <a:latin typeface="Aptos" panose="020B0004020202020204" pitchFamily="34" charset="0"/>
              </a:rPr>
              <a:t>as non-sensitive incomplete data from the </a:t>
            </a:r>
            <a:r>
              <a:rPr lang="en-GB" sz="1400" dirty="0" err="1">
                <a:latin typeface="Aptos" panose="020B0004020202020204" pitchFamily="34" charset="0"/>
              </a:rPr>
              <a:t>Miniseed</a:t>
            </a:r>
            <a:r>
              <a:rPr lang="en-GB" sz="1400" dirty="0">
                <a:latin typeface="Aptos" panose="020B0004020202020204" pitchFamily="34" charset="0"/>
              </a:rPr>
              <a:t>, time vetted or frequency/channel vetted data, submitted to known research communities. </a:t>
            </a:r>
          </a:p>
          <a:p>
            <a:pPr marL="800100" lvl="1" indent="-342900">
              <a:buFont typeface="+mj-lt"/>
              <a:buAutoNum type="alphaUcPeriod"/>
            </a:pPr>
            <a:r>
              <a:rPr lang="en-GB" sz="1400" dirty="0">
                <a:latin typeface="Aptos" panose="020B0004020202020204" pitchFamily="34" charset="0"/>
              </a:rPr>
              <a:t>at the discretion of </a:t>
            </a:r>
            <a:r>
              <a:rPr lang="en-GB" sz="1400" dirty="0">
                <a:effectLst/>
                <a:latin typeface="Aptos" panose="020B0004020202020204" pitchFamily="34" charset="0"/>
                <a:ea typeface="Calibri" panose="020F0502020204030204" pitchFamily="34" charset="0"/>
                <a:cs typeface="Aptos" panose="020B0004020202020204" pitchFamily="34" charset="0"/>
              </a:rPr>
              <a:t>governmental security concerned agencies.</a:t>
            </a:r>
            <a:endParaRPr lang="en-GB" sz="1400" dirty="0">
              <a:latin typeface="Aptos" panose="020B0004020202020204" pitchFamily="34" charset="0"/>
            </a:endParaRPr>
          </a:p>
          <a:p>
            <a:pPr marL="342900" lvl="0" indent="-342900">
              <a:buFont typeface="+mj-lt"/>
              <a:buAutoNum type="arabicParenR"/>
            </a:pPr>
            <a:r>
              <a:rPr lang="en-GB" sz="1600" dirty="0">
                <a:effectLst/>
                <a:latin typeface="Aptos" panose="020B0004020202020204" pitchFamily="34" charset="0"/>
                <a:ea typeface="Calibri" panose="020F0502020204030204" pitchFamily="34" charset="0"/>
                <a:cs typeface="Aptos" panose="020B0004020202020204" pitchFamily="34" charset="0"/>
              </a:rPr>
              <a:t>Raw (sensitive) data is </a:t>
            </a:r>
            <a:r>
              <a:rPr lang="en-GB" sz="1600" b="1" dirty="0">
                <a:effectLst/>
                <a:latin typeface="Aptos" panose="020B0004020202020204" pitchFamily="34" charset="0"/>
                <a:ea typeface="Calibri" panose="020F0502020204030204" pitchFamily="34" charset="0"/>
                <a:cs typeface="Aptos" panose="020B0004020202020204" pitchFamily="34" charset="0"/>
              </a:rPr>
              <a:t>buffered first-in-first-out (</a:t>
            </a:r>
            <a:r>
              <a:rPr lang="en-GB" sz="1600" b="1" dirty="0" err="1">
                <a:effectLst/>
                <a:latin typeface="Aptos" panose="020B0004020202020204" pitchFamily="34" charset="0"/>
                <a:ea typeface="Calibri" panose="020F0502020204030204" pitchFamily="34" charset="0"/>
                <a:cs typeface="Aptos" panose="020B0004020202020204" pitchFamily="34" charset="0"/>
              </a:rPr>
              <a:t>fifo</a:t>
            </a:r>
            <a:r>
              <a:rPr lang="en-GB" sz="1600" b="1" dirty="0">
                <a:effectLst/>
                <a:latin typeface="Aptos" panose="020B0004020202020204" pitchFamily="34" charset="0"/>
                <a:ea typeface="Calibri" panose="020F0502020204030204" pitchFamily="34" charset="0"/>
                <a:cs typeface="Aptos" panose="020B0004020202020204" pitchFamily="34" charset="0"/>
              </a:rPr>
              <a:t>), </a:t>
            </a:r>
            <a:r>
              <a:rPr lang="en-GB" sz="1600" dirty="0">
                <a:effectLst/>
                <a:latin typeface="Aptos" panose="020B0004020202020204" pitchFamily="34" charset="0"/>
                <a:ea typeface="Calibri" panose="020F0502020204030204" pitchFamily="34" charset="0"/>
                <a:cs typeface="Aptos" panose="020B0004020202020204" pitchFamily="34" charset="0"/>
              </a:rPr>
              <a:t>for approx. 3 months enabling rerun of algorithms on raw data back in time. Accessible only for vetted PI’s</a:t>
            </a:r>
          </a:p>
          <a:p>
            <a:pPr marL="342900" lvl="0" indent="-342900">
              <a:buFont typeface="+mj-lt"/>
              <a:buAutoNum type="arabicParenR"/>
            </a:pPr>
            <a:r>
              <a:rPr lang="en-GB" sz="1600" b="1" dirty="0">
                <a:latin typeface="Aptos" panose="020B0004020202020204" pitchFamily="34" charset="0"/>
                <a:ea typeface="Calibri" panose="020F0502020204030204" pitchFamily="34" charset="0"/>
                <a:cs typeface="Aptos" panose="020B0004020202020204" pitchFamily="34" charset="0"/>
              </a:rPr>
              <a:t>I</a:t>
            </a:r>
            <a:r>
              <a:rPr lang="en-GB" sz="1600" b="1" dirty="0">
                <a:effectLst/>
                <a:latin typeface="Aptos" panose="020B0004020202020204" pitchFamily="34" charset="0"/>
                <a:ea typeface="Calibri" panose="020F0502020204030204" pitchFamily="34" charset="0"/>
                <a:cs typeface="Aptos" panose="020B0004020202020204" pitchFamily="34" charset="0"/>
              </a:rPr>
              <a:t>ncomplete data </a:t>
            </a:r>
            <a:r>
              <a:rPr lang="en-GB" sz="1600" dirty="0">
                <a:effectLst/>
                <a:latin typeface="Aptos" panose="020B0004020202020204" pitchFamily="34" charset="0"/>
                <a:ea typeface="Calibri" panose="020F0502020204030204" pitchFamily="34" charset="0"/>
                <a:cs typeface="Aptos" panose="020B0004020202020204" pitchFamily="34" charset="0"/>
              </a:rPr>
              <a:t>(non-sensitive) can be buffered or processed at the initiative of and cost to </a:t>
            </a:r>
            <a:r>
              <a:rPr lang="en-GB" sz="1600" dirty="0">
                <a:latin typeface="Aptos" panose="020B0004020202020204" pitchFamily="34" charset="0"/>
              </a:rPr>
              <a:t>known research communities. </a:t>
            </a:r>
            <a:endParaRPr lang="en-US" sz="1600" dirty="0">
              <a:solidFill>
                <a:srgbClr val="29B473"/>
              </a:solidFill>
            </a:endParaRPr>
          </a:p>
        </p:txBody>
      </p:sp>
    </p:spTree>
    <p:extLst>
      <p:ext uri="{BB962C8B-B14F-4D97-AF65-F5344CB8AC3E}">
        <p14:creationId xmlns:p14="http://schemas.microsoft.com/office/powerpoint/2010/main" val="325913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7C86B-1C68-9786-B01D-DEE6462174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745345-0E5A-9C59-39A7-6BAD0A0197C2}"/>
              </a:ext>
            </a:extLst>
          </p:cNvPr>
          <p:cNvSpPr>
            <a:spLocks noGrp="1"/>
          </p:cNvSpPr>
          <p:nvPr>
            <p:ph type="title"/>
          </p:nvPr>
        </p:nvSpPr>
        <p:spPr>
          <a:xfrm>
            <a:off x="480339" y="419090"/>
            <a:ext cx="9477284" cy="720000"/>
          </a:xfrm>
        </p:spPr>
        <p:txBody>
          <a:bodyPr vert="horz" lIns="0" tIns="0" rIns="0" bIns="0" rtlCol="0" anchor="b" anchorCtr="0">
            <a:noAutofit/>
          </a:bodyPr>
          <a:lstStyle/>
          <a:p>
            <a:r>
              <a:rPr lang="en-GB" sz="4000" noProof="0" dirty="0">
                <a:latin typeface="Calibri" panose="020F0502020204030204" pitchFamily="34" charset="0"/>
                <a:cs typeface="Calibri" panose="020F0502020204030204" pitchFamily="34" charset="0"/>
              </a:rPr>
              <a:t>Open Questions</a:t>
            </a:r>
            <a:endParaRPr lang="en-GB" sz="4000" noProof="0" dirty="0">
              <a:ea typeface="Calibri Light"/>
              <a:cs typeface="Calibri Light"/>
            </a:endParaRPr>
          </a:p>
        </p:txBody>
      </p:sp>
      <p:sp>
        <p:nvSpPr>
          <p:cNvPr id="3" name="Pladsholder til indhold 2">
            <a:extLst>
              <a:ext uri="{FF2B5EF4-FFF2-40B4-BE49-F238E27FC236}">
                <a16:creationId xmlns:a16="http://schemas.microsoft.com/office/drawing/2014/main" id="{6F2FE560-E7BB-A34D-2A01-08DEF6C0980B}"/>
              </a:ext>
            </a:extLst>
          </p:cNvPr>
          <p:cNvSpPr>
            <a:spLocks noGrp="1"/>
          </p:cNvSpPr>
          <p:nvPr>
            <p:ph idx="1"/>
          </p:nvPr>
        </p:nvSpPr>
        <p:spPr>
          <a:xfrm>
            <a:off x="480341" y="1493106"/>
            <a:ext cx="7934174" cy="4956396"/>
          </a:xfrm>
        </p:spPr>
        <p:txBody>
          <a:bodyPr vert="horz" lIns="0" tIns="0" rIns="0" bIns="0" rtlCol="0" anchor="t">
            <a:noAutofit/>
          </a:bodyPr>
          <a:lstStyle/>
          <a:p>
            <a:r>
              <a:rPr lang="en-GB" sz="2000" dirty="0">
                <a:latin typeface="+mj-lt"/>
                <a:ea typeface="Cambria"/>
                <a:cs typeface="Calibri"/>
              </a:rPr>
              <a:t>Which, if any, concerns or interests do government agencies (e.g., the Royal Danish Navy, or the Russian FSB) have regarding researchers collecting and publishing FOS data?</a:t>
            </a:r>
          </a:p>
          <a:p>
            <a:r>
              <a:rPr lang="en-GB" sz="2000" dirty="0">
                <a:latin typeface="+mj-lt"/>
                <a:ea typeface="Cambria"/>
                <a:cs typeface="Calibri"/>
              </a:rPr>
              <a:t>To what extent is </a:t>
            </a:r>
            <a:r>
              <a:rPr lang="en-GB" sz="2000" i="1" dirty="0">
                <a:latin typeface="+mj-lt"/>
                <a:ea typeface="Cambria"/>
                <a:cs typeface="Calibri"/>
              </a:rPr>
              <a:t>FOS Collaboration-framework</a:t>
            </a:r>
            <a:r>
              <a:rPr lang="en-GB" sz="2000" dirty="0">
                <a:latin typeface="+mj-lt"/>
                <a:ea typeface="Cambria"/>
                <a:cs typeface="Calibri"/>
              </a:rPr>
              <a:t> needed?</a:t>
            </a:r>
          </a:p>
          <a:p>
            <a:r>
              <a:rPr lang="en-GB" sz="2000" dirty="0">
                <a:latin typeface="+mj-lt"/>
                <a:ea typeface="Cambria"/>
                <a:cs typeface="Calibri"/>
              </a:rPr>
              <a:t>Is it doable/feasible to "gather" interested parties (Researchers, Infrastructure Experts, Agencies)?</a:t>
            </a:r>
          </a:p>
          <a:p>
            <a:r>
              <a:rPr lang="en-GB" sz="2000" dirty="0">
                <a:latin typeface="+mj-lt"/>
                <a:ea typeface="Cambria"/>
                <a:cs typeface="Calibri"/>
              </a:rPr>
              <a:t>Is there a basis for establishing pilot projects, for example:</a:t>
            </a:r>
          </a:p>
          <a:p>
            <a:pPr marL="179388" lvl="1" indent="273050">
              <a:buFont typeface="Wingdings" panose="05000000000000000000" pitchFamily="2" charset="2"/>
              <a:buChar char="Ø"/>
            </a:pPr>
            <a:r>
              <a:rPr lang="en-GB" sz="2000" dirty="0">
                <a:latin typeface="+mj-lt"/>
                <a:ea typeface="Cambria"/>
                <a:cs typeface="Calibri"/>
              </a:rPr>
              <a:t>Installing and operating FOS on cable stretches of particular interest?</a:t>
            </a:r>
          </a:p>
          <a:p>
            <a:pPr marL="179388" lvl="1" indent="273050">
              <a:buFont typeface="Wingdings" panose="05000000000000000000" pitchFamily="2" charset="2"/>
              <a:buChar char="Ø"/>
            </a:pPr>
            <a:r>
              <a:rPr lang="en-GB" sz="2000" dirty="0">
                <a:latin typeface="+mj-lt"/>
                <a:ea typeface="Cambria"/>
                <a:cs typeface="Calibri"/>
              </a:rPr>
              <a:t>Coordinating and promoting FOS research and development, nationally or European, e.g. through joint financial instruments?</a:t>
            </a:r>
          </a:p>
          <a:p>
            <a:pPr marL="0" indent="0">
              <a:buNone/>
            </a:pPr>
            <a:r>
              <a:rPr lang="en-GB" sz="2000" dirty="0">
                <a:latin typeface="+mj-lt"/>
                <a:ea typeface="Cambria"/>
                <a:cs typeface="Calibri"/>
              </a:rPr>
              <a:t>Such questions should be put to your national agencies since it might call for concrete short-team action and/or longer-term strategic interest.</a:t>
            </a:r>
          </a:p>
          <a:p>
            <a:pPr marL="0" indent="0">
              <a:buNone/>
            </a:pPr>
            <a:r>
              <a:rPr lang="en-GB" sz="2000" dirty="0">
                <a:latin typeface="+mj-lt"/>
                <a:ea typeface="Cambria"/>
                <a:cs typeface="Calibri"/>
              </a:rPr>
              <a:t>Meanwhile: Do support if not indulge, in implementing this disruptive technology on top of GÉANT network infrastructure.</a:t>
            </a:r>
            <a:endParaRPr lang="da-DK" sz="2000" dirty="0">
              <a:latin typeface="+mj-lt"/>
              <a:ea typeface="Cambria"/>
              <a:cs typeface="Calibri"/>
            </a:endParaRPr>
          </a:p>
        </p:txBody>
      </p:sp>
      <p:pic>
        <p:nvPicPr>
          <p:cNvPr id="4" name="Picture 3" descr="A map of a route&#10;&#10;AI-generated content may be incorrect.">
            <a:extLst>
              <a:ext uri="{FF2B5EF4-FFF2-40B4-BE49-F238E27FC236}">
                <a16:creationId xmlns:a16="http://schemas.microsoft.com/office/drawing/2014/main" id="{07FA4917-CEC8-B9DC-5556-60A3471F9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514" y="1493106"/>
            <a:ext cx="3653755" cy="4956396"/>
          </a:xfrm>
          <a:prstGeom prst="rect">
            <a:avLst/>
          </a:prstGeom>
        </p:spPr>
      </p:pic>
    </p:spTree>
    <p:extLst>
      <p:ext uri="{BB962C8B-B14F-4D97-AF65-F5344CB8AC3E}">
        <p14:creationId xmlns:p14="http://schemas.microsoft.com/office/powerpoint/2010/main" val="2322641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4A695-A687-D664-4727-0828064897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09907E-FADC-ED67-EF7D-2CABCFD4ED02}"/>
              </a:ext>
            </a:extLst>
          </p:cNvPr>
          <p:cNvSpPr>
            <a:spLocks noGrp="1"/>
          </p:cNvSpPr>
          <p:nvPr>
            <p:ph type="title"/>
          </p:nvPr>
        </p:nvSpPr>
        <p:spPr>
          <a:xfrm>
            <a:off x="480339" y="419090"/>
            <a:ext cx="9477284" cy="720000"/>
          </a:xfrm>
        </p:spPr>
        <p:txBody>
          <a:bodyPr vert="horz" lIns="0" tIns="0" rIns="0" bIns="0" rtlCol="0" anchor="b" anchorCtr="0">
            <a:noAutofit/>
          </a:bodyPr>
          <a:lstStyle/>
          <a:p>
            <a:br>
              <a:rPr lang="en-GB" sz="1600" noProof="0" dirty="0">
                <a:cs typeface="Calibri" panose="020F0502020204030204" pitchFamily="34" charset="0"/>
              </a:rPr>
            </a:br>
            <a:br>
              <a:rPr lang="en-GB" sz="1600" noProof="0" dirty="0">
                <a:cs typeface="Calibri" panose="020F0502020204030204" pitchFamily="34" charset="0"/>
              </a:rPr>
            </a:br>
            <a:br>
              <a:rPr lang="en-GB" sz="1600" noProof="0" dirty="0">
                <a:cs typeface="Calibri" panose="020F0502020204030204" pitchFamily="34" charset="0"/>
              </a:rPr>
            </a:br>
            <a:br>
              <a:rPr lang="en-GB" sz="4000" noProof="0" dirty="0">
                <a:cs typeface="Calibri" panose="020F0502020204030204" pitchFamily="34" charset="0"/>
              </a:rPr>
            </a:br>
            <a:r>
              <a:rPr lang="en-GB" sz="4000" noProof="0" dirty="0">
                <a:cs typeface="Calibri" panose="020F0502020204030204" pitchFamily="34" charset="0"/>
              </a:rPr>
              <a:t>Strategy: </a:t>
            </a:r>
            <a:r>
              <a:rPr lang="en-GB" sz="4000" noProof="0" dirty="0">
                <a:latin typeface="+mn-lt"/>
                <a:cs typeface="Calibri" panose="020F0502020204030204" pitchFamily="34" charset="0"/>
              </a:rPr>
              <a:t>Where is </a:t>
            </a:r>
            <a:r>
              <a:rPr lang="en-GB" sz="4000" noProof="0" dirty="0">
                <a:latin typeface="+mn-lt"/>
              </a:rPr>
              <a:t>GÉANT going?</a:t>
            </a:r>
            <a:r>
              <a:rPr lang="en-GB" sz="4000" noProof="0" dirty="0">
                <a:latin typeface="+mn-lt"/>
                <a:cs typeface="Calibri" panose="020F0502020204030204" pitchFamily="34" charset="0"/>
              </a:rPr>
              <a:t> </a:t>
            </a:r>
            <a:br>
              <a:rPr lang="en-GB" sz="4000" noProof="0" dirty="0"/>
            </a:br>
            <a:r>
              <a:rPr lang="en-GB" sz="2000" noProof="0" dirty="0"/>
              <a:t>History (Arguably): </a:t>
            </a:r>
            <a:r>
              <a:rPr lang="en-GB" sz="2000" noProof="0" dirty="0">
                <a:solidFill>
                  <a:srgbClr val="7030A0"/>
                </a:solidFill>
              </a:rPr>
              <a:t>GÉANT</a:t>
            </a:r>
            <a:r>
              <a:rPr lang="en-GB" sz="2000" noProof="0" dirty="0"/>
              <a:t> vs. </a:t>
            </a:r>
            <a:r>
              <a:rPr lang="en-GB" sz="2000" noProof="0" dirty="0">
                <a:solidFill>
                  <a:srgbClr val="00B050"/>
                </a:solidFill>
              </a:rPr>
              <a:t>TELCO</a:t>
            </a:r>
            <a:endParaRPr lang="en-GB" sz="2000" noProof="0" dirty="0">
              <a:solidFill>
                <a:srgbClr val="00B050"/>
              </a:solidFill>
              <a:ea typeface="Calibri Light"/>
              <a:cs typeface="Calibri Light"/>
            </a:endParaRPr>
          </a:p>
        </p:txBody>
      </p:sp>
      <p:pic>
        <p:nvPicPr>
          <p:cNvPr id="15" name="Picture 14">
            <a:extLst>
              <a:ext uri="{FF2B5EF4-FFF2-40B4-BE49-F238E27FC236}">
                <a16:creationId xmlns:a16="http://schemas.microsoft.com/office/drawing/2014/main" id="{D238FDB0-883A-ECD1-FE8E-40E210AAA3F3}"/>
              </a:ext>
            </a:extLst>
          </p:cNvPr>
          <p:cNvPicPr>
            <a:picLocks noChangeAspect="1"/>
          </p:cNvPicPr>
          <p:nvPr/>
        </p:nvPicPr>
        <p:blipFill>
          <a:blip r:embed="rId3"/>
          <a:stretch>
            <a:fillRect/>
          </a:stretch>
        </p:blipFill>
        <p:spPr>
          <a:xfrm>
            <a:off x="270649" y="1527735"/>
            <a:ext cx="11650701" cy="3342360"/>
          </a:xfrm>
          <a:prstGeom prst="rect">
            <a:avLst/>
          </a:prstGeom>
        </p:spPr>
      </p:pic>
      <p:sp>
        <p:nvSpPr>
          <p:cNvPr id="16" name="TextBox 15">
            <a:extLst>
              <a:ext uri="{FF2B5EF4-FFF2-40B4-BE49-F238E27FC236}">
                <a16:creationId xmlns:a16="http://schemas.microsoft.com/office/drawing/2014/main" id="{333E014F-48E4-ABD3-386A-B9655AFC8D28}"/>
              </a:ext>
            </a:extLst>
          </p:cNvPr>
          <p:cNvSpPr txBox="1"/>
          <p:nvPr/>
        </p:nvSpPr>
        <p:spPr>
          <a:xfrm>
            <a:off x="11444141" y="1414021"/>
            <a:ext cx="565608" cy="1015663"/>
          </a:xfrm>
          <a:prstGeom prst="rect">
            <a:avLst/>
          </a:prstGeom>
          <a:noFill/>
        </p:spPr>
        <p:txBody>
          <a:bodyPr wrap="square" rtlCol="0">
            <a:spAutoFit/>
          </a:bodyPr>
          <a:lstStyle/>
          <a:p>
            <a:r>
              <a:rPr lang="en-GB" sz="6000" b="1" dirty="0">
                <a:solidFill>
                  <a:srgbClr val="FF0000"/>
                </a:solidFill>
              </a:rPr>
              <a:t>?</a:t>
            </a:r>
          </a:p>
        </p:txBody>
      </p:sp>
      <p:sp>
        <p:nvSpPr>
          <p:cNvPr id="17" name="TextBox 16">
            <a:extLst>
              <a:ext uri="{FF2B5EF4-FFF2-40B4-BE49-F238E27FC236}">
                <a16:creationId xmlns:a16="http://schemas.microsoft.com/office/drawing/2014/main" id="{6FC8D210-C2B6-6A43-4B98-2BD7E3716C5C}"/>
              </a:ext>
            </a:extLst>
          </p:cNvPr>
          <p:cNvSpPr txBox="1"/>
          <p:nvPr/>
        </p:nvSpPr>
        <p:spPr>
          <a:xfrm>
            <a:off x="480339" y="4983809"/>
            <a:ext cx="11340873" cy="2062103"/>
          </a:xfrm>
          <a:prstGeom prst="rect">
            <a:avLst/>
          </a:prstGeom>
          <a:noFill/>
        </p:spPr>
        <p:txBody>
          <a:bodyPr wrap="square" rtlCol="0">
            <a:spAutoFit/>
          </a:bodyPr>
          <a:lstStyle/>
          <a:p>
            <a:r>
              <a:rPr lang="en-GB" sz="3200" dirty="0"/>
              <a:t>Will the NREN and GÉANT community seize the day and embrace Fibre Optic Sensing as a disruptive technology on top of the NREN and GÉANT Network Infrastructure ?</a:t>
            </a:r>
            <a:br>
              <a:rPr lang="en-GB" sz="3200" dirty="0"/>
            </a:br>
            <a:endParaRPr lang="en-GB" sz="3200" dirty="0"/>
          </a:p>
        </p:txBody>
      </p:sp>
      <p:sp>
        <p:nvSpPr>
          <p:cNvPr id="3" name="TextBox 2">
            <a:extLst>
              <a:ext uri="{FF2B5EF4-FFF2-40B4-BE49-F238E27FC236}">
                <a16:creationId xmlns:a16="http://schemas.microsoft.com/office/drawing/2014/main" id="{A4D10D5B-592B-7FDA-DC13-EF4B222C2C4E}"/>
              </a:ext>
            </a:extLst>
          </p:cNvPr>
          <p:cNvSpPr txBox="1"/>
          <p:nvPr/>
        </p:nvSpPr>
        <p:spPr>
          <a:xfrm rot="10800000">
            <a:off x="829559" y="1668545"/>
            <a:ext cx="301658" cy="369332"/>
          </a:xfrm>
          <a:prstGeom prst="rect">
            <a:avLst/>
          </a:prstGeom>
          <a:noFill/>
        </p:spPr>
        <p:txBody>
          <a:bodyPr wrap="square" rtlCol="0">
            <a:spAutoFit/>
          </a:bodyPr>
          <a:lstStyle/>
          <a:p>
            <a:r>
              <a:rPr lang="en-GB" dirty="0"/>
              <a:t>V</a:t>
            </a:r>
          </a:p>
        </p:txBody>
      </p:sp>
      <p:sp>
        <p:nvSpPr>
          <p:cNvPr id="4" name="TextBox 3">
            <a:extLst>
              <a:ext uri="{FF2B5EF4-FFF2-40B4-BE49-F238E27FC236}">
                <a16:creationId xmlns:a16="http://schemas.microsoft.com/office/drawing/2014/main" id="{448A0B4A-6CCC-ABE6-A784-C0100BC3D5C7}"/>
              </a:ext>
            </a:extLst>
          </p:cNvPr>
          <p:cNvSpPr txBox="1"/>
          <p:nvPr/>
        </p:nvSpPr>
        <p:spPr>
          <a:xfrm rot="16200000">
            <a:off x="11752604" y="4031431"/>
            <a:ext cx="301658" cy="369332"/>
          </a:xfrm>
          <a:prstGeom prst="rect">
            <a:avLst/>
          </a:prstGeom>
          <a:noFill/>
        </p:spPr>
        <p:txBody>
          <a:bodyPr wrap="square" rtlCol="0">
            <a:spAutoFit/>
          </a:bodyPr>
          <a:lstStyle/>
          <a:p>
            <a:r>
              <a:rPr lang="en-GB" dirty="0"/>
              <a:t>V</a:t>
            </a:r>
          </a:p>
        </p:txBody>
      </p:sp>
    </p:spTree>
    <p:extLst>
      <p:ext uri="{BB962C8B-B14F-4D97-AF65-F5344CB8AC3E}">
        <p14:creationId xmlns:p14="http://schemas.microsoft.com/office/powerpoint/2010/main" val="409419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51424-00D7-94D3-AB50-D83B9238D32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647F538-7627-ED7C-7591-00EF31CDF3FD}"/>
              </a:ext>
            </a:extLst>
          </p:cNvPr>
          <p:cNvPicPr>
            <a:picLocks noChangeAspect="1"/>
          </p:cNvPicPr>
          <p:nvPr/>
        </p:nvPicPr>
        <p:blipFill>
          <a:blip r:embed="rId3"/>
          <a:stretch>
            <a:fillRect/>
          </a:stretch>
        </p:blipFill>
        <p:spPr>
          <a:xfrm>
            <a:off x="141313" y="2724347"/>
            <a:ext cx="6263222" cy="3388851"/>
          </a:xfrm>
          <a:prstGeom prst="rect">
            <a:avLst/>
          </a:prstGeom>
        </p:spPr>
      </p:pic>
      <p:sp>
        <p:nvSpPr>
          <p:cNvPr id="2" name="Titel 1">
            <a:extLst>
              <a:ext uri="{FF2B5EF4-FFF2-40B4-BE49-F238E27FC236}">
                <a16:creationId xmlns:a16="http://schemas.microsoft.com/office/drawing/2014/main" id="{F155D44C-E6F3-C07B-98E1-15BFC25383F8}"/>
              </a:ext>
            </a:extLst>
          </p:cNvPr>
          <p:cNvSpPr>
            <a:spLocks noGrp="1"/>
          </p:cNvSpPr>
          <p:nvPr>
            <p:ph type="title"/>
          </p:nvPr>
        </p:nvSpPr>
        <p:spPr>
          <a:xfrm>
            <a:off x="696000" y="1313162"/>
            <a:ext cx="10800000" cy="3265714"/>
          </a:xfrm>
        </p:spPr>
        <p:txBody>
          <a:bodyPr vert="horz" lIns="0" tIns="0" rIns="0" bIns="0" rtlCol="0" anchor="b" anchorCtr="0">
            <a:noAutofit/>
          </a:bodyPr>
          <a:lstStyle/>
          <a:p>
            <a:pPr>
              <a:lnSpc>
                <a:spcPct val="100000"/>
              </a:lnSpc>
            </a:pPr>
            <a:r>
              <a:rPr lang="en-GB" sz="4800" dirty="0">
                <a:ea typeface="+mj-lt"/>
                <a:cs typeface="+mj-lt"/>
              </a:rPr>
              <a:t>Thank you for inviting me talk</a:t>
            </a:r>
            <a:br>
              <a:rPr lang="en-GB" sz="4800" dirty="0">
                <a:ea typeface="+mj-lt"/>
                <a:cs typeface="+mj-lt"/>
              </a:rPr>
            </a:br>
            <a:br>
              <a:rPr lang="en-GB" sz="4800" dirty="0">
                <a:ea typeface="+mj-lt"/>
                <a:cs typeface="+mj-lt"/>
              </a:rPr>
            </a:br>
            <a:br>
              <a:rPr lang="en-GB" sz="4800" dirty="0">
                <a:ea typeface="+mj-lt"/>
                <a:cs typeface="+mj-lt"/>
              </a:rPr>
            </a:br>
            <a:br>
              <a:rPr lang="en-GB" sz="3200" dirty="0">
                <a:ea typeface="+mj-lt"/>
                <a:cs typeface="+mj-lt"/>
              </a:rPr>
            </a:br>
            <a:endParaRPr lang="da-DK" sz="1800" cap="all" dirty="0">
              <a:solidFill>
                <a:srgbClr val="6F9A8F"/>
              </a:solidFill>
              <a:latin typeface="aktiv-grotesk-condensed"/>
            </a:endParaRPr>
          </a:p>
        </p:txBody>
      </p:sp>
      <p:sp>
        <p:nvSpPr>
          <p:cNvPr id="7" name="TextBox 6">
            <a:extLst>
              <a:ext uri="{FF2B5EF4-FFF2-40B4-BE49-F238E27FC236}">
                <a16:creationId xmlns:a16="http://schemas.microsoft.com/office/drawing/2014/main" id="{A8DD9415-C959-D6F4-4214-2FFBE368CA4D}"/>
              </a:ext>
            </a:extLst>
          </p:cNvPr>
          <p:cNvSpPr txBox="1"/>
          <p:nvPr/>
        </p:nvSpPr>
        <p:spPr>
          <a:xfrm>
            <a:off x="9141136" y="5198589"/>
            <a:ext cx="2909551" cy="692497"/>
          </a:xfrm>
          <a:prstGeom prst="rect">
            <a:avLst/>
          </a:prstGeom>
          <a:noFill/>
        </p:spPr>
        <p:txBody>
          <a:bodyPr wrap="square">
            <a:spAutoFit/>
          </a:bodyPr>
          <a:lstStyle/>
          <a:p>
            <a:r>
              <a:rPr lang="da-DK" sz="1800" cap="all" dirty="0">
                <a:solidFill>
                  <a:srgbClr val="6F9A8F"/>
                </a:solidFill>
                <a:latin typeface="aktiv-grotesk-condensed"/>
              </a:rPr>
              <a:t>Rene Belsø</a:t>
            </a:r>
            <a:br>
              <a:rPr lang="da-DK" sz="1800" cap="all" dirty="0">
                <a:solidFill>
                  <a:srgbClr val="6F9A8F"/>
                </a:solidFill>
                <a:latin typeface="aktiv-grotesk-condensed"/>
              </a:rPr>
            </a:br>
            <a:r>
              <a:rPr lang="da-DK" sz="1050" cap="all" dirty="0">
                <a:solidFill>
                  <a:srgbClr val="6F9A8F"/>
                </a:solidFill>
                <a:latin typeface="aktiv-grotesk-condensed"/>
              </a:rPr>
              <a:t>rene.belso@deic.dk</a:t>
            </a:r>
            <a:br>
              <a:rPr lang="da-DK" sz="1050" cap="all" dirty="0">
                <a:solidFill>
                  <a:srgbClr val="6F9A8F"/>
                </a:solidFill>
                <a:latin typeface="aktiv-grotesk-condensed"/>
              </a:rPr>
            </a:br>
            <a:r>
              <a:rPr lang="da-DK" sz="1050" cap="all" dirty="0">
                <a:solidFill>
                  <a:srgbClr val="6F9A8F"/>
                </a:solidFill>
                <a:latin typeface="aktiv-grotesk-condensed"/>
              </a:rPr>
              <a:t>https://orcid.org/0000-0001-6912-0498</a:t>
            </a:r>
            <a:endParaRPr lang="en-GB" sz="1050" dirty="0"/>
          </a:p>
        </p:txBody>
      </p:sp>
      <p:pic>
        <p:nvPicPr>
          <p:cNvPr id="1026" name="Picture 2" descr="TNC25 Logo">
            <a:extLst>
              <a:ext uri="{FF2B5EF4-FFF2-40B4-BE49-F238E27FC236}">
                <a16:creationId xmlns:a16="http://schemas.microsoft.com/office/drawing/2014/main" id="{EE2A37DE-02BA-15F0-4C3A-CDBD31699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0" y="446681"/>
            <a:ext cx="1711624" cy="52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28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14D38-6568-0350-B763-DBCA4190A325}"/>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98B3A36B-4911-02BE-EF10-ECB0A1241C35}"/>
              </a:ext>
            </a:extLst>
          </p:cNvPr>
          <p:cNvPicPr>
            <a:picLocks noChangeAspect="1"/>
          </p:cNvPicPr>
          <p:nvPr/>
        </p:nvPicPr>
        <p:blipFill>
          <a:blip r:embed="rId3"/>
          <a:stretch>
            <a:fillRect/>
          </a:stretch>
        </p:blipFill>
        <p:spPr>
          <a:xfrm>
            <a:off x="7430095" y="1015075"/>
            <a:ext cx="4761905" cy="5161905"/>
          </a:xfrm>
          <a:prstGeom prst="rect">
            <a:avLst/>
          </a:prstGeom>
        </p:spPr>
      </p:pic>
      <p:sp>
        <p:nvSpPr>
          <p:cNvPr id="2" name="Titel 1">
            <a:extLst>
              <a:ext uri="{FF2B5EF4-FFF2-40B4-BE49-F238E27FC236}">
                <a16:creationId xmlns:a16="http://schemas.microsoft.com/office/drawing/2014/main" id="{894FF730-DBD0-CB5C-A9DE-FF222440DF4D}"/>
              </a:ext>
            </a:extLst>
          </p:cNvPr>
          <p:cNvSpPr>
            <a:spLocks noGrp="1"/>
          </p:cNvSpPr>
          <p:nvPr>
            <p:ph type="title"/>
          </p:nvPr>
        </p:nvSpPr>
        <p:spPr>
          <a:xfrm>
            <a:off x="480339" y="419090"/>
            <a:ext cx="9477284" cy="720000"/>
          </a:xfrm>
        </p:spPr>
        <p:txBody>
          <a:bodyPr vert="horz" lIns="0" tIns="0" rIns="0" bIns="0" rtlCol="0" anchor="b" anchorCtr="0">
            <a:noAutofit/>
          </a:bodyPr>
          <a:lstStyle/>
          <a:p>
            <a:br>
              <a:rPr lang="da-DK" sz="4000" dirty="0">
                <a:latin typeface="Calibri" panose="020F0502020204030204" pitchFamily="34" charset="0"/>
                <a:cs typeface="Calibri" panose="020F0502020204030204" pitchFamily="34" charset="0"/>
              </a:rPr>
            </a:br>
            <a:br>
              <a:rPr lang="da-DK" sz="4000" dirty="0">
                <a:latin typeface="Calibri" panose="020F0502020204030204" pitchFamily="34" charset="0"/>
                <a:cs typeface="Calibri" panose="020F0502020204030204" pitchFamily="34" charset="0"/>
              </a:rPr>
            </a:br>
            <a:br>
              <a:rPr lang="da-DK" sz="4000" dirty="0">
                <a:latin typeface="Calibri" panose="020F0502020204030204" pitchFamily="34" charset="0"/>
                <a:cs typeface="Calibri" panose="020F0502020204030204" pitchFamily="34" charset="0"/>
              </a:rPr>
            </a:br>
            <a:br>
              <a:rPr lang="da-DK" sz="4000" dirty="0">
                <a:latin typeface="Calibri" panose="020F0502020204030204" pitchFamily="34" charset="0"/>
                <a:cs typeface="Calibri" panose="020F0502020204030204" pitchFamily="34" charset="0"/>
              </a:rPr>
            </a:br>
            <a:r>
              <a:rPr lang="en-GB" sz="4000" dirty="0">
                <a:ea typeface="Cambria"/>
                <a:cs typeface="Calibri"/>
              </a:rPr>
              <a:t>Content</a:t>
            </a:r>
            <a:endParaRPr lang="da-DK" sz="4000" dirty="0">
              <a:ea typeface="Calibri Light"/>
              <a:cs typeface="Calibri Light"/>
            </a:endParaRPr>
          </a:p>
        </p:txBody>
      </p:sp>
      <p:sp>
        <p:nvSpPr>
          <p:cNvPr id="3" name="Pladsholder til indhold 2">
            <a:extLst>
              <a:ext uri="{FF2B5EF4-FFF2-40B4-BE49-F238E27FC236}">
                <a16:creationId xmlns:a16="http://schemas.microsoft.com/office/drawing/2014/main" id="{C1F39981-2881-20B5-8587-67600EA38BFB}"/>
              </a:ext>
            </a:extLst>
          </p:cNvPr>
          <p:cNvSpPr>
            <a:spLocks noGrp="1"/>
          </p:cNvSpPr>
          <p:nvPr>
            <p:ph idx="1"/>
          </p:nvPr>
        </p:nvSpPr>
        <p:spPr>
          <a:xfrm>
            <a:off x="480340" y="1296784"/>
            <a:ext cx="11241855" cy="5152717"/>
          </a:xfrm>
        </p:spPr>
        <p:txBody>
          <a:bodyPr vert="horz" lIns="0" tIns="0" rIns="0" bIns="0" rtlCol="0" anchor="t">
            <a:noAutofit/>
          </a:bodyPr>
          <a:lstStyle/>
          <a:p>
            <a:pPr marL="457200" indent="-457200">
              <a:buFont typeface="+mj-lt"/>
              <a:buAutoNum type="arabicPeriod"/>
            </a:pPr>
            <a:r>
              <a:rPr lang="en-GB" sz="2000" noProof="0" dirty="0">
                <a:latin typeface="Aptos Black" panose="020F0502020204030204" pitchFamily="34" charset="0"/>
                <a:ea typeface="Cambria"/>
                <a:cs typeface="Calibri"/>
              </a:rPr>
              <a:t>Introduction: Affiliation; Speaker; Relevance</a:t>
            </a:r>
          </a:p>
          <a:p>
            <a:pPr marL="457200" indent="-457200">
              <a:buFont typeface="+mj-lt"/>
              <a:buAutoNum type="arabicPeriod"/>
            </a:pPr>
            <a:r>
              <a:rPr lang="en-GB" sz="2000" noProof="0" dirty="0">
                <a:latin typeface="Aptos Black" panose="020F0502020204030204" pitchFamily="34" charset="0"/>
                <a:ea typeface="+mj-lt"/>
                <a:cs typeface="+mj-lt"/>
              </a:rPr>
              <a:t>Fiber Optic Sensing (FOS) – What is it?</a:t>
            </a:r>
          </a:p>
          <a:p>
            <a:pPr marL="457200" indent="-457200">
              <a:buFont typeface="+mj-lt"/>
              <a:buAutoNum type="arabicPeriod"/>
            </a:pPr>
            <a:r>
              <a:rPr lang="en-GB" sz="2000" dirty="0">
                <a:latin typeface="Aptos Black" panose="020F0502020204030204" pitchFamily="34" charset="0"/>
                <a:ea typeface="+mj-lt"/>
                <a:cs typeface="+mj-lt"/>
              </a:rPr>
              <a:t>FOS Research Application Areas</a:t>
            </a:r>
          </a:p>
          <a:p>
            <a:pPr marL="457200" indent="-457200">
              <a:buFont typeface="+mj-lt"/>
              <a:buAutoNum type="arabicPeriod"/>
            </a:pPr>
            <a:r>
              <a:rPr lang="en-GB" sz="2000" dirty="0">
                <a:latin typeface="Aptos Black" panose="020F0502020204030204" pitchFamily="34" charset="0"/>
                <a:ea typeface="+mj-lt"/>
                <a:cs typeface="+mj-lt"/>
              </a:rPr>
              <a:t>Research Behind the FOS Technology</a:t>
            </a:r>
          </a:p>
          <a:p>
            <a:pPr marL="457200" indent="-457200">
              <a:buFont typeface="+mj-lt"/>
              <a:buAutoNum type="arabicPeriod"/>
            </a:pPr>
            <a:r>
              <a:rPr lang="en-GB" sz="2000" dirty="0">
                <a:latin typeface="Aptos Black" panose="020F0502020204030204" pitchFamily="34" charset="0"/>
                <a:ea typeface="+mj-lt"/>
                <a:cs typeface="+mj-lt"/>
              </a:rPr>
              <a:t>The FOS challenges</a:t>
            </a:r>
          </a:p>
          <a:p>
            <a:pPr marL="457200" indent="-457200">
              <a:buFont typeface="+mj-lt"/>
              <a:buAutoNum type="arabicPeriod"/>
            </a:pPr>
            <a:r>
              <a:rPr lang="en-GB" sz="2000" dirty="0">
                <a:latin typeface="Aptos Black" panose="020F0502020204030204" pitchFamily="34" charset="0"/>
                <a:ea typeface="+mj-lt"/>
                <a:cs typeface="+mj-lt"/>
              </a:rPr>
              <a:t>From Dilemma to Symbioses</a:t>
            </a:r>
          </a:p>
          <a:p>
            <a:pPr marL="457200" indent="-457200">
              <a:buFont typeface="+mj-lt"/>
              <a:buAutoNum type="arabicPeriod"/>
            </a:pPr>
            <a:r>
              <a:rPr lang="nn-NO" sz="2000" dirty="0">
                <a:latin typeface="Aptos Black" panose="020F0502020204030204" pitchFamily="34" charset="0"/>
                <a:cs typeface="Calibri"/>
              </a:rPr>
              <a:t>GÉANT and NREN e-Infrastruktur Relevance</a:t>
            </a:r>
          </a:p>
          <a:p>
            <a:pPr marL="457200" indent="-457200">
              <a:buFont typeface="+mj-lt"/>
              <a:buAutoNum type="arabicPeriod"/>
            </a:pPr>
            <a:r>
              <a:rPr lang="en-GB" sz="2000" dirty="0">
                <a:latin typeface="Aptos Black" panose="020F0502020204030204" pitchFamily="34" charset="0"/>
                <a:ea typeface="Cambria"/>
                <a:cs typeface="Calibri"/>
              </a:rPr>
              <a:t>A FOS Collaboration-framework </a:t>
            </a:r>
          </a:p>
          <a:p>
            <a:pPr marL="457200" indent="-457200">
              <a:buFont typeface="+mj-lt"/>
              <a:buAutoNum type="arabicPeriod"/>
            </a:pPr>
            <a:r>
              <a:rPr lang="en-GB" sz="2000" dirty="0">
                <a:latin typeface="Aptos Black" panose="020F0502020204030204" pitchFamily="34" charset="0"/>
                <a:ea typeface="+mj-lt"/>
                <a:cs typeface="+mj-lt"/>
              </a:rPr>
              <a:t>A FOS Trusted Research Environment (TRE)</a:t>
            </a:r>
          </a:p>
          <a:p>
            <a:pPr marL="457200" indent="-457200">
              <a:buFont typeface="+mj-lt"/>
              <a:buAutoNum type="arabicPeriod"/>
            </a:pPr>
            <a:r>
              <a:rPr lang="en-GB" sz="2000" dirty="0">
                <a:latin typeface="Aptos Black" panose="020F0502020204030204" pitchFamily="34" charset="0"/>
                <a:cs typeface="Calibri" panose="020F0502020204030204" pitchFamily="34" charset="0"/>
              </a:rPr>
              <a:t>Example: National Supercomputer Centre (NSC)</a:t>
            </a:r>
          </a:p>
          <a:p>
            <a:pPr marL="457200" indent="-457200">
              <a:buFont typeface="+mj-lt"/>
              <a:buAutoNum type="arabicPeriod"/>
            </a:pPr>
            <a:r>
              <a:rPr lang="en-GB" sz="2000" dirty="0">
                <a:latin typeface="Aptos Black" panose="020F0502020204030204" pitchFamily="34" charset="0"/>
                <a:ea typeface="+mj-lt"/>
                <a:cs typeface="+mj-lt"/>
              </a:rPr>
              <a:t>The FOS Security Recommendations</a:t>
            </a:r>
          </a:p>
          <a:p>
            <a:pPr marL="457200" indent="-457200">
              <a:buFont typeface="+mj-lt"/>
              <a:buAutoNum type="arabicPeriod"/>
            </a:pPr>
            <a:r>
              <a:rPr lang="en-GB" sz="2000" dirty="0">
                <a:latin typeface="Aptos Black" panose="020F0502020204030204" pitchFamily="34" charset="0"/>
                <a:cs typeface="Calibri" panose="020F0502020204030204" pitchFamily="34" charset="0"/>
              </a:rPr>
              <a:t>Open Questions</a:t>
            </a:r>
          </a:p>
          <a:p>
            <a:pPr marL="457200" indent="-457200">
              <a:buFont typeface="+mj-lt"/>
              <a:buAutoNum type="arabicPeriod"/>
            </a:pPr>
            <a:r>
              <a:rPr lang="en-GB" sz="2000" dirty="0">
                <a:latin typeface="Aptos Black" panose="020F0502020204030204" pitchFamily="34" charset="0"/>
                <a:cs typeface="Calibri" panose="020F0502020204030204" pitchFamily="34" charset="0"/>
              </a:rPr>
              <a:t>Strategy: Where is </a:t>
            </a:r>
            <a:r>
              <a:rPr lang="en-GB" sz="2000" dirty="0">
                <a:latin typeface="Aptos Black" panose="020F0502020204030204" pitchFamily="34" charset="0"/>
              </a:rPr>
              <a:t>GÉANT going?</a:t>
            </a:r>
            <a:endParaRPr lang="en-GB" sz="2000" noProof="0" dirty="0">
              <a:latin typeface="Aptos Black" panose="020F0502020204030204" pitchFamily="34" charset="0"/>
              <a:ea typeface="Cambria"/>
              <a:cs typeface="Calibri"/>
            </a:endParaRPr>
          </a:p>
        </p:txBody>
      </p:sp>
      <p:sp>
        <p:nvSpPr>
          <p:cNvPr id="11" name="TextBox 10">
            <a:extLst>
              <a:ext uri="{FF2B5EF4-FFF2-40B4-BE49-F238E27FC236}">
                <a16:creationId xmlns:a16="http://schemas.microsoft.com/office/drawing/2014/main" id="{DE055EC5-4C7E-84DE-B93C-4B99F33781EC}"/>
              </a:ext>
            </a:extLst>
          </p:cNvPr>
          <p:cNvSpPr txBox="1"/>
          <p:nvPr/>
        </p:nvSpPr>
        <p:spPr>
          <a:xfrm>
            <a:off x="8258174" y="5200767"/>
            <a:ext cx="2057401" cy="923330"/>
          </a:xfrm>
          <a:prstGeom prst="rect">
            <a:avLst/>
          </a:prstGeom>
          <a:noFill/>
        </p:spPr>
        <p:txBody>
          <a:bodyPr wrap="square">
            <a:spAutoFit/>
          </a:bodyPr>
          <a:lstStyle/>
          <a:p>
            <a:pPr algn="ctr"/>
            <a:r>
              <a:rPr lang="en-GB" sz="1800" i="1" dirty="0">
                <a:latin typeface="Times New Roman" panose="02020603050405020304" pitchFamily="18" charset="0"/>
                <a:cs typeface="Times New Roman" panose="02020603050405020304" pitchFamily="18" charset="0"/>
              </a:rPr>
              <a:t>A Focus More on </a:t>
            </a:r>
          </a:p>
          <a:p>
            <a:pPr algn="ctr"/>
            <a:r>
              <a:rPr lang="en-GB" sz="1800" i="1" dirty="0">
                <a:latin typeface="Times New Roman" panose="02020603050405020304" pitchFamily="18" charset="0"/>
                <a:cs typeface="Times New Roman" panose="02020603050405020304" pitchFamily="18" charset="0"/>
              </a:rPr>
              <a:t>Strategy and Policy </a:t>
            </a:r>
          </a:p>
          <a:p>
            <a:pPr algn="ctr"/>
            <a:r>
              <a:rPr lang="en-GB" sz="1800" i="1" dirty="0">
                <a:latin typeface="Times New Roman" panose="02020603050405020304" pitchFamily="18" charset="0"/>
                <a:cs typeface="Times New Roman" panose="02020603050405020304" pitchFamily="18" charset="0"/>
              </a:rPr>
              <a:t>than Technology</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35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DBF39-0650-C45C-ABCF-9EC2228A85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9FF8F3-A1CA-6241-970B-40782CB9CC6B}"/>
              </a:ext>
            </a:extLst>
          </p:cNvPr>
          <p:cNvSpPr>
            <a:spLocks noGrp="1"/>
          </p:cNvSpPr>
          <p:nvPr>
            <p:ph type="title"/>
          </p:nvPr>
        </p:nvSpPr>
        <p:spPr>
          <a:xfrm>
            <a:off x="480339" y="419090"/>
            <a:ext cx="9477284" cy="795594"/>
          </a:xfrm>
        </p:spPr>
        <p:txBody>
          <a:bodyPr vert="horz" lIns="0" tIns="0" rIns="0" bIns="0" rtlCol="0" anchor="b" anchorCtr="0">
            <a:noAutofit/>
          </a:bodyPr>
          <a:lstStyle/>
          <a:p>
            <a:br>
              <a:rPr lang="da-DK" sz="4000" dirty="0">
                <a:cs typeface="Calibri" panose="020F0502020204030204" pitchFamily="34" charset="0"/>
              </a:rPr>
            </a:br>
            <a:br>
              <a:rPr lang="da-DK" sz="4000" dirty="0">
                <a:cs typeface="Calibri" panose="020F0502020204030204" pitchFamily="34" charset="0"/>
              </a:rPr>
            </a:br>
            <a:br>
              <a:rPr lang="da-DK" sz="4000" dirty="0">
                <a:cs typeface="Calibri" panose="020F0502020204030204" pitchFamily="34" charset="0"/>
              </a:rPr>
            </a:br>
            <a:br>
              <a:rPr lang="da-DK" sz="4000" dirty="0">
                <a:cs typeface="Calibri" panose="020F0502020204030204" pitchFamily="34" charset="0"/>
              </a:rPr>
            </a:br>
            <a:br>
              <a:rPr lang="da-DK" sz="4000" dirty="0">
                <a:cs typeface="Calibri" panose="020F0502020204030204" pitchFamily="34" charset="0"/>
              </a:rPr>
            </a:br>
            <a:br>
              <a:rPr lang="da-DK" sz="4000" dirty="0">
                <a:cs typeface="Calibri" panose="020F0502020204030204" pitchFamily="34" charset="0"/>
              </a:rPr>
            </a:br>
            <a:r>
              <a:rPr lang="en-GB" sz="4000" noProof="0" dirty="0">
                <a:latin typeface="+mn-lt"/>
                <a:ea typeface="Cambria"/>
                <a:cs typeface="Calibri"/>
              </a:rPr>
              <a:t>Introduction: Affiliation; Speaker; Relevance</a:t>
            </a:r>
            <a:br>
              <a:rPr lang="en-GB" sz="4000" noProof="0" dirty="0">
                <a:latin typeface="+mn-lt"/>
                <a:ea typeface="Cambria"/>
                <a:cs typeface="Calibri"/>
              </a:rPr>
            </a:br>
            <a:r>
              <a:rPr lang="en-GB" sz="2000" dirty="0"/>
              <a:t>A Focus More on Strategy and Policy than Technology</a:t>
            </a:r>
            <a:endParaRPr lang="da-DK" sz="2000" dirty="0">
              <a:latin typeface="+mn-lt"/>
              <a:ea typeface="Calibri Light"/>
              <a:cs typeface="Calibri Light"/>
            </a:endParaRPr>
          </a:p>
        </p:txBody>
      </p:sp>
      <p:sp>
        <p:nvSpPr>
          <p:cNvPr id="3" name="Pladsholder til indhold 2">
            <a:extLst>
              <a:ext uri="{FF2B5EF4-FFF2-40B4-BE49-F238E27FC236}">
                <a16:creationId xmlns:a16="http://schemas.microsoft.com/office/drawing/2014/main" id="{136B910B-D7A9-CFF7-633B-D41F0385D30F}"/>
              </a:ext>
            </a:extLst>
          </p:cNvPr>
          <p:cNvSpPr>
            <a:spLocks noGrp="1"/>
          </p:cNvSpPr>
          <p:nvPr>
            <p:ph idx="1"/>
          </p:nvPr>
        </p:nvSpPr>
        <p:spPr>
          <a:xfrm>
            <a:off x="480340" y="1326911"/>
            <a:ext cx="11392573" cy="1586327"/>
          </a:xfrm>
        </p:spPr>
        <p:txBody>
          <a:bodyPr vert="horz" lIns="0" tIns="0" rIns="0" bIns="0" rtlCol="0" anchor="t">
            <a:noAutofit/>
          </a:bodyPr>
          <a:lstStyle/>
          <a:p>
            <a:pPr marL="0" indent="0">
              <a:lnSpc>
                <a:spcPct val="115000"/>
              </a:lnSpc>
              <a:spcAft>
                <a:spcPts val="1000"/>
              </a:spcAf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Affiliation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Danish e-infrastructure Consortium (DeiC), mandated and financed jointly by the Danish Ministry of Higher Education and Science and the eight Danish universities, coordinates cooperation on digital research infrastructure with the aim of enabling research and education at a high international level. DeiC facilitates cooperation on e-Infrastructure in the following areas:</a:t>
            </a:r>
          </a:p>
        </p:txBody>
      </p:sp>
      <p:sp>
        <p:nvSpPr>
          <p:cNvPr id="7" name="Pladsholder til indhold 2">
            <a:extLst>
              <a:ext uri="{FF2B5EF4-FFF2-40B4-BE49-F238E27FC236}">
                <a16:creationId xmlns:a16="http://schemas.microsoft.com/office/drawing/2014/main" id="{FD9D69CF-74ED-369C-92CA-EDCB62C44937}"/>
              </a:ext>
            </a:extLst>
          </p:cNvPr>
          <p:cNvSpPr txBox="1">
            <a:spLocks/>
          </p:cNvSpPr>
          <p:nvPr/>
        </p:nvSpPr>
        <p:spPr>
          <a:xfrm>
            <a:off x="480340" y="3077549"/>
            <a:ext cx="2283486" cy="336136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en-GB" sz="1800" b="1" kern="100" dirty="0">
                <a:latin typeface="Calibri" panose="020F0502020204030204" pitchFamily="34" charset="0"/>
                <a:ea typeface="Calibri" panose="020F0502020204030204" pitchFamily="34" charset="0"/>
                <a:cs typeface="Times New Roman" panose="02020603050405020304" pitchFamily="18" charset="0"/>
              </a:rPr>
              <a:t>Speaker</a:t>
            </a:r>
            <a:r>
              <a:rPr lang="en-GB" sz="1800" kern="100" dirty="0">
                <a:latin typeface="Calibri" panose="020F0502020204030204" pitchFamily="34" charset="0"/>
                <a:ea typeface="Calibri" panose="020F0502020204030204" pitchFamily="34" charset="0"/>
                <a:cs typeface="Times New Roman" panose="02020603050405020304" pitchFamily="18" charset="0"/>
              </a:rPr>
              <a:t>: Rene </a:t>
            </a:r>
            <a:r>
              <a:rPr lang="en-GB" sz="1800" kern="100" dirty="0" err="1">
                <a:latin typeface="Calibri" panose="020F0502020204030204" pitchFamily="34" charset="0"/>
                <a:ea typeface="Calibri" panose="020F0502020204030204" pitchFamily="34" charset="0"/>
                <a:cs typeface="Times New Roman" panose="02020603050405020304" pitchFamily="18" charset="0"/>
              </a:rPr>
              <a:t>Belso</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300"/>
              </a:spcBef>
              <a:spcAft>
                <a:spcPts val="300"/>
              </a:spcAft>
            </a:pPr>
            <a:r>
              <a:rPr lang="en-GB" sz="1800" kern="100" dirty="0">
                <a:latin typeface="Calibri" panose="020F0502020204030204" pitchFamily="34" charset="0"/>
                <a:ea typeface="Calibri" panose="020F0502020204030204" pitchFamily="34" charset="0"/>
                <a:cs typeface="Times New Roman" panose="02020603050405020304" pitchFamily="18" charset="0"/>
              </a:rPr>
              <a:t>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egrees in Political Science and Computer Science.</a:t>
            </a:r>
          </a:p>
          <a:p>
            <a:pPr>
              <a:lnSpc>
                <a:spcPct val="100000"/>
              </a:lnSpc>
              <a:spcBef>
                <a:spcPts val="300"/>
              </a:spcBef>
              <a:spcAft>
                <a:spcPts val="3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25 years’ experience with research strategy and policy.</a:t>
            </a:r>
          </a:p>
          <a:p>
            <a:pPr>
              <a:lnSpc>
                <a:spcPct val="100000"/>
              </a:lnSpc>
              <a:spcBef>
                <a:spcPts val="300"/>
              </a:spcBef>
              <a:spcAft>
                <a:spcPts val="3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International research infrastructure, HPC; Data management.   </a:t>
            </a:r>
          </a:p>
        </p:txBody>
      </p:sp>
      <p:sp>
        <p:nvSpPr>
          <p:cNvPr id="8" name="Pladsholder til indhold 2">
            <a:extLst>
              <a:ext uri="{FF2B5EF4-FFF2-40B4-BE49-F238E27FC236}">
                <a16:creationId xmlns:a16="http://schemas.microsoft.com/office/drawing/2014/main" id="{2866BFEF-0767-0B51-339E-309A95C488BA}"/>
              </a:ext>
            </a:extLst>
          </p:cNvPr>
          <p:cNvSpPr txBox="1">
            <a:spLocks/>
          </p:cNvSpPr>
          <p:nvPr/>
        </p:nvSpPr>
        <p:spPr>
          <a:xfrm>
            <a:off x="9014171" y="3025465"/>
            <a:ext cx="3003658" cy="326533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en-GB" sz="1800" b="1" kern="100" dirty="0">
                <a:latin typeface="Calibri" panose="020F0502020204030204" pitchFamily="34" charset="0"/>
                <a:ea typeface="Calibri" panose="020F0502020204030204" pitchFamily="34" charset="0"/>
                <a:cs typeface="Times New Roman" panose="02020603050405020304" pitchFamily="18" charset="0"/>
              </a:rPr>
              <a:t>Relevance</a:t>
            </a:r>
            <a:r>
              <a:rPr lang="en-GB" sz="1800" kern="100" dirty="0">
                <a:latin typeface="Calibri" panose="020F0502020204030204" pitchFamily="34" charset="0"/>
                <a:ea typeface="Calibri" panose="020F0502020204030204" pitchFamily="34" charset="0"/>
                <a:cs typeface="Times New Roman" panose="02020603050405020304" pitchFamily="18" charset="0"/>
              </a:rPr>
              <a:t>: FOS</a:t>
            </a:r>
          </a:p>
          <a:p>
            <a:pPr>
              <a:lnSpc>
                <a:spcPct val="100000"/>
              </a:lnSpc>
              <a:spcBef>
                <a:spcPts val="300"/>
              </a:spcBef>
              <a:spcAft>
                <a:spcPts val="300"/>
              </a:spcAft>
            </a:pPr>
            <a:r>
              <a:rPr lang="en-GB" sz="1800" kern="100" dirty="0">
                <a:latin typeface="Calibri" panose="020F0502020204030204" pitchFamily="34" charset="0"/>
                <a:ea typeface="Calibri" panose="020F0502020204030204" pitchFamily="34" charset="0"/>
                <a:cs typeface="Times New Roman" panose="02020603050405020304" pitchFamily="18" charset="0"/>
              </a:rPr>
              <a:t>Networking; DM; HPC; Security.</a:t>
            </a:r>
          </a:p>
          <a:p>
            <a:pPr>
              <a:lnSpc>
                <a:spcPct val="100000"/>
              </a:lnSpc>
              <a:spcBef>
                <a:spcPts val="300"/>
              </a:spcBef>
              <a:spcAft>
                <a:spcPts val="3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Research Strategy, Politics, Organisation, Economy.</a:t>
            </a:r>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300"/>
              </a:spcBef>
              <a:spcAft>
                <a:spcPts val="300"/>
              </a:spcAft>
            </a:pPr>
            <a:r>
              <a:rPr lang="en-GB" sz="1800" kern="100" dirty="0">
                <a:latin typeface="Calibri" panose="020F0502020204030204" pitchFamily="34" charset="0"/>
                <a:ea typeface="Calibri" panose="020F0502020204030204" pitchFamily="34" charset="0"/>
                <a:cs typeface="Times New Roman" panose="02020603050405020304" pitchFamily="18" charset="0"/>
              </a:rPr>
              <a:t>Research Instrumentation and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infrastructure, very international but also very much national security.</a:t>
            </a:r>
          </a:p>
          <a:p>
            <a:pPr>
              <a:lnSpc>
                <a:spcPct val="100000"/>
              </a:lnSpc>
              <a:spcBef>
                <a:spcPts val="300"/>
              </a:spcBef>
              <a:spcAft>
                <a:spcPts val="300"/>
              </a:spcAft>
            </a:pPr>
            <a:r>
              <a:rPr lang="en-GB" sz="1800" kern="100" dirty="0">
                <a:latin typeface="Calibri" panose="020F0502020204030204" pitchFamily="34" charset="0"/>
                <a:ea typeface="Calibri" panose="020F0502020204030204" pitchFamily="34" charset="0"/>
                <a:cs typeface="Times New Roman" panose="02020603050405020304" pitchFamily="18" charset="0"/>
                <a:hlinkClick r:id="rId3"/>
              </a:rPr>
              <a:t>SUBMERSE White Paper</a:t>
            </a:r>
            <a:r>
              <a:rPr lang="en-GB" sz="1800" kern="100" dirty="0">
                <a:latin typeface="Calibri" panose="020F0502020204030204" pitchFamily="34" charset="0"/>
                <a:ea typeface="Calibri" panose="020F0502020204030204" pitchFamily="34" charset="0"/>
                <a:cs typeface="Times New Roman" panose="02020603050405020304" pitchFamily="18" charset="0"/>
              </a:rPr>
              <a:t> – Fibre Optic Sensing Security Architecture. </a:t>
            </a:r>
          </a:p>
        </p:txBody>
      </p:sp>
      <p:pic>
        <p:nvPicPr>
          <p:cNvPr id="10" name="Picture 9" descr="A close-up of a computer screen&#10;&#10;AI-generated content may be incorrect.">
            <a:extLst>
              <a:ext uri="{FF2B5EF4-FFF2-40B4-BE49-F238E27FC236}">
                <a16:creationId xmlns:a16="http://schemas.microsoft.com/office/drawing/2014/main" id="{3EEA5567-DCD5-F923-B997-DEE814F32618}"/>
              </a:ext>
            </a:extLst>
          </p:cNvPr>
          <p:cNvPicPr>
            <a:picLocks noChangeAspect="1"/>
          </p:cNvPicPr>
          <p:nvPr/>
        </p:nvPicPr>
        <p:blipFill>
          <a:blip r:embed="rId4"/>
          <a:stretch>
            <a:fillRect/>
          </a:stretch>
        </p:blipFill>
        <p:spPr>
          <a:xfrm>
            <a:off x="3411079" y="3077549"/>
            <a:ext cx="5369843" cy="2917615"/>
          </a:xfrm>
          <a:prstGeom prst="rect">
            <a:avLst/>
          </a:prstGeom>
        </p:spPr>
      </p:pic>
    </p:spTree>
    <p:extLst>
      <p:ext uri="{BB962C8B-B14F-4D97-AF65-F5344CB8AC3E}">
        <p14:creationId xmlns:p14="http://schemas.microsoft.com/office/powerpoint/2010/main" val="327596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F1689-BD7C-F1B2-F270-1CE145E126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9D696F-3239-729F-339B-B9DE7B5277A7}"/>
              </a:ext>
            </a:extLst>
          </p:cNvPr>
          <p:cNvSpPr>
            <a:spLocks noGrp="1"/>
          </p:cNvSpPr>
          <p:nvPr>
            <p:ph type="title"/>
          </p:nvPr>
        </p:nvSpPr>
        <p:spPr>
          <a:xfrm>
            <a:off x="480339" y="419090"/>
            <a:ext cx="9477284" cy="720000"/>
          </a:xfrm>
        </p:spPr>
        <p:txBody>
          <a:bodyPr vert="horz" lIns="0" tIns="0" rIns="0" bIns="0" rtlCol="0" anchor="b" anchorCtr="0">
            <a:noAutofit/>
          </a:bodyPr>
          <a:lstStyle/>
          <a:p>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r>
              <a:rPr lang="en-GB" sz="4000" noProof="0" dirty="0">
                <a:latin typeface="+mn-lt"/>
                <a:ea typeface="+mj-lt"/>
                <a:cs typeface="+mj-lt"/>
              </a:rPr>
              <a:t>Fiber Optic Sensing (FOS) – What is it?</a:t>
            </a:r>
            <a:endParaRPr lang="en-GB" sz="4000" noProof="0" dirty="0">
              <a:latin typeface="+mn-lt"/>
              <a:ea typeface="Calibri Light"/>
              <a:cs typeface="Calibri Light"/>
            </a:endParaRPr>
          </a:p>
        </p:txBody>
      </p:sp>
      <p:sp>
        <p:nvSpPr>
          <p:cNvPr id="3" name="Pladsholder til indhold 2">
            <a:extLst>
              <a:ext uri="{FF2B5EF4-FFF2-40B4-BE49-F238E27FC236}">
                <a16:creationId xmlns:a16="http://schemas.microsoft.com/office/drawing/2014/main" id="{DEBDE59E-2F2E-2194-74DC-BC161C036DBD}"/>
              </a:ext>
            </a:extLst>
          </p:cNvPr>
          <p:cNvSpPr>
            <a:spLocks noGrp="1"/>
          </p:cNvSpPr>
          <p:nvPr>
            <p:ph idx="1"/>
          </p:nvPr>
        </p:nvSpPr>
        <p:spPr>
          <a:xfrm>
            <a:off x="480340" y="1493106"/>
            <a:ext cx="11392573" cy="4956396"/>
          </a:xfrm>
        </p:spPr>
        <p:txBody>
          <a:bodyPr vert="horz" lIns="0" tIns="0" rIns="0" bIns="0" rtlCol="0" anchor="t">
            <a:noAutofit/>
          </a:bodyPr>
          <a:lstStyle/>
          <a:p>
            <a:pPr>
              <a:lnSpc>
                <a:spcPct val="107000"/>
              </a:lnSpc>
              <a:spcAft>
                <a:spcPts val="800"/>
              </a:spcAft>
            </a:pPr>
            <a:r>
              <a:rPr lang="en-GB" sz="2600" kern="100" dirty="0">
                <a:effectLst/>
                <a:latin typeface="Aptos" panose="020B0004020202020204" pitchFamily="34" charset="0"/>
                <a:ea typeface="Aptos" panose="020B0004020202020204" pitchFamily="34" charset="0"/>
                <a:cs typeface="Times New Roman" panose="02020603050405020304" pitchFamily="18" charset="0"/>
              </a:rPr>
              <a:t>FOS is utilised in research and industry, by applying the ability to detect subtle </a:t>
            </a:r>
            <a:r>
              <a:rPr lang="en-GB" sz="2600" b="1" kern="100" dirty="0">
                <a:effectLst/>
                <a:latin typeface="Aptos" panose="020B0004020202020204" pitchFamily="34" charset="0"/>
                <a:ea typeface="Aptos" panose="020B0004020202020204" pitchFamily="34" charset="0"/>
                <a:cs typeface="Times New Roman" panose="02020603050405020304" pitchFamily="18" charset="0"/>
              </a:rPr>
              <a:t>acoustics</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600" b="1" kern="100" dirty="0">
                <a:effectLst/>
                <a:latin typeface="Aptos" panose="020B0004020202020204" pitchFamily="34" charset="0"/>
                <a:ea typeface="Aptos" panose="020B0004020202020204" pitchFamily="34" charset="0"/>
                <a:cs typeface="Times New Roman" panose="02020603050405020304" pitchFamily="18" charset="0"/>
              </a:rPr>
              <a:t>strain</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as well as slight </a:t>
            </a:r>
            <a:r>
              <a:rPr lang="en-GB" sz="2600" b="1" kern="100" dirty="0">
                <a:effectLst/>
                <a:latin typeface="Aptos" panose="020B0004020202020204" pitchFamily="34" charset="0"/>
                <a:ea typeface="Aptos" panose="020B0004020202020204" pitchFamily="34" charset="0"/>
                <a:cs typeface="Times New Roman" panose="02020603050405020304" pitchFamily="18" charset="0"/>
              </a:rPr>
              <a:t>pressure</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and </a:t>
            </a:r>
            <a:r>
              <a:rPr lang="en-GB" sz="2600" b="1" kern="100" dirty="0">
                <a:effectLst/>
                <a:latin typeface="Aptos" panose="020B0004020202020204" pitchFamily="34" charset="0"/>
                <a:ea typeface="Aptos" panose="020B0004020202020204" pitchFamily="34" charset="0"/>
                <a:cs typeface="Times New Roman" panose="02020603050405020304" pitchFamily="18" charset="0"/>
              </a:rPr>
              <a:t>temperature</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changes along underwater fibre optic cables. </a:t>
            </a:r>
          </a:p>
          <a:p>
            <a:pPr>
              <a:lnSpc>
                <a:spcPct val="107000"/>
              </a:lnSpc>
              <a:spcAft>
                <a:spcPts val="800"/>
              </a:spcAft>
            </a:pPr>
            <a:r>
              <a:rPr lang="en-GB" sz="2600" kern="100" dirty="0">
                <a:effectLst/>
                <a:latin typeface="Aptos" panose="020B0004020202020204" pitchFamily="34" charset="0"/>
                <a:ea typeface="Aptos" panose="020B0004020202020204" pitchFamily="34" charset="0"/>
                <a:cs typeface="Times New Roman" panose="02020603050405020304" pitchFamily="18" charset="0"/>
              </a:rPr>
              <a:t>FOS produces high-value data products through </a:t>
            </a:r>
            <a:r>
              <a:rPr lang="en-GB" sz="2600" b="1" kern="100" dirty="0">
                <a:effectLst/>
                <a:latin typeface="Aptos" panose="020B0004020202020204" pitchFamily="34" charset="0"/>
                <a:ea typeface="Aptos" panose="020B0004020202020204" pitchFamily="34" charset="0"/>
                <a:cs typeface="Times New Roman" panose="02020603050405020304" pitchFamily="18" charset="0"/>
              </a:rPr>
              <a:t>Event Fingerprinting</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using advanced interrogator technologies like Distributed Acoustic Sensing (</a:t>
            </a:r>
            <a:r>
              <a:rPr lang="en-GB" sz="2600" b="1" kern="100" dirty="0">
                <a:effectLst/>
                <a:latin typeface="Aptos" panose="020B0004020202020204" pitchFamily="34" charset="0"/>
                <a:ea typeface="Aptos" panose="020B0004020202020204" pitchFamily="34" charset="0"/>
                <a:cs typeface="Times New Roman" panose="02020603050405020304" pitchFamily="18" charset="0"/>
              </a:rPr>
              <a:t>DAS</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and State of Polarisation (</a:t>
            </a:r>
            <a:r>
              <a:rPr lang="en-GB" sz="2600" b="1" kern="100" dirty="0" err="1">
                <a:effectLst/>
                <a:latin typeface="Aptos" panose="020B0004020202020204" pitchFamily="34" charset="0"/>
                <a:ea typeface="Aptos" panose="020B0004020202020204" pitchFamily="34" charset="0"/>
                <a:cs typeface="Times New Roman" panose="02020603050405020304" pitchFamily="18" charset="0"/>
              </a:rPr>
              <a:t>SoP</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enhanced by </a:t>
            </a:r>
            <a:br>
              <a:rPr lang="en-GB" sz="2600" kern="100" dirty="0">
                <a:effectLst/>
                <a:latin typeface="Aptos" panose="020B0004020202020204" pitchFamily="34" charset="0"/>
                <a:ea typeface="Aptos" panose="020B0004020202020204" pitchFamily="34" charset="0"/>
                <a:cs typeface="Times New Roman" panose="02020603050405020304" pitchFamily="18" charset="0"/>
              </a:rPr>
            </a:br>
            <a:r>
              <a:rPr lang="en-GB" sz="2600" kern="100" dirty="0">
                <a:effectLst/>
                <a:latin typeface="Aptos" panose="020B0004020202020204" pitchFamily="34" charset="0"/>
                <a:ea typeface="Aptos" panose="020B0004020202020204" pitchFamily="34" charset="0"/>
                <a:cs typeface="Times New Roman" panose="02020603050405020304" pitchFamily="18" charset="0"/>
              </a:rPr>
              <a:t>artificial intelligence (</a:t>
            </a:r>
            <a:r>
              <a:rPr lang="en-GB" sz="2600" b="1" kern="100" dirty="0">
                <a:effectLst/>
                <a:latin typeface="Aptos" panose="020B0004020202020204" pitchFamily="34" charset="0"/>
                <a:ea typeface="Aptos" panose="020B0004020202020204" pitchFamily="34" charset="0"/>
                <a:cs typeface="Times New Roman" panose="02020603050405020304" pitchFamily="18" charset="0"/>
              </a:rPr>
              <a:t>AI</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signal analytics. </a:t>
            </a:r>
          </a:p>
          <a:p>
            <a:pPr>
              <a:lnSpc>
                <a:spcPct val="107000"/>
              </a:lnSpc>
              <a:spcAft>
                <a:spcPts val="800"/>
              </a:spcAft>
            </a:pPr>
            <a:r>
              <a:rPr lang="en-GB" sz="2600" kern="100" dirty="0">
                <a:effectLst/>
                <a:latin typeface="Aptos" panose="020B0004020202020204" pitchFamily="34" charset="0"/>
                <a:ea typeface="Aptos" panose="020B0004020202020204" pitchFamily="34" charset="0"/>
                <a:cs typeface="Times New Roman" panose="02020603050405020304" pitchFamily="18" charset="0"/>
              </a:rPr>
              <a:t>However, high volumes of complex data pose </a:t>
            </a:r>
            <a:br>
              <a:rPr lang="en-GB" sz="2600" kern="100" dirty="0">
                <a:effectLst/>
                <a:latin typeface="Aptos" panose="020B0004020202020204" pitchFamily="34" charset="0"/>
                <a:ea typeface="Aptos" panose="020B0004020202020204" pitchFamily="34" charset="0"/>
                <a:cs typeface="Times New Roman" panose="02020603050405020304" pitchFamily="18" charset="0"/>
              </a:rPr>
            </a:br>
            <a:r>
              <a:rPr lang="en-GB" sz="2600" kern="100" dirty="0">
                <a:effectLst/>
                <a:latin typeface="Aptos" panose="020B0004020202020204" pitchFamily="34" charset="0"/>
                <a:ea typeface="Aptos" panose="020B0004020202020204" pitchFamily="34" charset="0"/>
                <a:cs typeface="Times New Roman" panose="02020603050405020304" pitchFamily="18" charset="0"/>
              </a:rPr>
              <a:t>significant </a:t>
            </a:r>
            <a:r>
              <a:rPr lang="en-GB" sz="2600" b="1" kern="100" dirty="0">
                <a:effectLst/>
                <a:latin typeface="Aptos" panose="020B0004020202020204" pitchFamily="34" charset="0"/>
                <a:ea typeface="Aptos" panose="020B0004020202020204" pitchFamily="34" charset="0"/>
                <a:cs typeface="Times New Roman" panose="02020603050405020304" pitchFamily="18" charset="0"/>
              </a:rPr>
              <a:t>data management </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challenges </a:t>
            </a:r>
            <a:br>
              <a:rPr lang="en-GB" sz="2600" kern="100" dirty="0">
                <a:effectLst/>
                <a:latin typeface="Aptos" panose="020B0004020202020204" pitchFamily="34" charset="0"/>
                <a:ea typeface="Aptos" panose="020B0004020202020204" pitchFamily="34" charset="0"/>
                <a:cs typeface="Times New Roman" panose="02020603050405020304" pitchFamily="18" charset="0"/>
              </a:rPr>
            </a:br>
            <a:r>
              <a:rPr lang="en-GB" sz="2600" kern="100" dirty="0">
                <a:effectLst/>
                <a:latin typeface="Aptos" panose="020B0004020202020204" pitchFamily="34" charset="0"/>
                <a:ea typeface="Aptos" panose="020B0004020202020204" pitchFamily="34" charset="0"/>
                <a:cs typeface="Times New Roman" panose="02020603050405020304" pitchFamily="18" charset="0"/>
              </a:rPr>
              <a:t>and non-trivial </a:t>
            </a:r>
            <a:r>
              <a:rPr lang="en-GB" sz="2600" b="1" kern="100" dirty="0">
                <a:effectLst/>
                <a:latin typeface="Aptos" panose="020B0004020202020204" pitchFamily="34" charset="0"/>
                <a:ea typeface="Aptos" panose="020B0004020202020204" pitchFamily="34" charset="0"/>
                <a:cs typeface="Times New Roman" panose="02020603050405020304" pitchFamily="18" charset="0"/>
              </a:rPr>
              <a:t>security </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concerns.</a:t>
            </a:r>
          </a:p>
          <a:p>
            <a:pPr>
              <a:lnSpc>
                <a:spcPct val="107000"/>
              </a:lnSpc>
              <a:spcAft>
                <a:spcPts val="800"/>
              </a:spcAft>
              <a:buNone/>
            </a:pPr>
            <a:endParaRPr lang="en-GB" sz="2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diagram of a sea channel&#10;&#10;AI-generated content may be incorrect.">
            <a:extLst>
              <a:ext uri="{FF2B5EF4-FFF2-40B4-BE49-F238E27FC236}">
                <a16:creationId xmlns:a16="http://schemas.microsoft.com/office/drawing/2014/main" id="{974045BF-1B3D-C4EB-DDE8-A7D445BFE8D4}"/>
              </a:ext>
            </a:extLst>
          </p:cNvPr>
          <p:cNvPicPr>
            <a:picLocks noChangeAspect="1"/>
          </p:cNvPicPr>
          <p:nvPr/>
        </p:nvPicPr>
        <p:blipFill>
          <a:blip r:embed="rId3"/>
          <a:stretch>
            <a:fillRect/>
          </a:stretch>
        </p:blipFill>
        <p:spPr>
          <a:xfrm>
            <a:off x="7405735" y="3861704"/>
            <a:ext cx="4582134" cy="2824280"/>
          </a:xfrm>
          <a:prstGeom prst="rect">
            <a:avLst/>
          </a:prstGeom>
        </p:spPr>
      </p:pic>
      <p:sp>
        <p:nvSpPr>
          <p:cNvPr id="7" name="TextBox 6">
            <a:extLst>
              <a:ext uri="{FF2B5EF4-FFF2-40B4-BE49-F238E27FC236}">
                <a16:creationId xmlns:a16="http://schemas.microsoft.com/office/drawing/2014/main" id="{0B615DCF-1DE3-B2D9-497F-AA37029B8FC2}"/>
              </a:ext>
            </a:extLst>
          </p:cNvPr>
          <p:cNvSpPr txBox="1"/>
          <p:nvPr/>
        </p:nvSpPr>
        <p:spPr>
          <a:xfrm>
            <a:off x="8069441" y="6455152"/>
            <a:ext cx="1627361" cy="230832"/>
          </a:xfrm>
          <a:prstGeom prst="rect">
            <a:avLst/>
          </a:prstGeom>
          <a:noFill/>
        </p:spPr>
        <p:txBody>
          <a:bodyPr wrap="square">
            <a:spAutoFit/>
          </a:bodyPr>
          <a:lstStyle/>
          <a:p>
            <a:r>
              <a:rPr lang="en-GB" sz="900" err="1">
                <a:latin typeface="Arial Narrow" panose="020B0606020202030204" pitchFamily="34" charset="0"/>
                <a:hlinkClick r:id="rId4"/>
              </a:rPr>
              <a:t>Bouffaut</a:t>
            </a:r>
            <a:r>
              <a:rPr lang="en-GB" sz="900">
                <a:latin typeface="Arial Narrow" panose="020B0606020202030204" pitchFamily="34" charset="0"/>
                <a:hlinkClick r:id="rId4"/>
              </a:rPr>
              <a:t> et al.</a:t>
            </a:r>
            <a:endParaRPr lang="en-GB" sz="900">
              <a:latin typeface="Arial Narrow" panose="020B0606020202030204" pitchFamily="34" charset="0"/>
            </a:endParaRPr>
          </a:p>
        </p:txBody>
      </p:sp>
    </p:spTree>
    <p:extLst>
      <p:ext uri="{BB962C8B-B14F-4D97-AF65-F5344CB8AC3E}">
        <p14:creationId xmlns:p14="http://schemas.microsoft.com/office/powerpoint/2010/main" val="402538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7013D-4CB4-97E8-C728-D21A676C56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B5724D9-BB2F-6B94-0897-8E47C6B1F02F}"/>
              </a:ext>
            </a:extLst>
          </p:cNvPr>
          <p:cNvPicPr>
            <a:picLocks noChangeAspect="1"/>
          </p:cNvPicPr>
          <p:nvPr/>
        </p:nvPicPr>
        <p:blipFill>
          <a:blip r:embed="rId3"/>
          <a:stretch>
            <a:fillRect/>
          </a:stretch>
        </p:blipFill>
        <p:spPr>
          <a:xfrm>
            <a:off x="0" y="1444213"/>
            <a:ext cx="12192000" cy="5229963"/>
          </a:xfrm>
          <a:prstGeom prst="rect">
            <a:avLst/>
          </a:prstGeom>
        </p:spPr>
      </p:pic>
      <p:sp>
        <p:nvSpPr>
          <p:cNvPr id="2" name="Titel 1">
            <a:extLst>
              <a:ext uri="{FF2B5EF4-FFF2-40B4-BE49-F238E27FC236}">
                <a16:creationId xmlns:a16="http://schemas.microsoft.com/office/drawing/2014/main" id="{41022289-1E14-0926-0AA6-FE2B9AAA877C}"/>
              </a:ext>
            </a:extLst>
          </p:cNvPr>
          <p:cNvSpPr>
            <a:spLocks noGrp="1"/>
          </p:cNvSpPr>
          <p:nvPr>
            <p:ph type="title"/>
          </p:nvPr>
        </p:nvSpPr>
        <p:spPr>
          <a:xfrm>
            <a:off x="480339" y="419090"/>
            <a:ext cx="9477284" cy="720000"/>
          </a:xfrm>
        </p:spPr>
        <p:txBody>
          <a:bodyPr vert="horz" lIns="0" tIns="0" rIns="0" bIns="0" rtlCol="0" anchor="b" anchorCtr="0">
            <a:noAutofit/>
          </a:bodyPr>
          <a:lstStyle/>
          <a:p>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r>
              <a:rPr lang="en-GB" sz="4000" noProof="0" dirty="0">
                <a:latin typeface="+mn-lt"/>
                <a:ea typeface="+mj-lt"/>
                <a:cs typeface="+mj-lt"/>
              </a:rPr>
              <a:t>Fiber Optic Sensing (FOS) – What is it?</a:t>
            </a:r>
            <a:br>
              <a:rPr lang="en-GB" sz="4000" noProof="0" dirty="0">
                <a:latin typeface="+mn-lt"/>
                <a:ea typeface="+mj-lt"/>
                <a:cs typeface="+mj-lt"/>
              </a:rPr>
            </a:br>
            <a:r>
              <a:rPr lang="en-GB" sz="2000" noProof="0" dirty="0">
                <a:latin typeface="+mn-lt"/>
                <a:ea typeface="+mj-lt"/>
                <a:cs typeface="+mj-lt"/>
              </a:rPr>
              <a:t>Interrogators: DAS; </a:t>
            </a:r>
            <a:r>
              <a:rPr lang="en-GB" sz="2000" noProof="0" dirty="0" err="1">
                <a:latin typeface="+mn-lt"/>
                <a:ea typeface="+mj-lt"/>
                <a:cs typeface="+mj-lt"/>
              </a:rPr>
              <a:t>SoP</a:t>
            </a:r>
            <a:r>
              <a:rPr lang="en-GB" sz="2000" noProof="0" dirty="0">
                <a:latin typeface="+mn-lt"/>
                <a:ea typeface="+mj-lt"/>
                <a:cs typeface="+mj-lt"/>
              </a:rPr>
              <a:t> … </a:t>
            </a:r>
            <a:endParaRPr lang="en-GB" sz="2000" noProof="0" dirty="0">
              <a:latin typeface="+mn-lt"/>
              <a:ea typeface="Calibri Light"/>
              <a:cs typeface="Calibri Light"/>
            </a:endParaRPr>
          </a:p>
        </p:txBody>
      </p:sp>
      <p:sp>
        <p:nvSpPr>
          <p:cNvPr id="12" name="TextBox 11">
            <a:extLst>
              <a:ext uri="{FF2B5EF4-FFF2-40B4-BE49-F238E27FC236}">
                <a16:creationId xmlns:a16="http://schemas.microsoft.com/office/drawing/2014/main" id="{1FF1C3A8-878E-D3F1-17E8-78BE7657FE02}"/>
              </a:ext>
            </a:extLst>
          </p:cNvPr>
          <p:cNvSpPr txBox="1"/>
          <p:nvPr/>
        </p:nvSpPr>
        <p:spPr>
          <a:xfrm>
            <a:off x="6499982" y="5106009"/>
            <a:ext cx="3096505" cy="307777"/>
          </a:xfrm>
          <a:prstGeom prst="rect">
            <a:avLst/>
          </a:prstGeom>
          <a:noFill/>
        </p:spPr>
        <p:txBody>
          <a:bodyPr wrap="square">
            <a:spAutoFit/>
          </a:bodyPr>
          <a:lstStyle/>
          <a:p>
            <a:r>
              <a:rPr lang="en-GB" sz="1400" b="1" kern="100" dirty="0">
                <a:effectLst/>
                <a:latin typeface="Aptos" panose="020B0004020202020204" pitchFamily="34" charset="0"/>
                <a:ea typeface="Aptos" panose="020B0004020202020204" pitchFamily="34" charset="0"/>
                <a:cs typeface="Times New Roman" panose="02020603050405020304" pitchFamily="18" charset="0"/>
              </a:rPr>
              <a:t>Distributed Acoustic Sensing (DAS) </a:t>
            </a:r>
            <a:endParaRPr lang="en-GB" sz="1400" b="1" dirty="0"/>
          </a:p>
        </p:txBody>
      </p:sp>
      <p:sp>
        <p:nvSpPr>
          <p:cNvPr id="6" name="TextBox 5">
            <a:extLst>
              <a:ext uri="{FF2B5EF4-FFF2-40B4-BE49-F238E27FC236}">
                <a16:creationId xmlns:a16="http://schemas.microsoft.com/office/drawing/2014/main" id="{E95A10C3-0F2F-E92C-8666-5DA4AE86F809}"/>
              </a:ext>
            </a:extLst>
          </p:cNvPr>
          <p:cNvSpPr txBox="1"/>
          <p:nvPr/>
        </p:nvSpPr>
        <p:spPr>
          <a:xfrm>
            <a:off x="0" y="5974846"/>
            <a:ext cx="3096505" cy="215444"/>
          </a:xfrm>
          <a:prstGeom prst="rect">
            <a:avLst/>
          </a:prstGeom>
          <a:noFill/>
        </p:spPr>
        <p:txBody>
          <a:bodyPr wrap="square">
            <a:spAutoFit/>
          </a:bodyPr>
          <a:lstStyle/>
          <a:p>
            <a:r>
              <a:rPr lang="en-GB" sz="800" b="1" dirty="0">
                <a:latin typeface="Arial Narrow" panose="020B0606020202030204" pitchFamily="34" charset="0"/>
              </a:rPr>
              <a:t>Source:</a:t>
            </a:r>
          </a:p>
        </p:txBody>
      </p:sp>
    </p:spTree>
    <p:extLst>
      <p:ext uri="{BB962C8B-B14F-4D97-AF65-F5344CB8AC3E}">
        <p14:creationId xmlns:p14="http://schemas.microsoft.com/office/powerpoint/2010/main" val="24882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0F9FC-9528-3A66-2F85-41BEC80946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6A7EB3-49D6-02FD-6923-F619C96F40EF}"/>
              </a:ext>
            </a:extLst>
          </p:cNvPr>
          <p:cNvSpPr>
            <a:spLocks noGrp="1"/>
          </p:cNvSpPr>
          <p:nvPr>
            <p:ph type="title"/>
          </p:nvPr>
        </p:nvSpPr>
        <p:spPr>
          <a:xfrm>
            <a:off x="480339" y="419090"/>
            <a:ext cx="9477284" cy="720000"/>
          </a:xfrm>
        </p:spPr>
        <p:txBody>
          <a:bodyPr vert="horz" lIns="0" tIns="0" rIns="0" bIns="0" rtlCol="0" anchor="b" anchorCtr="0">
            <a:noAutofit/>
          </a:bodyPr>
          <a:lstStyle/>
          <a:p>
            <a:br>
              <a:rPr lang="da-DK" sz="4000" dirty="0">
                <a:latin typeface="Calibri" panose="020F0502020204030204" pitchFamily="34" charset="0"/>
                <a:cs typeface="Calibri" panose="020F0502020204030204" pitchFamily="34" charset="0"/>
              </a:rPr>
            </a:br>
            <a:br>
              <a:rPr lang="da-DK" sz="4000" dirty="0">
                <a:latin typeface="Calibri" panose="020F0502020204030204" pitchFamily="34" charset="0"/>
                <a:cs typeface="Calibri" panose="020F0502020204030204" pitchFamily="34" charset="0"/>
              </a:rPr>
            </a:br>
            <a:br>
              <a:rPr lang="da-DK" sz="4000" dirty="0">
                <a:latin typeface="Calibri" panose="020F0502020204030204" pitchFamily="34" charset="0"/>
                <a:cs typeface="Calibri" panose="020F0502020204030204" pitchFamily="34" charset="0"/>
              </a:rPr>
            </a:br>
            <a:br>
              <a:rPr lang="da-DK" sz="4000" dirty="0">
                <a:latin typeface="Calibri" panose="020F0502020204030204" pitchFamily="34" charset="0"/>
                <a:cs typeface="Calibri" panose="020F0502020204030204" pitchFamily="34" charset="0"/>
              </a:rPr>
            </a:br>
            <a:br>
              <a:rPr lang="da-DK" sz="4000" dirty="0">
                <a:latin typeface="Calibri" panose="020F0502020204030204" pitchFamily="34" charset="0"/>
                <a:cs typeface="Calibri" panose="020F0502020204030204" pitchFamily="34" charset="0"/>
              </a:rPr>
            </a:br>
            <a:br>
              <a:rPr lang="da-DK" sz="4000" dirty="0">
                <a:latin typeface="Calibri" panose="020F0502020204030204" pitchFamily="34" charset="0"/>
                <a:cs typeface="Calibri" panose="020F0502020204030204" pitchFamily="34" charset="0"/>
              </a:rPr>
            </a:br>
            <a:r>
              <a:rPr lang="en-GB" sz="4000" dirty="0">
                <a:latin typeface="+mn-lt"/>
                <a:ea typeface="+mj-lt"/>
                <a:cs typeface="+mj-lt"/>
              </a:rPr>
              <a:t>FOS Research Application Areas</a:t>
            </a:r>
            <a:endParaRPr lang="da-DK" sz="4000" dirty="0">
              <a:latin typeface="+mn-lt"/>
              <a:ea typeface="Calibri Light"/>
              <a:cs typeface="Calibri Light"/>
            </a:endParaRPr>
          </a:p>
        </p:txBody>
      </p:sp>
      <p:sp>
        <p:nvSpPr>
          <p:cNvPr id="3" name="Pladsholder til indhold 2">
            <a:extLst>
              <a:ext uri="{FF2B5EF4-FFF2-40B4-BE49-F238E27FC236}">
                <a16:creationId xmlns:a16="http://schemas.microsoft.com/office/drawing/2014/main" id="{1142FCE5-333B-9313-7952-D3D40590FF81}"/>
              </a:ext>
            </a:extLst>
          </p:cNvPr>
          <p:cNvSpPr>
            <a:spLocks noGrp="1"/>
          </p:cNvSpPr>
          <p:nvPr>
            <p:ph idx="1"/>
          </p:nvPr>
        </p:nvSpPr>
        <p:spPr>
          <a:xfrm>
            <a:off x="480340" y="1493106"/>
            <a:ext cx="11392573" cy="4956396"/>
          </a:xfrm>
        </p:spPr>
        <p:txBody>
          <a:bodyPr vert="horz" lIns="0" tIns="0" rIns="0" bIns="0" rtlCol="0" anchor="t">
            <a:noAutofit/>
          </a:bodyPr>
          <a:lstStyle/>
          <a:p>
            <a:pPr fontAlgn="base">
              <a:lnSpc>
                <a:spcPct val="100000"/>
              </a:lnSpc>
            </a:pPr>
            <a:r>
              <a:rPr lang="en-GB" sz="2400" b="1" dirty="0"/>
              <a:t>Marine Seismology:</a:t>
            </a:r>
            <a:br>
              <a:rPr lang="en-GB" sz="2400" b="1" dirty="0"/>
            </a:br>
            <a:r>
              <a:rPr lang="en-GB" sz="2400" dirty="0"/>
              <a:t>Volcanoes, </a:t>
            </a:r>
            <a:r>
              <a:rPr lang="en-US" sz="2400" dirty="0"/>
              <a:t>earthquakes and </a:t>
            </a:r>
            <a:r>
              <a:rPr lang="en-GB" sz="2400" dirty="0"/>
              <a:t>tsunamis (Early warning systems)</a:t>
            </a:r>
            <a:r>
              <a:rPr lang="en-US" sz="2400" dirty="0"/>
              <a:t>​</a:t>
            </a:r>
          </a:p>
          <a:p>
            <a:pPr fontAlgn="base">
              <a:lnSpc>
                <a:spcPct val="100000"/>
              </a:lnSpc>
            </a:pPr>
            <a:r>
              <a:rPr lang="en-US" sz="2400" b="1" dirty="0"/>
              <a:t>Oceanography:</a:t>
            </a:r>
            <a:br>
              <a:rPr lang="en-US" sz="2400" b="1" dirty="0"/>
            </a:br>
            <a:r>
              <a:rPr lang="en-US" sz="2400" dirty="0"/>
              <a:t>Sea </a:t>
            </a:r>
            <a:r>
              <a:rPr lang="en-GB" sz="2400" dirty="0"/>
              <a:t>currents, wave activity, other physical processes </a:t>
            </a:r>
            <a:br>
              <a:rPr lang="en-GB" sz="2400" dirty="0"/>
            </a:br>
            <a:r>
              <a:rPr lang="en-GB" sz="2400" dirty="0"/>
              <a:t>related to climate change</a:t>
            </a:r>
            <a:r>
              <a:rPr lang="en-US" sz="2400" dirty="0"/>
              <a:t>​</a:t>
            </a:r>
          </a:p>
          <a:p>
            <a:pPr fontAlgn="base">
              <a:lnSpc>
                <a:spcPct val="100000"/>
              </a:lnSpc>
            </a:pPr>
            <a:r>
              <a:rPr lang="en-GB" sz="2400" b="1" dirty="0"/>
              <a:t>Marine Ecology:</a:t>
            </a:r>
            <a:br>
              <a:rPr lang="en-GB" sz="2400" b="1" dirty="0"/>
            </a:br>
            <a:r>
              <a:rPr lang="en-GB" sz="2400" dirty="0"/>
              <a:t>Monitor habitats and the movement of marine species</a:t>
            </a:r>
            <a:r>
              <a:rPr lang="en-US" sz="2400" dirty="0"/>
              <a:t>​</a:t>
            </a:r>
          </a:p>
          <a:p>
            <a:pPr fontAlgn="base">
              <a:lnSpc>
                <a:spcPct val="100000"/>
              </a:lnSpc>
            </a:pPr>
            <a:r>
              <a:rPr lang="en-GB" sz="2400" b="1" dirty="0"/>
              <a:t>Underwater Infrastructure Monitoring:</a:t>
            </a:r>
            <a:br>
              <a:rPr lang="en-GB" sz="2400" b="1" dirty="0"/>
            </a:br>
            <a:r>
              <a:rPr lang="en-GB" sz="2400" dirty="0"/>
              <a:t>Cable and pipeline monitoring and quality control</a:t>
            </a:r>
            <a:r>
              <a:rPr lang="en-US" sz="2400" dirty="0"/>
              <a:t>​</a:t>
            </a:r>
          </a:p>
          <a:p>
            <a:pPr fontAlgn="base">
              <a:lnSpc>
                <a:spcPct val="100000"/>
              </a:lnSpc>
            </a:pPr>
            <a:r>
              <a:rPr lang="en-GB" sz="2400" b="1" dirty="0"/>
              <a:t>Security and Defence:</a:t>
            </a:r>
            <a:br>
              <a:rPr lang="en-GB" sz="2400" b="1" dirty="0"/>
            </a:br>
            <a:r>
              <a:rPr lang="en-GB" sz="2400" dirty="0"/>
              <a:t>Ocean vessel tracking and monitoring</a:t>
            </a:r>
          </a:p>
          <a:p>
            <a:pPr fontAlgn="base">
              <a:lnSpc>
                <a:spcPct val="100000"/>
              </a:lnSpc>
            </a:pPr>
            <a:r>
              <a:rPr lang="en-GB" sz="2400" dirty="0">
                <a:solidFill>
                  <a:schemeClr val="bg1">
                    <a:lumMod val="85000"/>
                  </a:schemeClr>
                </a:solidFill>
                <a:latin typeface="Calibri Light"/>
                <a:ea typeface="Cambria"/>
                <a:cs typeface="Calibri"/>
              </a:rPr>
              <a:t>… and so much more:	</a:t>
            </a:r>
            <a:endParaRPr lang="da-DK" sz="2400" dirty="0">
              <a:latin typeface="Calibri Light"/>
              <a:ea typeface="Cambria"/>
              <a:cs typeface="Calibri"/>
            </a:endParaRPr>
          </a:p>
        </p:txBody>
      </p:sp>
      <p:pic>
        <p:nvPicPr>
          <p:cNvPr id="4" name="Picture 3" descr="A close-up of a computer&#10;&#10;AI-generated content may be incorrect.">
            <a:extLst>
              <a:ext uri="{FF2B5EF4-FFF2-40B4-BE49-F238E27FC236}">
                <a16:creationId xmlns:a16="http://schemas.microsoft.com/office/drawing/2014/main" id="{4D8F3FDC-8F3A-C6B7-2C57-14270F03F5F8}"/>
              </a:ext>
            </a:extLst>
          </p:cNvPr>
          <p:cNvPicPr>
            <a:picLocks noChangeAspect="1"/>
          </p:cNvPicPr>
          <p:nvPr/>
        </p:nvPicPr>
        <p:blipFill>
          <a:blip r:embed="rId3"/>
          <a:stretch>
            <a:fillRect/>
          </a:stretch>
        </p:blipFill>
        <p:spPr>
          <a:xfrm>
            <a:off x="8815092" y="1140092"/>
            <a:ext cx="2679539" cy="1531037"/>
          </a:xfrm>
          <a:prstGeom prst="rect">
            <a:avLst/>
          </a:prstGeom>
        </p:spPr>
      </p:pic>
      <p:pic>
        <p:nvPicPr>
          <p:cNvPr id="9" name="Picture 8">
            <a:extLst>
              <a:ext uri="{FF2B5EF4-FFF2-40B4-BE49-F238E27FC236}">
                <a16:creationId xmlns:a16="http://schemas.microsoft.com/office/drawing/2014/main" id="{E42C7802-8177-9298-3503-AA0EFAC4C900}"/>
              </a:ext>
            </a:extLst>
          </p:cNvPr>
          <p:cNvPicPr>
            <a:picLocks noChangeAspect="1"/>
          </p:cNvPicPr>
          <p:nvPr/>
        </p:nvPicPr>
        <p:blipFill>
          <a:blip r:embed="rId4"/>
          <a:stretch>
            <a:fillRect/>
          </a:stretch>
        </p:blipFill>
        <p:spPr>
          <a:xfrm>
            <a:off x="8229601" y="2869621"/>
            <a:ext cx="3690954" cy="3817209"/>
          </a:xfrm>
          <a:prstGeom prst="rect">
            <a:avLst/>
          </a:prstGeom>
        </p:spPr>
      </p:pic>
      <p:sp>
        <p:nvSpPr>
          <p:cNvPr id="11" name="TextBox 10">
            <a:extLst>
              <a:ext uri="{FF2B5EF4-FFF2-40B4-BE49-F238E27FC236}">
                <a16:creationId xmlns:a16="http://schemas.microsoft.com/office/drawing/2014/main" id="{4F744BC9-9401-63C4-0126-D4D3B6C2F3A5}"/>
              </a:ext>
            </a:extLst>
          </p:cNvPr>
          <p:cNvSpPr txBox="1"/>
          <p:nvPr/>
        </p:nvSpPr>
        <p:spPr>
          <a:xfrm rot="16200000">
            <a:off x="10467875" y="4168412"/>
            <a:ext cx="2905359" cy="307777"/>
          </a:xfrm>
          <a:prstGeom prst="rect">
            <a:avLst/>
          </a:prstGeom>
          <a:noFill/>
        </p:spPr>
        <p:txBody>
          <a:bodyPr wrap="square">
            <a:spAutoFit/>
          </a:bodyPr>
          <a:lstStyle/>
          <a:p>
            <a:r>
              <a:rPr lang="da-DK" sz="1400" dirty="0">
                <a:hlinkClick r:id="rId5"/>
              </a:rPr>
              <a:t>NORDUnet Conference 2024</a:t>
            </a:r>
            <a:endParaRPr lang="da-DK" sz="1400" dirty="0"/>
          </a:p>
        </p:txBody>
      </p:sp>
      <p:pic>
        <p:nvPicPr>
          <p:cNvPr id="6" name="Picture 5" descr="A train on the tracks&#10;&#10;AI-generated content may be incorrect.">
            <a:extLst>
              <a:ext uri="{FF2B5EF4-FFF2-40B4-BE49-F238E27FC236}">
                <a16:creationId xmlns:a16="http://schemas.microsoft.com/office/drawing/2014/main" id="{ADE5CCFD-8592-3191-081B-3740F25639FC}"/>
              </a:ext>
            </a:extLst>
          </p:cNvPr>
          <p:cNvPicPr>
            <a:picLocks noChangeAspect="1"/>
          </p:cNvPicPr>
          <p:nvPr/>
        </p:nvPicPr>
        <p:blipFill>
          <a:blip r:embed="rId6"/>
          <a:stretch>
            <a:fillRect/>
          </a:stretch>
        </p:blipFill>
        <p:spPr>
          <a:xfrm>
            <a:off x="3933977" y="6039861"/>
            <a:ext cx="795159" cy="569110"/>
          </a:xfrm>
          <a:prstGeom prst="rect">
            <a:avLst/>
          </a:prstGeom>
        </p:spPr>
      </p:pic>
      <p:pic>
        <p:nvPicPr>
          <p:cNvPr id="12" name="Picture 11" descr="A satellite with multiple solar panels&#10;&#10;AI-generated content may be incorrect.">
            <a:extLst>
              <a:ext uri="{FF2B5EF4-FFF2-40B4-BE49-F238E27FC236}">
                <a16:creationId xmlns:a16="http://schemas.microsoft.com/office/drawing/2014/main" id="{5B749E46-5A2D-901B-A865-54C85F490509}"/>
              </a:ext>
            </a:extLst>
          </p:cNvPr>
          <p:cNvPicPr>
            <a:picLocks noChangeAspect="1"/>
          </p:cNvPicPr>
          <p:nvPr/>
        </p:nvPicPr>
        <p:blipFill>
          <a:blip r:embed="rId7"/>
          <a:stretch>
            <a:fillRect/>
          </a:stretch>
        </p:blipFill>
        <p:spPr>
          <a:xfrm>
            <a:off x="5462340" y="5950652"/>
            <a:ext cx="714286" cy="747620"/>
          </a:xfrm>
          <a:prstGeom prst="rect">
            <a:avLst/>
          </a:prstGeom>
        </p:spPr>
      </p:pic>
      <p:pic>
        <p:nvPicPr>
          <p:cNvPr id="14" name="Picture 13" descr="A close-up of a escalator&#10;&#10;AI-generated content may be incorrect.">
            <a:extLst>
              <a:ext uri="{FF2B5EF4-FFF2-40B4-BE49-F238E27FC236}">
                <a16:creationId xmlns:a16="http://schemas.microsoft.com/office/drawing/2014/main" id="{E52829C7-F998-965E-3467-5A7B7288BD56}"/>
              </a:ext>
            </a:extLst>
          </p:cNvPr>
          <p:cNvPicPr>
            <a:picLocks noChangeAspect="1"/>
          </p:cNvPicPr>
          <p:nvPr/>
        </p:nvPicPr>
        <p:blipFill>
          <a:blip r:embed="rId8"/>
          <a:stretch>
            <a:fillRect/>
          </a:stretch>
        </p:blipFill>
        <p:spPr>
          <a:xfrm>
            <a:off x="6845970" y="5805287"/>
            <a:ext cx="714286" cy="814286"/>
          </a:xfrm>
          <a:prstGeom prst="rect">
            <a:avLst/>
          </a:prstGeom>
        </p:spPr>
      </p:pic>
    </p:spTree>
    <p:extLst>
      <p:ext uri="{BB962C8B-B14F-4D97-AF65-F5344CB8AC3E}">
        <p14:creationId xmlns:p14="http://schemas.microsoft.com/office/powerpoint/2010/main" val="186357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BBD8E-9392-6D63-8CA4-BD57DFF638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BAD778-970D-CCAF-86E5-81511CFF7840}"/>
              </a:ext>
            </a:extLst>
          </p:cNvPr>
          <p:cNvSpPr>
            <a:spLocks noGrp="1"/>
          </p:cNvSpPr>
          <p:nvPr>
            <p:ph type="title"/>
          </p:nvPr>
        </p:nvSpPr>
        <p:spPr>
          <a:xfrm>
            <a:off x="480339" y="419090"/>
            <a:ext cx="9477284" cy="720000"/>
          </a:xfrm>
        </p:spPr>
        <p:txBody>
          <a:bodyPr vert="horz" lIns="0" tIns="0" rIns="0" bIns="0" rtlCol="0" anchor="b" anchorCtr="0">
            <a:noAutofit/>
          </a:bodyPr>
          <a:lstStyle/>
          <a:p>
            <a:br>
              <a:rPr lang="en-GB" sz="3600" b="0" noProof="0" dirty="0">
                <a:cs typeface="Calibri" panose="020F0502020204030204" pitchFamily="34" charset="0"/>
              </a:rPr>
            </a:br>
            <a:br>
              <a:rPr lang="en-GB" sz="3600" b="0" noProof="0" dirty="0">
                <a:cs typeface="Calibri" panose="020F0502020204030204" pitchFamily="34" charset="0"/>
              </a:rPr>
            </a:br>
            <a:br>
              <a:rPr lang="en-GB" sz="3600" b="0" noProof="0" dirty="0">
                <a:cs typeface="Calibri" panose="020F0502020204030204" pitchFamily="34" charset="0"/>
              </a:rPr>
            </a:br>
            <a:br>
              <a:rPr lang="en-GB" sz="3600" b="0" noProof="0" dirty="0">
                <a:cs typeface="Calibri" panose="020F0502020204030204" pitchFamily="34" charset="0"/>
              </a:rPr>
            </a:br>
            <a:r>
              <a:rPr lang="en-GB" sz="4000" dirty="0">
                <a:latin typeface="+mn-lt"/>
                <a:ea typeface="+mj-lt"/>
                <a:cs typeface="+mj-lt"/>
              </a:rPr>
              <a:t>Research Behind the FOS Technology </a:t>
            </a:r>
          </a:p>
        </p:txBody>
      </p:sp>
      <p:sp>
        <p:nvSpPr>
          <p:cNvPr id="3" name="Pladsholder til indhold 2">
            <a:extLst>
              <a:ext uri="{FF2B5EF4-FFF2-40B4-BE49-F238E27FC236}">
                <a16:creationId xmlns:a16="http://schemas.microsoft.com/office/drawing/2014/main" id="{A9BB847E-A5D8-0BA9-68C1-5C360E414EA2}"/>
              </a:ext>
            </a:extLst>
          </p:cNvPr>
          <p:cNvSpPr>
            <a:spLocks noGrp="1"/>
          </p:cNvSpPr>
          <p:nvPr>
            <p:ph idx="1"/>
          </p:nvPr>
        </p:nvSpPr>
        <p:spPr>
          <a:xfrm>
            <a:off x="480340" y="1367073"/>
            <a:ext cx="11392573" cy="5269117"/>
          </a:xfrm>
        </p:spPr>
        <p:txBody>
          <a:bodyPr vert="horz" lIns="0" tIns="0" rIns="0" bIns="0" rtlCol="0" anchor="t">
            <a:noAutofit/>
          </a:bodyPr>
          <a:lstStyle/>
          <a:p>
            <a:pPr marL="0" indent="0">
              <a:buNone/>
            </a:pPr>
            <a:r>
              <a:rPr lang="en-GB" sz="1700" noProof="0" dirty="0">
                <a:latin typeface="Calibri Light"/>
                <a:ea typeface="Cambria"/>
                <a:cs typeface="Calibri"/>
              </a:rPr>
              <a:t>“</a:t>
            </a:r>
            <a:r>
              <a:rPr lang="en-GB" sz="1700" i="1" noProof="0" dirty="0">
                <a:latin typeface="Calibri Light"/>
                <a:ea typeface="Cambria"/>
                <a:cs typeface="Calibri"/>
              </a:rPr>
              <a:t>As we are only in the beginning of understanding acoustic signals from FOS, we have only initially begun to use Artificial Intelligence (AI) in "Event Fingerprinting", and because the variety of interpretations of such signals in different geographies and research communities, research and security interests must go hand-in-hand for many years going forward</a:t>
            </a:r>
            <a:r>
              <a:rPr lang="en-GB" sz="1700" noProof="0" dirty="0">
                <a:latin typeface="Calibri Light"/>
                <a:ea typeface="Cambria"/>
                <a:cs typeface="Calibri"/>
              </a:rPr>
              <a:t>” </a:t>
            </a:r>
            <a:r>
              <a:rPr lang="en-GB" sz="1200" noProof="0" dirty="0">
                <a:latin typeface="Calibri Light"/>
                <a:ea typeface="Cambria"/>
                <a:cs typeface="Calibri"/>
              </a:rPr>
              <a:t>(</a:t>
            </a:r>
            <a:r>
              <a:rPr lang="en-GB" sz="1200" noProof="0" dirty="0">
                <a:latin typeface="Calibri Light"/>
                <a:ea typeface="Cambria"/>
                <a:cs typeface="Calibri"/>
                <a:hlinkClick r:id="rId3"/>
              </a:rPr>
              <a:t>SUBMERSE White Paper</a:t>
            </a:r>
            <a:r>
              <a:rPr lang="en-GB" sz="1200" noProof="0" dirty="0">
                <a:latin typeface="Calibri Light"/>
                <a:ea typeface="Cambria"/>
                <a:cs typeface="Calibri"/>
              </a:rPr>
              <a:t>, 2025)</a:t>
            </a:r>
          </a:p>
          <a:p>
            <a:pPr marL="0" indent="0">
              <a:buNone/>
            </a:pPr>
            <a:endParaRPr lang="en-GB" sz="1600" noProof="0" dirty="0">
              <a:latin typeface="Calibri Light"/>
              <a:ea typeface="Cambria"/>
              <a:cs typeface="Calibri"/>
            </a:endParaRPr>
          </a:p>
          <a:p>
            <a:pPr marL="0" indent="0">
              <a:buNone/>
            </a:pPr>
            <a:r>
              <a:rPr lang="en-GB" sz="2400" dirty="0">
                <a:latin typeface="Calibri Light"/>
                <a:ea typeface="Cambria"/>
                <a:cs typeface="Calibri"/>
              </a:rPr>
              <a:t>Optical Physics		</a:t>
            </a:r>
            <a:r>
              <a:rPr lang="en-GB" sz="2400" dirty="0">
                <a:latin typeface="Calibri Light"/>
                <a:ea typeface="Cambria"/>
                <a:cs typeface="Calibri"/>
                <a:sym typeface="Wingdings" panose="05000000000000000000" pitchFamily="2" charset="2"/>
              </a:rPr>
              <a:t>  </a:t>
            </a:r>
            <a:r>
              <a:rPr lang="en-GB" sz="2400" dirty="0">
                <a:latin typeface="Calibri Light"/>
                <a:ea typeface="Cambria"/>
                <a:cs typeface="Calibri"/>
              </a:rPr>
              <a:t>	Light scattering theory, coherent detection</a:t>
            </a:r>
          </a:p>
          <a:p>
            <a:pPr marL="0" indent="0">
              <a:buNone/>
            </a:pPr>
            <a:r>
              <a:rPr lang="en-GB" sz="2400" dirty="0">
                <a:latin typeface="Calibri Light"/>
                <a:ea typeface="Cambria"/>
                <a:cs typeface="Calibri"/>
              </a:rPr>
              <a:t>Optical Engineering	</a:t>
            </a:r>
            <a:r>
              <a:rPr lang="en-GB" sz="2400" dirty="0">
                <a:latin typeface="Calibri Light"/>
                <a:ea typeface="Cambria"/>
                <a:cs typeface="Calibri"/>
                <a:sym typeface="Wingdings" panose="05000000000000000000" pitchFamily="2" charset="2"/>
              </a:rPr>
              <a:t>  </a:t>
            </a:r>
            <a:r>
              <a:rPr lang="en-GB" sz="2400" dirty="0">
                <a:latin typeface="Calibri Light"/>
                <a:ea typeface="Cambria"/>
                <a:cs typeface="Calibri"/>
              </a:rPr>
              <a:t>	Laser systems, photodetectors, interrogators</a:t>
            </a:r>
          </a:p>
          <a:p>
            <a:pPr marL="0" indent="0">
              <a:buNone/>
            </a:pPr>
            <a:r>
              <a:rPr lang="en-GB" sz="2400" dirty="0">
                <a:latin typeface="Calibri Light"/>
                <a:ea typeface="Cambria"/>
                <a:cs typeface="Calibri"/>
              </a:rPr>
              <a:t>Telecom Engineering	</a:t>
            </a:r>
            <a:r>
              <a:rPr lang="en-GB" sz="2400" dirty="0">
                <a:latin typeface="Calibri Light"/>
                <a:ea typeface="Cambria"/>
                <a:cs typeface="Calibri"/>
                <a:sym typeface="Wingdings" panose="05000000000000000000" pitchFamily="2" charset="2"/>
              </a:rPr>
              <a:t>  </a:t>
            </a:r>
            <a:r>
              <a:rPr lang="en-GB" sz="2400" dirty="0">
                <a:latin typeface="Calibri Light"/>
                <a:ea typeface="Cambria"/>
                <a:cs typeface="Calibri"/>
              </a:rPr>
              <a:t>	Fiber optics, backscatter analysis</a:t>
            </a:r>
          </a:p>
          <a:p>
            <a:pPr marL="0" indent="0">
              <a:buNone/>
            </a:pPr>
            <a:r>
              <a:rPr lang="en-GB" sz="2400" dirty="0">
                <a:latin typeface="Calibri Light"/>
                <a:ea typeface="Cambria"/>
                <a:cs typeface="Calibri"/>
              </a:rPr>
              <a:t>Computer Science	 </a:t>
            </a:r>
            <a:r>
              <a:rPr lang="en-GB" sz="2400" dirty="0">
                <a:latin typeface="Calibri Light"/>
                <a:ea typeface="Cambria"/>
                <a:cs typeface="Calibri"/>
                <a:sym typeface="Wingdings" panose="05000000000000000000" pitchFamily="2" charset="2"/>
              </a:rPr>
              <a:t> </a:t>
            </a:r>
            <a:r>
              <a:rPr lang="en-GB" sz="2400" dirty="0">
                <a:latin typeface="Calibri Light"/>
                <a:ea typeface="Cambria"/>
                <a:cs typeface="Calibri"/>
              </a:rPr>
              <a:t>	Signal analysis, AI for pattern recognition (</a:t>
            </a:r>
            <a:r>
              <a:rPr lang="en-GB" sz="2400" i="1" dirty="0">
                <a:latin typeface="Calibri Light"/>
                <a:ea typeface="Cambria"/>
                <a:cs typeface="Calibri"/>
              </a:rPr>
              <a:t>fingerprinting</a:t>
            </a:r>
            <a:r>
              <a:rPr lang="en-GB" sz="2400" dirty="0">
                <a:latin typeface="Calibri Light"/>
                <a:ea typeface="Cambria"/>
                <a:cs typeface="Calibri"/>
              </a:rPr>
              <a:t>)</a:t>
            </a:r>
          </a:p>
          <a:p>
            <a:pPr marL="0" indent="0">
              <a:buNone/>
            </a:pPr>
            <a:r>
              <a:rPr lang="en-GB" sz="2400" dirty="0">
                <a:latin typeface="Calibri Light"/>
                <a:ea typeface="Cambria"/>
                <a:cs typeface="Calibri"/>
              </a:rPr>
              <a:t>Infrastructure Experts  </a:t>
            </a:r>
            <a:r>
              <a:rPr lang="en-GB" sz="2400" dirty="0">
                <a:latin typeface="Calibri Light"/>
                <a:ea typeface="Cambria"/>
                <a:cs typeface="Calibri"/>
                <a:sym typeface="Wingdings" panose="05000000000000000000" pitchFamily="2" charset="2"/>
              </a:rPr>
              <a:t>	Networking, Data management, HPC and Security</a:t>
            </a:r>
            <a:endParaRPr lang="en-GB" sz="2400" dirty="0">
              <a:latin typeface="Calibri Light"/>
              <a:ea typeface="Cambria"/>
              <a:cs typeface="Calibri"/>
            </a:endParaRPr>
          </a:p>
          <a:p>
            <a:pPr marL="0" indent="0">
              <a:buNone/>
            </a:pPr>
            <a:r>
              <a:rPr lang="en-GB" sz="2400" dirty="0">
                <a:solidFill>
                  <a:schemeClr val="bg1">
                    <a:lumMod val="85000"/>
                  </a:schemeClr>
                </a:solidFill>
                <a:latin typeface="Calibri Light"/>
                <a:ea typeface="Cambria"/>
                <a:cs typeface="Calibri"/>
              </a:rPr>
              <a:t>Geophysics 		</a:t>
            </a:r>
            <a:r>
              <a:rPr lang="en-GB" sz="2400" dirty="0">
                <a:solidFill>
                  <a:schemeClr val="bg1">
                    <a:lumMod val="85000"/>
                  </a:schemeClr>
                </a:solidFill>
                <a:latin typeface="Calibri Light"/>
                <a:ea typeface="Cambria"/>
                <a:cs typeface="Calibri"/>
                <a:sym typeface="Wingdings" panose="05000000000000000000" pitchFamily="2" charset="2"/>
              </a:rPr>
              <a:t>  </a:t>
            </a:r>
            <a:r>
              <a:rPr lang="en-GB" sz="2400" dirty="0">
                <a:solidFill>
                  <a:schemeClr val="bg1">
                    <a:lumMod val="85000"/>
                  </a:schemeClr>
                </a:solidFill>
                <a:latin typeface="Calibri Light"/>
                <a:ea typeface="Cambria"/>
                <a:cs typeface="Calibri"/>
              </a:rPr>
              <a:t>	Feedback loop from DAS, </a:t>
            </a:r>
            <a:r>
              <a:rPr lang="en-GB" sz="2400" dirty="0" err="1">
                <a:solidFill>
                  <a:schemeClr val="bg1">
                    <a:lumMod val="85000"/>
                  </a:schemeClr>
                </a:solidFill>
                <a:latin typeface="Calibri Light"/>
                <a:ea typeface="Cambria"/>
                <a:cs typeface="Calibri"/>
              </a:rPr>
              <a:t>SoP</a:t>
            </a:r>
            <a:r>
              <a:rPr lang="en-GB" sz="2400" dirty="0">
                <a:solidFill>
                  <a:schemeClr val="bg1">
                    <a:lumMod val="85000"/>
                  </a:schemeClr>
                </a:solidFill>
                <a:latin typeface="Calibri Light"/>
                <a:ea typeface="Cambria"/>
                <a:cs typeface="Calibri"/>
              </a:rPr>
              <a:t> etc. applications</a:t>
            </a:r>
          </a:p>
          <a:p>
            <a:pPr marL="0" indent="0">
              <a:buNone/>
            </a:pPr>
            <a:r>
              <a:rPr lang="en-GB" sz="2400" dirty="0">
                <a:solidFill>
                  <a:schemeClr val="bg1">
                    <a:lumMod val="85000"/>
                  </a:schemeClr>
                </a:solidFill>
                <a:latin typeface="Calibri Light"/>
                <a:ea typeface="Cambria"/>
                <a:cs typeface="Calibri"/>
              </a:rPr>
              <a:t>Marine Ecology</a:t>
            </a:r>
            <a:r>
              <a:rPr lang="en-GB" sz="2400" dirty="0">
                <a:solidFill>
                  <a:schemeClr val="bg1">
                    <a:lumMod val="85000"/>
                  </a:schemeClr>
                </a:solidFill>
                <a:latin typeface="Calibri Light"/>
                <a:ea typeface="Cambria"/>
                <a:cs typeface="Calibri"/>
                <a:sym typeface="Wingdings" panose="05000000000000000000" pitchFamily="2" charset="2"/>
              </a:rPr>
              <a:t> 	  </a:t>
            </a:r>
            <a:r>
              <a:rPr lang="en-GB" sz="2400" dirty="0">
                <a:solidFill>
                  <a:schemeClr val="bg1">
                    <a:lumMod val="85000"/>
                  </a:schemeClr>
                </a:solidFill>
                <a:latin typeface="Calibri Light"/>
                <a:ea typeface="Cambria"/>
                <a:cs typeface="Calibri"/>
              </a:rPr>
              <a:t>	Feedback loop from DAS, </a:t>
            </a:r>
            <a:r>
              <a:rPr lang="en-GB" sz="2400" dirty="0" err="1">
                <a:solidFill>
                  <a:schemeClr val="bg1">
                    <a:lumMod val="85000"/>
                  </a:schemeClr>
                </a:solidFill>
                <a:latin typeface="Calibri Light"/>
                <a:ea typeface="Cambria"/>
                <a:cs typeface="Calibri"/>
              </a:rPr>
              <a:t>SoP</a:t>
            </a:r>
            <a:r>
              <a:rPr lang="en-GB" sz="2400" dirty="0">
                <a:solidFill>
                  <a:schemeClr val="bg1">
                    <a:lumMod val="85000"/>
                  </a:schemeClr>
                </a:solidFill>
                <a:latin typeface="Calibri Light"/>
                <a:ea typeface="Cambria"/>
                <a:cs typeface="Calibri"/>
              </a:rPr>
              <a:t> etc. applications</a:t>
            </a:r>
          </a:p>
          <a:p>
            <a:pPr marL="0" indent="0">
              <a:buNone/>
            </a:pPr>
            <a:r>
              <a:rPr lang="en-GB" sz="2400" dirty="0">
                <a:solidFill>
                  <a:schemeClr val="bg1">
                    <a:lumMod val="85000"/>
                  </a:schemeClr>
                </a:solidFill>
                <a:latin typeface="Calibri Light"/>
                <a:ea typeface="Cambria"/>
                <a:cs typeface="Calibri"/>
              </a:rPr>
              <a:t>Security and Defence</a:t>
            </a:r>
            <a:r>
              <a:rPr lang="en-GB" sz="2400" dirty="0">
                <a:solidFill>
                  <a:schemeClr val="bg1">
                    <a:lumMod val="85000"/>
                  </a:schemeClr>
                </a:solidFill>
                <a:latin typeface="Calibri Light"/>
                <a:ea typeface="Cambria"/>
                <a:cs typeface="Calibri"/>
                <a:sym typeface="Wingdings" panose="05000000000000000000" pitchFamily="2" charset="2"/>
              </a:rPr>
              <a:t>	  </a:t>
            </a:r>
            <a:r>
              <a:rPr lang="en-GB" sz="2400" dirty="0">
                <a:solidFill>
                  <a:schemeClr val="bg1">
                    <a:lumMod val="85000"/>
                  </a:schemeClr>
                </a:solidFill>
                <a:latin typeface="Calibri Light"/>
                <a:ea typeface="Cambria"/>
                <a:cs typeface="Calibri"/>
              </a:rPr>
              <a:t>	?</a:t>
            </a:r>
          </a:p>
          <a:p>
            <a:pPr marL="0" indent="0">
              <a:buNone/>
            </a:pPr>
            <a:r>
              <a:rPr lang="en-GB" sz="2400" dirty="0">
                <a:solidFill>
                  <a:schemeClr val="bg1">
                    <a:lumMod val="85000"/>
                  </a:schemeClr>
                </a:solidFill>
                <a:latin typeface="Calibri Light"/>
                <a:ea typeface="Cambria"/>
                <a:cs typeface="Calibri"/>
              </a:rPr>
              <a:t>… and more		</a:t>
            </a:r>
            <a:r>
              <a:rPr lang="en-GB" sz="2400" dirty="0">
                <a:solidFill>
                  <a:schemeClr val="bg1">
                    <a:lumMod val="85000"/>
                  </a:schemeClr>
                </a:solidFill>
                <a:latin typeface="Calibri Light"/>
                <a:ea typeface="Cambria"/>
                <a:cs typeface="Calibri"/>
                <a:sym typeface="Wingdings" panose="05000000000000000000" pitchFamily="2" charset="2"/>
              </a:rPr>
              <a:t> 	??</a:t>
            </a:r>
            <a:endParaRPr lang="en-GB" sz="2400" dirty="0">
              <a:latin typeface="Calibri Light"/>
              <a:ea typeface="Cambria"/>
              <a:cs typeface="Calibri"/>
            </a:endParaRPr>
          </a:p>
        </p:txBody>
      </p:sp>
    </p:spTree>
    <p:extLst>
      <p:ext uri="{BB962C8B-B14F-4D97-AF65-F5344CB8AC3E}">
        <p14:creationId xmlns:p14="http://schemas.microsoft.com/office/powerpoint/2010/main" val="324117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2E2CE-10B1-59F4-7341-E3BAB0FC59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022163-AB12-2FB5-40D1-B960BB345B75}"/>
              </a:ext>
            </a:extLst>
          </p:cNvPr>
          <p:cNvSpPr>
            <a:spLocks noGrp="1"/>
          </p:cNvSpPr>
          <p:nvPr>
            <p:ph type="title"/>
          </p:nvPr>
        </p:nvSpPr>
        <p:spPr>
          <a:xfrm>
            <a:off x="480339" y="419090"/>
            <a:ext cx="9477284" cy="720000"/>
          </a:xfrm>
        </p:spPr>
        <p:txBody>
          <a:bodyPr vert="horz" lIns="0" tIns="0" rIns="0" bIns="0" rtlCol="0" anchor="b" anchorCtr="0">
            <a:noAutofit/>
          </a:bodyPr>
          <a:lstStyle/>
          <a:p>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4000" noProof="0" dirty="0">
                <a:latin typeface="Calibri" panose="020F0502020204030204" pitchFamily="34" charset="0"/>
                <a:cs typeface="Calibri" panose="020F0502020204030204" pitchFamily="34" charset="0"/>
              </a:rPr>
            </a:br>
            <a:br>
              <a:rPr lang="en-GB" sz="3600" noProof="0" dirty="0">
                <a:cs typeface="Calibri" panose="020F0502020204030204" pitchFamily="34" charset="0"/>
              </a:rPr>
            </a:br>
            <a:r>
              <a:rPr lang="en-GB" sz="4000" noProof="0" dirty="0">
                <a:latin typeface="+mn-lt"/>
                <a:cs typeface="Calibri" panose="020F0502020204030204" pitchFamily="34" charset="0"/>
              </a:rPr>
              <a:t>T</a:t>
            </a:r>
            <a:r>
              <a:rPr lang="en-GB" sz="4000" dirty="0">
                <a:latin typeface="+mn-lt"/>
                <a:ea typeface="+mj-lt"/>
                <a:cs typeface="+mj-lt"/>
              </a:rPr>
              <a:t>he</a:t>
            </a:r>
            <a:r>
              <a:rPr lang="en-GB" sz="4000" noProof="0" dirty="0">
                <a:latin typeface="+mn-lt"/>
                <a:ea typeface="+mj-lt"/>
                <a:cs typeface="+mj-lt"/>
              </a:rPr>
              <a:t> FOS challenges</a:t>
            </a:r>
            <a:br>
              <a:rPr lang="en-GB" sz="4000" noProof="0" dirty="0">
                <a:ea typeface="+mj-lt"/>
                <a:cs typeface="+mj-lt"/>
              </a:rPr>
            </a:br>
            <a:r>
              <a:rPr lang="en-GB" sz="2000" dirty="0">
                <a:latin typeface="+mn-lt"/>
              </a:rPr>
              <a:t>Signal analytics, </a:t>
            </a:r>
            <a:r>
              <a:rPr lang="en-GB" sz="2000" dirty="0">
                <a:latin typeface="+mn-lt"/>
                <a:ea typeface="+mj-lt"/>
                <a:cs typeface="+mj-lt"/>
              </a:rPr>
              <a:t>Da</a:t>
            </a:r>
            <a:r>
              <a:rPr lang="en-GB" sz="2000" dirty="0">
                <a:latin typeface="+mn-lt"/>
              </a:rPr>
              <a:t>ta management and Security</a:t>
            </a:r>
            <a:endParaRPr lang="en-GB" sz="2000" noProof="0" dirty="0">
              <a:latin typeface="+mn-lt"/>
              <a:ea typeface="Calibri Light"/>
              <a:cs typeface="Calibri Light"/>
            </a:endParaRPr>
          </a:p>
        </p:txBody>
      </p:sp>
      <p:sp>
        <p:nvSpPr>
          <p:cNvPr id="3" name="Pladsholder til indhold 2">
            <a:extLst>
              <a:ext uri="{FF2B5EF4-FFF2-40B4-BE49-F238E27FC236}">
                <a16:creationId xmlns:a16="http://schemas.microsoft.com/office/drawing/2014/main" id="{5BB9199B-41DB-353F-D34E-00B5E84C2AA3}"/>
              </a:ext>
            </a:extLst>
          </p:cNvPr>
          <p:cNvSpPr>
            <a:spLocks noGrp="1"/>
          </p:cNvSpPr>
          <p:nvPr>
            <p:ph idx="1"/>
          </p:nvPr>
        </p:nvSpPr>
        <p:spPr>
          <a:xfrm>
            <a:off x="669956" y="1493106"/>
            <a:ext cx="11202957" cy="4956396"/>
          </a:xfrm>
        </p:spPr>
        <p:txBody>
          <a:bodyPr vert="horz" lIns="0" tIns="0" rIns="0" bIns="0" rtlCol="0" anchor="t">
            <a:noAutofit/>
          </a:bodyPr>
          <a:lstStyle/>
          <a:p>
            <a:pPr marL="0" indent="0">
              <a:lnSpc>
                <a:spcPct val="100000"/>
              </a:lnSpc>
              <a:spcBef>
                <a:spcPts val="300"/>
              </a:spcBef>
              <a:buNone/>
            </a:pPr>
            <a:r>
              <a:rPr lang="en-GB" sz="2000" b="1" dirty="0"/>
              <a:t>Signal analytics (Event fingerprinting)</a:t>
            </a:r>
            <a:r>
              <a:rPr lang="en-GB" sz="2000" dirty="0"/>
              <a:t> [</a:t>
            </a:r>
            <a:r>
              <a:rPr lang="en-GB" sz="2000" dirty="0">
                <a:solidFill>
                  <a:srgbClr val="0070C0"/>
                </a:solidFill>
              </a:rPr>
              <a:t>Researchers</a:t>
            </a:r>
            <a:r>
              <a:rPr lang="en-GB" sz="2000" dirty="0"/>
              <a:t>]</a:t>
            </a:r>
          </a:p>
          <a:p>
            <a:pPr>
              <a:lnSpc>
                <a:spcPct val="100000"/>
              </a:lnSpc>
              <a:spcBef>
                <a:spcPts val="300"/>
              </a:spcBef>
            </a:pPr>
            <a:r>
              <a:rPr lang="en-GB" sz="1800" dirty="0"/>
              <a:t>Research utilisation of FOS data is non-trivial, namely when automating in real time.</a:t>
            </a:r>
          </a:p>
          <a:p>
            <a:pPr marL="0" indent="0">
              <a:lnSpc>
                <a:spcPct val="100000"/>
              </a:lnSpc>
              <a:spcBef>
                <a:spcPts val="300"/>
              </a:spcBef>
              <a:buNone/>
            </a:pPr>
            <a:br>
              <a:rPr lang="en-GB" sz="2000" b="1" dirty="0"/>
            </a:br>
            <a:r>
              <a:rPr lang="en-GB" sz="2000" b="1" dirty="0"/>
              <a:t>The data management challenge: </a:t>
            </a:r>
            <a:r>
              <a:rPr lang="en-GB" sz="2000" dirty="0"/>
              <a:t>[</a:t>
            </a:r>
            <a:r>
              <a:rPr lang="en-GB" sz="2000" dirty="0">
                <a:solidFill>
                  <a:srgbClr val="00B050"/>
                </a:solidFill>
              </a:rPr>
              <a:t>Infrastructure Experts</a:t>
            </a:r>
            <a:r>
              <a:rPr lang="en-GB" sz="2000" dirty="0"/>
              <a:t>]</a:t>
            </a:r>
          </a:p>
          <a:p>
            <a:pPr>
              <a:lnSpc>
                <a:spcPct val="100000"/>
              </a:lnSpc>
              <a:spcBef>
                <a:spcPts val="300"/>
              </a:spcBef>
            </a:pPr>
            <a:r>
              <a:rPr lang="en-GB" sz="1800" dirty="0"/>
              <a:t>Data is initially unintelligible noise, distortions to be analysed (e.g. by AI). </a:t>
            </a:r>
          </a:p>
          <a:p>
            <a:pPr>
              <a:lnSpc>
                <a:spcPct val="100000"/>
              </a:lnSpc>
              <a:spcBef>
                <a:spcPts val="300"/>
              </a:spcBef>
            </a:pPr>
            <a:r>
              <a:rPr lang="en-GB" sz="1800" dirty="0"/>
              <a:t>Data is streamed endlessly, in real-time, in overwhelming amounts, </a:t>
            </a:r>
            <a:br>
              <a:rPr lang="en-GB" sz="1800" dirty="0"/>
            </a:br>
            <a:r>
              <a:rPr lang="en-GB" sz="1800" dirty="0"/>
              <a:t>collected from the bottom of the ocean and processed at numerous locations.</a:t>
            </a:r>
          </a:p>
          <a:p>
            <a:pPr>
              <a:lnSpc>
                <a:spcPct val="100000"/>
              </a:lnSpc>
              <a:spcBef>
                <a:spcPts val="300"/>
              </a:spcBef>
            </a:pPr>
            <a:r>
              <a:rPr lang="en-GB" sz="1800" dirty="0"/>
              <a:t>Data is used in very different and often unpredictable ways, by numerus research communities.</a:t>
            </a:r>
          </a:p>
          <a:p>
            <a:pPr>
              <a:lnSpc>
                <a:spcPct val="100000"/>
              </a:lnSpc>
              <a:spcBef>
                <a:spcPts val="300"/>
              </a:spcBef>
            </a:pPr>
            <a:r>
              <a:rPr lang="en-GB" sz="1800" dirty="0"/>
              <a:t>Data can be buffered but is un-storable. Value must be extracted instantly, on-the-fly.  </a:t>
            </a:r>
          </a:p>
          <a:p>
            <a:pPr>
              <a:lnSpc>
                <a:spcPct val="100000"/>
              </a:lnSpc>
              <a:spcBef>
                <a:spcPts val="300"/>
              </a:spcBef>
            </a:pPr>
            <a:r>
              <a:rPr lang="en-GB" sz="1800" dirty="0"/>
              <a:t>FOS implementation about combining compute and data management</a:t>
            </a:r>
          </a:p>
          <a:p>
            <a:pPr marL="0" indent="0">
              <a:lnSpc>
                <a:spcPct val="100000"/>
              </a:lnSpc>
              <a:spcBef>
                <a:spcPts val="300"/>
              </a:spcBef>
              <a:buNone/>
            </a:pPr>
            <a:br>
              <a:rPr lang="en-GB" sz="2000" b="1" dirty="0"/>
            </a:br>
            <a:r>
              <a:rPr lang="en-GB" sz="2000" b="1" dirty="0"/>
              <a:t>The security challenge: </a:t>
            </a:r>
            <a:r>
              <a:rPr lang="en-GB" sz="2000" dirty="0"/>
              <a:t>[</a:t>
            </a:r>
            <a:r>
              <a:rPr lang="en-GB" sz="2000" dirty="0">
                <a:solidFill>
                  <a:srgbClr val="FF0000"/>
                </a:solidFill>
              </a:rPr>
              <a:t>Agencies</a:t>
            </a:r>
            <a:r>
              <a:rPr lang="en-GB" sz="2000" dirty="0"/>
              <a:t>]</a:t>
            </a:r>
          </a:p>
          <a:p>
            <a:pPr>
              <a:lnSpc>
                <a:spcPct val="100000"/>
              </a:lnSpc>
              <a:spcBef>
                <a:spcPts val="300"/>
              </a:spcBef>
            </a:pPr>
            <a:r>
              <a:rPr lang="en-GB" sz="1800" dirty="0"/>
              <a:t>Some data is military sensitive (e.g. ocean vessel movements, and other "special" events). </a:t>
            </a:r>
          </a:p>
          <a:p>
            <a:pPr>
              <a:lnSpc>
                <a:spcPct val="100000"/>
              </a:lnSpc>
              <a:spcBef>
                <a:spcPts val="300"/>
              </a:spcBef>
            </a:pPr>
            <a:r>
              <a:rPr lang="en-GB" sz="1800" dirty="0"/>
              <a:t>Only a tiny vetted fraction of data is made available; even less in open FAIR data repositories. </a:t>
            </a:r>
          </a:p>
          <a:p>
            <a:pPr>
              <a:lnSpc>
                <a:spcPct val="100000"/>
              </a:lnSpc>
              <a:spcBef>
                <a:spcPts val="300"/>
              </a:spcBef>
            </a:pPr>
            <a:r>
              <a:rPr lang="en-GB" sz="1800" dirty="0"/>
              <a:t>The data flow must, therefore, be meticulously managed (controlled in a secure and automated manner). </a:t>
            </a:r>
            <a:endParaRPr lang="en-US" sz="1800" dirty="0"/>
          </a:p>
        </p:txBody>
      </p:sp>
      <p:pic>
        <p:nvPicPr>
          <p:cNvPr id="4" name="Picture 3">
            <a:extLst>
              <a:ext uri="{FF2B5EF4-FFF2-40B4-BE49-F238E27FC236}">
                <a16:creationId xmlns:a16="http://schemas.microsoft.com/office/drawing/2014/main" id="{A750FFAD-B731-CC77-8711-D145DC57B5CE}"/>
              </a:ext>
            </a:extLst>
          </p:cNvPr>
          <p:cNvPicPr>
            <a:picLocks noChangeAspect="1"/>
          </p:cNvPicPr>
          <p:nvPr/>
        </p:nvPicPr>
        <p:blipFill>
          <a:blip r:embed="rId3"/>
          <a:stretch>
            <a:fillRect/>
          </a:stretch>
        </p:blipFill>
        <p:spPr>
          <a:xfrm>
            <a:off x="9974150" y="2822286"/>
            <a:ext cx="595386" cy="615751"/>
          </a:xfrm>
          <a:prstGeom prst="rect">
            <a:avLst/>
          </a:prstGeom>
        </p:spPr>
      </p:pic>
      <p:sp>
        <p:nvSpPr>
          <p:cNvPr id="5" name="TextBox 4">
            <a:extLst>
              <a:ext uri="{FF2B5EF4-FFF2-40B4-BE49-F238E27FC236}">
                <a16:creationId xmlns:a16="http://schemas.microsoft.com/office/drawing/2014/main" id="{194B09DC-C59C-F851-6370-C09EA869F382}"/>
              </a:ext>
            </a:extLst>
          </p:cNvPr>
          <p:cNvSpPr txBox="1"/>
          <p:nvPr/>
        </p:nvSpPr>
        <p:spPr>
          <a:xfrm>
            <a:off x="334979" y="1493106"/>
            <a:ext cx="235390" cy="5101397"/>
          </a:xfrm>
          <a:prstGeom prst="rect">
            <a:avLst/>
          </a:prstGeom>
          <a:noFill/>
        </p:spPr>
        <p:txBody>
          <a:bodyPr wrap="square" rtlCol="0">
            <a:spAutoFit/>
          </a:bodyPr>
          <a:lstStyle/>
          <a:p>
            <a:pPr>
              <a:spcBef>
                <a:spcPts val="300"/>
              </a:spcBef>
            </a:pPr>
            <a:r>
              <a:rPr lang="en-GB" dirty="0">
                <a:solidFill>
                  <a:srgbClr val="0070C0"/>
                </a:solidFill>
                <a:highlight>
                  <a:srgbClr val="0070C0"/>
                </a:highlight>
              </a:rPr>
              <a:t>. </a:t>
            </a:r>
          </a:p>
          <a:p>
            <a:pPr>
              <a:spcBef>
                <a:spcPts val="300"/>
              </a:spcBef>
            </a:pPr>
            <a:r>
              <a:rPr lang="en-GB" dirty="0">
                <a:solidFill>
                  <a:srgbClr val="0070C0"/>
                </a:solidFill>
                <a:highlight>
                  <a:srgbClr val="0070C0"/>
                </a:highlight>
              </a:rPr>
              <a:t>.</a:t>
            </a:r>
          </a:p>
          <a:p>
            <a:pPr>
              <a:spcBef>
                <a:spcPts val="300"/>
              </a:spcBef>
            </a:pPr>
            <a:endParaRPr lang="en-GB" dirty="0"/>
          </a:p>
          <a:p>
            <a:pPr>
              <a:spcBef>
                <a:spcPts val="300"/>
              </a:spcBef>
            </a:pPr>
            <a:r>
              <a:rPr lang="en-GB" dirty="0">
                <a:solidFill>
                  <a:srgbClr val="00B050"/>
                </a:solidFill>
                <a:highlight>
                  <a:srgbClr val="00B050"/>
                </a:highlight>
              </a:rPr>
              <a:t>. </a:t>
            </a:r>
          </a:p>
          <a:p>
            <a:pPr>
              <a:spcBef>
                <a:spcPts val="300"/>
              </a:spcBef>
            </a:pPr>
            <a:r>
              <a:rPr lang="en-GB" dirty="0">
                <a:solidFill>
                  <a:srgbClr val="00B050"/>
                </a:solidFill>
                <a:highlight>
                  <a:srgbClr val="00B050"/>
                </a:highlight>
              </a:rPr>
              <a:t>.</a:t>
            </a:r>
          </a:p>
          <a:p>
            <a:pPr>
              <a:spcBef>
                <a:spcPts val="300"/>
              </a:spcBef>
            </a:pPr>
            <a:r>
              <a:rPr lang="en-GB" dirty="0">
                <a:solidFill>
                  <a:srgbClr val="00B050"/>
                </a:solidFill>
                <a:highlight>
                  <a:srgbClr val="00B050"/>
                </a:highlight>
              </a:rPr>
              <a:t>. </a:t>
            </a:r>
          </a:p>
          <a:p>
            <a:pPr>
              <a:spcBef>
                <a:spcPts val="300"/>
              </a:spcBef>
            </a:pPr>
            <a:r>
              <a:rPr lang="en-GB" dirty="0">
                <a:solidFill>
                  <a:srgbClr val="00B050"/>
                </a:solidFill>
                <a:highlight>
                  <a:srgbClr val="00B050"/>
                </a:highlight>
              </a:rPr>
              <a:t>.</a:t>
            </a:r>
          </a:p>
          <a:p>
            <a:pPr>
              <a:spcBef>
                <a:spcPts val="300"/>
              </a:spcBef>
            </a:pPr>
            <a:r>
              <a:rPr lang="en-GB" dirty="0">
                <a:solidFill>
                  <a:srgbClr val="00B050"/>
                </a:solidFill>
                <a:highlight>
                  <a:srgbClr val="00B050"/>
                </a:highlight>
              </a:rPr>
              <a:t>. </a:t>
            </a:r>
          </a:p>
          <a:p>
            <a:pPr>
              <a:spcBef>
                <a:spcPts val="300"/>
              </a:spcBef>
            </a:pPr>
            <a:r>
              <a:rPr lang="en-GB" dirty="0">
                <a:solidFill>
                  <a:srgbClr val="00B050"/>
                </a:solidFill>
                <a:highlight>
                  <a:srgbClr val="00B050"/>
                </a:highlight>
              </a:rPr>
              <a:t>.</a:t>
            </a:r>
          </a:p>
          <a:p>
            <a:pPr>
              <a:spcBef>
                <a:spcPts val="300"/>
              </a:spcBef>
            </a:pPr>
            <a:r>
              <a:rPr lang="en-GB" dirty="0">
                <a:solidFill>
                  <a:srgbClr val="00B050"/>
                </a:solidFill>
                <a:highlight>
                  <a:srgbClr val="00B050"/>
                </a:highlight>
              </a:rPr>
              <a:t>.</a:t>
            </a:r>
          </a:p>
          <a:p>
            <a:pPr>
              <a:spcBef>
                <a:spcPts val="300"/>
              </a:spcBef>
            </a:pPr>
            <a:endParaRPr lang="en-GB" dirty="0"/>
          </a:p>
          <a:p>
            <a:pPr>
              <a:spcBef>
                <a:spcPts val="300"/>
              </a:spcBef>
            </a:pPr>
            <a:r>
              <a:rPr lang="en-GB" dirty="0">
                <a:solidFill>
                  <a:srgbClr val="FF0000"/>
                </a:solidFill>
                <a:highlight>
                  <a:srgbClr val="FF0000"/>
                </a:highlight>
              </a:rPr>
              <a:t>. </a:t>
            </a:r>
          </a:p>
          <a:p>
            <a:pPr>
              <a:spcBef>
                <a:spcPts val="300"/>
              </a:spcBef>
            </a:pPr>
            <a:r>
              <a:rPr lang="en-GB" dirty="0">
                <a:solidFill>
                  <a:srgbClr val="FF0000"/>
                </a:solidFill>
                <a:highlight>
                  <a:srgbClr val="FF0000"/>
                </a:highlight>
              </a:rPr>
              <a:t>.</a:t>
            </a:r>
          </a:p>
          <a:p>
            <a:pPr>
              <a:spcBef>
                <a:spcPts val="300"/>
              </a:spcBef>
            </a:pPr>
            <a:r>
              <a:rPr lang="en-GB" dirty="0">
                <a:solidFill>
                  <a:srgbClr val="FF0000"/>
                </a:solidFill>
                <a:highlight>
                  <a:srgbClr val="FF0000"/>
                </a:highlight>
              </a:rPr>
              <a:t>.</a:t>
            </a:r>
          </a:p>
          <a:p>
            <a:pPr>
              <a:spcBef>
                <a:spcPts val="300"/>
              </a:spcBef>
            </a:pPr>
            <a:r>
              <a:rPr lang="en-GB" dirty="0">
                <a:solidFill>
                  <a:srgbClr val="FF0000"/>
                </a:solidFill>
                <a:highlight>
                  <a:srgbClr val="FF0000"/>
                </a:highlight>
              </a:rPr>
              <a:t>.</a:t>
            </a:r>
          </a:p>
          <a:p>
            <a:pPr>
              <a:spcBef>
                <a:spcPts val="300"/>
              </a:spcBef>
            </a:pPr>
            <a:endParaRPr lang="en-GB" dirty="0">
              <a:highlight>
                <a:srgbClr val="FF0000"/>
              </a:highlight>
            </a:endParaRPr>
          </a:p>
        </p:txBody>
      </p:sp>
      <p:pic>
        <p:nvPicPr>
          <p:cNvPr id="2050" name="Picture 2">
            <a:extLst>
              <a:ext uri="{FF2B5EF4-FFF2-40B4-BE49-F238E27FC236}">
                <a16:creationId xmlns:a16="http://schemas.microsoft.com/office/drawing/2014/main" id="{68F39234-695D-2254-12D6-D42C72A34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940" y="2229293"/>
            <a:ext cx="3269366" cy="14000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234332A-50F7-446C-76AC-E078FB1A8B80}"/>
              </a:ext>
            </a:extLst>
          </p:cNvPr>
          <p:cNvSpPr txBox="1"/>
          <p:nvPr/>
        </p:nvSpPr>
        <p:spPr>
          <a:xfrm>
            <a:off x="10569536" y="3629320"/>
            <a:ext cx="1753385" cy="215444"/>
          </a:xfrm>
          <a:prstGeom prst="rect">
            <a:avLst/>
          </a:prstGeom>
          <a:noFill/>
        </p:spPr>
        <p:txBody>
          <a:bodyPr wrap="square" rtlCol="0">
            <a:spAutoFit/>
          </a:bodyPr>
          <a:lstStyle/>
          <a:p>
            <a:r>
              <a:rPr lang="en-GB" sz="800" dirty="0">
                <a:latin typeface="Arial Narrow" panose="020B0606020202030204" pitchFamily="34" charset="0"/>
              </a:rPr>
              <a:t>Image supplied by Luna</a:t>
            </a:r>
          </a:p>
        </p:txBody>
      </p:sp>
    </p:spTree>
    <p:extLst>
      <p:ext uri="{BB962C8B-B14F-4D97-AF65-F5344CB8AC3E}">
        <p14:creationId xmlns:p14="http://schemas.microsoft.com/office/powerpoint/2010/main" val="151317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2B934-47B2-F452-9CD5-E1F4EAAA59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EC399D-5994-273A-ACB8-E373EF2B94C9}"/>
              </a:ext>
            </a:extLst>
          </p:cNvPr>
          <p:cNvSpPr>
            <a:spLocks noGrp="1"/>
          </p:cNvSpPr>
          <p:nvPr>
            <p:ph type="title"/>
          </p:nvPr>
        </p:nvSpPr>
        <p:spPr>
          <a:xfrm>
            <a:off x="480339" y="419090"/>
            <a:ext cx="9477284" cy="839342"/>
          </a:xfrm>
        </p:spPr>
        <p:txBody>
          <a:bodyPr vert="horz" lIns="0" tIns="0" rIns="0" bIns="0" rtlCol="0" anchor="b" anchorCtr="0">
            <a:noAutofit/>
          </a:bodyPr>
          <a:lstStyle/>
          <a:p>
            <a:r>
              <a:rPr lang="en-GB" sz="4000" dirty="0">
                <a:latin typeface="+mn-lt"/>
                <a:ea typeface="+mj-lt"/>
                <a:cs typeface="+mj-lt"/>
              </a:rPr>
              <a:t>From dilemma to symbioses</a:t>
            </a:r>
            <a:br>
              <a:rPr lang="en-GB" sz="5400" dirty="0">
                <a:ea typeface="+mj-lt"/>
                <a:cs typeface="+mj-lt"/>
              </a:rPr>
            </a:br>
            <a:r>
              <a:rPr lang="en-GB" sz="2000" b="0" dirty="0">
                <a:solidFill>
                  <a:srgbClr val="000000"/>
                </a:solidFill>
                <a:latin typeface="+mn-lt"/>
              </a:rPr>
              <a:t>The</a:t>
            </a:r>
            <a:r>
              <a:rPr lang="en-GB" sz="2000" dirty="0">
                <a:solidFill>
                  <a:srgbClr val="000000"/>
                </a:solidFill>
                <a:latin typeface="+mn-lt"/>
              </a:rPr>
              <a:t> </a:t>
            </a:r>
            <a:r>
              <a:rPr lang="en-GB" sz="2000" b="0" dirty="0">
                <a:solidFill>
                  <a:srgbClr val="000000"/>
                </a:solidFill>
                <a:latin typeface="+mn-lt"/>
                <a:hlinkClick r:id="rId3"/>
              </a:rPr>
              <a:t>SUBMERSE White Paper</a:t>
            </a:r>
            <a:r>
              <a:rPr lang="en-GB" sz="2000" b="0" dirty="0">
                <a:solidFill>
                  <a:srgbClr val="000000"/>
                </a:solidFill>
                <a:latin typeface="+mn-lt"/>
              </a:rPr>
              <a:t> Conclusions</a:t>
            </a:r>
            <a:endParaRPr lang="en-GB" sz="2000" dirty="0">
              <a:latin typeface="+mn-lt"/>
              <a:ea typeface="Cambria"/>
              <a:cs typeface="Calibri"/>
            </a:endParaRPr>
          </a:p>
        </p:txBody>
      </p:sp>
      <p:sp>
        <p:nvSpPr>
          <p:cNvPr id="3" name="Pladsholder til indhold 2">
            <a:extLst>
              <a:ext uri="{FF2B5EF4-FFF2-40B4-BE49-F238E27FC236}">
                <a16:creationId xmlns:a16="http://schemas.microsoft.com/office/drawing/2014/main" id="{3F18F343-1FA2-C384-F088-A613AB99FFC9}"/>
              </a:ext>
            </a:extLst>
          </p:cNvPr>
          <p:cNvSpPr>
            <a:spLocks noGrp="1"/>
          </p:cNvSpPr>
          <p:nvPr>
            <p:ph idx="1"/>
          </p:nvPr>
        </p:nvSpPr>
        <p:spPr>
          <a:xfrm>
            <a:off x="480340" y="1692998"/>
            <a:ext cx="11392573" cy="4756504"/>
          </a:xfrm>
        </p:spPr>
        <p:txBody>
          <a:bodyPr vert="horz" lIns="0" tIns="0" rIns="0" bIns="0" rtlCol="0" anchor="t">
            <a:noAutofit/>
          </a:bodyPr>
          <a:lstStyle/>
          <a:p>
            <a:pPr marL="0" indent="0">
              <a:buNone/>
            </a:pPr>
            <a:r>
              <a:rPr lang="en-GB" sz="2000" noProof="0" dirty="0">
                <a:ea typeface="Cambria"/>
                <a:cs typeface="Calibri"/>
              </a:rPr>
              <a:t>To mitigation the challenges SUBMERSE suggests a focused cooperation, between researchers, Infrastructure experts and security agencies. </a:t>
            </a:r>
          </a:p>
          <a:p>
            <a:pPr marL="0" indent="0">
              <a:buNone/>
            </a:pPr>
            <a:r>
              <a:rPr lang="en-GB" sz="2000" noProof="0" dirty="0">
                <a:ea typeface="Cambria"/>
                <a:cs typeface="Calibri"/>
              </a:rPr>
              <a:t>Key </a:t>
            </a:r>
            <a:r>
              <a:rPr lang="en-GB" sz="2000" dirty="0">
                <a:ea typeface="Cambria"/>
                <a:cs typeface="Calibri"/>
              </a:rPr>
              <a:t>collaboration </a:t>
            </a:r>
            <a:r>
              <a:rPr lang="en-GB" sz="2000" noProof="0" dirty="0">
                <a:ea typeface="Cambria"/>
                <a:cs typeface="Calibri"/>
              </a:rPr>
              <a:t>elements include: </a:t>
            </a:r>
          </a:p>
          <a:p>
            <a:r>
              <a:rPr lang="en-GB" sz="2000" b="1" noProof="0" dirty="0">
                <a:ea typeface="Cambria"/>
                <a:cs typeface="Calibri"/>
              </a:rPr>
              <a:t>Collaborative Framework</a:t>
            </a:r>
            <a:r>
              <a:rPr lang="en-GB" sz="2000" noProof="0" dirty="0">
                <a:ea typeface="Cambria"/>
                <a:cs typeface="Calibri"/>
              </a:rPr>
              <a:t>: A joint architecture and structured agreements that implement mutual understanding, goals and responsibilities, fostering trust and transparency, while incrementally advancing FOS technology. </a:t>
            </a:r>
          </a:p>
          <a:p>
            <a:r>
              <a:rPr lang="en-GB" sz="2000" b="1" noProof="0" dirty="0">
                <a:ea typeface="Cambria"/>
                <a:cs typeface="Calibri"/>
              </a:rPr>
              <a:t>Data Segmentation</a:t>
            </a:r>
            <a:r>
              <a:rPr lang="en-GB" sz="2000" noProof="0" dirty="0">
                <a:ea typeface="Cambria"/>
                <a:cs typeface="Calibri"/>
              </a:rPr>
              <a:t>: Algorithms filter out sensitive time and/or frequency segments, producing a non-sensitive data stream for researchers to produce FAIR data products – Findable, Accessible, Interoperable, and Reusable. </a:t>
            </a:r>
          </a:p>
          <a:p>
            <a:r>
              <a:rPr lang="en-GB" sz="2000" b="1" noProof="0" dirty="0">
                <a:ea typeface="Cambria"/>
                <a:cs typeface="Calibri"/>
              </a:rPr>
              <a:t>Researcher Vetting</a:t>
            </a:r>
            <a:r>
              <a:rPr lang="en-GB" sz="2000" noProof="0" dirty="0">
                <a:ea typeface="Cambria"/>
                <a:cs typeface="Calibri"/>
              </a:rPr>
              <a:t>: Authorized researchers with appropriate security clearance, that can justify access to raw data, aiming to produce secure FAIR data products from the security sensitive raw data. </a:t>
            </a:r>
          </a:p>
          <a:p>
            <a:r>
              <a:rPr lang="en-GB" sz="2000" b="1" noProof="0" dirty="0">
                <a:ea typeface="Cambria"/>
                <a:cs typeface="Calibri"/>
              </a:rPr>
              <a:t>Data Management</a:t>
            </a:r>
            <a:r>
              <a:rPr lang="en-GB" sz="2000" noProof="0" dirty="0">
                <a:ea typeface="Cambria"/>
                <a:cs typeface="Calibri"/>
              </a:rPr>
              <a:t>: A strong focus on segregated data-products production – closed for security agencies, and FAIR for research. </a:t>
            </a:r>
          </a:p>
          <a:p>
            <a:r>
              <a:rPr lang="en-GB" sz="2000" b="1" dirty="0">
                <a:ea typeface="Cambria"/>
                <a:cs typeface="Calibri"/>
              </a:rPr>
              <a:t>Trusted Research Environment (TRE)</a:t>
            </a:r>
            <a:r>
              <a:rPr lang="en-GB" sz="2000" noProof="0" dirty="0">
                <a:ea typeface="Cambria"/>
                <a:cs typeface="Calibri"/>
              </a:rPr>
              <a:t>: FOS utilisation should be embedded in an agency-controlled </a:t>
            </a:r>
            <a:r>
              <a:rPr lang="en-GB" sz="2000" dirty="0">
                <a:ea typeface="Cambria"/>
                <a:cs typeface="Calibri"/>
              </a:rPr>
              <a:t>High-Performance Computing (HPC) </a:t>
            </a:r>
            <a:r>
              <a:rPr lang="en-GB" sz="2000" noProof="0" dirty="0">
                <a:ea typeface="Cambria"/>
                <a:cs typeface="Calibri"/>
              </a:rPr>
              <a:t>centre</a:t>
            </a:r>
            <a:r>
              <a:rPr lang="en-GB" sz="2000" noProof="0" dirty="0">
                <a:latin typeface="Calibri Light"/>
                <a:ea typeface="Cambria"/>
                <a:cs typeface="Calibri"/>
              </a:rPr>
              <a:t>. </a:t>
            </a:r>
          </a:p>
        </p:txBody>
      </p:sp>
      <p:pic>
        <p:nvPicPr>
          <p:cNvPr id="4" name="Picture 2" descr="SUBMERSE – SUBMarine cablEs for ReSearch and Exploration - GRNET ...">
            <a:hlinkClick r:id="rId3"/>
            <a:extLst>
              <a:ext uri="{FF2B5EF4-FFF2-40B4-BE49-F238E27FC236}">
                <a16:creationId xmlns:a16="http://schemas.microsoft.com/office/drawing/2014/main" id="{6661DABA-374F-4A52-77DA-24180A9E4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699" y="1010825"/>
            <a:ext cx="1179301" cy="24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561989"/>
      </p:ext>
    </p:extLst>
  </p:cSld>
  <p:clrMapOvr>
    <a:masterClrMapping/>
  </p:clrMapOvr>
</p:sld>
</file>

<file path=ppt/theme/theme1.xml><?xml version="1.0" encoding="utf-8"?>
<a:theme xmlns:a="http://schemas.openxmlformats.org/drawingml/2006/main" name="Custom Design">
  <a:themeElements>
    <a:clrScheme name="DeiC">
      <a:dk1>
        <a:srgbClr val="000000"/>
      </a:dk1>
      <a:lt1>
        <a:srgbClr val="FFFFFF"/>
      </a:lt1>
      <a:dk2>
        <a:srgbClr val="787878"/>
      </a:dk2>
      <a:lt2>
        <a:srgbClr val="DCDCDC"/>
      </a:lt2>
      <a:accent1>
        <a:srgbClr val="BFD730"/>
      </a:accent1>
      <a:accent2>
        <a:srgbClr val="787878"/>
      </a:accent2>
      <a:accent3>
        <a:srgbClr val="DCDCDC"/>
      </a:accent3>
      <a:accent4>
        <a:srgbClr val="9EB430"/>
      </a:accent4>
      <a:accent5>
        <a:srgbClr val="819628"/>
      </a:accent5>
      <a:accent6>
        <a:srgbClr val="677B22"/>
      </a:accent6>
      <a:hlink>
        <a:srgbClr val="BFD730"/>
      </a:hlink>
      <a:folHlink>
        <a:srgbClr val="BFD7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iC_Master__aug_2023" id="{97B23833-E2F1-4758-BB1F-5610D3C0E013}" vid="{517E843C-EFA0-4D19-A6A1-C477A43CB7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ca3341-319e-44e9-a9ee-fdf69a180326" xsi:nil="true"/>
    <lcf76f155ced4ddcb4097134ff3c332f xmlns="42c72ecc-fec4-49a1-876e-f8dbf0f8e8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10AEE4A4263B049BC7D336A70AA059B" ma:contentTypeVersion="15" ma:contentTypeDescription="Opret et nyt dokument." ma:contentTypeScope="" ma:versionID="4b6056c0f9802a7f423eab43d11564cf">
  <xsd:schema xmlns:xsd="http://www.w3.org/2001/XMLSchema" xmlns:xs="http://www.w3.org/2001/XMLSchema" xmlns:p="http://schemas.microsoft.com/office/2006/metadata/properties" xmlns:ns2="42c72ecc-fec4-49a1-876e-f8dbf0f8e8b2" xmlns:ns3="63ca3341-319e-44e9-a9ee-fdf69a180326" targetNamespace="http://schemas.microsoft.com/office/2006/metadata/properties" ma:root="true" ma:fieldsID="316c0b122e649b47db851a8095189f0f" ns2:_="" ns3:_="">
    <xsd:import namespace="42c72ecc-fec4-49a1-876e-f8dbf0f8e8b2"/>
    <xsd:import namespace="63ca3341-319e-44e9-a9ee-fdf69a180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72ecc-fec4-49a1-876e-f8dbf0f8e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b2102423-6c9a-45d0-aa71-0069027da2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ca3341-319e-44e9-a9ee-fdf69a18032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431c30c-6bb7-433d-887b-3fd3ec46ad22}" ma:internalName="TaxCatchAll" ma:showField="CatchAllData" ma:web="63ca3341-319e-44e9-a9ee-fdf69a18032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A90D30-FD90-4441-8AEF-60C4D294F840}">
  <ds:schemaRefs>
    <ds:schemaRef ds:uri="http://schemas.microsoft.com/office/infopath/2007/PartnerControls"/>
    <ds:schemaRef ds:uri="http://schemas.microsoft.com/office/2006/documentManagement/types"/>
    <ds:schemaRef ds:uri="http://purl.org/dc/elements/1.1/"/>
    <ds:schemaRef ds:uri="http://purl.org/dc/dcmitype/"/>
    <ds:schemaRef ds:uri="http://www.w3.org/XML/1998/namespace"/>
    <ds:schemaRef ds:uri="http://purl.org/dc/terms/"/>
    <ds:schemaRef ds:uri="42c72ecc-fec4-49a1-876e-f8dbf0f8e8b2"/>
    <ds:schemaRef ds:uri="http://schemas.microsoft.com/office/2006/metadata/properties"/>
    <ds:schemaRef ds:uri="http://schemas.openxmlformats.org/package/2006/metadata/core-properties"/>
    <ds:schemaRef ds:uri="63ca3341-319e-44e9-a9ee-fdf69a180326"/>
  </ds:schemaRefs>
</ds:datastoreItem>
</file>

<file path=customXml/itemProps2.xml><?xml version="1.0" encoding="utf-8"?>
<ds:datastoreItem xmlns:ds="http://schemas.openxmlformats.org/officeDocument/2006/customXml" ds:itemID="{A6523405-D89D-4C61-A873-C90C309A7298}">
  <ds:schemaRefs>
    <ds:schemaRef ds:uri="http://schemas.microsoft.com/sharepoint/v3/contenttype/forms"/>
  </ds:schemaRefs>
</ds:datastoreItem>
</file>

<file path=customXml/itemProps3.xml><?xml version="1.0" encoding="utf-8"?>
<ds:datastoreItem xmlns:ds="http://schemas.openxmlformats.org/officeDocument/2006/customXml" ds:itemID="{F09CC655-7AF5-493A-80E1-9C686B28D818}">
  <ds:schemaRefs>
    <ds:schemaRef ds:uri="42c72ecc-fec4-49a1-876e-f8dbf0f8e8b2"/>
    <ds:schemaRef ds:uri="63ca3341-319e-44e9-a9ee-fdf69a1803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Custom Design</Template>
  <TotalTime>1179</TotalTime>
  <Words>2221</Words>
  <Application>Microsoft Office PowerPoint</Application>
  <PresentationFormat>Widescreen</PresentationFormat>
  <Paragraphs>180</Paragraphs>
  <Slides>18</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aktiv-grotesk-condensed</vt:lpstr>
      <vt:lpstr>Aptos</vt:lpstr>
      <vt:lpstr>Aptos Black</vt:lpstr>
      <vt:lpstr>Arial</vt:lpstr>
      <vt:lpstr>Arial Narrow</vt:lpstr>
      <vt:lpstr>Calibri</vt:lpstr>
      <vt:lpstr>Calibri Light</vt:lpstr>
      <vt:lpstr>Cambria</vt:lpstr>
      <vt:lpstr>Symbol</vt:lpstr>
      <vt:lpstr>Times New Roman</vt:lpstr>
      <vt:lpstr>Wingdings</vt:lpstr>
      <vt:lpstr>Custom Design</vt:lpstr>
      <vt:lpstr>Fibre Optic Sensing A Disruptive Technology on top of GÉANT Network Infrastructure  Fast &amp; Furious - Research Edition:   2025-06-10  Community Hub - Future Ready Networks: 2025-06-11   TNC25: Brighton, United Kingdom, 2025-06-09 - 2025-06-13 </vt:lpstr>
      <vt:lpstr>    Content</vt:lpstr>
      <vt:lpstr>      Introduction: Affiliation; Speaker; Relevance A Focus More on Strategy and Policy than Technology</vt:lpstr>
      <vt:lpstr>      Fiber Optic Sensing (FOS) – What is it?</vt:lpstr>
      <vt:lpstr>      Fiber Optic Sensing (FOS) – What is it? Interrogators: DAS; SoP … </vt:lpstr>
      <vt:lpstr>      FOS Research Application Areas</vt:lpstr>
      <vt:lpstr>    Research Behind the FOS Technology </vt:lpstr>
      <vt:lpstr>     The FOS challenges Signal analytics, Data management and Security</vt:lpstr>
      <vt:lpstr>From dilemma to symbioses The SUBMERSE White Paper Conclusions</vt:lpstr>
      <vt:lpstr>From dilemma to symbioses The SUBMERSE White Paper’s two main conclusions</vt:lpstr>
      <vt:lpstr>PowerPoint Presentation</vt:lpstr>
      <vt:lpstr>    A FOS Collaboration-framework  Building mutual trust and understanding in managing the security dilemma</vt:lpstr>
      <vt:lpstr>A FOS Trusted Research Environment (TRE)</vt:lpstr>
      <vt:lpstr>Example: National Supercomputer Centre (NSC) at Linköping University, Sweden (a de facto TRE)</vt:lpstr>
      <vt:lpstr>The FOS Security Recommendations</vt:lpstr>
      <vt:lpstr>Open Questions</vt:lpstr>
      <vt:lpstr>    Strategy: Where is GÉANT going?  History (Arguably): GÉANT vs. TELCO</vt:lpstr>
      <vt:lpstr>Thank you for inviting me talk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research funding: FAIR data  The national strategy for data management based on the FAIR principles.</dc:title>
  <dc:creator>Sandra Sikia Gemynthe Boerman</dc:creator>
  <cp:lastModifiedBy>René Jørn Belsø</cp:lastModifiedBy>
  <cp:revision>15</cp:revision>
  <cp:lastPrinted>2025-04-25T09:10:21Z</cp:lastPrinted>
  <dcterms:created xsi:type="dcterms:W3CDTF">2023-11-21T12:34:36Z</dcterms:created>
  <dcterms:modified xsi:type="dcterms:W3CDTF">2025-06-06T13:09:07Z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0x010100810AEE4A4263B049BC7D336A70AA059B</vt:lpwstr>
  </property>
  <property fmtid="{D5CDD505-2E9C-101B-9397-08002B2CF9AE}" pid="3" name="MediaServiceImageTags">
    <vt:lpwstr/>
  </property>
</Properties>
</file>