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77" r:id="rId5"/>
    <p:sldId id="278" r:id="rId6"/>
    <p:sldId id="279" r:id="rId7"/>
    <p:sldId id="262" r:id="rId8"/>
    <p:sldId id="263" r:id="rId9"/>
    <p:sldId id="264" r:id="rId10"/>
    <p:sldId id="270" r:id="rId11"/>
    <p:sldId id="265" r:id="rId12"/>
    <p:sldId id="266" r:id="rId13"/>
    <p:sldId id="272" r:id="rId14"/>
    <p:sldId id="273" r:id="rId15"/>
    <p:sldId id="280" r:id="rId16"/>
    <p:sldId id="281" r:id="rId17"/>
    <p:sldId id="282" r:id="rId18"/>
    <p:sldId id="283" r:id="rId19"/>
    <p:sldId id="274" r:id="rId20"/>
    <p:sldId id="275" r:id="rId21"/>
    <p:sldId id="268" r:id="rId22"/>
    <p:sldId id="269" r:id="rId23"/>
    <p:sldId id="271" r:id="rId24"/>
    <p:sldId id="276" r:id="rId25"/>
  </p:sldIdLst>
  <p:sldSz cx="12192000" cy="6858000"/>
  <p:notesSz cx="6858000" cy="9144000"/>
  <p:defaultTextStyle>
    <a:defPPr>
      <a:defRPr lang="en-S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11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7A353-223A-7E6B-A786-06BFB6C82E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1DA39-A1ED-9FB6-DC29-3AA7E2723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A012-97A9-6E46-92E2-09459AE54CF9}" type="datetimeFigureOut">
              <a:rPr lang="en-SO" smtClean="0"/>
              <a:t>03/06/25</a:t>
            </a:fld>
            <a:endParaRPr lang="en-S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28645-6B0D-F2EF-EC05-8190C91EE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7AC99-1F8C-3A81-7322-C212D998C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7A1C7-C1AD-D844-A84E-270D63B6E2A5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909604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7E5D-635D-7249-856A-DAC344B80887}" type="datetimeFigureOut">
              <a:rPr lang="en-SO" smtClean="0"/>
              <a:t>03/06/25</a:t>
            </a:fld>
            <a:endParaRPr lang="en-S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9005F-5F50-AC4C-8C0A-8935358D2102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19224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36F5-4CEF-81BD-9EF1-A04975427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287F9-5CA1-57B6-F013-18DC1CC7A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AC6B9-5D2E-B59A-30AC-354E0F1E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CEA3-2863-1743-9C24-CD0842CF9CBB}" type="datetime1">
              <a:rPr lang="en-US" smtClean="0"/>
              <a:t>6/3/25</a:t>
            </a:fld>
            <a:endParaRPr lang="en-S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C7ADB-7EA0-DBB1-15DD-D0DBDBC5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3ECDB-8BC6-4D55-22AC-14A78F2B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2155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B26F-C1A6-98E6-7620-5F709A14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8505C-FDF6-D383-A24A-7DECB1F1C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70237-D2C5-4FE2-5F97-B14E3178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350D-2611-8D47-80B1-5B123652F4A4}" type="datetime1">
              <a:rPr lang="en-US" smtClean="0"/>
              <a:t>6/3/25</a:t>
            </a:fld>
            <a:endParaRPr lang="en-S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CFAD5-4BB4-C131-6C43-2E8DFAA6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A2B3F-7E8D-1627-A4B7-E11C5FF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26050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C3550-8D8F-462B-2F0A-6BB3C0855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353EE-AB10-72A9-4F28-ABB9EBB89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FF40-A930-0F3A-134E-BC3E2663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928F-319A-224E-81E7-DDF3001605CF}" type="datetime1">
              <a:rPr lang="en-US" smtClean="0"/>
              <a:t>6/3/25</a:t>
            </a:fld>
            <a:endParaRPr lang="en-S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A189-9B02-289F-8165-3A90D175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5EF1-B82A-B1B4-5F3F-05A831EE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61729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CCE7-CEBF-B250-6B7E-E9969C71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965D2-A14E-6BED-5CDF-E7CC3531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E0FA-917C-5183-4602-9C580395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B8E-F6E1-A14E-BB6F-203623541BE1}" type="datetime1">
              <a:rPr lang="en-US" smtClean="0"/>
              <a:t>6/3/25</a:t>
            </a:fld>
            <a:endParaRPr lang="en-S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5D08F-A2A8-F0A2-D6B5-C87A270B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174D-516A-804F-F709-D7778683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8103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16C6-1E93-DACB-ED9E-E812A421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AC6BB-C6B9-B800-B0EF-998EA2491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45539-5A47-9C74-87E9-294E2360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3AE-54A6-7F4F-8652-BF72BAFEDD02}" type="datetime1">
              <a:rPr lang="en-US" smtClean="0"/>
              <a:t>6/3/25</a:t>
            </a:fld>
            <a:endParaRPr lang="en-S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B319-6878-04D3-6D3A-4C052DB6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2FF8-3803-79F0-E297-678EBE3E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3820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DD8A-FFFE-E8DE-109D-E0E0FF9E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DE65-3CF6-D2E9-C52B-18BEE16E9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973F-5863-DE5A-BED0-1C787D0E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35DFC-DB01-F4E7-27F8-7395FD3B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DAC-F430-A840-BD71-058CBBDD0BE1}" type="datetime1">
              <a:rPr lang="en-US" smtClean="0"/>
              <a:t>6/3/25</a:t>
            </a:fld>
            <a:endParaRPr lang="en-S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0E5A9-3421-0FA2-3241-838A3428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37654-E15F-D0F2-265D-5467469B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775599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100F-24D4-AE3B-9BDF-5E251D95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22DA-27DA-544C-D8DB-0DBDDA555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5AA8B-78B5-4D11-2D0C-A03C542A9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1B6C1-8426-F7EA-53A6-AF1118BCB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EF79A-DF86-1705-F2A7-50EEDE17D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4A90-B4B0-85EF-7ED6-B48557E6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E61-6E66-1547-86E2-8B6030303A18}" type="datetime1">
              <a:rPr lang="en-US" smtClean="0"/>
              <a:t>6/3/25</a:t>
            </a:fld>
            <a:endParaRPr lang="en-S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69C81-F938-644D-0313-0A239212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45C56-8EF1-56FF-3BAB-200E3238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94907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E3D1-97F7-74D7-8E54-D206F616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284AE-E62E-B0A4-B2B9-2EA23F47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7AD7-5ABA-C841-8E57-304BF792B2F6}" type="datetime1">
              <a:rPr lang="en-US" smtClean="0"/>
              <a:t>6/3/25</a:t>
            </a:fld>
            <a:endParaRPr lang="en-S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F9A89-CE62-BDDF-D51A-FA7058C2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F56D4-60C4-FD92-76B3-E42218A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9881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5CB0B-6372-E0FC-C9A1-3E821A3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58A2-8932-8E4B-9E7A-6344722F88F3}" type="datetime1">
              <a:rPr lang="en-US" smtClean="0"/>
              <a:t>6/3/25</a:t>
            </a:fld>
            <a:endParaRPr lang="en-S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AB134-A4B2-C6E3-BA38-74286F3D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66483-E9AA-9BD1-3357-6ED70731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62809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7D73-809E-D3E6-C7B8-28BE00E9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2132-2F39-F6DD-E849-2238D4C2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BB87-C570-5A5B-AE21-328A9A5D0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B5710-4E50-89C6-ABA4-8C8AFC40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FC24-7E52-5740-A8B8-593A72F7EDE7}" type="datetime1">
              <a:rPr lang="en-US" smtClean="0"/>
              <a:t>6/3/25</a:t>
            </a:fld>
            <a:endParaRPr lang="en-S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B83FA-E932-B0EA-8B03-120DD4A9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0A575-8822-3E08-7BAE-B319F845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228664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0AB6-3289-8F9C-84EA-8F09D5BA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544BE-C80A-FCDC-72AE-ED97194D6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50DE6-3784-0F36-EC01-24E2043BA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A17FF-43AA-41BB-40F4-15D3B287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1CC-2C9B-604B-BC2B-5D90457C7840}" type="datetime1">
              <a:rPr lang="en-US" smtClean="0"/>
              <a:t>6/3/25</a:t>
            </a:fld>
            <a:endParaRPr lang="en-S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D9B08-3133-7BF8-DB59-6767820F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3BF3F-5398-C872-17F6-C2251FBA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1853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1B828-9A09-4577-68D2-6F4EB5A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4A8B1-DB88-33F8-C77E-8C2C828D3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807C-55F9-0EF8-494A-440308A57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45E7-CD56-A443-8BF1-F679B20E939D}" type="datetime1">
              <a:rPr lang="en-US" smtClean="0"/>
              <a:t>6/3/25</a:t>
            </a:fld>
            <a:endParaRPr lang="en-S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6304-2E62-387A-D620-2D121334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C2BD-4EF0-8789-89BB-859182CE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B9F8-41FA-4B4E-BAEF-1C7A5F15E31E}" type="slidenum">
              <a:rPr lang="en-SO" smtClean="0"/>
              <a:t>‹#›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1882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CC0F-73F5-1872-E00B-578110B94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Garamond" panose="02020404030301010803" pitchFamily="18" charset="0"/>
              </a:rPr>
              <a:t>MARCOM in Crisis Management:</a:t>
            </a:r>
            <a:br>
              <a:rPr lang="en-US" sz="3500" dirty="0">
                <a:latin typeface="Garamond" panose="02020404030301010803" pitchFamily="18" charset="0"/>
              </a:rPr>
            </a:br>
            <a:r>
              <a:rPr lang="en-US" sz="3500" dirty="0">
                <a:latin typeface="Garamond" panose="02020404030301010803" pitchFamily="18" charset="0"/>
              </a:rPr>
              <a:t>Communicating NREN Network Outages, Cybersecurity Incidents, and Service Disruptions</a:t>
            </a:r>
            <a:endParaRPr lang="en-SO" sz="3500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20534-9103-9E67-8F1F-5DD1C480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231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TNC25 | Brighton, UK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Hussein Sabrie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Chief Communications Officer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Somali Research &amp; Education Network (SomaliREN)</a:t>
            </a:r>
            <a:endParaRPr lang="en-SO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23BC8-3CA7-2C14-9FC9-13D0AD1B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85949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AA91-19AA-3EFB-10D1-4B13D6C5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Communication Timing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A3D7-2BE5-1075-4C09-51247498B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alert within 5–30 min</a:t>
            </a:r>
          </a:p>
          <a:p>
            <a:r>
              <a:rPr lang="en-US" dirty="0"/>
              <a:t>Status update every 1–2 hours</a:t>
            </a:r>
          </a:p>
          <a:p>
            <a:r>
              <a:rPr lang="en-US" dirty="0"/>
              <a:t>Final summary within 24–48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E4ABB-29F6-6EB5-8801-15C1951D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10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8410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D73F-F1AB-56C6-98BA-E5D03807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Communicating Cybersecurity Incidents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6EA5-08E9-6248-80BD-4EB4CF26B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detail but acknowledge breach</a:t>
            </a:r>
          </a:p>
          <a:p>
            <a:r>
              <a:rPr lang="en-US" dirty="0"/>
              <a:t>Focus on containment, impact, and actions taken</a:t>
            </a:r>
          </a:p>
          <a:p>
            <a:r>
              <a:rPr lang="en-US" dirty="0"/>
              <a:t>Notify authorities and affected parties</a:t>
            </a:r>
          </a:p>
          <a:p>
            <a:r>
              <a:rPr lang="en-US" dirty="0"/>
              <a:t>Legal and reputational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0A315-F9D1-BF4F-16BF-332C9315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11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2295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141B-55EE-6045-AD8C-8C5CBC98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Leveraging Digital Platforms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B698-C98D-2C50-02A3-CF10A998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clear, timely posts to inform and reassure.</a:t>
            </a:r>
          </a:p>
          <a:p>
            <a:r>
              <a:rPr lang="en-US" dirty="0"/>
              <a:t>Create infographics to simplify updates.</a:t>
            </a:r>
          </a:p>
          <a:p>
            <a:r>
              <a:rPr lang="en-US" dirty="0"/>
              <a:t>Encourage two-way communication where appropriate (feedback loops).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8AB58-E553-6E86-E31F-944A5012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12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3334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377E-1690-36C5-E945-E21A3548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O" b="1" dirty="0"/>
              <a:t>SomaliREN’s Proactive Monitoring and Incident Readiness 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284A-5E8D-8851-D4C9-EEA9CD38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8662" cy="4351338"/>
          </a:xfrm>
        </p:spPr>
        <p:txBody>
          <a:bodyPr>
            <a:normAutofit/>
          </a:bodyPr>
          <a:lstStyle/>
          <a:p>
            <a:r>
              <a:rPr lang="en-US" dirty="0"/>
              <a:t>Built for real-time issue detection and proactive response.</a:t>
            </a:r>
          </a:p>
          <a:p>
            <a:r>
              <a:rPr lang="en-US" dirty="0"/>
              <a:t>Uses automation to act before disruptions are noticed.</a:t>
            </a:r>
          </a:p>
          <a:p>
            <a:r>
              <a:rPr lang="en-US" dirty="0"/>
              <a:t>Ensures fast coordination, clear messaging, and continuous engagement.</a:t>
            </a:r>
          </a:p>
          <a:p>
            <a:r>
              <a:rPr lang="en-US" dirty="0"/>
              <a:t>Reflects </a:t>
            </a:r>
            <a:r>
              <a:rPr lang="en-US" dirty="0" err="1"/>
              <a:t>SomaliREN’s</a:t>
            </a:r>
            <a:r>
              <a:rPr lang="en-US" dirty="0"/>
              <a:t> commitment to reliability and transparency.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C60D1-87CE-9938-ED90-84C9CCC0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13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2774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A02F-77C9-24A1-EAA8-00E14A9C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O" b="1" dirty="0"/>
              <a:t>Integrated Incident Detection and Response System</a:t>
            </a:r>
            <a:r>
              <a:rPr lang="en-SO" b="1" dirty="0">
                <a:effectLst/>
              </a:rPr>
              <a:t> </a:t>
            </a:r>
            <a:endParaRPr lang="en-S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7206-8E15-9C6D-142A-2C4A90C3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Zabbix</a:t>
            </a:r>
            <a:r>
              <a:rPr lang="en-US" dirty="0"/>
              <a:t> monitors the network in real time and sends alerts via webhooks.</a:t>
            </a:r>
          </a:p>
          <a:p>
            <a:r>
              <a:rPr lang="en-US" b="1" dirty="0"/>
              <a:t>Discord</a:t>
            </a:r>
            <a:r>
              <a:rPr lang="en-US" dirty="0"/>
              <a:t> serves as the coordination hub for immediate response by technical and communications teams.</a:t>
            </a:r>
          </a:p>
          <a:p>
            <a:r>
              <a:rPr lang="en-US" b="1" dirty="0"/>
              <a:t>Signal 4</a:t>
            </a:r>
            <a:r>
              <a:rPr lang="en-US" dirty="0"/>
              <a:t> auto-assigns alerts based on severity, ensuring accountability and timely resolution.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47D5-9134-50FB-6845-1310AEF6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14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9521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0DC03-D9DB-D089-0248-87A8DC68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15</a:t>
            </a:fld>
            <a:endParaRPr lang="en-S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D11CE-BDFE-3C8D-318C-8A9B4B16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" y="0"/>
            <a:ext cx="121167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5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F0D3A5-C8C4-7346-65B0-2519C7C3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16</a:t>
            </a:fld>
            <a:endParaRPr lang="en-S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76C5B-36F0-1AA4-7197-FEDFF9FF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880" cy="60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D3FEA-C9D5-6328-E246-B7AE1887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17</a:t>
            </a:fld>
            <a:endParaRPr lang="en-S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BE817-C228-65DD-2F12-7FB32736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7" y="0"/>
            <a:ext cx="9226062" cy="68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8BBBC-E97D-B3EB-27BC-4DF03724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18</a:t>
            </a:fld>
            <a:endParaRPr lang="en-S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8EA8D-A9E1-0BA0-C59E-D94DB8ED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87" y="0"/>
            <a:ext cx="8226025" cy="66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1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56E0-B3B9-0CCF-EAA2-9C832B87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O" b="1" dirty="0"/>
              <a:t>Member Communication Channels</a:t>
            </a:r>
            <a:r>
              <a:rPr lang="en-SO" dirty="0">
                <a:effectLst/>
              </a:rPr>
              <a:t> </a:t>
            </a:r>
            <a:endParaRPr lang="en-S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4F97-14EC-38A9-FA5A-AB7EA5E6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member has a dedicated WhatsApp group with </a:t>
            </a:r>
            <a:r>
              <a:rPr lang="en-US" dirty="0" err="1"/>
              <a:t>SomaliREN’s</a:t>
            </a:r>
            <a:r>
              <a:rPr lang="en-US" dirty="0"/>
              <a:t> technical and communication teams.</a:t>
            </a:r>
          </a:p>
          <a:p>
            <a:r>
              <a:rPr lang="en-US" dirty="0"/>
              <a:t>Enables early, direct updates—often before issues are noticed.</a:t>
            </a:r>
          </a:p>
          <a:p>
            <a:r>
              <a:rPr lang="en-US" dirty="0"/>
              <a:t>SomaliREN uses pre-approved message templates tailored for each incident type, ensuring speed, accuracy, and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3133A-10D2-79EA-6AB3-D766D7F5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19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6077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ED9B-C9F9-5C8F-2934-9B9A2053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Why This Matters</a:t>
            </a:r>
            <a:endParaRPr lang="en-SO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010CF-4DB7-0EA6-4C3C-9F7BE8F67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NRENs are lifelines for education and research</a:t>
            </a:r>
          </a:p>
          <a:p>
            <a:r>
              <a:rPr lang="en-US" dirty="0">
                <a:latin typeface="Garamond" panose="02020404030301010803" pitchFamily="18" charset="0"/>
              </a:rPr>
              <a:t>Service disruptions can harm trust, productivity, and reputation</a:t>
            </a:r>
          </a:p>
          <a:p>
            <a:r>
              <a:rPr lang="en-US" b="1" dirty="0">
                <a:latin typeface="Garamond" panose="02020404030301010803" pitchFamily="18" charset="0"/>
              </a:rPr>
              <a:t>Communication failures can be as damaging as technical failures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D9621-D0AC-8709-B2F7-D3C34ABE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2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6250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6C02-49E2-2861-A1D2-3EA4B120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Operational Lessons Learned</a:t>
            </a:r>
            <a:endParaRPr lang="en-S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4333-978F-FA7E-CC71-9CC1154ED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 speeds up response and minimizes downtime.</a:t>
            </a:r>
          </a:p>
          <a:p>
            <a:r>
              <a:rPr lang="en-US" dirty="0"/>
              <a:t>Tool integration ensured no incidents were missed or mishandled.</a:t>
            </a:r>
          </a:p>
          <a:p>
            <a:r>
              <a:rPr lang="en-US" dirty="0"/>
              <a:t>Proactive communication builds trust and prevents confusion.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1A7B-A394-9C5B-2D18-EA049503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20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5291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4EB3-A204-3BD5-22A3-74EA143C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Post-Crisis Communication Strategy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3F20-9199-2049-0DB6-84EA5D7A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Stakeholder survey for feedback</a:t>
            </a:r>
          </a:p>
          <a:p>
            <a:r>
              <a:rPr lang="en-US" dirty="0"/>
              <a:t>Share lessons learned with stakeholders</a:t>
            </a:r>
          </a:p>
          <a:p>
            <a:r>
              <a:rPr lang="en-US" dirty="0"/>
              <a:t>Share post-mortem with transparency</a:t>
            </a:r>
          </a:p>
          <a:p>
            <a:r>
              <a:rPr lang="en-US" dirty="0"/>
              <a:t>Rebuild trust by demonstrating improvements</a:t>
            </a:r>
          </a:p>
          <a:p>
            <a:r>
              <a:rPr lang="en-US" dirty="0"/>
              <a:t>Recognize stakeholder patience and show understanding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01997-D9A4-2799-3C0B-57984992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21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7423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DF8F-D60C-E7A3-1CB4-8475BE8E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F747-5F4E-7149-C95C-39600751A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communication is as critical as technical response.</a:t>
            </a:r>
          </a:p>
          <a:p>
            <a:r>
              <a:rPr lang="en-US" dirty="0"/>
              <a:t>Incident detection systems enable timely responses.</a:t>
            </a:r>
          </a:p>
          <a:p>
            <a:r>
              <a:rPr lang="en-US" dirty="0"/>
              <a:t>Coordination across teams ensures unified action.</a:t>
            </a:r>
          </a:p>
          <a:p>
            <a:r>
              <a:rPr lang="en-US" dirty="0"/>
              <a:t>Clear, early communication shapes perception.</a:t>
            </a:r>
          </a:p>
          <a:p>
            <a:r>
              <a:rPr lang="en-US" dirty="0"/>
              <a:t>Proactivity builds confidence; silence breeds doubt.</a:t>
            </a:r>
          </a:p>
          <a:p>
            <a:r>
              <a:rPr lang="en-US" dirty="0"/>
              <a:t>Every crisis is an opportunity to strengthen your credibility.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2C754-9ADB-C656-E048-383151B8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22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1516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6613-66B4-D183-2CC7-B706E9B4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74277"/>
            <a:ext cx="12027877" cy="16317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In the age of instant information, silence in a crisis is its own kind of failure.</a:t>
            </a:r>
            <a:endParaRPr lang="en-SO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B7834-45B8-EF09-69EA-DA431C22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23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66201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0016-CE6D-593F-14A8-953F055A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81" y="760169"/>
            <a:ext cx="10515600" cy="5312385"/>
          </a:xfrm>
        </p:spPr>
        <p:txBody>
          <a:bodyPr>
            <a:normAutofit/>
          </a:bodyPr>
          <a:lstStyle/>
          <a:p>
            <a:pPr algn="ctr"/>
            <a:r>
              <a:rPr lang="en-SO" sz="3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738ED-307C-B862-5FCB-74A1B3AB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24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50433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E1F1-0A60-B181-36C2-BF7AA386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Typical Crisis Scenarios for NRENs</a:t>
            </a:r>
            <a:endParaRPr lang="en-SO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7FCB-EE93-85C8-B835-5A8CB883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Network failures (e.g., fiber cuts, hardware crashes)</a:t>
            </a:r>
          </a:p>
          <a:p>
            <a:r>
              <a:rPr lang="en-US" dirty="0">
                <a:latin typeface="Garamond" panose="02020404030301010803" pitchFamily="18" charset="0"/>
              </a:rPr>
              <a:t>Cyber intrusions (e.g., data breaches, DDoS attacks)</a:t>
            </a:r>
          </a:p>
          <a:p>
            <a:r>
              <a:rPr lang="en-US" dirty="0">
                <a:latin typeface="Garamond" panose="02020404030301010803" pitchFamily="18" charset="0"/>
              </a:rPr>
              <a:t>Service disruptions (e.g., DNS failures, certificate expiry)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367C9-300A-219D-709E-78AEA6C0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3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8163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8005-16A6-8059-0D4A-724AAA4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The Hidden Cost of Silence</a:t>
            </a:r>
            <a:endParaRPr lang="en-SO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C7F8-033A-1A13-ED11-980A8B484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Network outages, cyber threats, and service disruptions are inevitable</a:t>
            </a:r>
          </a:p>
          <a:p>
            <a:r>
              <a:rPr lang="en-US" dirty="0">
                <a:latin typeface="Garamond" panose="02020404030301010803" pitchFamily="18" charset="0"/>
              </a:rPr>
              <a:t>Stakeholders expect timely, clear updates</a:t>
            </a:r>
          </a:p>
          <a:p>
            <a:r>
              <a:rPr lang="en-US" dirty="0">
                <a:latin typeface="Garamond" panose="02020404030301010803" pitchFamily="18" charset="0"/>
              </a:rPr>
              <a:t>Lack of communication causes confusion and mistrust</a:t>
            </a:r>
          </a:p>
          <a:p>
            <a:r>
              <a:rPr lang="en-US" dirty="0">
                <a:latin typeface="Garamond" panose="02020404030301010803" pitchFamily="18" charset="0"/>
              </a:rPr>
              <a:t>Keeping people informed builds trust; staying silent creates confusion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FA8DF-C048-7D75-99D4-47CECA38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4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41781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EFF4-548A-9D7E-5BF7-80AFDE8A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Crisis Communication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DB73-94E4-57AD-4122-5663ACD19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timely, accurate information</a:t>
            </a:r>
          </a:p>
          <a:p>
            <a:r>
              <a:rPr lang="en-US" dirty="0"/>
              <a:t>Coordinate across teams and platforms</a:t>
            </a:r>
          </a:p>
          <a:p>
            <a:r>
              <a:rPr lang="en-US" dirty="0"/>
              <a:t>Maintain user confidence and organizational credibility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B53F0-04EB-0DFB-8C3E-1AF907F6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5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18585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9772-3E8F-26B0-6345-8C49A112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Communication Principles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1B9B2-F769-D878-A257-C8792B4B9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timely: Share initial updates within 5-30 minutes</a:t>
            </a:r>
          </a:p>
          <a:p>
            <a:r>
              <a:rPr lang="en-US" dirty="0"/>
              <a:t>Be clear: Avoid technical jargon for external audiences</a:t>
            </a:r>
          </a:p>
          <a:p>
            <a:r>
              <a:rPr lang="en-US" dirty="0"/>
              <a:t>Be accurate</a:t>
            </a:r>
            <a:r>
              <a:rPr lang="en-US" b="1" dirty="0"/>
              <a:t>:</a:t>
            </a:r>
            <a:r>
              <a:rPr lang="en-US" dirty="0"/>
              <a:t> Communicate verified facts only.</a:t>
            </a:r>
          </a:p>
          <a:p>
            <a:r>
              <a:rPr lang="en-US" dirty="0"/>
              <a:t>Be consistent: Use approved templates and channels</a:t>
            </a:r>
          </a:p>
          <a:p>
            <a:r>
              <a:rPr lang="en-US" dirty="0"/>
              <a:t>Be empathetic: Acknowledge the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6EFCE-0F84-0FC6-DCF9-8B883373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6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37907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FC64-44FE-C310-D698-4E493060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Crisis Communication Lifecycle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1E6B-4A5B-D1B8-0FB1-DC5D9940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Before:</a:t>
            </a:r>
            <a:r>
              <a:rPr lang="en-US" dirty="0"/>
              <a:t> Plan, prepare templates, assign roles</a:t>
            </a:r>
          </a:p>
          <a:p>
            <a:r>
              <a:rPr lang="en-US" b="1" dirty="0"/>
              <a:t>During:</a:t>
            </a:r>
            <a:r>
              <a:rPr lang="en-US" dirty="0"/>
              <a:t> Coordinate updates, provide ongoing information</a:t>
            </a:r>
          </a:p>
          <a:p>
            <a:r>
              <a:rPr lang="en-US" b="1" dirty="0"/>
              <a:t>After:</a:t>
            </a:r>
            <a:r>
              <a:rPr lang="en-US" dirty="0"/>
              <a:t> Review, document lessons, and follow up with 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F6749-2E3F-4783-0DA8-00582864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7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8074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AEB8-6545-DCF4-E0F0-DD724E2D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Core Components of a Crisis MARCOM Plan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7245-DC65-E8DF-5C64-CC52DEAF4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Pre-approved </a:t>
            </a:r>
            <a:r>
              <a:rPr lang="en-US" b="1" dirty="0"/>
              <a:t>message templates</a:t>
            </a:r>
            <a:endParaRPr lang="en-US" dirty="0"/>
          </a:p>
          <a:p>
            <a:r>
              <a:rPr lang="en-US" dirty="0"/>
              <a:t>Defined </a:t>
            </a:r>
            <a:r>
              <a:rPr lang="en-US" b="1" dirty="0"/>
              <a:t>roles and responsibilities</a:t>
            </a:r>
            <a:endParaRPr lang="en-US" dirty="0"/>
          </a:p>
          <a:p>
            <a:r>
              <a:rPr lang="en-US" dirty="0"/>
              <a:t>Clear </a:t>
            </a:r>
            <a:r>
              <a:rPr lang="en-US" b="1" dirty="0"/>
              <a:t>communication channels</a:t>
            </a:r>
            <a:endParaRPr lang="en-US" dirty="0"/>
          </a:p>
          <a:p>
            <a:r>
              <a:rPr lang="en-US" dirty="0"/>
              <a:t>Coordination with </a:t>
            </a:r>
            <a:r>
              <a:rPr lang="en-US" b="1" dirty="0"/>
              <a:t>technical and PR teams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14F6E-39A7-7490-043B-CC320FF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8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8669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F480-F7CB-6D49-9BF9-5FC2B1EA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Communication Tools and Channels</a:t>
            </a:r>
            <a:endParaRPr lang="en-S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9FC8-2AE0-1569-A13C-8811A2D2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Channels:</a:t>
            </a:r>
            <a:r>
              <a:rPr lang="en-US" dirty="0"/>
              <a:t> Email alerts, SMS, internal chat groups</a:t>
            </a:r>
          </a:p>
          <a:p>
            <a:r>
              <a:rPr lang="en-US" b="1" dirty="0"/>
              <a:t>Secondary Channels:</a:t>
            </a:r>
            <a:r>
              <a:rPr lang="en-US" dirty="0"/>
              <a:t> Facebook, Twitter, and LinkedIn</a:t>
            </a:r>
          </a:p>
          <a:p>
            <a:r>
              <a:rPr lang="en-US" b="1" dirty="0"/>
              <a:t>Support Assets:</a:t>
            </a:r>
            <a:r>
              <a:rPr lang="en-US" dirty="0"/>
              <a:t> Incident dashboards, FAQ pages, media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6000-0AE5-2FE3-F9FE-44A48373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B9F8-41FA-4B4E-BAEF-1C7A5F15E31E}" type="slidenum">
              <a:rPr lang="en-SO" smtClean="0"/>
              <a:t>9</a:t>
            </a:fld>
            <a:endParaRPr lang="en-SO"/>
          </a:p>
        </p:txBody>
      </p:sp>
    </p:spTree>
    <p:extLst>
      <p:ext uri="{BB962C8B-B14F-4D97-AF65-F5344CB8AC3E}">
        <p14:creationId xmlns:p14="http://schemas.microsoft.com/office/powerpoint/2010/main" val="21162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660</Words>
  <Application>Microsoft Macintosh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Office Theme</vt:lpstr>
      <vt:lpstr>MARCOM in Crisis Management: Communicating NREN Network Outages, Cybersecurity Incidents, and Service Disruptions</vt:lpstr>
      <vt:lpstr>Why This Matters</vt:lpstr>
      <vt:lpstr>Typical Crisis Scenarios for NRENs</vt:lpstr>
      <vt:lpstr>The Hidden Cost of Silence</vt:lpstr>
      <vt:lpstr>Goals of Crisis Communication</vt:lpstr>
      <vt:lpstr>Key Communication Principles</vt:lpstr>
      <vt:lpstr>The Crisis Communication Lifecycle</vt:lpstr>
      <vt:lpstr>Core Components of a Crisis MARCOM Plan</vt:lpstr>
      <vt:lpstr>Communication Tools and Channels</vt:lpstr>
      <vt:lpstr>Communication Timing</vt:lpstr>
      <vt:lpstr>Communicating Cybersecurity Incidents</vt:lpstr>
      <vt:lpstr>Leveraging Digital Platforms</vt:lpstr>
      <vt:lpstr>SomaliREN’s Proactive Monitoring and Incident Readiness </vt:lpstr>
      <vt:lpstr>Integrated Incident Detection and Response System </vt:lpstr>
      <vt:lpstr>PowerPoint Presentation</vt:lpstr>
      <vt:lpstr>PowerPoint Presentation</vt:lpstr>
      <vt:lpstr>PowerPoint Presentation</vt:lpstr>
      <vt:lpstr>PowerPoint Presentation</vt:lpstr>
      <vt:lpstr>Member Communication Channels </vt:lpstr>
      <vt:lpstr>Key Operational Lessons Learned</vt:lpstr>
      <vt:lpstr>Post-Crisis Communication Strategy</vt:lpstr>
      <vt:lpstr>Key Takeaways</vt:lpstr>
      <vt:lpstr>In the age of instant information, silence in a crisis is its own kind of failure.</vt:lpstr>
      <vt:lpstr>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31</cp:revision>
  <dcterms:created xsi:type="dcterms:W3CDTF">2025-05-12T16:01:30Z</dcterms:created>
  <dcterms:modified xsi:type="dcterms:W3CDTF">2025-06-03T04:15:19Z</dcterms:modified>
</cp:coreProperties>
</file>