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be3bdffcb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be3bdffcb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67fd130a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67fd130a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EHT - Notable achievements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47d3bda61_2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47d3bda61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EHT - Summary overview of a campaign and process to get data to Correlators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d077acb2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d077acb2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EHT - site checks, noting complexity but also has to be consistent with other stations to process successfully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a68005a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a68005a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EHT - Precheck description and benefits - Hand off note, We’ve been collaborating with IU on the prechecks and here’s Brenna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47d3bda61_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47d3bda61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d5f649167_2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d5f649167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even in Hawaii getting staff time at the stations. Thats why this was done from the “Lunch Room”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d5f649167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d5f649167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in green of pre-check process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d5f649167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d5f649167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d5f649167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d5f649167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be3bdffcb_0_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35be3bdffcb_0_6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35be3bdffcb_0_680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1f0a9b3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1f0a9b3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be3bdffcb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5be3bdffcb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be3bdffcb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35be3bdffcb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be3bdffcb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5be3bdffcb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be3bdffcb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5be3bdffcb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be3bdffcb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Shift from procurement to more direct and explicit support for Science instruments and science teams</a:t>
            </a:r>
            <a:endParaRPr sz="1600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Chair of various working groups</a:t>
            </a:r>
            <a:endParaRPr/>
          </a:p>
        </p:txBody>
      </p:sp>
      <p:sp>
        <p:nvSpPr>
          <p:cNvPr id="105" name="Google Shape;105;g35be3bdffcb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47d3bda61_2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47d3bda61_2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EHT Introduction - Who we are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47d3bda61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47d3bda61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EHT - overview of all the stations (note PV (Spain), NOEMA (France))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@IU Title">
  <p:cSld name="Title_6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4217" y="4185805"/>
            <a:ext cx="2381297" cy="95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 amt="5000"/>
          </a:blip>
          <a:srcRect b="16156" l="28284" r="0" t="0"/>
          <a:stretch/>
        </p:blipFill>
        <p:spPr>
          <a:xfrm>
            <a:off x="0" y="830975"/>
            <a:ext cx="3757500" cy="431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2350" y="4185800"/>
            <a:ext cx="2549525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515842" y="131720"/>
            <a:ext cx="81123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i="0" sz="26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/>
        </p:nvSpPr>
        <p:spPr>
          <a:xfrm>
            <a:off x="6383650" y="154300"/>
            <a:ext cx="2362200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167187" y="4767263"/>
            <a:ext cx="80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28650" y="4767263"/>
            <a:ext cx="96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@IU Title 2">
  <p:cSld name="Title_6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 amt="5000"/>
          </a:blip>
          <a:srcRect b="16156" l="28284" r="0" t="0"/>
          <a:stretch/>
        </p:blipFill>
        <p:spPr>
          <a:xfrm>
            <a:off x="0" y="830975"/>
            <a:ext cx="3757500" cy="431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217" y="4185805"/>
            <a:ext cx="2381297" cy="957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2350" y="4185800"/>
            <a:ext cx="2549525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6383650" y="154300"/>
            <a:ext cx="2362200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1">
  <p:cSld name="Content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4620986"/>
            <a:ext cx="9144000" cy="522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red text&#10;&#10;Description automatically generated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246" y="0"/>
            <a:ext cx="2301321" cy="9588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366615" y="4770673"/>
            <a:ext cx="76881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INDIANA UNIVERSITY</a:t>
            </a:r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1093975" y="501500"/>
            <a:ext cx="1805400" cy="31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</a:endParaR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1034058" y="148436"/>
            <a:ext cx="81123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i="0" sz="26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2">
  <p:cSld name="Content_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4620986"/>
            <a:ext cx="9144000" cy="522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366615" y="4770673"/>
            <a:ext cx="76881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0" i="0" lang="en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INDIANA UNIVERSITY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4">
  <p:cSld name="Content_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red text&#10;&#10;Description automatically generated"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5246" y="0"/>
            <a:ext cx="2301321" cy="95888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/>
        </p:nvSpPr>
        <p:spPr>
          <a:xfrm>
            <a:off x="1110675" y="601800"/>
            <a:ext cx="18054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4217" y="4185805"/>
            <a:ext cx="2381297" cy="957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 rot="-5400000">
            <a:off x="789448" y="1184673"/>
            <a:ext cx="45600" cy="41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526093" y="1368752"/>
            <a:ext cx="34998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0" i="0" sz="2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526092" y="3161525"/>
            <a:ext cx="34998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457200" y="4767263"/>
            <a:ext cx="802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2690074" y="4762259"/>
            <a:ext cx="3500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1352011" y="4767263"/>
            <a:ext cx="718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 amt="20000"/>
          </a:blip>
          <a:srcRect b="16156" l="28284" r="0" t="0"/>
          <a:stretch/>
        </p:blipFill>
        <p:spPr>
          <a:xfrm>
            <a:off x="0" y="830975"/>
            <a:ext cx="3757500" cy="43125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Arial"/>
              <a:buChar char="■"/>
              <a:defRPr b="0" i="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33239" y="261500"/>
            <a:ext cx="1948637" cy="5727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5" Type="http://schemas.openxmlformats.org/officeDocument/2006/relationships/image" Target="../media/image23.jpg"/><Relationship Id="rId6" Type="http://schemas.openxmlformats.org/officeDocument/2006/relationships/image" Target="../media/image11.jp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750" y="4026725"/>
            <a:ext cx="880200" cy="8846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48000" y="1004850"/>
            <a:ext cx="8796000" cy="30219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48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Accelerating the Event Horizon Telescope Speed to Science:</a:t>
            </a:r>
            <a:endParaRPr sz="248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Leveraging High-Speed Networks for Early Data Validation</a:t>
            </a:r>
            <a:endParaRPr sz="248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Edward Moynihan, International Networks @ Indiana University</a:t>
            </a:r>
            <a:endParaRPr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Jason SooHoo, Massachusetts Institute of Technology Haystack Observatory</a:t>
            </a:r>
            <a:endParaRPr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Brenna Meade, International Networks @ Indiana University</a:t>
            </a:r>
            <a:endParaRPr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8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11400" r="14858" t="0"/>
          <a:stretch/>
        </p:blipFill>
        <p:spPr>
          <a:xfrm>
            <a:off x="6836350" y="2298475"/>
            <a:ext cx="1736125" cy="15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idx="4294967295" type="title"/>
          </p:nvPr>
        </p:nvSpPr>
        <p:spPr>
          <a:xfrm>
            <a:off x="76200" y="179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Event Horizon Telescope (EHT)</a:t>
            </a:r>
            <a:endParaRPr sz="2700"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11400" r="14858" t="0"/>
          <a:stretch/>
        </p:blipFill>
        <p:spPr>
          <a:xfrm>
            <a:off x="4064975" y="1258050"/>
            <a:ext cx="2381725" cy="21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5525" y="1258050"/>
            <a:ext cx="2192125" cy="21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4064975" y="3019075"/>
            <a:ext cx="111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M87</a:t>
            </a:r>
            <a:endParaRPr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6715050" y="3019075"/>
            <a:ext cx="1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SgrA*</a:t>
            </a:r>
            <a:endParaRPr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243550" y="1258050"/>
            <a:ext cx="3698100" cy="20688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In 2019, We released the very first image ever taken of a black hole, M87. And in 2022, we were able image the black hole at the center of our galaxy, SgrA*.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Today we continue our research by improving our science and technology while expanding our global collaboration with new telescopes from around the world.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5" name="Google Shape;145;p23" title="Haystack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4600" y="4185225"/>
            <a:ext cx="788235" cy="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20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4294967295" type="title"/>
          </p:nvPr>
        </p:nvSpPr>
        <p:spPr>
          <a:xfrm>
            <a:off x="243550" y="17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EHT Science and Operations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52" name="Google Shape;152;p24"/>
          <p:cNvGrpSpPr/>
          <p:nvPr/>
        </p:nvGrpSpPr>
        <p:grpSpPr>
          <a:xfrm>
            <a:off x="6335501" y="1227701"/>
            <a:ext cx="2496690" cy="2414874"/>
            <a:chOff x="5884321" y="1365250"/>
            <a:chExt cx="2775025" cy="2571750"/>
          </a:xfrm>
        </p:grpSpPr>
        <p:pic>
          <p:nvPicPr>
            <p:cNvPr id="153" name="Google Shape;153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84321" y="1365250"/>
              <a:ext cx="277502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06125" y="1756625"/>
              <a:ext cx="464450" cy="472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0775" y="3402714"/>
            <a:ext cx="4271451" cy="1439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396750" y="1181850"/>
            <a:ext cx="5772000" cy="15378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During an EHT campaign, each telescope observes various sources, collecting about 700 TBytes of raw data onto large disk recorders at 64Gb/s over 7-10 days. This data is then shipped to one of our Correlators. 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Georgia"/>
                <a:ea typeface="Georgia"/>
                <a:cs typeface="Georgia"/>
                <a:sym typeface="Georgia"/>
              </a:rPr>
              <a:t>(MIT Haystack Observatory, MA, USA and MPifR, Bonn, Germany) 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Georgia"/>
                <a:ea typeface="Georgia"/>
                <a:cs typeface="Georgia"/>
                <a:sym typeface="Georgia"/>
              </a:rPr>
              <a:t>The data is then correlated and processed by our imaging and analysis science teams.</a:t>
            </a:r>
            <a:endParaRPr sz="1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7" name="Google Shape;157;p24" title="Haystack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4600" y="4185225"/>
            <a:ext cx="788235" cy="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520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550" y="2719650"/>
            <a:ext cx="2192727" cy="178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550" y="927525"/>
            <a:ext cx="2191926" cy="3556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>
            <p:ph idx="4294967295" type="body"/>
          </p:nvPr>
        </p:nvSpPr>
        <p:spPr>
          <a:xfrm>
            <a:off x="400575" y="1091950"/>
            <a:ext cx="5380500" cy="2589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When an EHT station prepares for operations there are a series of site checks that can be done: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Pointing modeling and checks, using sky sources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Frequency tuning and calibration, spectrum analysis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Timing calculations and system offsets using Hydrogen masers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Digitization signal power level checks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Receiver check out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Backend VLBI system check out</a:t>
            </a:r>
            <a:endParaRPr sz="12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These site checks has to be done but they also have to be consistent with each other station to successful correlate the data.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66" name="Google Shape;166;p25" title="Haystack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600" y="4185225"/>
            <a:ext cx="788235" cy="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20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>
            <p:ph idx="4294967295" type="title"/>
          </p:nvPr>
        </p:nvSpPr>
        <p:spPr>
          <a:xfrm>
            <a:off x="243550" y="17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EHT Science and Operations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4294967295" type="body"/>
          </p:nvPr>
        </p:nvSpPr>
        <p:spPr>
          <a:xfrm>
            <a:off x="347050" y="1068300"/>
            <a:ext cx="5380500" cy="30069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The Precheck Test: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At the start of an EHT Campaign window, stations record a small sample of data on a known bright source.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This data is transferred over the network, “eTransfer”, back to the Correlator.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The Correlator processes the small sample with a quick turn around and can cross reference each site verifying their set up. If no fringe detection are found. Analysis teams can work with the stations to troubleshoot a problem.</a:t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The precheck tests can resolve many issues ahead of the full campaign, saving a lot of time and resources. 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Due to the complexity of instrumentation at each telescope, being able to utilize the networks would increase the success of our science observations!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74" name="Google Shape;174;p26" title="Haystack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600" y="4185225"/>
            <a:ext cx="788235" cy="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20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>
            <p:ph idx="4294967295" type="title"/>
          </p:nvPr>
        </p:nvSpPr>
        <p:spPr>
          <a:xfrm>
            <a:off x="243550" y="17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EHT Science and Operations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1600" y="1315475"/>
            <a:ext cx="2960100" cy="222007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idx="4294967295" type="title"/>
          </p:nvPr>
        </p:nvSpPr>
        <p:spPr>
          <a:xfrm>
            <a:off x="373675" y="161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EHT Network Today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3" name="Google Shape;183;p27"/>
          <p:cNvSpPr txBox="1"/>
          <p:nvPr>
            <p:ph idx="4294967295" type="body"/>
          </p:nvPr>
        </p:nvSpPr>
        <p:spPr>
          <a:xfrm>
            <a:off x="81325" y="796400"/>
            <a:ext cx="596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>
                <a:solidFill>
                  <a:schemeClr val="dk2"/>
                </a:solidFill>
              </a:rPr>
              <a:t>EHT stations’ network performance varies due to their remote locations.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Some stations only have 100Mbps connectivity while only a couple have up to 10Gbps. 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>
                <a:solidFill>
                  <a:schemeClr val="dk2"/>
                </a:solidFill>
              </a:rPr>
              <a:t>The Correlators have 10Gbps and 100Gbps capability.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MIT-Haystack recently upgraded to 100Gbps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>
                <a:solidFill>
                  <a:schemeClr val="dk2"/>
                </a:solidFill>
              </a:rPr>
              <a:t>The last mile is one of the major bottlenecks for most sites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>
                <a:solidFill>
                  <a:schemeClr val="dk2"/>
                </a:solidFill>
              </a:rPr>
              <a:t>Stations are connected to R&amp;E networks where available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>
                <a:solidFill>
                  <a:schemeClr val="dk2"/>
                </a:solidFill>
              </a:rPr>
              <a:t>The EHT would highly benefit utilizing these R&amp;E networks as it would improve the success of our science research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>
                <a:solidFill>
                  <a:schemeClr val="dk2"/>
                </a:solidFill>
              </a:rPr>
              <a:t>Current pre-checks can take many hours to days to verify a station is ready for observations.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500" y="2246050"/>
            <a:ext cx="3020500" cy="226105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idx="4294967295" type="title"/>
          </p:nvPr>
        </p:nvSpPr>
        <p:spPr>
          <a:xfrm>
            <a:off x="70825" y="21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Issues identified with EHT stations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0" name="Google Shape;190;p28"/>
          <p:cNvSpPr txBox="1"/>
          <p:nvPr>
            <p:ph idx="4294967295" type="body"/>
          </p:nvPr>
        </p:nvSpPr>
        <p:spPr>
          <a:xfrm>
            <a:off x="179825" y="929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eorgia"/>
              <a:buChar char="●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People Issues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Many sites don’t have network engineers and some don’t have any IT at all.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Funding and Hiring issues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Sites that do have IT staff don’t have expertise in networking or security (Education)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Staff are overworked and spread thin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Not a priority since “Shipping disks” just works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eorgia"/>
              <a:buChar char="●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Last Mile Issues connectivity issues (some extreme)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Greenland, South Pole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eorgia"/>
              <a:buChar char="●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Connections to regional networks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eorgia"/>
              <a:buChar char="●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Internal Site Networking Issues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eorgia"/>
              <a:buChar char="●"/>
            </a:pPr>
            <a:r>
              <a:rPr lang="en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Instruments are very busy and scheduling time is a challenge</a:t>
            </a:r>
            <a:endParaRPr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idx="4294967295" type="title"/>
          </p:nvPr>
        </p:nvSpPr>
        <p:spPr>
          <a:xfrm>
            <a:off x="99225" y="232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Using the networks</a:t>
            </a:r>
            <a:r>
              <a:rPr lang="en" sz="2600">
                <a:latin typeface="Georgia"/>
                <a:ea typeface="Georgia"/>
                <a:cs typeface="Georgia"/>
                <a:sym typeface="Georgia"/>
              </a:rPr>
              <a:t>- “EHT Precheck”</a:t>
            </a:r>
            <a:endParaRPr sz="2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29"/>
          <p:cNvSpPr txBox="1"/>
          <p:nvPr>
            <p:ph idx="4294967295" type="body"/>
          </p:nvPr>
        </p:nvSpPr>
        <p:spPr>
          <a:xfrm>
            <a:off x="311700" y="911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Quantify the network between station and correlator. 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Check current performance (perfSonar)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Transfer actual observation data over the R&amp;E networks live (m5copy)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Prepare the data on the correlator for processing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Kick-off correlation - Correlation will produce fringe plot and statistics of the cross-correlated data between 2 or more stations. (SMA and ALMA)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Analysis of the fringe plot, identifying any issues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Relay information to the stations for correction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Process takes less than 5 minutes per station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Repeat Precheck until correct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Nanosecond timing perfect between sites</a:t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145" y="2282470"/>
            <a:ext cx="3196551" cy="2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4294967295" type="title"/>
          </p:nvPr>
        </p:nvSpPr>
        <p:spPr>
          <a:xfrm>
            <a:off x="311700" y="267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April 2025 Pre Check Results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30"/>
          <p:cNvSpPr txBox="1"/>
          <p:nvPr>
            <p:ph idx="4294967295" type="body"/>
          </p:nvPr>
        </p:nvSpPr>
        <p:spPr>
          <a:xfrm>
            <a:off x="373675" y="97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Participating locations: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Northern Extended Millimeter Array (</a:t>
            </a: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NOEMA) to James Clerk Maxwell Telescope(JCMT)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France &lt;&gt; Hawaii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Results: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Transfer speeds ~ 50mbps due to 1G internal switch bottleneck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Pre check was successfully completed and configuration was confirmed for the EHT run 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Identified network improvements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Takeaways: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Helped us to identify potential future investments for better performance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Configuration was able to be verified before the run, leading to accurate data to analyze over the next year </a:t>
            </a:r>
            <a:endParaRPr sz="15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Looking to the future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9" name="Google Shape;209;p31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Increase engagement with global NREN community to support the pre check initiatives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Establish pre check as a part of the EHT process by proposing a model / template to integrate into operations 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○"/>
            </a:pPr>
            <a:r>
              <a:rPr lang="en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Increase the number of sites participating in the pre check efforts 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eorgia"/>
              <a:buChar char="●"/>
            </a:pP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Install or add all perfsonar nodes at all sites to </a:t>
            </a: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participate</a:t>
            </a: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in the madd dashboard to monitor </a:t>
            </a:r>
            <a:r>
              <a:rPr lang="en" sz="19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performance, site connectivity, latency etc </a:t>
            </a:r>
            <a:endParaRPr sz="19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Georgia"/>
              <a:buChar char="○"/>
            </a:pPr>
            <a:r>
              <a:rPr lang="en" sz="1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Existing dashboard only has 3 sites </a:t>
            </a:r>
            <a:endParaRPr sz="1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/>
        </p:nvSpPr>
        <p:spPr>
          <a:xfrm>
            <a:off x="1257300" y="229194"/>
            <a:ext cx="78867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8F74"/>
              </a:buClr>
              <a:buSzPts val="4400"/>
              <a:buFont typeface="Calibri"/>
              <a:buNone/>
            </a:pPr>
            <a:r>
              <a:rPr i="0" lang="en" sz="3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Acknowledgements</a:t>
            </a:r>
            <a:endParaRPr i="0" sz="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32"/>
          <p:cNvSpPr txBox="1"/>
          <p:nvPr>
            <p:ph idx="12" type="sldNum"/>
          </p:nvPr>
        </p:nvSpPr>
        <p:spPr>
          <a:xfrm>
            <a:off x="628650" y="4767263"/>
            <a:ext cx="96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2"/>
          <p:cNvSpPr txBox="1"/>
          <p:nvPr/>
        </p:nvSpPr>
        <p:spPr>
          <a:xfrm>
            <a:off x="589375" y="961300"/>
            <a:ext cx="7751100" cy="3381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IN@IU is funded by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○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 NSF award #2028501 for TransPAC5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○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 NSF award #2028495 for NEA</a:t>
            </a:r>
            <a:r>
              <a:rPr baseline="30000"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●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Thanks: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○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Florida International University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○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University of Hawaii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eorgia"/>
              <a:buChar char="○"/>
            </a:pPr>
            <a:r>
              <a:rPr lang="en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MIT</a:t>
            </a: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750" y="402672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515842" y="72870"/>
            <a:ext cx="81123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Indiana University </a:t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0" y="573225"/>
            <a:ext cx="4814100" cy="34578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Founded in 1820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System of IU campuses across the state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IU Bloomington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IU Indianapolis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5 other campuses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 regional centers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 School of Medicine campuses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68,000+ degree seeking undergrads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20,000+ graduate and professional students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6,500+ international students from 166 countries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5000" y="868888"/>
            <a:ext cx="4307426" cy="26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515850" y="39375"/>
            <a:ext cx="82491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Networks @ Indiana University (IN@IU)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0" y="566875"/>
            <a:ext cx="3969000" cy="34578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25 year history of operating international networks 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Over 50 formal partnerships with RENs around the world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Currently support 4 links (1 400G and 3 100G) with 2 US NSF awards (TransPAC and NEA3R)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Coordinate globally to ensure US researchers have worldwide access to networking services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Work with research groups to improve international data flows via engagement and training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Georgia"/>
              <a:buChar char="●"/>
            </a:pPr>
            <a:r>
              <a:rPr lang="en" sz="1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Projects carry traffic data from researchers in 84% of the world</a:t>
            </a:r>
            <a:endParaRPr sz="1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775" y="4133875"/>
            <a:ext cx="880200" cy="8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1275" y="665775"/>
            <a:ext cx="5163873" cy="3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623050" y="122800"/>
            <a:ext cx="75210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NSF-funded projects since 1998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0" y="625750"/>
            <a:ext cx="9144000" cy="3348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1">
              <a:solidFill>
                <a:schemeClr val="dk1"/>
              </a:solidFill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TransPAC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- 1998- 2005, Chicago &gt; Tokyo; 35Mpbs to 73Mpbs to 100Mbps to 155Mpbs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TransPAC2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- 2005 - 2010, 10Gb Los Angeles &gt; Tokyo; 155Mb Singapore &gt; Karachi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TransPAC3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- 2010-2015,  2 10Gb Los Angeles &gt; Tokyo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America Connects to Europe (ACE)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Multiple 10Gb US &lt;&gt; Europe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TransPAC4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- 2015 - 2021, 100Gb Seattle &gt; Tokyo; 10Gb Guam &gt; Hong Kong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NetSAGE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- 2015 - 2021 - IRNC Measurement and Monitoring 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NEAAR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- 2016 - 2021 - 100Gb New York &gt; London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NEA3R 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- 2020 - current - 100Gb New York &gt; London; 400 Gb New York &gt; Amsterdam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666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2"/>
              <a:buChar char="●"/>
            </a:pPr>
            <a:r>
              <a:rPr b="1"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TransPAC5</a:t>
            </a:r>
            <a:r>
              <a:rPr lang="en" sz="170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- 2020 - current - 100Gb Seattle &gt; Tokyo; 100Gb Guam &gt; Singapore</a:t>
            </a:r>
            <a:endParaRPr sz="170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1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</a:endParaRPr>
          </a:p>
          <a:p>
            <a:pPr indent="-228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775" y="413387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2905275" y="100300"/>
            <a:ext cx="3408000" cy="5019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NEA3R</a:t>
            </a:r>
            <a:endParaRPr sz="4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4" name="Google Shape;94;p18"/>
          <p:cNvSpPr txBox="1"/>
          <p:nvPr/>
        </p:nvSpPr>
        <p:spPr>
          <a:xfrm>
            <a:off x="1196575" y="814775"/>
            <a:ext cx="7242000" cy="3381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Networks for European, American, African, and Arctic Research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NSF IRNC program (Core : Improvements)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Circuits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York &lt;&gt; London 100G on AEC-1 cable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New York &lt;&gt; Amsterdam 400G on AEC-2 cable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System of partner provided circuits as named points of collaboration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GÉANT 100G New York &lt;&gt; Paris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Internet2 400G Boston &lt;&gt; Paris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NORDUnet/SURF 100G Copenhagen &lt;&gt; Montreal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UbuntuNet Alliance 10G Dar es Salaam &lt;&gt; Amsterdam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KAUST 2 100G AMS &lt;&gt; Jeddah &lt;&gt; Singapore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3716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Services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Measurement and Monitoring Framework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Support for Network Experimentation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Targeted Science Engagement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6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2717300" y="124699"/>
            <a:ext cx="40458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TransPAC5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1114875" y="901875"/>
            <a:ext cx="7362600" cy="36435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NSF IRNC program (Core : Improvements)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Circuits 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TransPAC-Pacific Wave 100G between Seattle and Tokyo.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Guam-Singapore Connectivity Consortium 100G between GOREX and SingAREN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Part of APOnet Consortium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238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Services</a:t>
            </a:r>
            <a:endParaRPr sz="15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Measurement and Monitoring Framework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TestBed support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Experiment support (SuperComputing/Data Mover Challenges)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LHCONE Network Service Provider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Science Engagement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chemeClr val="accent1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6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1196575" y="261025"/>
            <a:ext cx="5331000" cy="5019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Community and Science Engagement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108" name="Google Shape;108;p20"/>
          <p:cNvSpPr txBox="1"/>
          <p:nvPr/>
        </p:nvSpPr>
        <p:spPr>
          <a:xfrm>
            <a:off x="1098350" y="979475"/>
            <a:ext cx="7949100" cy="3381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Global Support for International Data Movement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Science Outreach and Engagement with Research Communities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Direct Support for Specific Science Projects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Performance Improvement via testing, documentation, training, and investment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Coordinating and Improving Operations and Engineering of Regional Systems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Char char="●"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Measurement and Monitoring tools for Global Systems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6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4294967295" type="title"/>
          </p:nvPr>
        </p:nvSpPr>
        <p:spPr>
          <a:xfrm>
            <a:off x="76200" y="179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The Event Horizon Telescope (EHT)</a:t>
            </a:r>
            <a:endParaRPr sz="2700"/>
          </a:p>
        </p:txBody>
      </p:sp>
      <p:sp>
        <p:nvSpPr>
          <p:cNvPr id="115" name="Google Shape;115;p21"/>
          <p:cNvSpPr txBox="1"/>
          <p:nvPr/>
        </p:nvSpPr>
        <p:spPr>
          <a:xfrm>
            <a:off x="243550" y="1079625"/>
            <a:ext cx="8520600" cy="1143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The Event Horizon Telescope (EHT) is an international collaboration of millimeter and sub-millimeter wavelength radio telescopes measuring the size of emission regions around supermassive black holes, using Very Long Baseline Interferometry (VLBI). The array spans the world creating a telescope with an effective Earth-sized aperture.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064975" y="3019075"/>
            <a:ext cx="111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M87 2017</a:t>
            </a:r>
            <a:endParaRPr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6715050" y="3019075"/>
            <a:ext cx="1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SgrA* 2018</a:t>
            </a:r>
            <a:endParaRPr sz="1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937" y="2428421"/>
            <a:ext cx="5216116" cy="26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 title="Haystack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600" y="4185225"/>
            <a:ext cx="788235" cy="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20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13741" l="0" r="0" t="0"/>
          <a:stretch/>
        </p:blipFill>
        <p:spPr>
          <a:xfrm>
            <a:off x="7277075" y="2989352"/>
            <a:ext cx="1792375" cy="1036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937" y="2428421"/>
            <a:ext cx="5216116" cy="261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idx="4294967295" type="title"/>
          </p:nvPr>
        </p:nvSpPr>
        <p:spPr>
          <a:xfrm>
            <a:off x="311700" y="14876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Georgia"/>
                <a:ea typeface="Georgia"/>
                <a:cs typeface="Georgia"/>
                <a:sym typeface="Georgia"/>
              </a:rPr>
              <a:t>EHT Collaboration Stations</a:t>
            </a:r>
            <a:endParaRPr sz="2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22"/>
          <p:cNvSpPr txBox="1"/>
          <p:nvPr>
            <p:ph idx="4294967295" type="body"/>
          </p:nvPr>
        </p:nvSpPr>
        <p:spPr>
          <a:xfrm>
            <a:off x="76200" y="684100"/>
            <a:ext cx="5738400" cy="1705500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Submillimeter Array (SMT) - Arizona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Kitt Peak 12-meter Telescope (KP) - Arizona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Atacama Pathfinder Experiment (APEX) - Chile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Atacama Large Millimeter/Submillimeter Array (ALMA) - Chile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IRAM 30-meter telescope (PV) - Spain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James Clerk Maxwell Telescope (JCMT) - Hawaii	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997550" y="908450"/>
            <a:ext cx="4222500" cy="143160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Large Millimeter Telescope (LMT) - Mexico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Submillimeter Array (SMA) - Hawaii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South Pole Telescope (SPT) - Antarctica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Greenland Telescope(GLT) - Greenland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IRAM NOEMA Observatory (NOEMA) - France</a:t>
            </a:r>
            <a:endParaRPr sz="12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Georgia"/>
              <a:buChar char="●"/>
            </a:pPr>
            <a:r>
              <a:rPr lang="en"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KVN Yonsei Radio Observatory (KVN)- Korea</a:t>
            </a:r>
            <a:endParaRPr sz="1200">
              <a:solidFill>
                <a:schemeClr val="accent1"/>
              </a:solidFill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5">
            <a:alphaModFix/>
          </a:blip>
          <a:srcRect b="0" l="16001" r="0" t="0"/>
          <a:stretch/>
        </p:blipFill>
        <p:spPr>
          <a:xfrm>
            <a:off x="6559276" y="2465800"/>
            <a:ext cx="1323175" cy="884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1475" y="3499375"/>
            <a:ext cx="1504526" cy="1000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087" y="2525300"/>
            <a:ext cx="1048398" cy="11039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2" title="HaystackLog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4600" y="4185225"/>
            <a:ext cx="788235" cy="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52000" y="4196375"/>
            <a:ext cx="880200" cy="8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@IU">
  <a:themeElements>
    <a:clrScheme name="Streamline">
      <a:dk1>
        <a:srgbClr val="990000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DD0031"/>
      </a:accent2>
      <a:accent3>
        <a:srgbClr val="4C1213"/>
      </a:accent3>
      <a:accent4>
        <a:srgbClr val="F1BE48"/>
      </a:accent4>
      <a:accent5>
        <a:srgbClr val="DC8823"/>
      </a:accent5>
      <a:accent6>
        <a:srgbClr val="ACA39A"/>
      </a:accent6>
      <a:hlink>
        <a:srgbClr val="00629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