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7" r:id="rId5"/>
    <p:sldMasterId id="2147483724" r:id="rId6"/>
    <p:sldMasterId id="2147483762" r:id="rId7"/>
  </p:sldMasterIdLst>
  <p:notesMasterIdLst>
    <p:notesMasterId r:id="rId34"/>
  </p:notesMasterIdLst>
  <p:sldIdLst>
    <p:sldId id="257" r:id="rId8"/>
    <p:sldId id="2147475759" r:id="rId9"/>
    <p:sldId id="2147470617" r:id="rId10"/>
    <p:sldId id="2147475753" r:id="rId11"/>
    <p:sldId id="259" r:id="rId12"/>
    <p:sldId id="260" r:id="rId13"/>
    <p:sldId id="2147470616" r:id="rId14"/>
    <p:sldId id="2147375951" r:id="rId15"/>
    <p:sldId id="2076136079" r:id="rId16"/>
    <p:sldId id="2147470631" r:id="rId17"/>
    <p:sldId id="2147470620" r:id="rId18"/>
    <p:sldId id="2223" r:id="rId19"/>
    <p:sldId id="3823" r:id="rId20"/>
    <p:sldId id="2147475730" r:id="rId21"/>
    <p:sldId id="2147475697" r:id="rId22"/>
    <p:sldId id="2147475745" r:id="rId23"/>
    <p:sldId id="263" r:id="rId24"/>
    <p:sldId id="2147470626" r:id="rId25"/>
    <p:sldId id="2147475755" r:id="rId26"/>
    <p:sldId id="2147475761" r:id="rId27"/>
    <p:sldId id="2147475757" r:id="rId28"/>
    <p:sldId id="277" r:id="rId29"/>
    <p:sldId id="2147475746" r:id="rId30"/>
    <p:sldId id="2147470629" r:id="rId31"/>
    <p:sldId id="2147469879" r:id="rId32"/>
    <p:sldId id="2147475758" r:id="rId3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98"/>
    <p:restoredTop sz="96889"/>
  </p:normalViewPr>
  <p:slideViewPr>
    <p:cSldViewPr snapToGrid="0">
      <p:cViewPr>
        <p:scale>
          <a:sx n="150" d="100"/>
          <a:sy n="150" d="100"/>
        </p:scale>
        <p:origin x="1192" y="304"/>
      </p:cViewPr>
      <p:guideLst/>
    </p:cSldViewPr>
  </p:slideViewPr>
  <p:outlineViewPr>
    <p:cViewPr>
      <p:scale>
        <a:sx n="33" d="100"/>
        <a:sy n="33" d="100"/>
      </p:scale>
      <p:origin x="0" y="-62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93B25-A9CD-9C43-8BC1-35534DBD65DB}" type="datetimeFigureOut">
              <a:rPr lang="nb-NO" smtClean="0"/>
              <a:t>07.06.2025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CB5F2-4AD8-2246-A53E-DD729D0BFBC5}" type="slidenum">
              <a:rPr lang="nb-NO" smtClean="0"/>
              <a:t>‹#›</a:t>
            </a:fld>
            <a:endParaRPr lang="nb-NO"/>
          </a:p>
        </p:txBody>
      </p:sp>
    </p:spTree>
    <p:extLst>
      <p:ext uri="{BB962C8B-B14F-4D97-AF65-F5344CB8AC3E}">
        <p14:creationId xmlns:p14="http://schemas.microsoft.com/office/powerpoint/2010/main" val="782406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3390/s2024711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3389/fmars.2019.0042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3EBCB5F2-4AD8-2246-A53E-DD729D0BFBC5}" type="slidenum">
              <a:rPr lang="nb-NO" smtClean="0"/>
              <a:t>1</a:t>
            </a:fld>
            <a:endParaRPr lang="nb-NO"/>
          </a:p>
        </p:txBody>
      </p:sp>
    </p:spTree>
    <p:extLst>
      <p:ext uri="{BB962C8B-B14F-4D97-AF65-F5344CB8AC3E}">
        <p14:creationId xmlns:p14="http://schemas.microsoft.com/office/powerpoint/2010/main" val="3221054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noProof="0" dirty="0">
                <a:solidFill>
                  <a:srgbClr val="222222"/>
                </a:solidFill>
                <a:effectLst/>
                <a:latin typeface="Arial" panose="020B0604020202020204" pitchFamily="34" charset="0"/>
              </a:rPr>
              <a:t>- Based on fiber birefringence: the refractive index of the fiber depends on the </a:t>
            </a:r>
            <a:r>
              <a:rPr lang="en-US" b="0" i="0" noProof="0" dirty="0" err="1">
                <a:solidFill>
                  <a:srgbClr val="222222"/>
                </a:solidFill>
                <a:effectLst/>
                <a:latin typeface="Arial" panose="020B0604020202020204" pitchFamily="34" charset="0"/>
              </a:rPr>
              <a:t>polarisation</a:t>
            </a:r>
            <a:r>
              <a:rPr lang="en-US" b="0" i="0" noProof="0" dirty="0">
                <a:solidFill>
                  <a:srgbClr val="222222"/>
                </a:solidFill>
                <a:effectLst/>
                <a:latin typeface="Arial" panose="020B0604020202020204" pitchFamily="34" charset="0"/>
              </a:rPr>
              <a:t> of the light</a:t>
            </a:r>
          </a:p>
          <a:p>
            <a:pPr>
              <a:buFontTx/>
              <a:buChar char="-"/>
            </a:pPr>
            <a:r>
              <a:rPr lang="en-US" b="0" i="0" noProof="0" dirty="0">
                <a:solidFill>
                  <a:srgbClr val="222222"/>
                </a:solidFill>
                <a:effectLst/>
                <a:latin typeface="Arial" panose="020B0604020202020204" pitchFamily="34" charset="0"/>
              </a:rPr>
              <a:t>In turn, different group velocities of the two orthogonally polarized modes lead to changes in </a:t>
            </a:r>
            <a:r>
              <a:rPr lang="en-US" b="0" i="0" noProof="0" dirty="0" err="1">
                <a:solidFill>
                  <a:srgbClr val="222222"/>
                </a:solidFill>
                <a:effectLst/>
                <a:latin typeface="Arial" panose="020B0604020202020204" pitchFamily="34" charset="0"/>
              </a:rPr>
              <a:t>polarisation</a:t>
            </a:r>
            <a:r>
              <a:rPr lang="en-US" b="0" i="0" noProof="0" dirty="0">
                <a:solidFill>
                  <a:srgbClr val="222222"/>
                </a:solidFill>
                <a:effectLst/>
                <a:latin typeface="Arial" panose="020B0604020202020204" pitchFamily="34" charset="0"/>
              </a:rPr>
              <a:t> characteristics of the light</a:t>
            </a:r>
          </a:p>
          <a:p>
            <a:pPr>
              <a:buFontTx/>
              <a:buChar char="-"/>
            </a:pPr>
            <a:endParaRPr lang="en-US" b="0" i="0" noProof="0" dirty="0">
              <a:solidFill>
                <a:srgbClr val="222222"/>
              </a:solidFill>
              <a:effectLst/>
              <a:latin typeface="Arial" panose="020B0604020202020204" pitchFamily="34" charset="0"/>
            </a:endParaRPr>
          </a:p>
          <a:p>
            <a:pPr>
              <a:buFontTx/>
              <a:buChar char="-"/>
            </a:pPr>
            <a:endParaRPr lang="en-US" b="0" i="0" noProof="0" dirty="0">
              <a:solidFill>
                <a:srgbClr val="222222"/>
              </a:solidFill>
              <a:effectLst/>
              <a:latin typeface="Arial" panose="020B0604020202020204" pitchFamily="34" charset="0"/>
            </a:endParaRPr>
          </a:p>
          <a:p>
            <a:pPr>
              <a:buFontTx/>
              <a:buChar char="-"/>
            </a:pPr>
            <a:endParaRPr lang="en-US" b="0" i="0" noProof="0" dirty="0">
              <a:solidFill>
                <a:srgbClr val="222222"/>
              </a:solidFill>
              <a:effectLst/>
              <a:latin typeface="Arial" panose="020B0604020202020204" pitchFamily="34" charset="0"/>
            </a:endParaRPr>
          </a:p>
          <a:p>
            <a:pPr>
              <a:buFontTx/>
              <a:buChar char="-"/>
            </a:pPr>
            <a:r>
              <a:rPr lang="en-US" b="0" i="0" noProof="0" dirty="0">
                <a:solidFill>
                  <a:srgbClr val="222222"/>
                </a:solidFill>
                <a:effectLst/>
                <a:latin typeface="Arial" panose="020B0604020202020204" pitchFamily="34" charset="0"/>
              </a:rPr>
              <a:t>- two polarimeters using light with different  wavelengths uses frequency dependency of the speed of light</a:t>
            </a:r>
          </a:p>
          <a:p>
            <a:pPr>
              <a:buFontTx/>
              <a:buChar char="-"/>
            </a:pPr>
            <a:endParaRPr lang="en-US" b="0" i="0" noProof="0" dirty="0">
              <a:solidFill>
                <a:srgbClr val="222222"/>
              </a:solidFill>
              <a:effectLst/>
              <a:latin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effectLst/>
              </a:rPr>
              <a:t>Dubovan</a:t>
            </a:r>
            <a:r>
              <a:rPr lang="en-US" dirty="0">
                <a:effectLst/>
              </a:rPr>
              <a:t>, </a:t>
            </a:r>
            <a:r>
              <a:rPr lang="en-US" dirty="0" err="1">
                <a:effectLst/>
              </a:rPr>
              <a:t>Jozef</a:t>
            </a:r>
            <a:r>
              <a:rPr lang="en-US" dirty="0">
                <a:effectLst/>
              </a:rPr>
              <a:t>, Jan </a:t>
            </a:r>
            <a:r>
              <a:rPr lang="en-US" dirty="0" err="1">
                <a:effectLst/>
              </a:rPr>
              <a:t>Litvik</a:t>
            </a:r>
            <a:r>
              <a:rPr lang="en-US" dirty="0">
                <a:effectLst/>
              </a:rPr>
              <a:t>, Daniel </a:t>
            </a:r>
            <a:r>
              <a:rPr lang="en-US" dirty="0" err="1">
                <a:effectLst/>
              </a:rPr>
              <a:t>Benedikovic</a:t>
            </a:r>
            <a:r>
              <a:rPr lang="en-US" dirty="0">
                <a:effectLst/>
              </a:rPr>
              <a:t>, </a:t>
            </a:r>
            <a:r>
              <a:rPr lang="en-US" dirty="0" err="1">
                <a:effectLst/>
              </a:rPr>
              <a:t>Jarmila</a:t>
            </a:r>
            <a:r>
              <a:rPr lang="en-US" dirty="0">
                <a:effectLst/>
              </a:rPr>
              <a:t> </a:t>
            </a:r>
            <a:r>
              <a:rPr lang="en-US" dirty="0" err="1">
                <a:effectLst/>
              </a:rPr>
              <a:t>Mullerova</a:t>
            </a:r>
            <a:r>
              <a:rPr lang="en-US" dirty="0">
                <a:effectLst/>
              </a:rPr>
              <a:t>, Ivan </a:t>
            </a:r>
            <a:r>
              <a:rPr lang="en-US" dirty="0" err="1">
                <a:effectLst/>
              </a:rPr>
              <a:t>Glesk</a:t>
            </a:r>
            <a:r>
              <a:rPr lang="en-US" dirty="0">
                <a:effectLst/>
              </a:rPr>
              <a:t>, Andrej </a:t>
            </a:r>
            <a:r>
              <a:rPr lang="en-US" dirty="0" err="1">
                <a:effectLst/>
              </a:rPr>
              <a:t>Veselovsky</a:t>
            </a:r>
            <a:r>
              <a:rPr lang="en-US" dirty="0">
                <a:effectLst/>
              </a:rPr>
              <a:t>, and Milan Dado. “Impact of Wind Gust on High-Speed Characteristics of Polarization Mode Dispersion in Optical Power Ground Wire Cables.” </a:t>
            </a:r>
            <a:r>
              <a:rPr lang="en-US" i="1" dirty="0">
                <a:effectLst/>
              </a:rPr>
              <a:t>Sensors</a:t>
            </a:r>
            <a:r>
              <a:rPr lang="en-US" dirty="0">
                <a:effectLst/>
              </a:rPr>
              <a:t> 20, no. 24 (January 2020): 7110. </a:t>
            </a:r>
            <a:r>
              <a:rPr lang="en-US" dirty="0">
                <a:effectLst/>
                <a:hlinkClick r:id="rId3"/>
              </a:rPr>
              <a:t>https://doi.org/10.3390/s20247110</a:t>
            </a:r>
            <a:r>
              <a:rPr lang="en-US" dirty="0">
                <a:effectLst/>
              </a:rPr>
              <a:t>.</a:t>
            </a:r>
          </a:p>
          <a:p>
            <a:endParaRPr lang="en-US" b="1" i="0" dirty="0">
              <a:solidFill>
                <a:srgbClr val="222222"/>
              </a:solidFill>
              <a:effectLst/>
              <a:latin typeface="Arial" panose="020B0604020202020204" pitchFamily="34" charset="0"/>
            </a:endParaRPr>
          </a:p>
          <a:p>
            <a:endParaRPr lang="en-US" b="1" i="0" dirty="0">
              <a:solidFill>
                <a:srgbClr val="222222"/>
              </a:solidFill>
              <a:effectLst/>
              <a:latin typeface="Arial" panose="020B0604020202020204" pitchFamily="34" charset="0"/>
            </a:endParaRPr>
          </a:p>
          <a:p>
            <a:r>
              <a:rPr lang="en-US" b="1" i="0" dirty="0">
                <a:solidFill>
                  <a:srgbClr val="222222"/>
                </a:solidFill>
                <a:effectLst/>
                <a:latin typeface="Arial" panose="020B0604020202020204" pitchFamily="34" charset="0"/>
              </a:rPr>
              <a:t>Figure 1.</a:t>
            </a:r>
            <a:r>
              <a:rPr lang="en-US" b="0" i="0" dirty="0">
                <a:solidFill>
                  <a:srgbClr val="222222"/>
                </a:solidFill>
                <a:effectLst/>
                <a:latin typeface="Arial" panose="020B0604020202020204" pitchFamily="34" charset="0"/>
              </a:rPr>
              <a:t> Schematics of the uniform birefringence and its influence on the polarization state of orthogonal modes propagating along the optical fiber.</a:t>
            </a:r>
          </a:p>
          <a:p>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a:p>
            <a:r>
              <a:rPr lang="en-US" sz="1800" b="0" i="0" u="none" strike="noStrike" baseline="0" dirty="0">
                <a:solidFill>
                  <a:srgbClr val="000000"/>
                </a:solidFill>
                <a:latin typeface="Times New Roman" panose="02020603050405020304" pitchFamily="18" charset="0"/>
              </a:rPr>
              <a:t>Fig. 2. a) SOP variation frequency analysis during the 21 August 2022 ML2.70 earthquake. From DAS analysis, the timing of the on-set of the P-wave (red) and the S-wave (green) and the duration of the signal (signal ending time at DAS: black) is shown. b) DAS plot for the same earthquake. The DAS signals are analyzed from two interrogators situated on each side of the cable. The interrogator in Longyearbyen is set as zero distance. c) Frequency analysis from the DAS plots during the same earthquake for different distances along the cable. </a:t>
            </a:r>
            <a:endParaRPr lang="en-US" dirty="0"/>
          </a:p>
          <a:p>
            <a:endParaRPr lang="en-LT"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B753D14-E9A8-534F-A1A4-63B461F5DCD9}" type="slidenum">
              <a:rPr kumimoji="0" lang="en-DK"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DK"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2634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FCB6F-551B-74F3-DF77-279E15CD3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4627A-C610-4594-81E2-BBF090C3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B923B-D062-820F-F9F5-2ED51461CE8C}"/>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dirty="0" err="1"/>
              <a:t>Scientific</a:t>
            </a:r>
            <a:r>
              <a:rPr lang="sv-SE" sz="1200" dirty="0"/>
              <a:t> </a:t>
            </a:r>
            <a:r>
              <a:rPr lang="sv-SE" sz="1200" dirty="0" err="1"/>
              <a:t>monitoring</a:t>
            </a:r>
            <a:r>
              <a:rPr lang="sv-SE" sz="1200" dirty="0"/>
              <a:t> and research &amp; </a:t>
            </a:r>
            <a:r>
              <a:rPr lang="sv-SE" sz="1200" dirty="0" err="1"/>
              <a:t>Security</a:t>
            </a:r>
            <a:r>
              <a:rPr lang="sv-SE" sz="1200" dirty="0"/>
              <a:t> and </a:t>
            </a:r>
            <a:r>
              <a:rPr lang="sv-SE" sz="1200" dirty="0" err="1"/>
              <a:t>health</a:t>
            </a:r>
            <a:r>
              <a:rPr lang="sv-SE" sz="1200" dirty="0"/>
              <a:t> </a:t>
            </a:r>
            <a:r>
              <a:rPr lang="sv-SE" sz="1200" dirty="0" err="1"/>
              <a:t>of</a:t>
            </a:r>
            <a:r>
              <a:rPr lang="sv-SE" sz="1200" dirty="0"/>
              <a:t> the </a:t>
            </a:r>
            <a:r>
              <a:rPr lang="sv-SE" sz="1200" dirty="0" err="1"/>
              <a:t>cable</a:t>
            </a:r>
            <a:endParaRPr lang="sv-SE"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rPr>
              <a:t>Howe, Bruce M., Brian K. </a:t>
            </a:r>
            <a:r>
              <a:rPr lang="en-US" dirty="0" err="1">
                <a:effectLst/>
              </a:rPr>
              <a:t>Arbic</a:t>
            </a:r>
            <a:r>
              <a:rPr lang="en-US" dirty="0">
                <a:effectLst/>
              </a:rPr>
              <a:t>, </a:t>
            </a:r>
            <a:r>
              <a:rPr lang="en-US" dirty="0" err="1">
                <a:effectLst/>
              </a:rPr>
              <a:t>Jérome</a:t>
            </a:r>
            <a:r>
              <a:rPr lang="en-US" dirty="0">
                <a:effectLst/>
              </a:rPr>
              <a:t> </a:t>
            </a:r>
            <a:r>
              <a:rPr lang="en-US" dirty="0" err="1">
                <a:effectLst/>
              </a:rPr>
              <a:t>Aucan</a:t>
            </a:r>
            <a:r>
              <a:rPr lang="en-US" dirty="0">
                <a:effectLst/>
              </a:rPr>
              <a:t>, Christopher R. Barnes, Nigel </a:t>
            </a:r>
            <a:r>
              <a:rPr lang="en-US" dirty="0" err="1">
                <a:effectLst/>
              </a:rPr>
              <a:t>Bayliff</a:t>
            </a:r>
            <a:r>
              <a:rPr lang="en-US" dirty="0">
                <a:effectLst/>
              </a:rPr>
              <a:t>, Nathan Becker, Rhett Butler, et al. “SMART Cables for Observing the Global Ocean: Science and Implementation.” </a:t>
            </a:r>
            <a:r>
              <a:rPr lang="en-US" i="1" dirty="0">
                <a:effectLst/>
              </a:rPr>
              <a:t>Frontiers in Marine Science</a:t>
            </a:r>
            <a:r>
              <a:rPr lang="en-US" dirty="0">
                <a:effectLst/>
              </a:rPr>
              <a:t> 6 (August 2, 2019): 424. </a:t>
            </a:r>
            <a:r>
              <a:rPr lang="en-US" dirty="0">
                <a:effectLst/>
                <a:hlinkClick r:id="rId3"/>
              </a:rPr>
              <a:t>https://doi.org/10.3389/fmars.2019.00424</a:t>
            </a:r>
            <a:r>
              <a:rPr lang="en-US" dirty="0">
                <a:effectLst/>
              </a:rPr>
              <a:t>.</a:t>
            </a:r>
          </a:p>
          <a:p>
            <a:endParaRPr lang="en-US" dirty="0"/>
          </a:p>
        </p:txBody>
      </p:sp>
      <p:sp>
        <p:nvSpPr>
          <p:cNvPr id="4" name="Slide Number Placeholder 3">
            <a:extLst>
              <a:ext uri="{FF2B5EF4-FFF2-40B4-BE49-F238E27FC236}">
                <a16:creationId xmlns:a16="http://schemas.microsoft.com/office/drawing/2014/main" id="{D40E72EE-0ACC-AB26-3ADA-F7835A657C4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sv-S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6112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55F1-3453-B2CF-7866-2F030066FEF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5E6BA07-8551-34B0-5F9B-ED779BB0889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9EB13E-DDD2-7A61-FBA1-9893AB94FA9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27E651F-6437-3103-5340-A40299797B2C}"/>
              </a:ext>
            </a:extLst>
          </p:cNvPr>
          <p:cNvSpPr>
            <a:spLocks noGrp="1"/>
          </p:cNvSpPr>
          <p:nvPr>
            <p:ph type="sldNum" sz="quarter" idx="5"/>
          </p:nvPr>
        </p:nvSpPr>
        <p:spPr/>
        <p:txBody>
          <a:bodyPr/>
          <a:lstStyle/>
          <a:p>
            <a:fld id="{36DAD0DC-046F-CA47-AB23-D27054B72B46}" type="slidenum">
              <a:rPr lang="en-DK" smtClean="0"/>
              <a:t>22</a:t>
            </a:fld>
            <a:endParaRPr lang="en-DK"/>
          </a:p>
        </p:txBody>
      </p:sp>
    </p:spTree>
    <p:extLst>
      <p:ext uri="{BB962C8B-B14F-4D97-AF65-F5344CB8AC3E}">
        <p14:creationId xmlns:p14="http://schemas.microsoft.com/office/powerpoint/2010/main" val="357971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468D"/>
                </a:solidFill>
                <a:effectLst/>
                <a:latin typeface="OpenSans Regular"/>
              </a:rPr>
              <a:t>Figure 1. The conceptual description of the Multipurpose Ocean Observation System planned for the Central Arctic. ©Sagen, NERSC</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sv-S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587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laceHolder 1"/>
          <p:cNvSpPr>
            <a:spLocks noGrp="1" noRot="1" noChangeAspect="1"/>
          </p:cNvSpPr>
          <p:nvPr>
            <p:ph type="sldImg"/>
          </p:nvPr>
        </p:nvSpPr>
        <p:spPr>
          <a:xfrm>
            <a:off x="685800" y="1143000"/>
            <a:ext cx="5486400" cy="3086100"/>
          </a:xfrm>
          <a:prstGeom prst="rect">
            <a:avLst/>
          </a:prstGeom>
          <a:ln w="0">
            <a:noFill/>
          </a:ln>
        </p:spPr>
      </p:sp>
      <p:sp>
        <p:nvSpPr>
          <p:cNvPr id="84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en-GB" sz="2400" b="1" strike="noStrike" spc="-1">
                <a:solidFill>
                  <a:schemeClr val="accent3"/>
                </a:solidFill>
                <a:latin typeface="Calibri"/>
              </a:rPr>
              <a:t>Largely unexplored </a:t>
            </a:r>
            <a:r>
              <a:rPr lang="en-GB" sz="2400" b="0" strike="noStrike" spc="-1">
                <a:solidFill>
                  <a:schemeClr val="accent3"/>
                </a:solidFill>
                <a:latin typeface="Calibri"/>
              </a:rPr>
              <a:t>– 25% chartered</a:t>
            </a:r>
            <a:endParaRPr lang="en-US" sz="2400" b="0" strike="noStrike" spc="-1">
              <a:solidFill>
                <a:srgbClr val="000000"/>
              </a:solidFill>
              <a:latin typeface="Calibri"/>
            </a:endParaRPr>
          </a:p>
          <a:p>
            <a:pPr indent="0" defTabSz="914400">
              <a:lnSpc>
                <a:spcPct val="100000"/>
              </a:lnSpc>
              <a:buNone/>
              <a:tabLst>
                <a:tab pos="0" algn="l"/>
              </a:tabLst>
            </a:pPr>
            <a:r>
              <a:rPr lang="en-GB" sz="3600" b="0" strike="noStrike" spc="-1">
                <a:solidFill>
                  <a:schemeClr val="accent3"/>
                </a:solidFill>
                <a:latin typeface="Calibri"/>
              </a:rPr>
              <a:t>4000 meters deep basins and some ridge crossings</a:t>
            </a:r>
            <a:endParaRPr lang="en-US" sz="3600" b="0" strike="noStrike" spc="-1">
              <a:solidFill>
                <a:srgbClr val="000000"/>
              </a:solidFill>
              <a:latin typeface="Calibri"/>
            </a:endParaRPr>
          </a:p>
          <a:p>
            <a:pPr indent="0" defTabSz="914400">
              <a:lnSpc>
                <a:spcPct val="100000"/>
              </a:lnSpc>
              <a:buNone/>
              <a:tabLst>
                <a:tab pos="0" algn="l"/>
              </a:tabLst>
            </a:pPr>
            <a:r>
              <a:rPr lang="en-GB" sz="3600" b="0" strike="noStrike" spc="-1">
                <a:solidFill>
                  <a:schemeClr val="accent3"/>
                </a:solidFill>
                <a:latin typeface="Calibri"/>
              </a:rPr>
              <a:t>2-6 m thick but can change dramatically (0 m-ridges of 15 m)</a:t>
            </a:r>
            <a:endParaRPr lang="en-US" sz="3600" b="0" strike="noStrike" spc="-1">
              <a:solidFill>
                <a:srgbClr val="000000"/>
              </a:solidFill>
              <a:latin typeface="Calibri"/>
            </a:endParaRPr>
          </a:p>
          <a:p>
            <a:pPr indent="0" defTabSz="914400">
              <a:lnSpc>
                <a:spcPct val="100000"/>
              </a:lnSpc>
              <a:buNone/>
              <a:tabLst>
                <a:tab pos="0" algn="l"/>
              </a:tabLst>
            </a:pPr>
            <a:r>
              <a:rPr lang="en-GB" sz="3600" b="0" strike="noStrike" spc="-1">
                <a:solidFill>
                  <a:srgbClr val="000000"/>
                </a:solidFill>
                <a:latin typeface="Calibri"/>
              </a:rPr>
              <a:t>The ice cap is 2000 km edge-to-edge in summer. Expands horizontally (not vertically) in winter.</a:t>
            </a:r>
            <a:endParaRPr lang="en-US" sz="3600" b="0" strike="noStrike" spc="-1">
              <a:solidFill>
                <a:srgbClr val="000000"/>
              </a:solidFill>
              <a:latin typeface="Calibri"/>
            </a:endParaRPr>
          </a:p>
        </p:txBody>
      </p:sp>
      <p:sp>
        <p:nvSpPr>
          <p:cNvPr id="842" name="PlaceHolder 3"/>
          <p:cNvSpPr>
            <a:spLocks noGrp="1"/>
          </p:cNvSpPr>
          <p:nvPr>
            <p:ph type="sldNum" idx="108"/>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sv-SE" sz="1200" b="0" strike="noStrike" spc="-1">
                <a:solidFill>
                  <a:srgbClr val="000000"/>
                </a:solidFill>
                <a:latin typeface="Calibri"/>
                <a:ea typeface="+mn-ea"/>
              </a:defRPr>
            </a:lvl1pPr>
          </a:lstStyle>
          <a:p>
            <a:pPr indent="0" algn="r" defTabSz="914400">
              <a:lnSpc>
                <a:spcPct val="100000"/>
              </a:lnSpc>
              <a:buNone/>
              <a:tabLst>
                <a:tab pos="0" algn="l"/>
              </a:tabLst>
            </a:pPr>
            <a:fld id="{822FE74A-9057-44EC-9CDB-69D214D499DB}" type="slidenum">
              <a:rPr lang="sv-SE" sz="1200" b="0" strike="noStrike" spc="-1">
                <a:solidFill>
                  <a:srgbClr val="000000"/>
                </a:solidFill>
                <a:latin typeface="Calibri"/>
                <a:ea typeface="+mn-ea"/>
              </a:rPr>
              <a:t>4</a:t>
            </a:fld>
            <a:endParaRPr lang="en-US"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nSpc>
                <a:spcPct val="100000"/>
              </a:lnSpc>
              <a:buNone/>
              <a:tabLst>
                <a:tab pos="0" algn="l"/>
              </a:tabLst>
            </a:pPr>
            <a:r>
              <a:rPr lang="sv-SE" sz="2000" b="0" strike="noStrike" spc="-1">
                <a:solidFill>
                  <a:srgbClr val="000000"/>
                </a:solidFill>
                <a:latin typeface="Calibri"/>
              </a:rPr>
              <a:t>Black lines represent the Canadian seafloor mapping.</a:t>
            </a:r>
            <a:endParaRPr lang="en-US" sz="2000" b="0" strike="noStrike" spc="-1">
              <a:solidFill>
                <a:srgbClr val="000000"/>
              </a:solidFill>
              <a:latin typeface="Calibri"/>
            </a:endParaRPr>
          </a:p>
        </p:txBody>
      </p:sp>
      <p:sp>
        <p:nvSpPr>
          <p:cNvPr id="848" name="PlaceHolder 3"/>
          <p:cNvSpPr>
            <a:spLocks noGrp="1"/>
          </p:cNvSpPr>
          <p:nvPr>
            <p:ph type="sldNum" idx="110"/>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sv-SE" sz="1200" b="0" strike="noStrike" spc="-1">
                <a:solidFill>
                  <a:srgbClr val="000000"/>
                </a:solidFill>
                <a:latin typeface="Calibri"/>
                <a:ea typeface="+mn-ea"/>
              </a:defRPr>
            </a:lvl1pPr>
          </a:lstStyle>
          <a:p>
            <a:pPr indent="0" algn="r" defTabSz="914400">
              <a:lnSpc>
                <a:spcPct val="100000"/>
              </a:lnSpc>
              <a:buNone/>
              <a:tabLst>
                <a:tab pos="0" algn="l"/>
              </a:tabLst>
            </a:pPr>
            <a:fld id="{ACA2FD5B-BAFB-45F1-83EA-0647E1BB8F9F}" type="slidenum">
              <a:rPr lang="sv-SE" sz="1200" b="0" strike="noStrike" spc="-1">
                <a:solidFill>
                  <a:srgbClr val="000000"/>
                </a:solidFill>
                <a:latin typeface="Calibri"/>
                <a:ea typeface="+mn-ea"/>
              </a:rPr>
              <a:t>5</a:t>
            </a:fld>
            <a:endParaRPr lang="en-US"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PlaceHolder 1"/>
          <p:cNvSpPr>
            <a:spLocks noGrp="1" noRot="1" noChangeAspect="1"/>
          </p:cNvSpPr>
          <p:nvPr>
            <p:ph type="sldImg"/>
          </p:nvPr>
        </p:nvSpPr>
        <p:spPr>
          <a:xfrm>
            <a:off x="685800" y="1143000"/>
            <a:ext cx="5486400" cy="3086100"/>
          </a:xfrm>
          <a:prstGeom prst="rect">
            <a:avLst/>
          </a:prstGeom>
          <a:ln w="0">
            <a:noFill/>
          </a:ln>
        </p:spPr>
      </p:sp>
      <p:sp>
        <p:nvSpPr>
          <p:cNvPr id="85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1" strike="noStrike" spc="-1">
                <a:solidFill>
                  <a:srgbClr val="000000"/>
                </a:solidFill>
                <a:latin typeface="arial"/>
              </a:rPr>
              <a:t>In 2004</a:t>
            </a:r>
            <a:endParaRPr lang="en-US" sz="2000" b="0" strike="noStrike" spc="-1">
              <a:solidFill>
                <a:srgbClr val="000000"/>
              </a:solidFill>
              <a:latin typeface="Calibri"/>
            </a:endParaRPr>
          </a:p>
          <a:p>
            <a:pPr marL="216000" indent="0">
              <a:lnSpc>
                <a:spcPct val="100000"/>
              </a:lnSpc>
              <a:buNone/>
            </a:pPr>
            <a:endParaRPr lang="en-US" sz="2000" b="0" strike="noStrike" spc="-1">
              <a:solidFill>
                <a:srgbClr val="000000"/>
              </a:solidFill>
              <a:latin typeface="Calibri"/>
            </a:endParaRPr>
          </a:p>
          <a:p>
            <a:pPr marL="216000" indent="0">
              <a:lnSpc>
                <a:spcPct val="100000"/>
              </a:lnSpc>
              <a:buNone/>
            </a:pPr>
            <a:r>
              <a:rPr lang="en-US" sz="2000" b="1" strike="noStrike" spc="-1">
                <a:solidFill>
                  <a:srgbClr val="000000"/>
                </a:solidFill>
                <a:latin typeface="arial"/>
              </a:rPr>
              <a:t>Exp 302 – Platforms at Sea</a:t>
            </a:r>
            <a:endParaRPr lang="en-US" sz="2000" b="0" strike="noStrike" spc="-1">
              <a:solidFill>
                <a:srgbClr val="000000"/>
              </a:solidFill>
              <a:latin typeface="Calibri"/>
            </a:endParaRPr>
          </a:p>
          <a:p>
            <a:pPr marL="216000" indent="0" algn="just">
              <a:lnSpc>
                <a:spcPct val="100000"/>
              </a:lnSpc>
              <a:buNone/>
            </a:pPr>
            <a:r>
              <a:rPr lang="en-US" sz="2000" b="0" strike="noStrike" spc="-1">
                <a:solidFill>
                  <a:srgbClr val="000000"/>
                </a:solidFill>
                <a:latin typeface="inherit"/>
              </a:rPr>
              <a:t>Three platforms were used during the offshore phase of the Arctic Coring Expedition: the drillship </a:t>
            </a:r>
            <a:r>
              <a:rPr lang="en-US" sz="2000" b="0" i="1" strike="noStrike" spc="-1">
                <a:solidFill>
                  <a:srgbClr val="000000"/>
                </a:solidFill>
                <a:latin typeface="inherit"/>
              </a:rPr>
              <a:t>Vidar Viking</a:t>
            </a:r>
            <a:r>
              <a:rPr lang="en-US" sz="2000" b="0" strike="noStrike" spc="-1">
                <a:solidFill>
                  <a:srgbClr val="000000"/>
                </a:solidFill>
                <a:latin typeface="inherit"/>
              </a:rPr>
              <a:t> and two icebreakers, </a:t>
            </a:r>
            <a:r>
              <a:rPr lang="en-US" sz="2000" b="0" i="1" strike="noStrike" spc="-1">
                <a:solidFill>
                  <a:srgbClr val="000000"/>
                </a:solidFill>
                <a:latin typeface="inherit"/>
              </a:rPr>
              <a:t>Oden</a:t>
            </a:r>
            <a:r>
              <a:rPr lang="en-US" sz="2000" b="0" strike="noStrike" spc="-1">
                <a:solidFill>
                  <a:srgbClr val="000000"/>
                </a:solidFill>
                <a:latin typeface="inherit"/>
              </a:rPr>
              <a:t> and </a:t>
            </a:r>
            <a:r>
              <a:rPr lang="en-US" sz="2000" b="0" i="1" strike="noStrike" spc="-1">
                <a:solidFill>
                  <a:srgbClr val="000000"/>
                </a:solidFill>
                <a:latin typeface="inherit"/>
              </a:rPr>
              <a:t>Sovetskiy Soyuz</a:t>
            </a:r>
            <a:r>
              <a:rPr lang="en-US" sz="2000" b="0" strike="noStrike" spc="-1">
                <a:solidFill>
                  <a:srgbClr val="000000"/>
                </a:solidFill>
                <a:latin typeface="inherit"/>
              </a:rPr>
              <a:t> (7 August - 15 September 2004).</a:t>
            </a:r>
            <a:endParaRPr lang="en-US" sz="2000" b="0" strike="noStrike" spc="-1">
              <a:solidFill>
                <a:srgbClr val="000000"/>
              </a:solidFill>
              <a:latin typeface="Calibri"/>
            </a:endParaRPr>
          </a:p>
          <a:p>
            <a:pPr marL="216000" indent="0" algn="just">
              <a:lnSpc>
                <a:spcPct val="100000"/>
              </a:lnSpc>
              <a:buNone/>
            </a:pPr>
            <a:endParaRPr lang="en-US" sz="2000" b="0" strike="noStrike" spc="-1">
              <a:solidFill>
                <a:srgbClr val="000000"/>
              </a:solidFill>
              <a:latin typeface="Calibri"/>
            </a:endParaRPr>
          </a:p>
          <a:p>
            <a:pPr marL="216000" indent="0" algn="just">
              <a:lnSpc>
                <a:spcPct val="100000"/>
              </a:lnSpc>
              <a:buNone/>
            </a:pPr>
            <a:r>
              <a:rPr lang="en-US" sz="2000" b="0" strike="noStrike" spc="-1">
                <a:solidFill>
                  <a:srgbClr val="000000"/>
                </a:solidFill>
                <a:latin typeface="inherit"/>
              </a:rPr>
              <a:t>We would estimate to lay the cable could be done during one summer.</a:t>
            </a:r>
            <a:endParaRPr lang="en-US" sz="2000" b="0" strike="noStrike" spc="-1">
              <a:solidFill>
                <a:srgbClr val="000000"/>
              </a:solidFill>
              <a:latin typeface="Calibri"/>
            </a:endParaRPr>
          </a:p>
          <a:p>
            <a:pPr marL="216000" indent="0" algn="just">
              <a:lnSpc>
                <a:spcPct val="100000"/>
              </a:lnSpc>
              <a:buNone/>
            </a:pPr>
            <a:endParaRPr lang="en-US" sz="2000" b="0" strike="noStrike" spc="-1">
              <a:solidFill>
                <a:srgbClr val="000000"/>
              </a:solidFill>
              <a:latin typeface="Calibri"/>
            </a:endParaRPr>
          </a:p>
          <a:p>
            <a:pPr marL="216000" indent="0" algn="just">
              <a:lnSpc>
                <a:spcPct val="100000"/>
              </a:lnSpc>
              <a:buNone/>
            </a:pPr>
            <a:r>
              <a:rPr lang="en-US" sz="2000" b="0" strike="noStrike" spc="-1">
                <a:solidFill>
                  <a:srgbClr val="000000"/>
                </a:solidFill>
                <a:latin typeface="inherit"/>
              </a:rPr>
              <a:t>So in essence we need two icebreakers and a cable laying ship (capable for the arctic conditions).</a:t>
            </a:r>
            <a:endParaRPr lang="en-US" sz="2000" b="0" strike="noStrike" spc="-1">
              <a:solidFill>
                <a:srgbClr val="000000"/>
              </a:solidFill>
              <a:latin typeface="Calibri"/>
            </a:endParaRPr>
          </a:p>
          <a:p>
            <a:pPr marL="216000" indent="0" algn="just">
              <a:lnSpc>
                <a:spcPct val="100000"/>
              </a:lnSpc>
              <a:buNone/>
            </a:pPr>
            <a:endParaRPr lang="en-US" sz="2000" b="0" strike="noStrike" spc="-1">
              <a:solidFill>
                <a:srgbClr val="000000"/>
              </a:solidFill>
              <a:latin typeface="Calibri"/>
            </a:endParaRPr>
          </a:p>
          <a:p>
            <a:pPr marL="216000" indent="0" algn="just">
              <a:lnSpc>
                <a:spcPct val="100000"/>
              </a:lnSpc>
              <a:buNone/>
            </a:pPr>
            <a:r>
              <a:rPr lang="en-US" sz="2000" b="0" strike="noStrike" spc="-1">
                <a:solidFill>
                  <a:srgbClr val="000000"/>
                </a:solidFill>
                <a:latin typeface="inherit"/>
              </a:rPr>
              <a:t>Within the Swedish government there is discussion, about the build of of the highest class ice breaker, comparable to Russia largest ice breakers.</a:t>
            </a:r>
            <a:endParaRPr lang="en-US" sz="2000" b="0" strike="noStrike" spc="-1">
              <a:solidFill>
                <a:srgbClr val="000000"/>
              </a:solidFill>
              <a:latin typeface="Calibri"/>
            </a:endParaRPr>
          </a:p>
          <a:p>
            <a:pPr marL="216000" indent="0" algn="just">
              <a:lnSpc>
                <a:spcPct val="100000"/>
              </a:lnSpc>
              <a:buNone/>
            </a:pPr>
            <a:r>
              <a:rPr lang="en-US" sz="2000" b="0" strike="noStrike" spc="-1">
                <a:solidFill>
                  <a:srgbClr val="000000"/>
                </a:solidFill>
                <a:latin typeface="inherit"/>
              </a:rPr>
              <a:t>The current timeline is well within the 2030 vision. </a:t>
            </a:r>
            <a:endParaRPr lang="en-US" sz="2000" b="0" strike="noStrike" spc="-1">
              <a:solidFill>
                <a:srgbClr val="000000"/>
              </a:solidFill>
              <a:latin typeface="Calibri"/>
            </a:endParaRPr>
          </a:p>
          <a:p>
            <a:pPr marL="216000" indent="0" algn="just">
              <a:lnSpc>
                <a:spcPct val="100000"/>
              </a:lnSpc>
              <a:buNone/>
            </a:pPr>
            <a:endParaRPr lang="en-US" sz="2000" b="0" strike="noStrike" spc="-1">
              <a:solidFill>
                <a:srgbClr val="000000"/>
              </a:solidFill>
              <a:latin typeface="Calibri"/>
            </a:endParaRPr>
          </a:p>
          <a:p>
            <a:pPr marL="216000" indent="0" algn="just">
              <a:lnSpc>
                <a:spcPct val="100000"/>
              </a:lnSpc>
              <a:buNone/>
            </a:pPr>
            <a:r>
              <a:rPr lang="en-US" sz="2000" b="0" strike="noStrike" spc="-1">
                <a:solidFill>
                  <a:srgbClr val="000000"/>
                </a:solidFill>
                <a:latin typeface="inherit"/>
              </a:rPr>
              <a:t>Rear part of the ice breaker can be exchanged with other parts and equipment and more features </a:t>
            </a:r>
            <a:endParaRPr lang="en-US" sz="2000" b="0" strike="noStrike" spc="-1">
              <a:solidFill>
                <a:srgbClr val="000000"/>
              </a:solidFill>
              <a:latin typeface="Calibri"/>
            </a:endParaRPr>
          </a:p>
          <a:p>
            <a:pPr marL="216000" indent="0">
              <a:lnSpc>
                <a:spcPct val="100000"/>
              </a:lnSpc>
              <a:buNone/>
            </a:pPr>
            <a:endParaRPr lang="en-US" sz="1200" b="0" strike="noStrike" spc="-1">
              <a:solidFill>
                <a:srgbClr val="000000"/>
              </a:solidFill>
              <a:latin typeface="Calibri"/>
            </a:endParaRPr>
          </a:p>
          <a:p>
            <a:pPr marL="216000" indent="0">
              <a:lnSpc>
                <a:spcPct val="100000"/>
              </a:lnSpc>
              <a:buNone/>
            </a:pPr>
            <a:r>
              <a:rPr lang="sv-SE" sz="1200" b="0" strike="noStrike" spc="-1">
                <a:solidFill>
                  <a:srgbClr val="000000"/>
                </a:solidFill>
                <a:latin typeface="inherit"/>
              </a:rPr>
              <a:t>11 000 km totalt, kan göras i tre steg</a:t>
            </a:r>
            <a:endParaRPr lang="en-US" sz="1200" b="0" strike="noStrike" spc="-1">
              <a:solidFill>
                <a:srgbClr val="000000"/>
              </a:solidFill>
              <a:latin typeface="Calibri"/>
            </a:endParaRPr>
          </a:p>
          <a:p>
            <a:pPr marL="285840" indent="-285840">
              <a:lnSpc>
                <a:spcPct val="100000"/>
              </a:lnSpc>
              <a:buClr>
                <a:srgbClr val="000000"/>
              </a:buClr>
              <a:buFont typeface="OpenSymbol"/>
              <a:buChar char="-"/>
            </a:pPr>
            <a:r>
              <a:rPr lang="sv-SE" sz="1200" b="0" strike="noStrike" spc="-1">
                <a:solidFill>
                  <a:srgbClr val="000000"/>
                </a:solidFill>
                <a:latin typeface="inherit"/>
              </a:rPr>
              <a:t>Korea/Japan – Kanada/Alaska</a:t>
            </a:r>
            <a:endParaRPr lang="en-US" sz="1200" b="0" strike="noStrike" spc="-1">
              <a:solidFill>
                <a:srgbClr val="000000"/>
              </a:solidFill>
              <a:latin typeface="Calibri"/>
            </a:endParaRPr>
          </a:p>
          <a:p>
            <a:pPr marL="285840" indent="-285840">
              <a:lnSpc>
                <a:spcPct val="100000"/>
              </a:lnSpc>
              <a:buClr>
                <a:srgbClr val="000000"/>
              </a:buClr>
              <a:buFont typeface="OpenSymbol"/>
              <a:buChar char="-"/>
            </a:pPr>
            <a:r>
              <a:rPr lang="sv-SE" sz="1200" b="0" strike="noStrike" spc="-1">
                <a:solidFill>
                  <a:srgbClr val="000000"/>
                </a:solidFill>
                <a:latin typeface="inherit"/>
              </a:rPr>
              <a:t>Svalbard – Kanada/Alaska</a:t>
            </a:r>
            <a:endParaRPr lang="en-US" sz="1200" b="0" strike="noStrike" spc="-1">
              <a:solidFill>
                <a:srgbClr val="000000"/>
              </a:solidFill>
              <a:latin typeface="Calibri"/>
            </a:endParaRPr>
          </a:p>
          <a:p>
            <a:pPr marL="285840" indent="-285840">
              <a:lnSpc>
                <a:spcPct val="100000"/>
              </a:lnSpc>
              <a:buClr>
                <a:srgbClr val="000000"/>
              </a:buClr>
              <a:buFont typeface="OpenSymbol"/>
              <a:buChar char="-"/>
            </a:pPr>
            <a:r>
              <a:rPr lang="sv-SE" sz="1200" b="0" strike="noStrike" spc="-1">
                <a:solidFill>
                  <a:srgbClr val="000000"/>
                </a:solidFill>
                <a:latin typeface="inherit"/>
              </a:rPr>
              <a:t>Skandinavien – Spitsbergen</a:t>
            </a:r>
            <a:endParaRPr lang="en-US" sz="1200" b="0" strike="noStrike" spc="-1">
              <a:solidFill>
                <a:srgbClr val="000000"/>
              </a:solidFill>
              <a:latin typeface="Calibri"/>
            </a:endParaRPr>
          </a:p>
          <a:p>
            <a:pPr indent="0">
              <a:lnSpc>
                <a:spcPct val="100000"/>
              </a:lnSpc>
              <a:buNone/>
            </a:pPr>
            <a:endParaRPr lang="en-US" sz="1200" b="0" strike="noStrike" spc="-1">
              <a:solidFill>
                <a:srgbClr val="000000"/>
              </a:solidFill>
              <a:latin typeface="Calibri"/>
            </a:endParaRPr>
          </a:p>
        </p:txBody>
      </p:sp>
      <p:sp>
        <p:nvSpPr>
          <p:cNvPr id="851" name="PlaceHolder 3"/>
          <p:cNvSpPr>
            <a:spLocks noGrp="1"/>
          </p:cNvSpPr>
          <p:nvPr>
            <p:ph type="sldNum" idx="111"/>
          </p:nvPr>
        </p:nvSpPr>
        <p:spPr>
          <a:xfrm>
            <a:off x="3884760" y="8685360"/>
            <a:ext cx="2971440" cy="458280"/>
          </a:xfrm>
          <a:prstGeom prst="rect">
            <a:avLst/>
          </a:prstGeom>
          <a:noFill/>
          <a:ln w="0">
            <a:noFill/>
          </a:ln>
        </p:spPr>
        <p:txBody>
          <a:bodyPr lIns="91440" tIns="45720" rIns="91440" bIns="45720" anchor="b">
            <a:noAutofit/>
          </a:bodyPr>
          <a:lstStyle>
            <a:lvl1pPr indent="0" algn="r" defTabSz="457200">
              <a:lnSpc>
                <a:spcPct val="100000"/>
              </a:lnSpc>
              <a:buNone/>
              <a:tabLst>
                <a:tab pos="0" algn="l"/>
              </a:tabLst>
              <a:defRPr lang="en-DK" sz="1200" b="0" strike="noStrike" spc="-1">
                <a:solidFill>
                  <a:srgbClr val="000000"/>
                </a:solidFill>
                <a:latin typeface="Calibri"/>
                <a:ea typeface="MS PGothic"/>
              </a:defRPr>
            </a:lvl1pPr>
          </a:lstStyle>
          <a:p>
            <a:pPr indent="0" algn="r" defTabSz="457200">
              <a:lnSpc>
                <a:spcPct val="100000"/>
              </a:lnSpc>
              <a:buNone/>
              <a:tabLst>
                <a:tab pos="0" algn="l"/>
              </a:tabLst>
            </a:pPr>
            <a:fld id="{4F8E74F3-65AF-433B-853F-40F5A104BA19}" type="slidenum">
              <a:rPr lang="en-DK" sz="1200" b="0" strike="noStrike" spc="-1">
                <a:solidFill>
                  <a:srgbClr val="000000"/>
                </a:solidFill>
                <a:latin typeface="Calibri"/>
                <a:ea typeface="MS PGothic"/>
              </a:rPr>
              <a:t>6</a:t>
            </a:fld>
            <a:endParaRPr lang="en-US"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Fiber Bragg Grating: use UV light to create reflector in fiber that acts as a grate. A certain frequency will be reflected and the frequency will change if the fiber is bent/stretched</a:t>
            </a:r>
          </a:p>
          <a:p>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rPr>
              <a:t>Rayleight</a:t>
            </a:r>
            <a:r>
              <a:rPr lang="en-US" sz="1800" dirty="0">
                <a:effectLst/>
                <a:latin typeface="Calibri" panose="020F0502020204030204" pitchFamily="34" charset="0"/>
              </a:rPr>
              <a:t>: </a:t>
            </a:r>
            <a:r>
              <a:rPr lang="en-US" sz="1800" b="1" dirty="0">
                <a:effectLst/>
                <a:latin typeface="Calibri" panose="020F0502020204030204" pitchFamily="34" charset="0"/>
              </a:rPr>
              <a:t>Primary reason for attenuation of the wave</a:t>
            </a:r>
            <a:r>
              <a:rPr lang="en-US" sz="1800" dirty="0">
                <a:effectLst/>
                <a:latin typeface="Calibri" panose="020F0502020204030204" pitchFamily="34" charset="0"/>
              </a:rPr>
              <a:t>. With DAS we can detect acoustic waves and temperature changes - if the cable is compressed, strained, bend, elongations and refractive index of the fiber vary and the scattered signal changes. Elastic scattering – no change in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Raman: only temperature matters. Inelastic scattering (like Brillouin). Interaction of light with molecules/ molecular vibrations. If molecules excited, an anti stokes photon can be created, with higher energy. Large gain spectrum - Raman Amplifier, pump in reverse direction, at 13 THz higher frequency, or 100 nm lower wavelength, any wavelength can be amplified - used in submarine cables!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Brillouin: scattering depends </a:t>
            </a:r>
            <a:r>
              <a:rPr lang="en-US" sz="1800" dirty="0" err="1">
                <a:effectLst/>
                <a:latin typeface="Calibri" panose="020F0502020204030204" pitchFamily="34" charset="0"/>
              </a:rPr>
              <a:t>intrinsicly</a:t>
            </a:r>
            <a:r>
              <a:rPr lang="en-US" sz="1800" dirty="0">
                <a:effectLst/>
                <a:latin typeface="Calibri" panose="020F0502020204030204" pitchFamily="34" charset="0"/>
              </a:rPr>
              <a:t> on strain and temperature.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interaction of the light wave with a carrier-deformation wave inelastic interaction with acoustic waves - phase matching relevant, only certain directions allowed. Bulk properties of material are important -</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sv-S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8783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OptoDAS</a:t>
            </a:r>
            <a:r>
              <a:rPr lang="nb-NO" dirty="0"/>
              <a:t> in the North Sea; 10 times more </a:t>
            </a:r>
            <a:r>
              <a:rPr lang="nb-NO" dirty="0" err="1"/>
              <a:t>earthquackes</a:t>
            </a:r>
            <a:r>
              <a:rPr lang="nb-NO" dirty="0"/>
              <a:t> </a:t>
            </a:r>
            <a:r>
              <a:rPr lang="nb-NO" dirty="0" err="1"/>
              <a:t>were</a:t>
            </a:r>
            <a:r>
              <a:rPr lang="nb-NO" dirty="0"/>
              <a:t> </a:t>
            </a:r>
            <a:r>
              <a:rPr lang="nb-NO" dirty="0" err="1"/>
              <a:t>detected</a:t>
            </a:r>
            <a:r>
              <a:rPr lang="nb-NO" dirty="0"/>
              <a:t>, </a:t>
            </a:r>
            <a:r>
              <a:rPr lang="nb-NO" dirty="0" err="1"/>
              <a:t>compared</a:t>
            </a:r>
            <a:r>
              <a:rPr lang="nb-NO" dirty="0"/>
              <a:t> </a:t>
            </a:r>
            <a:r>
              <a:rPr lang="nb-NO" dirty="0" err="1"/>
              <a:t>with</a:t>
            </a:r>
            <a:r>
              <a:rPr lang="nb-NO" dirty="0"/>
              <a:t> </a:t>
            </a:r>
            <a:r>
              <a:rPr lang="nb-NO" dirty="0" err="1"/>
              <a:t>previous</a:t>
            </a:r>
            <a:r>
              <a:rPr lang="nb-NO" dirty="0"/>
              <a:t> </a:t>
            </a:r>
            <a:r>
              <a:rPr lang="nb-NO" dirty="0" err="1"/>
              <a:t>setups</a:t>
            </a:r>
            <a:r>
              <a:rPr lang="nb-NO" dirty="0"/>
              <a:t>.</a:t>
            </a:r>
          </a:p>
        </p:txBody>
      </p:sp>
      <p:sp>
        <p:nvSpPr>
          <p:cNvPr id="4" name="Slide Number Placeholder 3"/>
          <p:cNvSpPr>
            <a:spLocks noGrp="1"/>
          </p:cNvSpPr>
          <p:nvPr>
            <p:ph type="sldNum" sz="quarter" idx="5"/>
          </p:nvPr>
        </p:nvSpPr>
        <p:spPr/>
        <p:txBody>
          <a:bodyPr/>
          <a:lstStyle/>
          <a:p>
            <a:fld id="{3EBCB5F2-4AD8-2246-A53E-DD729D0BFBC5}" type="slidenum">
              <a:rPr lang="nb-NO" smtClean="0"/>
              <a:t>11</a:t>
            </a:fld>
            <a:endParaRPr lang="nb-NO"/>
          </a:p>
        </p:txBody>
      </p:sp>
    </p:spTree>
    <p:extLst>
      <p:ext uri="{BB962C8B-B14F-4D97-AF65-F5344CB8AC3E}">
        <p14:creationId xmlns:p14="http://schemas.microsoft.com/office/powerpoint/2010/main" val="249237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A4076-1542-4DF7-B492-38560A95DA41}" type="slidenum">
              <a:rPr lang="nb-NO" smtClean="0"/>
              <a:t>13</a:t>
            </a:fld>
            <a:endParaRPr lang="nb-NO"/>
          </a:p>
        </p:txBody>
      </p:sp>
    </p:spTree>
    <p:extLst>
      <p:ext uri="{BB962C8B-B14F-4D97-AF65-F5344CB8AC3E}">
        <p14:creationId xmlns:p14="http://schemas.microsoft.com/office/powerpoint/2010/main" val="148740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212A-477A-3CF8-C29C-F0AC31829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F0B5F-BC18-E03F-3538-01D559F01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7786B-BF52-F0FA-033C-BC3C1BDD713A}"/>
              </a:ext>
            </a:extLst>
          </p:cNvPr>
          <p:cNvSpPr>
            <a:spLocks noGrp="1"/>
          </p:cNvSpPr>
          <p:nvPr>
            <p:ph type="body" idx="1"/>
          </p:nvPr>
        </p:nvSpPr>
        <p:spPr/>
        <p:txBody>
          <a:bodyPr/>
          <a:lstStyle/>
          <a:p>
            <a:r>
              <a:rPr lang="en-US" dirty="0"/>
              <a:t>Detection of weak strain signals (30pstrain/</a:t>
            </a:r>
            <a:r>
              <a:rPr lang="en-US" dirty="0" err="1"/>
              <a:t>rtHz</a:t>
            </a:r>
            <a:r>
              <a:rPr lang="en-US" dirty="0"/>
              <a:t>):</a:t>
            </a:r>
          </a:p>
          <a:p>
            <a:r>
              <a:rPr lang="en-US" dirty="0"/>
              <a:t>No amp: 105 km</a:t>
            </a:r>
          </a:p>
          <a:p>
            <a:r>
              <a:rPr lang="en-US" dirty="0"/>
              <a:t>Raman: 144 km</a:t>
            </a:r>
          </a:p>
          <a:p>
            <a:r>
              <a:rPr lang="en-US" dirty="0"/>
              <a:t>ROPA: 186 km</a:t>
            </a:r>
          </a:p>
        </p:txBody>
      </p:sp>
      <p:sp>
        <p:nvSpPr>
          <p:cNvPr id="4" name="Slide Number Placeholder 3">
            <a:extLst>
              <a:ext uri="{FF2B5EF4-FFF2-40B4-BE49-F238E27FC236}">
                <a16:creationId xmlns:a16="http://schemas.microsoft.com/office/drawing/2014/main" id="{29C4DA61-56F0-19AA-13BB-1C9AC80B0C1B}"/>
              </a:ext>
            </a:extLst>
          </p:cNvPr>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4ADD12EA-91C7-43E5-9967-5E05C83E8B0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95AAB-CE3B-3345-B57F-998E1B5C79CB}" type="slidenum">
              <a:rPr lang="fr-FR" smtClean="0"/>
              <a:t>15</a:t>
            </a:fld>
            <a:endParaRPr lang="fr-FR"/>
          </a:p>
        </p:txBody>
      </p:sp>
    </p:spTree>
    <p:extLst>
      <p:ext uri="{BB962C8B-B14F-4D97-AF65-F5344CB8AC3E}">
        <p14:creationId xmlns:p14="http://schemas.microsoft.com/office/powerpoint/2010/main" val="1456274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7AE9A4-1E56-644E-AF0F-3E64F21D2F4F}"/>
              </a:ext>
            </a:extLst>
          </p:cNvPr>
          <p:cNvSpPr>
            <a:spLocks noGrp="1"/>
          </p:cNvSpPr>
          <p:nvPr>
            <p:ph type="ctrTitle"/>
          </p:nvPr>
        </p:nvSpPr>
        <p:spPr>
          <a:xfrm>
            <a:off x="1470212" y="1122363"/>
            <a:ext cx="9144000" cy="2387600"/>
          </a:xfrm>
        </p:spPr>
        <p:txBody>
          <a:bodyPr anchor="b">
            <a:normAutofit/>
          </a:bodyPr>
          <a:lstStyle>
            <a:lvl1pPr algn="l">
              <a:defRPr sz="7200"/>
            </a:lvl1pPr>
          </a:lstStyle>
          <a:p>
            <a:endParaRPr lang="nb-NO"/>
          </a:p>
        </p:txBody>
      </p:sp>
      <p:sp>
        <p:nvSpPr>
          <p:cNvPr id="3" name="Undertittel 2">
            <a:extLst>
              <a:ext uri="{FF2B5EF4-FFF2-40B4-BE49-F238E27FC236}">
                <a16:creationId xmlns:a16="http://schemas.microsoft.com/office/drawing/2014/main" id="{6B568562-2038-7549-A3BA-D2A27552EA2D}"/>
              </a:ext>
            </a:extLst>
          </p:cNvPr>
          <p:cNvSpPr>
            <a:spLocks noGrp="1"/>
          </p:cNvSpPr>
          <p:nvPr>
            <p:ph type="subTitle" idx="1"/>
          </p:nvPr>
        </p:nvSpPr>
        <p:spPr>
          <a:xfrm>
            <a:off x="1470212"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pic>
        <p:nvPicPr>
          <p:cNvPr id="7" name="Picture 9">
            <a:extLst>
              <a:ext uri="{FF2B5EF4-FFF2-40B4-BE49-F238E27FC236}">
                <a16:creationId xmlns:a16="http://schemas.microsoft.com/office/drawing/2014/main" id="{D50CFA90-8016-174B-940D-20A71100CB13}"/>
              </a:ext>
            </a:extLst>
          </p:cNvPr>
          <p:cNvPicPr>
            <a:picLocks noChangeAspect="1"/>
          </p:cNvPicPr>
          <p:nvPr userDrawn="1"/>
        </p:nvPicPr>
        <p:blipFill>
          <a:blip r:embed="rId2"/>
          <a:stretch>
            <a:fillRect/>
          </a:stretch>
        </p:blipFill>
        <p:spPr>
          <a:xfrm>
            <a:off x="7988387" y="3218688"/>
            <a:ext cx="4211332" cy="3639312"/>
          </a:xfrm>
          <a:prstGeom prst="rect">
            <a:avLst/>
          </a:prstGeom>
        </p:spPr>
      </p:pic>
    </p:spTree>
    <p:extLst>
      <p:ext uri="{BB962C8B-B14F-4D97-AF65-F5344CB8AC3E}">
        <p14:creationId xmlns:p14="http://schemas.microsoft.com/office/powerpoint/2010/main" val="23744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87F95-10F8-174D-835E-639E648C296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9C004D-5D1B-D34A-BE09-E3D384B45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302C004-B9DD-464D-B40C-C19287A73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211002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3743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029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308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36091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6/7/25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79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6/7/25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309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6356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563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8668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614BDC-6C7D-7E4D-BB5C-E9F7344810F7}"/>
              </a:ext>
            </a:extLst>
          </p:cNvPr>
          <p:cNvSpPr>
            <a:spLocks noGrp="1"/>
          </p:cNvSpPr>
          <p:nvPr>
            <p:ph type="title" hasCustomPrompt="1"/>
          </p:nvPr>
        </p:nvSpPr>
        <p:spPr>
          <a:xfrm>
            <a:off x="1470211" y="1799245"/>
            <a:ext cx="6813176" cy="3042910"/>
          </a:xfrm>
        </p:spPr>
        <p:txBody>
          <a:bodyPr>
            <a:normAutofit/>
          </a:bodyPr>
          <a:lstStyle>
            <a:lvl1pPr algn="l">
              <a:defRPr sz="6000"/>
            </a:lvl1pPr>
          </a:lstStyle>
          <a:p>
            <a:r>
              <a:rPr lang="nb-NO" err="1"/>
              <a:t>Kaplittelslide</a:t>
            </a:r>
            <a:r>
              <a:rPr lang="nb-NO"/>
              <a:t> over to linjer</a:t>
            </a:r>
          </a:p>
        </p:txBody>
      </p:sp>
      <p:pic>
        <p:nvPicPr>
          <p:cNvPr id="3" name="Picture 7">
            <a:extLst>
              <a:ext uri="{FF2B5EF4-FFF2-40B4-BE49-F238E27FC236}">
                <a16:creationId xmlns:a16="http://schemas.microsoft.com/office/drawing/2014/main" id="{5DEFC89E-ACF4-1448-95A4-153375A34CB1}"/>
              </a:ext>
            </a:extLst>
          </p:cNvPr>
          <p:cNvPicPr>
            <a:picLocks noChangeAspect="1"/>
          </p:cNvPicPr>
          <p:nvPr userDrawn="1"/>
        </p:nvPicPr>
        <p:blipFill>
          <a:blip r:embed="rId2"/>
          <a:stretch>
            <a:fillRect/>
          </a:stretch>
        </p:blipFill>
        <p:spPr>
          <a:xfrm>
            <a:off x="7846828" y="3537300"/>
            <a:ext cx="4345171" cy="3320700"/>
          </a:xfrm>
          <a:prstGeom prst="rect">
            <a:avLst/>
          </a:prstGeom>
        </p:spPr>
      </p:pic>
    </p:spTree>
    <p:extLst>
      <p:ext uri="{BB962C8B-B14F-4D97-AF65-F5344CB8AC3E}">
        <p14:creationId xmlns:p14="http://schemas.microsoft.com/office/powerpoint/2010/main" val="2632466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59664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8615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294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8789BBA-25E1-A92D-2EB3-D51E2FFB0469}"/>
              </a:ext>
            </a:extLst>
          </p:cNvPr>
          <p:cNvSpPr>
            <a:spLocks noGrp="1"/>
          </p:cNvSpPr>
          <p:nvPr>
            <p:ph idx="1"/>
          </p:nvPr>
        </p:nvSpPr>
        <p:spPr>
          <a:xfrm>
            <a:off x="586800" y="1735200"/>
            <a:ext cx="10872787" cy="4176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dirty="0"/>
          </a:p>
        </p:txBody>
      </p:sp>
      <p:sp>
        <p:nvSpPr>
          <p:cNvPr id="24" name="Title Placeholder 12">
            <a:extLst>
              <a:ext uri="{FF2B5EF4-FFF2-40B4-BE49-F238E27FC236}">
                <a16:creationId xmlns:a16="http://schemas.microsoft.com/office/drawing/2014/main" id="{AD90049F-E20E-ED97-E48B-9A07C0664CF4}"/>
              </a:ext>
            </a:extLst>
          </p:cNvPr>
          <p:cNvSpPr>
            <a:spLocks noGrp="1"/>
          </p:cNvSpPr>
          <p:nvPr>
            <p:ph type="title" hasCustomPrompt="1"/>
          </p:nvPr>
        </p:nvSpPr>
        <p:spPr>
          <a:xfrm>
            <a:off x="587375" y="188913"/>
            <a:ext cx="8131621" cy="1223962"/>
          </a:xfrm>
          <a:prstGeom prst="rect">
            <a:avLst/>
          </a:prstGeom>
        </p:spPr>
        <p:txBody>
          <a:bodyPr vert="horz" wrap="square" lIns="0" tIns="72000" rIns="91440" bIns="72000" numCol="1" spcCol="0" rtlCol="0" anchor="ctr" anchorCtr="0">
            <a:noAutofit/>
          </a:bodyPr>
          <a:lstStyle>
            <a:lvl1pPr>
              <a:defRPr>
                <a:solidFill>
                  <a:schemeClr val="accent3"/>
                </a:solidFill>
              </a:defRPr>
            </a:lvl1pPr>
          </a:lstStyle>
          <a:p>
            <a:r>
              <a:rPr lang="en-GB" dirty="0"/>
              <a:t>Click to edit Master title style </a:t>
            </a:r>
            <a:r>
              <a:rPr lang="en-GB" dirty="0" err="1"/>
              <a:t>bahbahbahbahbahbahbahbahbahbahbahabccccc</a:t>
            </a:r>
            <a:endParaRPr lang="en-DK" dirty="0"/>
          </a:p>
        </p:txBody>
      </p:sp>
      <p:sp>
        <p:nvSpPr>
          <p:cNvPr id="4" name="Slide Number Placeholder 5">
            <a:extLst>
              <a:ext uri="{FF2B5EF4-FFF2-40B4-BE49-F238E27FC236}">
                <a16:creationId xmlns:a16="http://schemas.microsoft.com/office/drawing/2014/main" id="{DB43CED0-2C6E-F54B-FC81-DF39A0B7CDFD}"/>
              </a:ext>
            </a:extLst>
          </p:cNvPr>
          <p:cNvSpPr>
            <a:spLocks noGrp="1"/>
          </p:cNvSpPr>
          <p:nvPr>
            <p:ph type="sldNum" sz="quarter" idx="4"/>
          </p:nvPr>
        </p:nvSpPr>
        <p:spPr>
          <a:xfrm>
            <a:off x="11232242" y="6454217"/>
            <a:ext cx="449395" cy="403783"/>
          </a:xfrm>
          <a:prstGeom prst="rect">
            <a:avLst/>
          </a:prstGeom>
        </p:spPr>
        <p:txBody>
          <a:bodyPr vert="horz" lIns="91440" tIns="45720" rIns="91440" bIns="45720" rtlCol="0" anchor="ctr"/>
          <a:lstStyle>
            <a:lvl1pPr algn="r">
              <a:defRPr sz="600" baseline="0">
                <a:solidFill>
                  <a:schemeClr val="bg1"/>
                </a:solidFill>
                <a:latin typeface="IBM Plex Mono" panose="020B0509050203000203" pitchFamily="49" charset="77"/>
              </a:defRPr>
            </a:lvl1pPr>
          </a:lstStyle>
          <a:p>
            <a:fld id="{D10B6298-3FE3-C848-A2A5-E3248BDD6909}" type="slidenum">
              <a:rPr lang="en-DK" smtClean="0"/>
              <a:pPr/>
              <a:t>‹#›</a:t>
            </a:fld>
            <a:endParaRPr lang="en-DK" dirty="0"/>
          </a:p>
        </p:txBody>
      </p:sp>
      <p:sp>
        <p:nvSpPr>
          <p:cNvPr id="5" name="Date Placeholder 3">
            <a:extLst>
              <a:ext uri="{FF2B5EF4-FFF2-40B4-BE49-F238E27FC236}">
                <a16:creationId xmlns:a16="http://schemas.microsoft.com/office/drawing/2014/main" id="{ADE6D99B-6A4F-C381-B6FF-60B333DE926A}"/>
              </a:ext>
            </a:extLst>
          </p:cNvPr>
          <p:cNvSpPr>
            <a:spLocks noGrp="1"/>
          </p:cNvSpPr>
          <p:nvPr>
            <p:ph type="dt" sz="half" idx="2"/>
          </p:nvPr>
        </p:nvSpPr>
        <p:spPr>
          <a:xfrm>
            <a:off x="9675807" y="6490379"/>
            <a:ext cx="1554802" cy="93543"/>
          </a:xfrm>
          <a:prstGeom prst="rect">
            <a:avLst/>
          </a:prstGeom>
        </p:spPr>
        <p:txBody>
          <a:bodyPr vert="horz" lIns="91440" tIns="45720" rIns="91440" bIns="45720" rtlCol="0" anchor="ctr" anchorCtr="0"/>
          <a:lstStyle>
            <a:lvl1pPr algn="ctr">
              <a:defRPr sz="800" b="0" i="0" baseline="0">
                <a:solidFill>
                  <a:schemeClr val="bg1">
                    <a:alpha val="85000"/>
                  </a:schemeClr>
                </a:solidFill>
                <a:latin typeface="Montserrat Medium" pitchFamily="2" charset="77"/>
              </a:defRPr>
            </a:lvl1pPr>
          </a:lstStyle>
          <a:p>
            <a:fld id="{163975F9-8645-F143-8D12-24F040980673}" type="datetime7">
              <a:rPr lang="da-DK" smtClean="0"/>
              <a:t>07/06 2025</a:t>
            </a:fld>
            <a:endParaRPr lang="en-DK" dirty="0"/>
          </a:p>
        </p:txBody>
      </p:sp>
    </p:spTree>
    <p:extLst>
      <p:ext uri="{BB962C8B-B14F-4D97-AF65-F5344CB8AC3E}">
        <p14:creationId xmlns:p14="http://schemas.microsoft.com/office/powerpoint/2010/main" val="68359909"/>
      </p:ext>
    </p:extLst>
  </p:cSld>
  <p:clrMapOvr>
    <a:masterClrMapping/>
  </p:clrMapOvr>
  <p:extLst>
    <p:ext uri="{DCECCB84-F9BA-43D5-87BE-67443E8EF086}">
      <p15:sldGuideLst xmlns:p15="http://schemas.microsoft.com/office/powerpoint/2012/main">
        <p15:guide id="7" pos="7469">
          <p15:clr>
            <a:srgbClr val="FBAE40"/>
          </p15:clr>
        </p15:guide>
        <p15:guide id="8" pos="16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94F47D4-DAED-3F45-A2BF-026E01B44214}"/>
              </a:ext>
            </a:extLst>
          </p:cNvPr>
          <p:cNvSpPr>
            <a:spLocks noGrp="1"/>
          </p:cNvSpPr>
          <p:nvPr>
            <p:ph type="body" sz="quarter" idx="10" hasCustomPrompt="1"/>
          </p:nvPr>
        </p:nvSpPr>
        <p:spPr>
          <a:xfrm>
            <a:off x="517524" y="759747"/>
            <a:ext cx="11156952" cy="5477728"/>
          </a:xfrm>
          <a:prstGeom prst="rect">
            <a:avLst/>
          </a:prstGeom>
        </p:spPr>
        <p:txBody>
          <a:bodyPr anchor="t">
            <a:normAutofit/>
          </a:bodyPr>
          <a:lstStyle>
            <a:lvl1pPr marL="457200" indent="-457200">
              <a:buFont typeface="+mj-lt"/>
              <a:buAutoNum type="arabicPeriod"/>
              <a:defRPr sz="2400"/>
            </a:lvl1pPr>
            <a:lvl2pPr marL="800100" indent="-342900">
              <a:buFont typeface="+mj-lt"/>
              <a:buAutoNum type="alphaUcPeriod"/>
              <a:defRPr/>
            </a:lvl2pPr>
            <a:lvl3pPr marL="1257300" indent="-342900">
              <a:buFont typeface="+mj-lt"/>
              <a:buAutoNum type="arabicParenR"/>
              <a:defRPr/>
            </a:lvl3pPr>
            <a:lvl4pPr marL="1771650" indent="-400050">
              <a:buFont typeface="+mj-lt"/>
              <a:buAutoNum type="alphaLcParenR"/>
              <a:defRPr/>
            </a:lvl4pPr>
          </a:lstStyle>
          <a:p>
            <a:pPr lvl="0"/>
            <a:r>
              <a:rPr lang="en-GB" noProof="0" dirty="0"/>
              <a:t>First part</a:t>
            </a:r>
          </a:p>
          <a:p>
            <a:pPr lvl="1"/>
            <a:r>
              <a:rPr lang="en-GB" noProof="0" dirty="0"/>
              <a:t>Part A</a:t>
            </a:r>
          </a:p>
          <a:p>
            <a:pPr lvl="2"/>
            <a:r>
              <a:rPr lang="en-GB" noProof="0" dirty="0"/>
              <a:t>Part 1</a:t>
            </a:r>
          </a:p>
          <a:p>
            <a:pPr lvl="2"/>
            <a:r>
              <a:rPr lang="en-GB" noProof="0" dirty="0"/>
              <a:t>Part 2</a:t>
            </a:r>
          </a:p>
          <a:p>
            <a:pPr lvl="3"/>
            <a:r>
              <a:rPr lang="en-GB" noProof="0" dirty="0"/>
              <a:t>Part a</a:t>
            </a:r>
          </a:p>
          <a:p>
            <a:pPr lvl="1"/>
            <a:r>
              <a:rPr lang="en-GB" noProof="0" dirty="0"/>
              <a:t>Part two</a:t>
            </a:r>
          </a:p>
          <a:p>
            <a:pPr lvl="1"/>
            <a:r>
              <a:rPr lang="en-GB" noProof="0" dirty="0"/>
              <a:t>Part three</a:t>
            </a:r>
          </a:p>
          <a:p>
            <a:pPr lvl="0"/>
            <a:r>
              <a:rPr lang="en-GB" noProof="0" dirty="0"/>
              <a:t>Second Part</a:t>
            </a:r>
          </a:p>
          <a:p>
            <a:pPr lvl="1"/>
            <a:r>
              <a:rPr lang="en-GB" noProof="0" dirty="0"/>
              <a:t>Part one</a:t>
            </a:r>
          </a:p>
          <a:p>
            <a:pPr lvl="1"/>
            <a:r>
              <a:rPr lang="en-GB" noProof="0" dirty="0"/>
              <a:t>Part two</a:t>
            </a:r>
          </a:p>
          <a:p>
            <a:pPr lvl="1"/>
            <a:r>
              <a:rPr lang="en-GB" noProof="0" dirty="0"/>
              <a:t>Part three</a:t>
            </a:r>
          </a:p>
          <a:p>
            <a:pPr lvl="0"/>
            <a:r>
              <a:rPr lang="en-GB" noProof="0" dirty="0"/>
              <a:t>Third Part</a:t>
            </a:r>
          </a:p>
          <a:p>
            <a:pPr lvl="1"/>
            <a:r>
              <a:rPr lang="en-GB" noProof="0" dirty="0"/>
              <a:t>Part one</a:t>
            </a:r>
          </a:p>
          <a:p>
            <a:pPr lvl="1"/>
            <a:r>
              <a:rPr lang="en-GB" noProof="0" dirty="0"/>
              <a:t>Part two</a:t>
            </a:r>
          </a:p>
          <a:p>
            <a:pPr lvl="1"/>
            <a:r>
              <a:rPr lang="en-GB" noProof="0" dirty="0"/>
              <a:t>Part three</a:t>
            </a:r>
          </a:p>
          <a:p>
            <a:pPr lvl="0"/>
            <a:endParaRPr lang="en-GB" noProof="0" dirty="0"/>
          </a:p>
        </p:txBody>
      </p:sp>
      <p:sp>
        <p:nvSpPr>
          <p:cNvPr id="2" name="Espace réservé du pied de page 1">
            <a:extLst>
              <a:ext uri="{FF2B5EF4-FFF2-40B4-BE49-F238E27FC236}">
                <a16:creationId xmlns:a16="http://schemas.microsoft.com/office/drawing/2014/main" id="{651F5F26-6F13-4D9F-9C2B-63A46D04B18C}"/>
              </a:ext>
            </a:extLst>
          </p:cNvPr>
          <p:cNvSpPr>
            <a:spLocks noGrp="1"/>
          </p:cNvSpPr>
          <p:nvPr>
            <p:ph type="ftr" sz="quarter" idx="11"/>
          </p:nvPr>
        </p:nvSpPr>
        <p:spPr/>
        <p:txBody>
          <a:bodyPr/>
          <a:lstStyle/>
          <a:p>
            <a:r>
              <a:rPr lang="fr-FR"/>
              <a:t>ASN Internal Use</a:t>
            </a:r>
            <a:endParaRPr lang="fr-FR" dirty="0"/>
          </a:p>
        </p:txBody>
      </p:sp>
      <p:sp>
        <p:nvSpPr>
          <p:cNvPr id="6" name="Titre 1">
            <a:extLst>
              <a:ext uri="{FF2B5EF4-FFF2-40B4-BE49-F238E27FC236}">
                <a16:creationId xmlns:a16="http://schemas.microsoft.com/office/drawing/2014/main" id="{40B4B6AA-8F42-804B-858B-1523007427E4}"/>
              </a:ext>
            </a:extLst>
          </p:cNvPr>
          <p:cNvSpPr>
            <a:spLocks noGrp="1"/>
          </p:cNvSpPr>
          <p:nvPr>
            <p:ph type="title" hasCustomPrompt="1"/>
          </p:nvPr>
        </p:nvSpPr>
        <p:spPr>
          <a:xfrm>
            <a:off x="120000" y="0"/>
            <a:ext cx="11952000" cy="657225"/>
          </a:xfrm>
          <a:prstGeom prst="rect">
            <a:avLst/>
          </a:prstGeom>
        </p:spPr>
        <p:txBody>
          <a:bodyPr anchor="ctr">
            <a:normAutofit/>
          </a:bodyPr>
          <a:lstStyle>
            <a:lvl1pPr>
              <a:defRPr sz="2800">
                <a:solidFill>
                  <a:schemeClr val="tx1"/>
                </a:solidFill>
                <a:latin typeface="+mj-lt"/>
              </a:defRPr>
            </a:lvl1pPr>
          </a:lstStyle>
          <a:p>
            <a:r>
              <a:rPr lang="en-GB" noProof="0" dirty="0"/>
              <a:t>Table of contents / Table des matières</a:t>
            </a:r>
          </a:p>
        </p:txBody>
      </p:sp>
    </p:spTree>
    <p:extLst>
      <p:ext uri="{BB962C8B-B14F-4D97-AF65-F5344CB8AC3E}">
        <p14:creationId xmlns:p14="http://schemas.microsoft.com/office/powerpoint/2010/main" val="1937699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285C2A55-F29A-5C46-991A-017D3E698E85}"/>
              </a:ext>
            </a:extLst>
          </p:cNvPr>
          <p:cNvSpPr>
            <a:spLocks noGrp="1"/>
          </p:cNvSpPr>
          <p:nvPr>
            <p:ph type="title" hasCustomPrompt="1"/>
          </p:nvPr>
        </p:nvSpPr>
        <p:spPr>
          <a:xfrm>
            <a:off x="120000" y="0"/>
            <a:ext cx="11952000" cy="657225"/>
          </a:xfrm>
          <a:prstGeom prst="rect">
            <a:avLst/>
          </a:prstGeom>
        </p:spPr>
        <p:txBody>
          <a:bodyPr anchor="ctr">
            <a:normAutofit/>
          </a:bodyPr>
          <a:lstStyle>
            <a:lvl1pPr>
              <a:defRPr sz="2800">
                <a:solidFill>
                  <a:schemeClr val="tx1"/>
                </a:solidFill>
                <a:latin typeface="+mj-lt"/>
              </a:defRPr>
            </a:lvl1pPr>
          </a:lstStyle>
          <a:p>
            <a:r>
              <a:rPr lang="en-GB" noProof="0" dirty="0"/>
              <a:t>Title of your slide</a:t>
            </a:r>
          </a:p>
        </p:txBody>
      </p:sp>
      <p:sp>
        <p:nvSpPr>
          <p:cNvPr id="2" name="Espace réservé du pied de page 1">
            <a:extLst>
              <a:ext uri="{FF2B5EF4-FFF2-40B4-BE49-F238E27FC236}">
                <a16:creationId xmlns:a16="http://schemas.microsoft.com/office/drawing/2014/main" id="{EDBEA884-3FEA-47F3-BCAD-776E1442D5D4}"/>
              </a:ext>
            </a:extLst>
          </p:cNvPr>
          <p:cNvSpPr>
            <a:spLocks noGrp="1"/>
          </p:cNvSpPr>
          <p:nvPr>
            <p:ph type="ftr" sz="quarter" idx="10"/>
          </p:nvPr>
        </p:nvSpPr>
        <p:spPr/>
        <p:txBody>
          <a:bodyPr/>
          <a:lstStyle/>
          <a:p>
            <a:r>
              <a:rPr lang="fr-FR"/>
              <a:t>ASN Internal Use</a:t>
            </a:r>
            <a:endParaRPr lang="fr-FR" dirty="0"/>
          </a:p>
        </p:txBody>
      </p:sp>
    </p:spTree>
    <p:extLst>
      <p:ext uri="{BB962C8B-B14F-4D97-AF65-F5344CB8AC3E}">
        <p14:creationId xmlns:p14="http://schemas.microsoft.com/office/powerpoint/2010/main" val="4275933167"/>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47880" y="730800"/>
            <a:ext cx="10296000" cy="805320"/>
          </a:xfrm>
          <a:prstGeom prst="rect">
            <a:avLst/>
          </a:prstGeom>
          <a:noFill/>
          <a:ln w="0">
            <a:noFill/>
          </a:ln>
        </p:spPr>
        <p:txBody>
          <a:bodyPr lIns="0" tIns="0" rIns="0" bIns="0" anchor="ctr">
            <a:noAutofit/>
          </a:bodyPr>
          <a:lstStyle/>
          <a:p>
            <a:pPr indent="0">
              <a:buNone/>
            </a:pPr>
            <a:endParaRPr lang="en-SE" sz="1800" b="0" strike="noStrike" spc="-1">
              <a:solidFill>
                <a:schemeClr val="dk1"/>
              </a:solidFill>
              <a:latin typeface="Arial"/>
            </a:endParaRPr>
          </a:p>
        </p:txBody>
      </p:sp>
      <p:sp>
        <p:nvSpPr>
          <p:cNvPr id="23" name="PlaceHolder 2"/>
          <p:cNvSpPr>
            <a:spLocks noGrp="1"/>
          </p:cNvSpPr>
          <p:nvPr>
            <p:ph/>
          </p:nvPr>
        </p:nvSpPr>
        <p:spPr>
          <a:xfrm>
            <a:off x="947880" y="1621800"/>
            <a:ext cx="10296000" cy="3951360"/>
          </a:xfrm>
          <a:prstGeom prst="rect">
            <a:avLst/>
          </a:prstGeom>
          <a:noFill/>
          <a:ln w="0">
            <a:noFill/>
          </a:ln>
        </p:spPr>
        <p:txBody>
          <a:bodyPr lIns="0" tIns="0" rIns="0" bIns="0" anchor="t">
            <a:normAutofit/>
          </a:bodyPr>
          <a:lstStyle/>
          <a:p>
            <a:pPr indent="0">
              <a:spcBef>
                <a:spcPts val="1417"/>
              </a:spcBef>
              <a:buNone/>
            </a:pPr>
            <a:endParaRPr lang="en-SE" sz="1800" b="0" strike="noStrike" spc="-1">
              <a:solidFill>
                <a:schemeClr val="dk1"/>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47B3DD88-ACE5-4C4E-8BB1-011550C42226}"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2327355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7AE9A4-1E56-644E-AF0F-3E64F21D2F4F}"/>
              </a:ext>
            </a:extLst>
          </p:cNvPr>
          <p:cNvSpPr>
            <a:spLocks noGrp="1"/>
          </p:cNvSpPr>
          <p:nvPr>
            <p:ph type="ctrTitle"/>
          </p:nvPr>
        </p:nvSpPr>
        <p:spPr>
          <a:xfrm>
            <a:off x="1470212" y="1122363"/>
            <a:ext cx="9144000" cy="2387600"/>
          </a:xfrm>
        </p:spPr>
        <p:txBody>
          <a:bodyPr anchor="b">
            <a:normAutofit/>
          </a:bodyPr>
          <a:lstStyle>
            <a:lvl1pPr algn="l">
              <a:defRPr sz="7200"/>
            </a:lvl1pPr>
          </a:lstStyle>
          <a:p>
            <a:endParaRPr lang="nb-NO"/>
          </a:p>
        </p:txBody>
      </p:sp>
      <p:sp>
        <p:nvSpPr>
          <p:cNvPr id="3" name="Undertittel 2">
            <a:extLst>
              <a:ext uri="{FF2B5EF4-FFF2-40B4-BE49-F238E27FC236}">
                <a16:creationId xmlns:a16="http://schemas.microsoft.com/office/drawing/2014/main" id="{6B568562-2038-7549-A3BA-D2A27552EA2D}"/>
              </a:ext>
            </a:extLst>
          </p:cNvPr>
          <p:cNvSpPr>
            <a:spLocks noGrp="1"/>
          </p:cNvSpPr>
          <p:nvPr>
            <p:ph type="subTitle" idx="1"/>
          </p:nvPr>
        </p:nvSpPr>
        <p:spPr>
          <a:xfrm>
            <a:off x="1470212"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pic>
        <p:nvPicPr>
          <p:cNvPr id="7" name="Picture 9">
            <a:extLst>
              <a:ext uri="{FF2B5EF4-FFF2-40B4-BE49-F238E27FC236}">
                <a16:creationId xmlns:a16="http://schemas.microsoft.com/office/drawing/2014/main" id="{D50CFA90-8016-174B-940D-20A71100CB13}"/>
              </a:ext>
            </a:extLst>
          </p:cNvPr>
          <p:cNvPicPr>
            <a:picLocks noChangeAspect="1"/>
          </p:cNvPicPr>
          <p:nvPr userDrawn="1"/>
        </p:nvPicPr>
        <p:blipFill>
          <a:blip r:embed="rId2"/>
          <a:stretch>
            <a:fillRect/>
          </a:stretch>
        </p:blipFill>
        <p:spPr>
          <a:xfrm>
            <a:off x="7988387" y="3218688"/>
            <a:ext cx="4211332" cy="3639312"/>
          </a:xfrm>
          <a:prstGeom prst="rect">
            <a:avLst/>
          </a:prstGeom>
        </p:spPr>
      </p:pic>
    </p:spTree>
    <p:extLst>
      <p:ext uri="{BB962C8B-B14F-4D97-AF65-F5344CB8AC3E}">
        <p14:creationId xmlns:p14="http://schemas.microsoft.com/office/powerpoint/2010/main" val="1124989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614BDC-6C7D-7E4D-BB5C-E9F7344810F7}"/>
              </a:ext>
            </a:extLst>
          </p:cNvPr>
          <p:cNvSpPr>
            <a:spLocks noGrp="1"/>
          </p:cNvSpPr>
          <p:nvPr>
            <p:ph type="title" hasCustomPrompt="1"/>
          </p:nvPr>
        </p:nvSpPr>
        <p:spPr>
          <a:xfrm>
            <a:off x="1470211" y="1799245"/>
            <a:ext cx="6813176" cy="3042910"/>
          </a:xfrm>
        </p:spPr>
        <p:txBody>
          <a:bodyPr>
            <a:normAutofit/>
          </a:bodyPr>
          <a:lstStyle>
            <a:lvl1pPr algn="l">
              <a:defRPr sz="6000"/>
            </a:lvl1pPr>
          </a:lstStyle>
          <a:p>
            <a:r>
              <a:rPr lang="nb-NO" err="1"/>
              <a:t>Kaplittelslide</a:t>
            </a:r>
            <a:r>
              <a:rPr lang="nb-NO"/>
              <a:t> over to linjer</a:t>
            </a:r>
          </a:p>
        </p:txBody>
      </p:sp>
      <p:pic>
        <p:nvPicPr>
          <p:cNvPr id="3" name="Picture 7">
            <a:extLst>
              <a:ext uri="{FF2B5EF4-FFF2-40B4-BE49-F238E27FC236}">
                <a16:creationId xmlns:a16="http://schemas.microsoft.com/office/drawing/2014/main" id="{5DEFC89E-ACF4-1448-95A4-153375A34CB1}"/>
              </a:ext>
            </a:extLst>
          </p:cNvPr>
          <p:cNvPicPr>
            <a:picLocks noChangeAspect="1"/>
          </p:cNvPicPr>
          <p:nvPr userDrawn="1"/>
        </p:nvPicPr>
        <p:blipFill>
          <a:blip r:embed="rId2"/>
          <a:stretch>
            <a:fillRect/>
          </a:stretch>
        </p:blipFill>
        <p:spPr>
          <a:xfrm>
            <a:off x="7846828" y="3537300"/>
            <a:ext cx="4345171" cy="3320700"/>
          </a:xfrm>
          <a:prstGeom prst="rect">
            <a:avLst/>
          </a:prstGeom>
        </p:spPr>
      </p:pic>
    </p:spTree>
    <p:extLst>
      <p:ext uri="{BB962C8B-B14F-4D97-AF65-F5344CB8AC3E}">
        <p14:creationId xmlns:p14="http://schemas.microsoft.com/office/powerpoint/2010/main" val="208177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865C29-4451-ED43-A45C-40EF00D0166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FFDD9E2-FDAE-A743-B22B-0C4C66A616F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7598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865C29-4451-ED43-A45C-40EF00D0166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FFDD9E2-FDAE-A743-B22B-0C4C66A616F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30790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479ADB-C331-584C-AE7E-7152F4AF9D0C}"/>
              </a:ext>
            </a:extLst>
          </p:cNvPr>
          <p:cNvSpPr>
            <a:spLocks noGrp="1"/>
          </p:cNvSpPr>
          <p:nvPr>
            <p:ph type="title"/>
          </p:nvPr>
        </p:nvSpPr>
        <p:spPr>
          <a:xfrm>
            <a:off x="838200" y="1265985"/>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5E57B96-74B5-CF4B-AF80-C6A00CAADC14}"/>
              </a:ext>
            </a:extLst>
          </p:cNvPr>
          <p:cNvSpPr>
            <a:spLocks noGrp="1"/>
          </p:cNvSpPr>
          <p:nvPr>
            <p:ph type="body" idx="1"/>
          </p:nvPr>
        </p:nvSpPr>
        <p:spPr>
          <a:xfrm>
            <a:off x="838200" y="411872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73037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019C3A-C6DE-AA4A-9D55-AC7F29E17ED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9B9769A-6447-104F-9A35-58017438E14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F743C77-EE05-FC49-8AB4-A7F081826CC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09258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97705-FF99-A240-B505-9F24371CDAB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26DF836-EECD-ED49-A770-49DFAAA8B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3F8D435-29CF-9F4F-9108-CFF989E05B8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7E2AEC9-0DAC-B74D-A51A-10C3893D3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EC3D9E5-C23C-5C44-AAF7-AA9C545BC1A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68356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56F11A-6DE2-7D41-A049-5BC7F4B9CF1F}"/>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943867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646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D55450-A01F-DA45-A422-7F12DBB3938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3BA41EE-0E48-3D4B-A01C-D396669FEE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C5064FD-362B-3146-B473-BE0FB6053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332996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87F95-10F8-174D-835E-639E648C296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9C004D-5D1B-D34A-BE09-E3D384B45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302C004-B9DD-464D-B40C-C19287A73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395660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558B7D-3232-2248-A7A6-F3ECF50F36D4}"/>
              </a:ext>
            </a:extLst>
          </p:cNvPr>
          <p:cNvSpPr>
            <a:spLocks noGrp="1"/>
          </p:cNvSpPr>
          <p:nvPr>
            <p:ph type="ctrTitle"/>
          </p:nvPr>
        </p:nvSpPr>
        <p:spPr>
          <a:xfrm>
            <a:off x="1524000" y="1122363"/>
            <a:ext cx="9144000" cy="2387600"/>
          </a:xfrm>
        </p:spPr>
        <p:txBody>
          <a:bodyPr anchor="b"/>
          <a:lstStyle>
            <a:lvl1pPr algn="l">
              <a:defRPr sz="6000"/>
            </a:lvl1pPr>
          </a:lstStyle>
          <a:p>
            <a:r>
              <a:rPr lang="en-GB"/>
              <a:t>Click to edit Master title style</a:t>
            </a:r>
            <a:endParaRPr lang="nb-NO"/>
          </a:p>
        </p:txBody>
      </p:sp>
      <p:sp>
        <p:nvSpPr>
          <p:cNvPr id="3" name="Undertittel 2">
            <a:extLst>
              <a:ext uri="{FF2B5EF4-FFF2-40B4-BE49-F238E27FC236}">
                <a16:creationId xmlns:a16="http://schemas.microsoft.com/office/drawing/2014/main" id="{F4A10565-9497-BA46-8E80-70C0BAA71EE3}"/>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Tree>
    <p:extLst>
      <p:ext uri="{BB962C8B-B14F-4D97-AF65-F5344CB8AC3E}">
        <p14:creationId xmlns:p14="http://schemas.microsoft.com/office/powerpoint/2010/main" val="3645259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80E3BE-D05E-5849-A617-35651F995CD2}"/>
              </a:ext>
            </a:extLst>
          </p:cNvPr>
          <p:cNvSpPr>
            <a:spLocks noGrp="1"/>
          </p:cNvSpPr>
          <p:nvPr>
            <p:ph type="title"/>
          </p:nvPr>
        </p:nvSpPr>
        <p:spPr/>
        <p:txBody>
          <a:body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41CC5231-15F3-B444-AEAB-23D4B25113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82108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950A12-26F3-6A41-9F79-9956BBF4F86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b-NO"/>
          </a:p>
        </p:txBody>
      </p:sp>
      <p:sp>
        <p:nvSpPr>
          <p:cNvPr id="3" name="Plassholder for tekst 2">
            <a:extLst>
              <a:ext uri="{FF2B5EF4-FFF2-40B4-BE49-F238E27FC236}">
                <a16:creationId xmlns:a16="http://schemas.microsoft.com/office/drawing/2014/main" id="{FC922691-74B5-FC4B-9320-5FDBB1055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72254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479ADB-C331-584C-AE7E-7152F4AF9D0C}"/>
              </a:ext>
            </a:extLst>
          </p:cNvPr>
          <p:cNvSpPr>
            <a:spLocks noGrp="1"/>
          </p:cNvSpPr>
          <p:nvPr>
            <p:ph type="title"/>
          </p:nvPr>
        </p:nvSpPr>
        <p:spPr>
          <a:xfrm>
            <a:off x="838200" y="1265985"/>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5E57B96-74B5-CF4B-AF80-C6A00CAADC14}"/>
              </a:ext>
            </a:extLst>
          </p:cNvPr>
          <p:cNvSpPr>
            <a:spLocks noGrp="1"/>
          </p:cNvSpPr>
          <p:nvPr>
            <p:ph type="body" idx="1"/>
          </p:nvPr>
        </p:nvSpPr>
        <p:spPr>
          <a:xfrm>
            <a:off x="838200" y="411872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231669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332176-1178-DF4F-8235-F7FEC155B732}"/>
              </a:ext>
            </a:extLst>
          </p:cNvPr>
          <p:cNvSpPr>
            <a:spLocks noGrp="1"/>
          </p:cNvSpPr>
          <p:nvPr>
            <p:ph type="title"/>
          </p:nvPr>
        </p:nvSpPr>
        <p:spPr/>
        <p:txBody>
          <a:body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B1DD42E4-FAFB-0148-B5A6-0044369EBB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innhold 3">
            <a:extLst>
              <a:ext uri="{FF2B5EF4-FFF2-40B4-BE49-F238E27FC236}">
                <a16:creationId xmlns:a16="http://schemas.microsoft.com/office/drawing/2014/main" id="{ACA34136-F2A5-224D-9E5D-703A28D0C6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818900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4035C9-2510-744E-8997-48A32CE0DC72}"/>
              </a:ext>
            </a:extLst>
          </p:cNvPr>
          <p:cNvSpPr>
            <a:spLocks noGrp="1"/>
          </p:cNvSpPr>
          <p:nvPr>
            <p:ph type="title"/>
          </p:nvPr>
        </p:nvSpPr>
        <p:spPr>
          <a:xfrm>
            <a:off x="839788" y="365125"/>
            <a:ext cx="10515600" cy="1325563"/>
          </a:xfrm>
        </p:spPr>
        <p:txBody>
          <a:bodyPr/>
          <a:lstStyle/>
          <a:p>
            <a:r>
              <a:rPr lang="en-GB"/>
              <a:t>Click to edit Master title style</a:t>
            </a:r>
            <a:endParaRPr lang="nb-NO"/>
          </a:p>
        </p:txBody>
      </p:sp>
      <p:sp>
        <p:nvSpPr>
          <p:cNvPr id="3" name="Plassholder for tekst 2">
            <a:extLst>
              <a:ext uri="{FF2B5EF4-FFF2-40B4-BE49-F238E27FC236}">
                <a16:creationId xmlns:a16="http://schemas.microsoft.com/office/drawing/2014/main" id="{C6806AD0-CEF1-A544-AB96-61C558DAD4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ssholder for innhold 3">
            <a:extLst>
              <a:ext uri="{FF2B5EF4-FFF2-40B4-BE49-F238E27FC236}">
                <a16:creationId xmlns:a16="http://schemas.microsoft.com/office/drawing/2014/main" id="{A047E2B9-83AD-6347-A219-18C92173F5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Plassholder for tekst 4">
            <a:extLst>
              <a:ext uri="{FF2B5EF4-FFF2-40B4-BE49-F238E27FC236}">
                <a16:creationId xmlns:a16="http://schemas.microsoft.com/office/drawing/2014/main" id="{59B7813B-2E91-1341-AF63-CD9205A05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ssholder for innhold 5">
            <a:extLst>
              <a:ext uri="{FF2B5EF4-FFF2-40B4-BE49-F238E27FC236}">
                <a16:creationId xmlns:a16="http://schemas.microsoft.com/office/drawing/2014/main" id="{049FDAEB-DC44-EA4D-A7CB-3C5E70B72F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30835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3239B4-C8C4-D941-8C5C-B09D07E5E7AB}"/>
              </a:ext>
            </a:extLst>
          </p:cNvPr>
          <p:cNvSpPr>
            <a:spLocks noGrp="1"/>
          </p:cNvSpPr>
          <p:nvPr>
            <p:ph type="title"/>
          </p:nvPr>
        </p:nvSpPr>
        <p:spPr>
          <a:xfrm>
            <a:off x="747889" y="2766218"/>
            <a:ext cx="10515600" cy="1325563"/>
          </a:xfrm>
        </p:spPr>
        <p:txBody>
          <a:bodyPr/>
          <a:lstStyle>
            <a:lvl1pPr algn="ctr">
              <a:defRPr/>
            </a:lvl1pPr>
          </a:lstStyle>
          <a:p>
            <a:r>
              <a:rPr lang="en-GB"/>
              <a:t>Click to edit Master title style</a:t>
            </a:r>
            <a:endParaRPr lang="nb-NO"/>
          </a:p>
        </p:txBody>
      </p:sp>
    </p:spTree>
    <p:extLst>
      <p:ext uri="{BB962C8B-B14F-4D97-AF65-F5344CB8AC3E}">
        <p14:creationId xmlns:p14="http://schemas.microsoft.com/office/powerpoint/2010/main" val="296632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9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84351F-8F04-FE48-AB52-02CB17114A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536738EB-3E94-7B47-89E7-D6B17CF245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tekst 3">
            <a:extLst>
              <a:ext uri="{FF2B5EF4-FFF2-40B4-BE49-F238E27FC236}">
                <a16:creationId xmlns:a16="http://schemas.microsoft.com/office/drawing/2014/main" id="{6D81E2C6-DA4C-524A-8ECC-B8CF44A67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98168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C088C6-8C10-744D-B691-8032B28277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b-NO"/>
          </a:p>
        </p:txBody>
      </p:sp>
      <p:sp>
        <p:nvSpPr>
          <p:cNvPr id="3" name="Plassholder for bilde 2">
            <a:extLst>
              <a:ext uri="{FF2B5EF4-FFF2-40B4-BE49-F238E27FC236}">
                <a16:creationId xmlns:a16="http://schemas.microsoft.com/office/drawing/2014/main" id="{6AEE9DBC-D07F-354B-837D-B6F307336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b-NO"/>
          </a:p>
        </p:txBody>
      </p:sp>
      <p:sp>
        <p:nvSpPr>
          <p:cNvPr id="4" name="Plassholder for tekst 3">
            <a:extLst>
              <a:ext uri="{FF2B5EF4-FFF2-40B4-BE49-F238E27FC236}">
                <a16:creationId xmlns:a16="http://schemas.microsoft.com/office/drawing/2014/main" id="{18217779-A1B6-4944-9289-95A2DA2B0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97956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om">
    <p:bg>
      <p:bgPr>
        <a:solidFill>
          <a:schemeClr val="bg1"/>
        </a:solidFill>
        <a:effectLst/>
      </p:bgPr>
    </p:bg>
    <p:spTree>
      <p:nvGrpSpPr>
        <p:cNvPr id="1" name=""/>
        <p:cNvGrpSpPr/>
        <p:nvPr/>
      </p:nvGrpSpPr>
      <p:grpSpPr>
        <a:xfrm>
          <a:off x="0" y="0"/>
          <a:ext cx="0" cy="0"/>
          <a:chOff x="0" y="0"/>
          <a:chExt cx="0" cy="0"/>
        </a:xfrm>
      </p:grpSpPr>
      <p:pic>
        <p:nvPicPr>
          <p:cNvPr id="10" name="Picture 9" descr="A screenshot of a social media post&#10;&#10;Description automatically generated">
            <a:extLst>
              <a:ext uri="{FF2B5EF4-FFF2-40B4-BE49-F238E27FC236}">
                <a16:creationId xmlns:a16="http://schemas.microsoft.com/office/drawing/2014/main" id="{E72FE156-1399-864F-AC55-F231A4000062}"/>
              </a:ext>
            </a:extLst>
          </p:cNvPr>
          <p:cNvPicPr>
            <a:picLocks noChangeAspect="1"/>
          </p:cNvPicPr>
          <p:nvPr userDrawn="1"/>
        </p:nvPicPr>
        <p:blipFill>
          <a:blip r:embed="rId2" cstate="screen">
            <a:alphaModFix amt="0"/>
            <a:extLst>
              <a:ext uri="{28A0092B-C50C-407E-A947-70E740481C1C}">
                <a14:useLocalDpi xmlns:a14="http://schemas.microsoft.com/office/drawing/2010/main"/>
              </a:ext>
            </a:extLst>
          </a:blip>
          <a:stretch>
            <a:fillRect/>
          </a:stretch>
        </p:blipFill>
        <p:spPr>
          <a:xfrm>
            <a:off x="811" y="0"/>
            <a:ext cx="12191189" cy="6858000"/>
          </a:xfrm>
          <a:prstGeom prst="rect">
            <a:avLst/>
          </a:prstGeom>
          <a:noFill/>
        </p:spPr>
      </p:pic>
      <p:sp>
        <p:nvSpPr>
          <p:cNvPr id="6" name="Slide Number Placeholder 5">
            <a:extLst>
              <a:ext uri="{FF2B5EF4-FFF2-40B4-BE49-F238E27FC236}">
                <a16:creationId xmlns:a16="http://schemas.microsoft.com/office/drawing/2014/main" id="{950AEA61-4FE3-7C42-89A9-FB3942D3E394}"/>
              </a:ext>
            </a:extLst>
          </p:cNvPr>
          <p:cNvSpPr>
            <a:spLocks noGrp="1"/>
          </p:cNvSpPr>
          <p:nvPr>
            <p:ph type="sldNum" sz="quarter" idx="12"/>
          </p:nvPr>
        </p:nvSpPr>
        <p:spPr/>
        <p:txBody>
          <a:bodyPr/>
          <a:lstStyle>
            <a:lvl1pPr>
              <a:defRPr sz="950">
                <a:solidFill>
                  <a:schemeClr val="tx1"/>
                </a:solidFill>
              </a:defRPr>
            </a:lvl1pPr>
          </a:lstStyle>
          <a:p>
            <a:fld id="{31CFD7BC-D517-AC45-90D9-8082FCA56916}" type="slidenum">
              <a:rPr lang="nb-NO" smtClean="0"/>
              <a:pPr/>
              <a:t>‹#›</a:t>
            </a:fld>
            <a:endParaRPr lang="nb-NO"/>
          </a:p>
        </p:txBody>
      </p:sp>
    </p:spTree>
    <p:extLst>
      <p:ext uri="{BB962C8B-B14F-4D97-AF65-F5344CB8AC3E}">
        <p14:creationId xmlns:p14="http://schemas.microsoft.com/office/powerpoint/2010/main" val="3681798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4F4BB-043D-934D-857E-658A7EADBC00}"/>
              </a:ext>
            </a:extLst>
          </p:cNvPr>
          <p:cNvSpPr/>
          <p:nvPr userDrawn="1"/>
        </p:nvSpPr>
        <p:spPr>
          <a:xfrm>
            <a:off x="139337" y="182880"/>
            <a:ext cx="1314995"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spTree>
    <p:extLst>
      <p:ext uri="{BB962C8B-B14F-4D97-AF65-F5344CB8AC3E}">
        <p14:creationId xmlns:p14="http://schemas.microsoft.com/office/powerpoint/2010/main" val="3712664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29043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tel, innhold,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05DB472C-02FE-4503-8EAB-8799FA48CBB3}"/>
              </a:ext>
            </a:extLst>
          </p:cNvPr>
          <p:cNvSpPr>
            <a:spLocks noGrp="1"/>
          </p:cNvSpPr>
          <p:nvPr>
            <p:ph type="pic" sz="quarter" idx="13"/>
          </p:nvPr>
        </p:nvSpPr>
        <p:spPr>
          <a:xfrm>
            <a:off x="6096000" y="0"/>
            <a:ext cx="6096000" cy="6858000"/>
          </a:xfrm>
          <a:custGeom>
            <a:avLst/>
            <a:gdLst>
              <a:gd name="connsiteX0" fmla="*/ 4961467 w 6096000"/>
              <a:gd name="connsiteY0" fmla="*/ 6362700 h 6858000"/>
              <a:gd name="connsiteX1" fmla="*/ 4927600 w 6096000"/>
              <a:gd name="connsiteY1" fmla="*/ 6396567 h 6858000"/>
              <a:gd name="connsiteX2" fmla="*/ 4927600 w 6096000"/>
              <a:gd name="connsiteY2" fmla="*/ 6532033 h 6858000"/>
              <a:gd name="connsiteX3" fmla="*/ 4961467 w 6096000"/>
              <a:gd name="connsiteY3" fmla="*/ 6565900 h 6858000"/>
              <a:gd name="connsiteX4" fmla="*/ 5674783 w 6096000"/>
              <a:gd name="connsiteY4" fmla="*/ 6565900 h 6858000"/>
              <a:gd name="connsiteX5" fmla="*/ 5708650 w 6096000"/>
              <a:gd name="connsiteY5" fmla="*/ 6532033 h 6858000"/>
              <a:gd name="connsiteX6" fmla="*/ 5708650 w 6096000"/>
              <a:gd name="connsiteY6" fmla="*/ 6396567 h 6858000"/>
              <a:gd name="connsiteX7" fmla="*/ 5674783 w 6096000"/>
              <a:gd name="connsiteY7" fmla="*/ 636270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4961467" y="6362700"/>
                </a:moveTo>
                <a:cubicBezTo>
                  <a:pt x="4942763" y="6362700"/>
                  <a:pt x="4927600" y="6377863"/>
                  <a:pt x="4927600" y="6396567"/>
                </a:cubicBezTo>
                <a:lnTo>
                  <a:pt x="4927600" y="6532033"/>
                </a:lnTo>
                <a:cubicBezTo>
                  <a:pt x="4927600" y="6550737"/>
                  <a:pt x="4942763" y="6565900"/>
                  <a:pt x="4961467" y="6565900"/>
                </a:cubicBezTo>
                <a:lnTo>
                  <a:pt x="5674783" y="6565900"/>
                </a:lnTo>
                <a:cubicBezTo>
                  <a:pt x="5693487" y="6565900"/>
                  <a:pt x="5708650" y="6550737"/>
                  <a:pt x="5708650" y="6532033"/>
                </a:cubicBezTo>
                <a:lnTo>
                  <a:pt x="5708650" y="6396567"/>
                </a:lnTo>
                <a:cubicBezTo>
                  <a:pt x="5708650" y="6377863"/>
                  <a:pt x="5693487" y="6362700"/>
                  <a:pt x="5674783" y="6362700"/>
                </a:cubicBezTo>
                <a:close/>
                <a:moveTo>
                  <a:pt x="0" y="0"/>
                </a:moveTo>
                <a:lnTo>
                  <a:pt x="6096000" y="0"/>
                </a:lnTo>
                <a:lnTo>
                  <a:pt x="6096000" y="6858000"/>
                </a:lnTo>
                <a:lnTo>
                  <a:pt x="0" y="6858000"/>
                </a:lnTo>
                <a:close/>
              </a:path>
            </a:pathLst>
          </a:custGeom>
        </p:spPr>
        <p:txBody>
          <a:bodyPr wrap="square">
            <a:noAutofit/>
          </a:bodyPr>
          <a:lstStyle/>
          <a:p>
            <a:r>
              <a:rPr lang="nb-NO"/>
              <a:t>Klikk på ikonet for å legge til et bilde</a:t>
            </a:r>
            <a:endParaRPr lang="en-US"/>
          </a:p>
        </p:txBody>
      </p:sp>
      <p:sp>
        <p:nvSpPr>
          <p:cNvPr id="13" name="Tittel 1">
            <a:extLst>
              <a:ext uri="{FF2B5EF4-FFF2-40B4-BE49-F238E27FC236}">
                <a16:creationId xmlns:a16="http://schemas.microsoft.com/office/drawing/2014/main" id="{DE2834B3-7ABE-4422-88EB-D0B375C0ED3D}"/>
              </a:ext>
            </a:extLst>
          </p:cNvPr>
          <p:cNvSpPr>
            <a:spLocks noGrp="1"/>
          </p:cNvSpPr>
          <p:nvPr>
            <p:ph type="title"/>
          </p:nvPr>
        </p:nvSpPr>
        <p:spPr>
          <a:xfrm>
            <a:off x="715651" y="758138"/>
            <a:ext cx="4644580" cy="474630"/>
          </a:xfrm>
        </p:spPr>
        <p:txBody>
          <a:bodyPr lIns="0" tIns="0" rIns="0" bIns="0" anchor="b" anchorCtr="0">
            <a:noAutofit/>
          </a:bodyPr>
          <a:lstStyle>
            <a:lvl1pPr>
              <a:defRPr>
                <a:solidFill>
                  <a:schemeClr val="tx2"/>
                </a:solidFill>
              </a:defRPr>
            </a:lvl1pPr>
          </a:lstStyle>
          <a:p>
            <a:r>
              <a:rPr lang="nb-NO"/>
              <a:t>Klikk for å redigere tittelstil</a:t>
            </a:r>
            <a:endParaRPr lang="en-US" dirty="0"/>
          </a:p>
        </p:txBody>
      </p:sp>
      <p:sp>
        <p:nvSpPr>
          <p:cNvPr id="15" name="Plassholder for innhold 11">
            <a:extLst>
              <a:ext uri="{FF2B5EF4-FFF2-40B4-BE49-F238E27FC236}">
                <a16:creationId xmlns:a16="http://schemas.microsoft.com/office/drawing/2014/main" id="{49AF0384-0BA9-4D12-82DA-0E7824F283A5}"/>
              </a:ext>
            </a:extLst>
          </p:cNvPr>
          <p:cNvSpPr>
            <a:spLocks noGrp="1"/>
          </p:cNvSpPr>
          <p:nvPr>
            <p:ph sz="quarter" idx="14"/>
          </p:nvPr>
        </p:nvSpPr>
        <p:spPr>
          <a:xfrm>
            <a:off x="715651" y="1631316"/>
            <a:ext cx="4644580" cy="4468546"/>
          </a:xfrm>
        </p:spPr>
        <p:txBody>
          <a:bodyPr/>
          <a:lstStyle>
            <a:lvl1pPr marL="228600" indent="-228600">
              <a:buFontTx/>
              <a:buBlip>
                <a:blip r:embed="rId2"/>
              </a:buBlip>
              <a:defRPr/>
            </a:lvl1pPr>
            <a:lvl2pPr marL="449263" indent="-228600">
              <a:defRPr/>
            </a:lvl2pPr>
            <a:lvl3pPr marL="715963" indent="-228600">
              <a:tabLst>
                <a:tab pos="625475" algn="l"/>
              </a:tabLst>
              <a:defRPr/>
            </a:lvl3pPr>
            <a:lvl4pPr marL="982663" indent="-228600">
              <a:defRPr/>
            </a:lvl4pPr>
            <a:lvl5pPr marL="1257300" indent="-228600">
              <a:tabLst>
                <a:tab pos="1257300" algn="l"/>
                <a:tab pos="1341438" algn="l"/>
              </a:tabLs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Plassholder for dato 3">
            <a:extLst>
              <a:ext uri="{FF2B5EF4-FFF2-40B4-BE49-F238E27FC236}">
                <a16:creationId xmlns:a16="http://schemas.microsoft.com/office/drawing/2014/main" id="{2DA82AF5-D1C5-42B2-99CE-846C8B73B2A0}"/>
              </a:ext>
            </a:extLst>
          </p:cNvPr>
          <p:cNvSpPr>
            <a:spLocks noGrp="1"/>
          </p:cNvSpPr>
          <p:nvPr>
            <p:ph type="dt" sz="half" idx="2"/>
          </p:nvPr>
        </p:nvSpPr>
        <p:spPr>
          <a:xfrm>
            <a:off x="7416800" y="6349998"/>
            <a:ext cx="2743200" cy="365125"/>
          </a:xfrm>
          <a:prstGeom prst="rect">
            <a:avLst/>
          </a:prstGeom>
        </p:spPr>
        <p:txBody>
          <a:bodyPr vert="horz" lIns="91440" tIns="45720" rIns="91440" bIns="45720" rtlCol="0" anchor="ctr"/>
          <a:lstStyle>
            <a:lvl1pPr algn="l">
              <a:defRPr sz="1200">
                <a:solidFill>
                  <a:schemeClr val="tx2"/>
                </a:solidFill>
              </a:defRPr>
            </a:lvl1pPr>
          </a:lstStyle>
          <a:p>
            <a:fld id="{6767C7A3-720F-4B64-8F64-3FC8BC9E7DF0}" type="datetime1">
              <a:rPr lang="en-US" smtClean="0"/>
              <a:t>6/7/25</a:t>
            </a:fld>
            <a:endParaRPr lang="en-US" dirty="0"/>
          </a:p>
        </p:txBody>
      </p:sp>
      <p:sp>
        <p:nvSpPr>
          <p:cNvPr id="9" name="Plassholder for bunntekst 4">
            <a:extLst>
              <a:ext uri="{FF2B5EF4-FFF2-40B4-BE49-F238E27FC236}">
                <a16:creationId xmlns:a16="http://schemas.microsoft.com/office/drawing/2014/main" id="{028CAE7D-DB70-4CCC-BC54-23259BD13AD6}"/>
              </a:ext>
            </a:extLst>
          </p:cNvPr>
          <p:cNvSpPr>
            <a:spLocks noGrp="1"/>
          </p:cNvSpPr>
          <p:nvPr>
            <p:ph type="ftr" sz="quarter" idx="3"/>
          </p:nvPr>
        </p:nvSpPr>
        <p:spPr>
          <a:xfrm>
            <a:off x="3213100" y="6349999"/>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10" name="Plassholder for lysbildenummer 5">
            <a:extLst>
              <a:ext uri="{FF2B5EF4-FFF2-40B4-BE49-F238E27FC236}">
                <a16:creationId xmlns:a16="http://schemas.microsoft.com/office/drawing/2014/main" id="{2F256A4E-7622-42D7-BD00-101E5F923499}"/>
              </a:ext>
            </a:extLst>
          </p:cNvPr>
          <p:cNvSpPr>
            <a:spLocks noGrp="1"/>
          </p:cNvSpPr>
          <p:nvPr>
            <p:ph type="sldNum" sz="quarter" idx="4"/>
          </p:nvPr>
        </p:nvSpPr>
        <p:spPr>
          <a:xfrm>
            <a:off x="381000" y="6350000"/>
            <a:ext cx="2743200" cy="365125"/>
          </a:xfrm>
          <a:prstGeom prst="rect">
            <a:avLst/>
          </a:prstGeom>
        </p:spPr>
        <p:txBody>
          <a:bodyPr vert="horz" lIns="91440" tIns="45720" rIns="91440" bIns="45720" rtlCol="0" anchor="ctr"/>
          <a:lstStyle>
            <a:lvl1pPr algn="l">
              <a:defRPr sz="1200">
                <a:solidFill>
                  <a:schemeClr val="tx2"/>
                </a:solidFill>
              </a:defRPr>
            </a:lvl1pPr>
          </a:lstStyle>
          <a:p>
            <a:fld id="{A6FBDE5F-4329-4F3D-8D07-B005C3B9AED6}" type="slidenum">
              <a:rPr lang="en-US" smtClean="0"/>
              <a:pPr/>
              <a:t>‹#›</a:t>
            </a:fld>
            <a:endParaRPr lang="en-US"/>
          </a:p>
        </p:txBody>
      </p:sp>
    </p:spTree>
    <p:extLst>
      <p:ext uri="{BB962C8B-B14F-4D97-AF65-F5344CB8AC3E}">
        <p14:creationId xmlns:p14="http://schemas.microsoft.com/office/powerpoint/2010/main" val="194097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019C3A-C6DE-AA4A-9D55-AC7F29E17ED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9B9769A-6447-104F-9A35-58017438E14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F743C77-EE05-FC49-8AB4-A7F081826CC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6970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97705-FF99-A240-B505-9F24371CDAB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26DF836-EECD-ED49-A770-49DFAAA8B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3F8D435-29CF-9F4F-9108-CFF989E05B8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7E2AEC9-0DAC-B74D-A51A-10C3893D3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EC3D9E5-C23C-5C44-AAF7-AA9C545BC1A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2011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56F11A-6DE2-7D41-A049-5BC7F4B9CF1F}"/>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12648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02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D55450-A01F-DA45-A422-7F12DBB3938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3BA41EE-0E48-3D4B-A01C-D396669FEE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C5064FD-362B-3146-B473-BE0FB6053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48366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5.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0035"/>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A827ACC-2FFC-5A47-9806-466DD9F19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8667CA1-20C0-BB4A-8C15-D4F093ECA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Bilde 7" descr="Et bilde som inneholder tekst, utklipp&#10;&#10;Automatisk generert beskrivelse">
            <a:extLst>
              <a:ext uri="{FF2B5EF4-FFF2-40B4-BE49-F238E27FC236}">
                <a16:creationId xmlns:a16="http://schemas.microsoft.com/office/drawing/2014/main" id="{8728298E-1EAF-1F4B-BCAD-17112CEF7EF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25110" y="6492875"/>
            <a:ext cx="760311" cy="202750"/>
          </a:xfrm>
          <a:prstGeom prst="rect">
            <a:avLst/>
          </a:prstGeom>
        </p:spPr>
      </p:pic>
    </p:spTree>
    <p:extLst>
      <p:ext uri="{BB962C8B-B14F-4D97-AF65-F5344CB8AC3E}">
        <p14:creationId xmlns:p14="http://schemas.microsoft.com/office/powerpoint/2010/main" val="34244184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bg1"/>
          </a:solidFill>
          <a:latin typeface="Haffer" pitchFamily="2" charset="77"/>
          <a:ea typeface="+mj-ea"/>
          <a:cs typeface="Haffer"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affer" pitchFamily="2" charset="77"/>
          <a:ea typeface="+mn-ea"/>
          <a:cs typeface="Haffer"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affer" pitchFamily="2" charset="77"/>
          <a:ea typeface="+mn-ea"/>
          <a:cs typeface="Haffer"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affer" pitchFamily="2" charset="77"/>
          <a:ea typeface="+mn-ea"/>
          <a:cs typeface="Haffer"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affer" pitchFamily="2" charset="77"/>
          <a:ea typeface="+mn-ea"/>
          <a:cs typeface="Haffer"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Bilde 7">
            <a:extLst>
              <a:ext uri="{FF2B5EF4-FFF2-40B4-BE49-F238E27FC236}">
                <a16:creationId xmlns:a16="http://schemas.microsoft.com/office/drawing/2014/main" id="{5F8CE567-A33F-D3C0-73D0-1E177D858A2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23441" y="6472997"/>
            <a:ext cx="800290" cy="213410"/>
          </a:xfrm>
          <a:prstGeom prst="rect">
            <a:avLst/>
          </a:prstGeom>
        </p:spPr>
      </p:pic>
    </p:spTree>
    <p:extLst>
      <p:ext uri="{BB962C8B-B14F-4D97-AF65-F5344CB8AC3E}">
        <p14:creationId xmlns:p14="http://schemas.microsoft.com/office/powerpoint/2010/main" val="11503633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55" r:id="rId12"/>
    <p:sldLayoutId id="2147483779" r:id="rId13"/>
    <p:sldLayoutId id="2147483780" r:id="rId14"/>
    <p:sldLayoutId id="2147483783" r:id="rId15"/>
    <p:sldLayoutId id="214748378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F0035"/>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A827ACC-2FFC-5A47-9806-466DD9F19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8667CA1-20C0-BB4A-8C15-D4F093ECA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Bilde 7" descr="Et bilde som inneholder tekst, utklipp&#10;&#10;Automatisk generert beskrivelse">
            <a:extLst>
              <a:ext uri="{FF2B5EF4-FFF2-40B4-BE49-F238E27FC236}">
                <a16:creationId xmlns:a16="http://schemas.microsoft.com/office/drawing/2014/main" id="{8728298E-1EAF-1F4B-BCAD-17112CEF7EF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25110" y="6492875"/>
            <a:ext cx="760311" cy="202750"/>
          </a:xfrm>
          <a:prstGeom prst="rect">
            <a:avLst/>
          </a:prstGeom>
        </p:spPr>
      </p:pic>
    </p:spTree>
    <p:extLst>
      <p:ext uri="{BB962C8B-B14F-4D97-AF65-F5344CB8AC3E}">
        <p14:creationId xmlns:p14="http://schemas.microsoft.com/office/powerpoint/2010/main" val="21839104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xStyles>
    <p:titleStyle>
      <a:lvl1pPr algn="l" defTabSz="914400" rtl="0" eaLnBrk="1" latinLnBrk="0" hangingPunct="1">
        <a:lnSpc>
          <a:spcPct val="90000"/>
        </a:lnSpc>
        <a:spcBef>
          <a:spcPct val="0"/>
        </a:spcBef>
        <a:buNone/>
        <a:defRPr sz="4400" kern="1200">
          <a:solidFill>
            <a:schemeClr val="bg1"/>
          </a:solidFill>
          <a:latin typeface="Haffer" pitchFamily="2" charset="77"/>
          <a:ea typeface="+mj-ea"/>
          <a:cs typeface="Haffer"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affer" pitchFamily="2" charset="77"/>
          <a:ea typeface="+mn-ea"/>
          <a:cs typeface="Haffer"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affer" pitchFamily="2" charset="77"/>
          <a:ea typeface="+mn-ea"/>
          <a:cs typeface="Haffer"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affer" pitchFamily="2" charset="77"/>
          <a:ea typeface="+mn-ea"/>
          <a:cs typeface="Haffer"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affer" pitchFamily="2" charset="77"/>
          <a:ea typeface="+mn-ea"/>
          <a:cs typeface="Haffer"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DDC844-9B7B-5E4C-BAD5-FFC2CE2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4A6E38F-99C7-7249-919F-3E532DE813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Bilde 7">
            <a:extLst>
              <a:ext uri="{FF2B5EF4-FFF2-40B4-BE49-F238E27FC236}">
                <a16:creationId xmlns:a16="http://schemas.microsoft.com/office/drawing/2014/main" id="{6A08E5B9-255C-C447-873C-2412C26C128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23441" y="6472997"/>
            <a:ext cx="800290" cy="213410"/>
          </a:xfrm>
          <a:prstGeom prst="rect">
            <a:avLst/>
          </a:prstGeom>
        </p:spPr>
      </p:pic>
    </p:spTree>
    <p:extLst>
      <p:ext uri="{BB962C8B-B14F-4D97-AF65-F5344CB8AC3E}">
        <p14:creationId xmlns:p14="http://schemas.microsoft.com/office/powerpoint/2010/main" val="92706197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3" r:id="rId10"/>
    <p:sldLayoutId id="2147483774" r:id="rId11"/>
    <p:sldLayoutId id="2147483775" r:id="rId12"/>
    <p:sldLayoutId id="2147483776" r:id="rId13"/>
  </p:sldLayoutIdLst>
  <p:txStyles>
    <p:titleStyle>
      <a:lvl1pPr algn="l" defTabSz="914400" rtl="0" eaLnBrk="1" latinLnBrk="0" hangingPunct="1">
        <a:lnSpc>
          <a:spcPct val="90000"/>
        </a:lnSpc>
        <a:spcBef>
          <a:spcPct val="0"/>
        </a:spcBef>
        <a:buNone/>
        <a:defRPr sz="4400" kern="1200">
          <a:solidFill>
            <a:schemeClr val="tx1"/>
          </a:solidFill>
          <a:latin typeface="Haffer" pitchFamily="2" charset="77"/>
          <a:ea typeface="+mj-ea"/>
          <a:cs typeface="Haffer" pitchFamily="2" charset="77"/>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affer" pitchFamily="2" charset="77"/>
          <a:ea typeface="+mn-ea"/>
          <a:cs typeface="Haffer" pitchFamily="2" charset="77"/>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affer" pitchFamily="2" charset="77"/>
          <a:ea typeface="+mn-ea"/>
          <a:cs typeface="Haffer" pitchFamily="2" charset="77"/>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affer" pitchFamily="2" charset="77"/>
          <a:ea typeface="+mn-ea"/>
          <a:cs typeface="Haffer" pitchFamily="2" charset="77"/>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Haffer" pitchFamily="2" charset="77"/>
          <a:ea typeface="+mn-ea"/>
          <a:cs typeface="Haffer"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NUL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NULL"/><Relationship Id="rId11" Type="http://schemas.openxmlformats.org/officeDocument/2006/relationships/image" Target="../media/image52.jpeg"/><Relationship Id="rId5" Type="http://schemas.openxmlformats.org/officeDocument/2006/relationships/image" Target="NULL"/><Relationship Id="rId10" Type="http://schemas.openxmlformats.org/officeDocument/2006/relationships/image" Target="../media/image51.png"/><Relationship Id="rId4" Type="http://schemas.openxmlformats.org/officeDocument/2006/relationships/image" Target="NUL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68.jpeg"/><Relationship Id="rId10" Type="http://schemas.openxmlformats.org/officeDocument/2006/relationships/image" Target="../media/image69.png"/><Relationship Id="rId4" Type="http://schemas.openxmlformats.org/officeDocument/2006/relationships/image" Target="../media/image67.jpe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13.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7.png"/><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15.png"/><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png"/><Relationship Id="rId7"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34.jp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40.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D53F6E-FBB9-EE97-B9B0-AAD9459D5A3E}"/>
              </a:ext>
            </a:extLst>
          </p:cNvPr>
          <p:cNvSpPr>
            <a:spLocks noGrp="1"/>
          </p:cNvSpPr>
          <p:nvPr>
            <p:ph type="ctrTitle"/>
          </p:nvPr>
        </p:nvSpPr>
        <p:spPr>
          <a:xfrm>
            <a:off x="6553201" y="344229"/>
            <a:ext cx="4754399" cy="2511684"/>
          </a:xfrm>
        </p:spPr>
        <p:txBody>
          <a:bodyPr>
            <a:noAutofit/>
          </a:bodyPr>
          <a:lstStyle/>
          <a:p>
            <a:r>
              <a:rPr lang="nb-NO" sz="3200" dirty="0" err="1">
                <a:latin typeface="Haffer"/>
              </a:rPr>
              <a:t>Technological</a:t>
            </a:r>
            <a:r>
              <a:rPr lang="nb-NO" sz="3200" dirty="0">
                <a:latin typeface="Haffer"/>
              </a:rPr>
              <a:t> and </a:t>
            </a:r>
            <a:r>
              <a:rPr lang="nb-NO" sz="3200" dirty="0" err="1">
                <a:latin typeface="Haffer"/>
              </a:rPr>
              <a:t>scientific</a:t>
            </a:r>
            <a:r>
              <a:rPr lang="nb-NO" sz="3200" dirty="0">
                <a:latin typeface="Haffer"/>
              </a:rPr>
              <a:t> </a:t>
            </a:r>
            <a:r>
              <a:rPr lang="nb-NO" sz="3200" dirty="0" err="1">
                <a:latin typeface="Haffer"/>
              </a:rPr>
              <a:t>opportunities</a:t>
            </a:r>
            <a:r>
              <a:rPr lang="nb-NO" sz="3200" dirty="0">
                <a:latin typeface="Haffer"/>
              </a:rPr>
              <a:t> </a:t>
            </a:r>
            <a:r>
              <a:rPr lang="nb-NO" sz="3200" dirty="0" err="1">
                <a:latin typeface="Haffer"/>
              </a:rPr>
              <a:t>with</a:t>
            </a:r>
            <a:r>
              <a:rPr lang="nb-NO" sz="3200" dirty="0">
                <a:latin typeface="Haffer"/>
              </a:rPr>
              <a:t> submarine </a:t>
            </a:r>
            <a:r>
              <a:rPr lang="nb-NO" sz="3200" dirty="0" err="1">
                <a:latin typeface="Haffer"/>
              </a:rPr>
              <a:t>cables</a:t>
            </a:r>
            <a:r>
              <a:rPr lang="nb-NO" sz="3200" dirty="0">
                <a:latin typeface="Haffer"/>
              </a:rPr>
              <a:t> -</a:t>
            </a:r>
            <a:r>
              <a:rPr lang="nb-NO" sz="3200" dirty="0" err="1">
                <a:latin typeface="Haffer"/>
              </a:rPr>
              <a:t>with</a:t>
            </a:r>
            <a:r>
              <a:rPr lang="nb-NO" sz="3200" dirty="0">
                <a:latin typeface="Haffer"/>
              </a:rPr>
              <a:t> </a:t>
            </a:r>
            <a:r>
              <a:rPr lang="nb-NO" sz="3200" dirty="0" err="1">
                <a:latin typeface="Haffer"/>
              </a:rPr>
              <a:t>focus</a:t>
            </a:r>
            <a:r>
              <a:rPr lang="nb-NO" sz="3200" dirty="0">
                <a:latin typeface="Haffer"/>
              </a:rPr>
              <a:t> </a:t>
            </a:r>
            <a:r>
              <a:rPr lang="nb-NO" sz="3200" dirty="0" err="1">
                <a:latin typeface="Haffer"/>
              </a:rPr>
              <a:t>on</a:t>
            </a:r>
            <a:r>
              <a:rPr lang="nb-NO" sz="3200" dirty="0">
                <a:latin typeface="Haffer"/>
              </a:rPr>
              <a:t> </a:t>
            </a:r>
            <a:br>
              <a:rPr lang="nb-NO" sz="3200" dirty="0">
                <a:latin typeface="Haffer"/>
              </a:rPr>
            </a:br>
            <a:r>
              <a:rPr lang="nb-NO" sz="3600" b="1" dirty="0">
                <a:latin typeface="Haffer"/>
              </a:rPr>
              <a:t>Polar Connect</a:t>
            </a:r>
            <a:endParaRPr lang="nb-NO" sz="6000" b="1" dirty="0">
              <a:latin typeface="Haffer"/>
            </a:endParaRPr>
          </a:p>
        </p:txBody>
      </p:sp>
      <p:sp>
        <p:nvSpPr>
          <p:cNvPr id="3" name="Undertittel 2">
            <a:extLst>
              <a:ext uri="{FF2B5EF4-FFF2-40B4-BE49-F238E27FC236}">
                <a16:creationId xmlns:a16="http://schemas.microsoft.com/office/drawing/2014/main" id="{3C49B5F6-0018-F62E-FFC5-CEF7903F4EBA}"/>
              </a:ext>
            </a:extLst>
          </p:cNvPr>
          <p:cNvSpPr>
            <a:spLocks noGrp="1"/>
          </p:cNvSpPr>
          <p:nvPr>
            <p:ph type="subTitle" idx="1"/>
          </p:nvPr>
        </p:nvSpPr>
        <p:spPr>
          <a:xfrm>
            <a:off x="6652259" y="3174207"/>
            <a:ext cx="5021581" cy="1655762"/>
          </a:xfrm>
        </p:spPr>
        <p:txBody>
          <a:bodyPr vert="horz" lIns="91440" tIns="45720" rIns="91440" bIns="45720" rtlCol="0" anchor="t">
            <a:normAutofit/>
          </a:bodyPr>
          <a:lstStyle/>
          <a:p>
            <a:r>
              <a:rPr lang="nb-NO" dirty="0">
                <a:latin typeface="Haffer"/>
              </a:rPr>
              <a:t>12th </a:t>
            </a:r>
            <a:r>
              <a:rPr lang="nb-NO" dirty="0" err="1">
                <a:latin typeface="Haffer"/>
              </a:rPr>
              <a:t>june</a:t>
            </a:r>
            <a:r>
              <a:rPr lang="nb-NO" dirty="0">
                <a:latin typeface="Haffer"/>
              </a:rPr>
              <a:t> 2025</a:t>
            </a:r>
            <a:endParaRPr lang="nb-NO" dirty="0"/>
          </a:p>
          <a:p>
            <a:r>
              <a:rPr lang="nb-NO" dirty="0">
                <a:latin typeface="Haffer"/>
              </a:rPr>
              <a:t>Olaf Schjelderup, Sikt and NORDUnet</a:t>
            </a:r>
          </a:p>
          <a:p>
            <a:endParaRPr lang="nb-NO" dirty="0"/>
          </a:p>
        </p:txBody>
      </p:sp>
      <p:pic>
        <p:nvPicPr>
          <p:cNvPr id="6" name="Picture 5" descr="A map of the earth&#10;&#10;AI-generated content may be incorrect.">
            <a:extLst>
              <a:ext uri="{FF2B5EF4-FFF2-40B4-BE49-F238E27FC236}">
                <a16:creationId xmlns:a16="http://schemas.microsoft.com/office/drawing/2014/main" id="{5D08518A-253D-B8D7-438B-4C7F8A067DBA}"/>
              </a:ext>
            </a:extLst>
          </p:cNvPr>
          <p:cNvPicPr>
            <a:picLocks noChangeAspect="1"/>
          </p:cNvPicPr>
          <p:nvPr/>
        </p:nvPicPr>
        <p:blipFill>
          <a:blip r:embed="rId3"/>
          <a:stretch>
            <a:fillRect/>
          </a:stretch>
        </p:blipFill>
        <p:spPr>
          <a:xfrm>
            <a:off x="317500" y="646113"/>
            <a:ext cx="5778500" cy="4419600"/>
          </a:xfrm>
          <a:prstGeom prst="rect">
            <a:avLst/>
          </a:prstGeom>
        </p:spPr>
      </p:pic>
      <p:grpSp>
        <p:nvGrpSpPr>
          <p:cNvPr id="9" name="Group 8">
            <a:extLst>
              <a:ext uri="{FF2B5EF4-FFF2-40B4-BE49-F238E27FC236}">
                <a16:creationId xmlns:a16="http://schemas.microsoft.com/office/drawing/2014/main" id="{EEE2A055-F783-C328-9CF1-00836DC1D335}"/>
              </a:ext>
            </a:extLst>
          </p:cNvPr>
          <p:cNvGrpSpPr/>
          <p:nvPr/>
        </p:nvGrpSpPr>
        <p:grpSpPr>
          <a:xfrm>
            <a:off x="7870455" y="6431902"/>
            <a:ext cx="4149527" cy="307456"/>
            <a:chOff x="1063255" y="6462382"/>
            <a:chExt cx="4149527" cy="307456"/>
          </a:xfrm>
        </p:grpSpPr>
        <p:pic>
          <p:nvPicPr>
            <p:cNvPr id="5" name="Picture 4">
              <a:extLst>
                <a:ext uri="{FF2B5EF4-FFF2-40B4-BE49-F238E27FC236}">
                  <a16:creationId xmlns:a16="http://schemas.microsoft.com/office/drawing/2014/main" id="{27DF2445-AD22-D1CA-F6C4-EF6A73C52D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3255" y="6462382"/>
              <a:ext cx="2718095" cy="307456"/>
            </a:xfrm>
            <a:prstGeom prst="rect">
              <a:avLst/>
            </a:prstGeom>
          </p:spPr>
        </p:pic>
        <p:pic>
          <p:nvPicPr>
            <p:cNvPr id="8" name="Picture 7" descr="Blue text on a white background&#10;&#10;AI-generated content may be incorrect.">
              <a:extLst>
                <a:ext uri="{FF2B5EF4-FFF2-40B4-BE49-F238E27FC236}">
                  <a16:creationId xmlns:a16="http://schemas.microsoft.com/office/drawing/2014/main" id="{BC64CD81-B249-CBF2-2C94-D5F0CA4988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1350" y="6462382"/>
              <a:ext cx="1431432" cy="307456"/>
            </a:xfrm>
            <a:prstGeom prst="rect">
              <a:avLst/>
            </a:prstGeom>
          </p:spPr>
        </p:pic>
      </p:grpSp>
      <p:pic>
        <p:nvPicPr>
          <p:cNvPr id="7" name="Picture 6" descr="A blue background with yellow and blue letters&#10;&#10;AI-generated content may be incorrect.">
            <a:extLst>
              <a:ext uri="{FF2B5EF4-FFF2-40B4-BE49-F238E27FC236}">
                <a16:creationId xmlns:a16="http://schemas.microsoft.com/office/drawing/2014/main" id="{A2A0953F-B6BF-FB88-AD2E-710E07BB9D61}"/>
              </a:ext>
            </a:extLst>
          </p:cNvPr>
          <p:cNvPicPr>
            <a:picLocks noChangeAspect="1"/>
          </p:cNvPicPr>
          <p:nvPr/>
        </p:nvPicPr>
        <p:blipFill>
          <a:blip r:embed="rId6"/>
          <a:stretch>
            <a:fillRect/>
          </a:stretch>
        </p:blipFill>
        <p:spPr>
          <a:xfrm>
            <a:off x="8963652" y="4449763"/>
            <a:ext cx="3098800" cy="1231900"/>
          </a:xfrm>
          <a:prstGeom prst="rect">
            <a:avLst/>
          </a:prstGeom>
        </p:spPr>
      </p:pic>
    </p:spTree>
    <p:extLst>
      <p:ext uri="{BB962C8B-B14F-4D97-AF65-F5344CB8AC3E}">
        <p14:creationId xmlns:p14="http://schemas.microsoft.com/office/powerpoint/2010/main" val="7300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FC3D-BE53-9E97-09FE-D295E619F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E4718-1E99-8062-D457-5DBE6775B6FC}"/>
              </a:ext>
            </a:extLst>
          </p:cNvPr>
          <p:cNvSpPr>
            <a:spLocks noGrp="1"/>
          </p:cNvSpPr>
          <p:nvPr>
            <p:ph type="title"/>
          </p:nvPr>
        </p:nvSpPr>
        <p:spPr>
          <a:xfrm>
            <a:off x="706179" y="43309"/>
            <a:ext cx="10932042" cy="1117979"/>
          </a:xfrm>
        </p:spPr>
        <p:txBody>
          <a:bodyPr>
            <a:normAutofit/>
          </a:bodyPr>
          <a:lstStyle/>
          <a:p>
            <a:r>
              <a:rPr lang="nb-NO" sz="3600" dirty="0" err="1"/>
              <a:t>Interrogator</a:t>
            </a:r>
            <a:r>
              <a:rPr lang="nb-NO" sz="3600" dirty="0"/>
              <a:t> - </a:t>
            </a:r>
            <a:r>
              <a:rPr lang="nb-NO" sz="3600" dirty="0" err="1"/>
              <a:t>OptoDAS</a:t>
            </a:r>
            <a:r>
              <a:rPr lang="nb-NO" sz="3600" dirty="0"/>
              <a:t>, </a:t>
            </a:r>
            <a:r>
              <a:rPr lang="nb-NO" sz="3600" dirty="0" err="1"/>
              <a:t>made</a:t>
            </a:r>
            <a:r>
              <a:rPr lang="nb-NO" sz="3600" dirty="0"/>
              <a:t> by ASN, Trondheim)</a:t>
            </a:r>
          </a:p>
        </p:txBody>
      </p:sp>
      <p:pic>
        <p:nvPicPr>
          <p:cNvPr id="6" name="Content Placeholder 5" descr="A close-up of a computer&#10;&#10;Description automatically generated with low confidence">
            <a:extLst>
              <a:ext uri="{FF2B5EF4-FFF2-40B4-BE49-F238E27FC236}">
                <a16:creationId xmlns:a16="http://schemas.microsoft.com/office/drawing/2014/main" id="{8541EB24-3337-0341-0990-764C17F03E9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06179" y="1422912"/>
            <a:ext cx="5181600" cy="4301231"/>
          </a:xfrm>
        </p:spPr>
      </p:pic>
      <p:sp>
        <p:nvSpPr>
          <p:cNvPr id="4" name="Content Placeholder 3">
            <a:extLst>
              <a:ext uri="{FF2B5EF4-FFF2-40B4-BE49-F238E27FC236}">
                <a16:creationId xmlns:a16="http://schemas.microsoft.com/office/drawing/2014/main" id="{587AAD14-3A60-0C77-294D-8D6586B449CD}"/>
              </a:ext>
            </a:extLst>
          </p:cNvPr>
          <p:cNvSpPr>
            <a:spLocks noGrp="1"/>
          </p:cNvSpPr>
          <p:nvPr>
            <p:ph sz="half" idx="2"/>
          </p:nvPr>
        </p:nvSpPr>
        <p:spPr>
          <a:xfrm>
            <a:off x="6095999" y="1253330"/>
            <a:ext cx="6011333" cy="4470813"/>
          </a:xfrm>
        </p:spPr>
        <p:txBody>
          <a:bodyPr>
            <a:normAutofit fontScale="77500" lnSpcReduction="20000"/>
          </a:bodyPr>
          <a:lstStyle/>
          <a:p>
            <a:pPr marL="0" indent="0">
              <a:buNone/>
            </a:pPr>
            <a:endParaRPr lang="nb-NO" dirty="0"/>
          </a:p>
          <a:p>
            <a:r>
              <a:rPr lang="nb-NO" dirty="0"/>
              <a:t>High </a:t>
            </a:r>
            <a:r>
              <a:rPr lang="nb-NO" dirty="0" err="1"/>
              <a:t>precision</a:t>
            </a:r>
            <a:r>
              <a:rPr lang="nb-NO" dirty="0"/>
              <a:t> </a:t>
            </a:r>
            <a:r>
              <a:rPr lang="nb-NO" dirty="0" err="1"/>
              <a:t>sweeping</a:t>
            </a:r>
            <a:r>
              <a:rPr lang="nb-NO" dirty="0"/>
              <a:t> laser, FPGA </a:t>
            </a:r>
            <a:r>
              <a:rPr lang="nb-NO" dirty="0" err="1"/>
              <a:t>preprocessing</a:t>
            </a:r>
            <a:r>
              <a:rPr lang="nb-NO" dirty="0"/>
              <a:t> </a:t>
            </a:r>
            <a:r>
              <a:rPr lang="nb-NO" dirty="0" err="1"/>
              <a:t>circuitry</a:t>
            </a:r>
            <a:endParaRPr lang="nb-NO" dirty="0"/>
          </a:p>
          <a:p>
            <a:r>
              <a:rPr lang="nb-NO" dirty="0"/>
              <a:t>Sending fast </a:t>
            </a:r>
            <a:r>
              <a:rPr lang="nb-NO" dirty="0" err="1"/>
              <a:t>pacing</a:t>
            </a:r>
            <a:r>
              <a:rPr lang="nb-NO" dirty="0"/>
              <a:t> </a:t>
            </a:r>
            <a:r>
              <a:rPr lang="nb-NO" dirty="0" err="1"/>
              <a:t>sweeping</a:t>
            </a:r>
            <a:r>
              <a:rPr lang="nb-NO" dirty="0"/>
              <a:t> pulses </a:t>
            </a:r>
            <a:r>
              <a:rPr lang="nb-NO" dirty="0" err="1"/>
              <a:t>into</a:t>
            </a:r>
            <a:r>
              <a:rPr lang="nb-NO" dirty="0"/>
              <a:t> the fiber, records </a:t>
            </a:r>
            <a:r>
              <a:rPr lang="nb-NO" dirty="0" err="1"/>
              <a:t>phase</a:t>
            </a:r>
            <a:r>
              <a:rPr lang="nb-NO" dirty="0"/>
              <a:t> </a:t>
            </a:r>
            <a:r>
              <a:rPr lang="nb-NO" dirty="0" err="1"/>
              <a:t>shifts</a:t>
            </a:r>
            <a:r>
              <a:rPr lang="nb-NO" dirty="0"/>
              <a:t> in </a:t>
            </a:r>
            <a:r>
              <a:rPr lang="nb-NO" dirty="0" err="1"/>
              <a:t>backscattered</a:t>
            </a:r>
            <a:r>
              <a:rPr lang="nb-NO" dirty="0"/>
              <a:t> signal </a:t>
            </a:r>
          </a:p>
          <a:p>
            <a:r>
              <a:rPr lang="nb-NO" dirty="0" err="1"/>
              <a:t>Both</a:t>
            </a:r>
            <a:r>
              <a:rPr lang="nb-NO" dirty="0"/>
              <a:t> C-band and L-band</a:t>
            </a:r>
          </a:p>
          <a:p>
            <a:r>
              <a:rPr lang="nb-NO" dirty="0"/>
              <a:t>Reach 100-150km in </a:t>
            </a:r>
            <a:r>
              <a:rPr lang="nb-NO" dirty="0" err="1"/>
              <a:t>basic</a:t>
            </a:r>
            <a:r>
              <a:rPr lang="nb-NO" dirty="0"/>
              <a:t> </a:t>
            </a:r>
            <a:r>
              <a:rPr lang="nb-NO" dirty="0" err="1"/>
              <a:t>setup</a:t>
            </a:r>
            <a:endParaRPr lang="nb-NO" dirty="0"/>
          </a:p>
          <a:p>
            <a:r>
              <a:rPr lang="nb-NO" dirty="0" err="1"/>
              <a:t>Can</a:t>
            </a:r>
            <a:r>
              <a:rPr lang="nb-NO" dirty="0"/>
              <a:t> handle multiple fiber </a:t>
            </a:r>
            <a:r>
              <a:rPr lang="nb-NO" dirty="0" err="1"/>
              <a:t>legs</a:t>
            </a:r>
            <a:r>
              <a:rPr lang="nb-NO" dirty="0"/>
              <a:t>:</a:t>
            </a:r>
          </a:p>
          <a:p>
            <a:pPr lvl="1"/>
            <a:r>
              <a:rPr lang="nb-NO" dirty="0"/>
              <a:t>MUX (4 </a:t>
            </a:r>
            <a:r>
              <a:rPr lang="nb-NO" dirty="0" err="1"/>
              <a:t>cables</a:t>
            </a:r>
            <a:r>
              <a:rPr lang="nb-NO" dirty="0"/>
              <a:t> </a:t>
            </a:r>
            <a:r>
              <a:rPr lang="nb-NO" dirty="0" err="1"/>
              <a:t>simultanously</a:t>
            </a:r>
            <a:r>
              <a:rPr lang="nb-NO" dirty="0"/>
              <a:t>)</a:t>
            </a:r>
          </a:p>
          <a:p>
            <a:pPr lvl="1"/>
            <a:r>
              <a:rPr lang="nb-NO" dirty="0"/>
              <a:t>With Optical Switch &gt; 100 fibers, </a:t>
            </a:r>
            <a:r>
              <a:rPr lang="nb-NO" dirty="0" err="1"/>
              <a:t>one</a:t>
            </a:r>
            <a:r>
              <a:rPr lang="nb-NO" dirty="0"/>
              <a:t> at a time.</a:t>
            </a:r>
          </a:p>
          <a:p>
            <a:r>
              <a:rPr lang="nb-NO" dirty="0"/>
              <a:t>Runs Linux and </a:t>
            </a:r>
            <a:r>
              <a:rPr lang="nb-NO" dirty="0" err="1"/>
              <a:t>processing</a:t>
            </a:r>
            <a:r>
              <a:rPr lang="nb-NO" dirty="0"/>
              <a:t> software, </a:t>
            </a:r>
            <a:r>
              <a:rPr lang="nb-NO" dirty="0" err="1"/>
              <a:t>equipped</a:t>
            </a:r>
            <a:r>
              <a:rPr lang="nb-NO" dirty="0"/>
              <a:t> </a:t>
            </a:r>
            <a:r>
              <a:rPr lang="nb-NO" dirty="0" err="1"/>
              <a:t>with</a:t>
            </a:r>
            <a:r>
              <a:rPr lang="nb-NO" dirty="0"/>
              <a:t> </a:t>
            </a:r>
            <a:r>
              <a:rPr lang="nb-NO" dirty="0" err="1"/>
              <a:t>storage</a:t>
            </a:r>
            <a:r>
              <a:rPr lang="nb-NO" dirty="0"/>
              <a:t> and </a:t>
            </a:r>
            <a:r>
              <a:rPr lang="nb-NO" dirty="0" err="1"/>
              <a:t>GigE-interfaces</a:t>
            </a:r>
            <a:r>
              <a:rPr lang="nb-NO" dirty="0"/>
              <a:t>.</a:t>
            </a:r>
          </a:p>
        </p:txBody>
      </p:sp>
    </p:spTree>
    <p:extLst>
      <p:ext uri="{BB962C8B-B14F-4D97-AF65-F5344CB8AC3E}">
        <p14:creationId xmlns:p14="http://schemas.microsoft.com/office/powerpoint/2010/main" val="3841718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205C-0CB0-835F-F6A3-0AC6FC9AB254}"/>
              </a:ext>
            </a:extLst>
          </p:cNvPr>
          <p:cNvSpPr>
            <a:spLocks noGrp="1"/>
          </p:cNvSpPr>
          <p:nvPr>
            <p:ph type="title"/>
          </p:nvPr>
        </p:nvSpPr>
        <p:spPr>
          <a:xfrm>
            <a:off x="204492" y="143881"/>
            <a:ext cx="12101991" cy="475919"/>
          </a:xfrm>
        </p:spPr>
        <p:txBody>
          <a:bodyPr>
            <a:noAutofit/>
          </a:bodyPr>
          <a:lstStyle/>
          <a:p>
            <a:r>
              <a:rPr lang="nb-NO" sz="2400" b="1" dirty="0"/>
              <a:t>DAS </a:t>
            </a:r>
            <a:r>
              <a:rPr lang="nb-NO" sz="2400" b="1" dirty="0" err="1"/>
              <a:t>on</a:t>
            </a:r>
            <a:r>
              <a:rPr lang="nb-NO" sz="2400" b="1" dirty="0"/>
              <a:t> </a:t>
            </a:r>
            <a:r>
              <a:rPr lang="nb-NO" sz="2400" b="1" dirty="0" err="1"/>
              <a:t>Sikt´s</a:t>
            </a:r>
            <a:r>
              <a:rPr lang="nb-NO" sz="2400" b="1" dirty="0"/>
              <a:t> submarine </a:t>
            </a:r>
            <a:r>
              <a:rPr lang="nb-NO" sz="2400" b="1" dirty="0" err="1"/>
              <a:t>cables</a:t>
            </a:r>
            <a:r>
              <a:rPr lang="nb-NO" sz="2400" b="1" dirty="0"/>
              <a:t> </a:t>
            </a:r>
            <a:r>
              <a:rPr lang="nb-NO" sz="2400" b="1" dirty="0" err="1"/>
              <a:t>outside</a:t>
            </a:r>
            <a:r>
              <a:rPr lang="nb-NO" sz="2400" b="1" dirty="0"/>
              <a:t> Svalbard. 7TB </a:t>
            </a:r>
            <a:r>
              <a:rPr lang="nb-NO" sz="2400" b="1" dirty="0" err="1"/>
              <a:t>raw</a:t>
            </a:r>
            <a:r>
              <a:rPr lang="nb-NO" sz="2400" b="1" dirty="0"/>
              <a:t> data per </a:t>
            </a:r>
            <a:r>
              <a:rPr lang="nb-NO" sz="2400" b="1" dirty="0" err="1"/>
              <a:t>day</a:t>
            </a:r>
            <a:r>
              <a:rPr lang="nb-NO" sz="2400" b="1" dirty="0"/>
              <a:t> per </a:t>
            </a:r>
            <a:r>
              <a:rPr lang="nb-NO" sz="2400" b="1" dirty="0" err="1"/>
              <a:t>interrogator</a:t>
            </a:r>
            <a:r>
              <a:rPr lang="nb-NO" sz="2400" b="1" dirty="0"/>
              <a:t>.</a:t>
            </a:r>
          </a:p>
        </p:txBody>
      </p:sp>
      <p:pic>
        <p:nvPicPr>
          <p:cNvPr id="8" name="Content Placeholder 7" descr="A picture containing text, screenshot, diagram, aqua&#10;&#10;Description automatically generated">
            <a:extLst>
              <a:ext uri="{FF2B5EF4-FFF2-40B4-BE49-F238E27FC236}">
                <a16:creationId xmlns:a16="http://schemas.microsoft.com/office/drawing/2014/main" id="{FC390919-C01A-ED9E-4C7B-0018E16FCF8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06783" y="761667"/>
            <a:ext cx="4886504" cy="2893093"/>
          </a:xfrm>
        </p:spPr>
      </p:pic>
      <p:pic>
        <p:nvPicPr>
          <p:cNvPr id="12" name="Picture 11" descr="A picture containing text, screenshot, map&#10;&#10;Description automatically generated">
            <a:extLst>
              <a:ext uri="{FF2B5EF4-FFF2-40B4-BE49-F238E27FC236}">
                <a16:creationId xmlns:a16="http://schemas.microsoft.com/office/drawing/2014/main" id="{45EF2B94-D630-0256-1350-2B4C53EDB0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672" y="619800"/>
            <a:ext cx="4370118" cy="3327196"/>
          </a:xfrm>
          <a:prstGeom prst="rect">
            <a:avLst/>
          </a:prstGeom>
        </p:spPr>
      </p:pic>
      <p:pic>
        <p:nvPicPr>
          <p:cNvPr id="13" name="Content Placeholder 5" descr="A picture containing text, screenshot, line, plot&#10;&#10;Description automatically generated">
            <a:extLst>
              <a:ext uri="{FF2B5EF4-FFF2-40B4-BE49-F238E27FC236}">
                <a16:creationId xmlns:a16="http://schemas.microsoft.com/office/drawing/2014/main" id="{2D365082-7AB0-284C-649C-78A2652894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124" y="3920554"/>
            <a:ext cx="4455214" cy="2326142"/>
          </a:xfrm>
          <a:prstGeom prst="rect">
            <a:avLst/>
          </a:prstGeom>
        </p:spPr>
      </p:pic>
      <p:pic>
        <p:nvPicPr>
          <p:cNvPr id="14" name="Content Placeholder 7" descr="A picture containing text, screenshot, map, line&#10;&#10;Description automatically generated">
            <a:extLst>
              <a:ext uri="{FF2B5EF4-FFF2-40B4-BE49-F238E27FC236}">
                <a16:creationId xmlns:a16="http://schemas.microsoft.com/office/drawing/2014/main" id="{2ED1FF34-9DAE-05A1-BDEC-B4FB97FEDF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02084" y="3666471"/>
            <a:ext cx="4974255" cy="3090396"/>
          </a:xfrm>
          <a:prstGeom prst="rect">
            <a:avLst/>
          </a:prstGeom>
        </p:spPr>
      </p:pic>
      <p:pic>
        <p:nvPicPr>
          <p:cNvPr id="16" name="Picture 15" descr="A close-up of a sign&#10;&#10;Description automatically generated with low confidence">
            <a:extLst>
              <a:ext uri="{FF2B5EF4-FFF2-40B4-BE49-F238E27FC236}">
                <a16:creationId xmlns:a16="http://schemas.microsoft.com/office/drawing/2014/main" id="{A432C5A0-C087-5DEB-BDF4-812A0FD95F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2878" y="6405644"/>
            <a:ext cx="1659835" cy="339512"/>
          </a:xfrm>
          <a:prstGeom prst="rect">
            <a:avLst/>
          </a:prstGeom>
        </p:spPr>
      </p:pic>
      <p:pic>
        <p:nvPicPr>
          <p:cNvPr id="18" name="Picture 17" descr="A black text on a white background&#10;&#10;Description automatically generated with medium confidence">
            <a:extLst>
              <a:ext uri="{FF2B5EF4-FFF2-40B4-BE49-F238E27FC236}">
                <a16:creationId xmlns:a16="http://schemas.microsoft.com/office/drawing/2014/main" id="{4814266B-2366-034A-6EB9-B4D471B4D3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98731" y="6436680"/>
            <a:ext cx="929419" cy="277439"/>
          </a:xfrm>
          <a:prstGeom prst="rect">
            <a:avLst/>
          </a:prstGeom>
        </p:spPr>
      </p:pic>
    </p:spTree>
    <p:extLst>
      <p:ext uri="{BB962C8B-B14F-4D97-AF65-F5344CB8AC3E}">
        <p14:creationId xmlns:p14="http://schemas.microsoft.com/office/powerpoint/2010/main" val="16327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B62DD965-BF18-4912-B722-B6E4126734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4023" y="589384"/>
            <a:ext cx="5943600" cy="6243320"/>
          </a:xfrm>
          <a:prstGeom prst="rect">
            <a:avLst/>
          </a:prstGeom>
        </p:spPr>
      </p:pic>
      <p:grpSp>
        <p:nvGrpSpPr>
          <p:cNvPr id="3" name="Group 2">
            <a:extLst>
              <a:ext uri="{FF2B5EF4-FFF2-40B4-BE49-F238E27FC236}">
                <a16:creationId xmlns:a16="http://schemas.microsoft.com/office/drawing/2014/main" id="{595A2C19-B5FE-48FD-9360-3BDCCCCCF70E}"/>
              </a:ext>
            </a:extLst>
          </p:cNvPr>
          <p:cNvGrpSpPr/>
          <p:nvPr/>
        </p:nvGrpSpPr>
        <p:grpSpPr>
          <a:xfrm>
            <a:off x="6662158" y="326562"/>
            <a:ext cx="5007850" cy="1422509"/>
            <a:chOff x="6520543" y="1077685"/>
            <a:chExt cx="6042518" cy="1921763"/>
          </a:xfrm>
        </p:grpSpPr>
        <p:pic>
          <p:nvPicPr>
            <p:cNvPr id="4" name="Picture 3">
              <a:extLst>
                <a:ext uri="{FF2B5EF4-FFF2-40B4-BE49-F238E27FC236}">
                  <a16:creationId xmlns:a16="http://schemas.microsoft.com/office/drawing/2014/main" id="{9DB1713A-A1F0-4641-B2D8-35ED6B37E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20543" y="1077685"/>
              <a:ext cx="4604566" cy="1915886"/>
            </a:xfrm>
            <a:prstGeom prst="rect">
              <a:avLst/>
            </a:prstGeom>
          </p:spPr>
        </p:pic>
        <p:grpSp>
          <p:nvGrpSpPr>
            <p:cNvPr id="5" name="Group 4">
              <a:extLst>
                <a:ext uri="{FF2B5EF4-FFF2-40B4-BE49-F238E27FC236}">
                  <a16:creationId xmlns:a16="http://schemas.microsoft.com/office/drawing/2014/main" id="{FEC21781-28CA-424B-8AB9-CE3CAA88BEDC}"/>
                </a:ext>
              </a:extLst>
            </p:cNvPr>
            <p:cNvGrpSpPr/>
            <p:nvPr/>
          </p:nvGrpSpPr>
          <p:grpSpPr>
            <a:xfrm>
              <a:off x="9148260" y="1206412"/>
              <a:ext cx="3414801" cy="1793036"/>
              <a:chOff x="9148260" y="1206412"/>
              <a:chExt cx="3414801" cy="1793036"/>
            </a:xfrm>
          </p:grpSpPr>
          <p:sp>
            <p:nvSpPr>
              <p:cNvPr id="6" name="TextBox 5">
                <a:extLst>
                  <a:ext uri="{FF2B5EF4-FFF2-40B4-BE49-F238E27FC236}">
                    <a16:creationId xmlns:a16="http://schemas.microsoft.com/office/drawing/2014/main" id="{58E4C241-06A3-4F24-A605-B1728763228B}"/>
                  </a:ext>
                </a:extLst>
              </p:cNvPr>
              <p:cNvSpPr txBox="1"/>
              <p:nvPr/>
            </p:nvSpPr>
            <p:spPr>
              <a:xfrm flipH="1">
                <a:off x="9148260" y="2691671"/>
                <a:ext cx="1976849" cy="307777"/>
              </a:xfrm>
              <a:prstGeom prst="rect">
                <a:avLst/>
              </a:prstGeom>
              <a:noFill/>
            </p:spPr>
            <p:txBody>
              <a:bodyPr wrap="square" rtlCol="0">
                <a:spAutoFit/>
              </a:bodyPr>
              <a:lstStyle/>
              <a:p>
                <a:r>
                  <a:rPr lang="nb-NO" sz="1400" b="1">
                    <a:solidFill>
                      <a:srgbClr val="FF0000"/>
                    </a:solidFill>
                  </a:rPr>
                  <a:t>* Isfjord radio</a:t>
                </a:r>
              </a:p>
            </p:txBody>
          </p:sp>
          <p:sp>
            <p:nvSpPr>
              <p:cNvPr id="7" name="TextBox 6">
                <a:extLst>
                  <a:ext uri="{FF2B5EF4-FFF2-40B4-BE49-F238E27FC236}">
                    <a16:creationId xmlns:a16="http://schemas.microsoft.com/office/drawing/2014/main" id="{A1F19D38-5B4A-46E8-8AA5-94732FD4370B}"/>
                  </a:ext>
                </a:extLst>
              </p:cNvPr>
              <p:cNvSpPr txBox="1"/>
              <p:nvPr/>
            </p:nvSpPr>
            <p:spPr>
              <a:xfrm flipH="1">
                <a:off x="10447729" y="1206412"/>
                <a:ext cx="2115332" cy="307777"/>
              </a:xfrm>
              <a:prstGeom prst="rect">
                <a:avLst/>
              </a:prstGeom>
              <a:noFill/>
            </p:spPr>
            <p:txBody>
              <a:bodyPr wrap="square" rtlCol="0">
                <a:spAutoFit/>
              </a:bodyPr>
              <a:lstStyle/>
              <a:p>
                <a:r>
                  <a:rPr lang="nb-NO" sz="1400" b="1">
                    <a:solidFill>
                      <a:srgbClr val="FF0000"/>
                    </a:solidFill>
                  </a:rPr>
                  <a:t>* Svalbard Lufthavn</a:t>
                </a:r>
              </a:p>
            </p:txBody>
          </p:sp>
        </p:grpSp>
      </p:grpSp>
      <p:sp>
        <p:nvSpPr>
          <p:cNvPr id="10" name="TextBox 9">
            <a:extLst>
              <a:ext uri="{FF2B5EF4-FFF2-40B4-BE49-F238E27FC236}">
                <a16:creationId xmlns:a16="http://schemas.microsoft.com/office/drawing/2014/main" id="{48D83792-6583-4DB2-8F96-8D829088EA2A}"/>
              </a:ext>
            </a:extLst>
          </p:cNvPr>
          <p:cNvSpPr txBox="1"/>
          <p:nvPr/>
        </p:nvSpPr>
        <p:spPr>
          <a:xfrm>
            <a:off x="6459788" y="2633876"/>
            <a:ext cx="4954690" cy="1200329"/>
          </a:xfrm>
          <a:prstGeom prst="rect">
            <a:avLst/>
          </a:prstGeom>
          <a:noFill/>
        </p:spPr>
        <p:txBody>
          <a:bodyPr wrap="none" rtlCol="0">
            <a:spAutoFit/>
          </a:bodyPr>
          <a:lstStyle/>
          <a:p>
            <a:r>
              <a:rPr lang="nb-NO"/>
              <a:t>1: Edouard 4100 km</a:t>
            </a:r>
          </a:p>
          <a:p>
            <a:r>
              <a:rPr lang="nb-NO"/>
              <a:t>2: Offshore Brazil, 13000 km </a:t>
            </a:r>
          </a:p>
          <a:p>
            <a:r>
              <a:rPr lang="nb-NO"/>
              <a:t>3: Storm </a:t>
            </a:r>
            <a:r>
              <a:rPr lang="nb-NO" err="1"/>
              <a:t>between</a:t>
            </a:r>
            <a:r>
              <a:rPr lang="nb-NO"/>
              <a:t> </a:t>
            </a:r>
            <a:r>
              <a:rPr lang="nb-NO" err="1"/>
              <a:t>Iceland</a:t>
            </a:r>
            <a:r>
              <a:rPr lang="nb-NO"/>
              <a:t> and </a:t>
            </a:r>
            <a:r>
              <a:rPr lang="nb-NO" err="1"/>
              <a:t>Greenland</a:t>
            </a:r>
            <a:r>
              <a:rPr lang="nb-NO"/>
              <a:t> 2400 km </a:t>
            </a:r>
          </a:p>
          <a:p>
            <a:r>
              <a:rPr lang="nb-NO"/>
              <a:t>4: Offshore Brazil, 11 000 km </a:t>
            </a:r>
          </a:p>
        </p:txBody>
      </p:sp>
      <p:pic>
        <p:nvPicPr>
          <p:cNvPr id="12" name="Picture 11">
            <a:extLst>
              <a:ext uri="{FF2B5EF4-FFF2-40B4-BE49-F238E27FC236}">
                <a16:creationId xmlns:a16="http://schemas.microsoft.com/office/drawing/2014/main" id="{52C1F221-A312-4562-A6E4-8291B9855F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0036" y="1763528"/>
            <a:ext cx="1369729" cy="870348"/>
          </a:xfrm>
          <a:prstGeom prst="rect">
            <a:avLst/>
          </a:prstGeom>
        </p:spPr>
      </p:pic>
      <p:sp>
        <p:nvSpPr>
          <p:cNvPr id="13" name="TextBox 12">
            <a:extLst>
              <a:ext uri="{FF2B5EF4-FFF2-40B4-BE49-F238E27FC236}">
                <a16:creationId xmlns:a16="http://schemas.microsoft.com/office/drawing/2014/main" id="{CDDB606D-B15B-4F4B-AB1A-46FD570A75FE}"/>
              </a:ext>
            </a:extLst>
          </p:cNvPr>
          <p:cNvSpPr txBox="1"/>
          <p:nvPr/>
        </p:nvSpPr>
        <p:spPr>
          <a:xfrm>
            <a:off x="6529021" y="1885970"/>
            <a:ext cx="1423788" cy="369332"/>
          </a:xfrm>
          <a:prstGeom prst="rect">
            <a:avLst/>
          </a:prstGeom>
          <a:noFill/>
        </p:spPr>
        <p:txBody>
          <a:bodyPr wrap="none" rtlCol="0">
            <a:spAutoFit/>
          </a:bodyPr>
          <a:lstStyle/>
          <a:p>
            <a:r>
              <a:rPr lang="nb-NO"/>
              <a:t>Munk, 1963: </a:t>
            </a:r>
          </a:p>
        </p:txBody>
      </p:sp>
      <p:sp>
        <p:nvSpPr>
          <p:cNvPr id="8" name="TextBox 7">
            <a:extLst>
              <a:ext uri="{FF2B5EF4-FFF2-40B4-BE49-F238E27FC236}">
                <a16:creationId xmlns:a16="http://schemas.microsoft.com/office/drawing/2014/main" id="{0A2627DD-4EAA-69D8-0D1E-DBC5688C51D7}"/>
              </a:ext>
            </a:extLst>
          </p:cNvPr>
          <p:cNvSpPr txBox="1"/>
          <p:nvPr/>
        </p:nvSpPr>
        <p:spPr>
          <a:xfrm>
            <a:off x="807522" y="166425"/>
            <a:ext cx="5651355" cy="523220"/>
          </a:xfrm>
          <a:prstGeom prst="rect">
            <a:avLst/>
          </a:prstGeom>
          <a:noFill/>
        </p:spPr>
        <p:txBody>
          <a:bodyPr wrap="none" rtlCol="0">
            <a:spAutoFit/>
          </a:bodyPr>
          <a:lstStyle/>
          <a:p>
            <a:r>
              <a:rPr lang="nb-NO" sz="2800" b="1" err="1"/>
              <a:t>Low</a:t>
            </a:r>
            <a:r>
              <a:rPr lang="nb-NO" sz="2800" b="1"/>
              <a:t> </a:t>
            </a:r>
            <a:r>
              <a:rPr lang="nb-NO" sz="2800" b="1" err="1"/>
              <a:t>frequency</a:t>
            </a:r>
            <a:r>
              <a:rPr lang="nb-NO" sz="2800" b="1"/>
              <a:t> DAS – Distant storms </a:t>
            </a:r>
          </a:p>
        </p:txBody>
      </p:sp>
      <p:sp>
        <p:nvSpPr>
          <p:cNvPr id="17" name="TekstSylinder 5">
            <a:extLst>
              <a:ext uri="{FF2B5EF4-FFF2-40B4-BE49-F238E27FC236}">
                <a16:creationId xmlns:a16="http://schemas.microsoft.com/office/drawing/2014/main" id="{FB90D4BA-F6CC-E0F0-5DBB-7635EA8A9949}"/>
              </a:ext>
            </a:extLst>
          </p:cNvPr>
          <p:cNvSpPr txBox="1"/>
          <p:nvPr/>
        </p:nvSpPr>
        <p:spPr>
          <a:xfrm>
            <a:off x="9519765" y="6177495"/>
            <a:ext cx="2708943" cy="707886"/>
          </a:xfrm>
          <a:prstGeom prst="rect">
            <a:avLst/>
          </a:prstGeom>
          <a:noFill/>
        </p:spPr>
        <p:txBody>
          <a:bodyPr wrap="square" rtlCol="0">
            <a:spAutoFit/>
          </a:bodyPr>
          <a:lstStyle/>
          <a:p>
            <a:pPr algn="l"/>
            <a:r>
              <a:rPr lang="en-CA" sz="800"/>
              <a:t>Source: Martin </a:t>
            </a:r>
            <a:r>
              <a:rPr lang="en-CA" sz="800" err="1"/>
              <a:t>Landrø</a:t>
            </a:r>
            <a:r>
              <a:rPr lang="en-CA" sz="800"/>
              <a:t> et al., Sensing whales, storms, ships</a:t>
            </a:r>
          </a:p>
          <a:p>
            <a:pPr algn="l"/>
            <a:r>
              <a:rPr lang="en-CA" sz="800"/>
              <a:t>and earthquakes using an Arctic fibre optic cable, Nature Published: 10 November 2022, https://www.nature.com/articles/s41598-022-23606-x</a:t>
            </a:r>
          </a:p>
        </p:txBody>
      </p:sp>
    </p:spTree>
    <p:extLst>
      <p:ext uri="{BB962C8B-B14F-4D97-AF65-F5344CB8AC3E}">
        <p14:creationId xmlns:p14="http://schemas.microsoft.com/office/powerpoint/2010/main" val="335937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D47F71-6A8B-4D5A-AC35-825D01A89472}"/>
              </a:ext>
            </a:extLst>
          </p:cNvPr>
          <p:cNvSpPr>
            <a:spLocks noGrp="1"/>
          </p:cNvSpPr>
          <p:nvPr>
            <p:ph type="title"/>
          </p:nvPr>
        </p:nvSpPr>
        <p:spPr>
          <a:xfrm>
            <a:off x="320362" y="345101"/>
            <a:ext cx="6654771" cy="1209897"/>
          </a:xfrm>
        </p:spPr>
        <p:txBody>
          <a:bodyPr>
            <a:noAutofit/>
          </a:bodyPr>
          <a:lstStyle/>
          <a:p>
            <a:r>
              <a:rPr lang="en-CA" sz="2800" b="1" dirty="0"/>
              <a:t>Field test 2023: comparing DAS sensitivity over DWDM vs. dark fiber </a:t>
            </a:r>
          </a:p>
        </p:txBody>
      </p:sp>
      <p:sp>
        <p:nvSpPr>
          <p:cNvPr id="3" name="Plassholder for innhold 2">
            <a:extLst>
              <a:ext uri="{FF2B5EF4-FFF2-40B4-BE49-F238E27FC236}">
                <a16:creationId xmlns:a16="http://schemas.microsoft.com/office/drawing/2014/main" id="{9FC068AD-FC10-47DE-9D96-BDE0DE1DFA5A}"/>
              </a:ext>
            </a:extLst>
          </p:cNvPr>
          <p:cNvSpPr>
            <a:spLocks noGrp="1"/>
          </p:cNvSpPr>
          <p:nvPr>
            <p:ph idx="1"/>
          </p:nvPr>
        </p:nvSpPr>
        <p:spPr>
          <a:xfrm>
            <a:off x="457587" y="1884852"/>
            <a:ext cx="4315489" cy="3864098"/>
          </a:xfrm>
        </p:spPr>
        <p:txBody>
          <a:bodyPr>
            <a:normAutofit fontScale="92500" lnSpcReduction="10000"/>
          </a:bodyPr>
          <a:lstStyle/>
          <a:p>
            <a:r>
              <a:rPr lang="en-CA" sz="2000" dirty="0"/>
              <a:t>L–band DAS (</a:t>
            </a:r>
            <a:r>
              <a:rPr lang="en-CA" sz="2000" dirty="0" err="1"/>
              <a:t>OptoDAS</a:t>
            </a:r>
            <a:r>
              <a:rPr lang="en-CA" sz="2000" dirty="0"/>
              <a:t>, ASN) connected to Nokia DWDM and C-band DAS connected to dark fiber over the same cable</a:t>
            </a:r>
          </a:p>
          <a:p>
            <a:endParaRPr lang="en-CA" sz="2000" dirty="0"/>
          </a:p>
          <a:p>
            <a:r>
              <a:rPr lang="en-US" sz="2000" dirty="0"/>
              <a:t>We have demonstrated uncompromised L-band DAS and telecom coexistence by showing equal event amplitude between L-band DAS </a:t>
            </a:r>
            <a:r>
              <a:rPr lang="en-US" sz="2000" dirty="0" err="1"/>
              <a:t>muxed</a:t>
            </a:r>
            <a:r>
              <a:rPr lang="en-US" sz="2000" dirty="0"/>
              <a:t> onto Live </a:t>
            </a:r>
            <a:r>
              <a:rPr lang="en-US" sz="2000" dirty="0" err="1"/>
              <a:t>live</a:t>
            </a:r>
            <a:r>
              <a:rPr lang="en-US" sz="2000" dirty="0"/>
              <a:t> telecom link and C-band DAS interrogating a dark fiber in the same submarine cable, and unaffected pre-FEC BER, post-FEC BER and Q-factor. </a:t>
            </a:r>
            <a:endParaRPr lang="en-CA" sz="2000" dirty="0"/>
          </a:p>
        </p:txBody>
      </p:sp>
      <p:grpSp>
        <p:nvGrpSpPr>
          <p:cNvPr id="74" name="Gruppe 73">
            <a:extLst>
              <a:ext uri="{FF2B5EF4-FFF2-40B4-BE49-F238E27FC236}">
                <a16:creationId xmlns:a16="http://schemas.microsoft.com/office/drawing/2014/main" id="{8F63F2F5-2F4D-D0F4-6DF7-1915C38D12A4}"/>
              </a:ext>
            </a:extLst>
          </p:cNvPr>
          <p:cNvGrpSpPr/>
          <p:nvPr/>
        </p:nvGrpSpPr>
        <p:grpSpPr>
          <a:xfrm>
            <a:off x="4773076" y="3516567"/>
            <a:ext cx="7337681" cy="2316104"/>
            <a:chOff x="1977411" y="3674022"/>
            <a:chExt cx="6754132" cy="1993068"/>
          </a:xfrm>
        </p:grpSpPr>
        <p:sp>
          <p:nvSpPr>
            <p:cNvPr id="71" name="Flowchart: Direct Access Storage 70">
              <a:extLst>
                <a:ext uri="{FF2B5EF4-FFF2-40B4-BE49-F238E27FC236}">
                  <a16:creationId xmlns:a16="http://schemas.microsoft.com/office/drawing/2014/main" id="{D378B94B-0831-1E19-4A08-72EBBDD5BAA4}"/>
                </a:ext>
              </a:extLst>
            </p:cNvPr>
            <p:cNvSpPr/>
            <p:nvPr/>
          </p:nvSpPr>
          <p:spPr>
            <a:xfrm>
              <a:off x="4551126" y="4017795"/>
              <a:ext cx="1676224" cy="832554"/>
            </a:xfrm>
            <a:prstGeom prst="flowChartMagneticDrum">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5" name="Rektangel: avrundede hjørner 4">
              <a:extLst>
                <a:ext uri="{FF2B5EF4-FFF2-40B4-BE49-F238E27FC236}">
                  <a16:creationId xmlns:a16="http://schemas.microsoft.com/office/drawing/2014/main" id="{29EEE654-386B-F0C5-9358-112B7CF5011D}"/>
                </a:ext>
              </a:extLst>
            </p:cNvPr>
            <p:cNvSpPr/>
            <p:nvPr/>
          </p:nvSpPr>
          <p:spPr>
            <a:xfrm>
              <a:off x="1977411" y="4095004"/>
              <a:ext cx="2583532" cy="157208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6" name="Rektangel: avrundede hjørner 6">
              <a:extLst>
                <a:ext uri="{FF2B5EF4-FFF2-40B4-BE49-F238E27FC236}">
                  <a16:creationId xmlns:a16="http://schemas.microsoft.com/office/drawing/2014/main" id="{D75C4420-4D04-CF67-FD84-DC02EF183206}"/>
                </a:ext>
              </a:extLst>
            </p:cNvPr>
            <p:cNvSpPr/>
            <p:nvPr/>
          </p:nvSpPr>
          <p:spPr>
            <a:xfrm>
              <a:off x="3816108" y="4234129"/>
              <a:ext cx="672163" cy="202497"/>
            </a:xfrm>
            <a:prstGeom prst="roundRect">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CA" sz="900" dirty="0"/>
                <a:t>DAS</a:t>
              </a:r>
            </a:p>
          </p:txBody>
        </p:sp>
        <p:grpSp>
          <p:nvGrpSpPr>
            <p:cNvPr id="9" name="Gruppe 7">
              <a:extLst>
                <a:ext uri="{FF2B5EF4-FFF2-40B4-BE49-F238E27FC236}">
                  <a16:creationId xmlns:a16="http://schemas.microsoft.com/office/drawing/2014/main" id="{9C353784-E1B6-9945-6F40-5D8769BA6144}"/>
                </a:ext>
              </a:extLst>
            </p:cNvPr>
            <p:cNvGrpSpPr/>
            <p:nvPr/>
          </p:nvGrpSpPr>
          <p:grpSpPr>
            <a:xfrm rot="5400000">
              <a:off x="3236445" y="4685462"/>
              <a:ext cx="964822" cy="327844"/>
              <a:chOff x="8419723" y="3429000"/>
              <a:chExt cx="914400" cy="612648"/>
            </a:xfrm>
          </p:grpSpPr>
          <p:sp>
            <p:nvSpPr>
              <p:cNvPr id="10" name="Manuell behandling 26">
                <a:extLst>
                  <a:ext uri="{FF2B5EF4-FFF2-40B4-BE49-F238E27FC236}">
                    <a16:creationId xmlns:a16="http://schemas.microsoft.com/office/drawing/2014/main" id="{CBE48C9F-15C4-1D31-AC16-7D8024FF16B4}"/>
                  </a:ext>
                </a:extLst>
              </p:cNvPr>
              <p:cNvSpPr/>
              <p:nvPr/>
            </p:nvSpPr>
            <p:spPr>
              <a:xfrm flipV="1">
                <a:off x="8419723" y="3429000"/>
                <a:ext cx="914400" cy="612648"/>
              </a:xfrm>
              <a:prstGeom prst="flowChartManualOperation">
                <a:avLst/>
              </a:prstGeom>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en-CA" sz="900" dirty="0"/>
              </a:p>
            </p:txBody>
          </p:sp>
          <p:sp>
            <p:nvSpPr>
              <p:cNvPr id="11" name="TekstSylinder 27">
                <a:extLst>
                  <a:ext uri="{FF2B5EF4-FFF2-40B4-BE49-F238E27FC236}">
                    <a16:creationId xmlns:a16="http://schemas.microsoft.com/office/drawing/2014/main" id="{2810311C-A13B-AF9D-4CC9-AD93F20CE9C8}"/>
                  </a:ext>
                </a:extLst>
              </p:cNvPr>
              <p:cNvSpPr txBox="1"/>
              <p:nvPr/>
            </p:nvSpPr>
            <p:spPr>
              <a:xfrm>
                <a:off x="8671678" y="3527657"/>
                <a:ext cx="410496" cy="345089"/>
              </a:xfrm>
              <a:prstGeom prst="rect">
                <a:avLst/>
              </a:prstGeom>
              <a:noFill/>
            </p:spPr>
            <p:txBody>
              <a:bodyPr wrap="none" rtlCol="0">
                <a:spAutoFit/>
              </a:bodyPr>
              <a:lstStyle/>
              <a:p>
                <a:pPr algn="ctr"/>
                <a:r>
                  <a:rPr lang="en-CA" sz="600" dirty="0">
                    <a:solidFill>
                      <a:srgbClr val="FF0000"/>
                    </a:solidFill>
                  </a:rPr>
                  <a:t>DWDM</a:t>
                </a:r>
              </a:p>
            </p:txBody>
          </p:sp>
        </p:grpSp>
        <p:sp>
          <p:nvSpPr>
            <p:cNvPr id="12" name="Rektangel: avrundede hjørner 9">
              <a:extLst>
                <a:ext uri="{FF2B5EF4-FFF2-40B4-BE49-F238E27FC236}">
                  <a16:creationId xmlns:a16="http://schemas.microsoft.com/office/drawing/2014/main" id="{61D33DAD-8BE2-15DB-88BA-6A1FDDA30E3F}"/>
                </a:ext>
              </a:extLst>
            </p:cNvPr>
            <p:cNvSpPr/>
            <p:nvPr/>
          </p:nvSpPr>
          <p:spPr>
            <a:xfrm>
              <a:off x="6304166" y="4074952"/>
              <a:ext cx="2427377" cy="157208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grpSp>
          <p:nvGrpSpPr>
            <p:cNvPr id="13" name="Gruppe 10">
              <a:extLst>
                <a:ext uri="{FF2B5EF4-FFF2-40B4-BE49-F238E27FC236}">
                  <a16:creationId xmlns:a16="http://schemas.microsoft.com/office/drawing/2014/main" id="{5456A812-5599-8345-80FC-03202483A716}"/>
                </a:ext>
              </a:extLst>
            </p:cNvPr>
            <p:cNvGrpSpPr/>
            <p:nvPr/>
          </p:nvGrpSpPr>
          <p:grpSpPr>
            <a:xfrm rot="16200000">
              <a:off x="6761491" y="4685460"/>
              <a:ext cx="964822" cy="327845"/>
              <a:chOff x="8419723" y="3429000"/>
              <a:chExt cx="914400" cy="612648"/>
            </a:xfrm>
          </p:grpSpPr>
          <p:sp>
            <p:nvSpPr>
              <p:cNvPr id="14" name="Manuell behandling 24">
                <a:extLst>
                  <a:ext uri="{FF2B5EF4-FFF2-40B4-BE49-F238E27FC236}">
                    <a16:creationId xmlns:a16="http://schemas.microsoft.com/office/drawing/2014/main" id="{3E3C91D9-74A3-FEF6-678A-F54AB6ED7EB9}"/>
                  </a:ext>
                </a:extLst>
              </p:cNvPr>
              <p:cNvSpPr/>
              <p:nvPr/>
            </p:nvSpPr>
            <p:spPr>
              <a:xfrm flipV="1">
                <a:off x="8419723" y="3429000"/>
                <a:ext cx="914400" cy="612648"/>
              </a:xfrm>
              <a:prstGeom prst="flowChartManualOperation">
                <a:avLst/>
              </a:prstGeom>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en-CA" sz="900" dirty="0"/>
              </a:p>
            </p:txBody>
          </p:sp>
          <p:sp>
            <p:nvSpPr>
              <p:cNvPr id="15" name="TekstSylinder 25">
                <a:extLst>
                  <a:ext uri="{FF2B5EF4-FFF2-40B4-BE49-F238E27FC236}">
                    <a16:creationId xmlns:a16="http://schemas.microsoft.com/office/drawing/2014/main" id="{710815A8-581B-7421-278F-33B400064ED3}"/>
                  </a:ext>
                </a:extLst>
              </p:cNvPr>
              <p:cNvSpPr txBox="1"/>
              <p:nvPr/>
            </p:nvSpPr>
            <p:spPr>
              <a:xfrm>
                <a:off x="8671677" y="3527657"/>
                <a:ext cx="410496" cy="345089"/>
              </a:xfrm>
              <a:prstGeom prst="rect">
                <a:avLst/>
              </a:prstGeom>
              <a:noFill/>
            </p:spPr>
            <p:txBody>
              <a:bodyPr wrap="none" rtlCol="0">
                <a:spAutoFit/>
              </a:bodyPr>
              <a:lstStyle/>
              <a:p>
                <a:pPr algn="ctr"/>
                <a:r>
                  <a:rPr lang="en-CA" sz="600" dirty="0">
                    <a:solidFill>
                      <a:srgbClr val="FF0000"/>
                    </a:solidFill>
                  </a:rPr>
                  <a:t>DWDM</a:t>
                </a:r>
              </a:p>
            </p:txBody>
          </p:sp>
        </p:grpSp>
        <p:cxnSp>
          <p:nvCxnSpPr>
            <p:cNvPr id="16" name="Rett pilkobling 13">
              <a:extLst>
                <a:ext uri="{FF2B5EF4-FFF2-40B4-BE49-F238E27FC236}">
                  <a16:creationId xmlns:a16="http://schemas.microsoft.com/office/drawing/2014/main" id="{6D1D7655-50C0-C157-3C33-C35286B4A751}"/>
                </a:ext>
              </a:extLst>
            </p:cNvPr>
            <p:cNvCxnSpPr>
              <a:cxnSpLocks/>
              <a:stCxn id="6" idx="3"/>
            </p:cNvCxnSpPr>
            <p:nvPr/>
          </p:nvCxnSpPr>
          <p:spPr>
            <a:xfrm>
              <a:off x="4488271" y="4335378"/>
              <a:ext cx="1962890" cy="2906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kstSylinder 14">
              <a:extLst>
                <a:ext uri="{FF2B5EF4-FFF2-40B4-BE49-F238E27FC236}">
                  <a16:creationId xmlns:a16="http://schemas.microsoft.com/office/drawing/2014/main" id="{C6ABCA6B-76C2-8E9B-288E-B6C14E86C81F}"/>
                </a:ext>
              </a:extLst>
            </p:cNvPr>
            <p:cNvSpPr txBox="1"/>
            <p:nvPr/>
          </p:nvSpPr>
          <p:spPr>
            <a:xfrm>
              <a:off x="4656633" y="5128692"/>
              <a:ext cx="1756050" cy="307777"/>
            </a:xfrm>
            <a:prstGeom prst="rect">
              <a:avLst/>
            </a:prstGeom>
            <a:noFill/>
          </p:spPr>
          <p:txBody>
            <a:bodyPr wrap="square" rtlCol="0">
              <a:spAutoFit/>
            </a:bodyPr>
            <a:lstStyle/>
            <a:p>
              <a:r>
                <a:rPr lang="en-CA" sz="700" dirty="0"/>
                <a:t>DAS Signal multiplexed with other communication traffic. DAS at L-band</a:t>
              </a:r>
            </a:p>
          </p:txBody>
        </p:sp>
        <p:sp>
          <p:nvSpPr>
            <p:cNvPr id="18" name="TekstSylinder 15">
              <a:extLst>
                <a:ext uri="{FF2B5EF4-FFF2-40B4-BE49-F238E27FC236}">
                  <a16:creationId xmlns:a16="http://schemas.microsoft.com/office/drawing/2014/main" id="{82971AC7-8C12-4C52-945A-2FC5A460A873}"/>
                </a:ext>
              </a:extLst>
            </p:cNvPr>
            <p:cNvSpPr txBox="1"/>
            <p:nvPr/>
          </p:nvSpPr>
          <p:spPr>
            <a:xfrm>
              <a:off x="4943470" y="4348149"/>
              <a:ext cx="816250" cy="200055"/>
            </a:xfrm>
            <a:prstGeom prst="rect">
              <a:avLst/>
            </a:prstGeom>
            <a:noFill/>
          </p:spPr>
          <p:txBody>
            <a:bodyPr wrap="none" rtlCol="0">
              <a:spAutoFit/>
            </a:bodyPr>
            <a:lstStyle/>
            <a:p>
              <a:r>
                <a:rPr lang="en-CA" sz="700" dirty="0"/>
                <a:t>Dedicated Fiber</a:t>
              </a:r>
            </a:p>
          </p:txBody>
        </p:sp>
        <p:sp>
          <p:nvSpPr>
            <p:cNvPr id="19" name="TekstSylinder 16">
              <a:extLst>
                <a:ext uri="{FF2B5EF4-FFF2-40B4-BE49-F238E27FC236}">
                  <a16:creationId xmlns:a16="http://schemas.microsoft.com/office/drawing/2014/main" id="{7F177B7F-7AAB-A695-9DA8-82A073808401}"/>
                </a:ext>
              </a:extLst>
            </p:cNvPr>
            <p:cNvSpPr txBox="1"/>
            <p:nvPr/>
          </p:nvSpPr>
          <p:spPr>
            <a:xfrm>
              <a:off x="2710280" y="3868740"/>
              <a:ext cx="780984" cy="230832"/>
            </a:xfrm>
            <a:prstGeom prst="rect">
              <a:avLst/>
            </a:prstGeom>
            <a:noFill/>
          </p:spPr>
          <p:txBody>
            <a:bodyPr wrap="none" rtlCol="0">
              <a:spAutoFit/>
            </a:bodyPr>
            <a:lstStyle/>
            <a:p>
              <a:r>
                <a:rPr lang="en-CA" sz="900" dirty="0"/>
                <a:t>Ny-Ålesund</a:t>
              </a:r>
            </a:p>
          </p:txBody>
        </p:sp>
        <p:sp>
          <p:nvSpPr>
            <p:cNvPr id="20" name="TekstSylinder 17">
              <a:extLst>
                <a:ext uri="{FF2B5EF4-FFF2-40B4-BE49-F238E27FC236}">
                  <a16:creationId xmlns:a16="http://schemas.microsoft.com/office/drawing/2014/main" id="{792274A7-880A-D902-35AA-F6EEA111B8A9}"/>
                </a:ext>
              </a:extLst>
            </p:cNvPr>
            <p:cNvSpPr txBox="1"/>
            <p:nvPr/>
          </p:nvSpPr>
          <p:spPr>
            <a:xfrm>
              <a:off x="6972405" y="3868740"/>
              <a:ext cx="915635" cy="230832"/>
            </a:xfrm>
            <a:prstGeom prst="rect">
              <a:avLst/>
            </a:prstGeom>
            <a:noFill/>
          </p:spPr>
          <p:txBody>
            <a:bodyPr wrap="none" rtlCol="0">
              <a:spAutoFit/>
            </a:bodyPr>
            <a:lstStyle/>
            <a:p>
              <a:r>
                <a:rPr lang="en-CA" sz="900" dirty="0"/>
                <a:t>Longyearbyen</a:t>
              </a:r>
            </a:p>
          </p:txBody>
        </p:sp>
        <p:cxnSp>
          <p:nvCxnSpPr>
            <p:cNvPr id="21" name="Rett linje 21">
              <a:extLst>
                <a:ext uri="{FF2B5EF4-FFF2-40B4-BE49-F238E27FC236}">
                  <a16:creationId xmlns:a16="http://schemas.microsoft.com/office/drawing/2014/main" id="{6346C617-4EF8-00D7-0FDA-F2D05BDDF22B}"/>
                </a:ext>
              </a:extLst>
            </p:cNvPr>
            <p:cNvCxnSpPr>
              <a:cxnSpLocks/>
              <a:stCxn id="25" idx="3"/>
            </p:cNvCxnSpPr>
            <p:nvPr/>
          </p:nvCxnSpPr>
          <p:spPr>
            <a:xfrm flipV="1">
              <a:off x="4446210" y="4861548"/>
              <a:ext cx="162947" cy="597996"/>
            </a:xfrm>
            <a:prstGeom prst="line">
              <a:avLst/>
            </a:prstGeom>
            <a:ln w="15875">
              <a:tailEnd type="stealth"/>
            </a:ln>
          </p:spPr>
          <p:style>
            <a:lnRef idx="1">
              <a:schemeClr val="accent1"/>
            </a:lnRef>
            <a:fillRef idx="0">
              <a:schemeClr val="accent1"/>
            </a:fillRef>
            <a:effectRef idx="0">
              <a:schemeClr val="accent1"/>
            </a:effectRef>
            <a:fontRef idx="minor">
              <a:schemeClr val="tx1"/>
            </a:fontRef>
          </p:style>
        </p:cxnSp>
        <p:sp>
          <p:nvSpPr>
            <p:cNvPr id="25" name="Rektangel: avrundede hjørner 8">
              <a:extLst>
                <a:ext uri="{FF2B5EF4-FFF2-40B4-BE49-F238E27FC236}">
                  <a16:creationId xmlns:a16="http://schemas.microsoft.com/office/drawing/2014/main" id="{E22C89D2-E423-19D1-4A00-F45C06E90D9A}"/>
                </a:ext>
              </a:extLst>
            </p:cNvPr>
            <p:cNvSpPr/>
            <p:nvPr/>
          </p:nvSpPr>
          <p:spPr>
            <a:xfrm>
              <a:off x="3693806" y="5337910"/>
              <a:ext cx="752404" cy="243268"/>
            </a:xfrm>
            <a:prstGeom prst="roundRect">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CA" sz="900" dirty="0"/>
                <a:t>DAS</a:t>
              </a:r>
            </a:p>
          </p:txBody>
        </p:sp>
        <p:grpSp>
          <p:nvGrpSpPr>
            <p:cNvPr id="26" name="Gruppe 29">
              <a:extLst>
                <a:ext uri="{FF2B5EF4-FFF2-40B4-BE49-F238E27FC236}">
                  <a16:creationId xmlns:a16="http://schemas.microsoft.com/office/drawing/2014/main" id="{F6CB37B7-E57E-3704-D090-8935C4EB58BA}"/>
                </a:ext>
              </a:extLst>
            </p:cNvPr>
            <p:cNvGrpSpPr/>
            <p:nvPr/>
          </p:nvGrpSpPr>
          <p:grpSpPr>
            <a:xfrm>
              <a:off x="4026392" y="4556148"/>
              <a:ext cx="524035" cy="586473"/>
              <a:chOff x="10361502" y="2599800"/>
              <a:chExt cx="737936" cy="914400"/>
            </a:xfrm>
          </p:grpSpPr>
          <p:sp>
            <p:nvSpPr>
              <p:cNvPr id="27" name="Likebent trekant 11">
                <a:extLst>
                  <a:ext uri="{FF2B5EF4-FFF2-40B4-BE49-F238E27FC236}">
                    <a16:creationId xmlns:a16="http://schemas.microsoft.com/office/drawing/2014/main" id="{6CC5531D-7073-131A-17AE-CEADD8AB1CAE}"/>
                  </a:ext>
                </a:extLst>
              </p:cNvPr>
              <p:cNvSpPr/>
              <p:nvPr/>
            </p:nvSpPr>
            <p:spPr>
              <a:xfrm rot="5400000">
                <a:off x="10273270" y="2688032"/>
                <a:ext cx="914400" cy="737936"/>
              </a:xfrm>
              <a:prstGeom prst="triangle">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28" name="TekstSylinder 22">
                <a:extLst>
                  <a:ext uri="{FF2B5EF4-FFF2-40B4-BE49-F238E27FC236}">
                    <a16:creationId xmlns:a16="http://schemas.microsoft.com/office/drawing/2014/main" id="{DE80E75C-7636-EF28-4F0C-AD1B5982E5C2}"/>
                  </a:ext>
                </a:extLst>
              </p:cNvPr>
              <p:cNvSpPr txBox="1"/>
              <p:nvPr/>
            </p:nvSpPr>
            <p:spPr>
              <a:xfrm>
                <a:off x="10400023" y="2918937"/>
                <a:ext cx="578327" cy="287920"/>
              </a:xfrm>
              <a:prstGeom prst="rect">
                <a:avLst/>
              </a:prstGeom>
              <a:noFill/>
            </p:spPr>
            <p:txBody>
              <a:bodyPr wrap="none" rtlCol="0">
                <a:spAutoFit/>
              </a:bodyPr>
              <a:lstStyle/>
              <a:p>
                <a:r>
                  <a:rPr lang="en-CA" sz="600" dirty="0"/>
                  <a:t>EDFA </a:t>
                </a:r>
              </a:p>
            </p:txBody>
          </p:sp>
        </p:grpSp>
        <p:grpSp>
          <p:nvGrpSpPr>
            <p:cNvPr id="30" name="Gruppe 35">
              <a:extLst>
                <a:ext uri="{FF2B5EF4-FFF2-40B4-BE49-F238E27FC236}">
                  <a16:creationId xmlns:a16="http://schemas.microsoft.com/office/drawing/2014/main" id="{EFF171EB-0DA5-E272-A7C9-38369EA9E617}"/>
                </a:ext>
              </a:extLst>
            </p:cNvPr>
            <p:cNvGrpSpPr/>
            <p:nvPr/>
          </p:nvGrpSpPr>
          <p:grpSpPr>
            <a:xfrm>
              <a:off x="6472673" y="4556148"/>
              <a:ext cx="524035" cy="586473"/>
              <a:chOff x="10361502" y="2599800"/>
              <a:chExt cx="737936" cy="914400"/>
            </a:xfrm>
          </p:grpSpPr>
          <p:sp>
            <p:nvSpPr>
              <p:cNvPr id="31" name="Likebent trekant 36">
                <a:extLst>
                  <a:ext uri="{FF2B5EF4-FFF2-40B4-BE49-F238E27FC236}">
                    <a16:creationId xmlns:a16="http://schemas.microsoft.com/office/drawing/2014/main" id="{E887CE23-7A45-DB86-5F6E-B1942A9D8D12}"/>
                  </a:ext>
                </a:extLst>
              </p:cNvPr>
              <p:cNvSpPr/>
              <p:nvPr/>
            </p:nvSpPr>
            <p:spPr>
              <a:xfrm rot="5400000">
                <a:off x="10273270" y="2688032"/>
                <a:ext cx="914400" cy="737936"/>
              </a:xfrm>
              <a:prstGeom prst="triangle">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32" name="TekstSylinder 37">
                <a:extLst>
                  <a:ext uri="{FF2B5EF4-FFF2-40B4-BE49-F238E27FC236}">
                    <a16:creationId xmlns:a16="http://schemas.microsoft.com/office/drawing/2014/main" id="{45657C49-A233-7FEF-C7D6-8661038EDB43}"/>
                  </a:ext>
                </a:extLst>
              </p:cNvPr>
              <p:cNvSpPr txBox="1"/>
              <p:nvPr/>
            </p:nvSpPr>
            <p:spPr>
              <a:xfrm>
                <a:off x="10404581" y="2919972"/>
                <a:ext cx="578327" cy="287920"/>
              </a:xfrm>
              <a:prstGeom prst="rect">
                <a:avLst/>
              </a:prstGeom>
              <a:noFill/>
            </p:spPr>
            <p:txBody>
              <a:bodyPr wrap="none" rtlCol="0">
                <a:spAutoFit/>
              </a:bodyPr>
              <a:lstStyle/>
              <a:p>
                <a:r>
                  <a:rPr lang="en-CA" sz="600" dirty="0"/>
                  <a:t>EDFA </a:t>
                </a:r>
              </a:p>
            </p:txBody>
          </p:sp>
        </p:grpSp>
        <p:cxnSp>
          <p:nvCxnSpPr>
            <p:cNvPr id="33" name="Rett linje 42">
              <a:extLst>
                <a:ext uri="{FF2B5EF4-FFF2-40B4-BE49-F238E27FC236}">
                  <a16:creationId xmlns:a16="http://schemas.microsoft.com/office/drawing/2014/main" id="{9243F541-D958-2A17-8EE4-B757FBD84763}"/>
                </a:ext>
              </a:extLst>
            </p:cNvPr>
            <p:cNvCxnSpPr>
              <a:cxnSpLocks/>
              <a:stCxn id="10" idx="2"/>
              <a:endCxn id="27" idx="3"/>
            </p:cNvCxnSpPr>
            <p:nvPr/>
          </p:nvCxnSpPr>
          <p:spPr>
            <a:xfrm flipV="1">
              <a:off x="3882779" y="4849384"/>
              <a:ext cx="14361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Rett linje 51">
              <a:extLst>
                <a:ext uri="{FF2B5EF4-FFF2-40B4-BE49-F238E27FC236}">
                  <a16:creationId xmlns:a16="http://schemas.microsoft.com/office/drawing/2014/main" id="{82521250-96D2-7C81-3CA6-17C657538A8D}"/>
                </a:ext>
              </a:extLst>
            </p:cNvPr>
            <p:cNvCxnSpPr>
              <a:cxnSpLocks/>
              <a:stCxn id="31" idx="0"/>
              <a:endCxn id="14" idx="2"/>
            </p:cNvCxnSpPr>
            <p:nvPr/>
          </p:nvCxnSpPr>
          <p:spPr>
            <a:xfrm flipV="1">
              <a:off x="6996708" y="4849383"/>
              <a:ext cx="83271" cy="1"/>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ktangel 54">
              <a:extLst>
                <a:ext uri="{FF2B5EF4-FFF2-40B4-BE49-F238E27FC236}">
                  <a16:creationId xmlns:a16="http://schemas.microsoft.com/office/drawing/2014/main" id="{73BBDD5A-DB24-6667-F869-02231E7A1C02}"/>
                </a:ext>
              </a:extLst>
            </p:cNvPr>
            <p:cNvSpPr/>
            <p:nvPr/>
          </p:nvSpPr>
          <p:spPr>
            <a:xfrm>
              <a:off x="2323632" y="4366972"/>
              <a:ext cx="320789" cy="220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tx1"/>
                  </a:solidFill>
                </a:rPr>
                <a:t>Tx</a:t>
              </a:r>
            </a:p>
          </p:txBody>
        </p:sp>
        <p:sp>
          <p:nvSpPr>
            <p:cNvPr id="36" name="Rektangel 57">
              <a:extLst>
                <a:ext uri="{FF2B5EF4-FFF2-40B4-BE49-F238E27FC236}">
                  <a16:creationId xmlns:a16="http://schemas.microsoft.com/office/drawing/2014/main" id="{CD346953-B63C-32B5-331F-40B1D116111A}"/>
                </a:ext>
              </a:extLst>
            </p:cNvPr>
            <p:cNvSpPr/>
            <p:nvPr/>
          </p:nvSpPr>
          <p:spPr>
            <a:xfrm>
              <a:off x="2323632" y="4641446"/>
              <a:ext cx="320789" cy="220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tx1"/>
                  </a:solidFill>
                </a:rPr>
                <a:t>Tx</a:t>
              </a:r>
            </a:p>
          </p:txBody>
        </p:sp>
        <p:cxnSp>
          <p:nvCxnSpPr>
            <p:cNvPr id="37" name="Rett linje 58">
              <a:extLst>
                <a:ext uri="{FF2B5EF4-FFF2-40B4-BE49-F238E27FC236}">
                  <a16:creationId xmlns:a16="http://schemas.microsoft.com/office/drawing/2014/main" id="{12E7022E-E112-21D7-E817-FD7E3972E8CE}"/>
                </a:ext>
              </a:extLst>
            </p:cNvPr>
            <p:cNvCxnSpPr>
              <a:cxnSpLocks/>
            </p:cNvCxnSpPr>
            <p:nvPr/>
          </p:nvCxnSpPr>
          <p:spPr>
            <a:xfrm>
              <a:off x="2644422" y="4477023"/>
              <a:ext cx="917655" cy="0"/>
            </a:xfrm>
            <a:prstGeom prst="line">
              <a:avLst/>
            </a:prstGeom>
            <a:ln w="15875">
              <a:tailEnd type="stealth"/>
            </a:ln>
          </p:spPr>
          <p:style>
            <a:lnRef idx="1">
              <a:schemeClr val="accent1"/>
            </a:lnRef>
            <a:fillRef idx="0">
              <a:schemeClr val="accent1"/>
            </a:fillRef>
            <a:effectRef idx="0">
              <a:schemeClr val="accent1"/>
            </a:effectRef>
            <a:fontRef idx="minor">
              <a:schemeClr val="tx1"/>
            </a:fontRef>
          </p:style>
        </p:cxnSp>
        <p:cxnSp>
          <p:nvCxnSpPr>
            <p:cNvPr id="38" name="Rett linje 60">
              <a:extLst>
                <a:ext uri="{FF2B5EF4-FFF2-40B4-BE49-F238E27FC236}">
                  <a16:creationId xmlns:a16="http://schemas.microsoft.com/office/drawing/2014/main" id="{ED3C77D1-F661-4BAE-30D0-F362A1EDE614}"/>
                </a:ext>
              </a:extLst>
            </p:cNvPr>
            <p:cNvCxnSpPr>
              <a:cxnSpLocks/>
            </p:cNvCxnSpPr>
            <p:nvPr/>
          </p:nvCxnSpPr>
          <p:spPr>
            <a:xfrm>
              <a:off x="2644422" y="4760834"/>
              <a:ext cx="917655" cy="0"/>
            </a:xfrm>
            <a:prstGeom prst="line">
              <a:avLst/>
            </a:prstGeom>
            <a:ln w="15875">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kstSylinder 61">
                  <a:extLst>
                    <a:ext uri="{FF2B5EF4-FFF2-40B4-BE49-F238E27FC236}">
                      <a16:creationId xmlns:a16="http://schemas.microsoft.com/office/drawing/2014/main" id="{204B78C3-B7D2-28B7-61DB-D32AA4A67156}"/>
                    </a:ext>
                  </a:extLst>
                </p:cNvPr>
                <p:cNvSpPr txBox="1"/>
                <p:nvPr/>
              </p:nvSpPr>
              <p:spPr>
                <a:xfrm>
                  <a:off x="2954252" y="4442204"/>
                  <a:ext cx="290854" cy="2000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700" i="1" smtClean="0">
                                <a:latin typeface="Cambria Math" panose="02040503050406030204" pitchFamily="18" charset="0"/>
                              </a:rPr>
                            </m:ctrlPr>
                          </m:sSubPr>
                          <m:e>
                            <m:r>
                              <a:rPr lang="en-CA" sz="700" i="1" smtClean="0">
                                <a:latin typeface="Cambria Math" panose="02040503050406030204" pitchFamily="18" charset="0"/>
                                <a:ea typeface="Cambria Math" panose="02040503050406030204" pitchFamily="18" charset="0"/>
                              </a:rPr>
                              <m:t>𝜆</m:t>
                            </m:r>
                          </m:e>
                          <m:sub>
                            <m:r>
                              <a:rPr lang="en-CA" sz="700" b="0" i="1" smtClean="0">
                                <a:latin typeface="Cambria Math" panose="02040503050406030204" pitchFamily="18" charset="0"/>
                              </a:rPr>
                              <m:t>1</m:t>
                            </m:r>
                          </m:sub>
                        </m:sSub>
                      </m:oMath>
                    </m:oMathPara>
                  </a14:m>
                  <a:endParaRPr lang="en-CA" sz="700" dirty="0"/>
                </a:p>
              </p:txBody>
            </p:sp>
          </mc:Choice>
          <mc:Fallback xmlns="">
            <p:sp>
              <p:nvSpPr>
                <p:cNvPr id="39" name="TekstSylinder 61">
                  <a:extLst>
                    <a:ext uri="{FF2B5EF4-FFF2-40B4-BE49-F238E27FC236}">
                      <a16:creationId xmlns:a16="http://schemas.microsoft.com/office/drawing/2014/main" id="{204B78C3-B7D2-28B7-61DB-D32AA4A67156}"/>
                    </a:ext>
                  </a:extLst>
                </p:cNvPr>
                <p:cNvSpPr txBox="1">
                  <a:spLocks noRot="1" noChangeAspect="1" noMove="1" noResize="1" noEditPoints="1" noAdjustHandles="1" noChangeArrowheads="1" noChangeShapeType="1" noTextEdit="1"/>
                </p:cNvSpPr>
                <p:nvPr/>
              </p:nvSpPr>
              <p:spPr>
                <a:xfrm>
                  <a:off x="2954252" y="4442204"/>
                  <a:ext cx="290854" cy="200055"/>
                </a:xfrm>
                <a:prstGeom prst="rect">
                  <a:avLst/>
                </a:prstGeom>
                <a:blipFill>
                  <a:blip r:embed="rId3"/>
                  <a:stretch>
                    <a:fillRect/>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0" name="TekstSylinder 62">
                  <a:extLst>
                    <a:ext uri="{FF2B5EF4-FFF2-40B4-BE49-F238E27FC236}">
                      <a16:creationId xmlns:a16="http://schemas.microsoft.com/office/drawing/2014/main" id="{CD937ED4-7AB7-E685-50D2-4C8B4C42EAF2}"/>
                    </a:ext>
                  </a:extLst>
                </p:cNvPr>
                <p:cNvSpPr txBox="1"/>
                <p:nvPr/>
              </p:nvSpPr>
              <p:spPr>
                <a:xfrm>
                  <a:off x="2954252" y="4747603"/>
                  <a:ext cx="290854" cy="2000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700" i="1" smtClean="0">
                                <a:latin typeface="Cambria Math" panose="02040503050406030204" pitchFamily="18" charset="0"/>
                              </a:rPr>
                            </m:ctrlPr>
                          </m:sSubPr>
                          <m:e>
                            <m:r>
                              <a:rPr lang="en-CA" sz="700" i="1" smtClean="0">
                                <a:latin typeface="Cambria Math" panose="02040503050406030204" pitchFamily="18" charset="0"/>
                                <a:ea typeface="Cambria Math" panose="02040503050406030204" pitchFamily="18" charset="0"/>
                              </a:rPr>
                              <m:t>𝜆</m:t>
                            </m:r>
                          </m:e>
                          <m:sub>
                            <m:r>
                              <a:rPr lang="en-CA" sz="700" b="0" i="1" smtClean="0">
                                <a:latin typeface="Cambria Math" panose="02040503050406030204" pitchFamily="18" charset="0"/>
                              </a:rPr>
                              <m:t>2</m:t>
                            </m:r>
                          </m:sub>
                        </m:sSub>
                      </m:oMath>
                    </m:oMathPara>
                  </a14:m>
                  <a:endParaRPr lang="en-CA" sz="700" dirty="0"/>
                </a:p>
              </p:txBody>
            </p:sp>
          </mc:Choice>
          <mc:Fallback xmlns="">
            <p:sp>
              <p:nvSpPr>
                <p:cNvPr id="40" name="TekstSylinder 62">
                  <a:extLst>
                    <a:ext uri="{FF2B5EF4-FFF2-40B4-BE49-F238E27FC236}">
                      <a16:creationId xmlns:a16="http://schemas.microsoft.com/office/drawing/2014/main" id="{CD937ED4-7AB7-E685-50D2-4C8B4C42EAF2}"/>
                    </a:ext>
                  </a:extLst>
                </p:cNvPr>
                <p:cNvSpPr txBox="1">
                  <a:spLocks noRot="1" noChangeAspect="1" noMove="1" noResize="1" noEditPoints="1" noAdjustHandles="1" noChangeArrowheads="1" noChangeShapeType="1" noTextEdit="1"/>
                </p:cNvSpPr>
                <p:nvPr/>
              </p:nvSpPr>
              <p:spPr>
                <a:xfrm>
                  <a:off x="2954252" y="4747603"/>
                  <a:ext cx="290854" cy="200055"/>
                </a:xfrm>
                <a:prstGeom prst="rect">
                  <a:avLst/>
                </a:prstGeom>
                <a:blipFill>
                  <a:blip r:embed="rId4"/>
                  <a:stretch>
                    <a:fillRect/>
                  </a:stretch>
                </a:blipFill>
              </p:spPr>
              <p:txBody>
                <a:bodyPr/>
                <a:lstStyle/>
                <a:p>
                  <a:r>
                    <a:rPr lang="nb-NO">
                      <a:noFill/>
                    </a:rPr>
                    <a:t> </a:t>
                  </a:r>
                </a:p>
              </p:txBody>
            </p:sp>
          </mc:Fallback>
        </mc:AlternateContent>
        <p:sp>
          <p:nvSpPr>
            <p:cNvPr id="41" name="TekstSylinder 63">
              <a:extLst>
                <a:ext uri="{FF2B5EF4-FFF2-40B4-BE49-F238E27FC236}">
                  <a16:creationId xmlns:a16="http://schemas.microsoft.com/office/drawing/2014/main" id="{8AADC153-382D-AA90-CB54-610EBE2A08F0}"/>
                </a:ext>
              </a:extLst>
            </p:cNvPr>
            <p:cNvSpPr txBox="1"/>
            <p:nvPr/>
          </p:nvSpPr>
          <p:spPr>
            <a:xfrm>
              <a:off x="2969457" y="4972775"/>
              <a:ext cx="323165" cy="207749"/>
            </a:xfrm>
            <a:prstGeom prst="rect">
              <a:avLst/>
            </a:prstGeom>
            <a:noFill/>
          </p:spPr>
          <p:txBody>
            <a:bodyPr vert="eaVert" wrap="none" rtlCol="0">
              <a:spAutoFit/>
            </a:bodyPr>
            <a:lstStyle/>
            <a:p>
              <a:r>
                <a:rPr lang="en-CA" sz="900" dirty="0"/>
                <a:t>…</a:t>
              </a:r>
            </a:p>
          </p:txBody>
        </p:sp>
        <p:sp>
          <p:nvSpPr>
            <p:cNvPr id="42" name="Rektangel 64">
              <a:extLst>
                <a:ext uri="{FF2B5EF4-FFF2-40B4-BE49-F238E27FC236}">
                  <a16:creationId xmlns:a16="http://schemas.microsoft.com/office/drawing/2014/main" id="{425AAFC7-003A-8F7D-5BB0-08A3F6502FDA}"/>
                </a:ext>
              </a:extLst>
            </p:cNvPr>
            <p:cNvSpPr/>
            <p:nvPr/>
          </p:nvSpPr>
          <p:spPr>
            <a:xfrm>
              <a:off x="8333655" y="4366972"/>
              <a:ext cx="320789" cy="220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tx1"/>
                  </a:solidFill>
                </a:rPr>
                <a:t>Rx</a:t>
              </a:r>
            </a:p>
          </p:txBody>
        </p:sp>
        <p:sp>
          <p:nvSpPr>
            <p:cNvPr id="43" name="Rektangel 65">
              <a:extLst>
                <a:ext uri="{FF2B5EF4-FFF2-40B4-BE49-F238E27FC236}">
                  <a16:creationId xmlns:a16="http://schemas.microsoft.com/office/drawing/2014/main" id="{CEBA4685-1CF2-76FF-5708-C737BACDD6D3}"/>
                </a:ext>
              </a:extLst>
            </p:cNvPr>
            <p:cNvSpPr/>
            <p:nvPr/>
          </p:nvSpPr>
          <p:spPr>
            <a:xfrm>
              <a:off x="8339531" y="4641446"/>
              <a:ext cx="320789" cy="220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dirty="0">
                  <a:solidFill>
                    <a:schemeClr val="tx1"/>
                  </a:solidFill>
                </a:rPr>
                <a:t>Rx</a:t>
              </a:r>
            </a:p>
          </p:txBody>
        </p:sp>
        <p:cxnSp>
          <p:nvCxnSpPr>
            <p:cNvPr id="44" name="Rett linje 66">
              <a:extLst>
                <a:ext uri="{FF2B5EF4-FFF2-40B4-BE49-F238E27FC236}">
                  <a16:creationId xmlns:a16="http://schemas.microsoft.com/office/drawing/2014/main" id="{3EB23318-FF76-F3F5-42EF-9898EE13CF5B}"/>
                </a:ext>
              </a:extLst>
            </p:cNvPr>
            <p:cNvCxnSpPr>
              <a:cxnSpLocks/>
            </p:cNvCxnSpPr>
            <p:nvPr/>
          </p:nvCxnSpPr>
          <p:spPr>
            <a:xfrm>
              <a:off x="7417908" y="4474388"/>
              <a:ext cx="917655" cy="0"/>
            </a:xfrm>
            <a:prstGeom prst="line">
              <a:avLst/>
            </a:prstGeom>
            <a:ln w="15875">
              <a:tailEnd type="stealth"/>
            </a:ln>
          </p:spPr>
          <p:style>
            <a:lnRef idx="1">
              <a:schemeClr val="accent1"/>
            </a:lnRef>
            <a:fillRef idx="0">
              <a:schemeClr val="accent1"/>
            </a:fillRef>
            <a:effectRef idx="0">
              <a:schemeClr val="accent1"/>
            </a:effectRef>
            <a:fontRef idx="minor">
              <a:schemeClr val="tx1"/>
            </a:fontRef>
          </p:style>
        </p:cxnSp>
        <p:cxnSp>
          <p:nvCxnSpPr>
            <p:cNvPr id="45" name="Rett linje 67">
              <a:extLst>
                <a:ext uri="{FF2B5EF4-FFF2-40B4-BE49-F238E27FC236}">
                  <a16:creationId xmlns:a16="http://schemas.microsoft.com/office/drawing/2014/main" id="{130BE008-8710-15B3-155D-CDC58A2D247C}"/>
                </a:ext>
              </a:extLst>
            </p:cNvPr>
            <p:cNvCxnSpPr>
              <a:cxnSpLocks/>
            </p:cNvCxnSpPr>
            <p:nvPr/>
          </p:nvCxnSpPr>
          <p:spPr>
            <a:xfrm>
              <a:off x="7417908" y="4758199"/>
              <a:ext cx="917655" cy="0"/>
            </a:xfrm>
            <a:prstGeom prst="line">
              <a:avLst/>
            </a:prstGeom>
            <a:ln w="15875">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kstSylinder 68">
                  <a:extLst>
                    <a:ext uri="{FF2B5EF4-FFF2-40B4-BE49-F238E27FC236}">
                      <a16:creationId xmlns:a16="http://schemas.microsoft.com/office/drawing/2014/main" id="{1094E692-43A5-1C64-556A-03C6A6E5EC30}"/>
                    </a:ext>
                  </a:extLst>
                </p:cNvPr>
                <p:cNvSpPr txBox="1"/>
                <p:nvPr/>
              </p:nvSpPr>
              <p:spPr>
                <a:xfrm>
                  <a:off x="7727736" y="4439568"/>
                  <a:ext cx="290854" cy="2000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700" i="1" smtClean="0">
                                <a:latin typeface="Cambria Math" panose="02040503050406030204" pitchFamily="18" charset="0"/>
                              </a:rPr>
                            </m:ctrlPr>
                          </m:sSubPr>
                          <m:e>
                            <m:r>
                              <a:rPr lang="en-CA" sz="700" i="1" smtClean="0">
                                <a:latin typeface="Cambria Math" panose="02040503050406030204" pitchFamily="18" charset="0"/>
                                <a:ea typeface="Cambria Math" panose="02040503050406030204" pitchFamily="18" charset="0"/>
                              </a:rPr>
                              <m:t>𝜆</m:t>
                            </m:r>
                          </m:e>
                          <m:sub>
                            <m:r>
                              <a:rPr lang="en-CA" sz="700" b="0" i="1" smtClean="0">
                                <a:latin typeface="Cambria Math" panose="02040503050406030204" pitchFamily="18" charset="0"/>
                              </a:rPr>
                              <m:t>1</m:t>
                            </m:r>
                          </m:sub>
                        </m:sSub>
                      </m:oMath>
                    </m:oMathPara>
                  </a14:m>
                  <a:endParaRPr lang="en-CA" sz="700" dirty="0"/>
                </a:p>
              </p:txBody>
            </p:sp>
          </mc:Choice>
          <mc:Fallback xmlns="">
            <p:sp>
              <p:nvSpPr>
                <p:cNvPr id="46" name="TekstSylinder 68">
                  <a:extLst>
                    <a:ext uri="{FF2B5EF4-FFF2-40B4-BE49-F238E27FC236}">
                      <a16:creationId xmlns:a16="http://schemas.microsoft.com/office/drawing/2014/main" id="{1094E692-43A5-1C64-556A-03C6A6E5EC30}"/>
                    </a:ext>
                  </a:extLst>
                </p:cNvPr>
                <p:cNvSpPr txBox="1">
                  <a:spLocks noRot="1" noChangeAspect="1" noMove="1" noResize="1" noEditPoints="1" noAdjustHandles="1" noChangeArrowheads="1" noChangeShapeType="1" noTextEdit="1"/>
                </p:cNvSpPr>
                <p:nvPr/>
              </p:nvSpPr>
              <p:spPr>
                <a:xfrm>
                  <a:off x="7727736" y="4439568"/>
                  <a:ext cx="290854" cy="200055"/>
                </a:xfrm>
                <a:prstGeom prst="rect">
                  <a:avLst/>
                </a:prstGeom>
                <a:blipFill>
                  <a:blip r:embed="rId5"/>
                  <a:stretch>
                    <a:fillRect/>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7" name="TekstSylinder 69">
                  <a:extLst>
                    <a:ext uri="{FF2B5EF4-FFF2-40B4-BE49-F238E27FC236}">
                      <a16:creationId xmlns:a16="http://schemas.microsoft.com/office/drawing/2014/main" id="{A30128FF-5483-5F45-FF95-63E1571C665D}"/>
                    </a:ext>
                  </a:extLst>
                </p:cNvPr>
                <p:cNvSpPr txBox="1"/>
                <p:nvPr/>
              </p:nvSpPr>
              <p:spPr>
                <a:xfrm>
                  <a:off x="7727736" y="4744967"/>
                  <a:ext cx="290854" cy="2000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700" i="1" smtClean="0">
                                <a:latin typeface="Cambria Math" panose="02040503050406030204" pitchFamily="18" charset="0"/>
                              </a:rPr>
                            </m:ctrlPr>
                          </m:sSubPr>
                          <m:e>
                            <m:r>
                              <a:rPr lang="en-CA" sz="700" i="1" smtClean="0">
                                <a:latin typeface="Cambria Math" panose="02040503050406030204" pitchFamily="18" charset="0"/>
                                <a:ea typeface="Cambria Math" panose="02040503050406030204" pitchFamily="18" charset="0"/>
                              </a:rPr>
                              <m:t>𝜆</m:t>
                            </m:r>
                          </m:e>
                          <m:sub>
                            <m:r>
                              <a:rPr lang="en-CA" sz="700" b="0" i="1" smtClean="0">
                                <a:latin typeface="Cambria Math" panose="02040503050406030204" pitchFamily="18" charset="0"/>
                              </a:rPr>
                              <m:t>2</m:t>
                            </m:r>
                          </m:sub>
                        </m:sSub>
                      </m:oMath>
                    </m:oMathPara>
                  </a14:m>
                  <a:endParaRPr lang="en-CA" sz="700" dirty="0"/>
                </a:p>
              </p:txBody>
            </p:sp>
          </mc:Choice>
          <mc:Fallback xmlns="">
            <p:sp>
              <p:nvSpPr>
                <p:cNvPr id="47" name="TekstSylinder 69">
                  <a:extLst>
                    <a:ext uri="{FF2B5EF4-FFF2-40B4-BE49-F238E27FC236}">
                      <a16:creationId xmlns:a16="http://schemas.microsoft.com/office/drawing/2014/main" id="{A30128FF-5483-5F45-FF95-63E1571C665D}"/>
                    </a:ext>
                  </a:extLst>
                </p:cNvPr>
                <p:cNvSpPr txBox="1">
                  <a:spLocks noRot="1" noChangeAspect="1" noMove="1" noResize="1" noEditPoints="1" noAdjustHandles="1" noChangeArrowheads="1" noChangeShapeType="1" noTextEdit="1"/>
                </p:cNvSpPr>
                <p:nvPr/>
              </p:nvSpPr>
              <p:spPr>
                <a:xfrm>
                  <a:off x="7727736" y="4744967"/>
                  <a:ext cx="290854" cy="200055"/>
                </a:xfrm>
                <a:prstGeom prst="rect">
                  <a:avLst/>
                </a:prstGeom>
                <a:blipFill>
                  <a:blip r:embed="rId6"/>
                  <a:stretch>
                    <a:fillRect/>
                  </a:stretch>
                </a:blipFill>
              </p:spPr>
              <p:txBody>
                <a:bodyPr/>
                <a:lstStyle/>
                <a:p>
                  <a:r>
                    <a:rPr lang="nb-NO">
                      <a:noFill/>
                    </a:rPr>
                    <a:t> </a:t>
                  </a:r>
                </a:p>
              </p:txBody>
            </p:sp>
          </mc:Fallback>
        </mc:AlternateContent>
        <p:sp>
          <p:nvSpPr>
            <p:cNvPr id="48" name="TekstSylinder 70">
              <a:extLst>
                <a:ext uri="{FF2B5EF4-FFF2-40B4-BE49-F238E27FC236}">
                  <a16:creationId xmlns:a16="http://schemas.microsoft.com/office/drawing/2014/main" id="{1F262C4F-B93F-665D-174B-5E2B75B9602D}"/>
                </a:ext>
              </a:extLst>
            </p:cNvPr>
            <p:cNvSpPr txBox="1"/>
            <p:nvPr/>
          </p:nvSpPr>
          <p:spPr>
            <a:xfrm>
              <a:off x="7742943" y="4970140"/>
              <a:ext cx="323165" cy="207749"/>
            </a:xfrm>
            <a:prstGeom prst="rect">
              <a:avLst/>
            </a:prstGeom>
            <a:noFill/>
          </p:spPr>
          <p:txBody>
            <a:bodyPr vert="eaVert" wrap="none" rtlCol="0">
              <a:spAutoFit/>
            </a:bodyPr>
            <a:lstStyle/>
            <a:p>
              <a:r>
                <a:rPr lang="en-CA" sz="900" dirty="0"/>
                <a:t>…</a:t>
              </a:r>
            </a:p>
          </p:txBody>
        </p:sp>
        <p:sp>
          <p:nvSpPr>
            <p:cNvPr id="49" name="TekstSylinder 71">
              <a:extLst>
                <a:ext uri="{FF2B5EF4-FFF2-40B4-BE49-F238E27FC236}">
                  <a16:creationId xmlns:a16="http://schemas.microsoft.com/office/drawing/2014/main" id="{EB20DE81-2303-8255-FB6A-8F6EC5517CED}"/>
                </a:ext>
              </a:extLst>
            </p:cNvPr>
            <p:cNvSpPr txBox="1"/>
            <p:nvPr/>
          </p:nvSpPr>
          <p:spPr>
            <a:xfrm flipH="1">
              <a:off x="4566249" y="4877962"/>
              <a:ext cx="1705703" cy="200055"/>
            </a:xfrm>
            <a:prstGeom prst="rect">
              <a:avLst/>
            </a:prstGeom>
            <a:noFill/>
          </p:spPr>
          <p:txBody>
            <a:bodyPr wrap="square" rtlCol="0">
              <a:spAutoFit/>
            </a:bodyPr>
            <a:lstStyle/>
            <a:p>
              <a:r>
                <a:rPr lang="en-CA" sz="700" dirty="0"/>
                <a:t>Several channels at X00 Gbps per 𝜆</a:t>
              </a:r>
            </a:p>
          </p:txBody>
        </p:sp>
        <p:cxnSp>
          <p:nvCxnSpPr>
            <p:cNvPr id="50" name="Rett pilkobling 76">
              <a:extLst>
                <a:ext uri="{FF2B5EF4-FFF2-40B4-BE49-F238E27FC236}">
                  <a16:creationId xmlns:a16="http://schemas.microsoft.com/office/drawing/2014/main" id="{4A930EB3-AD7C-7BF8-36C4-587460AF1B64}"/>
                </a:ext>
              </a:extLst>
            </p:cNvPr>
            <p:cNvCxnSpPr>
              <a:cxnSpLocks/>
            </p:cNvCxnSpPr>
            <p:nvPr/>
          </p:nvCxnSpPr>
          <p:spPr>
            <a:xfrm>
              <a:off x="4560943" y="5448276"/>
              <a:ext cx="1747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kstSylinder 79">
              <a:extLst>
                <a:ext uri="{FF2B5EF4-FFF2-40B4-BE49-F238E27FC236}">
                  <a16:creationId xmlns:a16="http://schemas.microsoft.com/office/drawing/2014/main" id="{294FC3C7-28D4-BCC1-6BA5-69410A302995}"/>
                </a:ext>
              </a:extLst>
            </p:cNvPr>
            <p:cNvSpPr txBox="1"/>
            <p:nvPr/>
          </p:nvSpPr>
          <p:spPr>
            <a:xfrm>
              <a:off x="5129198" y="5446806"/>
              <a:ext cx="522899" cy="215444"/>
            </a:xfrm>
            <a:prstGeom prst="rect">
              <a:avLst/>
            </a:prstGeom>
            <a:noFill/>
          </p:spPr>
          <p:txBody>
            <a:bodyPr wrap="none" rtlCol="0">
              <a:spAutoFit/>
            </a:bodyPr>
            <a:lstStyle/>
            <a:p>
              <a:r>
                <a:rPr lang="en-CA" sz="800" dirty="0"/>
                <a:t>250 km</a:t>
              </a:r>
            </a:p>
          </p:txBody>
        </p:sp>
        <p:sp>
          <p:nvSpPr>
            <p:cNvPr id="52" name="Rektangel 65">
              <a:extLst>
                <a:ext uri="{FF2B5EF4-FFF2-40B4-BE49-F238E27FC236}">
                  <a16:creationId xmlns:a16="http://schemas.microsoft.com/office/drawing/2014/main" id="{594EA4B3-18BD-6297-CB99-5511E99885D0}"/>
                </a:ext>
              </a:extLst>
            </p:cNvPr>
            <p:cNvSpPr/>
            <p:nvPr/>
          </p:nvSpPr>
          <p:spPr>
            <a:xfrm>
              <a:off x="6366673" y="5190417"/>
              <a:ext cx="536293" cy="312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700" dirty="0">
                  <a:solidFill>
                    <a:schemeClr val="tx1"/>
                  </a:solidFill>
                </a:rPr>
                <a:t>Raman Pump</a:t>
              </a:r>
            </a:p>
          </p:txBody>
        </p:sp>
        <p:cxnSp>
          <p:nvCxnSpPr>
            <p:cNvPr id="53" name="Rett pilkobling 13">
              <a:extLst>
                <a:ext uri="{FF2B5EF4-FFF2-40B4-BE49-F238E27FC236}">
                  <a16:creationId xmlns:a16="http://schemas.microsoft.com/office/drawing/2014/main" id="{49F6AD2E-7947-394A-3192-A439B78A8932}"/>
                </a:ext>
              </a:extLst>
            </p:cNvPr>
            <p:cNvCxnSpPr>
              <a:cxnSpLocks/>
              <a:endCxn id="31" idx="3"/>
            </p:cNvCxnSpPr>
            <p:nvPr/>
          </p:nvCxnSpPr>
          <p:spPr>
            <a:xfrm flipV="1">
              <a:off x="4554865" y="4849384"/>
              <a:ext cx="1917807" cy="35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Arrow: Bent 53">
              <a:extLst>
                <a:ext uri="{FF2B5EF4-FFF2-40B4-BE49-F238E27FC236}">
                  <a16:creationId xmlns:a16="http://schemas.microsoft.com/office/drawing/2014/main" id="{E520FD30-B33F-D0CD-B54E-7D698C53E8E3}"/>
                </a:ext>
              </a:extLst>
            </p:cNvPr>
            <p:cNvSpPr/>
            <p:nvPr/>
          </p:nvSpPr>
          <p:spPr>
            <a:xfrm flipH="1">
              <a:off x="6091508" y="4874054"/>
              <a:ext cx="349853" cy="316362"/>
            </a:xfrm>
            <a:prstGeom prst="bentArrow">
              <a:avLst>
                <a:gd name="adj1" fmla="val 8256"/>
                <a:gd name="adj2" fmla="val 11328"/>
                <a:gd name="adj3" fmla="val 20103"/>
                <a:gd name="adj4" fmla="val 5156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solidFill>
                  <a:schemeClr val="tx1"/>
                </a:solidFill>
              </a:endParaRPr>
            </a:p>
          </p:txBody>
        </p:sp>
        <p:grpSp>
          <p:nvGrpSpPr>
            <p:cNvPr id="55" name="Group 54">
              <a:extLst>
                <a:ext uri="{FF2B5EF4-FFF2-40B4-BE49-F238E27FC236}">
                  <a16:creationId xmlns:a16="http://schemas.microsoft.com/office/drawing/2014/main" id="{DD57CF20-BEA4-0305-F7EC-2D15313C2595}"/>
                </a:ext>
              </a:extLst>
            </p:cNvPr>
            <p:cNvGrpSpPr/>
            <p:nvPr/>
          </p:nvGrpSpPr>
          <p:grpSpPr>
            <a:xfrm>
              <a:off x="4769780" y="4128563"/>
              <a:ext cx="338094" cy="211131"/>
              <a:chOff x="5002370" y="2565596"/>
              <a:chExt cx="476097" cy="329185"/>
            </a:xfrm>
          </p:grpSpPr>
          <p:sp>
            <p:nvSpPr>
              <p:cNvPr id="56" name="Oval 55">
                <a:extLst>
                  <a:ext uri="{FF2B5EF4-FFF2-40B4-BE49-F238E27FC236}">
                    <a16:creationId xmlns:a16="http://schemas.microsoft.com/office/drawing/2014/main" id="{CB9B3E36-A143-F9C9-7373-F353A52A49B8}"/>
                  </a:ext>
                </a:extLst>
              </p:cNvPr>
              <p:cNvSpPr/>
              <p:nvPr/>
            </p:nvSpPr>
            <p:spPr>
              <a:xfrm>
                <a:off x="5002370" y="2565974"/>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57" name="Oval 56">
                <a:extLst>
                  <a:ext uri="{FF2B5EF4-FFF2-40B4-BE49-F238E27FC236}">
                    <a16:creationId xmlns:a16="http://schemas.microsoft.com/office/drawing/2014/main" id="{9210622A-39F1-E340-C217-44392B233E43}"/>
                  </a:ext>
                </a:extLst>
              </p:cNvPr>
              <p:cNvSpPr/>
              <p:nvPr/>
            </p:nvSpPr>
            <p:spPr>
              <a:xfrm>
                <a:off x="5070808" y="2565972"/>
                <a:ext cx="320773" cy="3288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58" name="Oval 57">
                <a:extLst>
                  <a:ext uri="{FF2B5EF4-FFF2-40B4-BE49-F238E27FC236}">
                    <a16:creationId xmlns:a16="http://schemas.microsoft.com/office/drawing/2014/main" id="{FA896E22-2B01-CF4E-47F5-C589F6362D89}"/>
                  </a:ext>
                </a:extLst>
              </p:cNvPr>
              <p:cNvSpPr/>
              <p:nvPr/>
            </p:nvSpPr>
            <p:spPr>
              <a:xfrm>
                <a:off x="5157694" y="2565596"/>
                <a:ext cx="320773" cy="3288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grpSp>
        <p:grpSp>
          <p:nvGrpSpPr>
            <p:cNvPr id="59" name="Group 58">
              <a:extLst>
                <a:ext uri="{FF2B5EF4-FFF2-40B4-BE49-F238E27FC236}">
                  <a16:creationId xmlns:a16="http://schemas.microsoft.com/office/drawing/2014/main" id="{55956C14-B363-F51E-2984-5D42EA27C1AE}"/>
                </a:ext>
              </a:extLst>
            </p:cNvPr>
            <p:cNvGrpSpPr/>
            <p:nvPr/>
          </p:nvGrpSpPr>
          <p:grpSpPr>
            <a:xfrm>
              <a:off x="5746846" y="4128803"/>
              <a:ext cx="324992" cy="210890"/>
              <a:chOff x="5002370" y="2565972"/>
              <a:chExt cx="457647" cy="328809"/>
            </a:xfrm>
          </p:grpSpPr>
          <p:sp>
            <p:nvSpPr>
              <p:cNvPr id="60" name="Oval 59">
                <a:extLst>
                  <a:ext uri="{FF2B5EF4-FFF2-40B4-BE49-F238E27FC236}">
                    <a16:creationId xmlns:a16="http://schemas.microsoft.com/office/drawing/2014/main" id="{79956800-6C09-A00D-F52B-642AB874E6B9}"/>
                  </a:ext>
                </a:extLst>
              </p:cNvPr>
              <p:cNvSpPr/>
              <p:nvPr/>
            </p:nvSpPr>
            <p:spPr>
              <a:xfrm>
                <a:off x="5002370" y="2565974"/>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61" name="Oval 60">
                <a:extLst>
                  <a:ext uri="{FF2B5EF4-FFF2-40B4-BE49-F238E27FC236}">
                    <a16:creationId xmlns:a16="http://schemas.microsoft.com/office/drawing/2014/main" id="{8E419565-E94B-DB53-D982-0B77140210C0}"/>
                  </a:ext>
                </a:extLst>
              </p:cNvPr>
              <p:cNvSpPr/>
              <p:nvPr/>
            </p:nvSpPr>
            <p:spPr>
              <a:xfrm>
                <a:off x="5070807" y="2565973"/>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62" name="Oval 61">
                <a:extLst>
                  <a:ext uri="{FF2B5EF4-FFF2-40B4-BE49-F238E27FC236}">
                    <a16:creationId xmlns:a16="http://schemas.microsoft.com/office/drawing/2014/main" id="{4435AD86-362F-8340-71C9-BBF3483D2873}"/>
                  </a:ext>
                </a:extLst>
              </p:cNvPr>
              <p:cNvSpPr/>
              <p:nvPr/>
            </p:nvSpPr>
            <p:spPr>
              <a:xfrm>
                <a:off x="5139244" y="2565972"/>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grpSp>
        <p:grpSp>
          <p:nvGrpSpPr>
            <p:cNvPr id="63" name="Group 62">
              <a:extLst>
                <a:ext uri="{FF2B5EF4-FFF2-40B4-BE49-F238E27FC236}">
                  <a16:creationId xmlns:a16="http://schemas.microsoft.com/office/drawing/2014/main" id="{AA6F6E0D-6A95-AD59-8352-225FA7F7CFA4}"/>
                </a:ext>
              </a:extLst>
            </p:cNvPr>
            <p:cNvGrpSpPr/>
            <p:nvPr/>
          </p:nvGrpSpPr>
          <p:grpSpPr>
            <a:xfrm>
              <a:off x="5769826" y="4634987"/>
              <a:ext cx="324992" cy="210890"/>
              <a:chOff x="5002370" y="2565972"/>
              <a:chExt cx="457647" cy="328809"/>
            </a:xfrm>
          </p:grpSpPr>
          <p:sp>
            <p:nvSpPr>
              <p:cNvPr id="64" name="Oval 63">
                <a:extLst>
                  <a:ext uri="{FF2B5EF4-FFF2-40B4-BE49-F238E27FC236}">
                    <a16:creationId xmlns:a16="http://schemas.microsoft.com/office/drawing/2014/main" id="{C03E697A-E213-B9FB-8904-E4C3CE8EFA6E}"/>
                  </a:ext>
                </a:extLst>
              </p:cNvPr>
              <p:cNvSpPr/>
              <p:nvPr/>
            </p:nvSpPr>
            <p:spPr>
              <a:xfrm>
                <a:off x="5002370" y="2565974"/>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65" name="Oval 64">
                <a:extLst>
                  <a:ext uri="{FF2B5EF4-FFF2-40B4-BE49-F238E27FC236}">
                    <a16:creationId xmlns:a16="http://schemas.microsoft.com/office/drawing/2014/main" id="{3CB9953D-4BBD-0A0C-D025-EEA8F743FC96}"/>
                  </a:ext>
                </a:extLst>
              </p:cNvPr>
              <p:cNvSpPr/>
              <p:nvPr/>
            </p:nvSpPr>
            <p:spPr>
              <a:xfrm>
                <a:off x="5070807" y="2565973"/>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66" name="Oval 65">
                <a:extLst>
                  <a:ext uri="{FF2B5EF4-FFF2-40B4-BE49-F238E27FC236}">
                    <a16:creationId xmlns:a16="http://schemas.microsoft.com/office/drawing/2014/main" id="{73B8A8CA-54EA-07F0-6F5B-DCCA8A4A3730}"/>
                  </a:ext>
                </a:extLst>
              </p:cNvPr>
              <p:cNvSpPr/>
              <p:nvPr/>
            </p:nvSpPr>
            <p:spPr>
              <a:xfrm>
                <a:off x="5139244" y="2565972"/>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grpSp>
        <p:grpSp>
          <p:nvGrpSpPr>
            <p:cNvPr id="67" name="Group 66">
              <a:extLst>
                <a:ext uri="{FF2B5EF4-FFF2-40B4-BE49-F238E27FC236}">
                  <a16:creationId xmlns:a16="http://schemas.microsoft.com/office/drawing/2014/main" id="{51DBF1AE-B3E3-3F33-2205-74ED712D36D2}"/>
                </a:ext>
              </a:extLst>
            </p:cNvPr>
            <p:cNvGrpSpPr/>
            <p:nvPr/>
          </p:nvGrpSpPr>
          <p:grpSpPr>
            <a:xfrm>
              <a:off x="4798429" y="4641255"/>
              <a:ext cx="324992" cy="210890"/>
              <a:chOff x="5002370" y="2565972"/>
              <a:chExt cx="457647" cy="328809"/>
            </a:xfrm>
          </p:grpSpPr>
          <p:sp>
            <p:nvSpPr>
              <p:cNvPr id="68" name="Oval 67">
                <a:extLst>
                  <a:ext uri="{FF2B5EF4-FFF2-40B4-BE49-F238E27FC236}">
                    <a16:creationId xmlns:a16="http://schemas.microsoft.com/office/drawing/2014/main" id="{A3363B89-2248-907E-794F-647C97A90C7B}"/>
                  </a:ext>
                </a:extLst>
              </p:cNvPr>
              <p:cNvSpPr/>
              <p:nvPr/>
            </p:nvSpPr>
            <p:spPr>
              <a:xfrm>
                <a:off x="5002370" y="2565974"/>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69" name="Oval 68">
                <a:extLst>
                  <a:ext uri="{FF2B5EF4-FFF2-40B4-BE49-F238E27FC236}">
                    <a16:creationId xmlns:a16="http://schemas.microsoft.com/office/drawing/2014/main" id="{39CE04CC-CD84-755E-DEF8-4DF3336BAFA3}"/>
                  </a:ext>
                </a:extLst>
              </p:cNvPr>
              <p:cNvSpPr/>
              <p:nvPr/>
            </p:nvSpPr>
            <p:spPr>
              <a:xfrm>
                <a:off x="5070807" y="2565973"/>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sp>
            <p:nvSpPr>
              <p:cNvPr id="70" name="Oval 69">
                <a:extLst>
                  <a:ext uri="{FF2B5EF4-FFF2-40B4-BE49-F238E27FC236}">
                    <a16:creationId xmlns:a16="http://schemas.microsoft.com/office/drawing/2014/main" id="{9A29FC9A-6BB6-AB15-3EB3-D237AFACAF26}"/>
                  </a:ext>
                </a:extLst>
              </p:cNvPr>
              <p:cNvSpPr/>
              <p:nvPr/>
            </p:nvSpPr>
            <p:spPr>
              <a:xfrm>
                <a:off x="5139244" y="2565972"/>
                <a:ext cx="320773" cy="3288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p>
            </p:txBody>
          </p:sp>
        </p:grpSp>
        <p:sp>
          <p:nvSpPr>
            <p:cNvPr id="72" name="TekstSylinder 79">
              <a:extLst>
                <a:ext uri="{FF2B5EF4-FFF2-40B4-BE49-F238E27FC236}">
                  <a16:creationId xmlns:a16="http://schemas.microsoft.com/office/drawing/2014/main" id="{9317AABA-4471-A681-3361-B7D748FB32C6}"/>
                </a:ext>
              </a:extLst>
            </p:cNvPr>
            <p:cNvSpPr txBox="1"/>
            <p:nvPr/>
          </p:nvSpPr>
          <p:spPr>
            <a:xfrm>
              <a:off x="4634178" y="3674022"/>
              <a:ext cx="522899" cy="215444"/>
            </a:xfrm>
            <a:prstGeom prst="rect">
              <a:avLst/>
            </a:prstGeom>
            <a:noFill/>
          </p:spPr>
          <p:txBody>
            <a:bodyPr wrap="none" rtlCol="0">
              <a:spAutoFit/>
            </a:bodyPr>
            <a:lstStyle/>
            <a:p>
              <a:r>
                <a:rPr lang="en-CA" sz="800" dirty="0"/>
                <a:t>125 km</a:t>
              </a:r>
            </a:p>
          </p:txBody>
        </p:sp>
        <p:sp>
          <p:nvSpPr>
            <p:cNvPr id="73" name="TekstSylinder 79">
              <a:extLst>
                <a:ext uri="{FF2B5EF4-FFF2-40B4-BE49-F238E27FC236}">
                  <a16:creationId xmlns:a16="http://schemas.microsoft.com/office/drawing/2014/main" id="{F26DF7F4-8612-7D9F-791E-CCBB1945DFC1}"/>
                </a:ext>
              </a:extLst>
            </p:cNvPr>
            <p:cNvSpPr txBox="1"/>
            <p:nvPr/>
          </p:nvSpPr>
          <p:spPr>
            <a:xfrm>
              <a:off x="5867026" y="3687178"/>
              <a:ext cx="522899" cy="215444"/>
            </a:xfrm>
            <a:prstGeom prst="rect">
              <a:avLst/>
            </a:prstGeom>
            <a:noFill/>
          </p:spPr>
          <p:txBody>
            <a:bodyPr wrap="none" rtlCol="0">
              <a:spAutoFit/>
            </a:bodyPr>
            <a:lstStyle/>
            <a:p>
              <a:r>
                <a:rPr lang="en-CA" sz="800" dirty="0"/>
                <a:t>125 km</a:t>
              </a:r>
            </a:p>
          </p:txBody>
        </p:sp>
      </p:grpSp>
      <p:pic>
        <p:nvPicPr>
          <p:cNvPr id="77" name="Picture 2" descr="alcatel submarine networks">
            <a:extLst>
              <a:ext uri="{FF2B5EF4-FFF2-40B4-BE49-F238E27FC236}">
                <a16:creationId xmlns:a16="http://schemas.microsoft.com/office/drawing/2014/main" id="{3ACE62C6-6A1E-2B75-8D86-33187C1E0F1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56474" y="6351527"/>
            <a:ext cx="1053285" cy="3684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a:extLst>
              <a:ext uri="{FF2B5EF4-FFF2-40B4-BE49-F238E27FC236}">
                <a16:creationId xmlns:a16="http://schemas.microsoft.com/office/drawing/2014/main" id="{429274B4-2849-7610-A3D3-7806AEDF656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281645" y="6282631"/>
            <a:ext cx="1346103" cy="433277"/>
          </a:xfrm>
          <a:prstGeom prst="rect">
            <a:avLst/>
          </a:prstGeom>
          <a:noFill/>
          <a:extLst>
            <a:ext uri="{909E8E84-426E-40DD-AFC4-6F175D3DCCD1}">
              <a14:hiddenFill xmlns:a14="http://schemas.microsoft.com/office/drawing/2010/main">
                <a:solidFill>
                  <a:srgbClr val="FFFFFF"/>
                </a:solidFill>
              </a14:hiddenFill>
            </a:ext>
          </a:extLst>
        </p:spPr>
      </p:pic>
      <p:pic>
        <p:nvPicPr>
          <p:cNvPr id="79" name="Bilde 78">
            <a:extLst>
              <a:ext uri="{FF2B5EF4-FFF2-40B4-BE49-F238E27FC236}">
                <a16:creationId xmlns:a16="http://schemas.microsoft.com/office/drawing/2014/main" id="{AC2D099D-C2EA-286E-A266-E52C2749958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6780" y="6246405"/>
            <a:ext cx="2050662" cy="505727"/>
          </a:xfrm>
          <a:prstGeom prst="rect">
            <a:avLst/>
          </a:prstGeom>
        </p:spPr>
      </p:pic>
      <p:pic>
        <p:nvPicPr>
          <p:cNvPr id="81" name="Bilde 80">
            <a:extLst>
              <a:ext uri="{FF2B5EF4-FFF2-40B4-BE49-F238E27FC236}">
                <a16:creationId xmlns:a16="http://schemas.microsoft.com/office/drawing/2014/main" id="{BBD1E472-DFBC-9AE9-BF7B-9F5A42882A3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31821" y="6246405"/>
            <a:ext cx="1300032" cy="505727"/>
          </a:xfrm>
          <a:prstGeom prst="rect">
            <a:avLst/>
          </a:prstGeom>
        </p:spPr>
      </p:pic>
      <p:pic>
        <p:nvPicPr>
          <p:cNvPr id="82" name="Content Placeholder 4" descr="Map&#10;&#10;Description automatically generated">
            <a:extLst>
              <a:ext uri="{FF2B5EF4-FFF2-40B4-BE49-F238E27FC236}">
                <a16:creationId xmlns:a16="http://schemas.microsoft.com/office/drawing/2014/main" id="{0560332E-2ACA-F70C-964D-CF85F25EA2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96269" y="181973"/>
            <a:ext cx="4181248" cy="3159461"/>
          </a:xfrm>
          <a:prstGeom prst="rect">
            <a:avLst/>
          </a:prstGeom>
        </p:spPr>
      </p:pic>
      <p:pic>
        <p:nvPicPr>
          <p:cNvPr id="8" name="Bilde 7" descr="Et bilde som inneholder logo&#10;&#10;Automatisk generert beskrivelse">
            <a:extLst>
              <a:ext uri="{FF2B5EF4-FFF2-40B4-BE49-F238E27FC236}">
                <a16:creationId xmlns:a16="http://schemas.microsoft.com/office/drawing/2014/main" id="{84996CC4-12D1-5AA6-8E0C-095F3A34669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945457" y="6232920"/>
            <a:ext cx="1397928" cy="500609"/>
          </a:xfrm>
          <a:prstGeom prst="rect">
            <a:avLst/>
          </a:prstGeom>
        </p:spPr>
      </p:pic>
    </p:spTree>
    <p:extLst>
      <p:ext uri="{BB962C8B-B14F-4D97-AF65-F5344CB8AC3E}">
        <p14:creationId xmlns:p14="http://schemas.microsoft.com/office/powerpoint/2010/main" val="66511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07518-C3C6-8338-0A0C-E4D8611102E9}"/>
            </a:ext>
          </a:extLst>
        </p:cNvPr>
        <p:cNvGrpSpPr/>
        <p:nvPr/>
      </p:nvGrpSpPr>
      <p:grpSpPr>
        <a:xfrm>
          <a:off x="0" y="0"/>
          <a:ext cx="0" cy="0"/>
          <a:chOff x="0" y="0"/>
          <a:chExt cx="0" cy="0"/>
        </a:xfrm>
      </p:grpSpPr>
      <p:sp>
        <p:nvSpPr>
          <p:cNvPr id="14" name="Titre 15">
            <a:extLst>
              <a:ext uri="{FF2B5EF4-FFF2-40B4-BE49-F238E27FC236}">
                <a16:creationId xmlns:a16="http://schemas.microsoft.com/office/drawing/2014/main" id="{4A033067-5B27-1252-8AE4-1EEC980A368B}"/>
              </a:ext>
            </a:extLst>
          </p:cNvPr>
          <p:cNvSpPr>
            <a:spLocks noGrp="1"/>
          </p:cNvSpPr>
          <p:nvPr>
            <p:ph type="title"/>
          </p:nvPr>
        </p:nvSpPr>
        <p:spPr>
          <a:xfrm>
            <a:off x="120000" y="67002"/>
            <a:ext cx="12434712" cy="523220"/>
          </a:xfrm>
          <a:noFill/>
        </p:spPr>
        <p:txBody>
          <a:bodyPr wrap="square" rtlCol="0">
            <a:spAutoFit/>
          </a:bodyPr>
          <a:lstStyle>
            <a:lvl1pPr>
              <a:defRPr lang="fr-FR" sz="2800" kern="1200" smtClean="0">
                <a:solidFill>
                  <a:schemeClr val="bg1"/>
                </a:solidFill>
                <a:latin typeface="Raleway light" panose="020B0403030101060003" pitchFamily="34" charset="0"/>
                <a:ea typeface="+mn-ea"/>
                <a:cs typeface="+mn-cs"/>
              </a:defRPr>
            </a:lvl1pPr>
          </a:lstStyle>
          <a:p>
            <a:pPr>
              <a:lnSpc>
                <a:spcPct val="100000"/>
              </a:lnSpc>
              <a:spcBef>
                <a:spcPts val="0"/>
              </a:spcBef>
            </a:pPr>
            <a:r>
              <a:rPr lang="en-US" b="1" dirty="0">
                <a:solidFill>
                  <a:schemeClr val="tx1"/>
                </a:solidFill>
                <a:latin typeface="+mj-lt"/>
                <a:ea typeface="+mj-ea"/>
                <a:cs typeface="+mj-cs"/>
              </a:rPr>
              <a:t>Well-known “telecom techniques” extending the DAS range on passive cables</a:t>
            </a:r>
            <a:endParaRPr lang="en-US" b="1" noProof="0" dirty="0">
              <a:solidFill>
                <a:srgbClr val="1C3E8F"/>
              </a:solidFill>
              <a:latin typeface="+mj-lt"/>
              <a:cs typeface="Calibri Light" panose="020F0302020204030204" pitchFamily="34" charset="0"/>
            </a:endParaRPr>
          </a:p>
        </p:txBody>
      </p:sp>
      <p:sp>
        <p:nvSpPr>
          <p:cNvPr id="43" name="Rectangle 42">
            <a:extLst>
              <a:ext uri="{FF2B5EF4-FFF2-40B4-BE49-F238E27FC236}">
                <a16:creationId xmlns:a16="http://schemas.microsoft.com/office/drawing/2014/main" id="{0C34641C-9828-D5B1-C508-D75348072488}"/>
              </a:ext>
            </a:extLst>
          </p:cNvPr>
          <p:cNvSpPr/>
          <p:nvPr/>
        </p:nvSpPr>
        <p:spPr>
          <a:xfrm>
            <a:off x="6146599" y="2941320"/>
            <a:ext cx="4007593" cy="28145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44" name="Picture 43">
            <a:extLst>
              <a:ext uri="{FF2B5EF4-FFF2-40B4-BE49-F238E27FC236}">
                <a16:creationId xmlns:a16="http://schemas.microsoft.com/office/drawing/2014/main" id="{678FEE88-36FF-6FB7-B6F6-BC7180DD28D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9183" y="3113247"/>
            <a:ext cx="3906000" cy="2642591"/>
          </a:xfrm>
          <a:prstGeom prst="rect">
            <a:avLst/>
          </a:prstGeom>
          <a:noFill/>
        </p:spPr>
      </p:pic>
      <p:sp>
        <p:nvSpPr>
          <p:cNvPr id="45" name="Content Placeholder 2">
            <a:extLst>
              <a:ext uri="{FF2B5EF4-FFF2-40B4-BE49-F238E27FC236}">
                <a16:creationId xmlns:a16="http://schemas.microsoft.com/office/drawing/2014/main" id="{F4274B01-49BC-77CB-F019-E0CA59BB7761}"/>
              </a:ext>
            </a:extLst>
          </p:cNvPr>
          <p:cNvSpPr txBox="1">
            <a:spLocks/>
          </p:cNvSpPr>
          <p:nvPr/>
        </p:nvSpPr>
        <p:spPr>
          <a:xfrm>
            <a:off x="695379" y="951868"/>
            <a:ext cx="5047111" cy="157868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SzPct val="105000"/>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None/>
              <a:tabLst/>
              <a:defRPr/>
            </a:pPr>
            <a:r>
              <a:rPr kumimoji="0" lang="en-IE" sz="2200" b="1" i="0" u="none" strike="noStrike" kern="1200" cap="none" spc="0" normalizeH="0" baseline="0" noProof="0" dirty="0">
                <a:ln>
                  <a:noFill/>
                </a:ln>
                <a:solidFill>
                  <a:schemeClr val="tx1"/>
                </a:solidFill>
                <a:effectLst/>
                <a:uLnTx/>
                <a:uFillTx/>
                <a:latin typeface="Arial"/>
                <a:ea typeface="+mn-ea"/>
                <a:cs typeface="+mn-cs"/>
              </a:rPr>
              <a:t>Raman amplification:</a:t>
            </a:r>
          </a:p>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r>
              <a:rPr lang="en-IE" dirty="0">
                <a:solidFill>
                  <a:schemeClr val="tx1"/>
                </a:solidFill>
                <a:latin typeface="Arial"/>
              </a:rPr>
              <a:t>O</a:t>
            </a:r>
            <a:r>
              <a:rPr kumimoji="0" lang="en-IE" sz="2200" b="0" i="0" u="none" strike="noStrike" kern="1200" cap="none" spc="0" normalizeH="0" baseline="0" noProof="0" dirty="0" err="1">
                <a:ln>
                  <a:noFill/>
                </a:ln>
                <a:solidFill>
                  <a:schemeClr val="tx1"/>
                </a:solidFill>
                <a:effectLst/>
                <a:uLnTx/>
                <a:uFillTx/>
                <a:latin typeface="Arial"/>
                <a:ea typeface="+mn-ea"/>
                <a:cs typeface="+mn-cs"/>
              </a:rPr>
              <a:t>ptical</a:t>
            </a:r>
            <a:r>
              <a:rPr kumimoji="0" lang="en-IE" sz="2200" b="0" i="0" u="none" strike="noStrike" kern="1200" cap="none" spc="0" normalizeH="0" baseline="0" noProof="0" dirty="0">
                <a:ln>
                  <a:noFill/>
                </a:ln>
                <a:solidFill>
                  <a:schemeClr val="tx1"/>
                </a:solidFill>
                <a:effectLst/>
                <a:uLnTx/>
                <a:uFillTx/>
                <a:latin typeface="Arial"/>
                <a:ea typeface="+mn-ea"/>
                <a:cs typeface="+mn-cs"/>
              </a:rPr>
              <a:t> RAMAN pump on shore</a:t>
            </a:r>
            <a:r>
              <a:rPr lang="en-IE" dirty="0">
                <a:solidFill>
                  <a:schemeClr val="tx1"/>
                </a:solidFill>
                <a:latin typeface="Arial"/>
              </a:rPr>
              <a:t> enables d</a:t>
            </a:r>
            <a:r>
              <a:rPr kumimoji="0" lang="en-IE" sz="2200" b="0" i="0" u="none" strike="noStrike" kern="1200" cap="none" spc="0" normalizeH="0" baseline="0" noProof="0" dirty="0" err="1">
                <a:ln>
                  <a:noFill/>
                </a:ln>
                <a:solidFill>
                  <a:schemeClr val="tx1"/>
                </a:solidFill>
                <a:effectLst/>
                <a:uLnTx/>
                <a:uFillTx/>
                <a:latin typeface="Arial"/>
                <a:ea typeface="+mn-ea"/>
                <a:cs typeface="+mn-cs"/>
              </a:rPr>
              <a:t>istributed</a:t>
            </a:r>
            <a:r>
              <a:rPr kumimoji="0" lang="en-IE" sz="2200" b="0" i="0" u="none" strike="noStrike" kern="1200" cap="none" spc="0" normalizeH="0" baseline="0" noProof="0" dirty="0">
                <a:ln>
                  <a:noFill/>
                </a:ln>
                <a:solidFill>
                  <a:schemeClr val="tx1"/>
                </a:solidFill>
                <a:effectLst/>
                <a:uLnTx/>
                <a:uFillTx/>
                <a:latin typeface="Arial"/>
                <a:ea typeface="+mn-ea"/>
                <a:cs typeface="+mn-cs"/>
              </a:rPr>
              <a:t> amplification in the fibre</a:t>
            </a:r>
          </a:p>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r>
              <a:rPr lang="en-IE" dirty="0">
                <a:solidFill>
                  <a:schemeClr val="tx1"/>
                </a:solidFill>
                <a:latin typeface="Arial"/>
              </a:rPr>
              <a:t>R</a:t>
            </a:r>
            <a:r>
              <a:rPr kumimoji="0" lang="en-IE" sz="2200" b="0" i="0" u="none" strike="noStrike" kern="1200" cap="none" spc="0" normalizeH="0" baseline="0" noProof="0" dirty="0" err="1">
                <a:ln>
                  <a:noFill/>
                </a:ln>
                <a:solidFill>
                  <a:schemeClr val="tx1"/>
                </a:solidFill>
                <a:effectLst/>
                <a:uLnTx/>
                <a:uFillTx/>
                <a:latin typeface="Arial"/>
                <a:ea typeface="+mn-ea"/>
                <a:cs typeface="+mn-cs"/>
              </a:rPr>
              <a:t>etrofit</a:t>
            </a:r>
            <a:r>
              <a:rPr kumimoji="0" lang="en-IE" sz="2200" b="0" i="0" u="none" strike="noStrike" kern="1200" cap="none" spc="0" normalizeH="0" baseline="0" noProof="0" dirty="0">
                <a:ln>
                  <a:noFill/>
                </a:ln>
                <a:solidFill>
                  <a:schemeClr val="tx1"/>
                </a:solidFill>
                <a:effectLst/>
                <a:uLnTx/>
                <a:uFillTx/>
                <a:latin typeface="Arial"/>
                <a:ea typeface="+mn-ea"/>
                <a:cs typeface="+mn-cs"/>
              </a:rPr>
              <a:t> possible</a:t>
            </a:r>
          </a:p>
        </p:txBody>
      </p:sp>
      <p:sp>
        <p:nvSpPr>
          <p:cNvPr id="46" name="TextBox 45">
            <a:extLst>
              <a:ext uri="{FF2B5EF4-FFF2-40B4-BE49-F238E27FC236}">
                <a16:creationId xmlns:a16="http://schemas.microsoft.com/office/drawing/2014/main" id="{B61198F9-B766-1594-735F-C07D90754A00}"/>
              </a:ext>
            </a:extLst>
          </p:cNvPr>
          <p:cNvSpPr txBox="1"/>
          <p:nvPr/>
        </p:nvSpPr>
        <p:spPr>
          <a:xfrm>
            <a:off x="6974300" y="3009680"/>
            <a:ext cx="2968761" cy="184666"/>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7F7F7F"/>
                </a:solidFill>
                <a:effectLst/>
                <a:uLnTx/>
                <a:uFillTx/>
                <a:latin typeface="Arial"/>
              </a:rPr>
              <a:t>DAS system self-noise VS. fiber position</a:t>
            </a:r>
          </a:p>
        </p:txBody>
      </p:sp>
      <p:grpSp>
        <p:nvGrpSpPr>
          <p:cNvPr id="47" name="Group 46">
            <a:extLst>
              <a:ext uri="{FF2B5EF4-FFF2-40B4-BE49-F238E27FC236}">
                <a16:creationId xmlns:a16="http://schemas.microsoft.com/office/drawing/2014/main" id="{46ABF3C1-44AF-907D-4BB5-A9900C4D8D1A}"/>
              </a:ext>
            </a:extLst>
          </p:cNvPr>
          <p:cNvGrpSpPr/>
          <p:nvPr/>
        </p:nvGrpSpPr>
        <p:grpSpPr>
          <a:xfrm>
            <a:off x="8851990" y="3775967"/>
            <a:ext cx="536485" cy="161583"/>
            <a:chOff x="8851990" y="3775967"/>
            <a:chExt cx="536485" cy="161583"/>
          </a:xfrm>
        </p:grpSpPr>
        <p:cxnSp>
          <p:nvCxnSpPr>
            <p:cNvPr id="48" name="Straight Arrow Connector 47">
              <a:extLst>
                <a:ext uri="{FF2B5EF4-FFF2-40B4-BE49-F238E27FC236}">
                  <a16:creationId xmlns:a16="http://schemas.microsoft.com/office/drawing/2014/main" id="{A06EACEA-911E-C11F-B052-511FD781D2B3}"/>
                </a:ext>
              </a:extLst>
            </p:cNvPr>
            <p:cNvCxnSpPr>
              <a:cxnSpLocks/>
            </p:cNvCxnSpPr>
            <p:nvPr/>
          </p:nvCxnSpPr>
          <p:spPr>
            <a:xfrm>
              <a:off x="8851990" y="3861521"/>
              <a:ext cx="536485" cy="0"/>
            </a:xfrm>
            <a:prstGeom prst="straightConnector1">
              <a:avLst/>
            </a:prstGeom>
            <a:noFill/>
            <a:ln w="152400" cap="flat" cmpd="sng" algn="ctr">
              <a:solidFill>
                <a:srgbClr val="7F7F7F"/>
              </a:solidFill>
              <a:prstDash val="solid"/>
              <a:miter lim="800000"/>
              <a:tailEnd type="triangle" w="sm" len="sm"/>
            </a:ln>
            <a:effectLst/>
          </p:spPr>
        </p:cxnSp>
        <p:sp>
          <p:nvSpPr>
            <p:cNvPr id="49" name="TextBox 48">
              <a:extLst>
                <a:ext uri="{FF2B5EF4-FFF2-40B4-BE49-F238E27FC236}">
                  <a16:creationId xmlns:a16="http://schemas.microsoft.com/office/drawing/2014/main" id="{34172421-575F-94A4-1617-3F02B9401429}"/>
                </a:ext>
              </a:extLst>
            </p:cNvPr>
            <p:cNvSpPr txBox="1"/>
            <p:nvPr/>
          </p:nvSpPr>
          <p:spPr>
            <a:xfrm>
              <a:off x="8883740" y="3775967"/>
              <a:ext cx="424796" cy="161583"/>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Arial"/>
                </a:rPr>
                <a:t>+45km</a:t>
              </a:r>
            </a:p>
          </p:txBody>
        </p:sp>
      </p:grpSp>
      <p:grpSp>
        <p:nvGrpSpPr>
          <p:cNvPr id="50" name="Group 49">
            <a:extLst>
              <a:ext uri="{FF2B5EF4-FFF2-40B4-BE49-F238E27FC236}">
                <a16:creationId xmlns:a16="http://schemas.microsoft.com/office/drawing/2014/main" id="{24F0BEFE-2232-EF00-DFA6-86D7917E0ADA}"/>
              </a:ext>
            </a:extLst>
          </p:cNvPr>
          <p:cNvGrpSpPr/>
          <p:nvPr/>
        </p:nvGrpSpPr>
        <p:grpSpPr>
          <a:xfrm>
            <a:off x="8402658" y="4492244"/>
            <a:ext cx="476552" cy="161583"/>
            <a:chOff x="8402658" y="4492244"/>
            <a:chExt cx="476552" cy="161583"/>
          </a:xfrm>
        </p:grpSpPr>
        <p:cxnSp>
          <p:nvCxnSpPr>
            <p:cNvPr id="51" name="Straight Arrow Connector 50">
              <a:extLst>
                <a:ext uri="{FF2B5EF4-FFF2-40B4-BE49-F238E27FC236}">
                  <a16:creationId xmlns:a16="http://schemas.microsoft.com/office/drawing/2014/main" id="{57CA6DE2-8C6A-DE3A-4E00-10ACEA84E85E}"/>
                </a:ext>
              </a:extLst>
            </p:cNvPr>
            <p:cNvCxnSpPr>
              <a:cxnSpLocks/>
            </p:cNvCxnSpPr>
            <p:nvPr/>
          </p:nvCxnSpPr>
          <p:spPr>
            <a:xfrm>
              <a:off x="8411210" y="4577801"/>
              <a:ext cx="468000" cy="0"/>
            </a:xfrm>
            <a:prstGeom prst="straightConnector1">
              <a:avLst/>
            </a:prstGeom>
            <a:noFill/>
            <a:ln w="152400" cap="flat" cmpd="sng" algn="ctr">
              <a:solidFill>
                <a:srgbClr val="7F7F7F"/>
              </a:solidFill>
              <a:prstDash val="solid"/>
              <a:miter lim="800000"/>
              <a:tailEnd type="triangle" w="sm" len="sm"/>
            </a:ln>
            <a:effectLst/>
          </p:spPr>
        </p:cxnSp>
        <p:sp>
          <p:nvSpPr>
            <p:cNvPr id="52" name="TextBox 51">
              <a:extLst>
                <a:ext uri="{FF2B5EF4-FFF2-40B4-BE49-F238E27FC236}">
                  <a16:creationId xmlns:a16="http://schemas.microsoft.com/office/drawing/2014/main" id="{436D51AF-DAB7-F212-AF39-67D4952E2CA5}"/>
                </a:ext>
              </a:extLst>
            </p:cNvPr>
            <p:cNvSpPr txBox="1"/>
            <p:nvPr/>
          </p:nvSpPr>
          <p:spPr>
            <a:xfrm>
              <a:off x="8402658" y="4492244"/>
              <a:ext cx="424796" cy="161583"/>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Arial"/>
                </a:rPr>
                <a:t>+40km</a:t>
              </a:r>
            </a:p>
          </p:txBody>
        </p:sp>
      </p:grpSp>
      <p:grpSp>
        <p:nvGrpSpPr>
          <p:cNvPr id="53" name="Group 52">
            <a:extLst>
              <a:ext uri="{FF2B5EF4-FFF2-40B4-BE49-F238E27FC236}">
                <a16:creationId xmlns:a16="http://schemas.microsoft.com/office/drawing/2014/main" id="{BF4DC315-0B25-C480-0A44-A3EBF379B830}"/>
              </a:ext>
            </a:extLst>
          </p:cNvPr>
          <p:cNvGrpSpPr/>
          <p:nvPr/>
        </p:nvGrpSpPr>
        <p:grpSpPr>
          <a:xfrm>
            <a:off x="6096000" y="1142093"/>
            <a:ext cx="5660820" cy="1566348"/>
            <a:chOff x="6096000" y="1142093"/>
            <a:chExt cx="5660820" cy="1566348"/>
          </a:xfrm>
        </p:grpSpPr>
        <p:pic>
          <p:nvPicPr>
            <p:cNvPr id="54" name="Picture 53">
              <a:extLst>
                <a:ext uri="{FF2B5EF4-FFF2-40B4-BE49-F238E27FC236}">
                  <a16:creationId xmlns:a16="http://schemas.microsoft.com/office/drawing/2014/main" id="{C7BDF413-5EE8-CCFD-65C1-6C2DCD44AA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096000" y="1808441"/>
              <a:ext cx="5660820" cy="900000"/>
            </a:xfrm>
            <a:prstGeom prst="rect">
              <a:avLst/>
            </a:prstGeom>
            <a:noFill/>
            <a:ln>
              <a:noFill/>
            </a:ln>
            <a:extLst>
              <a:ext uri="{53640926-AAD7-44D8-BBD7-CCE9431645EC}">
                <a14:shadowObscured xmlns:a14="http://schemas.microsoft.com/office/drawing/2010/main"/>
              </a:ext>
            </a:extLst>
          </p:spPr>
        </p:pic>
        <p:cxnSp>
          <p:nvCxnSpPr>
            <p:cNvPr id="55" name="Straight Arrow Connector 54">
              <a:extLst>
                <a:ext uri="{FF2B5EF4-FFF2-40B4-BE49-F238E27FC236}">
                  <a16:creationId xmlns:a16="http://schemas.microsoft.com/office/drawing/2014/main" id="{B7CB8B6E-AE44-4F3A-C542-3DC3FACAB845}"/>
                </a:ext>
              </a:extLst>
            </p:cNvPr>
            <p:cNvCxnSpPr>
              <a:cxnSpLocks/>
              <a:stCxn id="56" idx="2"/>
            </p:cNvCxnSpPr>
            <p:nvPr/>
          </p:nvCxnSpPr>
          <p:spPr>
            <a:xfrm>
              <a:off x="6582646" y="1357537"/>
              <a:ext cx="141099" cy="457436"/>
            </a:xfrm>
            <a:prstGeom prst="straightConnector1">
              <a:avLst/>
            </a:prstGeom>
            <a:noFill/>
            <a:ln w="57150" cap="flat" cmpd="sng" algn="ctr">
              <a:solidFill>
                <a:srgbClr val="7F7F7F"/>
              </a:solidFill>
              <a:prstDash val="solid"/>
              <a:miter lim="800000"/>
              <a:tailEnd type="triangle"/>
            </a:ln>
            <a:effectLst/>
          </p:spPr>
        </p:cxnSp>
        <p:sp>
          <p:nvSpPr>
            <p:cNvPr id="56" name="TextBox 55">
              <a:extLst>
                <a:ext uri="{FF2B5EF4-FFF2-40B4-BE49-F238E27FC236}">
                  <a16:creationId xmlns:a16="http://schemas.microsoft.com/office/drawing/2014/main" id="{C37CE405-DA62-FD9E-CF52-42C16A88FD71}"/>
                </a:ext>
              </a:extLst>
            </p:cNvPr>
            <p:cNvSpPr txBox="1"/>
            <p:nvPr/>
          </p:nvSpPr>
          <p:spPr>
            <a:xfrm>
              <a:off x="6333379" y="1142093"/>
              <a:ext cx="498534" cy="215444"/>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7F7F7F"/>
                  </a:solidFill>
                  <a:effectLst/>
                  <a:uLnTx/>
                  <a:uFillTx/>
                  <a:latin typeface="Arial"/>
                </a:rPr>
                <a:t>Pump</a:t>
              </a:r>
            </a:p>
          </p:txBody>
        </p:sp>
      </p:grpSp>
      <p:sp>
        <p:nvSpPr>
          <p:cNvPr id="58" name="Rectangle 57">
            <a:extLst>
              <a:ext uri="{FF2B5EF4-FFF2-40B4-BE49-F238E27FC236}">
                <a16:creationId xmlns:a16="http://schemas.microsoft.com/office/drawing/2014/main" id="{A9F9CEB0-AC55-4264-FC2A-28A58BF2B677}"/>
              </a:ext>
            </a:extLst>
          </p:cNvPr>
          <p:cNvSpPr/>
          <p:nvPr/>
        </p:nvSpPr>
        <p:spPr>
          <a:xfrm>
            <a:off x="6113399" y="2956560"/>
            <a:ext cx="4707002" cy="289647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59" name="Picture 58">
            <a:extLst>
              <a:ext uri="{FF2B5EF4-FFF2-40B4-BE49-F238E27FC236}">
                <a16:creationId xmlns:a16="http://schemas.microsoft.com/office/drawing/2014/main" id="{B897335C-6018-7606-30C4-9DA0A43B363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348549" y="3095829"/>
            <a:ext cx="4369506" cy="2733254"/>
          </a:xfrm>
          <a:prstGeom prst="rect">
            <a:avLst/>
          </a:prstGeom>
        </p:spPr>
      </p:pic>
      <p:pic>
        <p:nvPicPr>
          <p:cNvPr id="60" name="Picture 59">
            <a:extLst>
              <a:ext uri="{FF2B5EF4-FFF2-40B4-BE49-F238E27FC236}">
                <a16:creationId xmlns:a16="http://schemas.microsoft.com/office/drawing/2014/main" id="{4709684B-64AB-A804-C617-F66F46DF7496}"/>
              </a:ext>
            </a:extLst>
          </p:cNvPr>
          <p:cNvPicPr>
            <a:picLocks noChangeAspect="1"/>
          </p:cNvPicPr>
          <p:nvPr/>
        </p:nvPicPr>
        <p:blipFill>
          <a:blip r:embed="rId6" cstate="print">
            <a:extLst>
              <a:ext uri="{28A0092B-C50C-407E-A947-70E740481C1C}">
                <a14:useLocalDpi xmlns:a14="http://schemas.microsoft.com/office/drawing/2010/main"/>
              </a:ext>
            </a:extLst>
          </a:blip>
          <a:srcRect l="-16"/>
          <a:stretch/>
        </p:blipFill>
        <p:spPr>
          <a:xfrm>
            <a:off x="6104692" y="3429000"/>
            <a:ext cx="324233" cy="1874520"/>
          </a:xfrm>
          <a:prstGeom prst="rect">
            <a:avLst/>
          </a:prstGeom>
        </p:spPr>
      </p:pic>
      <p:pic>
        <p:nvPicPr>
          <p:cNvPr id="61" name="Picture 60">
            <a:extLst>
              <a:ext uri="{FF2B5EF4-FFF2-40B4-BE49-F238E27FC236}">
                <a16:creationId xmlns:a16="http://schemas.microsoft.com/office/drawing/2014/main" id="{98C074D7-E728-CF15-92EB-4742D12807B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288301" y="3364706"/>
            <a:ext cx="330994" cy="683420"/>
          </a:xfrm>
          <a:prstGeom prst="rect">
            <a:avLst/>
          </a:prstGeom>
        </p:spPr>
      </p:pic>
      <p:grpSp>
        <p:nvGrpSpPr>
          <p:cNvPr id="62" name="Group 61">
            <a:extLst>
              <a:ext uri="{FF2B5EF4-FFF2-40B4-BE49-F238E27FC236}">
                <a16:creationId xmlns:a16="http://schemas.microsoft.com/office/drawing/2014/main" id="{F324CF56-372C-D04D-8BE6-1E32358E97B4}"/>
              </a:ext>
            </a:extLst>
          </p:cNvPr>
          <p:cNvGrpSpPr/>
          <p:nvPr/>
        </p:nvGrpSpPr>
        <p:grpSpPr>
          <a:xfrm>
            <a:off x="8813960" y="3775967"/>
            <a:ext cx="581658" cy="161583"/>
            <a:chOff x="8813960" y="3775967"/>
            <a:chExt cx="581658" cy="161583"/>
          </a:xfrm>
        </p:grpSpPr>
        <p:cxnSp>
          <p:nvCxnSpPr>
            <p:cNvPr id="63" name="Straight Arrow Connector 62">
              <a:extLst>
                <a:ext uri="{FF2B5EF4-FFF2-40B4-BE49-F238E27FC236}">
                  <a16:creationId xmlns:a16="http://schemas.microsoft.com/office/drawing/2014/main" id="{EA7F3ABE-83E9-DB72-EC37-C25FAF8E8409}"/>
                </a:ext>
              </a:extLst>
            </p:cNvPr>
            <p:cNvCxnSpPr>
              <a:cxnSpLocks/>
            </p:cNvCxnSpPr>
            <p:nvPr/>
          </p:nvCxnSpPr>
          <p:spPr>
            <a:xfrm>
              <a:off x="8813960" y="3861521"/>
              <a:ext cx="581658" cy="0"/>
            </a:xfrm>
            <a:prstGeom prst="straightConnector1">
              <a:avLst/>
            </a:prstGeom>
            <a:noFill/>
            <a:ln w="152400" cap="flat" cmpd="sng" algn="ctr">
              <a:solidFill>
                <a:srgbClr val="7F7F7F"/>
              </a:solidFill>
              <a:prstDash val="solid"/>
              <a:miter lim="800000"/>
              <a:tailEnd type="triangle" w="sm" len="sm"/>
            </a:ln>
            <a:effectLst/>
          </p:spPr>
        </p:cxnSp>
        <p:sp>
          <p:nvSpPr>
            <p:cNvPr id="64" name="TextBox 63">
              <a:extLst>
                <a:ext uri="{FF2B5EF4-FFF2-40B4-BE49-F238E27FC236}">
                  <a16:creationId xmlns:a16="http://schemas.microsoft.com/office/drawing/2014/main" id="{F5933916-064B-8F02-B8C8-CF1E2D0BA9A7}"/>
                </a:ext>
              </a:extLst>
            </p:cNvPr>
            <p:cNvSpPr txBox="1"/>
            <p:nvPr/>
          </p:nvSpPr>
          <p:spPr>
            <a:xfrm>
              <a:off x="8871040" y="3775967"/>
              <a:ext cx="424796" cy="161583"/>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Arial"/>
                </a:rPr>
                <a:t>+45km</a:t>
              </a:r>
            </a:p>
          </p:txBody>
        </p:sp>
      </p:grpSp>
      <p:grpSp>
        <p:nvGrpSpPr>
          <p:cNvPr id="65" name="Group 64">
            <a:extLst>
              <a:ext uri="{FF2B5EF4-FFF2-40B4-BE49-F238E27FC236}">
                <a16:creationId xmlns:a16="http://schemas.microsoft.com/office/drawing/2014/main" id="{E874DD03-79A8-5D15-8EFE-950E4E13512A}"/>
              </a:ext>
            </a:extLst>
          </p:cNvPr>
          <p:cNvGrpSpPr/>
          <p:nvPr/>
        </p:nvGrpSpPr>
        <p:grpSpPr>
          <a:xfrm>
            <a:off x="8366760" y="4492244"/>
            <a:ext cx="510540" cy="161583"/>
            <a:chOff x="8366760" y="4492244"/>
            <a:chExt cx="510540" cy="161583"/>
          </a:xfrm>
        </p:grpSpPr>
        <p:cxnSp>
          <p:nvCxnSpPr>
            <p:cNvPr id="66" name="Straight Arrow Connector 65">
              <a:extLst>
                <a:ext uri="{FF2B5EF4-FFF2-40B4-BE49-F238E27FC236}">
                  <a16:creationId xmlns:a16="http://schemas.microsoft.com/office/drawing/2014/main" id="{1EFE3229-69A7-CD39-2E14-421A8540E119}"/>
                </a:ext>
              </a:extLst>
            </p:cNvPr>
            <p:cNvCxnSpPr>
              <a:cxnSpLocks/>
            </p:cNvCxnSpPr>
            <p:nvPr/>
          </p:nvCxnSpPr>
          <p:spPr>
            <a:xfrm>
              <a:off x="8366760" y="4577801"/>
              <a:ext cx="510540" cy="0"/>
            </a:xfrm>
            <a:prstGeom prst="straightConnector1">
              <a:avLst/>
            </a:prstGeom>
            <a:noFill/>
            <a:ln w="152400" cap="flat" cmpd="sng" algn="ctr">
              <a:solidFill>
                <a:srgbClr val="7F7F7F"/>
              </a:solidFill>
              <a:prstDash val="solid"/>
              <a:miter lim="800000"/>
              <a:tailEnd type="triangle" w="sm" len="sm"/>
            </a:ln>
            <a:effectLst/>
          </p:spPr>
        </p:cxnSp>
        <p:sp>
          <p:nvSpPr>
            <p:cNvPr id="67" name="TextBox 66">
              <a:extLst>
                <a:ext uri="{FF2B5EF4-FFF2-40B4-BE49-F238E27FC236}">
                  <a16:creationId xmlns:a16="http://schemas.microsoft.com/office/drawing/2014/main" id="{03CAE451-D62A-3FE3-55A7-EBB9F0A231DA}"/>
                </a:ext>
              </a:extLst>
            </p:cNvPr>
            <p:cNvSpPr txBox="1"/>
            <p:nvPr/>
          </p:nvSpPr>
          <p:spPr>
            <a:xfrm>
              <a:off x="8386783" y="4492244"/>
              <a:ext cx="424796" cy="161583"/>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Arial"/>
                </a:rPr>
                <a:t>+40km</a:t>
              </a:r>
            </a:p>
          </p:txBody>
        </p:sp>
      </p:grpSp>
      <p:sp>
        <p:nvSpPr>
          <p:cNvPr id="82" name="TextBox 81">
            <a:extLst>
              <a:ext uri="{FF2B5EF4-FFF2-40B4-BE49-F238E27FC236}">
                <a16:creationId xmlns:a16="http://schemas.microsoft.com/office/drawing/2014/main" id="{02BF1439-CD07-274C-B958-46BDFC0247B5}"/>
              </a:ext>
            </a:extLst>
          </p:cNvPr>
          <p:cNvSpPr txBox="1"/>
          <p:nvPr/>
        </p:nvSpPr>
        <p:spPr>
          <a:xfrm>
            <a:off x="7238153" y="3002409"/>
            <a:ext cx="2968761" cy="184666"/>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F7F7F"/>
                </a:solidFill>
                <a:effectLst/>
                <a:uLnTx/>
                <a:uFillTx/>
                <a:latin typeface="Arial"/>
              </a:rPr>
              <a:t>DAS system self-noise VS. fiber position</a:t>
            </a:r>
          </a:p>
        </p:txBody>
      </p:sp>
      <p:sp>
        <p:nvSpPr>
          <p:cNvPr id="83" name="Content Placeholder 2">
            <a:extLst>
              <a:ext uri="{FF2B5EF4-FFF2-40B4-BE49-F238E27FC236}">
                <a16:creationId xmlns:a16="http://schemas.microsoft.com/office/drawing/2014/main" id="{AF68F5D6-8D79-F9F3-9250-8AE2E38D1BD6}"/>
              </a:ext>
            </a:extLst>
          </p:cNvPr>
          <p:cNvSpPr txBox="1">
            <a:spLocks/>
          </p:cNvSpPr>
          <p:nvPr/>
        </p:nvSpPr>
        <p:spPr>
          <a:xfrm>
            <a:off x="731481" y="2853778"/>
            <a:ext cx="4707002" cy="265575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chemeClr val="accent1"/>
              </a:buClr>
              <a:buSzPct val="105000"/>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None/>
              <a:tabLst/>
              <a:defRPr/>
            </a:pPr>
            <a:r>
              <a:rPr kumimoji="0" lang="en-IE" sz="2300" b="1" i="0" u="none" strike="noStrike" kern="1200" cap="none" spc="0" normalizeH="0" baseline="0" noProof="0" dirty="0">
                <a:ln>
                  <a:noFill/>
                </a:ln>
                <a:solidFill>
                  <a:schemeClr val="tx1"/>
                </a:solidFill>
                <a:effectLst/>
                <a:uLnTx/>
                <a:uFillTx/>
                <a:latin typeface="Arial"/>
              </a:rPr>
              <a:t>ROPA (Remote Optical Pump Amplifier):</a:t>
            </a:r>
          </a:p>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r>
              <a:rPr kumimoji="0" lang="en-IE" sz="2300" i="0" u="none" strike="noStrike" kern="1200" cap="none" spc="0" normalizeH="0" baseline="0" noProof="0" dirty="0">
                <a:ln>
                  <a:noFill/>
                </a:ln>
                <a:solidFill>
                  <a:schemeClr val="tx1"/>
                </a:solidFill>
                <a:effectLst/>
                <a:uLnTx/>
                <a:uFillTx/>
                <a:latin typeface="Arial"/>
              </a:rPr>
              <a:t>Optical pump on shore</a:t>
            </a:r>
          </a:p>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r>
              <a:rPr kumimoji="0" lang="en-IE" sz="2300" i="0" u="none" strike="noStrike" kern="1200" cap="none" spc="0" normalizeH="0" baseline="0" noProof="0" dirty="0">
                <a:ln>
                  <a:noFill/>
                </a:ln>
                <a:solidFill>
                  <a:schemeClr val="tx1"/>
                </a:solidFill>
                <a:effectLst/>
                <a:uLnTx/>
                <a:uFillTx/>
                <a:latin typeface="Arial"/>
              </a:rPr>
              <a:t>Addition of passive in-line Erbium fibre (EDF) points along the cable</a:t>
            </a:r>
          </a:p>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r>
              <a:rPr kumimoji="0" lang="en-IE" sz="2300" i="0" u="none" strike="noStrike" kern="1200" cap="none" spc="0" normalizeH="0" baseline="0" noProof="0" dirty="0">
                <a:ln>
                  <a:noFill/>
                </a:ln>
                <a:solidFill>
                  <a:schemeClr val="tx1"/>
                </a:solidFill>
                <a:effectLst/>
                <a:uLnTx/>
                <a:uFillTx/>
                <a:latin typeface="Arial"/>
              </a:rPr>
              <a:t>Same ROPA as telecom systems</a:t>
            </a:r>
          </a:p>
          <a:p>
            <a:pPr marL="0" marR="0" lvl="0" indent="0" algn="l" defTabSz="914400" rtl="0" eaLnBrk="1" fontAlgn="auto" latinLnBrk="0" hangingPunct="1">
              <a:lnSpc>
                <a:spcPct val="90000"/>
              </a:lnSpc>
              <a:spcBef>
                <a:spcPts val="1000"/>
              </a:spcBef>
              <a:spcAft>
                <a:spcPts val="0"/>
              </a:spcAft>
              <a:buClr>
                <a:srgbClr val="007E4F"/>
              </a:buClr>
              <a:buSzPct val="105000"/>
              <a:buNone/>
              <a:tabLst/>
              <a:defRPr/>
            </a:pPr>
            <a:endParaRPr lang="en-IE" sz="2300" dirty="0">
              <a:solidFill>
                <a:schemeClr val="tx1"/>
              </a:solidFill>
              <a:latin typeface="Arial"/>
            </a:endParaRPr>
          </a:p>
          <a:p>
            <a:pPr marL="0" indent="0">
              <a:buClr>
                <a:srgbClr val="007E4F"/>
              </a:buClr>
              <a:buNone/>
              <a:defRPr/>
            </a:pPr>
            <a:r>
              <a:rPr lang="en-IE" sz="2300" dirty="0">
                <a:solidFill>
                  <a:schemeClr val="tx1"/>
                </a:solidFill>
                <a:latin typeface="Arial"/>
              </a:rPr>
              <a:t>Addition of a custom engineered fibre at the far end gives a +10dB addition in backscatter, thus increasing range to over 300km.</a:t>
            </a:r>
          </a:p>
          <a:p>
            <a:pPr marL="0" marR="0" lvl="0" indent="0" algn="l" defTabSz="914400" rtl="0" eaLnBrk="1" fontAlgn="auto" latinLnBrk="0" hangingPunct="1">
              <a:lnSpc>
                <a:spcPct val="90000"/>
              </a:lnSpc>
              <a:spcBef>
                <a:spcPts val="1000"/>
              </a:spcBef>
              <a:spcAft>
                <a:spcPts val="0"/>
              </a:spcAft>
              <a:buClr>
                <a:srgbClr val="007E4F"/>
              </a:buClr>
              <a:buSzPct val="105000"/>
              <a:buNone/>
              <a:tabLst/>
              <a:defRPr/>
            </a:pPr>
            <a:endParaRPr kumimoji="0" lang="en-IE" sz="2200" i="0" u="none" strike="noStrike" kern="1200" cap="none" spc="0" normalizeH="0" baseline="0" noProof="0" dirty="0">
              <a:ln>
                <a:noFill/>
              </a:ln>
              <a:solidFill>
                <a:schemeClr val="tx1"/>
              </a:solidFill>
              <a:effectLst/>
              <a:uLnTx/>
              <a:uFillTx/>
              <a:latin typeface="Arial"/>
            </a:endParaRPr>
          </a:p>
          <a:p>
            <a:pPr marL="228600" marR="0" lvl="0" indent="-228600" algn="l" defTabSz="914400" rtl="0" eaLnBrk="1" fontAlgn="auto" latinLnBrk="0" hangingPunct="1">
              <a:lnSpc>
                <a:spcPct val="90000"/>
              </a:lnSpc>
              <a:spcBef>
                <a:spcPts val="1000"/>
              </a:spcBef>
              <a:spcAft>
                <a:spcPts val="0"/>
              </a:spcAft>
              <a:buClr>
                <a:srgbClr val="007E4F"/>
              </a:buClr>
              <a:buSzPct val="105000"/>
              <a:buFont typeface="Arial" panose="020B0604020202020204" pitchFamily="34" charset="0"/>
              <a:buChar char="•"/>
              <a:tabLst/>
              <a:defRPr/>
            </a:pPr>
            <a:endParaRPr kumimoji="0" lang="en-IE" sz="2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TextBox 5">
            <a:extLst>
              <a:ext uri="{FF2B5EF4-FFF2-40B4-BE49-F238E27FC236}">
                <a16:creationId xmlns:a16="http://schemas.microsoft.com/office/drawing/2014/main" id="{84A554E8-A2BB-DC59-EB3D-8B7B57C63988}"/>
              </a:ext>
            </a:extLst>
          </p:cNvPr>
          <p:cNvSpPr txBox="1"/>
          <p:nvPr/>
        </p:nvSpPr>
        <p:spPr>
          <a:xfrm>
            <a:off x="10206914" y="1493320"/>
            <a:ext cx="1747273" cy="215444"/>
          </a:xfrm>
          <a:prstGeom prst="rect">
            <a:avLst/>
          </a:prstGeom>
          <a:solidFill>
            <a:schemeClr val="bg1"/>
          </a:solidFill>
          <a:ln w="28575">
            <a:noFill/>
          </a:ln>
        </p:spPr>
        <p:txBody>
          <a:bodyPr wrap="none" lIns="0" tIns="0" rIns="0" bIns="0" rtlCol="0">
            <a:spAutoFit/>
          </a:bodyPr>
          <a:lstStyle>
            <a:defPPr>
              <a:defRPr lang="en-US"/>
            </a:defPPr>
            <a:lvl1pPr algn="ctr">
              <a:defRPr sz="1400"/>
            </a:lvl1pPr>
          </a:lstStyle>
          <a:p>
            <a:pPr algn="l"/>
            <a:r>
              <a:rPr lang="en-US" dirty="0">
                <a:effectLst/>
                <a:ea typeface="Calibri" panose="020F0502020204030204" pitchFamily="34" charset="0"/>
              </a:rPr>
              <a:t>(assuming 0.166 dB/km)</a:t>
            </a:r>
            <a:endParaRPr lang="en-US" sz="1100" dirty="0"/>
          </a:p>
        </p:txBody>
      </p:sp>
      <p:cxnSp>
        <p:nvCxnSpPr>
          <p:cNvPr id="13" name="Straight Arrow Connector 12">
            <a:extLst>
              <a:ext uri="{FF2B5EF4-FFF2-40B4-BE49-F238E27FC236}">
                <a16:creationId xmlns:a16="http://schemas.microsoft.com/office/drawing/2014/main" id="{0D036982-72C1-4A97-8494-F5F92384A644}"/>
              </a:ext>
            </a:extLst>
          </p:cNvPr>
          <p:cNvCxnSpPr>
            <a:cxnSpLocks/>
          </p:cNvCxnSpPr>
          <p:nvPr/>
        </p:nvCxnSpPr>
        <p:spPr>
          <a:xfrm flipV="1">
            <a:off x="8953338" y="5572435"/>
            <a:ext cx="0" cy="561191"/>
          </a:xfrm>
          <a:prstGeom prst="straightConnector1">
            <a:avLst/>
          </a:prstGeom>
          <a:noFill/>
          <a:ln w="57150" cap="flat" cmpd="sng" algn="ctr">
            <a:solidFill>
              <a:srgbClr val="C00000"/>
            </a:solidFill>
            <a:prstDash val="solid"/>
            <a:miter lim="800000"/>
            <a:tailEnd type="triangle"/>
          </a:ln>
          <a:effectLst/>
        </p:spPr>
      </p:cxnSp>
      <p:sp>
        <p:nvSpPr>
          <p:cNvPr id="15" name="TextBox 14">
            <a:extLst>
              <a:ext uri="{FF2B5EF4-FFF2-40B4-BE49-F238E27FC236}">
                <a16:creationId xmlns:a16="http://schemas.microsoft.com/office/drawing/2014/main" id="{8F9DCA8C-9E5F-8596-1EA7-028FA4B1EC2D}"/>
              </a:ext>
            </a:extLst>
          </p:cNvPr>
          <p:cNvSpPr txBox="1"/>
          <p:nvPr/>
        </p:nvSpPr>
        <p:spPr>
          <a:xfrm>
            <a:off x="8561707" y="6277048"/>
            <a:ext cx="684483" cy="184666"/>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F7F7F"/>
                </a:solidFill>
                <a:effectLst/>
                <a:uLnTx/>
                <a:uFillTx/>
                <a:latin typeface="Arial"/>
              </a:rPr>
              <a:t>OptoDAS</a:t>
            </a:r>
          </a:p>
        </p:txBody>
      </p:sp>
      <p:cxnSp>
        <p:nvCxnSpPr>
          <p:cNvPr id="16" name="Straight Arrow Connector 15">
            <a:extLst>
              <a:ext uri="{FF2B5EF4-FFF2-40B4-BE49-F238E27FC236}">
                <a16:creationId xmlns:a16="http://schemas.microsoft.com/office/drawing/2014/main" id="{9207A723-9498-15FA-FC45-FFCD061DDBBE}"/>
              </a:ext>
            </a:extLst>
          </p:cNvPr>
          <p:cNvCxnSpPr>
            <a:cxnSpLocks/>
          </p:cNvCxnSpPr>
          <p:nvPr/>
        </p:nvCxnSpPr>
        <p:spPr>
          <a:xfrm flipV="1">
            <a:off x="9674397" y="5379350"/>
            <a:ext cx="0" cy="561191"/>
          </a:xfrm>
          <a:prstGeom prst="straightConnector1">
            <a:avLst/>
          </a:prstGeom>
          <a:noFill/>
          <a:ln w="57150" cap="flat" cmpd="sng" algn="ctr">
            <a:solidFill>
              <a:srgbClr val="C00000"/>
            </a:solidFill>
            <a:prstDash val="solid"/>
            <a:miter lim="800000"/>
            <a:tailEnd type="triangle"/>
          </a:ln>
          <a:effectLst/>
        </p:spPr>
      </p:cxnSp>
      <p:sp>
        <p:nvSpPr>
          <p:cNvPr id="17" name="TextBox 16">
            <a:extLst>
              <a:ext uri="{FF2B5EF4-FFF2-40B4-BE49-F238E27FC236}">
                <a16:creationId xmlns:a16="http://schemas.microsoft.com/office/drawing/2014/main" id="{A56180AD-329D-76C6-D059-06F3B1F735D8}"/>
              </a:ext>
            </a:extLst>
          </p:cNvPr>
          <p:cNvSpPr txBox="1"/>
          <p:nvPr/>
        </p:nvSpPr>
        <p:spPr>
          <a:xfrm>
            <a:off x="9286312" y="6022298"/>
            <a:ext cx="1372171" cy="184666"/>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F7F7F"/>
                </a:solidFill>
                <a:effectLst/>
                <a:uLnTx/>
                <a:uFillTx/>
                <a:latin typeface="Arial"/>
              </a:rPr>
              <a:t>OptoDAS + Raman</a:t>
            </a:r>
          </a:p>
        </p:txBody>
      </p:sp>
      <p:grpSp>
        <p:nvGrpSpPr>
          <p:cNvPr id="24" name="Group 23">
            <a:extLst>
              <a:ext uri="{FF2B5EF4-FFF2-40B4-BE49-F238E27FC236}">
                <a16:creationId xmlns:a16="http://schemas.microsoft.com/office/drawing/2014/main" id="{9F3864E9-906C-8F1A-A594-0B7CEA5966FD}"/>
              </a:ext>
            </a:extLst>
          </p:cNvPr>
          <p:cNvGrpSpPr/>
          <p:nvPr/>
        </p:nvGrpSpPr>
        <p:grpSpPr>
          <a:xfrm>
            <a:off x="6098742" y="1234331"/>
            <a:ext cx="5796000" cy="4662455"/>
            <a:chOff x="6098742" y="1234331"/>
            <a:chExt cx="5796000" cy="4662455"/>
          </a:xfrm>
        </p:grpSpPr>
        <p:grpSp>
          <p:nvGrpSpPr>
            <p:cNvPr id="4" name="Group 3">
              <a:extLst>
                <a:ext uri="{FF2B5EF4-FFF2-40B4-BE49-F238E27FC236}">
                  <a16:creationId xmlns:a16="http://schemas.microsoft.com/office/drawing/2014/main" id="{A3C63C13-5728-E74D-665F-A4D749D95C9F}"/>
                </a:ext>
              </a:extLst>
            </p:cNvPr>
            <p:cNvGrpSpPr/>
            <p:nvPr/>
          </p:nvGrpSpPr>
          <p:grpSpPr>
            <a:xfrm>
              <a:off x="6098742" y="1234331"/>
              <a:ext cx="5796000" cy="3411876"/>
              <a:chOff x="176766" y="1241951"/>
              <a:chExt cx="5796000" cy="3411876"/>
            </a:xfrm>
          </p:grpSpPr>
          <p:sp>
            <p:nvSpPr>
              <p:cNvPr id="76" name="Rectangle 75">
                <a:extLst>
                  <a:ext uri="{FF2B5EF4-FFF2-40B4-BE49-F238E27FC236}">
                    <a16:creationId xmlns:a16="http://schemas.microsoft.com/office/drawing/2014/main" id="{3A1C1AD1-4294-8475-267D-A9E9D5956D14}"/>
                  </a:ext>
                </a:extLst>
              </p:cNvPr>
              <p:cNvSpPr/>
              <p:nvPr/>
            </p:nvSpPr>
            <p:spPr>
              <a:xfrm>
                <a:off x="194165" y="1808406"/>
                <a:ext cx="5647632" cy="904315"/>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78" name="Picture 77">
                <a:extLst>
                  <a:ext uri="{FF2B5EF4-FFF2-40B4-BE49-F238E27FC236}">
                    <a16:creationId xmlns:a16="http://schemas.microsoft.com/office/drawing/2014/main" id="{AE418933-6A39-F0F0-1180-E73594062FAC}"/>
                  </a:ext>
                </a:extLst>
              </p:cNvPr>
              <p:cNvPicPr>
                <a:picLocks noChangeAspect="1"/>
              </p:cNvPicPr>
              <p:nvPr/>
            </p:nvPicPr>
            <p:blipFill>
              <a:blip r:embed="rId8">
                <a:alphaModFix/>
              </a:blip>
              <a:stretch>
                <a:fillRect/>
              </a:stretch>
            </p:blipFill>
            <p:spPr>
              <a:xfrm>
                <a:off x="176766" y="1814973"/>
                <a:ext cx="5796000" cy="965162"/>
              </a:xfrm>
              <a:prstGeom prst="rect">
                <a:avLst/>
              </a:prstGeom>
            </p:spPr>
          </p:pic>
          <p:cxnSp>
            <p:nvCxnSpPr>
              <p:cNvPr id="79" name="Straight Arrow Connector 78">
                <a:extLst>
                  <a:ext uri="{FF2B5EF4-FFF2-40B4-BE49-F238E27FC236}">
                    <a16:creationId xmlns:a16="http://schemas.microsoft.com/office/drawing/2014/main" id="{8600F814-322B-0F25-F0AE-CA2A8037126B}"/>
                  </a:ext>
                </a:extLst>
              </p:cNvPr>
              <p:cNvCxnSpPr>
                <a:cxnSpLocks/>
                <a:stCxn id="81" idx="2"/>
              </p:cNvCxnSpPr>
              <p:nvPr/>
            </p:nvCxnSpPr>
            <p:spPr>
              <a:xfrm>
                <a:off x="1752835" y="1457395"/>
                <a:ext cx="417345" cy="424344"/>
              </a:xfrm>
              <a:prstGeom prst="straightConnector1">
                <a:avLst/>
              </a:prstGeom>
              <a:noFill/>
              <a:ln w="57150" cap="flat" cmpd="sng" algn="ctr">
                <a:solidFill>
                  <a:srgbClr val="7F7F7F"/>
                </a:solidFill>
                <a:prstDash val="solid"/>
                <a:miter lim="800000"/>
                <a:tailEnd type="triangle"/>
              </a:ln>
              <a:effectLst/>
            </p:spPr>
          </p:cxnSp>
          <p:cxnSp>
            <p:nvCxnSpPr>
              <p:cNvPr id="80" name="Straight Arrow Connector 79">
                <a:extLst>
                  <a:ext uri="{FF2B5EF4-FFF2-40B4-BE49-F238E27FC236}">
                    <a16:creationId xmlns:a16="http://schemas.microsoft.com/office/drawing/2014/main" id="{F7A448A2-555D-B2C1-1047-04FFF0478BF5}"/>
                  </a:ext>
                </a:extLst>
              </p:cNvPr>
              <p:cNvCxnSpPr>
                <a:cxnSpLocks/>
                <a:stCxn id="81" idx="2"/>
              </p:cNvCxnSpPr>
              <p:nvPr/>
            </p:nvCxnSpPr>
            <p:spPr>
              <a:xfrm>
                <a:off x="1752835" y="1457395"/>
                <a:ext cx="1257501" cy="424344"/>
              </a:xfrm>
              <a:prstGeom prst="straightConnector1">
                <a:avLst/>
              </a:prstGeom>
              <a:noFill/>
              <a:ln w="57150" cap="flat" cmpd="sng" algn="ctr">
                <a:solidFill>
                  <a:srgbClr val="7F7F7F"/>
                </a:solidFill>
                <a:prstDash val="solid"/>
                <a:miter lim="800000"/>
                <a:tailEnd type="triangle"/>
              </a:ln>
              <a:effectLst/>
            </p:spPr>
          </p:cxnSp>
          <p:sp>
            <p:nvSpPr>
              <p:cNvPr id="81" name="TextBox 80">
                <a:extLst>
                  <a:ext uri="{FF2B5EF4-FFF2-40B4-BE49-F238E27FC236}">
                    <a16:creationId xmlns:a16="http://schemas.microsoft.com/office/drawing/2014/main" id="{217D278E-B524-B93B-7C07-EDFDBEEB9669}"/>
                  </a:ext>
                </a:extLst>
              </p:cNvPr>
              <p:cNvSpPr txBox="1"/>
              <p:nvPr/>
            </p:nvSpPr>
            <p:spPr>
              <a:xfrm>
                <a:off x="1499817" y="1241951"/>
                <a:ext cx="506036" cy="215444"/>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7F7F7F"/>
                    </a:solidFill>
                    <a:effectLst/>
                    <a:uLnTx/>
                    <a:uFillTx/>
                    <a:latin typeface="Arial"/>
                  </a:rPr>
                  <a:t>ROPA</a:t>
                </a:r>
              </a:p>
            </p:txBody>
          </p:sp>
          <p:grpSp>
            <p:nvGrpSpPr>
              <p:cNvPr id="70" name="Group 69">
                <a:extLst>
                  <a:ext uri="{FF2B5EF4-FFF2-40B4-BE49-F238E27FC236}">
                    <a16:creationId xmlns:a16="http://schemas.microsoft.com/office/drawing/2014/main" id="{C0B972E8-A027-665C-B111-BF8077E313A4}"/>
                  </a:ext>
                </a:extLst>
              </p:cNvPr>
              <p:cNvGrpSpPr/>
              <p:nvPr/>
            </p:nvGrpSpPr>
            <p:grpSpPr>
              <a:xfrm>
                <a:off x="3010336" y="4492244"/>
                <a:ext cx="510540" cy="161583"/>
                <a:chOff x="8366760" y="4492244"/>
                <a:chExt cx="510540" cy="161583"/>
              </a:xfrm>
            </p:grpSpPr>
            <p:cxnSp>
              <p:nvCxnSpPr>
                <p:cNvPr id="74" name="Straight Arrow Connector 73">
                  <a:extLst>
                    <a:ext uri="{FF2B5EF4-FFF2-40B4-BE49-F238E27FC236}">
                      <a16:creationId xmlns:a16="http://schemas.microsoft.com/office/drawing/2014/main" id="{FA69D73D-6FB1-2FC9-3CF9-F4F62997B347}"/>
                    </a:ext>
                  </a:extLst>
                </p:cNvPr>
                <p:cNvCxnSpPr>
                  <a:cxnSpLocks/>
                </p:cNvCxnSpPr>
                <p:nvPr/>
              </p:nvCxnSpPr>
              <p:spPr>
                <a:xfrm>
                  <a:off x="8366760" y="4577801"/>
                  <a:ext cx="510540" cy="0"/>
                </a:xfrm>
                <a:prstGeom prst="straightConnector1">
                  <a:avLst/>
                </a:prstGeom>
                <a:noFill/>
                <a:ln w="152400" cap="flat" cmpd="sng" algn="ctr">
                  <a:solidFill>
                    <a:srgbClr val="7F7F7F"/>
                  </a:solidFill>
                  <a:prstDash val="solid"/>
                  <a:miter lim="800000"/>
                  <a:tailEnd type="triangle" w="sm" len="sm"/>
                </a:ln>
                <a:effectLst/>
              </p:spPr>
            </p:cxnSp>
            <p:sp>
              <p:nvSpPr>
                <p:cNvPr id="75" name="TextBox 74">
                  <a:extLst>
                    <a:ext uri="{FF2B5EF4-FFF2-40B4-BE49-F238E27FC236}">
                      <a16:creationId xmlns:a16="http://schemas.microsoft.com/office/drawing/2014/main" id="{688EFD67-0761-F937-4D6A-306978D3176B}"/>
                    </a:ext>
                  </a:extLst>
                </p:cNvPr>
                <p:cNvSpPr txBox="1"/>
                <p:nvPr/>
              </p:nvSpPr>
              <p:spPr>
                <a:xfrm>
                  <a:off x="8383608" y="4492244"/>
                  <a:ext cx="424796" cy="161583"/>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a:rPr>
                    <a:t>+42km</a:t>
                  </a:r>
                </a:p>
              </p:txBody>
            </p:sp>
          </p:grpSp>
          <p:grpSp>
            <p:nvGrpSpPr>
              <p:cNvPr id="71" name="Group 70">
                <a:extLst>
                  <a:ext uri="{FF2B5EF4-FFF2-40B4-BE49-F238E27FC236}">
                    <a16:creationId xmlns:a16="http://schemas.microsoft.com/office/drawing/2014/main" id="{C9B4BF49-FF5E-8013-58AA-3DD3C883A7A1}"/>
                  </a:ext>
                </a:extLst>
              </p:cNvPr>
              <p:cNvGrpSpPr/>
              <p:nvPr/>
            </p:nvGrpSpPr>
            <p:grpSpPr>
              <a:xfrm>
                <a:off x="3552620" y="3775967"/>
                <a:ext cx="684965" cy="161583"/>
                <a:chOff x="8845090" y="3775967"/>
                <a:chExt cx="620235" cy="161583"/>
              </a:xfrm>
            </p:grpSpPr>
            <p:cxnSp>
              <p:nvCxnSpPr>
                <p:cNvPr id="72" name="Straight Arrow Connector 71">
                  <a:extLst>
                    <a:ext uri="{FF2B5EF4-FFF2-40B4-BE49-F238E27FC236}">
                      <a16:creationId xmlns:a16="http://schemas.microsoft.com/office/drawing/2014/main" id="{180FC28F-F40C-1D69-07AA-55FE28A42E20}"/>
                    </a:ext>
                  </a:extLst>
                </p:cNvPr>
                <p:cNvCxnSpPr>
                  <a:cxnSpLocks/>
                </p:cNvCxnSpPr>
                <p:nvPr/>
              </p:nvCxnSpPr>
              <p:spPr>
                <a:xfrm>
                  <a:off x="8845090" y="3861521"/>
                  <a:ext cx="620235" cy="0"/>
                </a:xfrm>
                <a:prstGeom prst="straightConnector1">
                  <a:avLst/>
                </a:prstGeom>
                <a:noFill/>
                <a:ln w="152400" cap="flat" cmpd="sng" algn="ctr">
                  <a:solidFill>
                    <a:srgbClr val="7F7F7F"/>
                  </a:solidFill>
                  <a:prstDash val="solid"/>
                  <a:miter lim="800000"/>
                  <a:tailEnd type="triangle" w="sm" len="sm"/>
                </a:ln>
                <a:effectLst/>
              </p:spPr>
            </p:cxnSp>
            <p:sp>
              <p:nvSpPr>
                <p:cNvPr id="73" name="TextBox 72">
                  <a:extLst>
                    <a:ext uri="{FF2B5EF4-FFF2-40B4-BE49-F238E27FC236}">
                      <a16:creationId xmlns:a16="http://schemas.microsoft.com/office/drawing/2014/main" id="{9740DC84-E4B4-59ED-69D8-A2A657CE5496}"/>
                    </a:ext>
                  </a:extLst>
                </p:cNvPr>
                <p:cNvSpPr txBox="1"/>
                <p:nvPr/>
              </p:nvSpPr>
              <p:spPr>
                <a:xfrm>
                  <a:off x="8912365" y="3775967"/>
                  <a:ext cx="384652" cy="161583"/>
                </a:xfrm>
                <a:prstGeom prst="rect">
                  <a:avLst/>
                </a:prstGeom>
                <a:no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Arial"/>
                    </a:rPr>
                    <a:t>+55km</a:t>
                  </a:r>
                </a:p>
              </p:txBody>
            </p:sp>
          </p:grpSp>
        </p:grpSp>
        <p:cxnSp>
          <p:nvCxnSpPr>
            <p:cNvPr id="22" name="Straight Arrow Connector 21">
              <a:extLst>
                <a:ext uri="{FF2B5EF4-FFF2-40B4-BE49-F238E27FC236}">
                  <a16:creationId xmlns:a16="http://schemas.microsoft.com/office/drawing/2014/main" id="{5F7C3202-B3F0-DABB-2E92-F6657615F2A0}"/>
                </a:ext>
              </a:extLst>
            </p:cNvPr>
            <p:cNvCxnSpPr>
              <a:cxnSpLocks/>
            </p:cNvCxnSpPr>
            <p:nvPr/>
          </p:nvCxnSpPr>
          <p:spPr>
            <a:xfrm flipV="1">
              <a:off x="10381472" y="5069172"/>
              <a:ext cx="0" cy="561191"/>
            </a:xfrm>
            <a:prstGeom prst="straightConnector1">
              <a:avLst/>
            </a:prstGeom>
            <a:noFill/>
            <a:ln w="57150" cap="flat" cmpd="sng" algn="ctr">
              <a:solidFill>
                <a:srgbClr val="C00000"/>
              </a:solidFill>
              <a:prstDash val="solid"/>
              <a:miter lim="800000"/>
              <a:tailEnd type="triangle"/>
            </a:ln>
            <a:effectLst/>
          </p:spPr>
        </p:cxnSp>
        <p:sp>
          <p:nvSpPr>
            <p:cNvPr id="23" name="TextBox 22">
              <a:extLst>
                <a:ext uri="{FF2B5EF4-FFF2-40B4-BE49-F238E27FC236}">
                  <a16:creationId xmlns:a16="http://schemas.microsoft.com/office/drawing/2014/main" id="{C9BDEAED-4344-8C56-2740-7984B30E98A7}"/>
                </a:ext>
              </a:extLst>
            </p:cNvPr>
            <p:cNvSpPr txBox="1"/>
            <p:nvPr/>
          </p:nvSpPr>
          <p:spPr>
            <a:xfrm>
              <a:off x="10002582" y="5712120"/>
              <a:ext cx="1304844" cy="184666"/>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F7F7F"/>
                  </a:solidFill>
                  <a:effectLst/>
                  <a:uLnTx/>
                  <a:uFillTx/>
                  <a:latin typeface="Arial"/>
                </a:rPr>
                <a:t>OptoDAS + ROPA</a:t>
              </a:r>
            </a:p>
          </p:txBody>
        </p:sp>
      </p:grpSp>
      <p:sp>
        <p:nvSpPr>
          <p:cNvPr id="5" name="TextBox 4">
            <a:extLst>
              <a:ext uri="{FF2B5EF4-FFF2-40B4-BE49-F238E27FC236}">
                <a16:creationId xmlns:a16="http://schemas.microsoft.com/office/drawing/2014/main" id="{374CE06C-3367-6076-F82D-DC60DEA88F2C}"/>
              </a:ext>
            </a:extLst>
          </p:cNvPr>
          <p:cNvSpPr txBox="1"/>
          <p:nvPr/>
        </p:nvSpPr>
        <p:spPr>
          <a:xfrm>
            <a:off x="6228527" y="6504161"/>
            <a:ext cx="4460305" cy="369332"/>
          </a:xfrm>
          <a:prstGeom prst="rect">
            <a:avLst/>
          </a:prstGeom>
          <a:noFill/>
        </p:spPr>
        <p:txBody>
          <a:bodyPr wrap="square" lIns="0" tIns="0" rIns="0" bIns="0" rtlCol="0">
            <a:spAutoFit/>
          </a:bodyPr>
          <a:lstStyle>
            <a:defPPr>
              <a:defRPr lang="fr-FR"/>
            </a:defPPr>
            <a:lvl1pPr marR="0" lvl="0" indent="0"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lumMod val="65000"/>
                    <a:lumOff val="35000"/>
                  </a:srgbClr>
                </a:solidFill>
                <a:effectLst/>
                <a:uLnTx/>
                <a:uFillTx/>
                <a:latin typeface="Arial" panose="020B0604020202020204"/>
              </a:defRPr>
            </a:lvl1pPr>
          </a:lstStyle>
          <a:p>
            <a:r>
              <a:rPr lang="en-US" dirty="0"/>
              <a:t>Rønnekleiv, et. al. “DAS with 302 km sensing range using remote amplification and engineered fiber”, Paper Tu3.6, OFS-29, 2025.</a:t>
            </a:r>
          </a:p>
        </p:txBody>
      </p:sp>
      <p:pic>
        <p:nvPicPr>
          <p:cNvPr id="8" name="Picture 7" descr="A blue text on a white background&#10;&#10;AI-generated content may be incorrect.">
            <a:extLst>
              <a:ext uri="{FF2B5EF4-FFF2-40B4-BE49-F238E27FC236}">
                <a16:creationId xmlns:a16="http://schemas.microsoft.com/office/drawing/2014/main" id="{B15F9A1B-F3CB-805E-AAA8-1DB70F5E6E5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18055" y="6318568"/>
            <a:ext cx="1466993" cy="539432"/>
          </a:xfrm>
          <a:prstGeom prst="rect">
            <a:avLst/>
          </a:prstGeom>
        </p:spPr>
      </p:pic>
      <p:sp>
        <p:nvSpPr>
          <p:cNvPr id="2" name="TextBox 1">
            <a:extLst>
              <a:ext uri="{FF2B5EF4-FFF2-40B4-BE49-F238E27FC236}">
                <a16:creationId xmlns:a16="http://schemas.microsoft.com/office/drawing/2014/main" id="{9D0DB44E-B88B-A118-7C19-57913E2F6BE5}"/>
              </a:ext>
            </a:extLst>
          </p:cNvPr>
          <p:cNvSpPr txBox="1"/>
          <p:nvPr/>
        </p:nvSpPr>
        <p:spPr>
          <a:xfrm>
            <a:off x="695379" y="5755838"/>
            <a:ext cx="5190740" cy="646331"/>
          </a:xfrm>
          <a:prstGeom prst="rect">
            <a:avLst/>
          </a:prstGeom>
          <a:noFill/>
        </p:spPr>
        <p:txBody>
          <a:bodyPr wrap="square" rtlCol="0">
            <a:spAutoFit/>
          </a:bodyPr>
          <a:lstStyle/>
          <a:p>
            <a:r>
              <a:rPr lang="nb-NO" dirty="0" err="1"/>
              <a:t>Several</a:t>
            </a:r>
            <a:r>
              <a:rPr lang="nb-NO" dirty="0"/>
              <a:t> </a:t>
            </a:r>
            <a:r>
              <a:rPr lang="nb-NO" dirty="0" err="1"/>
              <a:t>others</a:t>
            </a:r>
            <a:r>
              <a:rPr lang="nb-NO" dirty="0"/>
              <a:t>, </a:t>
            </a:r>
            <a:r>
              <a:rPr lang="nb-NO" dirty="0" err="1"/>
              <a:t>among</a:t>
            </a:r>
            <a:r>
              <a:rPr lang="nb-NO" dirty="0"/>
              <a:t> </a:t>
            </a:r>
            <a:r>
              <a:rPr lang="nb-NO" dirty="0" err="1"/>
              <a:t>them</a:t>
            </a:r>
            <a:r>
              <a:rPr lang="nb-NO" dirty="0"/>
              <a:t> SUNET and DTU, have </a:t>
            </a:r>
            <a:r>
              <a:rPr lang="nb-NO" dirty="0" err="1"/>
              <a:t>also</a:t>
            </a:r>
            <a:r>
              <a:rPr lang="nb-NO" dirty="0"/>
              <a:t> </a:t>
            </a:r>
            <a:r>
              <a:rPr lang="nb-NO" dirty="0" err="1"/>
              <a:t>demonstrated</a:t>
            </a:r>
            <a:r>
              <a:rPr lang="nb-NO" dirty="0"/>
              <a:t> </a:t>
            </a:r>
            <a:r>
              <a:rPr lang="nb-NO" dirty="0" err="1"/>
              <a:t>that</a:t>
            </a:r>
            <a:r>
              <a:rPr lang="nb-NO" dirty="0"/>
              <a:t> </a:t>
            </a:r>
            <a:r>
              <a:rPr lang="nb-NO" dirty="0" err="1"/>
              <a:t>Raman</a:t>
            </a:r>
            <a:r>
              <a:rPr lang="nb-NO" dirty="0"/>
              <a:t> </a:t>
            </a:r>
            <a:r>
              <a:rPr lang="nb-NO" dirty="0" err="1"/>
              <a:t>can</a:t>
            </a:r>
            <a:r>
              <a:rPr lang="nb-NO" dirty="0"/>
              <a:t> </a:t>
            </a:r>
            <a:r>
              <a:rPr lang="nb-NO" dirty="0" err="1"/>
              <a:t>extend</a:t>
            </a:r>
            <a:r>
              <a:rPr lang="nb-NO" dirty="0"/>
              <a:t> the </a:t>
            </a:r>
            <a:r>
              <a:rPr lang="nb-NO" dirty="0" err="1"/>
              <a:t>reach</a:t>
            </a:r>
            <a:r>
              <a:rPr lang="nb-NO" dirty="0"/>
              <a:t>.</a:t>
            </a:r>
          </a:p>
        </p:txBody>
      </p:sp>
    </p:spTree>
    <p:extLst>
      <p:ext uri="{BB962C8B-B14F-4D97-AF65-F5344CB8AC3E}">
        <p14:creationId xmlns:p14="http://schemas.microsoft.com/office/powerpoint/2010/main" val="114085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3CEB0-F651-409B-84E7-4FEFD2348F5A}"/>
              </a:ext>
            </a:extLst>
          </p:cNvPr>
          <p:cNvSpPr>
            <a:spLocks noGrp="1"/>
          </p:cNvSpPr>
          <p:nvPr>
            <p:ph type="title"/>
          </p:nvPr>
        </p:nvSpPr>
        <p:spPr/>
        <p:txBody>
          <a:bodyPr>
            <a:normAutofit/>
          </a:bodyPr>
          <a:lstStyle/>
          <a:p>
            <a:r>
              <a:rPr lang="en-US" b="1" dirty="0"/>
              <a:t>ASN´s solution for </a:t>
            </a:r>
            <a:r>
              <a:rPr lang="en-US" b="1" dirty="0" err="1"/>
              <a:t>repeatered</a:t>
            </a:r>
            <a:r>
              <a:rPr lang="en-US" b="1" dirty="0"/>
              <a:t> DAS, using adapted repeater technology </a:t>
            </a:r>
            <a:endParaRPr lang="en-US" b="1" i="1" dirty="0"/>
          </a:p>
        </p:txBody>
      </p:sp>
      <p:sp>
        <p:nvSpPr>
          <p:cNvPr id="2" name="Rectangle 1">
            <a:extLst>
              <a:ext uri="{FF2B5EF4-FFF2-40B4-BE49-F238E27FC236}">
                <a16:creationId xmlns:a16="http://schemas.microsoft.com/office/drawing/2014/main" id="{08DE458C-27A1-363F-32E5-A2C158B55B58}"/>
              </a:ext>
            </a:extLst>
          </p:cNvPr>
          <p:cNvSpPr/>
          <p:nvPr/>
        </p:nvSpPr>
        <p:spPr>
          <a:xfrm>
            <a:off x="151179" y="602960"/>
            <a:ext cx="11444232" cy="369332"/>
          </a:xfrm>
          <a:prstGeom prst="rect">
            <a:avLst/>
          </a:prstGeom>
          <a:noFill/>
        </p:spPr>
        <p:txBody>
          <a:bodyPr wrap="square">
            <a:spAutoFit/>
          </a:bodyPr>
          <a:lstStyle/>
          <a:p>
            <a:pPr>
              <a:spcBef>
                <a:spcPts val="600"/>
              </a:spcBef>
              <a:defRPr/>
            </a:pPr>
            <a:r>
              <a:rPr lang="en-US" kern="0" dirty="0">
                <a:cs typeface="Times New Roman"/>
                <a:sym typeface="Wingdings" panose="05000000000000000000" pitchFamily="2" charset="2"/>
              </a:rPr>
              <a:t>Full link coverage by covering one half from each shore end </a:t>
            </a:r>
          </a:p>
        </p:txBody>
      </p:sp>
      <p:sp>
        <p:nvSpPr>
          <p:cNvPr id="20" name="Rectangle 19">
            <a:extLst>
              <a:ext uri="{FF2B5EF4-FFF2-40B4-BE49-F238E27FC236}">
                <a16:creationId xmlns:a16="http://schemas.microsoft.com/office/drawing/2014/main" id="{213870FE-42FD-1457-50BA-73A8FC515DB5}"/>
              </a:ext>
            </a:extLst>
          </p:cNvPr>
          <p:cNvSpPr/>
          <p:nvPr/>
        </p:nvSpPr>
        <p:spPr>
          <a:xfrm>
            <a:off x="151179" y="3707139"/>
            <a:ext cx="11444232" cy="2416046"/>
          </a:xfrm>
          <a:prstGeom prst="rect">
            <a:avLst/>
          </a:prstGeom>
          <a:noFill/>
        </p:spPr>
        <p:txBody>
          <a:bodyPr wrap="square">
            <a:spAutoFit/>
          </a:bodyPr>
          <a:lstStyle/>
          <a:p>
            <a:pPr>
              <a:spcBef>
                <a:spcPts val="600"/>
              </a:spcBef>
              <a:defRPr/>
            </a:pPr>
            <a:r>
              <a:rPr lang="en-US" kern="0" dirty="0">
                <a:cs typeface="Times New Roman"/>
                <a:sym typeface="Wingdings" panose="05000000000000000000" pitchFamily="2" charset="2"/>
              </a:rPr>
              <a:t>Shore-to-shore DAS measurements feasible across the full link length, with:</a:t>
            </a:r>
          </a:p>
          <a:p>
            <a:pPr marL="539750" indent="-177800">
              <a:spcBef>
                <a:spcPts val="600"/>
              </a:spcBef>
              <a:buFont typeface="Arial" panose="020B0604020202020204" pitchFamily="34" charset="0"/>
              <a:buChar char="•"/>
              <a:defRPr/>
            </a:pPr>
            <a:r>
              <a:rPr lang="en-US" b="1" kern="0" dirty="0">
                <a:cs typeface="Times New Roman"/>
                <a:sym typeface="Wingdings" panose="05000000000000000000" pitchFamily="2" charset="2"/>
              </a:rPr>
              <a:t>One dedicated fiber pair</a:t>
            </a:r>
          </a:p>
          <a:p>
            <a:pPr marL="539750" indent="-177800">
              <a:spcBef>
                <a:spcPts val="600"/>
              </a:spcBef>
              <a:buFont typeface="Arial" panose="020B0604020202020204" pitchFamily="34" charset="0"/>
              <a:buChar char="•"/>
              <a:defRPr/>
            </a:pPr>
            <a:r>
              <a:rPr lang="en-US" kern="0" dirty="0">
                <a:cs typeface="Times New Roman"/>
                <a:sym typeface="Wingdings" panose="05000000000000000000" pitchFamily="2" charset="2"/>
              </a:rPr>
              <a:t>Spatial resolution: ≥ 2 m</a:t>
            </a:r>
          </a:p>
          <a:p>
            <a:pPr marL="539750" indent="-177800">
              <a:spcBef>
                <a:spcPts val="600"/>
              </a:spcBef>
              <a:buFont typeface="Arial" panose="020B0604020202020204" pitchFamily="34" charset="0"/>
              <a:buChar char="•"/>
              <a:defRPr/>
            </a:pPr>
            <a:r>
              <a:rPr lang="en-US" kern="0" dirty="0">
                <a:cs typeface="Times New Roman"/>
                <a:sym typeface="Wingdings" panose="05000000000000000000" pitchFamily="2" charset="2"/>
              </a:rPr>
              <a:t>Sampling frequency: 1 kHz</a:t>
            </a:r>
          </a:p>
          <a:p>
            <a:pPr marL="539750" indent="-177800">
              <a:spcBef>
                <a:spcPts val="600"/>
              </a:spcBef>
              <a:buFont typeface="Arial" panose="020B0604020202020204" pitchFamily="34" charset="0"/>
              <a:buChar char="•"/>
              <a:defRPr/>
            </a:pPr>
            <a:r>
              <a:rPr lang="en-US" kern="0" dirty="0">
                <a:cs typeface="Times New Roman"/>
                <a:sym typeface="Wingdings" panose="05000000000000000000" pitchFamily="2" charset="2"/>
              </a:rPr>
              <a:t>High-end DAS sensitivity enabling detection of trawls, anchors, sabotage, seismic waves, mammals </a:t>
            </a:r>
            <a:r>
              <a:rPr lang="en-US" dirty="0"/>
              <a:t>and for oceanography studies ++</a:t>
            </a:r>
          </a:p>
          <a:p>
            <a:pPr marL="539750" indent="-177800">
              <a:spcBef>
                <a:spcPts val="600"/>
              </a:spcBef>
              <a:buFont typeface="Arial" panose="020B0604020202020204" pitchFamily="34" charset="0"/>
              <a:buChar char="•"/>
              <a:defRPr/>
            </a:pPr>
            <a:r>
              <a:rPr lang="en-US" dirty="0"/>
              <a:t>Scalable system topology for 1000’s of km long links</a:t>
            </a:r>
          </a:p>
        </p:txBody>
      </p:sp>
      <p:pic>
        <p:nvPicPr>
          <p:cNvPr id="3" name="Picture 2">
            <a:extLst>
              <a:ext uri="{FF2B5EF4-FFF2-40B4-BE49-F238E27FC236}">
                <a16:creationId xmlns:a16="http://schemas.microsoft.com/office/drawing/2014/main" id="{2A89544E-BAF7-4C11-514B-48D3F4A0D86C}"/>
              </a:ext>
            </a:extLst>
          </p:cNvPr>
          <p:cNvPicPr>
            <a:picLocks noChangeAspect="1"/>
          </p:cNvPicPr>
          <p:nvPr/>
        </p:nvPicPr>
        <p:blipFill>
          <a:blip r:embed="rId3"/>
          <a:stretch>
            <a:fillRect/>
          </a:stretch>
        </p:blipFill>
        <p:spPr>
          <a:xfrm>
            <a:off x="25602" y="943632"/>
            <a:ext cx="6084000" cy="2763507"/>
          </a:xfrm>
          <a:prstGeom prst="rect">
            <a:avLst/>
          </a:prstGeom>
        </p:spPr>
      </p:pic>
      <p:pic>
        <p:nvPicPr>
          <p:cNvPr id="5" name="Picture 4">
            <a:extLst>
              <a:ext uri="{FF2B5EF4-FFF2-40B4-BE49-F238E27FC236}">
                <a16:creationId xmlns:a16="http://schemas.microsoft.com/office/drawing/2014/main" id="{AC3B62D7-066E-2C9D-E970-5FC0CDE2FC24}"/>
              </a:ext>
            </a:extLst>
          </p:cNvPr>
          <p:cNvPicPr>
            <a:picLocks noChangeAspect="1"/>
          </p:cNvPicPr>
          <p:nvPr/>
        </p:nvPicPr>
        <p:blipFill>
          <a:blip r:embed="rId4"/>
          <a:stretch>
            <a:fillRect/>
          </a:stretch>
        </p:blipFill>
        <p:spPr>
          <a:xfrm>
            <a:off x="6109959" y="941472"/>
            <a:ext cx="6084000" cy="2765941"/>
          </a:xfrm>
          <a:prstGeom prst="rect">
            <a:avLst/>
          </a:prstGeom>
        </p:spPr>
      </p:pic>
      <p:pic>
        <p:nvPicPr>
          <p:cNvPr id="6" name="Picture 5" descr="A blue text on a white background&#10;&#10;AI-generated content may be incorrect.">
            <a:extLst>
              <a:ext uri="{FF2B5EF4-FFF2-40B4-BE49-F238E27FC236}">
                <a16:creationId xmlns:a16="http://schemas.microsoft.com/office/drawing/2014/main" id="{DD0118A8-EAA1-C285-CB3A-2BF40C070F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18055" y="6318568"/>
            <a:ext cx="1466993" cy="539432"/>
          </a:xfrm>
          <a:prstGeom prst="rect">
            <a:avLst/>
          </a:prstGeom>
        </p:spPr>
      </p:pic>
    </p:spTree>
    <p:extLst>
      <p:ext uri="{BB962C8B-B14F-4D97-AF65-F5344CB8AC3E}">
        <p14:creationId xmlns:p14="http://schemas.microsoft.com/office/powerpoint/2010/main" val="1977990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3CEB0-F651-409B-84E7-4FEFD2348F5A}"/>
              </a:ext>
            </a:extLst>
          </p:cNvPr>
          <p:cNvSpPr>
            <a:spLocks noGrp="1"/>
          </p:cNvSpPr>
          <p:nvPr>
            <p:ph type="title"/>
          </p:nvPr>
        </p:nvSpPr>
        <p:spPr/>
        <p:txBody>
          <a:bodyPr>
            <a:normAutofit/>
          </a:bodyPr>
          <a:lstStyle/>
          <a:p>
            <a:r>
              <a:rPr lang="en-GB" b="1" kern="0" dirty="0">
                <a:cs typeface="Times New Roman"/>
              </a:rPr>
              <a:t>ASN´s promising r</a:t>
            </a:r>
            <a:r>
              <a:rPr lang="en-GB" sz="2800" b="1" kern="0" dirty="0">
                <a:cs typeface="Times New Roman"/>
              </a:rPr>
              <a:t>esults from a 2,227 km repeatered line testbed</a:t>
            </a:r>
            <a:endParaRPr lang="en-US" b="1" dirty="0"/>
          </a:p>
        </p:txBody>
      </p:sp>
      <p:sp>
        <p:nvSpPr>
          <p:cNvPr id="48" name="TextBox 47">
            <a:extLst>
              <a:ext uri="{FF2B5EF4-FFF2-40B4-BE49-F238E27FC236}">
                <a16:creationId xmlns:a16="http://schemas.microsoft.com/office/drawing/2014/main" id="{22E3EB29-2196-8D76-A453-7BF2BF3917A6}"/>
              </a:ext>
            </a:extLst>
          </p:cNvPr>
          <p:cNvSpPr txBox="1"/>
          <p:nvPr/>
        </p:nvSpPr>
        <p:spPr>
          <a:xfrm>
            <a:off x="6377178" y="4911472"/>
            <a:ext cx="3616375" cy="276999"/>
          </a:xfrm>
          <a:prstGeom prst="rect">
            <a:avLst/>
          </a:prstGeom>
          <a:solidFill>
            <a:srgbClr val="FFFFFF"/>
          </a:solidFill>
        </p:spPr>
        <p:txBody>
          <a:bodyPr wrap="none" lIns="0" tIns="0" rIns="0" bIns="0" rtlCol="0">
            <a:spAutoFit/>
          </a:bodyPr>
          <a:lstStyle>
            <a:defPPr>
              <a:defRPr lang="en-US"/>
            </a:defPPr>
            <a:lvl1pPr>
              <a:defRPr sz="1050" b="1">
                <a:solidFill>
                  <a:schemeClr val="tx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Constant sensitivity along the cable</a:t>
            </a:r>
          </a:p>
        </p:txBody>
      </p:sp>
      <p:pic>
        <p:nvPicPr>
          <p:cNvPr id="49" name="Picture 48">
            <a:extLst>
              <a:ext uri="{FF2B5EF4-FFF2-40B4-BE49-F238E27FC236}">
                <a16:creationId xmlns:a16="http://schemas.microsoft.com/office/drawing/2014/main" id="{8ACAD020-753A-2C97-7D3E-430BC89ACFA5}"/>
              </a:ext>
            </a:extLst>
          </p:cNvPr>
          <p:cNvPicPr>
            <a:picLocks noChangeAspect="1"/>
          </p:cNvPicPr>
          <p:nvPr/>
        </p:nvPicPr>
        <p:blipFill>
          <a:blip r:embed="rId2"/>
          <a:stretch>
            <a:fillRect/>
          </a:stretch>
        </p:blipFill>
        <p:spPr>
          <a:xfrm>
            <a:off x="445189" y="2843330"/>
            <a:ext cx="10597016" cy="2431712"/>
          </a:xfrm>
          <a:prstGeom prst="rect">
            <a:avLst/>
          </a:prstGeom>
        </p:spPr>
      </p:pic>
      <p:sp>
        <p:nvSpPr>
          <p:cNvPr id="50" name="TextBox 49">
            <a:extLst>
              <a:ext uri="{FF2B5EF4-FFF2-40B4-BE49-F238E27FC236}">
                <a16:creationId xmlns:a16="http://schemas.microsoft.com/office/drawing/2014/main" id="{029A0836-182A-A7BF-D750-5842B1EA5102}"/>
              </a:ext>
            </a:extLst>
          </p:cNvPr>
          <p:cNvSpPr txBox="1"/>
          <p:nvPr/>
        </p:nvSpPr>
        <p:spPr>
          <a:xfrm>
            <a:off x="5431467" y="4402234"/>
            <a:ext cx="5667375" cy="369332"/>
          </a:xfrm>
          <a:prstGeom prst="rect">
            <a:avLst/>
          </a:prstGeom>
          <a:noFill/>
        </p:spPr>
        <p:txBody>
          <a:bodyPr wrap="square">
            <a:spAutoFit/>
          </a:bodyPr>
          <a:lstStyle/>
          <a:p>
            <a:pPr marL="93663">
              <a:spcBef>
                <a:spcPts val="600"/>
              </a:spcBef>
              <a:defRPr/>
            </a:pPr>
            <a:r>
              <a:rPr lang="en-US" b="1" kern="0" dirty="0">
                <a:solidFill>
                  <a:srgbClr val="7F7F7F"/>
                </a:solidFill>
                <a:latin typeface="Arial"/>
                <a:cs typeface="Times New Roman"/>
              </a:rPr>
              <a:t>Scalable</a:t>
            </a:r>
            <a:r>
              <a:rPr lang="en-US" dirty="0">
                <a:solidFill>
                  <a:srgbClr val="7F7F7F"/>
                </a:solidFill>
                <a:latin typeface="Arial"/>
              </a:rPr>
              <a:t> system topology for 1000’s of km long links</a:t>
            </a:r>
          </a:p>
        </p:txBody>
      </p:sp>
      <p:cxnSp>
        <p:nvCxnSpPr>
          <p:cNvPr id="51" name="Straight Arrow Connector 50">
            <a:extLst>
              <a:ext uri="{FF2B5EF4-FFF2-40B4-BE49-F238E27FC236}">
                <a16:creationId xmlns:a16="http://schemas.microsoft.com/office/drawing/2014/main" id="{2BF39053-5E7B-4333-3204-ED3096EB8155}"/>
              </a:ext>
            </a:extLst>
          </p:cNvPr>
          <p:cNvCxnSpPr>
            <a:cxnSpLocks/>
          </p:cNvCxnSpPr>
          <p:nvPr/>
        </p:nvCxnSpPr>
        <p:spPr>
          <a:xfrm flipV="1">
            <a:off x="3802029" y="4078641"/>
            <a:ext cx="7236000" cy="0"/>
          </a:xfrm>
          <a:prstGeom prst="straightConnector1">
            <a:avLst/>
          </a:prstGeom>
          <a:noFill/>
          <a:ln w="38100" cap="flat" cmpd="sng" algn="ctr">
            <a:solidFill>
              <a:srgbClr val="7F7F7F">
                <a:lumMod val="60000"/>
                <a:lumOff val="40000"/>
              </a:srgbClr>
            </a:solidFill>
            <a:prstDash val="solid"/>
            <a:miter lim="800000"/>
            <a:tailEnd type="triangle" w="sm" len="med"/>
          </a:ln>
          <a:effectLst/>
        </p:spPr>
      </p:cxnSp>
      <p:sp>
        <p:nvSpPr>
          <p:cNvPr id="52" name="TextBox 51">
            <a:extLst>
              <a:ext uri="{FF2B5EF4-FFF2-40B4-BE49-F238E27FC236}">
                <a16:creationId xmlns:a16="http://schemas.microsoft.com/office/drawing/2014/main" id="{6692892D-6747-52D5-3EBB-6CA52386E73E}"/>
              </a:ext>
            </a:extLst>
          </p:cNvPr>
          <p:cNvSpPr txBox="1"/>
          <p:nvPr/>
        </p:nvSpPr>
        <p:spPr>
          <a:xfrm>
            <a:off x="7070981" y="3780218"/>
            <a:ext cx="1225079" cy="246221"/>
          </a:xfrm>
          <a:prstGeom prst="rect">
            <a:avLst/>
          </a:prstGeom>
          <a:noFill/>
        </p:spPr>
        <p:txBody>
          <a:bodyPr wrap="none" lIns="0" tIns="0" rIns="0" bIns="0" rtlCol="0">
            <a:spAutoFit/>
          </a:bodyPr>
          <a:lstStyle>
            <a:defPPr>
              <a:defRPr lang="en-US"/>
            </a:defPPr>
            <a:lvl1pPr>
              <a:defRPr sz="1050" b="1">
                <a:solidFill>
                  <a:schemeClr val="tx2"/>
                </a:solidFill>
              </a:defRPr>
            </a:lvl1pPr>
          </a:lstStyle>
          <a:p>
            <a:r>
              <a:rPr lang="en-US" sz="1600">
                <a:solidFill>
                  <a:srgbClr val="7F7F7F"/>
                </a:solidFill>
                <a:latin typeface="Arial"/>
              </a:rPr>
              <a:t>1000’s of km</a:t>
            </a:r>
          </a:p>
        </p:txBody>
      </p:sp>
      <p:sp>
        <p:nvSpPr>
          <p:cNvPr id="53" name="TextBox 52">
            <a:extLst>
              <a:ext uri="{FF2B5EF4-FFF2-40B4-BE49-F238E27FC236}">
                <a16:creationId xmlns:a16="http://schemas.microsoft.com/office/drawing/2014/main" id="{B5D5A387-4680-870F-DE24-A6476434ED53}"/>
              </a:ext>
            </a:extLst>
          </p:cNvPr>
          <p:cNvSpPr txBox="1"/>
          <p:nvPr/>
        </p:nvSpPr>
        <p:spPr>
          <a:xfrm>
            <a:off x="3383440" y="3902671"/>
            <a:ext cx="360676" cy="169277"/>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a:defRPr/>
            </a:pPr>
            <a:r>
              <a:rPr lang="en-US" sz="1100" kern="0">
                <a:solidFill>
                  <a:srgbClr val="7F7F7F"/>
                </a:solidFill>
                <a:latin typeface="Arial"/>
              </a:rPr>
              <a:t>50km</a:t>
            </a:r>
          </a:p>
        </p:txBody>
      </p:sp>
      <p:sp>
        <p:nvSpPr>
          <p:cNvPr id="54" name="TextBox 53">
            <a:extLst>
              <a:ext uri="{FF2B5EF4-FFF2-40B4-BE49-F238E27FC236}">
                <a16:creationId xmlns:a16="http://schemas.microsoft.com/office/drawing/2014/main" id="{2238692D-CD2B-CA08-C82C-3F44F8781AE7}"/>
              </a:ext>
            </a:extLst>
          </p:cNvPr>
          <p:cNvSpPr txBox="1"/>
          <p:nvPr/>
        </p:nvSpPr>
        <p:spPr>
          <a:xfrm>
            <a:off x="2761445" y="3904559"/>
            <a:ext cx="360676" cy="169277"/>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a:defRPr/>
            </a:pPr>
            <a:r>
              <a:rPr lang="en-US" sz="1100" kern="0">
                <a:solidFill>
                  <a:srgbClr val="7F7F7F"/>
                </a:solidFill>
                <a:latin typeface="Arial"/>
              </a:rPr>
              <a:t>40km</a:t>
            </a:r>
          </a:p>
        </p:txBody>
      </p:sp>
      <p:cxnSp>
        <p:nvCxnSpPr>
          <p:cNvPr id="55" name="Straight Arrow Connector 54">
            <a:extLst>
              <a:ext uri="{FF2B5EF4-FFF2-40B4-BE49-F238E27FC236}">
                <a16:creationId xmlns:a16="http://schemas.microsoft.com/office/drawing/2014/main" id="{1B520723-8C53-08ED-4732-CF2D924FAD7D}"/>
              </a:ext>
            </a:extLst>
          </p:cNvPr>
          <p:cNvCxnSpPr>
            <a:cxnSpLocks/>
          </p:cNvCxnSpPr>
          <p:nvPr/>
        </p:nvCxnSpPr>
        <p:spPr>
          <a:xfrm>
            <a:off x="3181350" y="4087022"/>
            <a:ext cx="533400" cy="0"/>
          </a:xfrm>
          <a:prstGeom prst="straightConnector1">
            <a:avLst/>
          </a:prstGeom>
          <a:noFill/>
          <a:ln w="57150" cap="flat" cmpd="sng" algn="ctr">
            <a:solidFill>
              <a:srgbClr val="7F7F7F">
                <a:lumMod val="60000"/>
                <a:lumOff val="40000"/>
              </a:srgbClr>
            </a:solidFill>
            <a:prstDash val="solid"/>
            <a:miter lim="800000"/>
            <a:tailEnd type="triangle" w="sm" len="med"/>
          </a:ln>
          <a:effectLst/>
        </p:spPr>
      </p:cxnSp>
      <p:cxnSp>
        <p:nvCxnSpPr>
          <p:cNvPr id="56" name="Straight Arrow Connector 55">
            <a:extLst>
              <a:ext uri="{FF2B5EF4-FFF2-40B4-BE49-F238E27FC236}">
                <a16:creationId xmlns:a16="http://schemas.microsoft.com/office/drawing/2014/main" id="{6718224B-E000-0526-6063-A60A82C4EE6C}"/>
              </a:ext>
            </a:extLst>
          </p:cNvPr>
          <p:cNvCxnSpPr>
            <a:cxnSpLocks/>
          </p:cNvCxnSpPr>
          <p:nvPr/>
        </p:nvCxnSpPr>
        <p:spPr>
          <a:xfrm>
            <a:off x="2686050" y="4087022"/>
            <a:ext cx="412750" cy="0"/>
          </a:xfrm>
          <a:prstGeom prst="straightConnector1">
            <a:avLst/>
          </a:prstGeom>
          <a:noFill/>
          <a:ln w="57150" cap="flat" cmpd="sng" algn="ctr">
            <a:solidFill>
              <a:srgbClr val="7F7F7F">
                <a:lumMod val="60000"/>
                <a:lumOff val="40000"/>
              </a:srgbClr>
            </a:solidFill>
            <a:prstDash val="solid"/>
            <a:miter lim="800000"/>
            <a:tailEnd type="triangle" w="sm" len="med"/>
          </a:ln>
          <a:effectLst/>
        </p:spPr>
      </p:cxnSp>
      <p:sp>
        <p:nvSpPr>
          <p:cNvPr id="57" name="TextBox 56">
            <a:extLst>
              <a:ext uri="{FF2B5EF4-FFF2-40B4-BE49-F238E27FC236}">
                <a16:creationId xmlns:a16="http://schemas.microsoft.com/office/drawing/2014/main" id="{32AA9058-1938-820F-0C3C-11E13426AEAB}"/>
              </a:ext>
            </a:extLst>
          </p:cNvPr>
          <p:cNvSpPr txBox="1"/>
          <p:nvPr/>
        </p:nvSpPr>
        <p:spPr>
          <a:xfrm>
            <a:off x="619236" y="1726064"/>
            <a:ext cx="506549" cy="169277"/>
          </a:xfrm>
          <a:prstGeom prst="rect">
            <a:avLst/>
          </a:prstGeom>
          <a:noFill/>
        </p:spPr>
        <p:txBody>
          <a:bodyPr wrap="none" lIns="0" tIns="0" rIns="0" bIns="0" rtlCol="0">
            <a:spAutoFit/>
          </a:bodyPr>
          <a:lstStyle/>
          <a:p>
            <a:pPr fontAlgn="base">
              <a:spcBef>
                <a:spcPct val="0"/>
              </a:spcBef>
              <a:spcAft>
                <a:spcPct val="0"/>
              </a:spcAft>
              <a:defRPr/>
            </a:pPr>
            <a:r>
              <a:rPr lang="en-US" sz="1100">
                <a:solidFill>
                  <a:srgbClr val="202428">
                    <a:lumMod val="90000"/>
                    <a:lumOff val="10000"/>
                  </a:srgbClr>
                </a:solidFill>
                <a:latin typeface="Calibri" panose="020F0502020204030204"/>
                <a:cs typeface="Arial" charset="0"/>
              </a:rPr>
              <a:t>Terminal</a:t>
            </a:r>
          </a:p>
        </p:txBody>
      </p:sp>
      <p:cxnSp>
        <p:nvCxnSpPr>
          <p:cNvPr id="58" name="Straight Arrow Connector 57">
            <a:extLst>
              <a:ext uri="{FF2B5EF4-FFF2-40B4-BE49-F238E27FC236}">
                <a16:creationId xmlns:a16="http://schemas.microsoft.com/office/drawing/2014/main" id="{C6AD5B05-62AF-A9A8-C990-616AF9DB526F}"/>
              </a:ext>
            </a:extLst>
          </p:cNvPr>
          <p:cNvCxnSpPr>
            <a:cxnSpLocks/>
          </p:cNvCxnSpPr>
          <p:nvPr/>
        </p:nvCxnSpPr>
        <p:spPr>
          <a:xfrm>
            <a:off x="1166725" y="960984"/>
            <a:ext cx="0" cy="936625"/>
          </a:xfrm>
          <a:prstGeom prst="straightConnector1">
            <a:avLst/>
          </a:prstGeom>
          <a:noFill/>
          <a:ln w="9525" cap="flat" cmpd="sng" algn="ctr">
            <a:solidFill>
              <a:sysClr val="windowText" lastClr="000000"/>
            </a:solidFill>
            <a:prstDash val="dashDot"/>
            <a:miter lim="800000"/>
            <a:headEnd type="none" w="sm" len="med"/>
            <a:tailEnd type="none" w="sm" len="med"/>
          </a:ln>
          <a:effectLst/>
        </p:spPr>
      </p:cxnSp>
      <p:cxnSp>
        <p:nvCxnSpPr>
          <p:cNvPr id="59" name="Straight Connector 58">
            <a:extLst>
              <a:ext uri="{FF2B5EF4-FFF2-40B4-BE49-F238E27FC236}">
                <a16:creationId xmlns:a16="http://schemas.microsoft.com/office/drawing/2014/main" id="{9584E198-7D40-951C-269B-5BABC8DB6AEB}"/>
              </a:ext>
            </a:extLst>
          </p:cNvPr>
          <p:cNvCxnSpPr>
            <a:cxnSpLocks/>
            <a:stCxn id="62" idx="1"/>
          </p:cNvCxnSpPr>
          <p:nvPr/>
        </p:nvCxnSpPr>
        <p:spPr>
          <a:xfrm flipH="1">
            <a:off x="765992" y="1279232"/>
            <a:ext cx="938560" cy="2081"/>
          </a:xfrm>
          <a:prstGeom prst="line">
            <a:avLst/>
          </a:prstGeom>
          <a:noFill/>
          <a:ln w="38100" cap="flat" cmpd="sng" algn="ctr">
            <a:solidFill>
              <a:sysClr val="windowText" lastClr="000000"/>
            </a:solidFill>
            <a:prstDash val="solid"/>
            <a:miter lim="800000"/>
            <a:headEnd type="none" w="sm" len="med"/>
            <a:tailEnd type="none" w="sm" len="med"/>
          </a:ln>
          <a:effectLst/>
        </p:spPr>
      </p:cxnSp>
      <p:cxnSp>
        <p:nvCxnSpPr>
          <p:cNvPr id="60" name="Straight Connector 59">
            <a:extLst>
              <a:ext uri="{FF2B5EF4-FFF2-40B4-BE49-F238E27FC236}">
                <a16:creationId xmlns:a16="http://schemas.microsoft.com/office/drawing/2014/main" id="{BCDDC079-4C51-910B-B694-4995804EBA65}"/>
              </a:ext>
            </a:extLst>
          </p:cNvPr>
          <p:cNvCxnSpPr>
            <a:cxnSpLocks/>
            <a:stCxn id="64" idx="1"/>
            <a:endCxn id="63" idx="3"/>
          </p:cNvCxnSpPr>
          <p:nvPr/>
        </p:nvCxnSpPr>
        <p:spPr>
          <a:xfrm flipH="1">
            <a:off x="3376706" y="1279232"/>
            <a:ext cx="616436" cy="0"/>
          </a:xfrm>
          <a:prstGeom prst="line">
            <a:avLst/>
          </a:prstGeom>
          <a:noFill/>
          <a:ln w="38100" cap="flat" cmpd="sng" algn="ctr">
            <a:solidFill>
              <a:sysClr val="windowText" lastClr="000000"/>
            </a:solidFill>
            <a:prstDash val="solid"/>
            <a:miter lim="800000"/>
            <a:headEnd type="none" w="sm" len="med"/>
            <a:tailEnd type="none" w="sm" len="med"/>
          </a:ln>
          <a:effectLst/>
        </p:spPr>
      </p:cxnSp>
      <p:cxnSp>
        <p:nvCxnSpPr>
          <p:cNvPr id="61" name="Straight Connector 60">
            <a:extLst>
              <a:ext uri="{FF2B5EF4-FFF2-40B4-BE49-F238E27FC236}">
                <a16:creationId xmlns:a16="http://schemas.microsoft.com/office/drawing/2014/main" id="{A753B195-63D4-4812-FF1A-A3634E26BE4D}"/>
              </a:ext>
            </a:extLst>
          </p:cNvPr>
          <p:cNvCxnSpPr>
            <a:cxnSpLocks/>
            <a:stCxn id="73" idx="1"/>
            <a:endCxn id="64" idx="3"/>
          </p:cNvCxnSpPr>
          <p:nvPr/>
        </p:nvCxnSpPr>
        <p:spPr>
          <a:xfrm flipH="1">
            <a:off x="4521001" y="1279232"/>
            <a:ext cx="616436" cy="0"/>
          </a:xfrm>
          <a:prstGeom prst="line">
            <a:avLst/>
          </a:prstGeom>
          <a:noFill/>
          <a:ln w="38100" cap="flat" cmpd="sng" algn="ctr">
            <a:solidFill>
              <a:sysClr val="windowText" lastClr="000000"/>
            </a:solidFill>
            <a:prstDash val="solid"/>
            <a:miter lim="800000"/>
            <a:headEnd type="none" w="sm" len="med"/>
            <a:tailEnd type="none" w="sm" len="med"/>
          </a:ln>
          <a:effectLst/>
        </p:spPr>
      </p:cxnSp>
      <p:sp>
        <p:nvSpPr>
          <p:cNvPr id="62" name="Text Box 427">
            <a:extLst>
              <a:ext uri="{FF2B5EF4-FFF2-40B4-BE49-F238E27FC236}">
                <a16:creationId xmlns:a16="http://schemas.microsoft.com/office/drawing/2014/main" id="{F6BB092F-D34F-FFBF-9EF9-191535862F24}"/>
              </a:ext>
            </a:extLst>
          </p:cNvPr>
          <p:cNvSpPr txBox="1"/>
          <p:nvPr/>
        </p:nvSpPr>
        <p:spPr>
          <a:xfrm>
            <a:off x="1704552"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sp>
        <p:nvSpPr>
          <p:cNvPr id="63" name="Text Box 427">
            <a:extLst>
              <a:ext uri="{FF2B5EF4-FFF2-40B4-BE49-F238E27FC236}">
                <a16:creationId xmlns:a16="http://schemas.microsoft.com/office/drawing/2014/main" id="{9633EE6D-7BF4-67EB-497D-882F0EB4D013}"/>
              </a:ext>
            </a:extLst>
          </p:cNvPr>
          <p:cNvSpPr txBox="1"/>
          <p:nvPr/>
        </p:nvSpPr>
        <p:spPr>
          <a:xfrm>
            <a:off x="2848847"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sp>
        <p:nvSpPr>
          <p:cNvPr id="64" name="Text Box 427">
            <a:extLst>
              <a:ext uri="{FF2B5EF4-FFF2-40B4-BE49-F238E27FC236}">
                <a16:creationId xmlns:a16="http://schemas.microsoft.com/office/drawing/2014/main" id="{3A4F7DE9-2837-F4A3-4878-B5B5EB7ABFA4}"/>
              </a:ext>
            </a:extLst>
          </p:cNvPr>
          <p:cNvSpPr txBox="1"/>
          <p:nvPr/>
        </p:nvSpPr>
        <p:spPr>
          <a:xfrm>
            <a:off x="3993142"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cxnSp>
        <p:nvCxnSpPr>
          <p:cNvPr id="65" name="Straight Connector 64">
            <a:extLst>
              <a:ext uri="{FF2B5EF4-FFF2-40B4-BE49-F238E27FC236}">
                <a16:creationId xmlns:a16="http://schemas.microsoft.com/office/drawing/2014/main" id="{5E752309-4212-A3D4-3B24-93F4CAF5B337}"/>
              </a:ext>
            </a:extLst>
          </p:cNvPr>
          <p:cNvCxnSpPr>
            <a:cxnSpLocks/>
            <a:stCxn id="63" idx="1"/>
            <a:endCxn id="62" idx="3"/>
          </p:cNvCxnSpPr>
          <p:nvPr/>
        </p:nvCxnSpPr>
        <p:spPr>
          <a:xfrm flipH="1">
            <a:off x="2232411" y="1279232"/>
            <a:ext cx="616436" cy="0"/>
          </a:xfrm>
          <a:prstGeom prst="line">
            <a:avLst/>
          </a:prstGeom>
          <a:noFill/>
          <a:ln w="38100" cap="flat" cmpd="sng" algn="ctr">
            <a:solidFill>
              <a:sysClr val="windowText" lastClr="000000"/>
            </a:solidFill>
            <a:prstDash val="solid"/>
            <a:miter lim="800000"/>
            <a:headEnd type="none" w="sm" len="med"/>
            <a:tailEnd type="none" w="sm" len="med"/>
          </a:ln>
          <a:effectLst/>
        </p:spPr>
      </p:cxnSp>
      <p:cxnSp>
        <p:nvCxnSpPr>
          <p:cNvPr id="66" name="Straight Connector 65">
            <a:extLst>
              <a:ext uri="{FF2B5EF4-FFF2-40B4-BE49-F238E27FC236}">
                <a16:creationId xmlns:a16="http://schemas.microsoft.com/office/drawing/2014/main" id="{6A0EA5AE-10D6-0771-27C4-1F8AAF1187A5}"/>
              </a:ext>
            </a:extLst>
          </p:cNvPr>
          <p:cNvCxnSpPr>
            <a:cxnSpLocks/>
          </p:cNvCxnSpPr>
          <p:nvPr/>
        </p:nvCxnSpPr>
        <p:spPr>
          <a:xfrm flipV="1">
            <a:off x="9727058" y="1282901"/>
            <a:ext cx="195261" cy="0"/>
          </a:xfrm>
          <a:prstGeom prst="line">
            <a:avLst/>
          </a:prstGeom>
          <a:noFill/>
          <a:ln w="28575" cap="flat" cmpd="sng" algn="ctr">
            <a:solidFill>
              <a:srgbClr val="202428"/>
            </a:solidFill>
            <a:prstDash val="sysDot"/>
            <a:miter lim="800000"/>
            <a:headEnd type="none"/>
            <a:tailEnd type="none"/>
          </a:ln>
          <a:effectLst/>
        </p:spPr>
      </p:cxnSp>
      <p:sp>
        <p:nvSpPr>
          <p:cNvPr id="67" name="Rectangle 66">
            <a:extLst>
              <a:ext uri="{FF2B5EF4-FFF2-40B4-BE49-F238E27FC236}">
                <a16:creationId xmlns:a16="http://schemas.microsoft.com/office/drawing/2014/main" id="{CFAFF3E7-1739-1037-BDF7-1179C18F7C03}"/>
              </a:ext>
            </a:extLst>
          </p:cNvPr>
          <p:cNvSpPr/>
          <p:nvPr/>
        </p:nvSpPr>
        <p:spPr>
          <a:xfrm flipH="1">
            <a:off x="555698" y="1097280"/>
            <a:ext cx="523570" cy="365615"/>
          </a:xfrm>
          <a:prstGeom prst="rect">
            <a:avLst/>
          </a:prstGeom>
          <a:solidFill>
            <a:srgbClr val="00A0E6">
              <a:lumMod val="75000"/>
            </a:srgbClr>
          </a:solidFill>
          <a:ln w="12700" cap="flat" cmpd="sng" algn="ctr">
            <a:noFill/>
            <a:prstDash val="solid"/>
            <a:miter lim="800000"/>
          </a:ln>
          <a:effectLst/>
        </p:spPr>
        <p:txBody>
          <a:bodyPr lIns="0" rIns="0" rtlCol="0" anchor="ctr"/>
          <a:lstStyle/>
          <a:p>
            <a:pPr algn="ctr" fontAlgn="base">
              <a:spcBef>
                <a:spcPct val="0"/>
              </a:spcBef>
              <a:spcAft>
                <a:spcPct val="0"/>
              </a:spcAft>
            </a:pPr>
            <a:r>
              <a:rPr lang="en-US" sz="1100" kern="0">
                <a:solidFill>
                  <a:srgbClr val="FFFFFF"/>
                </a:solidFill>
                <a:latin typeface="Arial" panose="020B0604020202020204"/>
              </a:rPr>
              <a:t>DAS</a:t>
            </a:r>
          </a:p>
        </p:txBody>
      </p:sp>
      <p:cxnSp>
        <p:nvCxnSpPr>
          <p:cNvPr id="68" name="Straight Connector 67">
            <a:extLst>
              <a:ext uri="{FF2B5EF4-FFF2-40B4-BE49-F238E27FC236}">
                <a16:creationId xmlns:a16="http://schemas.microsoft.com/office/drawing/2014/main" id="{39D712DC-3B5B-2B91-2A56-55476491FBD7}"/>
              </a:ext>
            </a:extLst>
          </p:cNvPr>
          <p:cNvCxnSpPr>
            <a:cxnSpLocks/>
            <a:stCxn id="69" idx="1"/>
          </p:cNvCxnSpPr>
          <p:nvPr/>
        </p:nvCxnSpPr>
        <p:spPr>
          <a:xfrm flipH="1" flipV="1">
            <a:off x="9954625" y="1277151"/>
            <a:ext cx="69404" cy="2081"/>
          </a:xfrm>
          <a:prstGeom prst="line">
            <a:avLst/>
          </a:prstGeom>
          <a:noFill/>
          <a:ln w="38100" cap="flat" cmpd="sng" algn="ctr">
            <a:solidFill>
              <a:sysClr val="windowText" lastClr="000000"/>
            </a:solidFill>
            <a:prstDash val="solid"/>
            <a:miter lim="800000"/>
            <a:headEnd type="none" w="sm" len="med"/>
            <a:tailEnd type="none" w="sm" len="med"/>
          </a:ln>
          <a:effectLst/>
        </p:spPr>
      </p:cxnSp>
      <p:sp>
        <p:nvSpPr>
          <p:cNvPr id="69" name="Text Box 427">
            <a:extLst>
              <a:ext uri="{FF2B5EF4-FFF2-40B4-BE49-F238E27FC236}">
                <a16:creationId xmlns:a16="http://schemas.microsoft.com/office/drawing/2014/main" id="{0C89475B-47D3-9362-DAEE-033C70C4D5FF}"/>
              </a:ext>
            </a:extLst>
          </p:cNvPr>
          <p:cNvSpPr txBox="1"/>
          <p:nvPr/>
        </p:nvSpPr>
        <p:spPr>
          <a:xfrm>
            <a:off x="10024029"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cxnSp>
        <p:nvCxnSpPr>
          <p:cNvPr id="70" name="Straight Connector 69">
            <a:extLst>
              <a:ext uri="{FF2B5EF4-FFF2-40B4-BE49-F238E27FC236}">
                <a16:creationId xmlns:a16="http://schemas.microsoft.com/office/drawing/2014/main" id="{E9B62FBC-7F71-AF61-00FA-A54CA110ED85}"/>
              </a:ext>
            </a:extLst>
          </p:cNvPr>
          <p:cNvCxnSpPr>
            <a:cxnSpLocks/>
            <a:endCxn id="69" idx="3"/>
          </p:cNvCxnSpPr>
          <p:nvPr/>
        </p:nvCxnSpPr>
        <p:spPr>
          <a:xfrm flipH="1">
            <a:off x="10551888" y="1279232"/>
            <a:ext cx="475887" cy="0"/>
          </a:xfrm>
          <a:prstGeom prst="line">
            <a:avLst/>
          </a:prstGeom>
          <a:noFill/>
          <a:ln w="38100" cap="flat" cmpd="sng" algn="ctr">
            <a:solidFill>
              <a:sysClr val="windowText" lastClr="000000"/>
            </a:solidFill>
            <a:prstDash val="solid"/>
            <a:miter lim="800000"/>
            <a:headEnd type="none" w="sm" len="med"/>
            <a:tailEnd type="none" w="sm" len="med"/>
          </a:ln>
          <a:effectLst/>
        </p:spPr>
      </p:cxnSp>
      <p:cxnSp>
        <p:nvCxnSpPr>
          <p:cNvPr id="71" name="Straight Connector 70">
            <a:extLst>
              <a:ext uri="{FF2B5EF4-FFF2-40B4-BE49-F238E27FC236}">
                <a16:creationId xmlns:a16="http://schemas.microsoft.com/office/drawing/2014/main" id="{D28C5236-781A-AD2A-1C29-AF7BD4B11743}"/>
              </a:ext>
            </a:extLst>
          </p:cNvPr>
          <p:cNvCxnSpPr>
            <a:cxnSpLocks/>
            <a:stCxn id="74" idx="1"/>
            <a:endCxn id="73" idx="3"/>
          </p:cNvCxnSpPr>
          <p:nvPr/>
        </p:nvCxnSpPr>
        <p:spPr>
          <a:xfrm flipH="1">
            <a:off x="5665296" y="1279232"/>
            <a:ext cx="616436" cy="0"/>
          </a:xfrm>
          <a:prstGeom prst="line">
            <a:avLst/>
          </a:prstGeom>
          <a:noFill/>
          <a:ln w="38100" cap="flat" cmpd="sng" algn="ctr">
            <a:solidFill>
              <a:sysClr val="windowText" lastClr="000000"/>
            </a:solidFill>
            <a:prstDash val="solid"/>
            <a:miter lim="800000"/>
            <a:headEnd type="none" w="sm" len="med"/>
            <a:tailEnd type="none" w="sm" len="med"/>
          </a:ln>
          <a:effectLst/>
        </p:spPr>
      </p:cxnSp>
      <p:cxnSp>
        <p:nvCxnSpPr>
          <p:cNvPr id="72" name="Straight Connector 71">
            <a:extLst>
              <a:ext uri="{FF2B5EF4-FFF2-40B4-BE49-F238E27FC236}">
                <a16:creationId xmlns:a16="http://schemas.microsoft.com/office/drawing/2014/main" id="{E39F931D-D801-8288-10E6-57BD5A58B66A}"/>
              </a:ext>
            </a:extLst>
          </p:cNvPr>
          <p:cNvCxnSpPr>
            <a:cxnSpLocks/>
            <a:endCxn id="74" idx="3"/>
          </p:cNvCxnSpPr>
          <p:nvPr/>
        </p:nvCxnSpPr>
        <p:spPr>
          <a:xfrm flipH="1" flipV="1">
            <a:off x="6809591" y="1279232"/>
            <a:ext cx="586356" cy="2081"/>
          </a:xfrm>
          <a:prstGeom prst="line">
            <a:avLst/>
          </a:prstGeom>
          <a:noFill/>
          <a:ln w="38100" cap="flat" cmpd="sng" algn="ctr">
            <a:solidFill>
              <a:sysClr val="windowText" lastClr="000000"/>
            </a:solidFill>
            <a:prstDash val="solid"/>
            <a:miter lim="800000"/>
            <a:headEnd type="none" w="sm" len="med"/>
            <a:tailEnd type="none" w="sm" len="med"/>
          </a:ln>
          <a:effectLst/>
        </p:spPr>
      </p:cxnSp>
      <p:sp>
        <p:nvSpPr>
          <p:cNvPr id="73" name="Text Box 427">
            <a:extLst>
              <a:ext uri="{FF2B5EF4-FFF2-40B4-BE49-F238E27FC236}">
                <a16:creationId xmlns:a16="http://schemas.microsoft.com/office/drawing/2014/main" id="{C2C3BB80-389D-A6C0-6C66-8BA95FF483B7}"/>
              </a:ext>
            </a:extLst>
          </p:cNvPr>
          <p:cNvSpPr txBox="1"/>
          <p:nvPr/>
        </p:nvSpPr>
        <p:spPr>
          <a:xfrm>
            <a:off x="5137437"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sp>
        <p:nvSpPr>
          <p:cNvPr id="74" name="Text Box 427">
            <a:extLst>
              <a:ext uri="{FF2B5EF4-FFF2-40B4-BE49-F238E27FC236}">
                <a16:creationId xmlns:a16="http://schemas.microsoft.com/office/drawing/2014/main" id="{73A8ED29-BFCE-A5C4-D8DC-8FDA0A150208}"/>
              </a:ext>
            </a:extLst>
          </p:cNvPr>
          <p:cNvSpPr txBox="1"/>
          <p:nvPr/>
        </p:nvSpPr>
        <p:spPr>
          <a:xfrm>
            <a:off x="6281732"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cxnSp>
        <p:nvCxnSpPr>
          <p:cNvPr id="75" name="Straight Connector 74">
            <a:extLst>
              <a:ext uri="{FF2B5EF4-FFF2-40B4-BE49-F238E27FC236}">
                <a16:creationId xmlns:a16="http://schemas.microsoft.com/office/drawing/2014/main" id="{90FA747A-AF52-C91E-DFBC-EF58E1FA221C}"/>
              </a:ext>
            </a:extLst>
          </p:cNvPr>
          <p:cNvCxnSpPr>
            <a:cxnSpLocks/>
            <a:stCxn id="78" idx="1"/>
            <a:endCxn id="76" idx="3"/>
          </p:cNvCxnSpPr>
          <p:nvPr/>
        </p:nvCxnSpPr>
        <p:spPr>
          <a:xfrm flipH="1">
            <a:off x="7923806" y="1279232"/>
            <a:ext cx="616436" cy="0"/>
          </a:xfrm>
          <a:prstGeom prst="line">
            <a:avLst/>
          </a:prstGeom>
          <a:noFill/>
          <a:ln w="38100" cap="flat" cmpd="sng" algn="ctr">
            <a:solidFill>
              <a:sysClr val="windowText" lastClr="000000"/>
            </a:solidFill>
            <a:prstDash val="solid"/>
            <a:miter lim="800000"/>
            <a:headEnd type="none" w="sm" len="med"/>
            <a:tailEnd type="none" w="sm" len="med"/>
          </a:ln>
          <a:effectLst/>
        </p:spPr>
      </p:cxnSp>
      <p:sp>
        <p:nvSpPr>
          <p:cNvPr id="76" name="Text Box 427">
            <a:extLst>
              <a:ext uri="{FF2B5EF4-FFF2-40B4-BE49-F238E27FC236}">
                <a16:creationId xmlns:a16="http://schemas.microsoft.com/office/drawing/2014/main" id="{F08C300C-078F-4CDD-D6E7-19C2FCB87405}"/>
              </a:ext>
            </a:extLst>
          </p:cNvPr>
          <p:cNvSpPr txBox="1"/>
          <p:nvPr/>
        </p:nvSpPr>
        <p:spPr>
          <a:xfrm>
            <a:off x="7395947"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cxnSp>
        <p:nvCxnSpPr>
          <p:cNvPr id="77" name="Straight Connector 76">
            <a:extLst>
              <a:ext uri="{FF2B5EF4-FFF2-40B4-BE49-F238E27FC236}">
                <a16:creationId xmlns:a16="http://schemas.microsoft.com/office/drawing/2014/main" id="{A2BF6991-C86F-999F-5D5F-951312B91699}"/>
              </a:ext>
            </a:extLst>
          </p:cNvPr>
          <p:cNvCxnSpPr>
            <a:cxnSpLocks/>
            <a:endCxn id="78" idx="3"/>
          </p:cNvCxnSpPr>
          <p:nvPr/>
        </p:nvCxnSpPr>
        <p:spPr>
          <a:xfrm flipH="1">
            <a:off x="9068101" y="1279232"/>
            <a:ext cx="616436" cy="0"/>
          </a:xfrm>
          <a:prstGeom prst="line">
            <a:avLst/>
          </a:prstGeom>
          <a:noFill/>
          <a:ln w="38100" cap="flat" cmpd="sng" algn="ctr">
            <a:solidFill>
              <a:sysClr val="windowText" lastClr="000000"/>
            </a:solidFill>
            <a:prstDash val="solid"/>
            <a:miter lim="800000"/>
            <a:headEnd type="none" w="sm" len="med"/>
            <a:tailEnd type="none" w="sm" len="med"/>
          </a:ln>
          <a:effectLst/>
        </p:spPr>
      </p:cxnSp>
      <p:sp>
        <p:nvSpPr>
          <p:cNvPr id="78" name="Text Box 427">
            <a:extLst>
              <a:ext uri="{FF2B5EF4-FFF2-40B4-BE49-F238E27FC236}">
                <a16:creationId xmlns:a16="http://schemas.microsoft.com/office/drawing/2014/main" id="{6AA314D8-5B88-5B90-CF0F-4BB548F056CA}"/>
              </a:ext>
            </a:extLst>
          </p:cNvPr>
          <p:cNvSpPr txBox="1"/>
          <p:nvPr/>
        </p:nvSpPr>
        <p:spPr>
          <a:xfrm>
            <a:off x="8540242" y="1157759"/>
            <a:ext cx="527859" cy="242945"/>
          </a:xfrm>
          <a:prstGeom prst="rect">
            <a:avLst/>
          </a:prstGeom>
          <a:solidFill>
            <a:srgbClr val="FF9900">
              <a:lumMod val="20000"/>
              <a:lumOff val="80000"/>
            </a:srgbClr>
          </a:solidFill>
          <a:ln w="12700">
            <a:solidFill>
              <a:prstClr val="black"/>
            </a:solidFill>
          </a:ln>
          <a:effectLst/>
        </p:spPr>
        <p:txBody>
          <a:bodyPr rot="0" spcFirstLastPara="0" vert="horz" wrap="none" lIns="0" tIns="0" rIns="0" bIns="0" numCol="1" spcCol="0" rtlCol="0" fromWordArt="0" anchor="ctr" anchorCtr="0" forceAA="0" compatLnSpc="1">
            <a:prstTxWarp prst="textNoShape">
              <a:avLst/>
            </a:prstTxWarp>
            <a:noAutofit/>
          </a:bodyPr>
          <a:lstStyle/>
          <a:p>
            <a:pPr algn="ctr">
              <a:defRPr/>
            </a:pPr>
            <a:r>
              <a:rPr lang="en-US" sz="1000" kern="0">
                <a:solidFill>
                  <a:prstClr val="black"/>
                </a:solidFill>
                <a:latin typeface="Calibri" panose="020F0502020204030204"/>
                <a:ea typeface="Calibri"/>
                <a:cs typeface="Times New Roman"/>
                <a:sym typeface="Symbol"/>
              </a:rPr>
              <a:t> Repeater </a:t>
            </a:r>
          </a:p>
        </p:txBody>
      </p:sp>
      <p:cxnSp>
        <p:nvCxnSpPr>
          <p:cNvPr id="79" name="Straight Arrow Connector 78">
            <a:extLst>
              <a:ext uri="{FF2B5EF4-FFF2-40B4-BE49-F238E27FC236}">
                <a16:creationId xmlns:a16="http://schemas.microsoft.com/office/drawing/2014/main" id="{F0009AFF-ABD5-4D42-316D-9319F098BF7F}"/>
              </a:ext>
            </a:extLst>
          </p:cNvPr>
          <p:cNvCxnSpPr>
            <a:cxnSpLocks/>
          </p:cNvCxnSpPr>
          <p:nvPr/>
        </p:nvCxnSpPr>
        <p:spPr>
          <a:xfrm>
            <a:off x="11027775" y="2860559"/>
            <a:ext cx="0" cy="1044000"/>
          </a:xfrm>
          <a:prstGeom prst="straightConnector1">
            <a:avLst/>
          </a:prstGeom>
          <a:noFill/>
          <a:ln w="57150" cap="flat" cmpd="sng" algn="ctr">
            <a:solidFill>
              <a:srgbClr val="0078AD"/>
            </a:solidFill>
            <a:prstDash val="solid"/>
            <a:miter lim="800000"/>
            <a:tailEnd type="triangle"/>
          </a:ln>
          <a:effectLst/>
        </p:spPr>
      </p:cxnSp>
      <p:sp>
        <p:nvSpPr>
          <p:cNvPr id="80" name="TextBox 79">
            <a:extLst>
              <a:ext uri="{FF2B5EF4-FFF2-40B4-BE49-F238E27FC236}">
                <a16:creationId xmlns:a16="http://schemas.microsoft.com/office/drawing/2014/main" id="{600A347B-7F37-63C4-488C-952621702FE2}"/>
              </a:ext>
            </a:extLst>
          </p:cNvPr>
          <p:cNvSpPr txBox="1"/>
          <p:nvPr/>
        </p:nvSpPr>
        <p:spPr>
          <a:xfrm>
            <a:off x="10661436" y="2578755"/>
            <a:ext cx="756617" cy="215444"/>
          </a:xfrm>
          <a:prstGeom prst="rect">
            <a:avLst/>
          </a:prstGeom>
          <a:solidFill>
            <a:sysClr val="window" lastClr="FFFFFF"/>
          </a:solidFill>
        </p:spPr>
        <p:txBody>
          <a:bodyPr wrap="none" lIns="0" tIns="0" rIns="0" bIns="0" rtlCol="0">
            <a:spAutoFit/>
          </a:bodyPr>
          <a:lstStyle>
            <a:defPPr>
              <a:defRPr lang="en-US"/>
            </a:defPPr>
            <a:lvl1pPr>
              <a:defRPr sz="1050" b="1">
                <a:solidFill>
                  <a:schemeClr val="tx2"/>
                </a:solidFill>
              </a:defRPr>
            </a:lvl1pPr>
          </a:lstStyle>
          <a:p>
            <a:pPr>
              <a:defRPr/>
            </a:pPr>
            <a:r>
              <a:rPr lang="en-US" sz="1400" kern="0">
                <a:solidFill>
                  <a:srgbClr val="000000"/>
                </a:solidFill>
                <a:latin typeface="Arial"/>
              </a:rPr>
              <a:t>2,227 km</a:t>
            </a:r>
          </a:p>
        </p:txBody>
      </p:sp>
      <p:cxnSp>
        <p:nvCxnSpPr>
          <p:cNvPr id="81" name="Straight Arrow Connector 80">
            <a:extLst>
              <a:ext uri="{FF2B5EF4-FFF2-40B4-BE49-F238E27FC236}">
                <a16:creationId xmlns:a16="http://schemas.microsoft.com/office/drawing/2014/main" id="{3796838D-7830-6BF2-9EC4-8C2CDC40F796}"/>
              </a:ext>
            </a:extLst>
          </p:cNvPr>
          <p:cNvCxnSpPr>
            <a:cxnSpLocks/>
          </p:cNvCxnSpPr>
          <p:nvPr/>
        </p:nvCxnSpPr>
        <p:spPr>
          <a:xfrm flipV="1">
            <a:off x="11027775" y="1400704"/>
            <a:ext cx="0" cy="1080000"/>
          </a:xfrm>
          <a:prstGeom prst="straightConnector1">
            <a:avLst/>
          </a:prstGeom>
          <a:noFill/>
          <a:ln w="57150" cap="flat" cmpd="sng" algn="ctr">
            <a:solidFill>
              <a:srgbClr val="0078AD"/>
            </a:solidFill>
            <a:prstDash val="solid"/>
            <a:miter lim="800000"/>
            <a:tailEnd type="triangle"/>
          </a:ln>
          <a:effectLst/>
        </p:spPr>
      </p:cxnSp>
      <p:pic>
        <p:nvPicPr>
          <p:cNvPr id="2" name="Picture 1" descr="A blue text on a white background&#10;&#10;AI-generated content may be incorrect.">
            <a:extLst>
              <a:ext uri="{FF2B5EF4-FFF2-40B4-BE49-F238E27FC236}">
                <a16:creationId xmlns:a16="http://schemas.microsoft.com/office/drawing/2014/main" id="{6BD136F6-2CF8-AE69-F8DE-D47681F5D8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055" y="6318568"/>
            <a:ext cx="1466993" cy="539432"/>
          </a:xfrm>
          <a:prstGeom prst="rect">
            <a:avLst/>
          </a:prstGeom>
        </p:spPr>
      </p:pic>
      <p:sp>
        <p:nvSpPr>
          <p:cNvPr id="3" name="TextBox 2">
            <a:extLst>
              <a:ext uri="{FF2B5EF4-FFF2-40B4-BE49-F238E27FC236}">
                <a16:creationId xmlns:a16="http://schemas.microsoft.com/office/drawing/2014/main" id="{C95C741C-A1C8-CD6E-D640-5A3F88111D4E}"/>
              </a:ext>
            </a:extLst>
          </p:cNvPr>
          <p:cNvSpPr txBox="1"/>
          <p:nvPr/>
        </p:nvSpPr>
        <p:spPr>
          <a:xfrm>
            <a:off x="555698" y="5618950"/>
            <a:ext cx="10597016" cy="707886"/>
          </a:xfrm>
          <a:prstGeom prst="rect">
            <a:avLst/>
          </a:prstGeom>
          <a:noFill/>
        </p:spPr>
        <p:txBody>
          <a:bodyPr wrap="square" rtlCol="0">
            <a:spAutoFit/>
          </a:bodyPr>
          <a:lstStyle/>
          <a:p>
            <a:pPr algn="ctr"/>
            <a:r>
              <a:rPr lang="nb-NO" sz="2000" b="1" dirty="0"/>
              <a:t>This is </a:t>
            </a:r>
            <a:r>
              <a:rPr lang="nb-NO" sz="2000" b="1" dirty="0" err="1"/>
              <a:t>basically</a:t>
            </a:r>
            <a:r>
              <a:rPr lang="nb-NO" sz="2000" b="1" dirty="0"/>
              <a:t> a POC </a:t>
            </a:r>
            <a:r>
              <a:rPr lang="nb-NO" sz="2000" b="1" dirty="0" err="1"/>
              <a:t>showing</a:t>
            </a:r>
            <a:r>
              <a:rPr lang="nb-NO" sz="2000" b="1" dirty="0"/>
              <a:t> </a:t>
            </a:r>
            <a:r>
              <a:rPr lang="nb-NO" sz="2000" b="1" dirty="0" err="1"/>
              <a:t>that</a:t>
            </a:r>
            <a:r>
              <a:rPr lang="nb-NO" sz="2000" b="1" dirty="0"/>
              <a:t> </a:t>
            </a:r>
            <a:r>
              <a:rPr lang="nb-NO" sz="2000" b="1" dirty="0" err="1"/>
              <a:t>high</a:t>
            </a:r>
            <a:r>
              <a:rPr lang="nb-NO" sz="2000" b="1" dirty="0"/>
              <a:t> </a:t>
            </a:r>
            <a:r>
              <a:rPr lang="nb-NO" sz="2000" b="1" dirty="0" err="1"/>
              <a:t>quality</a:t>
            </a:r>
            <a:r>
              <a:rPr lang="nb-NO" sz="2000" b="1" dirty="0"/>
              <a:t> DAS under the </a:t>
            </a:r>
            <a:r>
              <a:rPr lang="nb-NO" sz="2000" b="1" dirty="0" err="1"/>
              <a:t>north</a:t>
            </a:r>
            <a:r>
              <a:rPr lang="nb-NO" sz="2000" b="1" dirty="0"/>
              <a:t> pole </a:t>
            </a:r>
            <a:r>
              <a:rPr lang="nb-NO" sz="2000" b="1" dirty="0" err="1"/>
              <a:t>ice</a:t>
            </a:r>
            <a:r>
              <a:rPr lang="nb-NO" sz="2000" b="1" dirty="0"/>
              <a:t> </a:t>
            </a:r>
            <a:r>
              <a:rPr lang="nb-NO" sz="2000" b="1" dirty="0" err="1"/>
              <a:t>cap</a:t>
            </a:r>
            <a:r>
              <a:rPr lang="nb-NO" sz="2000" b="1" dirty="0"/>
              <a:t> is </a:t>
            </a:r>
            <a:r>
              <a:rPr lang="nb-NO" sz="2000" b="1" dirty="0" err="1"/>
              <a:t>possible</a:t>
            </a:r>
            <a:r>
              <a:rPr lang="nb-NO" sz="2000" b="1" dirty="0"/>
              <a:t> –and </a:t>
            </a:r>
            <a:r>
              <a:rPr lang="nb-NO" sz="2000" b="1" dirty="0" err="1"/>
              <a:t>with</a:t>
            </a:r>
            <a:r>
              <a:rPr lang="nb-NO" sz="2000" b="1" dirty="0"/>
              <a:t> </a:t>
            </a:r>
            <a:r>
              <a:rPr lang="nb-NO" sz="2000" b="1" dirty="0" err="1"/>
              <a:t>much</a:t>
            </a:r>
            <a:r>
              <a:rPr lang="nb-NO" sz="2000" b="1" dirty="0"/>
              <a:t> longer </a:t>
            </a:r>
            <a:r>
              <a:rPr lang="nb-NO" sz="2000" b="1" dirty="0" err="1"/>
              <a:t>reach</a:t>
            </a:r>
            <a:r>
              <a:rPr lang="nb-NO" sz="2000" b="1" dirty="0"/>
              <a:t> </a:t>
            </a:r>
            <a:r>
              <a:rPr lang="nb-NO" sz="2000" b="1" dirty="0" err="1"/>
              <a:t>beyond</a:t>
            </a:r>
            <a:r>
              <a:rPr lang="nb-NO" sz="2000" b="1" dirty="0"/>
              <a:t> </a:t>
            </a:r>
            <a:r>
              <a:rPr lang="nb-NO" sz="2000" b="1" dirty="0" err="1"/>
              <a:t>that</a:t>
            </a:r>
            <a:r>
              <a:rPr lang="nb-NO" sz="2000" b="1" dirty="0"/>
              <a:t>! </a:t>
            </a:r>
          </a:p>
        </p:txBody>
      </p:sp>
    </p:spTree>
    <p:extLst>
      <p:ext uri="{BB962C8B-B14F-4D97-AF65-F5344CB8AC3E}">
        <p14:creationId xmlns:p14="http://schemas.microsoft.com/office/powerpoint/2010/main" val="250398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nsors 20 07110 g001 550">
            <a:extLst>
              <a:ext uri="{FF2B5EF4-FFF2-40B4-BE49-F238E27FC236}">
                <a16:creationId xmlns:a16="http://schemas.microsoft.com/office/drawing/2014/main" id="{EBCF7D06-4ECF-AB7B-96D7-33A94F1CB7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4160" y="2011653"/>
            <a:ext cx="4096512" cy="29867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4E992DF-EEC9-B16E-1D0B-140007784F35}"/>
              </a:ext>
            </a:extLst>
          </p:cNvPr>
          <p:cNvSpPr>
            <a:spLocks noGrp="1"/>
          </p:cNvSpPr>
          <p:nvPr>
            <p:ph idx="1"/>
          </p:nvPr>
        </p:nvSpPr>
        <p:spPr>
          <a:xfrm>
            <a:off x="449200" y="1381098"/>
            <a:ext cx="7204667" cy="4224151"/>
          </a:xfrm>
        </p:spPr>
        <p:txBody>
          <a:bodyPr>
            <a:normAutofit fontScale="70000" lnSpcReduction="20000"/>
          </a:bodyPr>
          <a:lstStyle/>
          <a:p>
            <a:r>
              <a:rPr lang="en-US" dirty="0"/>
              <a:t>Works in </a:t>
            </a:r>
            <a:r>
              <a:rPr lang="en-US" noProof="0" dirty="0"/>
              <a:t>existing optical DWDM telecom network equipment by injecting an alien high stability laser signal.</a:t>
            </a:r>
          </a:p>
          <a:p>
            <a:r>
              <a:rPr lang="en-US" b="1" dirty="0"/>
              <a:t>Less sensitive than DAS, but also cheaper</a:t>
            </a:r>
          </a:p>
          <a:p>
            <a:r>
              <a:rPr lang="en-US" noProof="0" dirty="0"/>
              <a:t>Measures </a:t>
            </a:r>
            <a:r>
              <a:rPr lang="en-US" b="1" noProof="0" dirty="0"/>
              <a:t>cumulated </a:t>
            </a:r>
            <a:r>
              <a:rPr lang="en-US" noProof="0" dirty="0"/>
              <a:t>changes in </a:t>
            </a:r>
            <a:r>
              <a:rPr lang="en-US" noProof="0" dirty="0" err="1"/>
              <a:t>polarisation</a:t>
            </a:r>
            <a:r>
              <a:rPr lang="en-US" noProof="0" dirty="0"/>
              <a:t> of light, caused by events along the cable. </a:t>
            </a:r>
            <a:r>
              <a:rPr lang="en-US" dirty="0"/>
              <a:t>Detects changes in strain, pressure and temperature.</a:t>
            </a:r>
          </a:p>
          <a:p>
            <a:r>
              <a:rPr lang="en-US" dirty="0"/>
              <a:t>Good at detecting changes in the cable layout geometry – useful for telecoms</a:t>
            </a:r>
          </a:p>
          <a:p>
            <a:r>
              <a:rPr lang="en-US" dirty="0"/>
              <a:t>M</a:t>
            </a:r>
            <a:r>
              <a:rPr lang="en-US" noProof="0" dirty="0" err="1"/>
              <a:t>easures</a:t>
            </a:r>
            <a:r>
              <a:rPr lang="en-US" noProof="0" dirty="0"/>
              <a:t> over </a:t>
            </a:r>
            <a:r>
              <a:rPr lang="en-US" b="1" noProof="0" dirty="0"/>
              <a:t>long distances </a:t>
            </a:r>
            <a:r>
              <a:rPr lang="en-US" noProof="0" dirty="0"/>
              <a:t>(10 000 km)</a:t>
            </a:r>
          </a:p>
          <a:p>
            <a:r>
              <a:rPr lang="en-US" dirty="0"/>
              <a:t>Calculating the localization of the disturbance by </a:t>
            </a:r>
          </a:p>
          <a:p>
            <a:pPr lvl="1"/>
            <a:r>
              <a:rPr lang="en-US" dirty="0"/>
              <a:t>Using bidirectional laser signals and high precision synchronized timing at the landfalls to calculate the location </a:t>
            </a:r>
          </a:p>
          <a:p>
            <a:pPr lvl="1"/>
            <a:r>
              <a:rPr lang="en-US" dirty="0"/>
              <a:t>Measuring the difference in arrival time caused by chromatic dispersion from different </a:t>
            </a:r>
            <a:r>
              <a:rPr lang="en-US" dirty="0" err="1"/>
              <a:t>wavelengts</a:t>
            </a:r>
            <a:r>
              <a:rPr lang="en-US" dirty="0"/>
              <a:t>. </a:t>
            </a:r>
          </a:p>
          <a:p>
            <a:pPr lvl="1"/>
            <a:r>
              <a:rPr lang="en-US" dirty="0"/>
              <a:t>(NTNU, </a:t>
            </a:r>
            <a:r>
              <a:rPr lang="en-US" dirty="0" err="1"/>
              <a:t>Sikt</a:t>
            </a:r>
            <a:r>
              <a:rPr lang="en-US" dirty="0"/>
              <a:t>, </a:t>
            </a:r>
            <a:r>
              <a:rPr lang="en-US" dirty="0" err="1"/>
              <a:t>Tampnet</a:t>
            </a:r>
            <a:r>
              <a:rPr lang="en-US" dirty="0"/>
              <a:t>, SUBMERSE project)</a:t>
            </a:r>
            <a:endParaRPr lang="en-US" noProof="0" dirty="0"/>
          </a:p>
          <a:p>
            <a:endParaRPr lang="en-US" dirty="0"/>
          </a:p>
          <a:p>
            <a:pPr marL="0" indent="0">
              <a:buNone/>
            </a:pPr>
            <a:endParaRPr lang="en-US" noProof="0" dirty="0"/>
          </a:p>
        </p:txBody>
      </p:sp>
      <p:sp>
        <p:nvSpPr>
          <p:cNvPr id="2" name="Title 1">
            <a:extLst>
              <a:ext uri="{FF2B5EF4-FFF2-40B4-BE49-F238E27FC236}">
                <a16:creationId xmlns:a16="http://schemas.microsoft.com/office/drawing/2014/main" id="{21E99B07-333D-A7BB-E8FD-90F9DE75E45C}"/>
              </a:ext>
            </a:extLst>
          </p:cNvPr>
          <p:cNvSpPr>
            <a:spLocks noGrp="1"/>
          </p:cNvSpPr>
          <p:nvPr>
            <p:ph type="title"/>
          </p:nvPr>
        </p:nvSpPr>
        <p:spPr>
          <a:xfrm>
            <a:off x="586359" y="195519"/>
            <a:ext cx="10296525" cy="1223962"/>
          </a:xfrm>
        </p:spPr>
        <p:txBody>
          <a:bodyPr/>
          <a:lstStyle/>
          <a:p>
            <a:r>
              <a:rPr lang="en-US" noProof="0" dirty="0">
                <a:solidFill>
                  <a:schemeClr val="tx1"/>
                </a:solidFill>
              </a:rPr>
              <a:t>State of </a:t>
            </a:r>
            <a:r>
              <a:rPr lang="en-US" noProof="0" dirty="0" err="1">
                <a:solidFill>
                  <a:schemeClr val="tx1"/>
                </a:solidFill>
              </a:rPr>
              <a:t>Polarisation</a:t>
            </a:r>
            <a:r>
              <a:rPr lang="en-US" noProof="0" dirty="0">
                <a:solidFill>
                  <a:schemeClr val="tx1"/>
                </a:solidFill>
              </a:rPr>
              <a:t> (SOP) Sensing</a:t>
            </a:r>
          </a:p>
        </p:txBody>
      </p:sp>
      <p:sp>
        <p:nvSpPr>
          <p:cNvPr id="5" name="Footer Placeholder 4">
            <a:extLst>
              <a:ext uri="{FF2B5EF4-FFF2-40B4-BE49-F238E27FC236}">
                <a16:creationId xmlns:a16="http://schemas.microsoft.com/office/drawing/2014/main" id="{69E78939-FC5D-B5EC-4C11-41BEF44BFE4C}"/>
              </a:ext>
            </a:extLst>
          </p:cNvPr>
          <p:cNvSpPr>
            <a:spLocks noGrp="1"/>
          </p:cNvSpPr>
          <p:nvPr>
            <p:ph type="ftr" sz="quarter" idx="11"/>
          </p:nvPr>
        </p:nvSpPr>
        <p:spPr>
          <a:xfrm>
            <a:off x="0" y="7661275"/>
            <a:ext cx="4114800" cy="365125"/>
          </a:xfrm>
          <a:prstGeom prst="rect">
            <a:avLst/>
          </a:prstGeom>
        </p:spPr>
        <p:txBody>
          <a:bodyPr vert="horz" lIns="91440" tIns="45720" rIns="91440" bIns="45720" rtlCol="0" anchor="ctr"/>
          <a:lstStyle>
            <a:defPPr>
              <a:defRPr lang="en-DK"/>
            </a:defPPr>
            <a:lvl1pPr marL="0" algn="ctr" defTabSz="914400" rtl="0" eaLnBrk="1" latinLnBrk="0" hangingPunct="1">
              <a:defRPr sz="1000" b="0" i="0" kern="1200" cap="all" baseline="0">
                <a:solidFill>
                  <a:schemeClr val="tx1">
                    <a:alpha val="20000"/>
                  </a:schemeClr>
                </a:solidFill>
                <a:latin typeface="IBM Plex Sans Light" panose="020B04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1200" cap="all" spc="0" normalizeH="0" baseline="0" noProof="0" dirty="0">
                <a:ln>
                  <a:noFill/>
                </a:ln>
                <a:solidFill>
                  <a:prstClr val="black">
                    <a:alpha val="20000"/>
                  </a:prstClr>
                </a:solidFill>
                <a:effectLst/>
                <a:uLnTx/>
                <a:uFillTx/>
                <a:latin typeface="IBM Plex Sans Light" panose="020B0403050203000203" pitchFamily="34" charset="0"/>
                <a:ea typeface="+mn-ea"/>
                <a:cs typeface="+mn-cs"/>
                <a:sym typeface="Arial"/>
              </a:rPr>
              <a:t>Title of the presentation: Insert &gt; </a:t>
            </a:r>
            <a:r>
              <a:rPr kumimoji="0" lang="en-US" sz="1000" b="0" i="0" u="none" strike="noStrike" kern="1200" cap="all" spc="0" normalizeH="0" baseline="0" noProof="0" dirty="0" err="1">
                <a:ln>
                  <a:noFill/>
                </a:ln>
                <a:solidFill>
                  <a:prstClr val="black">
                    <a:alpha val="20000"/>
                  </a:prstClr>
                </a:solidFill>
                <a:effectLst/>
                <a:uLnTx/>
                <a:uFillTx/>
                <a:latin typeface="IBM Plex Sans Light" panose="020B0403050203000203" pitchFamily="34" charset="0"/>
                <a:ea typeface="+mn-ea"/>
                <a:cs typeface="+mn-cs"/>
                <a:sym typeface="Arial"/>
              </a:rPr>
              <a:t>header&amp;footer</a:t>
            </a:r>
            <a:endParaRPr kumimoji="0" lang="en-US" sz="1000" b="0" i="0" u="none" strike="noStrike" kern="1200" cap="all" spc="0" normalizeH="0" baseline="0" noProof="0" dirty="0">
              <a:ln>
                <a:noFill/>
              </a:ln>
              <a:solidFill>
                <a:prstClr val="black">
                  <a:alpha val="20000"/>
                </a:prstClr>
              </a:solidFill>
              <a:effectLst/>
              <a:uLnTx/>
              <a:uFillTx/>
              <a:latin typeface="IBM Plex Sans Light" panose="020B0403050203000203" pitchFamily="34" charset="0"/>
              <a:ea typeface="+mn-ea"/>
              <a:cs typeface="+mn-cs"/>
              <a:sym typeface="Arial"/>
            </a:endParaRPr>
          </a:p>
        </p:txBody>
      </p:sp>
      <p:sp>
        <p:nvSpPr>
          <p:cNvPr id="7" name="TextBox 6">
            <a:extLst>
              <a:ext uri="{FF2B5EF4-FFF2-40B4-BE49-F238E27FC236}">
                <a16:creationId xmlns:a16="http://schemas.microsoft.com/office/drawing/2014/main" id="{BDE65FE2-8B80-0833-51FB-516C65DD7C45}"/>
              </a:ext>
            </a:extLst>
          </p:cNvPr>
          <p:cNvSpPr txBox="1"/>
          <p:nvPr/>
        </p:nvSpPr>
        <p:spPr>
          <a:xfrm>
            <a:off x="9514150" y="4690606"/>
            <a:ext cx="17860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Dubovan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et al. 2020</a:t>
            </a:r>
          </a:p>
        </p:txBody>
      </p:sp>
      <p:pic>
        <p:nvPicPr>
          <p:cNvPr id="6" name="Picture 5" descr="A close up of a sign&#10;&#10;AI-generated content may be incorrect.">
            <a:extLst>
              <a:ext uri="{FF2B5EF4-FFF2-40B4-BE49-F238E27FC236}">
                <a16:creationId xmlns:a16="http://schemas.microsoft.com/office/drawing/2014/main" id="{37212A25-4CFD-876F-20FC-86D581C17FE3}"/>
              </a:ext>
            </a:extLst>
          </p:cNvPr>
          <p:cNvPicPr>
            <a:picLocks noChangeAspect="1"/>
          </p:cNvPicPr>
          <p:nvPr/>
        </p:nvPicPr>
        <p:blipFill>
          <a:blip r:embed="rId4"/>
          <a:stretch>
            <a:fillRect/>
          </a:stretch>
        </p:blipFill>
        <p:spPr>
          <a:xfrm>
            <a:off x="1210835" y="6414407"/>
            <a:ext cx="1733107" cy="443593"/>
          </a:xfrm>
          <a:prstGeom prst="rect">
            <a:avLst/>
          </a:prstGeom>
        </p:spPr>
      </p:pic>
      <p:sp>
        <p:nvSpPr>
          <p:cNvPr id="11" name="TextBox 10">
            <a:extLst>
              <a:ext uri="{FF2B5EF4-FFF2-40B4-BE49-F238E27FC236}">
                <a16:creationId xmlns:a16="http://schemas.microsoft.com/office/drawing/2014/main" id="{458BD0D7-7BFB-D027-3B72-3BDE9F965D4A}"/>
              </a:ext>
            </a:extLst>
          </p:cNvPr>
          <p:cNvSpPr txBox="1"/>
          <p:nvPr/>
        </p:nvSpPr>
        <p:spPr>
          <a:xfrm>
            <a:off x="7162800" y="5622498"/>
            <a:ext cx="4927600" cy="646331"/>
          </a:xfrm>
          <a:prstGeom prst="rect">
            <a:avLst/>
          </a:prstGeom>
          <a:noFill/>
        </p:spPr>
        <p:txBody>
          <a:bodyPr wrap="square" rtlCol="0">
            <a:spAutoFit/>
          </a:bodyPr>
          <a:lstStyle/>
          <a:p>
            <a:r>
              <a:rPr lang="nb-NO" dirty="0"/>
              <a:t>More </a:t>
            </a:r>
            <a:r>
              <a:rPr lang="nb-NO" dirty="0" err="1"/>
              <a:t>on</a:t>
            </a:r>
            <a:r>
              <a:rPr lang="nb-NO" dirty="0"/>
              <a:t> </a:t>
            </a:r>
            <a:r>
              <a:rPr lang="nb-NO" b="1" dirty="0"/>
              <a:t>SOP</a:t>
            </a:r>
            <a:r>
              <a:rPr lang="nb-NO" dirty="0"/>
              <a:t> in the side </a:t>
            </a:r>
            <a:r>
              <a:rPr lang="nb-NO" dirty="0" err="1"/>
              <a:t>meeting</a:t>
            </a:r>
            <a:r>
              <a:rPr lang="nb-NO" dirty="0"/>
              <a:t> 0900-1300 </a:t>
            </a:r>
            <a:r>
              <a:rPr lang="nb-NO" dirty="0" err="1"/>
              <a:t>tomorrow</a:t>
            </a:r>
            <a:r>
              <a:rPr lang="nb-NO" dirty="0"/>
              <a:t>, </a:t>
            </a:r>
            <a:r>
              <a:rPr lang="nb-NO" dirty="0" err="1"/>
              <a:t>presented</a:t>
            </a:r>
            <a:r>
              <a:rPr lang="nb-NO" dirty="0"/>
              <a:t> by </a:t>
            </a:r>
            <a:r>
              <a:rPr lang="nb-NO" dirty="0" err="1"/>
              <a:t>Kurosh</a:t>
            </a:r>
            <a:r>
              <a:rPr lang="nb-NO" dirty="0"/>
              <a:t> </a:t>
            </a:r>
            <a:r>
              <a:rPr lang="nb-NO" dirty="0" err="1"/>
              <a:t>Bozorgebrahimi</a:t>
            </a:r>
            <a:r>
              <a:rPr lang="nb-NO" dirty="0"/>
              <a:t>.</a:t>
            </a:r>
          </a:p>
        </p:txBody>
      </p:sp>
      <p:pic>
        <p:nvPicPr>
          <p:cNvPr id="12" name="Bilde 78">
            <a:extLst>
              <a:ext uri="{FF2B5EF4-FFF2-40B4-BE49-F238E27FC236}">
                <a16:creationId xmlns:a16="http://schemas.microsoft.com/office/drawing/2014/main" id="{9698F47F-8D2E-A127-A3B0-9FF06F6A92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3267" y="6338799"/>
            <a:ext cx="1880400" cy="463738"/>
          </a:xfrm>
          <a:prstGeom prst="rect">
            <a:avLst/>
          </a:prstGeom>
        </p:spPr>
      </p:pic>
      <p:pic>
        <p:nvPicPr>
          <p:cNvPr id="13" name="Bilde 80">
            <a:extLst>
              <a:ext uri="{FF2B5EF4-FFF2-40B4-BE49-F238E27FC236}">
                <a16:creationId xmlns:a16="http://schemas.microsoft.com/office/drawing/2014/main" id="{00322234-57B1-75A0-8270-DF95205DB3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9223" y="6355828"/>
            <a:ext cx="1118221" cy="435000"/>
          </a:xfrm>
          <a:prstGeom prst="rect">
            <a:avLst/>
          </a:prstGeom>
        </p:spPr>
      </p:pic>
      <p:pic>
        <p:nvPicPr>
          <p:cNvPr id="14" name="Bilde 7" descr="Et bilde som inneholder logo&#10;&#10;Automatisk generert beskrivelse">
            <a:extLst>
              <a:ext uri="{FF2B5EF4-FFF2-40B4-BE49-F238E27FC236}">
                <a16:creationId xmlns:a16="http://schemas.microsoft.com/office/drawing/2014/main" id="{BD7F4002-A605-CFE1-F8BE-2424C76656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43942" y="6276877"/>
            <a:ext cx="1251537" cy="448185"/>
          </a:xfrm>
          <a:prstGeom prst="rect">
            <a:avLst/>
          </a:prstGeom>
        </p:spPr>
      </p:pic>
    </p:spTree>
    <p:extLst>
      <p:ext uri="{BB962C8B-B14F-4D97-AF65-F5344CB8AC3E}">
        <p14:creationId xmlns:p14="http://schemas.microsoft.com/office/powerpoint/2010/main" val="299753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209E4-F49E-1075-3293-3009F213F087}"/>
            </a:ext>
          </a:extLst>
        </p:cNvPr>
        <p:cNvGrpSpPr/>
        <p:nvPr/>
      </p:nvGrpSpPr>
      <p:grpSpPr>
        <a:xfrm>
          <a:off x="0" y="0"/>
          <a:ext cx="0" cy="0"/>
          <a:chOff x="0" y="0"/>
          <a:chExt cx="0" cy="0"/>
        </a:xfrm>
      </p:grpSpPr>
      <p:pic>
        <p:nvPicPr>
          <p:cNvPr id="9" name="Picture 2" descr="The future is SMART for the submarine cable industry | Total Telecom">
            <a:extLst>
              <a:ext uri="{FF2B5EF4-FFF2-40B4-BE49-F238E27FC236}">
                <a16:creationId xmlns:a16="http://schemas.microsoft.com/office/drawing/2014/main" id="{94694C7F-0BF3-7021-4EA7-E250F70F19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53893" y="75238"/>
            <a:ext cx="1938108" cy="19381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F890E60-0236-ED26-BA5D-A891813985ED}"/>
              </a:ext>
            </a:extLst>
          </p:cNvPr>
          <p:cNvGrpSpPr/>
          <p:nvPr/>
        </p:nvGrpSpPr>
        <p:grpSpPr>
          <a:xfrm>
            <a:off x="5607295" y="323711"/>
            <a:ext cx="4574921" cy="1925092"/>
            <a:chOff x="6063642" y="3556846"/>
            <a:chExt cx="5950009" cy="2516381"/>
          </a:xfrm>
        </p:grpSpPr>
        <p:pic>
          <p:nvPicPr>
            <p:cNvPr id="12" name="Picture 11" descr="A diagram of a measuring device&#10;&#10;Description automatically generated">
              <a:extLst>
                <a:ext uri="{FF2B5EF4-FFF2-40B4-BE49-F238E27FC236}">
                  <a16:creationId xmlns:a16="http://schemas.microsoft.com/office/drawing/2014/main" id="{4D6C9DB5-8E4D-EC80-0CED-1CE7631D7A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63642" y="3556846"/>
              <a:ext cx="5950009" cy="2503918"/>
            </a:xfrm>
            <a:prstGeom prst="rect">
              <a:avLst/>
            </a:prstGeom>
          </p:spPr>
        </p:pic>
        <p:sp>
          <p:nvSpPr>
            <p:cNvPr id="13" name="TextBox 12">
              <a:extLst>
                <a:ext uri="{FF2B5EF4-FFF2-40B4-BE49-F238E27FC236}">
                  <a16:creationId xmlns:a16="http://schemas.microsoft.com/office/drawing/2014/main" id="{137C8A81-A7E3-96E8-CEBC-C1149D8F909B}"/>
                </a:ext>
              </a:extLst>
            </p:cNvPr>
            <p:cNvSpPr txBox="1"/>
            <p:nvPr/>
          </p:nvSpPr>
          <p:spPr>
            <a:xfrm>
              <a:off x="8526772" y="5765450"/>
              <a:ext cx="15279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Howe et al. 2019</a:t>
              </a:r>
            </a:p>
          </p:txBody>
        </p:sp>
      </p:grpSp>
      <p:sp>
        <p:nvSpPr>
          <p:cNvPr id="2" name="Title 1">
            <a:extLst>
              <a:ext uri="{FF2B5EF4-FFF2-40B4-BE49-F238E27FC236}">
                <a16:creationId xmlns:a16="http://schemas.microsoft.com/office/drawing/2014/main" id="{E7CA3F5E-21E9-34DE-7C7B-89F17AB5C4DA}"/>
              </a:ext>
            </a:extLst>
          </p:cNvPr>
          <p:cNvSpPr>
            <a:spLocks noGrp="1"/>
          </p:cNvSpPr>
          <p:nvPr>
            <p:ph type="title"/>
          </p:nvPr>
        </p:nvSpPr>
        <p:spPr>
          <a:xfrm>
            <a:off x="133918" y="203558"/>
            <a:ext cx="8550349" cy="295902"/>
          </a:xfrm>
        </p:spPr>
        <p:txBody>
          <a:bodyPr>
            <a:noAutofit/>
          </a:bodyPr>
          <a:lstStyle/>
          <a:p>
            <a:r>
              <a:rPr lang="en-US" b="1" noProof="0" dirty="0"/>
              <a:t>SMART cables</a:t>
            </a:r>
          </a:p>
        </p:txBody>
      </p:sp>
      <p:pic>
        <p:nvPicPr>
          <p:cNvPr id="7" name="Picture 6">
            <a:extLst>
              <a:ext uri="{FF2B5EF4-FFF2-40B4-BE49-F238E27FC236}">
                <a16:creationId xmlns:a16="http://schemas.microsoft.com/office/drawing/2014/main" id="{C70480A9-D872-4152-8292-5C2ADB147C23}"/>
              </a:ext>
            </a:extLst>
          </p:cNvPr>
          <p:cNvPicPr>
            <a:picLocks noChangeAspect="1"/>
          </p:cNvPicPr>
          <p:nvPr/>
        </p:nvPicPr>
        <p:blipFill>
          <a:blip r:embed="rId6"/>
          <a:stretch>
            <a:fillRect/>
          </a:stretch>
        </p:blipFill>
        <p:spPr>
          <a:xfrm rot="1883012">
            <a:off x="4642515" y="1531291"/>
            <a:ext cx="3675759" cy="393052"/>
          </a:xfrm>
          <a:prstGeom prst="rect">
            <a:avLst/>
          </a:prstGeom>
        </p:spPr>
      </p:pic>
      <p:sp>
        <p:nvSpPr>
          <p:cNvPr id="8" name="TextBox 7">
            <a:extLst>
              <a:ext uri="{FF2B5EF4-FFF2-40B4-BE49-F238E27FC236}">
                <a16:creationId xmlns:a16="http://schemas.microsoft.com/office/drawing/2014/main" id="{030DBF84-C7F9-6D7B-9D53-CFDF2DF29D7D}"/>
              </a:ext>
            </a:extLst>
          </p:cNvPr>
          <p:cNvSpPr txBox="1"/>
          <p:nvPr/>
        </p:nvSpPr>
        <p:spPr>
          <a:xfrm>
            <a:off x="133918" y="721570"/>
            <a:ext cx="5929102"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S</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cience </a:t>
            </a: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M</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onitoring </a:t>
            </a: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A</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nd </a:t>
            </a: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R</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eliable</a:t>
            </a:r>
            <a:r>
              <a:rPr kumimoji="0" lang="en-US" sz="20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000" b="1" i="0" u="none" strike="noStrike" kern="0" cap="none" spc="0" normalizeH="0" noProof="0" dirty="0">
                <a:ln>
                  <a:noFill/>
                </a:ln>
                <a:solidFill>
                  <a:srgbClr val="000000"/>
                </a:solidFill>
                <a:effectLst/>
                <a:uLnTx/>
                <a:uFillTx/>
                <a:latin typeface="Arial"/>
                <a:ea typeface="+mn-ea"/>
                <a:cs typeface="Arial"/>
                <a:sym typeface="Arial"/>
              </a:rPr>
              <a:t>T</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elecommunications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kern="0" dirty="0">
                <a:solidFill>
                  <a:srgbClr val="000000"/>
                </a:solidFill>
                <a:latin typeface="Arial"/>
                <a:cs typeface="Arial"/>
                <a:sym typeface="Arial"/>
              </a:rPr>
              <a:t>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se power from cable and use the telecom part of the cable to send data.</a:t>
            </a:r>
            <a:endParaRPr lang="en-US" sz="2400" kern="0" dirty="0">
              <a:solidFill>
                <a:srgbClr val="000000"/>
              </a:solidFill>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noProof="0" dirty="0">
                <a:ln>
                  <a:noFill/>
                </a:ln>
                <a:solidFill>
                  <a:srgbClr val="000000"/>
                </a:solidFill>
                <a:effectLst/>
                <a:uLnTx/>
                <a:uFillTx/>
                <a:latin typeface="Arial"/>
                <a:ea typeface="+mn-ea"/>
                <a:cs typeface="Arial"/>
                <a:sym typeface="Arial"/>
              </a:rPr>
              <a:t>Sensor housing either within or “in series” with the repeater node.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kern="0" dirty="0">
                <a:solidFill>
                  <a:srgbClr val="000000"/>
                </a:solidFill>
                <a:latin typeface="Arial"/>
                <a:cs typeface="Arial"/>
                <a:sym typeface="Arial"/>
              </a:rPr>
              <a: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Climate Change nodes” (CC-Nodes - ASN) measure: </a:t>
            </a:r>
          </a:p>
          <a:p>
            <a:pPr marL="800100" lvl="1" indent="-342900">
              <a:buClr>
                <a:srgbClr val="000000"/>
              </a:buClr>
              <a:buFont typeface="Arial" panose="020B0604020202020204" pitchFamily="34" charset="0"/>
              <a:buChar char="•"/>
              <a:defRPr/>
            </a:pPr>
            <a:r>
              <a:rPr lang="en-US" sz="2000" kern="0" dirty="0">
                <a:solidFill>
                  <a:srgbClr val="000000"/>
                </a:solidFill>
                <a:latin typeface="Arial"/>
                <a:cs typeface="Arial"/>
                <a:sym typeface="Arial"/>
              </a:rPr>
              <a:t>ocean b</a:t>
            </a:r>
            <a:r>
              <a:rPr kumimoji="0" lang="en-US" sz="2000" b="0" i="0" u="none" strike="noStrike" kern="0" cap="none" spc="0" normalizeH="0" baseline="0" noProof="0" dirty="0" err="1">
                <a:ln>
                  <a:noFill/>
                </a:ln>
                <a:solidFill>
                  <a:srgbClr val="000000"/>
                </a:solidFill>
                <a:effectLst/>
                <a:uLnTx/>
                <a:uFillTx/>
                <a:latin typeface="Arial"/>
                <a:cs typeface="Arial"/>
                <a:sym typeface="Arial"/>
              </a:rPr>
              <a:t>ottom</a:t>
            </a:r>
            <a:r>
              <a:rPr kumimoji="0" lang="en-US" sz="2000" b="0" i="0" u="none" strike="noStrike" kern="0" cap="none" spc="0" normalizeH="0" baseline="0" noProof="0" dirty="0">
                <a:ln>
                  <a:noFill/>
                </a:ln>
                <a:solidFill>
                  <a:srgbClr val="000000"/>
                </a:solidFill>
                <a:effectLst/>
                <a:uLnTx/>
                <a:uFillTx/>
                <a:latin typeface="Arial"/>
                <a:cs typeface="Arial"/>
                <a:sym typeface="Arial"/>
              </a:rPr>
              <a:t> water temperature </a:t>
            </a:r>
          </a:p>
          <a:p>
            <a:pPr marL="742950" lvl="1" indent="-285750">
              <a:buClr>
                <a:srgbClr val="000000"/>
              </a:buClr>
              <a:buFont typeface="Arial" panose="020B0604020202020204" pitchFamily="34" charset="0"/>
              <a:buChar char="•"/>
              <a:defRPr/>
            </a:pPr>
            <a:r>
              <a:rPr lang="en-US" sz="2000" kern="0" dirty="0">
                <a:solidFill>
                  <a:srgbClr val="000000"/>
                </a:solidFill>
                <a:latin typeface="Arial"/>
                <a:cs typeface="Arial"/>
                <a:sym typeface="Arial"/>
              </a:rPr>
              <a:t>o</a:t>
            </a:r>
            <a:r>
              <a:rPr kumimoji="0" lang="en-US" sz="2000" b="0" i="0" u="none" strike="noStrike" kern="0" cap="none" spc="0" normalizeH="0" baseline="0" noProof="0" dirty="0" err="1">
                <a:ln>
                  <a:noFill/>
                </a:ln>
                <a:solidFill>
                  <a:srgbClr val="000000"/>
                </a:solidFill>
                <a:effectLst/>
                <a:uLnTx/>
                <a:uFillTx/>
                <a:latin typeface="Arial"/>
                <a:cs typeface="Arial"/>
                <a:sym typeface="Arial"/>
              </a:rPr>
              <a:t>cean</a:t>
            </a:r>
            <a:r>
              <a:rPr kumimoji="0" lang="en-US" sz="2000" b="0" i="0" u="none" strike="noStrike" kern="0" cap="none" spc="0" normalizeH="0" baseline="0" noProof="0" dirty="0">
                <a:ln>
                  <a:noFill/>
                </a:ln>
                <a:solidFill>
                  <a:srgbClr val="000000"/>
                </a:solidFill>
                <a:effectLst/>
                <a:uLnTx/>
                <a:uFillTx/>
                <a:latin typeface="Arial"/>
                <a:cs typeface="Arial"/>
                <a:sym typeface="Arial"/>
              </a:rPr>
              <a:t> bottom pressure </a:t>
            </a:r>
          </a:p>
          <a:p>
            <a:pPr marL="742950" lvl="1" indent="-285750">
              <a:buClr>
                <a:srgbClr val="000000"/>
              </a:buClr>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seismic motion (acceleration &amp; velocity)</a:t>
            </a:r>
          </a:p>
          <a:p>
            <a:pPr marL="285750" indent="-285750">
              <a:buClr>
                <a:srgbClr val="000000"/>
              </a:buClr>
              <a:buFont typeface="Arial" panose="020B0604020202020204" pitchFamily="34" charset="0"/>
              <a:buChar char="•"/>
              <a:defRPr/>
            </a:pPr>
            <a:r>
              <a:rPr lang="en-US" sz="2400" kern="0" dirty="0">
                <a:solidFill>
                  <a:srgbClr val="000000"/>
                </a:solidFill>
                <a:latin typeface="Arial"/>
                <a:cs typeface="Arial"/>
                <a:sym typeface="Arial"/>
              </a:rPr>
              <a:t>Challenges: </a:t>
            </a:r>
          </a:p>
          <a:p>
            <a:pPr marL="742950" lvl="1" indent="-285750">
              <a:buClr>
                <a:srgbClr val="000000"/>
              </a:buClr>
              <a:buFont typeface="Arial" panose="020B0604020202020204" pitchFamily="34" charset="0"/>
              <a:buChar char="•"/>
              <a:defRPr/>
            </a:pPr>
            <a:r>
              <a:rPr lang="en-US" sz="2000" kern="0" dirty="0">
                <a:solidFill>
                  <a:srgbClr val="000000"/>
                </a:solidFill>
                <a:latin typeface="Arial"/>
                <a:cs typeface="Arial"/>
                <a:sym typeface="Arial"/>
              </a:rPr>
              <a:t>Power supply with very long cables</a:t>
            </a:r>
          </a:p>
          <a:p>
            <a:pPr marL="742950" lvl="1" indent="-285750">
              <a:buClr>
                <a:srgbClr val="000000"/>
              </a:buClr>
              <a:buFont typeface="Arial" panose="020B0604020202020204" pitchFamily="34" charset="0"/>
              <a:buChar char="•"/>
              <a:defRPr/>
            </a:pPr>
            <a:r>
              <a:rPr lang="en-US" sz="2000" kern="0" dirty="0">
                <a:solidFill>
                  <a:srgbClr val="000000"/>
                </a:solidFill>
                <a:latin typeface="Arial"/>
                <a:cs typeface="Arial"/>
                <a:sym typeface="Arial"/>
              </a:rPr>
              <a:t>Maintenance of sensors, drift in sensors, biofouling</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B1F94F89-D42F-B3A5-333F-4787E77D3667}"/>
              </a:ext>
            </a:extLst>
          </p:cNvPr>
          <p:cNvSpPr txBox="1"/>
          <p:nvPr/>
        </p:nvSpPr>
        <p:spPr>
          <a:xfrm>
            <a:off x="7687339" y="6136431"/>
            <a:ext cx="48818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prstClr val="black"/>
                </a:solidFill>
                <a:effectLst/>
                <a:uLnTx/>
                <a:uFillTx/>
                <a:latin typeface="Arial"/>
                <a:ea typeface="+mn-ea"/>
                <a:cs typeface="Arial"/>
                <a:sym typeface="Arial"/>
              </a:rPr>
              <a:t>Joint Task Force on SMART cables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4472C4">
                    <a:lumMod val="75000"/>
                  </a:srgbClr>
                </a:solidFill>
                <a:effectLst/>
                <a:uLnTx/>
                <a:uFillTx/>
                <a:latin typeface="Arial"/>
                <a:ea typeface="+mn-ea"/>
                <a:cs typeface="Arial"/>
                <a:sym typeface="Arial"/>
              </a:rPr>
              <a:t>https://www.smartcables.org/smart</a:t>
            </a:r>
          </a:p>
        </p:txBody>
      </p:sp>
      <p:sp>
        <p:nvSpPr>
          <p:cNvPr id="4" name="TextBox 3">
            <a:extLst>
              <a:ext uri="{FF2B5EF4-FFF2-40B4-BE49-F238E27FC236}">
                <a16:creationId xmlns:a16="http://schemas.microsoft.com/office/drawing/2014/main" id="{226DDCDE-5510-1213-DE05-B14A360B2661}"/>
              </a:ext>
            </a:extLst>
          </p:cNvPr>
          <p:cNvSpPr txBox="1"/>
          <p:nvPr/>
        </p:nvSpPr>
        <p:spPr>
          <a:xfrm>
            <a:off x="67374" y="4715842"/>
            <a:ext cx="6283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EE4F18BE-C239-A54E-1596-3217E86ACC8C}"/>
              </a:ext>
            </a:extLst>
          </p:cNvPr>
          <p:cNvGrpSpPr/>
          <p:nvPr/>
        </p:nvGrpSpPr>
        <p:grpSpPr>
          <a:xfrm>
            <a:off x="2143523" y="6294394"/>
            <a:ext cx="3579552" cy="488368"/>
            <a:chOff x="223283" y="6409117"/>
            <a:chExt cx="3579552" cy="443593"/>
          </a:xfrm>
        </p:grpSpPr>
        <p:pic>
          <p:nvPicPr>
            <p:cNvPr id="5" name="Picture 4" descr="A close up of a sign&#10;&#10;AI-generated content may be incorrect.">
              <a:extLst>
                <a:ext uri="{FF2B5EF4-FFF2-40B4-BE49-F238E27FC236}">
                  <a16:creationId xmlns:a16="http://schemas.microsoft.com/office/drawing/2014/main" id="{7B3EB6E8-6053-822F-F693-4A780B4862DC}"/>
                </a:ext>
              </a:extLst>
            </p:cNvPr>
            <p:cNvPicPr>
              <a:picLocks noChangeAspect="1"/>
            </p:cNvPicPr>
            <p:nvPr/>
          </p:nvPicPr>
          <p:blipFill>
            <a:blip r:embed="rId7"/>
            <a:stretch>
              <a:fillRect/>
            </a:stretch>
          </p:blipFill>
          <p:spPr>
            <a:xfrm>
              <a:off x="223283" y="6409117"/>
              <a:ext cx="1733107" cy="443593"/>
            </a:xfrm>
            <a:prstGeom prst="rect">
              <a:avLst/>
            </a:prstGeom>
          </p:spPr>
        </p:pic>
        <p:pic>
          <p:nvPicPr>
            <p:cNvPr id="6" name="Picture 5" descr="A close-up of a logo&#10;&#10;AI-generated content may be incorrect.">
              <a:extLst>
                <a:ext uri="{FF2B5EF4-FFF2-40B4-BE49-F238E27FC236}">
                  <a16:creationId xmlns:a16="http://schemas.microsoft.com/office/drawing/2014/main" id="{B0FF8E86-E71F-3F20-14A0-4825A3E0DB49}"/>
                </a:ext>
              </a:extLst>
            </p:cNvPr>
            <p:cNvPicPr>
              <a:picLocks noChangeAspect="1"/>
            </p:cNvPicPr>
            <p:nvPr/>
          </p:nvPicPr>
          <p:blipFill>
            <a:blip r:embed="rId8"/>
            <a:stretch>
              <a:fillRect/>
            </a:stretch>
          </p:blipFill>
          <p:spPr>
            <a:xfrm>
              <a:off x="1927044" y="6434063"/>
              <a:ext cx="1333500" cy="393700"/>
            </a:xfrm>
            <a:prstGeom prst="rect">
              <a:avLst/>
            </a:prstGeom>
          </p:spPr>
        </p:pic>
        <p:pic>
          <p:nvPicPr>
            <p:cNvPr id="11" name="Picture 2" descr="NORDUnet">
              <a:extLst>
                <a:ext uri="{FF2B5EF4-FFF2-40B4-BE49-F238E27FC236}">
                  <a16:creationId xmlns:a16="http://schemas.microsoft.com/office/drawing/2014/main" id="{23085C8D-587F-838C-3A34-DBCE35D0EC3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03253" y="6428181"/>
              <a:ext cx="399582" cy="399582"/>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descr="A screenshot of a computer&#10;&#10;AI-generated content may be incorrect.">
            <a:extLst>
              <a:ext uri="{FF2B5EF4-FFF2-40B4-BE49-F238E27FC236}">
                <a16:creationId xmlns:a16="http://schemas.microsoft.com/office/drawing/2014/main" id="{09AAE2C0-3E6A-4268-D0DE-70C9CE39C8B1}"/>
              </a:ext>
            </a:extLst>
          </p:cNvPr>
          <p:cNvPicPr>
            <a:picLocks noChangeAspect="1"/>
          </p:cNvPicPr>
          <p:nvPr/>
        </p:nvPicPr>
        <p:blipFill>
          <a:blip r:embed="rId10"/>
          <a:stretch>
            <a:fillRect/>
          </a:stretch>
        </p:blipFill>
        <p:spPr>
          <a:xfrm>
            <a:off x="6063020" y="2999183"/>
            <a:ext cx="6061607" cy="3137247"/>
          </a:xfrm>
          <a:prstGeom prst="rect">
            <a:avLst/>
          </a:prstGeom>
        </p:spPr>
      </p:pic>
    </p:spTree>
    <p:custDataLst>
      <p:tags r:id="rId1"/>
    </p:custDataLst>
    <p:extLst>
      <p:ext uri="{BB962C8B-B14F-4D97-AF65-F5344CB8AC3E}">
        <p14:creationId xmlns:p14="http://schemas.microsoft.com/office/powerpoint/2010/main" val="265009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DCEA-D122-9266-9374-6A971CB45A5E}"/>
              </a:ext>
            </a:extLst>
          </p:cNvPr>
          <p:cNvSpPr>
            <a:spLocks noGrp="1"/>
          </p:cNvSpPr>
          <p:nvPr>
            <p:ph type="title"/>
          </p:nvPr>
        </p:nvSpPr>
        <p:spPr>
          <a:xfrm>
            <a:off x="838200" y="365125"/>
            <a:ext cx="11026966" cy="752475"/>
          </a:xfrm>
        </p:spPr>
        <p:txBody>
          <a:bodyPr>
            <a:normAutofit/>
          </a:bodyPr>
          <a:lstStyle/>
          <a:p>
            <a:r>
              <a:rPr lang="nb-NO" sz="3600" b="1" dirty="0"/>
              <a:t>Quantum sensors – for </a:t>
            </a:r>
            <a:r>
              <a:rPr lang="nb-NO" sz="3600" b="1" dirty="0" err="1"/>
              <a:t>extreme</a:t>
            </a:r>
            <a:r>
              <a:rPr lang="nb-NO" sz="3600" b="1" dirty="0"/>
              <a:t> </a:t>
            </a:r>
            <a:r>
              <a:rPr lang="nb-NO" sz="3600" b="1" dirty="0" err="1"/>
              <a:t>sensitivity</a:t>
            </a:r>
            <a:r>
              <a:rPr lang="nb-NO" sz="3600" b="1" dirty="0"/>
              <a:t> and </a:t>
            </a:r>
            <a:r>
              <a:rPr lang="nb-NO" sz="3600" b="1" dirty="0" err="1"/>
              <a:t>stability</a:t>
            </a:r>
            <a:endParaRPr lang="nb-NO" sz="3600" b="1" dirty="0"/>
          </a:p>
        </p:txBody>
      </p:sp>
      <p:sp>
        <p:nvSpPr>
          <p:cNvPr id="3" name="Content Placeholder 2">
            <a:extLst>
              <a:ext uri="{FF2B5EF4-FFF2-40B4-BE49-F238E27FC236}">
                <a16:creationId xmlns:a16="http://schemas.microsoft.com/office/drawing/2014/main" id="{5D18B253-84C7-B971-BAAB-4A048847F144}"/>
              </a:ext>
            </a:extLst>
          </p:cNvPr>
          <p:cNvSpPr>
            <a:spLocks noGrp="1"/>
          </p:cNvSpPr>
          <p:nvPr>
            <p:ph idx="1"/>
          </p:nvPr>
        </p:nvSpPr>
        <p:spPr>
          <a:xfrm>
            <a:off x="350600" y="1537758"/>
            <a:ext cx="7406640" cy="4351338"/>
          </a:xfrm>
        </p:spPr>
        <p:txBody>
          <a:bodyPr>
            <a:normAutofit fontScale="92500" lnSpcReduction="10000"/>
          </a:bodyPr>
          <a:lstStyle/>
          <a:p>
            <a:r>
              <a:rPr lang="nb-NO" dirty="0"/>
              <a:t>Quantum Technology</a:t>
            </a:r>
          </a:p>
          <a:p>
            <a:pPr lvl="1"/>
            <a:r>
              <a:rPr lang="nb-NO" sz="2100" dirty="0"/>
              <a:t>Quantum Computing</a:t>
            </a:r>
          </a:p>
          <a:p>
            <a:pPr lvl="1"/>
            <a:r>
              <a:rPr lang="nb-NO" sz="2100" dirty="0"/>
              <a:t>Quantum </a:t>
            </a:r>
            <a:r>
              <a:rPr lang="nb-NO" sz="2100" dirty="0" err="1"/>
              <a:t>Communication</a:t>
            </a:r>
            <a:r>
              <a:rPr lang="nb-NO" sz="2100" dirty="0"/>
              <a:t> </a:t>
            </a:r>
          </a:p>
          <a:p>
            <a:pPr lvl="1"/>
            <a:r>
              <a:rPr lang="nb-NO" sz="2100" dirty="0"/>
              <a:t>Quantum </a:t>
            </a:r>
            <a:r>
              <a:rPr lang="nb-NO" sz="2100" b="1" dirty="0"/>
              <a:t>Sensors</a:t>
            </a:r>
          </a:p>
          <a:p>
            <a:r>
              <a:rPr lang="nb-NO" dirty="0"/>
              <a:t>Quantum sensors </a:t>
            </a:r>
            <a:r>
              <a:rPr lang="nb-NO" dirty="0" err="1"/>
              <a:t>could</a:t>
            </a:r>
            <a:r>
              <a:rPr lang="nb-NO" dirty="0"/>
              <a:t> be </a:t>
            </a:r>
            <a:r>
              <a:rPr lang="nb-NO" dirty="0" err="1"/>
              <a:t>embedded</a:t>
            </a:r>
            <a:r>
              <a:rPr lang="nb-NO" dirty="0"/>
              <a:t> in CC-nodes in SMART </a:t>
            </a:r>
            <a:r>
              <a:rPr lang="nb-NO" dirty="0" err="1"/>
              <a:t>cables</a:t>
            </a:r>
            <a:endParaRPr lang="nb-NO" dirty="0"/>
          </a:p>
          <a:p>
            <a:r>
              <a:rPr lang="nb-NO" dirty="0"/>
              <a:t>Relevant </a:t>
            </a:r>
            <a:r>
              <a:rPr lang="nb-NO" dirty="0" err="1"/>
              <a:t>quantum</a:t>
            </a:r>
            <a:r>
              <a:rPr lang="nb-NO" dirty="0"/>
              <a:t> sensors:</a:t>
            </a:r>
          </a:p>
          <a:p>
            <a:pPr lvl="1"/>
            <a:r>
              <a:rPr lang="nb-NO" sz="2100" dirty="0"/>
              <a:t>Single </a:t>
            </a:r>
            <a:r>
              <a:rPr lang="nb-NO" sz="2100" dirty="0" err="1"/>
              <a:t>photon</a:t>
            </a:r>
            <a:r>
              <a:rPr lang="nb-NO" sz="2100" dirty="0"/>
              <a:t> </a:t>
            </a:r>
            <a:r>
              <a:rPr lang="nb-NO" sz="2100" dirty="0" err="1"/>
              <a:t>detection</a:t>
            </a:r>
            <a:endParaRPr lang="nb-NO" sz="2100" dirty="0"/>
          </a:p>
          <a:p>
            <a:pPr lvl="1"/>
            <a:r>
              <a:rPr lang="nb-NO" sz="2100" dirty="0"/>
              <a:t>Magnetometers</a:t>
            </a:r>
          </a:p>
          <a:p>
            <a:pPr lvl="1"/>
            <a:r>
              <a:rPr lang="nb-NO" sz="2100" dirty="0"/>
              <a:t>Gravity sensors</a:t>
            </a:r>
          </a:p>
          <a:p>
            <a:pPr lvl="1"/>
            <a:r>
              <a:rPr lang="nb-NO" sz="2100" dirty="0" err="1"/>
              <a:t>Accelerometers</a:t>
            </a:r>
            <a:endParaRPr lang="nb-NO" sz="2100" dirty="0"/>
          </a:p>
          <a:p>
            <a:pPr lvl="1"/>
            <a:r>
              <a:rPr lang="nb-NO" sz="2100" dirty="0" err="1"/>
              <a:t>Gyroscope</a:t>
            </a:r>
            <a:r>
              <a:rPr lang="nb-NO" sz="2100" dirty="0"/>
              <a:t> </a:t>
            </a:r>
          </a:p>
          <a:p>
            <a:pPr lvl="1"/>
            <a:r>
              <a:rPr lang="nb-NO" sz="2100" dirty="0" err="1"/>
              <a:t>Temperature</a:t>
            </a:r>
            <a:endParaRPr lang="nb-NO" sz="2100" dirty="0"/>
          </a:p>
          <a:p>
            <a:pPr marL="457200" lvl="1" indent="0">
              <a:buNone/>
            </a:pPr>
            <a:endParaRPr lang="nb-NO" dirty="0"/>
          </a:p>
          <a:p>
            <a:endParaRPr lang="nb-NO" dirty="0"/>
          </a:p>
        </p:txBody>
      </p:sp>
      <p:pic>
        <p:nvPicPr>
          <p:cNvPr id="1026" name="Picture 2" descr="An Introduction to Quantum Sensors">
            <a:extLst>
              <a:ext uri="{FF2B5EF4-FFF2-40B4-BE49-F238E27FC236}">
                <a16:creationId xmlns:a16="http://schemas.microsoft.com/office/drawing/2014/main" id="{CEAA9334-8D45-8E93-C984-373A42929D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7240" y="1633791"/>
            <a:ext cx="4337084" cy="2768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EA55CB-2ABB-4AE9-13F7-23C0026B8017}"/>
              </a:ext>
            </a:extLst>
          </p:cNvPr>
          <p:cNvSpPr txBox="1"/>
          <p:nvPr/>
        </p:nvSpPr>
        <p:spPr>
          <a:xfrm>
            <a:off x="9953434" y="4498699"/>
            <a:ext cx="2238566" cy="369332"/>
          </a:xfrm>
          <a:prstGeom prst="rect">
            <a:avLst/>
          </a:prstGeom>
          <a:noFill/>
        </p:spPr>
        <p:txBody>
          <a:bodyPr wrap="square" rtlCol="0">
            <a:spAutoFit/>
          </a:bodyPr>
          <a:lstStyle/>
          <a:p>
            <a:r>
              <a:rPr lang="nb-NO" dirty="0"/>
              <a:t>Photo: </a:t>
            </a:r>
            <a:r>
              <a:rPr lang="nb-NO" dirty="0" err="1"/>
              <a:t>AZoQuantum</a:t>
            </a:r>
            <a:endParaRPr lang="nb-NO" dirty="0"/>
          </a:p>
        </p:txBody>
      </p:sp>
    </p:spTree>
    <p:extLst>
      <p:ext uri="{BB962C8B-B14F-4D97-AF65-F5344CB8AC3E}">
        <p14:creationId xmlns:p14="http://schemas.microsoft.com/office/powerpoint/2010/main" val="22852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DE3F-75DA-B2C7-CE1E-6B33A5A85ADD}"/>
              </a:ext>
            </a:extLst>
          </p:cNvPr>
          <p:cNvSpPr>
            <a:spLocks noGrp="1"/>
          </p:cNvSpPr>
          <p:nvPr>
            <p:ph type="title"/>
          </p:nvPr>
        </p:nvSpPr>
        <p:spPr>
          <a:xfrm>
            <a:off x="668142" y="238956"/>
            <a:ext cx="10988040" cy="814450"/>
          </a:xfrm>
        </p:spPr>
        <p:txBody>
          <a:bodyPr>
            <a:noAutofit/>
          </a:bodyPr>
          <a:lstStyle/>
          <a:p>
            <a:r>
              <a:rPr lang="nb-NO" sz="3200" b="1" dirty="0"/>
              <a:t>Polar Connect – a </a:t>
            </a:r>
            <a:r>
              <a:rPr lang="nb-NO" sz="3200" b="1" dirty="0" err="1"/>
              <a:t>new</a:t>
            </a:r>
            <a:r>
              <a:rPr lang="nb-NO" sz="3200" b="1" dirty="0"/>
              <a:t>, </a:t>
            </a:r>
            <a:r>
              <a:rPr lang="nb-NO" sz="3200" b="1" dirty="0" err="1"/>
              <a:t>unique</a:t>
            </a:r>
            <a:r>
              <a:rPr lang="nb-NO" sz="3200" b="1" dirty="0"/>
              <a:t> and innovative </a:t>
            </a:r>
            <a:r>
              <a:rPr lang="nb-NO" sz="3200" b="1" dirty="0" err="1"/>
              <a:t>cable</a:t>
            </a:r>
            <a:r>
              <a:rPr lang="nb-NO" sz="3200" b="1" dirty="0"/>
              <a:t> </a:t>
            </a:r>
            <a:r>
              <a:rPr lang="nb-NO" sz="3200" b="1" dirty="0" err="1"/>
              <a:t>route</a:t>
            </a:r>
            <a:endParaRPr lang="nb-NO" sz="3200" b="1" dirty="0"/>
          </a:p>
        </p:txBody>
      </p:sp>
      <p:pic>
        <p:nvPicPr>
          <p:cNvPr id="6" name="Content Placeholder 5" descr="A planet with green lines&#10;&#10;AI-generated content may be incorrect.">
            <a:extLst>
              <a:ext uri="{FF2B5EF4-FFF2-40B4-BE49-F238E27FC236}">
                <a16:creationId xmlns:a16="http://schemas.microsoft.com/office/drawing/2014/main" id="{B2F33269-D416-D7B4-756C-506FAF8E3A06}"/>
              </a:ext>
            </a:extLst>
          </p:cNvPr>
          <p:cNvPicPr>
            <a:picLocks noGrp="1" noChangeAspect="1"/>
          </p:cNvPicPr>
          <p:nvPr>
            <p:ph sz="half" idx="1"/>
          </p:nvPr>
        </p:nvPicPr>
        <p:blipFill>
          <a:blip r:embed="rId2"/>
          <a:stretch>
            <a:fillRect/>
          </a:stretch>
        </p:blipFill>
        <p:spPr>
          <a:xfrm>
            <a:off x="668142" y="1065879"/>
            <a:ext cx="5238882" cy="5220206"/>
          </a:xfrm>
        </p:spPr>
      </p:pic>
      <p:sp>
        <p:nvSpPr>
          <p:cNvPr id="4" name="Content Placeholder 3">
            <a:extLst>
              <a:ext uri="{FF2B5EF4-FFF2-40B4-BE49-F238E27FC236}">
                <a16:creationId xmlns:a16="http://schemas.microsoft.com/office/drawing/2014/main" id="{AEAC57BE-5748-123E-FDA7-AC4CBC1825E5}"/>
              </a:ext>
            </a:extLst>
          </p:cNvPr>
          <p:cNvSpPr>
            <a:spLocks noGrp="1"/>
          </p:cNvSpPr>
          <p:nvPr>
            <p:ph sz="half" idx="2"/>
          </p:nvPr>
        </p:nvSpPr>
        <p:spPr>
          <a:xfrm>
            <a:off x="5998464" y="1307592"/>
            <a:ext cx="5355336" cy="4869371"/>
          </a:xfrm>
        </p:spPr>
        <p:txBody>
          <a:bodyPr>
            <a:normAutofit fontScale="62500" lnSpcReduction="20000"/>
          </a:bodyPr>
          <a:lstStyle/>
          <a:p>
            <a:r>
              <a:rPr lang="nb-NO" b="1" dirty="0" err="1"/>
              <a:t>Shortest</a:t>
            </a:r>
            <a:r>
              <a:rPr lang="nb-NO" b="1" dirty="0"/>
              <a:t> and safest </a:t>
            </a:r>
            <a:r>
              <a:rPr lang="nb-NO" dirty="0" err="1"/>
              <a:t>cable</a:t>
            </a:r>
            <a:r>
              <a:rPr lang="nb-NO" dirty="0"/>
              <a:t> </a:t>
            </a:r>
            <a:r>
              <a:rPr lang="nb-NO" dirty="0" err="1"/>
              <a:t>route</a:t>
            </a:r>
            <a:r>
              <a:rPr lang="nb-NO" dirty="0"/>
              <a:t> </a:t>
            </a:r>
            <a:r>
              <a:rPr lang="nb-NO" dirty="0" err="1"/>
              <a:t>between</a:t>
            </a:r>
            <a:r>
              <a:rPr lang="nb-NO" dirty="0"/>
              <a:t> </a:t>
            </a:r>
            <a:r>
              <a:rPr lang="nb-NO" b="1" dirty="0"/>
              <a:t>Northern Europe </a:t>
            </a:r>
            <a:r>
              <a:rPr lang="nb-NO" dirty="0"/>
              <a:t>and </a:t>
            </a:r>
            <a:r>
              <a:rPr lang="nb-NO" b="1" dirty="0"/>
              <a:t>East-Asia</a:t>
            </a:r>
            <a:r>
              <a:rPr lang="nb-NO" dirty="0"/>
              <a:t>. </a:t>
            </a:r>
            <a:r>
              <a:rPr lang="nb-NO" dirty="0" err="1"/>
              <a:t>Possible</a:t>
            </a:r>
            <a:r>
              <a:rPr lang="nb-NO" dirty="0"/>
              <a:t> </a:t>
            </a:r>
            <a:r>
              <a:rPr lang="nb-NO" dirty="0" err="1"/>
              <a:t>brances</a:t>
            </a:r>
            <a:r>
              <a:rPr lang="nb-NO" dirty="0"/>
              <a:t> to Canada and US.</a:t>
            </a:r>
          </a:p>
          <a:p>
            <a:r>
              <a:rPr lang="nb-NO" dirty="0"/>
              <a:t>From Northern-Norway to Japan, </a:t>
            </a:r>
            <a:r>
              <a:rPr lang="nb-NO" b="1" dirty="0"/>
              <a:t>10.000km</a:t>
            </a:r>
            <a:r>
              <a:rPr lang="nb-NO" dirty="0"/>
              <a:t>, &gt; 20 Terabit/s per fiber pair.</a:t>
            </a:r>
          </a:p>
          <a:p>
            <a:r>
              <a:rPr lang="nb-NO" dirty="0" err="1"/>
              <a:t>Increases</a:t>
            </a:r>
            <a:r>
              <a:rPr lang="nb-NO" dirty="0"/>
              <a:t> </a:t>
            </a:r>
            <a:r>
              <a:rPr lang="nb-NO" b="1" dirty="0"/>
              <a:t>digital </a:t>
            </a:r>
            <a:r>
              <a:rPr lang="nb-NO" b="1" dirty="0" err="1"/>
              <a:t>sovereignty</a:t>
            </a:r>
            <a:r>
              <a:rPr lang="nb-NO" b="1" dirty="0"/>
              <a:t> </a:t>
            </a:r>
            <a:r>
              <a:rPr lang="nb-NO" dirty="0"/>
              <a:t>for Europe and Asia, and </a:t>
            </a:r>
            <a:r>
              <a:rPr lang="nb-NO" dirty="0" err="1"/>
              <a:t>increases</a:t>
            </a:r>
            <a:r>
              <a:rPr lang="nb-NO" dirty="0"/>
              <a:t> </a:t>
            </a:r>
            <a:r>
              <a:rPr lang="nb-NO" b="1" dirty="0" err="1"/>
              <a:t>resilence</a:t>
            </a:r>
            <a:r>
              <a:rPr lang="nb-NO" dirty="0"/>
              <a:t> for GREN and the global internet. </a:t>
            </a:r>
            <a:r>
              <a:rPr lang="nb-NO" dirty="0" err="1"/>
              <a:t>Today´s</a:t>
            </a:r>
            <a:r>
              <a:rPr lang="nb-NO" dirty="0"/>
              <a:t> </a:t>
            </a:r>
            <a:r>
              <a:rPr lang="nb-NO" dirty="0" err="1"/>
              <a:t>routes</a:t>
            </a:r>
            <a:r>
              <a:rPr lang="nb-NO" dirty="0"/>
              <a:t> </a:t>
            </a:r>
            <a:r>
              <a:rPr lang="nb-NO" dirty="0" err="1"/>
              <a:t>are</a:t>
            </a:r>
            <a:r>
              <a:rPr lang="nb-NO" dirty="0"/>
              <a:t> </a:t>
            </a:r>
            <a:r>
              <a:rPr lang="nb-NO" dirty="0" err="1"/>
              <a:t>much</a:t>
            </a:r>
            <a:r>
              <a:rPr lang="nb-NO" dirty="0"/>
              <a:t> longer and </a:t>
            </a:r>
            <a:r>
              <a:rPr lang="nb-NO" dirty="0" err="1"/>
              <a:t>some</a:t>
            </a:r>
            <a:r>
              <a:rPr lang="nb-NO" dirty="0"/>
              <a:t> of </a:t>
            </a:r>
            <a:r>
              <a:rPr lang="nb-NO" dirty="0" err="1"/>
              <a:t>them</a:t>
            </a:r>
            <a:r>
              <a:rPr lang="nb-NO" dirty="0"/>
              <a:t> passes </a:t>
            </a:r>
            <a:r>
              <a:rPr lang="nb-NO" dirty="0" err="1"/>
              <a:t>geopolitical</a:t>
            </a:r>
            <a:r>
              <a:rPr lang="nb-NO" dirty="0"/>
              <a:t> </a:t>
            </a:r>
            <a:r>
              <a:rPr lang="nb-NO" dirty="0" err="1"/>
              <a:t>challenged</a:t>
            </a:r>
            <a:r>
              <a:rPr lang="nb-NO" dirty="0"/>
              <a:t> regions,.</a:t>
            </a:r>
          </a:p>
          <a:p>
            <a:r>
              <a:rPr lang="nb-NO" dirty="0"/>
              <a:t>Opens up for more </a:t>
            </a:r>
            <a:r>
              <a:rPr lang="nb-NO" b="1" dirty="0" err="1"/>
              <a:t>climate-friendly</a:t>
            </a:r>
            <a:r>
              <a:rPr lang="nb-NO" b="1" dirty="0"/>
              <a:t> </a:t>
            </a:r>
            <a:r>
              <a:rPr lang="nb-NO" dirty="0"/>
              <a:t>IT-</a:t>
            </a:r>
            <a:r>
              <a:rPr lang="nb-NO" dirty="0" err="1"/>
              <a:t>industry</a:t>
            </a:r>
            <a:r>
              <a:rPr lang="nb-NO" dirty="0"/>
              <a:t> by </a:t>
            </a:r>
            <a:r>
              <a:rPr lang="nb-NO" dirty="0" err="1"/>
              <a:t>moving</a:t>
            </a:r>
            <a:r>
              <a:rPr lang="nb-NO" dirty="0"/>
              <a:t> the digital </a:t>
            </a:r>
            <a:r>
              <a:rPr lang="nb-NO" dirty="0" err="1"/>
              <a:t>gravity</a:t>
            </a:r>
            <a:r>
              <a:rPr lang="nb-NO" dirty="0"/>
              <a:t> </a:t>
            </a:r>
            <a:r>
              <a:rPr lang="nb-NO" dirty="0" err="1"/>
              <a:t>center</a:t>
            </a:r>
            <a:r>
              <a:rPr lang="nb-NO" dirty="0"/>
              <a:t> in Europe </a:t>
            </a:r>
            <a:r>
              <a:rPr lang="nb-NO" dirty="0" err="1"/>
              <a:t>northwards</a:t>
            </a:r>
            <a:r>
              <a:rPr lang="nb-NO" dirty="0"/>
              <a:t> – </a:t>
            </a:r>
            <a:r>
              <a:rPr lang="nb-NO" dirty="0" err="1"/>
              <a:t>with</a:t>
            </a:r>
            <a:r>
              <a:rPr lang="nb-NO" dirty="0"/>
              <a:t> </a:t>
            </a:r>
            <a:r>
              <a:rPr lang="nb-NO" dirty="0" err="1"/>
              <a:t>clean</a:t>
            </a:r>
            <a:r>
              <a:rPr lang="nb-NO" dirty="0"/>
              <a:t> </a:t>
            </a:r>
            <a:r>
              <a:rPr lang="nb-NO" dirty="0" err="1"/>
              <a:t>energy</a:t>
            </a:r>
            <a:r>
              <a:rPr lang="nb-NO" dirty="0"/>
              <a:t> and </a:t>
            </a:r>
            <a:r>
              <a:rPr lang="nb-NO" dirty="0" err="1"/>
              <a:t>natural</a:t>
            </a:r>
            <a:r>
              <a:rPr lang="nb-NO" dirty="0"/>
              <a:t> </a:t>
            </a:r>
            <a:r>
              <a:rPr lang="nb-NO" dirty="0" err="1"/>
              <a:t>cooling</a:t>
            </a:r>
            <a:r>
              <a:rPr lang="nb-NO" dirty="0"/>
              <a:t>.</a:t>
            </a:r>
          </a:p>
          <a:p>
            <a:r>
              <a:rPr lang="nb-NO" dirty="0"/>
              <a:t>3 </a:t>
            </a:r>
            <a:r>
              <a:rPr lang="nb-NO" dirty="0" err="1"/>
              <a:t>project</a:t>
            </a:r>
            <a:r>
              <a:rPr lang="nb-NO" dirty="0"/>
              <a:t> stages have </a:t>
            </a:r>
            <a:r>
              <a:rPr lang="nb-NO" dirty="0" err="1"/>
              <a:t>received</a:t>
            </a:r>
            <a:r>
              <a:rPr lang="nb-NO" dirty="0"/>
              <a:t> Co-</a:t>
            </a:r>
            <a:r>
              <a:rPr lang="nb-NO" dirty="0" err="1"/>
              <a:t>funding</a:t>
            </a:r>
            <a:r>
              <a:rPr lang="nb-NO" dirty="0"/>
              <a:t> from EU. Run by the </a:t>
            </a:r>
            <a:r>
              <a:rPr lang="nb-NO" b="1" dirty="0" err="1"/>
              <a:t>Swedish</a:t>
            </a:r>
            <a:r>
              <a:rPr lang="nb-NO" b="1" dirty="0"/>
              <a:t> Research Council/Polar Research </a:t>
            </a:r>
            <a:r>
              <a:rPr lang="nb-NO" b="1" dirty="0" err="1"/>
              <a:t>Secretariat</a:t>
            </a:r>
            <a:r>
              <a:rPr lang="nb-NO" b="1" dirty="0"/>
              <a:t> </a:t>
            </a:r>
            <a:r>
              <a:rPr lang="nb-NO" dirty="0"/>
              <a:t>and </a:t>
            </a:r>
            <a:r>
              <a:rPr lang="nb-NO" b="1" dirty="0"/>
              <a:t>NORDUnet.</a:t>
            </a:r>
          </a:p>
          <a:p>
            <a:r>
              <a:rPr lang="nb-NO" dirty="0" err="1"/>
              <a:t>Several</a:t>
            </a:r>
            <a:r>
              <a:rPr lang="nb-NO" dirty="0"/>
              <a:t> </a:t>
            </a:r>
            <a:r>
              <a:rPr lang="nb-NO" dirty="0" err="1"/>
              <a:t>industrial</a:t>
            </a:r>
            <a:r>
              <a:rPr lang="nb-NO" dirty="0"/>
              <a:t> partners have </a:t>
            </a:r>
            <a:r>
              <a:rPr lang="nb-NO" dirty="0" err="1"/>
              <a:t>embarked</a:t>
            </a:r>
            <a:endParaRPr lang="nb-NO" dirty="0"/>
          </a:p>
          <a:p>
            <a:r>
              <a:rPr lang="nb-NO" dirty="0" err="1"/>
              <a:t>Ready</a:t>
            </a:r>
            <a:r>
              <a:rPr lang="nb-NO" dirty="0"/>
              <a:t> from ca. 2031</a:t>
            </a:r>
          </a:p>
          <a:p>
            <a:pPr marL="0" indent="0">
              <a:buNone/>
            </a:pPr>
            <a:endParaRPr lang="nb-NO" dirty="0"/>
          </a:p>
        </p:txBody>
      </p:sp>
      <p:grpSp>
        <p:nvGrpSpPr>
          <p:cNvPr id="7" name="Group 6">
            <a:extLst>
              <a:ext uri="{FF2B5EF4-FFF2-40B4-BE49-F238E27FC236}">
                <a16:creationId xmlns:a16="http://schemas.microsoft.com/office/drawing/2014/main" id="{CF3DFF93-49D1-B661-7D3A-3F5793504008}"/>
              </a:ext>
            </a:extLst>
          </p:cNvPr>
          <p:cNvGrpSpPr/>
          <p:nvPr/>
        </p:nvGrpSpPr>
        <p:grpSpPr>
          <a:xfrm>
            <a:off x="8452883" y="6414407"/>
            <a:ext cx="3579552" cy="443593"/>
            <a:chOff x="223283" y="6409117"/>
            <a:chExt cx="3579552" cy="443593"/>
          </a:xfrm>
        </p:grpSpPr>
        <p:pic>
          <p:nvPicPr>
            <p:cNvPr id="8" name="Picture 7" descr="A close up of a sign&#10;&#10;AI-generated content may be incorrect.">
              <a:extLst>
                <a:ext uri="{FF2B5EF4-FFF2-40B4-BE49-F238E27FC236}">
                  <a16:creationId xmlns:a16="http://schemas.microsoft.com/office/drawing/2014/main" id="{34B3EBEE-1D13-466B-1E78-F06D3D969919}"/>
                </a:ext>
              </a:extLst>
            </p:cNvPr>
            <p:cNvPicPr>
              <a:picLocks noChangeAspect="1"/>
            </p:cNvPicPr>
            <p:nvPr/>
          </p:nvPicPr>
          <p:blipFill>
            <a:blip r:embed="rId3"/>
            <a:stretch>
              <a:fillRect/>
            </a:stretch>
          </p:blipFill>
          <p:spPr>
            <a:xfrm>
              <a:off x="223283" y="6409117"/>
              <a:ext cx="1733107" cy="443593"/>
            </a:xfrm>
            <a:prstGeom prst="rect">
              <a:avLst/>
            </a:prstGeom>
          </p:spPr>
        </p:pic>
        <p:pic>
          <p:nvPicPr>
            <p:cNvPr id="9" name="Picture 8" descr="A close-up of a logo&#10;&#10;AI-generated content may be incorrect.">
              <a:extLst>
                <a:ext uri="{FF2B5EF4-FFF2-40B4-BE49-F238E27FC236}">
                  <a16:creationId xmlns:a16="http://schemas.microsoft.com/office/drawing/2014/main" id="{E99922FD-7F2E-6B27-9036-E415243FEBC5}"/>
                </a:ext>
              </a:extLst>
            </p:cNvPr>
            <p:cNvPicPr>
              <a:picLocks noChangeAspect="1"/>
            </p:cNvPicPr>
            <p:nvPr/>
          </p:nvPicPr>
          <p:blipFill>
            <a:blip r:embed="rId4"/>
            <a:stretch>
              <a:fillRect/>
            </a:stretch>
          </p:blipFill>
          <p:spPr>
            <a:xfrm>
              <a:off x="1927044" y="6434063"/>
              <a:ext cx="1333500" cy="393700"/>
            </a:xfrm>
            <a:prstGeom prst="rect">
              <a:avLst/>
            </a:prstGeom>
          </p:spPr>
        </p:pic>
        <p:pic>
          <p:nvPicPr>
            <p:cNvPr id="10" name="Picture 2" descr="NORDUnet">
              <a:extLst>
                <a:ext uri="{FF2B5EF4-FFF2-40B4-BE49-F238E27FC236}">
                  <a16:creationId xmlns:a16="http://schemas.microsoft.com/office/drawing/2014/main" id="{B2F4C0F0-E4B5-70A5-9E16-63D1E647603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03253" y="6428181"/>
              <a:ext cx="399582" cy="3995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9573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7B5C-1B71-2BDD-488E-806685F48B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716BE7-266E-50EE-1DC6-24093C7E44AB}"/>
              </a:ext>
            </a:extLst>
          </p:cNvPr>
          <p:cNvSpPr/>
          <p:nvPr/>
        </p:nvSpPr>
        <p:spPr>
          <a:xfrm>
            <a:off x="676907" y="5504472"/>
            <a:ext cx="7357959" cy="759588"/>
          </a:xfrm>
          <a:prstGeom prst="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This also demonstrate the relevance of </a:t>
            </a:r>
            <a:r>
              <a:rPr lang="en-US" sz="1800" b="1" dirty="0" err="1">
                <a:solidFill>
                  <a:schemeClr val="tx1"/>
                </a:solidFill>
              </a:rPr>
              <a:t>Time&amp;Frequency</a:t>
            </a:r>
            <a:r>
              <a:rPr lang="en-US" sz="1800" b="1" dirty="0">
                <a:solidFill>
                  <a:schemeClr val="tx1"/>
                </a:solidFill>
              </a:rPr>
              <a:t> transfer in NRENs</a:t>
            </a:r>
          </a:p>
        </p:txBody>
      </p:sp>
      <p:sp>
        <p:nvSpPr>
          <p:cNvPr id="2" name="Title 1">
            <a:extLst>
              <a:ext uri="{FF2B5EF4-FFF2-40B4-BE49-F238E27FC236}">
                <a16:creationId xmlns:a16="http://schemas.microsoft.com/office/drawing/2014/main" id="{2F65950F-A4D6-C63B-FE14-8B4703320BC2}"/>
              </a:ext>
            </a:extLst>
          </p:cNvPr>
          <p:cNvSpPr>
            <a:spLocks noGrp="1"/>
          </p:cNvSpPr>
          <p:nvPr>
            <p:ph type="title"/>
          </p:nvPr>
        </p:nvSpPr>
        <p:spPr/>
        <p:txBody>
          <a:bodyPr>
            <a:normAutofit/>
          </a:bodyPr>
          <a:lstStyle/>
          <a:p>
            <a:r>
              <a:rPr lang="nb-NO" sz="2800" b="1" dirty="0" err="1"/>
              <a:t>Kongsberg´s</a:t>
            </a:r>
            <a:r>
              <a:rPr lang="nb-NO" sz="2800" b="1" dirty="0"/>
              <a:t> suggested </a:t>
            </a:r>
            <a:r>
              <a:rPr lang="nb-NO" sz="2800" b="1" dirty="0" err="1"/>
              <a:t>solution</a:t>
            </a:r>
            <a:r>
              <a:rPr lang="nb-NO" sz="2800" b="1" dirty="0"/>
              <a:t> for an ultra stable </a:t>
            </a:r>
            <a:r>
              <a:rPr lang="nb-NO" sz="2800" b="1" dirty="0" err="1"/>
              <a:t>quantum</a:t>
            </a:r>
            <a:r>
              <a:rPr lang="nb-NO" sz="2800" b="1" dirty="0"/>
              <a:t> </a:t>
            </a:r>
            <a:r>
              <a:rPr lang="nb-NO" sz="2800" b="1" dirty="0" err="1"/>
              <a:t>based</a:t>
            </a:r>
            <a:r>
              <a:rPr lang="nb-NO" sz="2800" b="1" dirty="0"/>
              <a:t> </a:t>
            </a:r>
            <a:r>
              <a:rPr lang="nb-NO" sz="2800" b="1" dirty="0" err="1"/>
              <a:t>temperature</a:t>
            </a:r>
            <a:r>
              <a:rPr lang="nb-NO" sz="2800" b="1" dirty="0"/>
              <a:t> sensor (-&gt; 5 sekund)</a:t>
            </a:r>
          </a:p>
        </p:txBody>
      </p:sp>
      <p:pic>
        <p:nvPicPr>
          <p:cNvPr id="4" name="Content Placeholder 3">
            <a:extLst>
              <a:ext uri="{FF2B5EF4-FFF2-40B4-BE49-F238E27FC236}">
                <a16:creationId xmlns:a16="http://schemas.microsoft.com/office/drawing/2014/main" id="{9A0515D6-937D-2909-C1DA-50110FE8B653}"/>
              </a:ext>
            </a:extLst>
          </p:cNvPr>
          <p:cNvPicPr>
            <a:picLocks noGrp="1" noChangeAspect="1"/>
          </p:cNvPicPr>
          <p:nvPr>
            <p:ph idx="1"/>
          </p:nvPr>
        </p:nvPicPr>
        <p:blipFill>
          <a:blip r:embed="rId2"/>
          <a:stretch>
            <a:fillRect/>
          </a:stretch>
        </p:blipFill>
        <p:spPr>
          <a:xfrm>
            <a:off x="8307934" y="1778823"/>
            <a:ext cx="3704842" cy="3704842"/>
          </a:xfrm>
          <a:prstGeom prst="rect">
            <a:avLst/>
          </a:prstGeom>
          <a:noFill/>
        </p:spPr>
      </p:pic>
      <p:pic>
        <p:nvPicPr>
          <p:cNvPr id="5" name="Picture 4">
            <a:extLst>
              <a:ext uri="{FF2B5EF4-FFF2-40B4-BE49-F238E27FC236}">
                <a16:creationId xmlns:a16="http://schemas.microsoft.com/office/drawing/2014/main" id="{F8A06E92-E5FB-9702-C64A-17613954D09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876879" y="6138578"/>
            <a:ext cx="638213" cy="640080"/>
          </a:xfrm>
          <a:prstGeom prst="rect">
            <a:avLst/>
          </a:prstGeom>
        </p:spPr>
      </p:pic>
      <p:sp>
        <p:nvSpPr>
          <p:cNvPr id="6" name="TextBox 5">
            <a:extLst>
              <a:ext uri="{FF2B5EF4-FFF2-40B4-BE49-F238E27FC236}">
                <a16:creationId xmlns:a16="http://schemas.microsoft.com/office/drawing/2014/main" id="{EF2B3354-4893-A069-CD4D-92DB1B7395DD}"/>
              </a:ext>
            </a:extLst>
          </p:cNvPr>
          <p:cNvSpPr txBox="1"/>
          <p:nvPr/>
        </p:nvSpPr>
        <p:spPr>
          <a:xfrm>
            <a:off x="424998" y="1690688"/>
            <a:ext cx="7882936" cy="3693319"/>
          </a:xfrm>
          <a:prstGeom prst="rect">
            <a:avLst/>
          </a:prstGeom>
          <a:noFill/>
        </p:spPr>
        <p:txBody>
          <a:bodyPr wrap="square" rtlCol="0">
            <a:spAutoFit/>
          </a:bodyPr>
          <a:lstStyle/>
          <a:p>
            <a:pPr marL="285750" indent="-285750">
              <a:buFont typeface="Arial" panose="020B0604020202020204" pitchFamily="34" charset="0"/>
              <a:buChar char="•"/>
            </a:pPr>
            <a:r>
              <a:rPr lang="nb-NO" dirty="0" err="1"/>
              <a:t>Custom</a:t>
            </a:r>
            <a:r>
              <a:rPr lang="nb-NO" dirty="0"/>
              <a:t> </a:t>
            </a:r>
            <a:r>
              <a:rPr lang="nb-NO" dirty="0" err="1"/>
              <a:t>designed</a:t>
            </a:r>
            <a:r>
              <a:rPr lang="nb-NO" dirty="0"/>
              <a:t> </a:t>
            </a:r>
            <a:r>
              <a:rPr lang="nb-NO" b="1" dirty="0" err="1"/>
              <a:t>Quartz</a:t>
            </a:r>
            <a:r>
              <a:rPr lang="nb-NO" b="1" dirty="0"/>
              <a:t> </a:t>
            </a:r>
            <a:r>
              <a:rPr lang="nb-NO" b="1" dirty="0" err="1"/>
              <a:t>crystal</a:t>
            </a:r>
            <a:r>
              <a:rPr lang="nb-NO" b="1" dirty="0"/>
              <a:t> element</a:t>
            </a:r>
            <a:r>
              <a:rPr lang="nb-NO" dirty="0"/>
              <a:t>, simple </a:t>
            </a:r>
            <a:r>
              <a:rPr lang="nb-NO" dirty="0" err="1"/>
              <a:t>electronics</a:t>
            </a:r>
            <a:r>
              <a:rPr lang="nb-NO" dirty="0"/>
              <a:t> fitting </a:t>
            </a:r>
            <a:r>
              <a:rPr lang="nb-NO" dirty="0" err="1"/>
              <a:t>into</a:t>
            </a:r>
            <a:r>
              <a:rPr lang="nb-NO" dirty="0"/>
              <a:t> a </a:t>
            </a:r>
            <a:r>
              <a:rPr lang="nb-NO" b="1" dirty="0"/>
              <a:t>SMART Cable </a:t>
            </a:r>
            <a:r>
              <a:rPr lang="nb-NO" b="1" dirty="0" err="1"/>
              <a:t>Housing</a:t>
            </a:r>
            <a:r>
              <a:rPr lang="nb-NO" dirty="0"/>
              <a:t>. Sub milliwatts </a:t>
            </a:r>
            <a:r>
              <a:rPr lang="nb-NO" dirty="0" err="1"/>
              <a:t>power</a:t>
            </a:r>
            <a:r>
              <a:rPr lang="nb-NO" dirty="0"/>
              <a:t> </a:t>
            </a:r>
            <a:r>
              <a:rPr lang="nb-NO" dirty="0" err="1"/>
              <a:t>consumption</a:t>
            </a:r>
            <a:r>
              <a:rPr lang="nb-NO" dirty="0"/>
              <a:t>.</a:t>
            </a:r>
          </a:p>
          <a:p>
            <a:pPr marL="285750" indent="-285750">
              <a:buFont typeface="Arial" panose="020B0604020202020204" pitchFamily="34" charset="0"/>
              <a:buChar char="•"/>
            </a:pPr>
            <a:r>
              <a:rPr lang="nb-NO" dirty="0" err="1"/>
              <a:t>MilliKelvin</a:t>
            </a:r>
            <a:r>
              <a:rPr lang="nb-NO" dirty="0"/>
              <a:t> </a:t>
            </a:r>
            <a:r>
              <a:rPr lang="nb-NO" dirty="0" err="1"/>
              <a:t>accuracy</a:t>
            </a:r>
            <a:r>
              <a:rPr lang="nb-NO" dirty="0"/>
              <a:t>. No drift and stable over </a:t>
            </a:r>
            <a:r>
              <a:rPr lang="nb-NO" dirty="0" err="1"/>
              <a:t>decades</a:t>
            </a:r>
            <a:r>
              <a:rPr lang="nb-NO" dirty="0"/>
              <a:t>.</a:t>
            </a:r>
            <a:endParaRPr lang="en-US" dirty="0"/>
          </a:p>
          <a:p>
            <a:pPr marL="285750" indent="-285750">
              <a:buFont typeface="Arial" panose="020B0604020202020204" pitchFamily="34" charset="0"/>
              <a:buChar char="•"/>
            </a:pPr>
            <a:r>
              <a:rPr lang="en-US" dirty="0"/>
              <a:t>The sensor sends an “tone” which represent temperature -&gt; translated to a specific optical wavelength injected into the optical line system towards landing station.</a:t>
            </a:r>
          </a:p>
          <a:p>
            <a:pPr marL="285750" indent="-285750">
              <a:buFont typeface="Arial" panose="020B0604020202020204" pitchFamily="34" charset="0"/>
              <a:buChar char="•"/>
            </a:pPr>
            <a:r>
              <a:rPr lang="en-US" dirty="0"/>
              <a:t>Signal comparison with an </a:t>
            </a:r>
            <a:r>
              <a:rPr lang="en-US" b="1" dirty="0"/>
              <a:t>atomic clock signal </a:t>
            </a:r>
            <a:r>
              <a:rPr lang="en-US" dirty="0"/>
              <a:t>on the landing stations, calculating exact temperature</a:t>
            </a:r>
          </a:p>
          <a:p>
            <a:pPr marL="285750" indent="-285750">
              <a:buFont typeface="Arial" panose="020B0604020202020204" pitchFamily="34" charset="0"/>
              <a:buChar char="•"/>
            </a:pPr>
            <a:r>
              <a:rPr lang="en-US" dirty="0"/>
              <a:t>High numbers of sensors could be fit in series into a submarine cable system</a:t>
            </a:r>
          </a:p>
          <a:p>
            <a:pPr marL="285750" indent="-285750">
              <a:buFont typeface="Arial" panose="020B0604020202020204" pitchFamily="34" charset="0"/>
              <a:buChar char="•"/>
            </a:pPr>
            <a:r>
              <a:rPr lang="en-US" dirty="0"/>
              <a:t>Could be combined with other similar types of sensors, for instance measuring pressure.</a:t>
            </a:r>
          </a:p>
          <a:p>
            <a:pPr marL="285750" indent="-285750">
              <a:buFont typeface="Arial" panose="020B0604020202020204" pitchFamily="34" charset="0"/>
              <a:buChar char="•"/>
            </a:pPr>
            <a:r>
              <a:rPr lang="en-US" dirty="0"/>
              <a:t>Patents pending</a:t>
            </a:r>
            <a:endParaRPr lang="nb-NO" dirty="0"/>
          </a:p>
          <a:p>
            <a:endParaRPr lang="nb-NO" dirty="0"/>
          </a:p>
        </p:txBody>
      </p:sp>
    </p:spTree>
    <p:extLst>
      <p:ext uri="{BB962C8B-B14F-4D97-AF65-F5344CB8AC3E}">
        <p14:creationId xmlns:p14="http://schemas.microsoft.com/office/powerpoint/2010/main" val="93282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5592-5777-6AC6-0443-2DA5FB6B2FC7}"/>
              </a:ext>
            </a:extLst>
          </p:cNvPr>
          <p:cNvSpPr>
            <a:spLocks noGrp="1"/>
          </p:cNvSpPr>
          <p:nvPr>
            <p:ph type="title"/>
          </p:nvPr>
        </p:nvSpPr>
        <p:spPr>
          <a:xfrm>
            <a:off x="838200" y="365125"/>
            <a:ext cx="10515600" cy="1325563"/>
          </a:xfrm>
        </p:spPr>
        <p:txBody>
          <a:bodyPr anchor="ctr">
            <a:normAutofit/>
          </a:bodyPr>
          <a:lstStyle/>
          <a:p>
            <a:r>
              <a:rPr lang="nb-NO" dirty="0"/>
              <a:t>Cables, </a:t>
            </a:r>
            <a:r>
              <a:rPr lang="nb-NO" dirty="0" err="1"/>
              <a:t>permissions</a:t>
            </a:r>
            <a:r>
              <a:rPr lang="nb-NO" dirty="0"/>
              <a:t> and </a:t>
            </a:r>
            <a:r>
              <a:rPr lang="nb-NO" dirty="0" err="1"/>
              <a:t>national</a:t>
            </a:r>
            <a:r>
              <a:rPr lang="nb-NO" dirty="0"/>
              <a:t> </a:t>
            </a:r>
            <a:r>
              <a:rPr lang="nb-NO" dirty="0" err="1"/>
              <a:t>security</a:t>
            </a:r>
            <a:endParaRPr lang="nb-NO" dirty="0"/>
          </a:p>
        </p:txBody>
      </p:sp>
      <p:sp>
        <p:nvSpPr>
          <p:cNvPr id="3" name="Content Placeholder 2">
            <a:extLst>
              <a:ext uri="{FF2B5EF4-FFF2-40B4-BE49-F238E27FC236}">
                <a16:creationId xmlns:a16="http://schemas.microsoft.com/office/drawing/2014/main" id="{BB811BA6-C1FD-030A-F409-85A16C51F1A5}"/>
              </a:ext>
            </a:extLst>
          </p:cNvPr>
          <p:cNvSpPr>
            <a:spLocks noGrp="1"/>
          </p:cNvSpPr>
          <p:nvPr>
            <p:ph sz="half" idx="1"/>
          </p:nvPr>
        </p:nvSpPr>
        <p:spPr>
          <a:xfrm>
            <a:off x="838200" y="1825625"/>
            <a:ext cx="5181600" cy="4351338"/>
          </a:xfrm>
        </p:spPr>
        <p:txBody>
          <a:bodyPr>
            <a:normAutofit lnSpcReduction="10000"/>
          </a:bodyPr>
          <a:lstStyle/>
          <a:p>
            <a:r>
              <a:rPr lang="nb-NO" sz="1800" dirty="0" err="1"/>
              <a:t>Permission</a:t>
            </a:r>
            <a:r>
              <a:rPr lang="nb-NO" sz="1800" dirty="0"/>
              <a:t> </a:t>
            </a:r>
            <a:r>
              <a:rPr lang="nb-NO" sz="1800" dirty="0" err="1"/>
              <a:t>are</a:t>
            </a:r>
            <a:r>
              <a:rPr lang="nb-NO" sz="1800" dirty="0"/>
              <a:t> </a:t>
            </a:r>
            <a:r>
              <a:rPr lang="nb-NO" sz="1800" dirty="0" err="1"/>
              <a:t>needed</a:t>
            </a:r>
            <a:r>
              <a:rPr lang="nb-NO" sz="1800" dirty="0"/>
              <a:t> for </a:t>
            </a:r>
            <a:r>
              <a:rPr lang="nb-NO" sz="1800" dirty="0" err="1"/>
              <a:t>both</a:t>
            </a:r>
            <a:r>
              <a:rPr lang="nb-NO" sz="1800" dirty="0"/>
              <a:t> </a:t>
            </a:r>
            <a:r>
              <a:rPr lang="nb-NO" sz="1800" dirty="0" err="1"/>
              <a:t>cable</a:t>
            </a:r>
            <a:r>
              <a:rPr lang="nb-NO" sz="1800" dirty="0"/>
              <a:t> </a:t>
            </a:r>
            <a:r>
              <a:rPr lang="nb-NO" sz="1800" dirty="0" err="1"/>
              <a:t>laying</a:t>
            </a:r>
            <a:r>
              <a:rPr lang="nb-NO" sz="1800" dirty="0"/>
              <a:t> and sensing in territorial waters and </a:t>
            </a:r>
            <a:r>
              <a:rPr lang="nb-NO" sz="1800" dirty="0" err="1"/>
              <a:t>exclusive</a:t>
            </a:r>
            <a:r>
              <a:rPr lang="nb-NO" sz="1800" dirty="0"/>
              <a:t> </a:t>
            </a:r>
            <a:r>
              <a:rPr lang="nb-NO" sz="1800" dirty="0" err="1"/>
              <a:t>economic</a:t>
            </a:r>
            <a:r>
              <a:rPr lang="nb-NO" sz="1800" dirty="0"/>
              <a:t> </a:t>
            </a:r>
            <a:r>
              <a:rPr lang="nb-NO" sz="1800" dirty="0" err="1"/>
              <a:t>zones</a:t>
            </a:r>
            <a:endParaRPr lang="nb-NO" sz="1800" dirty="0"/>
          </a:p>
          <a:p>
            <a:r>
              <a:rPr lang="nb-NO" sz="1800" dirty="0" err="1"/>
              <a:t>Acoustical</a:t>
            </a:r>
            <a:r>
              <a:rPr lang="nb-NO" sz="1800" dirty="0"/>
              <a:t> </a:t>
            </a:r>
            <a:r>
              <a:rPr lang="nb-NO" sz="1800" dirty="0" err="1"/>
              <a:t>recordings</a:t>
            </a:r>
            <a:r>
              <a:rPr lang="nb-NO" sz="1800" dirty="0"/>
              <a:t> of </a:t>
            </a:r>
            <a:r>
              <a:rPr lang="nb-NO" sz="1800" b="1" dirty="0" err="1"/>
              <a:t>protected</a:t>
            </a:r>
            <a:r>
              <a:rPr lang="nb-NO" sz="1800" b="1" dirty="0"/>
              <a:t> and sensitive </a:t>
            </a:r>
            <a:r>
              <a:rPr lang="nb-NO" sz="1800" b="1" dirty="0" err="1"/>
              <a:t>objects</a:t>
            </a:r>
            <a:r>
              <a:rPr lang="nb-NO" sz="1800" dirty="0"/>
              <a:t> (for </a:t>
            </a:r>
            <a:r>
              <a:rPr lang="nb-NO" sz="1800" dirty="0" err="1"/>
              <a:t>instance</a:t>
            </a:r>
            <a:r>
              <a:rPr lang="nb-NO" sz="1800" dirty="0"/>
              <a:t> </a:t>
            </a:r>
            <a:r>
              <a:rPr lang="nb-NO" sz="1800" dirty="0" err="1"/>
              <a:t>military</a:t>
            </a:r>
            <a:r>
              <a:rPr lang="nb-NO" sz="1800" dirty="0"/>
              <a:t> </a:t>
            </a:r>
            <a:r>
              <a:rPr lang="nb-NO" sz="1800" dirty="0" err="1"/>
              <a:t>wessels</a:t>
            </a:r>
            <a:r>
              <a:rPr lang="nb-NO" sz="1800" dirty="0"/>
              <a:t>) </a:t>
            </a:r>
            <a:r>
              <a:rPr lang="nb-NO" sz="1800" dirty="0" err="1"/>
              <a:t>that</a:t>
            </a:r>
            <a:r>
              <a:rPr lang="nb-NO" sz="1800" dirty="0"/>
              <a:t> in </a:t>
            </a:r>
            <a:r>
              <a:rPr lang="nb-NO" sz="1800" dirty="0" err="1"/>
              <a:t>wrong</a:t>
            </a:r>
            <a:r>
              <a:rPr lang="nb-NO" sz="1800" dirty="0"/>
              <a:t> hands </a:t>
            </a:r>
            <a:r>
              <a:rPr lang="nb-NO" sz="1800" dirty="0" err="1"/>
              <a:t>may</a:t>
            </a:r>
            <a:r>
              <a:rPr lang="nb-NO" sz="1800" dirty="0"/>
              <a:t> harm </a:t>
            </a:r>
            <a:r>
              <a:rPr lang="nb-NO" sz="1800" dirty="0" err="1"/>
              <a:t>national</a:t>
            </a:r>
            <a:r>
              <a:rPr lang="nb-NO" sz="1800" dirty="0"/>
              <a:t> </a:t>
            </a:r>
            <a:r>
              <a:rPr lang="nb-NO" sz="1800" dirty="0" err="1"/>
              <a:t>security</a:t>
            </a:r>
            <a:r>
              <a:rPr lang="nb-NO" sz="1800" dirty="0"/>
              <a:t>, </a:t>
            </a:r>
            <a:r>
              <a:rPr lang="nb-NO" sz="1800" dirty="0" err="1"/>
              <a:t>are</a:t>
            </a:r>
            <a:r>
              <a:rPr lang="nb-NO" sz="1800" dirty="0"/>
              <a:t> </a:t>
            </a:r>
            <a:r>
              <a:rPr lang="nb-NO" sz="1800" dirty="0" err="1"/>
              <a:t>considered</a:t>
            </a:r>
            <a:r>
              <a:rPr lang="nb-NO" sz="1800" dirty="0"/>
              <a:t> illegal in </a:t>
            </a:r>
            <a:r>
              <a:rPr lang="nb-NO" sz="1800" dirty="0" err="1"/>
              <a:t>several</a:t>
            </a:r>
            <a:r>
              <a:rPr lang="nb-NO" sz="1800" dirty="0"/>
              <a:t> </a:t>
            </a:r>
            <a:r>
              <a:rPr lang="nb-NO" sz="1800" dirty="0" err="1"/>
              <a:t>countries</a:t>
            </a:r>
            <a:r>
              <a:rPr lang="nb-NO" sz="1800" dirty="0"/>
              <a:t>.</a:t>
            </a:r>
          </a:p>
          <a:p>
            <a:r>
              <a:rPr lang="nb-NO" sz="1800" dirty="0" err="1"/>
              <a:t>Filtering</a:t>
            </a:r>
            <a:r>
              <a:rPr lang="nb-NO" sz="1800" dirty="0"/>
              <a:t> </a:t>
            </a:r>
            <a:r>
              <a:rPr lang="nb-NO" sz="1800" dirty="0" err="1"/>
              <a:t>techniques</a:t>
            </a:r>
            <a:r>
              <a:rPr lang="nb-NO" sz="1800" dirty="0"/>
              <a:t> </a:t>
            </a:r>
            <a:r>
              <a:rPr lang="nb-NO" sz="1800" dirty="0" err="1"/>
              <a:t>can</a:t>
            </a:r>
            <a:r>
              <a:rPr lang="nb-NO" sz="1800" dirty="0"/>
              <a:t> </a:t>
            </a:r>
            <a:r>
              <a:rPr lang="nb-NO" sz="1800" dirty="0" err="1"/>
              <a:t>remove</a:t>
            </a:r>
            <a:r>
              <a:rPr lang="nb-NO" sz="1800" dirty="0"/>
              <a:t> sensitive signals so </a:t>
            </a:r>
            <a:r>
              <a:rPr lang="nb-NO" sz="1800" dirty="0" err="1"/>
              <a:t>that</a:t>
            </a:r>
            <a:r>
              <a:rPr lang="nb-NO" sz="1800" dirty="0"/>
              <a:t> the rest of the data </a:t>
            </a:r>
            <a:r>
              <a:rPr lang="nb-NO" sz="1800" dirty="0" err="1"/>
              <a:t>could</a:t>
            </a:r>
            <a:r>
              <a:rPr lang="nb-NO" sz="1800" dirty="0"/>
              <a:t> be </a:t>
            </a:r>
            <a:r>
              <a:rPr lang="nb-NO" sz="1800" dirty="0" err="1"/>
              <a:t>shared</a:t>
            </a:r>
            <a:r>
              <a:rPr lang="nb-NO" sz="1800" dirty="0"/>
              <a:t> for </a:t>
            </a:r>
            <a:r>
              <a:rPr lang="nb-NO" sz="1800" dirty="0" err="1"/>
              <a:t>research</a:t>
            </a:r>
            <a:r>
              <a:rPr lang="nb-NO" sz="1800" dirty="0"/>
              <a:t> and </a:t>
            </a:r>
            <a:r>
              <a:rPr lang="nb-NO" sz="1800" dirty="0" err="1"/>
              <a:t>security</a:t>
            </a:r>
            <a:r>
              <a:rPr lang="nb-NO" sz="1800" dirty="0"/>
              <a:t> </a:t>
            </a:r>
            <a:r>
              <a:rPr lang="nb-NO" sz="1800" dirty="0" err="1"/>
              <a:t>enchancing</a:t>
            </a:r>
            <a:r>
              <a:rPr lang="nb-NO" sz="1800" dirty="0"/>
              <a:t> purposes. A </a:t>
            </a:r>
            <a:r>
              <a:rPr lang="nb-NO" sz="1800" b="1" dirty="0" err="1"/>
              <a:t>government</a:t>
            </a:r>
            <a:r>
              <a:rPr lang="nb-NO" sz="1800" b="1" dirty="0"/>
              <a:t> </a:t>
            </a:r>
            <a:r>
              <a:rPr lang="nb-NO" sz="1800" b="1" dirty="0" err="1"/>
              <a:t>trusted</a:t>
            </a:r>
            <a:r>
              <a:rPr lang="nb-NO" sz="1800" b="1" dirty="0"/>
              <a:t> </a:t>
            </a:r>
            <a:r>
              <a:rPr lang="nb-NO" sz="1800" b="1" dirty="0" err="1"/>
              <a:t>entity</a:t>
            </a:r>
            <a:r>
              <a:rPr lang="nb-NO" sz="1800" b="1" dirty="0"/>
              <a:t> </a:t>
            </a:r>
            <a:r>
              <a:rPr lang="nb-NO" sz="1800" dirty="0" err="1"/>
              <a:t>could</a:t>
            </a:r>
            <a:r>
              <a:rPr lang="nb-NO" sz="1800" dirty="0"/>
              <a:t> be </a:t>
            </a:r>
            <a:r>
              <a:rPr lang="nb-NO" sz="1800" dirty="0" err="1"/>
              <a:t>granted</a:t>
            </a:r>
            <a:r>
              <a:rPr lang="nb-NO" sz="1800" dirty="0"/>
              <a:t> </a:t>
            </a:r>
            <a:r>
              <a:rPr lang="nb-NO" sz="1800" dirty="0" err="1"/>
              <a:t>such</a:t>
            </a:r>
            <a:r>
              <a:rPr lang="nb-NO" sz="1800" dirty="0"/>
              <a:t> a </a:t>
            </a:r>
            <a:r>
              <a:rPr lang="nb-NO" sz="1800" dirty="0" err="1"/>
              <a:t>task</a:t>
            </a:r>
            <a:r>
              <a:rPr lang="nb-NO" sz="1800" dirty="0"/>
              <a:t> </a:t>
            </a:r>
            <a:r>
              <a:rPr lang="nb-NO" sz="1800" dirty="0" err="1"/>
              <a:t>on</a:t>
            </a:r>
            <a:r>
              <a:rPr lang="nb-NO" sz="1800" dirty="0"/>
              <a:t> a </a:t>
            </a:r>
            <a:r>
              <a:rPr lang="nb-NO" sz="1800" dirty="0" err="1"/>
              <a:t>national</a:t>
            </a:r>
            <a:r>
              <a:rPr lang="nb-NO" sz="1800" dirty="0"/>
              <a:t> </a:t>
            </a:r>
            <a:r>
              <a:rPr lang="nb-NO" sz="1800" dirty="0" err="1"/>
              <a:t>level</a:t>
            </a:r>
            <a:r>
              <a:rPr lang="nb-NO" sz="1800" dirty="0"/>
              <a:t>.</a:t>
            </a:r>
          </a:p>
          <a:p>
            <a:r>
              <a:rPr lang="nb-NO" sz="1800" dirty="0"/>
              <a:t>Huge </a:t>
            </a:r>
            <a:r>
              <a:rPr lang="nb-NO" sz="1800" dirty="0" err="1"/>
              <a:t>potential</a:t>
            </a:r>
            <a:r>
              <a:rPr lang="nb-NO" sz="1800" dirty="0"/>
              <a:t> </a:t>
            </a:r>
            <a:r>
              <a:rPr lang="nb-NO" sz="1800" dirty="0" err="1"/>
              <a:t>utilizing</a:t>
            </a:r>
            <a:r>
              <a:rPr lang="nb-NO" sz="1800" dirty="0"/>
              <a:t> </a:t>
            </a:r>
            <a:r>
              <a:rPr lang="nb-NO" sz="1800" b="1" dirty="0"/>
              <a:t>AI</a:t>
            </a:r>
            <a:r>
              <a:rPr lang="nb-NO" sz="1800" dirty="0"/>
              <a:t> for </a:t>
            </a:r>
            <a:r>
              <a:rPr lang="nb-NO" sz="1800" dirty="0" err="1"/>
              <a:t>doing</a:t>
            </a:r>
            <a:r>
              <a:rPr lang="nb-NO" sz="1800" dirty="0"/>
              <a:t> </a:t>
            </a:r>
            <a:r>
              <a:rPr lang="nb-NO" sz="1800" b="1" dirty="0"/>
              <a:t>rapid auto-</a:t>
            </a:r>
            <a:r>
              <a:rPr lang="nb-NO" sz="1800" b="1" dirty="0" err="1"/>
              <a:t>filtering</a:t>
            </a:r>
            <a:r>
              <a:rPr lang="nb-NO" sz="1800" b="1" dirty="0"/>
              <a:t> and -screening. </a:t>
            </a:r>
            <a:r>
              <a:rPr lang="nb-NO" sz="1800" dirty="0"/>
              <a:t>Model training </a:t>
            </a:r>
            <a:r>
              <a:rPr lang="nb-NO" sz="1800" dirty="0" err="1"/>
              <a:t>requires</a:t>
            </a:r>
            <a:r>
              <a:rPr lang="nb-NO" sz="1800" dirty="0"/>
              <a:t> </a:t>
            </a:r>
            <a:r>
              <a:rPr lang="nb-NO" sz="1800" dirty="0" err="1"/>
              <a:t>both</a:t>
            </a:r>
            <a:r>
              <a:rPr lang="nb-NO" sz="1800" dirty="0"/>
              <a:t> a lot of data, </a:t>
            </a:r>
            <a:r>
              <a:rPr lang="nb-NO" sz="1800" dirty="0" err="1"/>
              <a:t>researchers</a:t>
            </a:r>
            <a:r>
              <a:rPr lang="nb-NO" sz="1800" dirty="0"/>
              <a:t> and </a:t>
            </a:r>
            <a:r>
              <a:rPr lang="nb-NO" sz="1800" dirty="0" err="1"/>
              <a:t>security</a:t>
            </a:r>
            <a:r>
              <a:rPr lang="nb-NO" sz="1800" dirty="0"/>
              <a:t> </a:t>
            </a:r>
            <a:r>
              <a:rPr lang="nb-NO" sz="1800" dirty="0" err="1"/>
              <a:t>competence</a:t>
            </a:r>
            <a:r>
              <a:rPr lang="nb-NO" sz="1800" dirty="0"/>
              <a:t>.</a:t>
            </a:r>
          </a:p>
          <a:p>
            <a:endParaRPr lang="nb-NO" sz="1800" dirty="0"/>
          </a:p>
        </p:txBody>
      </p:sp>
      <p:pic>
        <p:nvPicPr>
          <p:cNvPr id="1026" name="Picture 2" descr="Harnessing the Power of Artificial Intelligence in Marine Defense | Aranca">
            <a:extLst>
              <a:ext uri="{FF2B5EF4-FFF2-40B4-BE49-F238E27FC236}">
                <a16:creationId xmlns:a16="http://schemas.microsoft.com/office/drawing/2014/main" id="{3826F576-A6E5-FF9C-86FD-17654D9B92B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6386804" y="2554701"/>
            <a:ext cx="5181600" cy="277215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E1F273-8A10-2683-DF93-477B3E1DB1C4}"/>
              </a:ext>
            </a:extLst>
          </p:cNvPr>
          <p:cNvSpPr txBox="1"/>
          <p:nvPr/>
        </p:nvSpPr>
        <p:spPr>
          <a:xfrm>
            <a:off x="9865360" y="5425440"/>
            <a:ext cx="1889760" cy="369332"/>
          </a:xfrm>
          <a:prstGeom prst="rect">
            <a:avLst/>
          </a:prstGeom>
          <a:noFill/>
        </p:spPr>
        <p:txBody>
          <a:bodyPr wrap="square" rtlCol="0">
            <a:spAutoFit/>
          </a:bodyPr>
          <a:lstStyle/>
          <a:p>
            <a:r>
              <a:rPr lang="nb-NO" dirty="0"/>
              <a:t>Photo: </a:t>
            </a:r>
            <a:r>
              <a:rPr lang="nb-NO" dirty="0" err="1"/>
              <a:t>Aranca</a:t>
            </a:r>
            <a:r>
              <a:rPr lang="nb-NO" dirty="0"/>
              <a:t> (AI)</a:t>
            </a:r>
          </a:p>
        </p:txBody>
      </p:sp>
    </p:spTree>
    <p:extLst>
      <p:ext uri="{BB962C8B-B14F-4D97-AF65-F5344CB8AC3E}">
        <p14:creationId xmlns:p14="http://schemas.microsoft.com/office/powerpoint/2010/main" val="3348326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D8BBF-444A-2DD3-2A58-317B8C20AD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06751E-565A-F2B2-447A-3F63F58CB648}"/>
              </a:ext>
            </a:extLst>
          </p:cNvPr>
          <p:cNvSpPr>
            <a:spLocks noGrp="1"/>
          </p:cNvSpPr>
          <p:nvPr>
            <p:ph type="title"/>
          </p:nvPr>
        </p:nvSpPr>
        <p:spPr>
          <a:xfrm>
            <a:off x="498627" y="80762"/>
            <a:ext cx="9477284" cy="543203"/>
          </a:xfrm>
        </p:spPr>
        <p:txBody>
          <a:bodyPr vert="horz" lIns="0" tIns="0" rIns="0" bIns="0" rtlCol="0" anchor="b" anchorCtr="0">
            <a:noAutofit/>
          </a:bodyPr>
          <a:lstStyle/>
          <a:p>
            <a:br>
              <a:rPr lang="da-DK" sz="4000" dirty="0">
                <a:latin typeface="Calibri" panose="020F0502020204030204" pitchFamily="34" charset="0"/>
                <a:cs typeface="Calibri" panose="020F0502020204030204" pitchFamily="34" charset="0"/>
              </a:rPr>
            </a:br>
            <a:br>
              <a:rPr lang="da-DK" sz="4000" dirty="0">
                <a:latin typeface="Calibri" panose="020F0502020204030204" pitchFamily="34" charset="0"/>
                <a:cs typeface="Calibri" panose="020F0502020204030204" pitchFamily="34" charset="0"/>
              </a:rPr>
            </a:br>
            <a:br>
              <a:rPr lang="da-DK" sz="4000" dirty="0">
                <a:latin typeface="Calibri" panose="020F0502020204030204" pitchFamily="34" charset="0"/>
                <a:cs typeface="Calibri" panose="020F0502020204030204" pitchFamily="34" charset="0"/>
              </a:rPr>
            </a:br>
            <a:br>
              <a:rPr lang="da-DK" sz="4000" dirty="0">
                <a:latin typeface="Calibri" panose="020F0502020204030204" pitchFamily="34" charset="0"/>
                <a:cs typeface="Calibri" panose="020F0502020204030204" pitchFamily="34" charset="0"/>
              </a:rPr>
            </a:br>
            <a:br>
              <a:rPr lang="da-DK" sz="4000" dirty="0">
                <a:latin typeface="Calibri" panose="020F0502020204030204" pitchFamily="34" charset="0"/>
                <a:cs typeface="Calibri" panose="020F0502020204030204" pitchFamily="34" charset="0"/>
              </a:rPr>
            </a:br>
            <a:br>
              <a:rPr lang="da-DK" sz="4000" dirty="0">
                <a:latin typeface="Calibri" panose="020F0502020204030204" pitchFamily="34" charset="0"/>
                <a:cs typeface="Calibri" panose="020F0502020204030204" pitchFamily="34" charset="0"/>
              </a:rPr>
            </a:br>
            <a:r>
              <a:rPr lang="da-DK" sz="4000" dirty="0">
                <a:ea typeface="+mj-lt"/>
                <a:cs typeface="+mj-lt"/>
              </a:rPr>
              <a:t>The FOS </a:t>
            </a:r>
            <a:r>
              <a:rPr lang="da-DK" sz="4000" dirty="0" err="1">
                <a:ea typeface="+mj-lt"/>
                <a:cs typeface="+mj-lt"/>
              </a:rPr>
              <a:t>Trusted</a:t>
            </a:r>
            <a:r>
              <a:rPr lang="da-DK" sz="4000" dirty="0">
                <a:ea typeface="+mj-lt"/>
                <a:cs typeface="+mj-lt"/>
              </a:rPr>
              <a:t> Research Environment (TRE)</a:t>
            </a:r>
            <a:endParaRPr lang="da-DK" sz="4000" dirty="0">
              <a:ea typeface="Calibri Light"/>
              <a:cs typeface="Calibri Light"/>
            </a:endParaRPr>
          </a:p>
        </p:txBody>
      </p:sp>
      <p:pic>
        <p:nvPicPr>
          <p:cNvPr id="7" name="Picture 6">
            <a:extLst>
              <a:ext uri="{FF2B5EF4-FFF2-40B4-BE49-F238E27FC236}">
                <a16:creationId xmlns:a16="http://schemas.microsoft.com/office/drawing/2014/main" id="{1580D0A1-73B2-46AE-D6AF-AFBFD1C5B1CC}"/>
              </a:ext>
            </a:extLst>
          </p:cNvPr>
          <p:cNvPicPr>
            <a:picLocks noChangeAspect="1"/>
          </p:cNvPicPr>
          <p:nvPr/>
        </p:nvPicPr>
        <p:blipFill>
          <a:blip r:embed="rId3"/>
          <a:stretch>
            <a:fillRect/>
          </a:stretch>
        </p:blipFill>
        <p:spPr>
          <a:xfrm>
            <a:off x="486435" y="723146"/>
            <a:ext cx="10499002" cy="5527309"/>
          </a:xfrm>
          <a:prstGeom prst="rect">
            <a:avLst/>
          </a:prstGeom>
        </p:spPr>
      </p:pic>
      <p:pic>
        <p:nvPicPr>
          <p:cNvPr id="4" name="Picture 3" descr="A black and green logo&#10;&#10;AI-generated content may be incorrect.">
            <a:extLst>
              <a:ext uri="{FF2B5EF4-FFF2-40B4-BE49-F238E27FC236}">
                <a16:creationId xmlns:a16="http://schemas.microsoft.com/office/drawing/2014/main" id="{E24B783F-C1C7-8080-A079-B1CC2249C9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08792" y="6349636"/>
            <a:ext cx="1077976" cy="508364"/>
          </a:xfrm>
          <a:prstGeom prst="rect">
            <a:avLst/>
          </a:prstGeom>
        </p:spPr>
      </p:pic>
      <p:pic>
        <p:nvPicPr>
          <p:cNvPr id="5" name="Picture 4" descr="A close up of a sign&#10;&#10;AI-generated content may be incorrect.">
            <a:extLst>
              <a:ext uri="{FF2B5EF4-FFF2-40B4-BE49-F238E27FC236}">
                <a16:creationId xmlns:a16="http://schemas.microsoft.com/office/drawing/2014/main" id="{D5979718-AEA6-0219-4ABC-961CD4439D60}"/>
              </a:ext>
            </a:extLst>
          </p:cNvPr>
          <p:cNvPicPr>
            <a:picLocks noChangeAspect="1"/>
          </p:cNvPicPr>
          <p:nvPr/>
        </p:nvPicPr>
        <p:blipFill>
          <a:blip r:embed="rId5"/>
          <a:stretch>
            <a:fillRect/>
          </a:stretch>
        </p:blipFill>
        <p:spPr>
          <a:xfrm>
            <a:off x="7774349" y="6300862"/>
            <a:ext cx="1733107" cy="557138"/>
          </a:xfrm>
          <a:prstGeom prst="rect">
            <a:avLst/>
          </a:prstGeom>
        </p:spPr>
      </p:pic>
      <p:pic>
        <p:nvPicPr>
          <p:cNvPr id="10" name="Bilde 7" descr="Et bilde som inneholder logo&#10;&#10;Automatisk generert beskrivelse">
            <a:extLst>
              <a:ext uri="{FF2B5EF4-FFF2-40B4-BE49-F238E27FC236}">
                <a16:creationId xmlns:a16="http://schemas.microsoft.com/office/drawing/2014/main" id="{3E72C622-35A3-855D-E808-F773FD72216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07456" y="6349636"/>
            <a:ext cx="1261729" cy="451835"/>
          </a:xfrm>
          <a:prstGeom prst="rect">
            <a:avLst/>
          </a:prstGeom>
        </p:spPr>
      </p:pic>
    </p:spTree>
    <p:extLst>
      <p:ext uri="{BB962C8B-B14F-4D97-AF65-F5344CB8AC3E}">
        <p14:creationId xmlns:p14="http://schemas.microsoft.com/office/powerpoint/2010/main" val="101411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BF4C9-09FE-9776-1491-698E5024BE8E}"/>
              </a:ext>
            </a:extLst>
          </p:cNvPr>
          <p:cNvSpPr>
            <a:spLocks noGrp="1"/>
          </p:cNvSpPr>
          <p:nvPr>
            <p:ph type="title"/>
          </p:nvPr>
        </p:nvSpPr>
        <p:spPr>
          <a:xfrm>
            <a:off x="520994" y="0"/>
            <a:ext cx="11551005" cy="657225"/>
          </a:xfrm>
        </p:spPr>
        <p:txBody>
          <a:bodyPr>
            <a:normAutofit/>
          </a:bodyPr>
          <a:lstStyle/>
          <a:p>
            <a:r>
              <a:rPr lang="en-US" sz="3600" b="1" dirty="0">
                <a:latin typeface="+mn-lt"/>
              </a:rPr>
              <a:t>DAS for protection, enhanced security and derisking</a:t>
            </a:r>
          </a:p>
        </p:txBody>
      </p:sp>
      <p:pic>
        <p:nvPicPr>
          <p:cNvPr id="10" name="Picture 9">
            <a:extLst>
              <a:ext uri="{FF2B5EF4-FFF2-40B4-BE49-F238E27FC236}">
                <a16:creationId xmlns:a16="http://schemas.microsoft.com/office/drawing/2014/main" id="{C18A4078-5550-3BD7-D628-1138FC8AB30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064518" y="1111469"/>
            <a:ext cx="4881444" cy="2317531"/>
          </a:xfrm>
          <a:prstGeom prst="rect">
            <a:avLst/>
          </a:prstGeom>
        </p:spPr>
      </p:pic>
      <p:sp>
        <p:nvSpPr>
          <p:cNvPr id="2" name="TextBox 1">
            <a:extLst>
              <a:ext uri="{FF2B5EF4-FFF2-40B4-BE49-F238E27FC236}">
                <a16:creationId xmlns:a16="http://schemas.microsoft.com/office/drawing/2014/main" id="{29D8D41F-E8E6-29B8-E903-78E4F6E6CC3A}"/>
              </a:ext>
            </a:extLst>
          </p:cNvPr>
          <p:cNvSpPr txBox="1"/>
          <p:nvPr/>
        </p:nvSpPr>
        <p:spPr>
          <a:xfrm>
            <a:off x="246038" y="998396"/>
            <a:ext cx="6749122" cy="3877985"/>
          </a:xfrm>
          <a:prstGeom prst="rect">
            <a:avLst/>
          </a:prstGeom>
          <a:noFill/>
        </p:spPr>
        <p:txBody>
          <a:bodyPr wrap="square" rtlCol="0">
            <a:spAutoFit/>
          </a:bodyPr>
          <a:lstStyle/>
          <a:p>
            <a:pPr marL="285750" indent="-285750">
              <a:buFont typeface="Arial" panose="020B0604020202020204" pitchFamily="34" charset="0"/>
              <a:buChar char="•"/>
            </a:pPr>
            <a:r>
              <a:rPr lang="nb-NO" sz="2800" b="1" dirty="0"/>
              <a:t>Cable </a:t>
            </a:r>
            <a:r>
              <a:rPr lang="nb-NO" sz="2800" b="1" dirty="0" err="1"/>
              <a:t>condition</a:t>
            </a:r>
            <a:endParaRPr lang="nb-NO" sz="2800" b="1" dirty="0"/>
          </a:p>
          <a:p>
            <a:pPr lvl="1"/>
            <a:r>
              <a:rPr lang="nb-NO" sz="2400" dirty="0" err="1"/>
              <a:t>Abrasion</a:t>
            </a:r>
            <a:r>
              <a:rPr lang="nb-NO" sz="2400" dirty="0"/>
              <a:t>, </a:t>
            </a:r>
            <a:r>
              <a:rPr lang="nb-NO" sz="2400" dirty="0" err="1"/>
              <a:t>movement</a:t>
            </a:r>
            <a:r>
              <a:rPr lang="nb-NO" sz="2400" dirty="0"/>
              <a:t>, </a:t>
            </a:r>
            <a:r>
              <a:rPr lang="nb-NO" sz="2400" dirty="0" err="1"/>
              <a:t>burial</a:t>
            </a:r>
            <a:r>
              <a:rPr lang="nb-NO" sz="2400" dirty="0"/>
              <a:t> </a:t>
            </a:r>
            <a:r>
              <a:rPr lang="nb-NO" sz="2400" dirty="0" err="1"/>
              <a:t>condition</a:t>
            </a:r>
            <a:r>
              <a:rPr lang="nb-NO" sz="2400" dirty="0"/>
              <a:t>, </a:t>
            </a:r>
            <a:r>
              <a:rPr lang="nb-NO" sz="2400" dirty="0" err="1"/>
              <a:t>faults</a:t>
            </a:r>
            <a:endParaRPr lang="nb-NO" sz="2400" dirty="0"/>
          </a:p>
          <a:p>
            <a:pPr marL="285750" indent="-285750">
              <a:buFont typeface="Arial" panose="020B0604020202020204" pitchFamily="34" charset="0"/>
              <a:buChar char="•"/>
            </a:pPr>
            <a:r>
              <a:rPr lang="nb-NO" sz="2800" b="1" dirty="0"/>
              <a:t>Cable </a:t>
            </a:r>
            <a:r>
              <a:rPr lang="nb-NO" sz="2800" b="1" dirty="0" err="1"/>
              <a:t>threats</a:t>
            </a:r>
            <a:endParaRPr lang="nb-NO" sz="2800" b="1" dirty="0"/>
          </a:p>
          <a:p>
            <a:pPr lvl="1"/>
            <a:r>
              <a:rPr lang="nb-NO" sz="2400" dirty="0" err="1"/>
              <a:t>Seabed</a:t>
            </a:r>
            <a:r>
              <a:rPr lang="nb-NO" sz="2400" dirty="0"/>
              <a:t> </a:t>
            </a:r>
            <a:r>
              <a:rPr lang="nb-NO" sz="2400" dirty="0" err="1"/>
              <a:t>fishing</a:t>
            </a:r>
            <a:r>
              <a:rPr lang="nb-NO" sz="2400" dirty="0"/>
              <a:t>, </a:t>
            </a:r>
            <a:r>
              <a:rPr lang="nb-NO" sz="2400" dirty="0" err="1"/>
              <a:t>anchoring</a:t>
            </a:r>
            <a:r>
              <a:rPr lang="nb-NO" sz="2400" dirty="0"/>
              <a:t>, submarine </a:t>
            </a:r>
            <a:r>
              <a:rPr lang="nb-NO" sz="2400" dirty="0" err="1"/>
              <a:t>operation</a:t>
            </a:r>
            <a:r>
              <a:rPr lang="nb-NO" sz="2400" dirty="0"/>
              <a:t>, </a:t>
            </a:r>
            <a:r>
              <a:rPr lang="nb-NO" sz="2400" dirty="0" err="1"/>
              <a:t>physical</a:t>
            </a:r>
            <a:r>
              <a:rPr lang="nb-NO" sz="2400" dirty="0"/>
              <a:t> </a:t>
            </a:r>
            <a:r>
              <a:rPr lang="nb-NO" sz="2400" dirty="0" err="1"/>
              <a:t>contact</a:t>
            </a:r>
            <a:r>
              <a:rPr lang="nb-NO" sz="2400" dirty="0"/>
              <a:t> and </a:t>
            </a:r>
            <a:r>
              <a:rPr lang="nb-NO" sz="2400" dirty="0" err="1"/>
              <a:t>sabotage</a:t>
            </a:r>
            <a:r>
              <a:rPr lang="nb-NO" sz="2400" dirty="0"/>
              <a:t> </a:t>
            </a:r>
            <a:r>
              <a:rPr lang="nb-NO" sz="2400" dirty="0" err="1"/>
              <a:t>attempts</a:t>
            </a:r>
            <a:endParaRPr lang="nb-NO" sz="2400" dirty="0"/>
          </a:p>
          <a:p>
            <a:pPr marL="285750" indent="-285750">
              <a:buFont typeface="Arial" panose="020B0604020202020204" pitchFamily="34" charset="0"/>
              <a:buChar char="•"/>
            </a:pPr>
            <a:r>
              <a:rPr lang="nb-NO" sz="2800" b="1" dirty="0" err="1"/>
              <a:t>Surveillance</a:t>
            </a:r>
            <a:endParaRPr lang="nb-NO" sz="2800" b="1" dirty="0"/>
          </a:p>
          <a:p>
            <a:pPr lvl="1"/>
            <a:r>
              <a:rPr lang="nb-NO" sz="2400" dirty="0" err="1"/>
              <a:t>Seismic</a:t>
            </a:r>
            <a:r>
              <a:rPr lang="nb-NO" sz="2400" dirty="0"/>
              <a:t> </a:t>
            </a:r>
            <a:r>
              <a:rPr lang="nb-NO" sz="2400" dirty="0" err="1"/>
              <a:t>imaging</a:t>
            </a:r>
            <a:r>
              <a:rPr lang="nb-NO" sz="2400" dirty="0"/>
              <a:t>, </a:t>
            </a:r>
            <a:r>
              <a:rPr lang="nb-NO" sz="2400" dirty="0" err="1"/>
              <a:t>vessels</a:t>
            </a:r>
            <a:r>
              <a:rPr lang="nb-NO" sz="2400" dirty="0"/>
              <a:t>, </a:t>
            </a:r>
            <a:r>
              <a:rPr lang="nb-NO" sz="2400" dirty="0" err="1"/>
              <a:t>explosions</a:t>
            </a:r>
            <a:r>
              <a:rPr lang="nb-NO" sz="2400" dirty="0"/>
              <a:t>, </a:t>
            </a:r>
            <a:r>
              <a:rPr lang="nb-NO" sz="2400" dirty="0" err="1"/>
              <a:t>earthquakes</a:t>
            </a:r>
            <a:r>
              <a:rPr lang="nb-NO" sz="2400" dirty="0"/>
              <a:t> and tsunami risks, marine </a:t>
            </a:r>
            <a:r>
              <a:rPr lang="nb-NO" sz="2400" dirty="0" err="1"/>
              <a:t>life</a:t>
            </a:r>
            <a:r>
              <a:rPr lang="nb-NO" sz="2400" dirty="0"/>
              <a:t>, </a:t>
            </a:r>
            <a:r>
              <a:rPr lang="nb-NO" sz="2400" dirty="0" err="1"/>
              <a:t>ocean</a:t>
            </a:r>
            <a:r>
              <a:rPr lang="nb-NO" sz="2400" dirty="0"/>
              <a:t> </a:t>
            </a:r>
            <a:r>
              <a:rPr lang="nb-NO" sz="2400" dirty="0" err="1"/>
              <a:t>currents</a:t>
            </a:r>
            <a:r>
              <a:rPr lang="nb-NO" sz="2400" dirty="0"/>
              <a:t>, </a:t>
            </a:r>
            <a:r>
              <a:rPr lang="nb-NO" sz="2400" dirty="0" err="1"/>
              <a:t>weather</a:t>
            </a:r>
            <a:r>
              <a:rPr lang="nb-NO" sz="2400" dirty="0"/>
              <a:t> </a:t>
            </a:r>
            <a:r>
              <a:rPr lang="nb-NO" sz="2400" dirty="0" err="1"/>
              <a:t>impact</a:t>
            </a:r>
            <a:endParaRPr lang="nb-NO" sz="2400" dirty="0"/>
          </a:p>
          <a:p>
            <a:pPr marL="285750" indent="-285750">
              <a:buFont typeface="Arial" panose="020B0604020202020204" pitchFamily="34" charset="0"/>
              <a:buChar char="•"/>
            </a:pPr>
            <a:endParaRPr lang="nb-NO" dirty="0"/>
          </a:p>
        </p:txBody>
      </p:sp>
      <p:pic>
        <p:nvPicPr>
          <p:cNvPr id="5" name="Picture 4" descr="A blue text on a white background&#10;&#10;AI-generated content may be incorrect.">
            <a:extLst>
              <a:ext uri="{FF2B5EF4-FFF2-40B4-BE49-F238E27FC236}">
                <a16:creationId xmlns:a16="http://schemas.microsoft.com/office/drawing/2014/main" id="{C0684C71-E762-AB2B-7BDA-F7CF657195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5006" y="6254560"/>
            <a:ext cx="1466993" cy="539432"/>
          </a:xfrm>
          <a:prstGeom prst="rect">
            <a:avLst/>
          </a:prstGeom>
        </p:spPr>
      </p:pic>
      <p:sp>
        <p:nvSpPr>
          <p:cNvPr id="7" name="TextBox 6">
            <a:extLst>
              <a:ext uri="{FF2B5EF4-FFF2-40B4-BE49-F238E27FC236}">
                <a16:creationId xmlns:a16="http://schemas.microsoft.com/office/drawing/2014/main" id="{A668AB2B-5275-984F-B889-0772B1503FBC}"/>
              </a:ext>
            </a:extLst>
          </p:cNvPr>
          <p:cNvSpPr txBox="1"/>
          <p:nvPr/>
        </p:nvSpPr>
        <p:spPr>
          <a:xfrm>
            <a:off x="408217" y="4967350"/>
            <a:ext cx="11191116" cy="830997"/>
          </a:xfrm>
          <a:prstGeom prst="rect">
            <a:avLst/>
          </a:prstGeom>
          <a:noFill/>
        </p:spPr>
        <p:txBody>
          <a:bodyPr wrap="square" rtlCol="0">
            <a:spAutoFit/>
          </a:bodyPr>
          <a:lstStyle/>
          <a:p>
            <a:r>
              <a:rPr lang="nb-NO" sz="2400" dirty="0"/>
              <a:t>Huge </a:t>
            </a:r>
            <a:r>
              <a:rPr lang="nb-NO" sz="2400" dirty="0" err="1"/>
              <a:t>potential</a:t>
            </a:r>
            <a:r>
              <a:rPr lang="nb-NO" sz="2400" dirty="0"/>
              <a:t> in </a:t>
            </a:r>
            <a:r>
              <a:rPr lang="nb-NO" sz="2400" dirty="0" err="1"/>
              <a:t>many</a:t>
            </a:r>
            <a:r>
              <a:rPr lang="nb-NO" sz="2400" dirty="0"/>
              <a:t> </a:t>
            </a:r>
            <a:r>
              <a:rPr lang="nb-NO" sz="2400" dirty="0" err="1"/>
              <a:t>terrestrial</a:t>
            </a:r>
            <a:r>
              <a:rPr lang="nb-NO" sz="2400" dirty="0"/>
              <a:t> </a:t>
            </a:r>
            <a:r>
              <a:rPr lang="nb-NO" sz="2400" dirty="0" err="1"/>
              <a:t>infrastructure</a:t>
            </a:r>
            <a:r>
              <a:rPr lang="nb-NO" sz="2400" dirty="0"/>
              <a:t> areas as </a:t>
            </a:r>
            <a:r>
              <a:rPr lang="nb-NO" sz="2400" dirty="0" err="1"/>
              <a:t>well</a:t>
            </a:r>
            <a:r>
              <a:rPr lang="nb-NO" sz="2400" dirty="0"/>
              <a:t>; </a:t>
            </a:r>
            <a:r>
              <a:rPr lang="nb-NO" sz="2400" b="1" dirty="0" err="1"/>
              <a:t>railroads</a:t>
            </a:r>
            <a:r>
              <a:rPr lang="nb-NO" sz="2400" b="1" dirty="0"/>
              <a:t>, </a:t>
            </a:r>
            <a:r>
              <a:rPr lang="nb-NO" sz="2400" b="1" dirty="0" err="1"/>
              <a:t>roads</a:t>
            </a:r>
            <a:r>
              <a:rPr lang="nb-NO" sz="2400" b="1" dirty="0"/>
              <a:t>,  tunnels, bridges, pipelines, </a:t>
            </a:r>
            <a:r>
              <a:rPr lang="nb-NO" sz="2400" b="1" dirty="0" err="1"/>
              <a:t>power</a:t>
            </a:r>
            <a:r>
              <a:rPr lang="nb-NO" sz="2400" b="1" dirty="0"/>
              <a:t> grids, </a:t>
            </a:r>
            <a:r>
              <a:rPr lang="nb-NO" sz="2400" b="1" dirty="0" err="1"/>
              <a:t>avalanche</a:t>
            </a:r>
            <a:r>
              <a:rPr lang="nb-NO" sz="2400" b="1" dirty="0"/>
              <a:t> </a:t>
            </a:r>
            <a:r>
              <a:rPr lang="nb-NO" sz="2400" b="1" dirty="0" err="1"/>
              <a:t>detection</a:t>
            </a:r>
            <a:r>
              <a:rPr lang="nb-NO" sz="2400" b="1" dirty="0"/>
              <a:t>, perimeter </a:t>
            </a:r>
            <a:r>
              <a:rPr lang="nb-NO" sz="2400" b="1" dirty="0" err="1"/>
              <a:t>monitoring</a:t>
            </a:r>
            <a:r>
              <a:rPr lang="nb-NO" sz="2400" b="1" dirty="0"/>
              <a:t> etc.</a:t>
            </a:r>
          </a:p>
        </p:txBody>
      </p:sp>
      <p:pic>
        <p:nvPicPr>
          <p:cNvPr id="3" name="Bilde 80">
            <a:extLst>
              <a:ext uri="{FF2B5EF4-FFF2-40B4-BE49-F238E27FC236}">
                <a16:creationId xmlns:a16="http://schemas.microsoft.com/office/drawing/2014/main" id="{63DF8D79-056A-1EC3-D07B-C2415F2A6D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1289" y="6355828"/>
            <a:ext cx="1118221" cy="435000"/>
          </a:xfrm>
          <a:prstGeom prst="rect">
            <a:avLst/>
          </a:prstGeom>
        </p:spPr>
      </p:pic>
      <p:pic>
        <p:nvPicPr>
          <p:cNvPr id="6" name="Bilde 78">
            <a:extLst>
              <a:ext uri="{FF2B5EF4-FFF2-40B4-BE49-F238E27FC236}">
                <a16:creationId xmlns:a16="http://schemas.microsoft.com/office/drawing/2014/main" id="{FB889452-77A6-1D90-F4ED-C87D8E4A1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80399" y="6332033"/>
            <a:ext cx="1880400" cy="463738"/>
          </a:xfrm>
          <a:prstGeom prst="rect">
            <a:avLst/>
          </a:prstGeom>
        </p:spPr>
      </p:pic>
    </p:spTree>
    <p:extLst>
      <p:ext uri="{BB962C8B-B14F-4D97-AF65-F5344CB8AC3E}">
        <p14:creationId xmlns:p14="http://schemas.microsoft.com/office/powerpoint/2010/main" val="1041017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3E14-6533-2430-845F-3D32BAA6E08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C0161E2-945E-3503-CED5-01A82B5D72DF}"/>
              </a:ext>
            </a:extLst>
          </p:cNvPr>
          <p:cNvSpPr>
            <a:spLocks noGrp="1"/>
          </p:cNvSpPr>
          <p:nvPr>
            <p:ph type="title"/>
          </p:nvPr>
        </p:nvSpPr>
        <p:spPr>
          <a:xfrm>
            <a:off x="838200" y="365125"/>
            <a:ext cx="10515600" cy="640715"/>
          </a:xfrm>
        </p:spPr>
        <p:txBody>
          <a:bodyPr>
            <a:normAutofit fontScale="90000"/>
          </a:bodyPr>
          <a:lstStyle/>
          <a:p>
            <a:r>
              <a:rPr lang="en-US" b="1" dirty="0"/>
              <a:t>Unique science opportunities by cable sensing </a:t>
            </a:r>
          </a:p>
        </p:txBody>
      </p:sp>
      <p:pic>
        <p:nvPicPr>
          <p:cNvPr id="4" name="Content Placeholder 3" descr="A map of the earth&#10;&#10;AI-generated content may be incorrect.">
            <a:extLst>
              <a:ext uri="{FF2B5EF4-FFF2-40B4-BE49-F238E27FC236}">
                <a16:creationId xmlns:a16="http://schemas.microsoft.com/office/drawing/2014/main" id="{76A676AA-9D90-9A26-3CF4-E7DBC83D5E7B}"/>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a:xfrm>
            <a:off x="134213" y="1234440"/>
            <a:ext cx="5885587" cy="4942523"/>
          </a:xfrm>
          <a:prstGeom prst="rect">
            <a:avLst/>
          </a:prstGeom>
          <a:noFill/>
        </p:spPr>
      </p:pic>
      <p:sp>
        <p:nvSpPr>
          <p:cNvPr id="11" name="Content Placeholder 3">
            <a:extLst>
              <a:ext uri="{FF2B5EF4-FFF2-40B4-BE49-F238E27FC236}">
                <a16:creationId xmlns:a16="http://schemas.microsoft.com/office/drawing/2014/main" id="{7A24AF6B-986C-FFD4-0959-ACA1069E058B}"/>
              </a:ext>
            </a:extLst>
          </p:cNvPr>
          <p:cNvSpPr>
            <a:spLocks noGrp="1"/>
          </p:cNvSpPr>
          <p:nvPr>
            <p:ph sz="half" idx="2"/>
          </p:nvPr>
        </p:nvSpPr>
        <p:spPr>
          <a:xfrm>
            <a:off x="6096000" y="1160113"/>
            <a:ext cx="6096000" cy="5088827"/>
          </a:xfrm>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Oceanography </a:t>
            </a: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ocean temperature</a:t>
            </a: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internal waves</a:t>
            </a:r>
            <a:endParaRPr lang="en-US" sz="2200" kern="0" dirty="0">
              <a:solidFill>
                <a:srgbClr val="000000"/>
              </a:solidFill>
              <a:latin typeface="Arial"/>
              <a:cs typeface="Arial"/>
              <a:sym typeface="Arial"/>
            </a:endParaRP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upwelling, </a:t>
            </a: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current velocities, turbulent mixing, wave height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Climate </a:t>
            </a: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sea level change</a:t>
            </a:r>
            <a:endParaRPr lang="en-US" sz="2200" kern="0" dirty="0">
              <a:solidFill>
                <a:srgbClr val="000000"/>
              </a:solidFill>
              <a:latin typeface="Arial"/>
              <a:cs typeface="Arial"/>
              <a:sym typeface="Arial"/>
            </a:endParaRP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ocean heat content</a:t>
            </a:r>
            <a:endParaRPr lang="en-US" sz="2200" kern="0" dirty="0">
              <a:solidFill>
                <a:srgbClr val="000000"/>
              </a:solidFill>
              <a:latin typeface="Arial"/>
              <a:cs typeface="Arial"/>
              <a:sym typeface="Arial"/>
            </a:endParaRPr>
          </a:p>
          <a:p>
            <a:pPr marL="742950" lvl="1" indent="-285750">
              <a:lnSpc>
                <a:spcPct val="100000"/>
              </a:lnSpc>
              <a:spcBef>
                <a:spcPts val="0"/>
              </a:spcBef>
              <a:buClr>
                <a:srgbClr val="000000"/>
              </a:buClr>
              <a:defRPr/>
            </a:pPr>
            <a:r>
              <a:rPr kumimoji="0" lang="en-US" sz="2200" b="0" i="0" u="none" strike="noStrike" kern="0" cap="none" spc="0" normalizeH="0" baseline="0" noProof="0" dirty="0">
                <a:ln>
                  <a:noFill/>
                </a:ln>
                <a:solidFill>
                  <a:srgbClr val="000000"/>
                </a:solidFill>
                <a:effectLst/>
                <a:uLnTx/>
                <a:uFillTx/>
                <a:latin typeface="Arial"/>
                <a:ea typeface="+mn-ea"/>
                <a:cs typeface="Arial"/>
                <a:sym typeface="Arial"/>
              </a:rPr>
              <a:t>ocean circulation)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Geophysics / Seismology</a:t>
            </a:r>
          </a:p>
          <a:p>
            <a:pPr marL="742950" lvl="1" indent="-285750">
              <a:lnSpc>
                <a:spcPct val="100000"/>
              </a:lnSpc>
              <a:spcBef>
                <a:spcPts val="0"/>
              </a:spcBef>
              <a:buClr>
                <a:srgbClr val="000000"/>
              </a:buClr>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earthquakes, underwater volcanoes, tsunamis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a:sym typeface="Arial"/>
              </a:rPr>
              <a:t>Marine biology </a:t>
            </a:r>
          </a:p>
          <a:p>
            <a:pPr marL="742950" lvl="1" indent="-285750">
              <a:lnSpc>
                <a:spcPct val="100000"/>
              </a:lnSpc>
              <a:spcBef>
                <a:spcPts val="0"/>
              </a:spcBef>
              <a:buClr>
                <a:srgbClr val="000000"/>
              </a:buClr>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tracking mammals by their sound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a:p>
            <a:endParaRPr lang="en-US" dirty="0"/>
          </a:p>
        </p:txBody>
      </p:sp>
      <p:sp>
        <p:nvSpPr>
          <p:cNvPr id="2" name="TextBox 1">
            <a:extLst>
              <a:ext uri="{FF2B5EF4-FFF2-40B4-BE49-F238E27FC236}">
                <a16:creationId xmlns:a16="http://schemas.microsoft.com/office/drawing/2014/main" id="{9F27EBCD-D847-893B-D271-000DC009939A}"/>
              </a:ext>
            </a:extLst>
          </p:cNvPr>
          <p:cNvSpPr txBox="1"/>
          <p:nvPr/>
        </p:nvSpPr>
        <p:spPr>
          <a:xfrm>
            <a:off x="6451600" y="6321934"/>
            <a:ext cx="3403600" cy="400110"/>
          </a:xfrm>
          <a:prstGeom prst="rect">
            <a:avLst/>
          </a:prstGeom>
          <a:noFill/>
        </p:spPr>
        <p:txBody>
          <a:bodyPr wrap="square" rtlCol="0">
            <a:spAutoFit/>
          </a:bodyPr>
          <a:lstStyle/>
          <a:p>
            <a:r>
              <a:rPr lang="nb-NO" sz="2000" dirty="0"/>
              <a:t>Plus; </a:t>
            </a:r>
            <a:r>
              <a:rPr lang="nb-NO" sz="2000" dirty="0" err="1"/>
              <a:t>Science&amp;Security</a:t>
            </a:r>
            <a:r>
              <a:rPr lang="nb-NO" sz="2000" dirty="0"/>
              <a:t>=True!</a:t>
            </a:r>
          </a:p>
        </p:txBody>
      </p:sp>
    </p:spTree>
    <p:extLst>
      <p:ext uri="{BB962C8B-B14F-4D97-AF65-F5344CB8AC3E}">
        <p14:creationId xmlns:p14="http://schemas.microsoft.com/office/powerpoint/2010/main" val="1494441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EF7E7AE-61B0-B4EE-B55B-7E9A1303036D}"/>
              </a:ext>
            </a:extLst>
          </p:cNvPr>
          <p:cNvSpPr>
            <a:spLocks noGrp="1"/>
          </p:cNvSpPr>
          <p:nvPr>
            <p:ph sz="quarter" idx="4294967295"/>
          </p:nvPr>
        </p:nvSpPr>
        <p:spPr>
          <a:xfrm>
            <a:off x="152970" y="1482463"/>
            <a:ext cx="7371736" cy="3660276"/>
          </a:xfrm>
        </p:spPr>
        <p:txBody>
          <a:bodyPr>
            <a:normAutofit fontScale="70000" lnSpcReduction="20000"/>
          </a:bodyPr>
          <a:lstStyle/>
          <a:p>
            <a:pPr marL="0" indent="0">
              <a:buNone/>
            </a:pPr>
            <a:r>
              <a:rPr lang="en-US" noProof="0" dirty="0"/>
              <a:t>Submarine cable systems + ocean mooring systems  + active acoustics</a:t>
            </a:r>
          </a:p>
          <a:p>
            <a:pPr marL="0" indent="0">
              <a:buNone/>
            </a:pPr>
            <a:endParaRPr lang="en-US" noProof="0" dirty="0"/>
          </a:p>
          <a:p>
            <a:r>
              <a:rPr lang="en-US" noProof="0" dirty="0"/>
              <a:t>Observations near the seafloor and in the entire water column</a:t>
            </a:r>
          </a:p>
          <a:p>
            <a:r>
              <a:rPr lang="en-US" noProof="0" dirty="0"/>
              <a:t>Additional sensors can dock/connect with the cable</a:t>
            </a:r>
          </a:p>
          <a:p>
            <a:r>
              <a:rPr lang="en-US" noProof="0" dirty="0"/>
              <a:t>Acoustic tomography (ocean temperature)</a:t>
            </a:r>
          </a:p>
          <a:p>
            <a:r>
              <a:rPr lang="en-US" noProof="0" dirty="0"/>
              <a:t>Underwater </a:t>
            </a:r>
            <a:r>
              <a:rPr lang="en-US" noProof="0" dirty="0" err="1"/>
              <a:t>gps</a:t>
            </a:r>
            <a:r>
              <a:rPr lang="en-US" noProof="0" dirty="0"/>
              <a:t> and time</a:t>
            </a:r>
          </a:p>
          <a:p>
            <a:r>
              <a:rPr lang="en-US" noProof="0" dirty="0"/>
              <a:t>Fast data transfer </a:t>
            </a:r>
          </a:p>
          <a:p>
            <a:r>
              <a:rPr lang="en-US" noProof="0" dirty="0"/>
              <a:t>AUVs for maintenance of sensors</a:t>
            </a:r>
          </a:p>
          <a:p>
            <a:r>
              <a:rPr lang="en-US" dirty="0"/>
              <a:t>Power supply to AUVs</a:t>
            </a:r>
            <a:endParaRPr lang="en-US" noProof="0" dirty="0"/>
          </a:p>
          <a:p>
            <a:pPr marL="0" indent="0">
              <a:buNone/>
            </a:pPr>
            <a:endParaRPr lang="en-US" noProof="0" dirty="0"/>
          </a:p>
        </p:txBody>
      </p:sp>
      <p:sp>
        <p:nvSpPr>
          <p:cNvPr id="4" name="Title 1">
            <a:extLst>
              <a:ext uri="{FF2B5EF4-FFF2-40B4-BE49-F238E27FC236}">
                <a16:creationId xmlns:a16="http://schemas.microsoft.com/office/drawing/2014/main" id="{6A320486-8A4C-3589-1744-A57483426A93}"/>
              </a:ext>
            </a:extLst>
          </p:cNvPr>
          <p:cNvSpPr txBox="1">
            <a:spLocks/>
          </p:cNvSpPr>
          <p:nvPr/>
        </p:nvSpPr>
        <p:spPr>
          <a:xfrm>
            <a:off x="401108" y="344995"/>
            <a:ext cx="11632147" cy="89920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Arial"/>
              </a:rPr>
              <a:t>The future: Integrated Arctic Infrastructure</a:t>
            </a:r>
          </a:p>
        </p:txBody>
      </p:sp>
      <p:sp>
        <p:nvSpPr>
          <p:cNvPr id="7" name="TextBox 6">
            <a:extLst>
              <a:ext uri="{FF2B5EF4-FFF2-40B4-BE49-F238E27FC236}">
                <a16:creationId xmlns:a16="http://schemas.microsoft.com/office/drawing/2014/main" id="{5008599E-F949-1FE2-784C-685A5C6D990D}"/>
              </a:ext>
            </a:extLst>
          </p:cNvPr>
          <p:cNvSpPr txBox="1"/>
          <p:nvPr/>
        </p:nvSpPr>
        <p:spPr>
          <a:xfrm>
            <a:off x="724394" y="5583766"/>
            <a:ext cx="113088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see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HiAOOS</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(High Arctic Ocean Observation System), led by Hanne Sagen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and Howe et al. 2007, “Sensor Network Infrastructure: Moorings, Mobile Platforms, and Integrated Acoustics”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 name="Picture 9" descr="A diagram of a floating iceberg&#10;&#10;Description automatically generated with medium confidence">
            <a:extLst>
              <a:ext uri="{FF2B5EF4-FFF2-40B4-BE49-F238E27FC236}">
                <a16:creationId xmlns:a16="http://schemas.microsoft.com/office/drawing/2014/main" id="{E7D2E2F3-5C0E-6C2B-34F4-DB44AD777E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7027" y="1744941"/>
            <a:ext cx="4872003" cy="3338083"/>
          </a:xfrm>
          <a:prstGeom prst="rect">
            <a:avLst/>
          </a:prstGeom>
        </p:spPr>
      </p:pic>
      <p:sp>
        <p:nvSpPr>
          <p:cNvPr id="11" name="TextBox 10">
            <a:extLst>
              <a:ext uri="{FF2B5EF4-FFF2-40B4-BE49-F238E27FC236}">
                <a16:creationId xmlns:a16="http://schemas.microsoft.com/office/drawing/2014/main" id="{54B826AE-D1DD-7C52-22E0-E219025FB8DB}"/>
              </a:ext>
            </a:extLst>
          </p:cNvPr>
          <p:cNvSpPr txBox="1"/>
          <p:nvPr/>
        </p:nvSpPr>
        <p:spPr>
          <a:xfrm>
            <a:off x="10697633" y="4553557"/>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11468D"/>
                </a:solidFill>
                <a:effectLst/>
                <a:uLnTx/>
                <a:uFillTx/>
                <a:latin typeface="OpenSans Regular"/>
                <a:ea typeface="+mn-ea"/>
                <a:cs typeface="Arial"/>
                <a:sym typeface="Arial"/>
              </a:rPr>
              <a:t>©Sagen, NERSC</a:t>
            </a:r>
          </a:p>
        </p:txBody>
      </p:sp>
      <p:sp>
        <p:nvSpPr>
          <p:cNvPr id="12" name="TextBox 11">
            <a:extLst>
              <a:ext uri="{FF2B5EF4-FFF2-40B4-BE49-F238E27FC236}">
                <a16:creationId xmlns:a16="http://schemas.microsoft.com/office/drawing/2014/main" id="{F96F0BCA-12FA-232A-288B-AA6BB53251A6}"/>
              </a:ext>
            </a:extLst>
          </p:cNvPr>
          <p:cNvSpPr txBox="1"/>
          <p:nvPr/>
        </p:nvSpPr>
        <p:spPr>
          <a:xfrm>
            <a:off x="7167027" y="5056245"/>
            <a:ext cx="541867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https://hiaoos.eu/2024/09/25/large-scale-multipurpose-ocean-observation-system-installed-in-the-central-arctic/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2627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4D01ED-E3E5-016B-7BB9-02E57EC73347}"/>
              </a:ext>
            </a:extLst>
          </p:cNvPr>
          <p:cNvSpPr txBox="1"/>
          <p:nvPr/>
        </p:nvSpPr>
        <p:spPr>
          <a:xfrm>
            <a:off x="3048886" y="3244334"/>
            <a:ext cx="70460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4084AD"/>
                </a:solidFill>
                <a:effectLst/>
                <a:uLnTx/>
                <a:uFillTx/>
                <a:latin typeface="Arial"/>
                <a:ea typeface="+mn-ea"/>
                <a:cs typeface="Arial"/>
                <a:sym typeface="Arial"/>
              </a:rPr>
              <a:t>Thank you for your attention!</a:t>
            </a:r>
          </a:p>
        </p:txBody>
      </p:sp>
    </p:spTree>
    <p:extLst>
      <p:ext uri="{BB962C8B-B14F-4D97-AF65-F5344CB8AC3E}">
        <p14:creationId xmlns:p14="http://schemas.microsoft.com/office/powerpoint/2010/main" val="245205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F16993-C764-720C-8B2C-723F087F1565}"/>
              </a:ext>
            </a:extLst>
          </p:cNvPr>
          <p:cNvSpPr/>
          <p:nvPr/>
        </p:nvSpPr>
        <p:spPr>
          <a:xfrm>
            <a:off x="650913" y="5672756"/>
            <a:ext cx="9069159" cy="618316"/>
          </a:xfrm>
          <a:prstGeom prst="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 name="Title 1">
            <a:extLst>
              <a:ext uri="{FF2B5EF4-FFF2-40B4-BE49-F238E27FC236}">
                <a16:creationId xmlns:a16="http://schemas.microsoft.com/office/drawing/2014/main" id="{B4E9F107-4D20-E043-CD57-0CF163F85CDD}"/>
              </a:ext>
            </a:extLst>
          </p:cNvPr>
          <p:cNvSpPr>
            <a:spLocks noGrp="1"/>
          </p:cNvSpPr>
          <p:nvPr>
            <p:ph type="title"/>
          </p:nvPr>
        </p:nvSpPr>
        <p:spPr>
          <a:xfrm>
            <a:off x="838200" y="139648"/>
            <a:ext cx="10515600" cy="714528"/>
          </a:xfrm>
        </p:spPr>
        <p:txBody>
          <a:bodyPr>
            <a:normAutofit fontScale="90000"/>
          </a:bodyPr>
          <a:lstStyle/>
          <a:p>
            <a:r>
              <a:rPr lang="nb-NO" dirty="0"/>
              <a:t>A </a:t>
            </a:r>
            <a:r>
              <a:rPr lang="nb-NO" dirty="0" err="1"/>
              <a:t>tribute</a:t>
            </a:r>
            <a:r>
              <a:rPr lang="nb-NO" dirty="0"/>
              <a:t> to the submarine </a:t>
            </a:r>
            <a:r>
              <a:rPr lang="nb-NO" dirty="0" err="1"/>
              <a:t>cable</a:t>
            </a:r>
            <a:r>
              <a:rPr lang="nb-NO" dirty="0"/>
              <a:t> </a:t>
            </a:r>
            <a:r>
              <a:rPr lang="nb-NO" dirty="0" err="1"/>
              <a:t>laying</a:t>
            </a:r>
            <a:r>
              <a:rPr lang="nb-NO" dirty="0"/>
              <a:t> </a:t>
            </a:r>
            <a:r>
              <a:rPr lang="nb-NO" dirty="0" err="1"/>
              <a:t>industry</a:t>
            </a:r>
            <a:endParaRPr lang="nb-NO" dirty="0"/>
          </a:p>
        </p:txBody>
      </p:sp>
      <p:sp>
        <p:nvSpPr>
          <p:cNvPr id="3" name="Content Placeholder 2">
            <a:extLst>
              <a:ext uri="{FF2B5EF4-FFF2-40B4-BE49-F238E27FC236}">
                <a16:creationId xmlns:a16="http://schemas.microsoft.com/office/drawing/2014/main" id="{711D2A3F-C01C-DBBB-2F7A-E4C60200E392}"/>
              </a:ext>
            </a:extLst>
          </p:cNvPr>
          <p:cNvSpPr>
            <a:spLocks noGrp="1"/>
          </p:cNvSpPr>
          <p:nvPr>
            <p:ph sz="half" idx="1"/>
          </p:nvPr>
        </p:nvSpPr>
        <p:spPr>
          <a:xfrm>
            <a:off x="466135" y="1981130"/>
            <a:ext cx="5819598" cy="3313217"/>
          </a:xfrm>
        </p:spPr>
        <p:txBody>
          <a:bodyPr>
            <a:normAutofit fontScale="62500" lnSpcReduction="20000"/>
          </a:bodyPr>
          <a:lstStyle/>
          <a:p>
            <a:r>
              <a:rPr lang="nb-NO" dirty="0">
                <a:solidFill>
                  <a:srgbClr val="00B0F0"/>
                </a:solidFill>
              </a:rPr>
              <a:t>Project </a:t>
            </a:r>
            <a:r>
              <a:rPr lang="nb-NO" dirty="0" err="1">
                <a:solidFill>
                  <a:srgbClr val="00B0F0"/>
                </a:solidFill>
              </a:rPr>
              <a:t>admin</a:t>
            </a:r>
            <a:r>
              <a:rPr lang="nb-NO" dirty="0">
                <a:solidFill>
                  <a:srgbClr val="00B0F0"/>
                </a:solidFill>
              </a:rPr>
              <a:t> and business </a:t>
            </a:r>
            <a:r>
              <a:rPr lang="nb-NO" dirty="0" err="1">
                <a:solidFill>
                  <a:srgbClr val="00B0F0"/>
                </a:solidFill>
              </a:rPr>
              <a:t>model</a:t>
            </a:r>
            <a:endParaRPr lang="nb-NO" dirty="0">
              <a:solidFill>
                <a:srgbClr val="00B0F0"/>
              </a:solidFill>
            </a:endParaRPr>
          </a:p>
          <a:p>
            <a:r>
              <a:rPr lang="nb-NO" dirty="0">
                <a:solidFill>
                  <a:srgbClr val="00B0F0"/>
                </a:solidFill>
              </a:rPr>
              <a:t>Cable </a:t>
            </a:r>
            <a:r>
              <a:rPr lang="nb-NO" dirty="0" err="1">
                <a:solidFill>
                  <a:srgbClr val="00B0F0"/>
                </a:solidFill>
              </a:rPr>
              <a:t>route</a:t>
            </a:r>
            <a:r>
              <a:rPr lang="nb-NO" dirty="0">
                <a:solidFill>
                  <a:srgbClr val="00B0F0"/>
                </a:solidFill>
              </a:rPr>
              <a:t> </a:t>
            </a:r>
            <a:r>
              <a:rPr lang="nb-NO" dirty="0" err="1">
                <a:solidFill>
                  <a:srgbClr val="00B0F0"/>
                </a:solidFill>
              </a:rPr>
              <a:t>proposals</a:t>
            </a:r>
            <a:r>
              <a:rPr lang="nb-NO" dirty="0">
                <a:solidFill>
                  <a:srgbClr val="00B0F0"/>
                </a:solidFill>
              </a:rPr>
              <a:t> and </a:t>
            </a:r>
            <a:r>
              <a:rPr lang="nb-NO" dirty="0" err="1">
                <a:solidFill>
                  <a:srgbClr val="00B0F0"/>
                </a:solidFill>
              </a:rPr>
              <a:t>decision</a:t>
            </a:r>
            <a:endParaRPr lang="nb-NO" dirty="0">
              <a:solidFill>
                <a:srgbClr val="00B0F0"/>
              </a:solidFill>
            </a:endParaRPr>
          </a:p>
          <a:p>
            <a:r>
              <a:rPr lang="nb-NO" dirty="0" err="1">
                <a:solidFill>
                  <a:srgbClr val="00B0F0"/>
                </a:solidFill>
              </a:rPr>
              <a:t>Permits</a:t>
            </a:r>
            <a:endParaRPr lang="nb-NO" dirty="0">
              <a:solidFill>
                <a:srgbClr val="00B0F0"/>
              </a:solidFill>
            </a:endParaRPr>
          </a:p>
          <a:p>
            <a:r>
              <a:rPr lang="nb-NO" dirty="0">
                <a:solidFill>
                  <a:srgbClr val="00B0F0"/>
                </a:solidFill>
              </a:rPr>
              <a:t>Pre-</a:t>
            </a:r>
            <a:r>
              <a:rPr lang="nb-NO" dirty="0" err="1">
                <a:solidFill>
                  <a:srgbClr val="00B0F0"/>
                </a:solidFill>
              </a:rPr>
              <a:t>lay</a:t>
            </a:r>
            <a:r>
              <a:rPr lang="nb-NO" dirty="0">
                <a:solidFill>
                  <a:srgbClr val="00B0F0"/>
                </a:solidFill>
              </a:rPr>
              <a:t> </a:t>
            </a:r>
            <a:r>
              <a:rPr lang="nb-NO" dirty="0" err="1">
                <a:solidFill>
                  <a:srgbClr val="00B0F0"/>
                </a:solidFill>
              </a:rPr>
              <a:t>route</a:t>
            </a:r>
            <a:r>
              <a:rPr lang="nb-NO" dirty="0">
                <a:solidFill>
                  <a:srgbClr val="00B0F0"/>
                </a:solidFill>
              </a:rPr>
              <a:t> survey</a:t>
            </a:r>
          </a:p>
          <a:p>
            <a:r>
              <a:rPr lang="nb-NO" dirty="0"/>
              <a:t>Cable </a:t>
            </a:r>
            <a:r>
              <a:rPr lang="nb-NO" dirty="0">
                <a:solidFill>
                  <a:srgbClr val="00B0F0"/>
                </a:solidFill>
              </a:rPr>
              <a:t>design </a:t>
            </a:r>
            <a:r>
              <a:rPr lang="nb-NO" dirty="0"/>
              <a:t>and </a:t>
            </a:r>
            <a:r>
              <a:rPr lang="nb-NO" dirty="0" err="1"/>
              <a:t>manufacture</a:t>
            </a:r>
            <a:endParaRPr lang="nb-NO" dirty="0"/>
          </a:p>
          <a:p>
            <a:r>
              <a:rPr lang="nb-NO" dirty="0"/>
              <a:t>Pre-</a:t>
            </a:r>
            <a:r>
              <a:rPr lang="nb-NO" dirty="0" err="1"/>
              <a:t>Lay</a:t>
            </a:r>
            <a:r>
              <a:rPr lang="nb-NO" dirty="0"/>
              <a:t> </a:t>
            </a:r>
            <a:r>
              <a:rPr lang="nb-NO" dirty="0" err="1"/>
              <a:t>Grapnel</a:t>
            </a:r>
            <a:r>
              <a:rPr lang="nb-NO" dirty="0"/>
              <a:t> Run</a:t>
            </a:r>
          </a:p>
          <a:p>
            <a:r>
              <a:rPr lang="nb-NO" dirty="0" err="1"/>
              <a:t>Mobilization</a:t>
            </a:r>
            <a:r>
              <a:rPr lang="nb-NO" dirty="0"/>
              <a:t> and </a:t>
            </a:r>
            <a:r>
              <a:rPr lang="nb-NO" dirty="0" err="1"/>
              <a:t>operations</a:t>
            </a:r>
            <a:r>
              <a:rPr lang="nb-NO" dirty="0"/>
              <a:t> of </a:t>
            </a:r>
            <a:r>
              <a:rPr lang="nb-NO" dirty="0" err="1"/>
              <a:t>ships</a:t>
            </a:r>
            <a:endParaRPr lang="nb-NO" dirty="0"/>
          </a:p>
          <a:p>
            <a:r>
              <a:rPr lang="nb-NO" dirty="0"/>
              <a:t>Main </a:t>
            </a:r>
            <a:r>
              <a:rPr lang="nb-NO" dirty="0" err="1"/>
              <a:t>lay</a:t>
            </a:r>
            <a:r>
              <a:rPr lang="nb-NO" dirty="0"/>
              <a:t> and </a:t>
            </a:r>
            <a:r>
              <a:rPr lang="nb-NO" dirty="0" err="1"/>
              <a:t>burial</a:t>
            </a:r>
            <a:endParaRPr lang="nb-NO" dirty="0"/>
          </a:p>
          <a:p>
            <a:r>
              <a:rPr lang="nb-NO" dirty="0"/>
              <a:t>Landings and landing </a:t>
            </a:r>
            <a:r>
              <a:rPr lang="nb-NO" dirty="0" err="1"/>
              <a:t>stations</a:t>
            </a:r>
            <a:endParaRPr lang="nb-NO" dirty="0"/>
          </a:p>
          <a:p>
            <a:r>
              <a:rPr lang="nb-NO" dirty="0"/>
              <a:t>Post-</a:t>
            </a:r>
            <a:r>
              <a:rPr lang="nb-NO" dirty="0" err="1"/>
              <a:t>lay</a:t>
            </a:r>
            <a:r>
              <a:rPr lang="nb-NO" dirty="0"/>
              <a:t> </a:t>
            </a:r>
            <a:r>
              <a:rPr lang="nb-NO" dirty="0" err="1"/>
              <a:t>inspection</a:t>
            </a:r>
            <a:endParaRPr lang="nb-NO" dirty="0"/>
          </a:p>
          <a:p>
            <a:endParaRPr lang="nb-NO" dirty="0"/>
          </a:p>
        </p:txBody>
      </p:sp>
      <p:sp>
        <p:nvSpPr>
          <p:cNvPr id="5" name="TextBox 4">
            <a:extLst>
              <a:ext uri="{FF2B5EF4-FFF2-40B4-BE49-F238E27FC236}">
                <a16:creationId xmlns:a16="http://schemas.microsoft.com/office/drawing/2014/main" id="{BFDA17F1-DBCE-7DF1-187C-E4FAF6D8E003}"/>
              </a:ext>
            </a:extLst>
          </p:cNvPr>
          <p:cNvSpPr txBox="1"/>
          <p:nvPr/>
        </p:nvSpPr>
        <p:spPr>
          <a:xfrm>
            <a:off x="395014" y="894989"/>
            <a:ext cx="3944679" cy="923330"/>
          </a:xfrm>
          <a:prstGeom prst="rect">
            <a:avLst/>
          </a:prstGeom>
          <a:noFill/>
        </p:spPr>
        <p:txBody>
          <a:bodyPr wrap="square" rtlCol="0">
            <a:spAutoFit/>
          </a:bodyPr>
          <a:lstStyle/>
          <a:p>
            <a:r>
              <a:rPr lang="nb-NO" dirty="0" err="1"/>
              <a:t>Extremely</a:t>
            </a:r>
            <a:r>
              <a:rPr lang="nb-NO" dirty="0"/>
              <a:t> </a:t>
            </a:r>
            <a:r>
              <a:rPr lang="nb-NO" dirty="0" err="1"/>
              <a:t>skilled</a:t>
            </a:r>
            <a:r>
              <a:rPr lang="nb-NO" dirty="0"/>
              <a:t> and </a:t>
            </a:r>
            <a:r>
              <a:rPr lang="nb-NO" dirty="0" err="1"/>
              <a:t>advanced</a:t>
            </a:r>
            <a:r>
              <a:rPr lang="nb-NO" dirty="0"/>
              <a:t> </a:t>
            </a:r>
            <a:r>
              <a:rPr lang="nb-NO" dirty="0" err="1"/>
              <a:t>industry</a:t>
            </a:r>
            <a:r>
              <a:rPr lang="nb-NO" dirty="0"/>
              <a:t> in </a:t>
            </a:r>
            <a:r>
              <a:rPr lang="nb-NO" dirty="0" err="1"/>
              <a:t>many</a:t>
            </a:r>
            <a:r>
              <a:rPr lang="nb-NO" dirty="0"/>
              <a:t> </a:t>
            </a:r>
            <a:r>
              <a:rPr lang="nb-NO" dirty="0" err="1"/>
              <a:t>fields</a:t>
            </a:r>
            <a:r>
              <a:rPr lang="nb-NO" dirty="0"/>
              <a:t>. </a:t>
            </a:r>
            <a:r>
              <a:rPr lang="nb-NO" dirty="0" err="1"/>
              <a:t>Many</a:t>
            </a:r>
            <a:r>
              <a:rPr lang="nb-NO" dirty="0"/>
              <a:t> stages </a:t>
            </a:r>
            <a:r>
              <a:rPr lang="nb-NO" dirty="0" err="1"/>
              <a:t>involved</a:t>
            </a:r>
            <a:r>
              <a:rPr lang="nb-NO" dirty="0"/>
              <a:t> </a:t>
            </a:r>
            <a:r>
              <a:rPr lang="nb-NO" dirty="0" err="1"/>
              <a:t>bulding</a:t>
            </a:r>
            <a:r>
              <a:rPr lang="nb-NO" dirty="0"/>
              <a:t> a </a:t>
            </a:r>
            <a:r>
              <a:rPr lang="nb-NO" dirty="0" err="1"/>
              <a:t>cable</a:t>
            </a:r>
            <a:r>
              <a:rPr lang="nb-NO" dirty="0"/>
              <a:t> system, </a:t>
            </a:r>
            <a:r>
              <a:rPr lang="nb-NO" dirty="0" err="1"/>
              <a:t>among</a:t>
            </a:r>
            <a:r>
              <a:rPr lang="nb-NO" dirty="0"/>
              <a:t> </a:t>
            </a:r>
            <a:r>
              <a:rPr lang="nb-NO" dirty="0" err="1"/>
              <a:t>them</a:t>
            </a:r>
            <a:r>
              <a:rPr lang="nb-NO" dirty="0"/>
              <a:t>:</a:t>
            </a:r>
          </a:p>
        </p:txBody>
      </p:sp>
      <p:sp>
        <p:nvSpPr>
          <p:cNvPr id="4" name="TextBox 3">
            <a:extLst>
              <a:ext uri="{FF2B5EF4-FFF2-40B4-BE49-F238E27FC236}">
                <a16:creationId xmlns:a16="http://schemas.microsoft.com/office/drawing/2014/main" id="{86F2B2E4-BBB0-FA9F-EBEA-E72258BD7950}"/>
              </a:ext>
            </a:extLst>
          </p:cNvPr>
          <p:cNvSpPr txBox="1"/>
          <p:nvPr/>
        </p:nvSpPr>
        <p:spPr>
          <a:xfrm>
            <a:off x="977747" y="5713569"/>
            <a:ext cx="8415490" cy="461665"/>
          </a:xfrm>
          <a:prstGeom prst="rect">
            <a:avLst/>
          </a:prstGeom>
          <a:noFill/>
        </p:spPr>
        <p:txBody>
          <a:bodyPr wrap="square" rtlCol="0">
            <a:spAutoFit/>
          </a:bodyPr>
          <a:lstStyle/>
          <a:p>
            <a:r>
              <a:rPr lang="nb-NO" sz="2400" dirty="0"/>
              <a:t>Most of </a:t>
            </a:r>
            <a:r>
              <a:rPr lang="nb-NO" sz="2400" dirty="0" err="1"/>
              <a:t>these</a:t>
            </a:r>
            <a:r>
              <a:rPr lang="nb-NO" sz="2400" dirty="0"/>
              <a:t> stages </a:t>
            </a:r>
            <a:r>
              <a:rPr lang="nb-NO" sz="2400" dirty="0" err="1"/>
              <a:t>are</a:t>
            </a:r>
            <a:r>
              <a:rPr lang="nb-NO" sz="2400" dirty="0"/>
              <a:t> </a:t>
            </a:r>
            <a:r>
              <a:rPr lang="nb-NO" sz="2400" b="1" dirty="0"/>
              <a:t>Technology and Science/Research driven</a:t>
            </a:r>
            <a:endParaRPr lang="nb-NO" sz="2400" dirty="0"/>
          </a:p>
        </p:txBody>
      </p:sp>
      <p:pic>
        <p:nvPicPr>
          <p:cNvPr id="7" name="Picture 6" descr="A large area with a circular pattern&#10;&#10;AI-generated content may be incorrect.">
            <a:extLst>
              <a:ext uri="{FF2B5EF4-FFF2-40B4-BE49-F238E27FC236}">
                <a16:creationId xmlns:a16="http://schemas.microsoft.com/office/drawing/2014/main" id="{E7658F34-2D35-2759-88C6-DA151C095C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0224" y="3133283"/>
            <a:ext cx="3944679" cy="1979319"/>
          </a:xfrm>
          <a:prstGeom prst="rect">
            <a:avLst/>
          </a:prstGeom>
        </p:spPr>
      </p:pic>
      <p:pic>
        <p:nvPicPr>
          <p:cNvPr id="9" name="Picture 8" descr="A large white machine on a dock&#10;&#10;AI-generated content may be incorrect.">
            <a:extLst>
              <a:ext uri="{FF2B5EF4-FFF2-40B4-BE49-F238E27FC236}">
                <a16:creationId xmlns:a16="http://schemas.microsoft.com/office/drawing/2014/main" id="{D89165D5-9A0C-1711-19FF-57A21D3A85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4903" y="931929"/>
            <a:ext cx="3419189" cy="2045848"/>
          </a:xfrm>
          <a:prstGeom prst="rect">
            <a:avLst/>
          </a:prstGeom>
        </p:spPr>
      </p:pic>
      <p:pic>
        <p:nvPicPr>
          <p:cNvPr id="11" name="Picture 10" descr="A large ship docked at a dock&#10;&#10;AI-generated content may be incorrect.">
            <a:extLst>
              <a:ext uri="{FF2B5EF4-FFF2-40B4-BE49-F238E27FC236}">
                <a16:creationId xmlns:a16="http://schemas.microsoft.com/office/drawing/2014/main" id="{8D2CF4B6-E9B5-275A-2CCA-5A79FB18D5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0224" y="954411"/>
            <a:ext cx="3944679" cy="2218882"/>
          </a:xfrm>
          <a:prstGeom prst="rect">
            <a:avLst/>
          </a:prstGeom>
        </p:spPr>
      </p:pic>
      <p:pic>
        <p:nvPicPr>
          <p:cNvPr id="13" name="Picture 12" descr="A close-up of a crane&#10;&#10;AI-generated content may be incorrect.">
            <a:extLst>
              <a:ext uri="{FF2B5EF4-FFF2-40B4-BE49-F238E27FC236}">
                <a16:creationId xmlns:a16="http://schemas.microsoft.com/office/drawing/2014/main" id="{8A54EC72-D883-F571-0800-5ACB5ECAA6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4903" y="2977777"/>
            <a:ext cx="3419189" cy="2134825"/>
          </a:xfrm>
          <a:prstGeom prst="rect">
            <a:avLst/>
          </a:prstGeom>
        </p:spPr>
      </p:pic>
      <p:sp>
        <p:nvSpPr>
          <p:cNvPr id="15" name="TextBox 14">
            <a:extLst>
              <a:ext uri="{FF2B5EF4-FFF2-40B4-BE49-F238E27FC236}">
                <a16:creationId xmlns:a16="http://schemas.microsoft.com/office/drawing/2014/main" id="{E2469FF0-0B34-6DB5-88A6-B2988BE6CC61}"/>
              </a:ext>
            </a:extLst>
          </p:cNvPr>
          <p:cNvSpPr txBox="1"/>
          <p:nvPr/>
        </p:nvSpPr>
        <p:spPr>
          <a:xfrm>
            <a:off x="5001768" y="5098831"/>
            <a:ext cx="7790688" cy="338554"/>
          </a:xfrm>
          <a:prstGeom prst="rect">
            <a:avLst/>
          </a:prstGeom>
          <a:noFill/>
        </p:spPr>
        <p:txBody>
          <a:bodyPr wrap="square" rtlCol="0">
            <a:spAutoFit/>
          </a:bodyPr>
          <a:lstStyle/>
          <a:p>
            <a:r>
              <a:rPr lang="nb-NO" sz="1600" dirty="0"/>
              <a:t>Photos: Helge Stranden, Uninett. </a:t>
            </a:r>
            <a:r>
              <a:rPr lang="nb-NO" sz="1600" dirty="0" err="1"/>
              <a:t>Laying</a:t>
            </a:r>
            <a:r>
              <a:rPr lang="nb-NO" sz="1600" dirty="0"/>
              <a:t> of the Sikt/Uninett-</a:t>
            </a:r>
            <a:r>
              <a:rPr lang="nb-NO" sz="1600" dirty="0" err="1"/>
              <a:t>cable</a:t>
            </a:r>
            <a:r>
              <a:rPr lang="nb-NO" sz="1600" dirty="0"/>
              <a:t> </a:t>
            </a:r>
            <a:r>
              <a:rPr lang="nb-NO" sz="1600" dirty="0" err="1"/>
              <a:t>outside</a:t>
            </a:r>
            <a:r>
              <a:rPr lang="nb-NO" sz="1600" dirty="0"/>
              <a:t> Svalbard</a:t>
            </a:r>
          </a:p>
        </p:txBody>
      </p:sp>
    </p:spTree>
    <p:extLst>
      <p:ext uri="{BB962C8B-B14F-4D97-AF65-F5344CB8AC3E}">
        <p14:creationId xmlns:p14="http://schemas.microsoft.com/office/powerpoint/2010/main" val="397651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PlaceHolder 1"/>
          <p:cNvSpPr>
            <a:spLocks noGrp="1"/>
          </p:cNvSpPr>
          <p:nvPr>
            <p:ph type="title"/>
          </p:nvPr>
        </p:nvSpPr>
        <p:spPr>
          <a:xfrm>
            <a:off x="394020" y="94662"/>
            <a:ext cx="11028960" cy="816480"/>
          </a:xfrm>
          <a:prstGeom prst="rect">
            <a:avLst/>
          </a:prstGeom>
          <a:noFill/>
          <a:ln w="0">
            <a:noFill/>
          </a:ln>
        </p:spPr>
        <p:txBody>
          <a:bodyPr lIns="91440" tIns="45720" rIns="91440" bIns="45720" numCol="1" spcCol="0" anchor="ctr">
            <a:normAutofit/>
          </a:bodyPr>
          <a:lstStyle/>
          <a:p>
            <a:pPr indent="0" defTabSz="914400">
              <a:lnSpc>
                <a:spcPct val="90000"/>
              </a:lnSpc>
              <a:buNone/>
              <a:tabLst>
                <a:tab pos="0" algn="l"/>
              </a:tabLst>
            </a:pPr>
            <a:r>
              <a:rPr lang="en-GB" sz="3200" b="1" strike="noStrike" spc="-1" dirty="0">
                <a:latin typeface="Montserrat"/>
              </a:rPr>
              <a:t>Central Arctic Ocean</a:t>
            </a:r>
            <a:endParaRPr lang="en-SE" sz="3200" b="0" strike="noStrike" spc="-1">
              <a:latin typeface="Calibri"/>
            </a:endParaRPr>
          </a:p>
        </p:txBody>
      </p:sp>
      <p:sp>
        <p:nvSpPr>
          <p:cNvPr id="809" name="Google Shape;413;p29"/>
          <p:cNvSpPr/>
          <p:nvPr/>
        </p:nvSpPr>
        <p:spPr>
          <a:xfrm>
            <a:off x="9668880" y="5588280"/>
            <a:ext cx="338760" cy="30420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defTabSz="914400">
              <a:lnSpc>
                <a:spcPct val="100000"/>
              </a:lnSpc>
              <a:tabLst>
                <a:tab pos="0" algn="l"/>
              </a:tabLst>
            </a:pPr>
            <a:fld id="{99580BA5-D244-4291-9F2D-25E204C6E4CB}" type="slidenum">
              <a:rPr lang="en-GB" sz="450" b="0" strike="noStrike" spc="-1">
                <a:solidFill>
                  <a:srgbClr val="FFFFFF"/>
                </a:solidFill>
                <a:latin typeface="IBM Plex Mono"/>
                <a:ea typeface="IBM Plex Mono"/>
              </a:rPr>
              <a:t>4</a:t>
            </a:fld>
            <a:endParaRPr lang="en-US" sz="450" b="0" strike="noStrike" spc="-1">
              <a:solidFill>
                <a:srgbClr val="000000"/>
              </a:solidFill>
              <a:latin typeface="Calibri"/>
            </a:endParaRPr>
          </a:p>
        </p:txBody>
      </p:sp>
      <p:sp>
        <p:nvSpPr>
          <p:cNvPr id="810" name="Google Shape;414;p29"/>
          <p:cNvSpPr/>
          <p:nvPr/>
        </p:nvSpPr>
        <p:spPr>
          <a:xfrm>
            <a:off x="8494560" y="5615280"/>
            <a:ext cx="1172520" cy="70200"/>
          </a:xfrm>
          <a:prstGeom prst="rect">
            <a:avLst/>
          </a:prstGeom>
          <a:noFill/>
          <a:ln w="0">
            <a:noFill/>
          </a:ln>
        </p:spPr>
        <p:style>
          <a:lnRef idx="0">
            <a:scrgbClr r="0" g="0" b="0"/>
          </a:lnRef>
          <a:fillRef idx="0">
            <a:scrgbClr r="0" g="0" b="0"/>
          </a:fillRef>
          <a:effectRef idx="0">
            <a:scrgbClr r="0" g="0" b="0"/>
          </a:effectRef>
          <a:fontRef idx="minor"/>
        </p:style>
        <p:txBody>
          <a:bodyPr tIns="35280" bIns="35280" anchor="ctr">
            <a:noAutofit/>
          </a:bodyPr>
          <a:lstStyle/>
          <a:p>
            <a:pPr algn="ctr" defTabSz="914400">
              <a:lnSpc>
                <a:spcPct val="100000"/>
              </a:lnSpc>
              <a:tabLst>
                <a:tab pos="0" algn="l"/>
              </a:tabLst>
            </a:pPr>
            <a:r>
              <a:rPr lang="en-GB" sz="600" b="0" strike="noStrike" spc="-1">
                <a:solidFill>
                  <a:srgbClr val="FFFFFF"/>
                </a:solidFill>
                <a:latin typeface="Montserrat Medium"/>
                <a:ea typeface="Montserrat Medium"/>
              </a:rPr>
              <a:t>09/03 2024</a:t>
            </a:r>
            <a:endParaRPr lang="en-US" sz="600" b="0" strike="noStrike" spc="-1">
              <a:solidFill>
                <a:srgbClr val="000000"/>
              </a:solidFill>
              <a:latin typeface="Calibri"/>
            </a:endParaRPr>
          </a:p>
        </p:txBody>
      </p:sp>
      <p:sp>
        <p:nvSpPr>
          <p:cNvPr id="811" name="Content Placeholder 2"/>
          <p:cNvSpPr/>
          <p:nvPr/>
        </p:nvSpPr>
        <p:spPr>
          <a:xfrm>
            <a:off x="394020" y="1171440"/>
            <a:ext cx="5977800" cy="47170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a:bodyPr>
          <a:lstStyle/>
          <a:p>
            <a:pPr marL="457200" indent="-343080" defTabSz="914400">
              <a:lnSpc>
                <a:spcPct val="90000"/>
              </a:lnSpc>
              <a:spcBef>
                <a:spcPts val="1001"/>
              </a:spcBef>
              <a:buClr>
                <a:srgbClr val="0D111C"/>
              </a:buClr>
              <a:buFont typeface="Arial"/>
              <a:buChar char="•"/>
            </a:pPr>
            <a:r>
              <a:rPr lang="en-GB" sz="2800" b="1" strike="noStrike" spc="-1" dirty="0">
                <a:solidFill>
                  <a:srgbClr val="0A568D"/>
                </a:solidFill>
                <a:latin typeface="Montserrat"/>
              </a:rPr>
              <a:t>Unexplored </a:t>
            </a:r>
            <a:r>
              <a:rPr lang="en-GB" sz="2800" b="0" strike="noStrike" spc="-1" dirty="0">
                <a:solidFill>
                  <a:srgbClr val="0A568D"/>
                </a:solidFill>
                <a:latin typeface="Montserrat"/>
              </a:rPr>
              <a:t>– only 25% chartered</a:t>
            </a:r>
            <a:endParaRPr lang="en-US" sz="2800" b="0" strike="noStrike" spc="-1" dirty="0">
              <a:solidFill>
                <a:srgbClr val="000000"/>
              </a:solidFill>
              <a:latin typeface="Calibri"/>
            </a:endParaRPr>
          </a:p>
          <a:p>
            <a:pPr marL="457200" indent="-343080" defTabSz="914400">
              <a:lnSpc>
                <a:spcPct val="90000"/>
              </a:lnSpc>
              <a:spcBef>
                <a:spcPts val="1001"/>
              </a:spcBef>
              <a:buClr>
                <a:srgbClr val="0D111C"/>
              </a:buClr>
              <a:buFont typeface="Arial"/>
              <a:buChar char="•"/>
            </a:pPr>
            <a:r>
              <a:rPr lang="en-GB" sz="2800" b="0" strike="noStrike" spc="-1" dirty="0">
                <a:solidFill>
                  <a:srgbClr val="0A568D"/>
                </a:solidFill>
                <a:latin typeface="Montserrat"/>
              </a:rPr>
              <a:t>4000 meters deep basins</a:t>
            </a:r>
            <a:endParaRPr lang="en-US" sz="2800" b="0" strike="noStrike" spc="-1" dirty="0">
              <a:solidFill>
                <a:srgbClr val="000000"/>
              </a:solidFill>
              <a:latin typeface="Calibri"/>
            </a:endParaRPr>
          </a:p>
          <a:p>
            <a:pPr marL="457200" indent="-343080" defTabSz="914400">
              <a:lnSpc>
                <a:spcPct val="90000"/>
              </a:lnSpc>
              <a:spcBef>
                <a:spcPts val="1001"/>
              </a:spcBef>
              <a:buClr>
                <a:srgbClr val="0D111C"/>
              </a:buClr>
              <a:buFont typeface="Arial"/>
              <a:buChar char="•"/>
            </a:pPr>
            <a:r>
              <a:rPr lang="en-GB" sz="2800" b="0" strike="noStrike" spc="-1" dirty="0">
                <a:solidFill>
                  <a:srgbClr val="0A568D"/>
                </a:solidFill>
                <a:latin typeface="Montserrat"/>
              </a:rPr>
              <a:t>Covered by an ice cap</a:t>
            </a:r>
            <a:endParaRPr lang="en-US" sz="2800" b="0" strike="noStrike" spc="-1" dirty="0">
              <a:solidFill>
                <a:srgbClr val="000000"/>
              </a:solidFill>
              <a:latin typeface="Calibri"/>
            </a:endParaRPr>
          </a:p>
          <a:p>
            <a:pPr marL="914400" lvl="1" indent="-343080" defTabSz="914400">
              <a:lnSpc>
                <a:spcPct val="90000"/>
              </a:lnSpc>
              <a:spcBef>
                <a:spcPts val="499"/>
              </a:spcBef>
              <a:buClr>
                <a:srgbClr val="0D111C"/>
              </a:buClr>
              <a:buFont typeface="Arial"/>
              <a:buChar char="•"/>
            </a:pPr>
            <a:r>
              <a:rPr lang="en-GB" sz="2600" b="0" strike="noStrike" spc="-1" dirty="0">
                <a:solidFill>
                  <a:srgbClr val="0A568D"/>
                </a:solidFill>
                <a:latin typeface="Montserrat"/>
              </a:rPr>
              <a:t>2-6 m thick</a:t>
            </a:r>
            <a:endParaRPr lang="en-US" sz="2600" b="0" strike="noStrike" spc="-1" dirty="0">
              <a:solidFill>
                <a:srgbClr val="000000"/>
              </a:solidFill>
              <a:latin typeface="Calibri"/>
            </a:endParaRPr>
          </a:p>
          <a:p>
            <a:pPr marL="914400" lvl="1" indent="-343080" defTabSz="914400">
              <a:lnSpc>
                <a:spcPct val="90000"/>
              </a:lnSpc>
              <a:spcBef>
                <a:spcPts val="499"/>
              </a:spcBef>
              <a:buClr>
                <a:srgbClr val="0D111C"/>
              </a:buClr>
              <a:buFont typeface="Arial"/>
              <a:buChar char="•"/>
            </a:pPr>
            <a:r>
              <a:rPr lang="en-GB" sz="2400" b="0" strike="noStrike" spc="-1" dirty="0">
                <a:solidFill>
                  <a:srgbClr val="0A568D"/>
                </a:solidFill>
                <a:latin typeface="Montserrat"/>
              </a:rPr>
              <a:t>2000 km edge-to-edge in summer (expands horizontally in winter)</a:t>
            </a:r>
            <a:endParaRPr lang="en-US" sz="2400" b="0" strike="noStrike" spc="-1" dirty="0">
              <a:solidFill>
                <a:srgbClr val="000000"/>
              </a:solidFill>
              <a:latin typeface="Calibri"/>
            </a:endParaRPr>
          </a:p>
          <a:p>
            <a:pPr marL="914400" lvl="1" indent="-343080" defTabSz="914400">
              <a:lnSpc>
                <a:spcPct val="90000"/>
              </a:lnSpc>
              <a:spcBef>
                <a:spcPts val="499"/>
              </a:spcBef>
              <a:buClr>
                <a:srgbClr val="0D111C"/>
              </a:buClr>
              <a:buFont typeface="Arial"/>
              <a:buChar char="•"/>
            </a:pPr>
            <a:r>
              <a:rPr lang="en-GB" sz="2400" b="0" strike="noStrike" spc="-1" dirty="0">
                <a:solidFill>
                  <a:srgbClr val="0A568D"/>
                </a:solidFill>
                <a:latin typeface="Montserrat"/>
              </a:rPr>
              <a:t>Different kinds of ice: 1 year vs multi-year ice</a:t>
            </a:r>
            <a:endParaRPr lang="en-US" sz="2400" b="0" strike="noStrike" spc="-1" dirty="0">
              <a:solidFill>
                <a:srgbClr val="000000"/>
              </a:solidFill>
              <a:latin typeface="Calibri"/>
            </a:endParaRPr>
          </a:p>
          <a:p>
            <a:pPr marL="457200" indent="-343080" defTabSz="914400">
              <a:lnSpc>
                <a:spcPct val="90000"/>
              </a:lnSpc>
              <a:spcBef>
                <a:spcPts val="1001"/>
              </a:spcBef>
              <a:buClr>
                <a:srgbClr val="0D111C"/>
              </a:buClr>
              <a:buFont typeface="Arial"/>
              <a:buChar char="•"/>
            </a:pPr>
            <a:r>
              <a:rPr lang="en-GB" sz="2800" b="0" strike="noStrike" spc="-1" dirty="0">
                <a:solidFill>
                  <a:srgbClr val="0A568D"/>
                </a:solidFill>
                <a:latin typeface="Montserrat"/>
              </a:rPr>
              <a:t>Inaccessible in the winter without a heavy icebreaker (Polar Class 1-2)</a:t>
            </a:r>
            <a:endParaRPr lang="en-US" sz="2800" b="0" strike="noStrike" spc="-1" dirty="0">
              <a:solidFill>
                <a:srgbClr val="000000"/>
              </a:solidFill>
              <a:latin typeface="Calibri"/>
            </a:endParaRPr>
          </a:p>
          <a:p>
            <a:pPr marL="114480" defTabSz="914400">
              <a:lnSpc>
                <a:spcPct val="90000"/>
              </a:lnSpc>
              <a:spcBef>
                <a:spcPts val="1001"/>
              </a:spcBef>
              <a:tabLst>
                <a:tab pos="0" algn="l"/>
              </a:tabLst>
            </a:pPr>
            <a:endParaRPr lang="en-US" sz="2800" b="0" strike="noStrike" spc="-1" dirty="0">
              <a:solidFill>
                <a:srgbClr val="000000"/>
              </a:solidFill>
              <a:latin typeface="Calibri"/>
            </a:endParaRPr>
          </a:p>
        </p:txBody>
      </p:sp>
      <p:pic>
        <p:nvPicPr>
          <p:cNvPr id="812" name="Picture 2"/>
          <p:cNvPicPr/>
          <p:nvPr/>
        </p:nvPicPr>
        <p:blipFill>
          <a:blip r:embed="rId3" cstate="print">
            <a:extLst>
              <a:ext uri="{28A0092B-C50C-407E-A947-70E740481C1C}">
                <a14:useLocalDpi xmlns:a14="http://schemas.microsoft.com/office/drawing/2010/main"/>
              </a:ext>
            </a:extLst>
          </a:blip>
          <a:srcRect/>
          <a:stretch/>
        </p:blipFill>
        <p:spPr>
          <a:xfrm>
            <a:off x="7739640" y="3921480"/>
            <a:ext cx="4451760" cy="2981880"/>
          </a:xfrm>
          <a:prstGeom prst="rect">
            <a:avLst/>
          </a:prstGeom>
          <a:ln w="0">
            <a:noFill/>
          </a:ln>
        </p:spPr>
      </p:pic>
      <p:pic>
        <p:nvPicPr>
          <p:cNvPr id="813" name="Picture 3"/>
          <p:cNvPicPr/>
          <p:nvPr/>
        </p:nvPicPr>
        <p:blipFill>
          <a:blip r:embed="rId4" cstate="print">
            <a:extLst>
              <a:ext uri="{28A0092B-C50C-407E-A947-70E740481C1C}">
                <a14:useLocalDpi xmlns:a14="http://schemas.microsoft.com/office/drawing/2010/main"/>
              </a:ext>
            </a:extLst>
          </a:blip>
          <a:stretch/>
        </p:blipFill>
        <p:spPr>
          <a:xfrm>
            <a:off x="6749280" y="621360"/>
            <a:ext cx="5396760" cy="3033360"/>
          </a:xfrm>
          <a:prstGeom prst="rect">
            <a:avLst/>
          </a:prstGeom>
          <a:ln w="0">
            <a:noFill/>
          </a:ln>
        </p:spPr>
      </p:pic>
      <p:pic>
        <p:nvPicPr>
          <p:cNvPr id="814" name="Picture 4"/>
          <p:cNvPicPr/>
          <p:nvPr/>
        </p:nvPicPr>
        <p:blipFill>
          <a:blip r:embed="rId5"/>
          <a:stretch/>
        </p:blipFill>
        <p:spPr>
          <a:xfrm>
            <a:off x="11243520" y="0"/>
            <a:ext cx="947880" cy="1736280"/>
          </a:xfrm>
          <a:prstGeom prst="rect">
            <a:avLst/>
          </a:prstGeom>
          <a:ln w="0">
            <a:noFill/>
          </a:ln>
        </p:spPr>
      </p:pic>
      <p:grpSp>
        <p:nvGrpSpPr>
          <p:cNvPr id="6" name="Group 5">
            <a:extLst>
              <a:ext uri="{FF2B5EF4-FFF2-40B4-BE49-F238E27FC236}">
                <a16:creationId xmlns:a16="http://schemas.microsoft.com/office/drawing/2014/main" id="{2D0EE5A4-1578-CA7F-3218-BD156BFA9569}"/>
              </a:ext>
            </a:extLst>
          </p:cNvPr>
          <p:cNvGrpSpPr/>
          <p:nvPr/>
        </p:nvGrpSpPr>
        <p:grpSpPr>
          <a:xfrm>
            <a:off x="223283" y="6409117"/>
            <a:ext cx="4143129" cy="443593"/>
            <a:chOff x="223283" y="6409117"/>
            <a:chExt cx="4143129" cy="443593"/>
          </a:xfrm>
        </p:grpSpPr>
        <p:pic>
          <p:nvPicPr>
            <p:cNvPr id="3" name="Picture 2" descr="A close up of a sign&#10;&#10;AI-generated content may be incorrect.">
              <a:extLst>
                <a:ext uri="{FF2B5EF4-FFF2-40B4-BE49-F238E27FC236}">
                  <a16:creationId xmlns:a16="http://schemas.microsoft.com/office/drawing/2014/main" id="{96AEC592-75B1-C962-B07E-7AFA840FFC7F}"/>
                </a:ext>
              </a:extLst>
            </p:cNvPr>
            <p:cNvPicPr>
              <a:picLocks noChangeAspect="1"/>
            </p:cNvPicPr>
            <p:nvPr/>
          </p:nvPicPr>
          <p:blipFill>
            <a:blip r:embed="rId6"/>
            <a:stretch>
              <a:fillRect/>
            </a:stretch>
          </p:blipFill>
          <p:spPr>
            <a:xfrm>
              <a:off x="223283" y="6409117"/>
              <a:ext cx="1733107" cy="443593"/>
            </a:xfrm>
            <a:prstGeom prst="rect">
              <a:avLst/>
            </a:prstGeom>
          </p:spPr>
        </p:pic>
        <p:pic>
          <p:nvPicPr>
            <p:cNvPr id="5" name="Picture 4" descr="A close-up of a logo&#10;&#10;AI-generated content may be incorrect.">
              <a:extLst>
                <a:ext uri="{FF2B5EF4-FFF2-40B4-BE49-F238E27FC236}">
                  <a16:creationId xmlns:a16="http://schemas.microsoft.com/office/drawing/2014/main" id="{4DB18FE0-20C4-13AD-7387-7713C47DF656}"/>
                </a:ext>
              </a:extLst>
            </p:cNvPr>
            <p:cNvPicPr>
              <a:picLocks noChangeAspect="1"/>
            </p:cNvPicPr>
            <p:nvPr/>
          </p:nvPicPr>
          <p:blipFill>
            <a:blip r:embed="rId7"/>
            <a:stretch>
              <a:fillRect/>
            </a:stretch>
          </p:blipFill>
          <p:spPr>
            <a:xfrm>
              <a:off x="1927044" y="6434063"/>
              <a:ext cx="1333500" cy="393700"/>
            </a:xfrm>
            <a:prstGeom prst="rect">
              <a:avLst/>
            </a:prstGeom>
          </p:spPr>
        </p:pic>
        <p:pic>
          <p:nvPicPr>
            <p:cNvPr id="2" name="Picture 2" descr="NORDUnet">
              <a:extLst>
                <a:ext uri="{FF2B5EF4-FFF2-40B4-BE49-F238E27FC236}">
                  <a16:creationId xmlns:a16="http://schemas.microsoft.com/office/drawing/2014/main" id="{4F194508-0944-BEBA-1D2A-198862AEF03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03253" y="6428181"/>
              <a:ext cx="399582" cy="3995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letter s&#10;&#10;AI-generated content may be incorrect.">
              <a:extLst>
                <a:ext uri="{FF2B5EF4-FFF2-40B4-BE49-F238E27FC236}">
                  <a16:creationId xmlns:a16="http://schemas.microsoft.com/office/drawing/2014/main" id="{4ED8C6B7-0557-082F-EBD5-01428BB4A3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44533" y="6443703"/>
              <a:ext cx="321879" cy="384060"/>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PlaceHolder 1"/>
          <p:cNvSpPr>
            <a:spLocks noGrp="1"/>
          </p:cNvSpPr>
          <p:nvPr>
            <p:ph type="title"/>
          </p:nvPr>
        </p:nvSpPr>
        <p:spPr>
          <a:xfrm>
            <a:off x="504843" y="199260"/>
            <a:ext cx="11182313" cy="816480"/>
          </a:xfrm>
          <a:prstGeom prst="rect">
            <a:avLst/>
          </a:prstGeom>
          <a:noFill/>
          <a:ln w="0">
            <a:noFill/>
          </a:ln>
        </p:spPr>
        <p:txBody>
          <a:bodyPr lIns="91440" tIns="45720" rIns="91440" bIns="45720" numCol="1" spcCol="0" anchor="ctr">
            <a:normAutofit fontScale="90000"/>
          </a:bodyPr>
          <a:lstStyle/>
          <a:p>
            <a:pPr indent="0" defTabSz="914400">
              <a:lnSpc>
                <a:spcPct val="90000"/>
              </a:lnSpc>
              <a:buNone/>
              <a:tabLst>
                <a:tab pos="0" algn="l"/>
              </a:tabLst>
            </a:pPr>
            <a:r>
              <a:rPr lang="en-GB" sz="3200" b="1" strike="noStrike" spc="-1" dirty="0">
                <a:latin typeface="Montserrat Medium"/>
              </a:rPr>
              <a:t>About the Swedish Polar Research Secretariat (SPRS)</a:t>
            </a:r>
            <a:endParaRPr lang="en-SE" sz="3200" b="1" strike="noStrike" spc="-1">
              <a:latin typeface="Calibri"/>
            </a:endParaRPr>
          </a:p>
        </p:txBody>
      </p:sp>
      <p:sp>
        <p:nvSpPr>
          <p:cNvPr id="821" name="Google Shape;413;p29"/>
          <p:cNvSpPr/>
          <p:nvPr/>
        </p:nvSpPr>
        <p:spPr>
          <a:xfrm>
            <a:off x="9668880" y="5588280"/>
            <a:ext cx="338760" cy="30420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defTabSz="914400">
              <a:lnSpc>
                <a:spcPct val="100000"/>
              </a:lnSpc>
              <a:tabLst>
                <a:tab pos="0" algn="l"/>
              </a:tabLst>
            </a:pPr>
            <a:fld id="{535E9E0F-28FF-483C-AB49-D5978A08078C}" type="slidenum">
              <a:rPr lang="en-GB" sz="450" b="0" strike="noStrike" spc="-1">
                <a:solidFill>
                  <a:srgbClr val="FFFFFF"/>
                </a:solidFill>
                <a:latin typeface="IBM Plex Mono"/>
                <a:ea typeface="IBM Plex Mono"/>
              </a:rPr>
              <a:t>5</a:t>
            </a:fld>
            <a:endParaRPr lang="en-US" sz="450" b="0" strike="noStrike" spc="-1">
              <a:solidFill>
                <a:srgbClr val="000000"/>
              </a:solidFill>
              <a:latin typeface="Calibri"/>
            </a:endParaRPr>
          </a:p>
        </p:txBody>
      </p:sp>
      <p:sp>
        <p:nvSpPr>
          <p:cNvPr id="822" name="Google Shape;414;p29"/>
          <p:cNvSpPr/>
          <p:nvPr/>
        </p:nvSpPr>
        <p:spPr>
          <a:xfrm>
            <a:off x="8494560" y="5615280"/>
            <a:ext cx="1172520" cy="70200"/>
          </a:xfrm>
          <a:prstGeom prst="rect">
            <a:avLst/>
          </a:prstGeom>
          <a:noFill/>
          <a:ln w="0">
            <a:noFill/>
          </a:ln>
        </p:spPr>
        <p:style>
          <a:lnRef idx="0">
            <a:scrgbClr r="0" g="0" b="0"/>
          </a:lnRef>
          <a:fillRef idx="0">
            <a:scrgbClr r="0" g="0" b="0"/>
          </a:fillRef>
          <a:effectRef idx="0">
            <a:scrgbClr r="0" g="0" b="0"/>
          </a:effectRef>
          <a:fontRef idx="minor"/>
        </p:style>
        <p:txBody>
          <a:bodyPr tIns="35280" bIns="35280" anchor="ctr">
            <a:noAutofit/>
          </a:bodyPr>
          <a:lstStyle/>
          <a:p>
            <a:pPr algn="ctr" defTabSz="914400">
              <a:lnSpc>
                <a:spcPct val="100000"/>
              </a:lnSpc>
              <a:tabLst>
                <a:tab pos="0" algn="l"/>
              </a:tabLst>
            </a:pPr>
            <a:r>
              <a:rPr lang="en-GB" sz="600" b="0" strike="noStrike" spc="-1">
                <a:solidFill>
                  <a:srgbClr val="FFFFFF"/>
                </a:solidFill>
                <a:latin typeface="Montserrat Medium"/>
                <a:ea typeface="Montserrat Medium"/>
              </a:rPr>
              <a:t>09/03 2024</a:t>
            </a:r>
            <a:endParaRPr lang="en-US" sz="600" b="0" strike="noStrike" spc="-1">
              <a:solidFill>
                <a:srgbClr val="000000"/>
              </a:solidFill>
              <a:latin typeface="Calibri"/>
            </a:endParaRPr>
          </a:p>
        </p:txBody>
      </p:sp>
      <p:sp>
        <p:nvSpPr>
          <p:cNvPr id="823" name="Content Placeholder 2"/>
          <p:cNvSpPr/>
          <p:nvPr/>
        </p:nvSpPr>
        <p:spPr>
          <a:xfrm>
            <a:off x="545399" y="1196386"/>
            <a:ext cx="5446080" cy="47170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lnSpcReduction="10000"/>
          </a:bodyPr>
          <a:lstStyle/>
          <a:p>
            <a:pPr marL="457200" indent="-343080" defTabSz="914400">
              <a:lnSpc>
                <a:spcPct val="90000"/>
              </a:lnSpc>
              <a:spcBef>
                <a:spcPts val="1001"/>
              </a:spcBef>
              <a:spcAft>
                <a:spcPts val="601"/>
              </a:spcAft>
              <a:buClr>
                <a:srgbClr val="0D111C"/>
              </a:buClr>
              <a:buFont typeface="Arial"/>
              <a:buChar char="•"/>
            </a:pPr>
            <a:r>
              <a:rPr lang="en-GB" sz="2600" b="0" strike="noStrike" spc="-1" dirty="0">
                <a:solidFill>
                  <a:srgbClr val="0A568D"/>
                </a:solidFill>
                <a:latin typeface="Montserrat"/>
              </a:rPr>
              <a:t>Unique experience and access to the world’s heaviest research icebreaker </a:t>
            </a:r>
            <a:r>
              <a:rPr lang="en-GB" sz="2600" b="1" strike="noStrike" spc="-1" dirty="0">
                <a:solidFill>
                  <a:srgbClr val="0A568D"/>
                </a:solidFill>
                <a:latin typeface="Montserrat"/>
              </a:rPr>
              <a:t>Oden.</a:t>
            </a:r>
            <a:endParaRPr lang="en-US" sz="2600" b="1" strike="noStrike" spc="-1" dirty="0">
              <a:solidFill>
                <a:srgbClr val="000000"/>
              </a:solidFill>
              <a:latin typeface="Calibri"/>
            </a:endParaRPr>
          </a:p>
          <a:p>
            <a:pPr marL="914400" lvl="1" indent="-343080" defTabSz="914400">
              <a:lnSpc>
                <a:spcPct val="90000"/>
              </a:lnSpc>
              <a:spcBef>
                <a:spcPts val="499"/>
              </a:spcBef>
              <a:spcAft>
                <a:spcPts val="601"/>
              </a:spcAft>
              <a:buClr>
                <a:srgbClr val="0D111C"/>
              </a:buClr>
              <a:buFont typeface="Arial"/>
              <a:buChar char="•"/>
            </a:pPr>
            <a:r>
              <a:rPr lang="en-GB" sz="2200" b="0" strike="noStrike" spc="-1" dirty="0">
                <a:solidFill>
                  <a:srgbClr val="0A568D"/>
                </a:solidFill>
                <a:latin typeface="Montserrat"/>
              </a:rPr>
              <a:t>29 Arctic expeditions with IB Oden since 1991</a:t>
            </a:r>
            <a:endParaRPr lang="en-US" sz="2200" b="0" strike="noStrike" spc="-1" dirty="0">
              <a:solidFill>
                <a:srgbClr val="000000"/>
              </a:solidFill>
              <a:latin typeface="Calibri"/>
            </a:endParaRPr>
          </a:p>
          <a:p>
            <a:pPr marL="914400" lvl="1" indent="-343080" defTabSz="914400">
              <a:lnSpc>
                <a:spcPct val="90000"/>
              </a:lnSpc>
              <a:spcBef>
                <a:spcPts val="499"/>
              </a:spcBef>
              <a:spcAft>
                <a:spcPts val="601"/>
              </a:spcAft>
              <a:buClr>
                <a:srgbClr val="0D111C"/>
              </a:buClr>
              <a:buFont typeface="Arial"/>
              <a:buChar char="•"/>
            </a:pPr>
            <a:r>
              <a:rPr lang="en-GB" sz="2200" b="0" strike="noStrike" spc="-1" dirty="0">
                <a:solidFill>
                  <a:srgbClr val="0A568D"/>
                </a:solidFill>
                <a:latin typeface="Montserrat"/>
              </a:rPr>
              <a:t>The SPRS’s crews’ captains are “ice whisperers”</a:t>
            </a:r>
            <a:endParaRPr lang="en-US" sz="2200" b="0" strike="noStrike" spc="-1" dirty="0">
              <a:solidFill>
                <a:srgbClr val="000000"/>
              </a:solidFill>
              <a:latin typeface="Calibri"/>
            </a:endParaRPr>
          </a:p>
          <a:p>
            <a:pPr marL="914400" lvl="1" indent="-343080" defTabSz="914400">
              <a:lnSpc>
                <a:spcPct val="90000"/>
              </a:lnSpc>
              <a:spcBef>
                <a:spcPts val="499"/>
              </a:spcBef>
              <a:spcAft>
                <a:spcPts val="601"/>
              </a:spcAft>
              <a:buClr>
                <a:srgbClr val="0D111C"/>
              </a:buClr>
              <a:buFont typeface="Arial"/>
              <a:buChar char="•"/>
            </a:pPr>
            <a:r>
              <a:rPr lang="en-GB" sz="2200" b="0" strike="noStrike" spc="-1" dirty="0">
                <a:solidFill>
                  <a:srgbClr val="0A568D"/>
                </a:solidFill>
                <a:latin typeface="Montserrat"/>
              </a:rPr>
              <a:t>Close collaboration with Canada</a:t>
            </a:r>
            <a:endParaRPr lang="en-US" sz="2200" b="0" strike="noStrike" spc="-1" dirty="0">
              <a:solidFill>
                <a:srgbClr val="000000"/>
              </a:solidFill>
              <a:latin typeface="Calibri"/>
            </a:endParaRPr>
          </a:p>
          <a:p>
            <a:pPr marL="457200" indent="-343080" defTabSz="914400">
              <a:lnSpc>
                <a:spcPct val="90000"/>
              </a:lnSpc>
              <a:spcBef>
                <a:spcPts val="1001"/>
              </a:spcBef>
              <a:spcAft>
                <a:spcPts val="601"/>
              </a:spcAft>
              <a:buClr>
                <a:srgbClr val="0D111C"/>
              </a:buClr>
              <a:buFont typeface="Arial"/>
              <a:buChar char="•"/>
            </a:pPr>
            <a:r>
              <a:rPr lang="en-GB" sz="2600" b="0" strike="noStrike" spc="-1" dirty="0">
                <a:solidFill>
                  <a:srgbClr val="0A568D"/>
                </a:solidFill>
                <a:latin typeface="Montserrat"/>
              </a:rPr>
              <a:t>Have written the technical specification and started the procurement for a </a:t>
            </a:r>
            <a:r>
              <a:rPr lang="en-GB" sz="2600" b="1" strike="noStrike" spc="-1" dirty="0">
                <a:solidFill>
                  <a:srgbClr val="0A568D"/>
                </a:solidFill>
                <a:latin typeface="Montserrat"/>
              </a:rPr>
              <a:t>new Swedish heavy icebreaker</a:t>
            </a:r>
            <a:r>
              <a:rPr lang="en-GB" sz="2600" b="0" strike="noStrike" spc="-1" dirty="0">
                <a:solidFill>
                  <a:srgbClr val="0A568D"/>
                </a:solidFill>
                <a:latin typeface="Montserrat"/>
              </a:rPr>
              <a:t>, able to do maintenance in the Arctic year round</a:t>
            </a:r>
            <a:endParaRPr lang="en-US" sz="2600" b="0" strike="noStrike" spc="-1" dirty="0">
              <a:solidFill>
                <a:srgbClr val="000000"/>
              </a:solidFill>
              <a:latin typeface="Calibri"/>
            </a:endParaRPr>
          </a:p>
          <a:p>
            <a:pPr defTabSz="914400">
              <a:lnSpc>
                <a:spcPct val="90000"/>
              </a:lnSpc>
              <a:spcBef>
                <a:spcPts val="1001"/>
              </a:spcBef>
              <a:spcAft>
                <a:spcPts val="601"/>
              </a:spcAft>
            </a:pPr>
            <a:endParaRPr lang="en-US" sz="2800" b="0" strike="noStrike" spc="-1" dirty="0">
              <a:solidFill>
                <a:srgbClr val="000000"/>
              </a:solidFill>
              <a:latin typeface="Calibri"/>
            </a:endParaRPr>
          </a:p>
        </p:txBody>
      </p:sp>
      <p:pic>
        <p:nvPicPr>
          <p:cNvPr id="824" name="Picture 6"/>
          <p:cNvPicPr/>
          <p:nvPr/>
        </p:nvPicPr>
        <p:blipFill>
          <a:blip r:embed="rId3" cstate="print">
            <a:extLst>
              <a:ext uri="{28A0092B-C50C-407E-A947-70E740481C1C}">
                <a14:useLocalDpi xmlns:a14="http://schemas.microsoft.com/office/drawing/2010/main"/>
              </a:ext>
            </a:extLst>
          </a:blip>
          <a:stretch/>
        </p:blipFill>
        <p:spPr>
          <a:xfrm>
            <a:off x="6745680" y="1437480"/>
            <a:ext cx="5446080" cy="5420160"/>
          </a:xfrm>
          <a:prstGeom prst="rect">
            <a:avLst/>
          </a:prstGeom>
          <a:ln w="0">
            <a:noFill/>
          </a:ln>
        </p:spPr>
      </p:pic>
      <p:sp>
        <p:nvSpPr>
          <p:cNvPr id="825" name="TextBox 1"/>
          <p:cNvSpPr/>
          <p:nvPr/>
        </p:nvSpPr>
        <p:spPr>
          <a:xfrm>
            <a:off x="8660160" y="1527120"/>
            <a:ext cx="35139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1219320">
              <a:lnSpc>
                <a:spcPct val="100000"/>
              </a:lnSpc>
              <a:tabLst>
                <a:tab pos="0" algn="l"/>
              </a:tabLst>
            </a:pPr>
            <a:r>
              <a:rPr lang="en-US" sz="2400" b="0" strike="noStrike" spc="-1">
                <a:solidFill>
                  <a:srgbClr val="FFFF00"/>
                </a:solidFill>
                <a:latin typeface="Calibri"/>
              </a:rPr>
              <a:t>Multibeam tracks in yellow</a:t>
            </a:r>
            <a:endParaRPr lang="en-US" sz="2400" b="0" strike="noStrike" spc="-1">
              <a:solidFill>
                <a:srgbClr val="000000"/>
              </a:solidFill>
              <a:latin typeface="Calibri"/>
            </a:endParaRPr>
          </a:p>
        </p:txBody>
      </p:sp>
      <p:pic>
        <p:nvPicPr>
          <p:cNvPr id="2" name="Picture 1" descr="A close up of a sign&#10;&#10;AI-generated content may be incorrect.">
            <a:extLst>
              <a:ext uri="{FF2B5EF4-FFF2-40B4-BE49-F238E27FC236}">
                <a16:creationId xmlns:a16="http://schemas.microsoft.com/office/drawing/2014/main" id="{777A0E26-505A-701E-07FA-0CCD226E338C}"/>
              </a:ext>
            </a:extLst>
          </p:cNvPr>
          <p:cNvPicPr>
            <a:picLocks noChangeAspect="1"/>
          </p:cNvPicPr>
          <p:nvPr/>
        </p:nvPicPr>
        <p:blipFill>
          <a:blip r:embed="rId4"/>
          <a:stretch>
            <a:fillRect/>
          </a:stretch>
        </p:blipFill>
        <p:spPr>
          <a:xfrm>
            <a:off x="85060" y="6414047"/>
            <a:ext cx="1733107" cy="443593"/>
          </a:xfrm>
          <a:prstGeom prst="rect">
            <a:avLst/>
          </a:prstGeom>
        </p:spPr>
      </p:pic>
      <p:pic>
        <p:nvPicPr>
          <p:cNvPr id="3" name="Picture 2" descr="A close-up of a logo&#10;&#10;AI-generated content may be incorrect.">
            <a:extLst>
              <a:ext uri="{FF2B5EF4-FFF2-40B4-BE49-F238E27FC236}">
                <a16:creationId xmlns:a16="http://schemas.microsoft.com/office/drawing/2014/main" id="{C5327E17-889D-D291-7B7D-707E24BFB90A}"/>
              </a:ext>
            </a:extLst>
          </p:cNvPr>
          <p:cNvPicPr>
            <a:picLocks noChangeAspect="1"/>
          </p:cNvPicPr>
          <p:nvPr/>
        </p:nvPicPr>
        <p:blipFill>
          <a:blip r:embed="rId5"/>
          <a:stretch>
            <a:fillRect/>
          </a:stretch>
        </p:blipFill>
        <p:spPr>
          <a:xfrm>
            <a:off x="1788821" y="6438993"/>
            <a:ext cx="1333500" cy="393700"/>
          </a:xfrm>
          <a:prstGeom prst="rect">
            <a:avLst/>
          </a:prstGeom>
        </p:spPr>
      </p:pic>
      <p:pic>
        <p:nvPicPr>
          <p:cNvPr id="4" name="Picture 2" descr="NORDUnet">
            <a:extLst>
              <a:ext uri="{FF2B5EF4-FFF2-40B4-BE49-F238E27FC236}">
                <a16:creationId xmlns:a16="http://schemas.microsoft.com/office/drawing/2014/main" id="{70F6653B-0332-A6C0-7C6E-65E22F5A829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58774" y="6416518"/>
            <a:ext cx="399582" cy="3995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letter s&#10;&#10;AI-generated content may be incorrect.">
            <a:extLst>
              <a:ext uri="{FF2B5EF4-FFF2-40B4-BE49-F238E27FC236}">
                <a16:creationId xmlns:a16="http://schemas.microsoft.com/office/drawing/2014/main" id="{24665410-596F-F682-A692-9C4E421493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6508" y="6448633"/>
            <a:ext cx="321879" cy="3840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PlaceHolder 1"/>
          <p:cNvSpPr>
            <a:spLocks noGrp="1"/>
          </p:cNvSpPr>
          <p:nvPr>
            <p:ph type="title"/>
          </p:nvPr>
        </p:nvSpPr>
        <p:spPr>
          <a:xfrm>
            <a:off x="429768" y="274320"/>
            <a:ext cx="11762232" cy="855000"/>
          </a:xfrm>
          <a:prstGeom prst="rect">
            <a:avLst/>
          </a:prstGeom>
          <a:noFill/>
          <a:ln w="0">
            <a:noFill/>
          </a:ln>
        </p:spPr>
        <p:txBody>
          <a:bodyPr lIns="0" tIns="354960" rIns="91440" bIns="318960" numCol="1" spcCol="0" anchor="ctr">
            <a:noAutofit/>
          </a:bodyPr>
          <a:lstStyle/>
          <a:p>
            <a:pPr indent="0" defTabSz="914400">
              <a:lnSpc>
                <a:spcPct val="90000"/>
              </a:lnSpc>
              <a:buNone/>
            </a:pPr>
            <a:r>
              <a:rPr lang="en-US" sz="2400" b="1" strike="noStrike" spc="-1" dirty="0">
                <a:latin typeface="Montserrat"/>
              </a:rPr>
              <a:t>Three </a:t>
            </a:r>
            <a:r>
              <a:rPr lang="en-US" sz="2400" b="1" spc="-1" dirty="0" err="1">
                <a:latin typeface="Montserrat"/>
              </a:rPr>
              <a:t>wessel</a:t>
            </a:r>
            <a:r>
              <a:rPr lang="en-US" sz="2400" b="1" spc="-1" dirty="0">
                <a:latin typeface="Montserrat"/>
              </a:rPr>
              <a:t> approach to </a:t>
            </a:r>
            <a:r>
              <a:rPr lang="en-US" sz="2400" b="1" strike="noStrike" spc="-1" dirty="0">
                <a:latin typeface="Montserrat"/>
              </a:rPr>
              <a:t>deploy a fiber optic cable across the Arctic – creating a corridor for a polar class cable ship</a:t>
            </a:r>
            <a:endParaRPr lang="en-SE" sz="2400" b="0" strike="noStrike" spc="-1">
              <a:latin typeface="Calibri"/>
            </a:endParaRPr>
          </a:p>
        </p:txBody>
      </p:sp>
      <p:pic>
        <p:nvPicPr>
          <p:cNvPr id="827" name="Picture 2" descr="Exp 302 - Platforms at Sea - ECORD: European Consortium for Ocean Research  Drilling"/>
          <p:cNvPicPr/>
          <p:nvPr/>
        </p:nvPicPr>
        <p:blipFill>
          <a:blip r:embed="rId3"/>
          <a:stretch/>
        </p:blipFill>
        <p:spPr>
          <a:xfrm>
            <a:off x="41760" y="1495800"/>
            <a:ext cx="7257600" cy="4835160"/>
          </a:xfrm>
          <a:prstGeom prst="rect">
            <a:avLst/>
          </a:prstGeom>
          <a:ln w="0">
            <a:noFill/>
          </a:ln>
        </p:spPr>
      </p:pic>
      <p:pic>
        <p:nvPicPr>
          <p:cNvPr id="828" name="Picture 2" descr="Home - ECORD: European Consortium for Ocean Research Drilling"/>
          <p:cNvPicPr/>
          <p:nvPr/>
        </p:nvPicPr>
        <p:blipFill>
          <a:blip r:embed="rId4"/>
          <a:stretch/>
        </p:blipFill>
        <p:spPr>
          <a:xfrm>
            <a:off x="5551920" y="1551240"/>
            <a:ext cx="1876680" cy="674280"/>
          </a:xfrm>
          <a:prstGeom prst="rect">
            <a:avLst/>
          </a:prstGeom>
          <a:ln w="0">
            <a:noFill/>
          </a:ln>
        </p:spPr>
      </p:pic>
      <p:pic>
        <p:nvPicPr>
          <p:cNvPr id="829" name="Google Shape;115;p24"/>
          <p:cNvPicPr/>
          <p:nvPr/>
        </p:nvPicPr>
        <p:blipFill>
          <a:blip r:embed="rId5" cstate="print">
            <a:extLst>
              <a:ext uri="{28A0092B-C50C-407E-A947-70E740481C1C}">
                <a14:useLocalDpi xmlns:a14="http://schemas.microsoft.com/office/drawing/2010/main"/>
              </a:ext>
            </a:extLst>
          </a:blip>
          <a:stretch/>
        </p:blipFill>
        <p:spPr>
          <a:xfrm>
            <a:off x="169200" y="1659960"/>
            <a:ext cx="1861560" cy="393120"/>
          </a:xfrm>
          <a:prstGeom prst="rect">
            <a:avLst/>
          </a:prstGeom>
          <a:ln w="0">
            <a:noFill/>
          </a:ln>
        </p:spPr>
      </p:pic>
      <p:pic>
        <p:nvPicPr>
          <p:cNvPr id="830" name="Picture 2" descr="www.bgs.ac.uk/wp-content/uploads/2020/03/BGS-lo..."/>
          <p:cNvPicPr/>
          <p:nvPr/>
        </p:nvPicPr>
        <p:blipFill>
          <a:blip r:embed="rId6"/>
          <a:stretch/>
        </p:blipFill>
        <p:spPr>
          <a:xfrm>
            <a:off x="3028680" y="1621440"/>
            <a:ext cx="1283040" cy="533520"/>
          </a:xfrm>
          <a:prstGeom prst="rect">
            <a:avLst/>
          </a:prstGeom>
          <a:ln w="0">
            <a:noFill/>
          </a:ln>
        </p:spPr>
      </p:pic>
      <p:pic>
        <p:nvPicPr>
          <p:cNvPr id="831" name="Bildobjekt 2"/>
          <p:cNvPicPr/>
          <p:nvPr/>
        </p:nvPicPr>
        <p:blipFill>
          <a:blip r:embed="rId7"/>
          <a:stretch/>
        </p:blipFill>
        <p:spPr>
          <a:xfrm>
            <a:off x="7329240" y="1495800"/>
            <a:ext cx="4850640" cy="2844000"/>
          </a:xfrm>
          <a:prstGeom prst="rect">
            <a:avLst/>
          </a:prstGeom>
          <a:ln w="0">
            <a:noFill/>
          </a:ln>
        </p:spPr>
      </p:pic>
      <p:pic>
        <p:nvPicPr>
          <p:cNvPr id="832" name="Bildobjekt 6"/>
          <p:cNvPicPr/>
          <p:nvPr/>
        </p:nvPicPr>
        <p:blipFill>
          <a:blip r:embed="rId8" cstate="print">
            <a:extLst>
              <a:ext uri="{28A0092B-C50C-407E-A947-70E740481C1C}">
                <a14:useLocalDpi xmlns:a14="http://schemas.microsoft.com/office/drawing/2010/main"/>
              </a:ext>
            </a:extLst>
          </a:blip>
          <a:srcRect b="738"/>
          <a:stretch/>
        </p:blipFill>
        <p:spPr>
          <a:xfrm>
            <a:off x="6870600" y="3832560"/>
            <a:ext cx="5309280" cy="2670840"/>
          </a:xfrm>
          <a:prstGeom prst="rect">
            <a:avLst/>
          </a:prstGeom>
          <a:ln w="0">
            <a:noFill/>
          </a:ln>
        </p:spPr>
      </p:pic>
      <p:sp>
        <p:nvSpPr>
          <p:cNvPr id="2" name="TextBox 1">
            <a:extLst>
              <a:ext uri="{FF2B5EF4-FFF2-40B4-BE49-F238E27FC236}">
                <a16:creationId xmlns:a16="http://schemas.microsoft.com/office/drawing/2014/main" id="{FF77883E-ECB9-E8F4-62C2-D877FA0F8EBB}"/>
              </a:ext>
            </a:extLst>
          </p:cNvPr>
          <p:cNvSpPr txBox="1"/>
          <p:nvPr/>
        </p:nvSpPr>
        <p:spPr>
          <a:xfrm>
            <a:off x="1409032" y="6330960"/>
            <a:ext cx="5473448" cy="369332"/>
          </a:xfrm>
          <a:prstGeom prst="rect">
            <a:avLst/>
          </a:prstGeom>
          <a:noFill/>
        </p:spPr>
        <p:txBody>
          <a:bodyPr wrap="square" rtlCol="0">
            <a:spAutoFit/>
          </a:bodyPr>
          <a:lstStyle/>
          <a:p>
            <a:r>
              <a:rPr lang="nb-NO" dirty="0" err="1"/>
              <a:t>Crossing</a:t>
            </a:r>
            <a:r>
              <a:rPr lang="nb-NO" dirty="0"/>
              <a:t> the North Pole </a:t>
            </a:r>
            <a:r>
              <a:rPr lang="nb-NO" dirty="0" err="1"/>
              <a:t>Ice</a:t>
            </a:r>
            <a:r>
              <a:rPr lang="nb-NO" dirty="0"/>
              <a:t> in </a:t>
            </a:r>
            <a:r>
              <a:rPr lang="nb-NO" dirty="0" err="1"/>
              <a:t>estimated</a:t>
            </a:r>
            <a:r>
              <a:rPr lang="nb-NO" dirty="0"/>
              <a:t> 42 </a:t>
            </a:r>
            <a:r>
              <a:rPr lang="nb-NO" dirty="0" err="1"/>
              <a:t>days</a:t>
            </a:r>
            <a:endParaRPr lang="nb-NO" dirty="0"/>
          </a:p>
        </p:txBody>
      </p:sp>
      <p:pic>
        <p:nvPicPr>
          <p:cNvPr id="3" name="Picture 2" descr="A close up of a sign&#10;&#10;AI-generated content may be incorrect.">
            <a:extLst>
              <a:ext uri="{FF2B5EF4-FFF2-40B4-BE49-F238E27FC236}">
                <a16:creationId xmlns:a16="http://schemas.microsoft.com/office/drawing/2014/main" id="{1A64330F-8D2C-24D1-4D09-6100F1B0FB97}"/>
              </a:ext>
            </a:extLst>
          </p:cNvPr>
          <p:cNvPicPr>
            <a:picLocks noChangeAspect="1"/>
          </p:cNvPicPr>
          <p:nvPr/>
        </p:nvPicPr>
        <p:blipFill>
          <a:blip r:embed="rId9"/>
          <a:stretch>
            <a:fillRect/>
          </a:stretch>
        </p:blipFill>
        <p:spPr>
          <a:xfrm>
            <a:off x="7995683" y="6414407"/>
            <a:ext cx="1733107" cy="443593"/>
          </a:xfrm>
          <a:prstGeom prst="rect">
            <a:avLst/>
          </a:prstGeom>
        </p:spPr>
      </p:pic>
      <p:pic>
        <p:nvPicPr>
          <p:cNvPr id="4" name="Picture 3" descr="A close-up of a logo&#10;&#10;AI-generated content may be incorrect.">
            <a:extLst>
              <a:ext uri="{FF2B5EF4-FFF2-40B4-BE49-F238E27FC236}">
                <a16:creationId xmlns:a16="http://schemas.microsoft.com/office/drawing/2014/main" id="{D09B6609-5129-6524-3595-AF3F1CDADDDB}"/>
              </a:ext>
            </a:extLst>
          </p:cNvPr>
          <p:cNvPicPr>
            <a:picLocks noChangeAspect="1"/>
          </p:cNvPicPr>
          <p:nvPr/>
        </p:nvPicPr>
        <p:blipFill>
          <a:blip r:embed="rId10"/>
          <a:stretch>
            <a:fillRect/>
          </a:stretch>
        </p:blipFill>
        <p:spPr>
          <a:xfrm>
            <a:off x="9699444" y="6439353"/>
            <a:ext cx="1333500" cy="393700"/>
          </a:xfrm>
          <a:prstGeom prst="rect">
            <a:avLst/>
          </a:prstGeom>
        </p:spPr>
      </p:pic>
      <p:pic>
        <p:nvPicPr>
          <p:cNvPr id="5" name="Picture 2" descr="NORDUnet">
            <a:extLst>
              <a:ext uri="{FF2B5EF4-FFF2-40B4-BE49-F238E27FC236}">
                <a16:creationId xmlns:a16="http://schemas.microsoft.com/office/drawing/2014/main" id="{6DF1FB77-1D3B-6DF4-4D96-4CB199970D0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669397" y="6416878"/>
            <a:ext cx="399582" cy="399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with a letter s&#10;&#10;AI-generated content may be incorrect.">
            <a:extLst>
              <a:ext uri="{FF2B5EF4-FFF2-40B4-BE49-F238E27FC236}">
                <a16:creationId xmlns:a16="http://schemas.microsoft.com/office/drawing/2014/main" id="{1F4BD6F7-FA32-5AFF-935A-6ED1609BCE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47131" y="6448993"/>
            <a:ext cx="321879" cy="3840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1007-A702-57FB-934A-3FF1A2B39E48}"/>
              </a:ext>
            </a:extLst>
          </p:cNvPr>
          <p:cNvSpPr>
            <a:spLocks noGrp="1"/>
          </p:cNvSpPr>
          <p:nvPr>
            <p:ph type="title"/>
          </p:nvPr>
        </p:nvSpPr>
        <p:spPr>
          <a:xfrm>
            <a:off x="558412" y="284380"/>
            <a:ext cx="10922776" cy="769612"/>
          </a:xfrm>
        </p:spPr>
        <p:txBody>
          <a:bodyPr>
            <a:noAutofit/>
          </a:bodyPr>
          <a:lstStyle/>
          <a:p>
            <a:r>
              <a:rPr lang="nb-NO" sz="3200" b="1" dirty="0"/>
              <a:t>Science and Research </a:t>
            </a:r>
            <a:r>
              <a:rPr lang="nb-NO" sz="3200" b="1" dirty="0" err="1"/>
              <a:t>with</a:t>
            </a:r>
            <a:r>
              <a:rPr lang="nb-NO" sz="3200" b="1" dirty="0"/>
              <a:t> sensors </a:t>
            </a:r>
            <a:r>
              <a:rPr lang="nb-NO" sz="3200" b="1" dirty="0" err="1"/>
              <a:t>applied</a:t>
            </a:r>
            <a:r>
              <a:rPr lang="nb-NO" sz="3200" b="1" dirty="0"/>
              <a:t> to fiber </a:t>
            </a:r>
            <a:r>
              <a:rPr lang="nb-NO" sz="3200" b="1" dirty="0" err="1"/>
              <a:t>optic</a:t>
            </a:r>
            <a:r>
              <a:rPr lang="nb-NO" sz="3200" b="1" dirty="0"/>
              <a:t> </a:t>
            </a:r>
            <a:r>
              <a:rPr lang="nb-NO" sz="3200" b="1" dirty="0" err="1"/>
              <a:t>cables</a:t>
            </a:r>
            <a:r>
              <a:rPr lang="nb-NO" sz="3200" b="1" dirty="0"/>
              <a:t>  </a:t>
            </a:r>
          </a:p>
        </p:txBody>
      </p:sp>
      <p:sp>
        <p:nvSpPr>
          <p:cNvPr id="5" name="Picture Placeholder 2">
            <a:extLst>
              <a:ext uri="{FF2B5EF4-FFF2-40B4-BE49-F238E27FC236}">
                <a16:creationId xmlns:a16="http://schemas.microsoft.com/office/drawing/2014/main" id="{284B469D-9A76-B71F-220D-B5B4EF52BD07}"/>
              </a:ext>
            </a:extLst>
          </p:cNvPr>
          <p:cNvSpPr>
            <a:spLocks noGrp="1"/>
          </p:cNvSpPr>
          <p:nvPr>
            <p:ph sz="half" idx="1"/>
          </p:nvPr>
        </p:nvSpPr>
        <p:spPr/>
        <p:txBody>
          <a:bodyPr>
            <a:normAutofit/>
          </a:bodyPr>
          <a:lstStyle/>
          <a:p>
            <a:r>
              <a:rPr lang="en-US" sz="2400" noProof="0" dirty="0"/>
              <a:t>Sensors </a:t>
            </a:r>
            <a:r>
              <a:rPr lang="en-US" sz="2400" dirty="0"/>
              <a:t>p</a:t>
            </a:r>
            <a:r>
              <a:rPr lang="en-US" sz="2400" noProof="0" dirty="0" err="1"/>
              <a:t>ermanently</a:t>
            </a:r>
            <a:r>
              <a:rPr lang="en-US" sz="2400" noProof="0" dirty="0"/>
              <a:t> embedded into the cable (SMART cables, CC nodes):</a:t>
            </a:r>
          </a:p>
          <a:p>
            <a:endParaRPr lang="en-US" sz="2400" noProof="0" dirty="0"/>
          </a:p>
          <a:p>
            <a:pPr marL="0" indent="0">
              <a:buNone/>
            </a:pPr>
            <a:r>
              <a:rPr lang="en-US" sz="2400" noProof="0" dirty="0"/>
              <a:t> </a:t>
            </a:r>
          </a:p>
          <a:p>
            <a:pPr marL="0" indent="0">
              <a:buNone/>
            </a:pPr>
            <a:endParaRPr lang="en-US" sz="2400" noProof="0" dirty="0"/>
          </a:p>
          <a:p>
            <a:r>
              <a:rPr lang="en-US" altLang="en-US" sz="2400" dirty="0"/>
              <a:t>The fiber inside the cable as a sensor</a:t>
            </a:r>
            <a:r>
              <a:rPr lang="sv-SE" altLang="en-US" sz="2400" dirty="0"/>
              <a:t> </a:t>
            </a:r>
            <a:r>
              <a:rPr lang="sv-SE" sz="2400" noProof="0" dirty="0"/>
              <a:t>(D</a:t>
            </a:r>
            <a:r>
              <a:rPr lang="sv-SE" sz="2400" dirty="0" err="1"/>
              <a:t>istributed</a:t>
            </a:r>
            <a:r>
              <a:rPr lang="sv-SE" sz="2400" dirty="0"/>
              <a:t> </a:t>
            </a:r>
            <a:r>
              <a:rPr lang="sv-SE" sz="2400" dirty="0" err="1"/>
              <a:t>Optical</a:t>
            </a:r>
            <a:r>
              <a:rPr lang="sv-SE" sz="2400" dirty="0"/>
              <a:t> Fiber Sensing, DOFS):</a:t>
            </a:r>
            <a:endParaRPr lang="en-US" sz="2000" noProof="0" dirty="0"/>
          </a:p>
          <a:p>
            <a:pPr marL="0" indent="0">
              <a:buNone/>
            </a:pPr>
            <a:endParaRPr lang="en-US" sz="2400" noProof="0" dirty="0"/>
          </a:p>
          <a:p>
            <a:pPr marL="0" indent="0">
              <a:buNone/>
            </a:pPr>
            <a:endParaRPr lang="en-US" sz="2400" noProof="0" dirty="0"/>
          </a:p>
          <a:p>
            <a:pPr marL="0" indent="0">
              <a:buNone/>
            </a:pPr>
            <a:endParaRPr lang="en-US" noProof="0" dirty="0"/>
          </a:p>
        </p:txBody>
      </p:sp>
      <p:pic>
        <p:nvPicPr>
          <p:cNvPr id="6" name="Picture 5">
            <a:extLst>
              <a:ext uri="{FF2B5EF4-FFF2-40B4-BE49-F238E27FC236}">
                <a16:creationId xmlns:a16="http://schemas.microsoft.com/office/drawing/2014/main" id="{E55B7589-73E7-2E7E-1D20-B19B5B0EAA2E}"/>
              </a:ext>
            </a:extLst>
          </p:cNvPr>
          <p:cNvPicPr>
            <a:picLocks noChangeAspect="1"/>
          </p:cNvPicPr>
          <p:nvPr/>
        </p:nvPicPr>
        <p:blipFill>
          <a:blip r:embed="rId2"/>
          <a:stretch>
            <a:fillRect/>
          </a:stretch>
        </p:blipFill>
        <p:spPr>
          <a:xfrm>
            <a:off x="954228" y="2608739"/>
            <a:ext cx="4810796" cy="514422"/>
          </a:xfrm>
          <a:prstGeom prst="rect">
            <a:avLst/>
          </a:prstGeom>
        </p:spPr>
      </p:pic>
      <p:pic>
        <p:nvPicPr>
          <p:cNvPr id="7" name="Picture 6">
            <a:extLst>
              <a:ext uri="{FF2B5EF4-FFF2-40B4-BE49-F238E27FC236}">
                <a16:creationId xmlns:a16="http://schemas.microsoft.com/office/drawing/2014/main" id="{9294631F-4245-A1B2-1A7C-D651E482E393}"/>
              </a:ext>
            </a:extLst>
          </p:cNvPr>
          <p:cNvPicPr>
            <a:picLocks noChangeAspect="1"/>
          </p:cNvPicPr>
          <p:nvPr/>
        </p:nvPicPr>
        <p:blipFill>
          <a:blip r:embed="rId3"/>
          <a:stretch>
            <a:fillRect/>
          </a:stretch>
        </p:blipFill>
        <p:spPr>
          <a:xfrm rot="21424479">
            <a:off x="1023601" y="5057649"/>
            <a:ext cx="4810796" cy="352474"/>
          </a:xfrm>
          <a:prstGeom prst="rect">
            <a:avLst/>
          </a:prstGeom>
        </p:spPr>
      </p:pic>
      <p:sp>
        <p:nvSpPr>
          <p:cNvPr id="8" name="Picture Placeholder 2">
            <a:extLst>
              <a:ext uri="{FF2B5EF4-FFF2-40B4-BE49-F238E27FC236}">
                <a16:creationId xmlns:a16="http://schemas.microsoft.com/office/drawing/2014/main" id="{65FE6ACA-2611-EB76-760F-2F1FBADB6A15}"/>
              </a:ext>
            </a:extLst>
          </p:cNvPr>
          <p:cNvSpPr txBox="1">
            <a:spLocks noGrp="1"/>
          </p:cNvSpPr>
          <p:nvPr>
            <p:ph sz="half" idx="2"/>
          </p:nvPr>
        </p:nvSpPr>
        <p:spPr>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Rapid development in sensing on submarine fiber cables!</a:t>
            </a:r>
          </a:p>
        </p:txBody>
      </p:sp>
      <p:grpSp>
        <p:nvGrpSpPr>
          <p:cNvPr id="9" name="Group 8">
            <a:extLst>
              <a:ext uri="{FF2B5EF4-FFF2-40B4-BE49-F238E27FC236}">
                <a16:creationId xmlns:a16="http://schemas.microsoft.com/office/drawing/2014/main" id="{7EC9DF56-9B38-267C-D016-153C4D4983E6}"/>
              </a:ext>
            </a:extLst>
          </p:cNvPr>
          <p:cNvGrpSpPr/>
          <p:nvPr/>
        </p:nvGrpSpPr>
        <p:grpSpPr>
          <a:xfrm>
            <a:off x="6315348" y="3023130"/>
            <a:ext cx="5469472" cy="3063166"/>
            <a:chOff x="6350858" y="2073710"/>
            <a:chExt cx="5469472" cy="3063166"/>
          </a:xfrm>
        </p:grpSpPr>
        <p:pic>
          <p:nvPicPr>
            <p:cNvPr id="10" name="Picture 9" descr="A close-up of a cable&#10;&#10;Description automatically generated">
              <a:extLst>
                <a:ext uri="{FF2B5EF4-FFF2-40B4-BE49-F238E27FC236}">
                  <a16:creationId xmlns:a16="http://schemas.microsoft.com/office/drawing/2014/main" id="{A57DB9F8-5455-8279-C788-E633AD2173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0858" y="2073710"/>
              <a:ext cx="5445628" cy="3063166"/>
            </a:xfrm>
            <a:prstGeom prst="rect">
              <a:avLst/>
            </a:prstGeom>
          </p:spPr>
        </p:pic>
        <p:sp>
          <p:nvSpPr>
            <p:cNvPr id="11" name="TextBox 10">
              <a:extLst>
                <a:ext uri="{FF2B5EF4-FFF2-40B4-BE49-F238E27FC236}">
                  <a16:creationId xmlns:a16="http://schemas.microsoft.com/office/drawing/2014/main" id="{383EB0BB-423F-FA88-84D0-B012B35DF265}"/>
                </a:ext>
              </a:extLst>
            </p:cNvPr>
            <p:cNvSpPr txBox="1"/>
            <p:nvPr/>
          </p:nvSpPr>
          <p:spPr>
            <a:xfrm>
              <a:off x="7935933" y="4829099"/>
              <a:ext cx="38843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https://dpi.ac/submarine-communication-cable/</a:t>
              </a:r>
            </a:p>
          </p:txBody>
        </p:sp>
      </p:grpSp>
      <p:pic>
        <p:nvPicPr>
          <p:cNvPr id="3" name="Picture 2" descr="A close up of a sign&#10;&#10;AI-generated content may be incorrect.">
            <a:extLst>
              <a:ext uri="{FF2B5EF4-FFF2-40B4-BE49-F238E27FC236}">
                <a16:creationId xmlns:a16="http://schemas.microsoft.com/office/drawing/2014/main" id="{3608032F-8B10-EA21-BCDE-116E49A7E619}"/>
              </a:ext>
            </a:extLst>
          </p:cNvPr>
          <p:cNvPicPr>
            <a:picLocks noChangeAspect="1"/>
          </p:cNvPicPr>
          <p:nvPr/>
        </p:nvPicPr>
        <p:blipFill>
          <a:blip r:embed="rId5"/>
          <a:stretch>
            <a:fillRect/>
          </a:stretch>
        </p:blipFill>
        <p:spPr>
          <a:xfrm>
            <a:off x="191386" y="6414407"/>
            <a:ext cx="1733107" cy="443593"/>
          </a:xfrm>
          <a:prstGeom prst="rect">
            <a:avLst/>
          </a:prstGeom>
        </p:spPr>
      </p:pic>
      <p:pic>
        <p:nvPicPr>
          <p:cNvPr id="4" name="Picture 3" descr="A close-up of a logo&#10;&#10;AI-generated content may be incorrect.">
            <a:extLst>
              <a:ext uri="{FF2B5EF4-FFF2-40B4-BE49-F238E27FC236}">
                <a16:creationId xmlns:a16="http://schemas.microsoft.com/office/drawing/2014/main" id="{8F9CC2A2-008D-5540-B9F7-1B0C4CB8FE31}"/>
              </a:ext>
            </a:extLst>
          </p:cNvPr>
          <p:cNvPicPr>
            <a:picLocks noChangeAspect="1"/>
          </p:cNvPicPr>
          <p:nvPr/>
        </p:nvPicPr>
        <p:blipFill>
          <a:blip r:embed="rId6"/>
          <a:stretch>
            <a:fillRect/>
          </a:stretch>
        </p:blipFill>
        <p:spPr>
          <a:xfrm>
            <a:off x="1895147" y="6439353"/>
            <a:ext cx="1333500" cy="393700"/>
          </a:xfrm>
          <a:prstGeom prst="rect">
            <a:avLst/>
          </a:prstGeom>
        </p:spPr>
      </p:pic>
      <p:pic>
        <p:nvPicPr>
          <p:cNvPr id="12" name="Picture 2" descr="NORDUnet">
            <a:extLst>
              <a:ext uri="{FF2B5EF4-FFF2-40B4-BE49-F238E27FC236}">
                <a16:creationId xmlns:a16="http://schemas.microsoft.com/office/drawing/2014/main" id="{790DA954-DBEA-8EB2-47C8-0107ACA34A0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65100" y="6416878"/>
            <a:ext cx="399582" cy="3995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a letter s&#10;&#10;AI-generated content may be incorrect.">
            <a:extLst>
              <a:ext uri="{FF2B5EF4-FFF2-40B4-BE49-F238E27FC236}">
                <a16:creationId xmlns:a16="http://schemas.microsoft.com/office/drawing/2014/main" id="{A7C581DF-C3CB-BCA3-549D-765918299EF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42834" y="6448993"/>
            <a:ext cx="321879" cy="384060"/>
          </a:xfrm>
          <a:prstGeom prst="rect">
            <a:avLst/>
          </a:prstGeom>
        </p:spPr>
      </p:pic>
    </p:spTree>
    <p:extLst>
      <p:ext uri="{BB962C8B-B14F-4D97-AF65-F5344CB8AC3E}">
        <p14:creationId xmlns:p14="http://schemas.microsoft.com/office/powerpoint/2010/main" val="1435316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5E31-7580-EE96-2FB0-25303F7948AD}"/>
              </a:ext>
            </a:extLst>
          </p:cNvPr>
          <p:cNvSpPr>
            <a:spLocks noGrp="1"/>
          </p:cNvSpPr>
          <p:nvPr>
            <p:ph type="title"/>
          </p:nvPr>
        </p:nvSpPr>
        <p:spPr>
          <a:xfrm>
            <a:off x="838200" y="365126"/>
            <a:ext cx="10515600" cy="812052"/>
          </a:xfrm>
        </p:spPr>
        <p:txBody>
          <a:bodyPr>
            <a:normAutofit/>
          </a:bodyPr>
          <a:lstStyle/>
          <a:p>
            <a:r>
              <a:rPr lang="en-US" noProof="0" dirty="0"/>
              <a:t>Distributed Optical Fiber Sensing (DOFS)</a:t>
            </a:r>
          </a:p>
        </p:txBody>
      </p:sp>
      <p:sp>
        <p:nvSpPr>
          <p:cNvPr id="4" name="Content Placeholder 3">
            <a:extLst>
              <a:ext uri="{FF2B5EF4-FFF2-40B4-BE49-F238E27FC236}">
                <a16:creationId xmlns:a16="http://schemas.microsoft.com/office/drawing/2014/main" id="{715A41CC-F7B0-430E-CE42-8B8CE00B53DA}"/>
              </a:ext>
            </a:extLst>
          </p:cNvPr>
          <p:cNvSpPr>
            <a:spLocks noGrp="1"/>
          </p:cNvSpPr>
          <p:nvPr>
            <p:ph idx="1"/>
          </p:nvPr>
        </p:nvSpPr>
        <p:spPr>
          <a:xfrm>
            <a:off x="489098" y="1573619"/>
            <a:ext cx="6039718" cy="4319176"/>
          </a:xfrm>
        </p:spPr>
        <p:txBody>
          <a:bodyPr>
            <a:normAutofit/>
          </a:bodyPr>
          <a:lstStyle/>
          <a:p>
            <a:pPr marL="0" indent="0">
              <a:buNone/>
            </a:pPr>
            <a:r>
              <a:rPr lang="en-US" noProof="0" dirty="0"/>
              <a:t>Measuring </a:t>
            </a:r>
            <a:r>
              <a:rPr lang="en-US" b="1" noProof="0" dirty="0"/>
              <a:t>along</a:t>
            </a:r>
            <a:r>
              <a:rPr lang="en-US" noProof="0" dirty="0"/>
              <a:t> the optical fiber</a:t>
            </a:r>
          </a:p>
          <a:p>
            <a:r>
              <a:rPr lang="en-US" b="1" noProof="0" dirty="0"/>
              <a:t>Scattering based</a:t>
            </a:r>
            <a:r>
              <a:rPr lang="sv-SE" b="1" noProof="0" dirty="0"/>
              <a:t>:</a:t>
            </a:r>
            <a:r>
              <a:rPr lang="sv-SE" b="1" dirty="0"/>
              <a:t> </a:t>
            </a:r>
          </a:p>
          <a:p>
            <a:pPr lvl="1"/>
            <a:r>
              <a:rPr lang="en-US" b="1" noProof="0" dirty="0"/>
              <a:t>Rayleigh (DAS, </a:t>
            </a:r>
            <a:r>
              <a:rPr lang="en-US" sz="1400" b="1" noProof="0" dirty="0"/>
              <a:t>strain and temperature</a:t>
            </a:r>
            <a:r>
              <a:rPr lang="en-US" b="1" noProof="0" dirty="0"/>
              <a:t>)</a:t>
            </a:r>
            <a:endParaRPr lang="en-US" b="1" dirty="0"/>
          </a:p>
          <a:p>
            <a:pPr lvl="1"/>
            <a:r>
              <a:rPr lang="en-US" noProof="0" dirty="0"/>
              <a:t>Raman (DTS, </a:t>
            </a:r>
            <a:r>
              <a:rPr lang="en-US" sz="1400" noProof="0" dirty="0"/>
              <a:t>temperature only</a:t>
            </a:r>
            <a:r>
              <a:rPr lang="en-US" noProof="0" dirty="0"/>
              <a:t>)</a:t>
            </a:r>
          </a:p>
          <a:p>
            <a:pPr lvl="1"/>
            <a:r>
              <a:rPr lang="en-US" noProof="0" dirty="0"/>
              <a:t>Brillouin (DSTS, </a:t>
            </a:r>
            <a:r>
              <a:rPr lang="en-US" sz="1400" noProof="0" dirty="0"/>
              <a:t>strain and temperature</a:t>
            </a:r>
            <a:r>
              <a:rPr lang="en-US" noProof="0" dirty="0"/>
              <a:t>)</a:t>
            </a:r>
          </a:p>
          <a:p>
            <a:r>
              <a:rPr lang="en-US" b="1" noProof="0" dirty="0"/>
              <a:t>Forward transmission based: </a:t>
            </a:r>
          </a:p>
          <a:p>
            <a:pPr lvl="1"/>
            <a:r>
              <a:rPr lang="en-US" b="1" noProof="0" dirty="0"/>
              <a:t>State Of Polarization</a:t>
            </a:r>
          </a:p>
          <a:p>
            <a:pPr lvl="1"/>
            <a:r>
              <a:rPr lang="en-US" dirty="0"/>
              <a:t>Interferometric</a:t>
            </a:r>
            <a:br>
              <a:rPr lang="en-US" dirty="0"/>
            </a:br>
            <a:r>
              <a:rPr lang="en-US" dirty="0"/>
              <a:t>(on received signal or Fiber Bragg Grating reflected signal)</a:t>
            </a:r>
            <a:endParaRPr lang="en-US" noProof="0" dirty="0"/>
          </a:p>
        </p:txBody>
      </p:sp>
      <p:pic>
        <p:nvPicPr>
          <p:cNvPr id="25" name="Picture 24" descr="A coral reef under water&#10;&#10;Description automatically generated">
            <a:extLst>
              <a:ext uri="{FF2B5EF4-FFF2-40B4-BE49-F238E27FC236}">
                <a16:creationId xmlns:a16="http://schemas.microsoft.com/office/drawing/2014/main" id="{5210E05C-F04E-B7CD-B0F6-C74F36AE88BC}"/>
              </a:ext>
            </a:extLst>
          </p:cNvPr>
          <p:cNvPicPr>
            <a:picLocks noChangeAspect="1"/>
          </p:cNvPicPr>
          <p:nvPr/>
        </p:nvPicPr>
        <p:blipFill>
          <a:blip r:embed="rId4"/>
          <a:stretch>
            <a:fillRect/>
          </a:stretch>
        </p:blipFill>
        <p:spPr>
          <a:xfrm>
            <a:off x="6869573" y="1960884"/>
            <a:ext cx="4728870" cy="3931909"/>
          </a:xfrm>
          <a:prstGeom prst="rect">
            <a:avLst/>
          </a:prstGeom>
        </p:spPr>
      </p:pic>
      <p:sp>
        <p:nvSpPr>
          <p:cNvPr id="10" name="TextBox 9">
            <a:extLst>
              <a:ext uri="{FF2B5EF4-FFF2-40B4-BE49-F238E27FC236}">
                <a16:creationId xmlns:a16="http://schemas.microsoft.com/office/drawing/2014/main" id="{9AC8D956-D8C1-41CF-23BE-A10D9715E332}"/>
              </a:ext>
            </a:extLst>
          </p:cNvPr>
          <p:cNvSpPr txBox="1"/>
          <p:nvPr/>
        </p:nvSpPr>
        <p:spPr>
          <a:xfrm>
            <a:off x="8670753" y="5892793"/>
            <a:ext cx="2667169" cy="2778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https://www.asn.com/fiber-sensing/</a:t>
            </a:r>
          </a:p>
        </p:txBody>
      </p:sp>
      <p:pic>
        <p:nvPicPr>
          <p:cNvPr id="12" name="Picture 11">
            <a:extLst>
              <a:ext uri="{FF2B5EF4-FFF2-40B4-BE49-F238E27FC236}">
                <a16:creationId xmlns:a16="http://schemas.microsoft.com/office/drawing/2014/main" id="{DEF33FC0-F27A-B672-9CBD-EC62E2000391}"/>
              </a:ext>
            </a:extLst>
          </p:cNvPr>
          <p:cNvPicPr>
            <a:picLocks noChangeAspect="1"/>
          </p:cNvPicPr>
          <p:nvPr/>
        </p:nvPicPr>
        <p:blipFill>
          <a:blip r:embed="rId5"/>
          <a:stretch>
            <a:fillRect/>
          </a:stretch>
        </p:blipFill>
        <p:spPr>
          <a:xfrm rot="21283774">
            <a:off x="1064071" y="5716556"/>
            <a:ext cx="4810796" cy="352474"/>
          </a:xfrm>
          <a:prstGeom prst="rect">
            <a:avLst/>
          </a:prstGeom>
        </p:spPr>
      </p:pic>
      <p:pic>
        <p:nvPicPr>
          <p:cNvPr id="3" name="Picture 2" descr="A close up of a sign&#10;&#10;AI-generated content may be incorrect.">
            <a:extLst>
              <a:ext uri="{FF2B5EF4-FFF2-40B4-BE49-F238E27FC236}">
                <a16:creationId xmlns:a16="http://schemas.microsoft.com/office/drawing/2014/main" id="{8DFF0885-B2B3-098F-C00C-467CBA6CB47C}"/>
              </a:ext>
            </a:extLst>
          </p:cNvPr>
          <p:cNvPicPr>
            <a:picLocks noChangeAspect="1"/>
          </p:cNvPicPr>
          <p:nvPr/>
        </p:nvPicPr>
        <p:blipFill>
          <a:blip r:embed="rId6"/>
          <a:stretch>
            <a:fillRect/>
          </a:stretch>
        </p:blipFill>
        <p:spPr>
          <a:xfrm>
            <a:off x="8016949" y="6414407"/>
            <a:ext cx="1733107" cy="443593"/>
          </a:xfrm>
          <a:prstGeom prst="rect">
            <a:avLst/>
          </a:prstGeom>
        </p:spPr>
      </p:pic>
      <p:pic>
        <p:nvPicPr>
          <p:cNvPr id="5" name="Picture 4" descr="A close-up of a logo&#10;&#10;AI-generated content may be incorrect.">
            <a:extLst>
              <a:ext uri="{FF2B5EF4-FFF2-40B4-BE49-F238E27FC236}">
                <a16:creationId xmlns:a16="http://schemas.microsoft.com/office/drawing/2014/main" id="{8E5843C4-A898-8E56-3632-85C2F1CB86C7}"/>
              </a:ext>
            </a:extLst>
          </p:cNvPr>
          <p:cNvPicPr>
            <a:picLocks noChangeAspect="1"/>
          </p:cNvPicPr>
          <p:nvPr/>
        </p:nvPicPr>
        <p:blipFill>
          <a:blip r:embed="rId7"/>
          <a:stretch>
            <a:fillRect/>
          </a:stretch>
        </p:blipFill>
        <p:spPr>
          <a:xfrm>
            <a:off x="9720710" y="6439353"/>
            <a:ext cx="1333500" cy="393700"/>
          </a:xfrm>
          <a:prstGeom prst="rect">
            <a:avLst/>
          </a:prstGeom>
        </p:spPr>
      </p:pic>
      <p:pic>
        <p:nvPicPr>
          <p:cNvPr id="6" name="Picture 2" descr="NORDUnet">
            <a:extLst>
              <a:ext uri="{FF2B5EF4-FFF2-40B4-BE49-F238E27FC236}">
                <a16:creationId xmlns:a16="http://schemas.microsoft.com/office/drawing/2014/main" id="{052814D9-7F07-CF05-103A-A46BBCEDF08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690663" y="6416878"/>
            <a:ext cx="399582" cy="3995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with a letter s&#10;&#10;AI-generated content may be incorrect.">
            <a:extLst>
              <a:ext uri="{FF2B5EF4-FFF2-40B4-BE49-F238E27FC236}">
                <a16:creationId xmlns:a16="http://schemas.microsoft.com/office/drawing/2014/main" id="{A27192B2-DADE-455B-FECA-2BEB62C4B8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168397" y="6448993"/>
            <a:ext cx="321879" cy="384060"/>
          </a:xfrm>
          <a:prstGeom prst="rect">
            <a:avLst/>
          </a:prstGeom>
        </p:spPr>
      </p:pic>
    </p:spTree>
    <p:custDataLst>
      <p:tags r:id="rId1"/>
    </p:custDataLst>
    <p:extLst>
      <p:ext uri="{BB962C8B-B14F-4D97-AF65-F5344CB8AC3E}">
        <p14:creationId xmlns:p14="http://schemas.microsoft.com/office/powerpoint/2010/main" val="19046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D8CD-8D07-BE2F-0810-A5A76CE177C4}"/>
              </a:ext>
            </a:extLst>
          </p:cNvPr>
          <p:cNvSpPr>
            <a:spLocks noGrp="1"/>
          </p:cNvSpPr>
          <p:nvPr>
            <p:ph type="title"/>
          </p:nvPr>
        </p:nvSpPr>
        <p:spPr>
          <a:xfrm>
            <a:off x="326136" y="33702"/>
            <a:ext cx="11865864" cy="1325563"/>
          </a:xfrm>
        </p:spPr>
        <p:txBody>
          <a:bodyPr anchor="ctr">
            <a:normAutofit fontScale="90000"/>
          </a:bodyPr>
          <a:lstStyle/>
          <a:p>
            <a:r>
              <a:rPr lang="en-US" b="1" dirty="0"/>
              <a:t>Distributed Acoustic Sensing - DAS</a:t>
            </a:r>
            <a:br>
              <a:rPr lang="en-US" dirty="0"/>
            </a:br>
            <a:r>
              <a:rPr lang="en-US" dirty="0"/>
              <a:t>“turning an optical fiber into a long microphone”</a:t>
            </a:r>
          </a:p>
        </p:txBody>
      </p:sp>
      <p:pic>
        <p:nvPicPr>
          <p:cNvPr id="5" name="Content Placeholder 4" descr="A diagram of a cable&#10;&#10;Description automatically generated">
            <a:extLst>
              <a:ext uri="{FF2B5EF4-FFF2-40B4-BE49-F238E27FC236}">
                <a16:creationId xmlns:a16="http://schemas.microsoft.com/office/drawing/2014/main" id="{8CAF3592-BB2F-28D1-39FE-5931E107021F}"/>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76137" y="1662385"/>
            <a:ext cx="7421943" cy="4174843"/>
          </a:xfrm>
          <a:noFill/>
        </p:spPr>
      </p:pic>
      <p:sp>
        <p:nvSpPr>
          <p:cNvPr id="10" name="Content Placeholder 3">
            <a:extLst>
              <a:ext uri="{FF2B5EF4-FFF2-40B4-BE49-F238E27FC236}">
                <a16:creationId xmlns:a16="http://schemas.microsoft.com/office/drawing/2014/main" id="{DC8A8DE2-7BA3-609D-14F7-46D3F37A30CD}"/>
              </a:ext>
            </a:extLst>
          </p:cNvPr>
          <p:cNvSpPr>
            <a:spLocks noGrp="1"/>
          </p:cNvSpPr>
          <p:nvPr>
            <p:ph sz="half" idx="2"/>
          </p:nvPr>
        </p:nvSpPr>
        <p:spPr>
          <a:xfrm>
            <a:off x="7669742" y="1277957"/>
            <a:ext cx="4522258" cy="2710149"/>
          </a:xfrm>
        </p:spPr>
        <p:txBody>
          <a:bodyPr>
            <a:normAutofit lnSpcReduction="10000"/>
          </a:bodyPr>
          <a:lstStyle/>
          <a:p>
            <a:endParaRPr lang="en-US" sz="1600" dirty="0"/>
          </a:p>
          <a:p>
            <a:r>
              <a:rPr lang="en-US" sz="1600" kern="0" dirty="0">
                <a:solidFill>
                  <a:srgbClr val="000000"/>
                </a:solidFill>
                <a:latin typeface="Arial"/>
                <a:cs typeface="Arial"/>
                <a:sym typeface="Arial"/>
              </a:rPr>
              <a:t>DAS unit on shore sends frequency swept</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 pulses into the fiber and measure tiny phase changes in the scattered signal.</a:t>
            </a:r>
            <a:endParaRPr lang="en-US" sz="1600" dirty="0"/>
          </a:p>
          <a:p>
            <a:r>
              <a:rPr lang="en-US" sz="1600" dirty="0"/>
              <a:t>The fiber is synthesized into an array of sensors measuring acoustic energy by recording tiny strains. </a:t>
            </a:r>
          </a:p>
          <a:p>
            <a:r>
              <a:rPr lang="en-US" sz="1600" dirty="0"/>
              <a:t>Ordinary telecom fiber optic cables</a:t>
            </a:r>
          </a:p>
          <a:p>
            <a:r>
              <a:rPr lang="en-US" sz="1600" dirty="0"/>
              <a:t>High spatial resolution (~ 1-2 m)</a:t>
            </a:r>
          </a:p>
          <a:p>
            <a:r>
              <a:rPr lang="en-US" sz="1600" dirty="0"/>
              <a:t>Measurement over 100 km of cable</a:t>
            </a:r>
          </a:p>
          <a:p>
            <a:pPr marL="0" indent="0">
              <a:buNone/>
            </a:pPr>
            <a:endParaRPr lang="en-US" sz="1600" dirty="0"/>
          </a:p>
        </p:txBody>
      </p:sp>
      <p:grpSp>
        <p:nvGrpSpPr>
          <p:cNvPr id="3" name="Group 2">
            <a:extLst>
              <a:ext uri="{FF2B5EF4-FFF2-40B4-BE49-F238E27FC236}">
                <a16:creationId xmlns:a16="http://schemas.microsoft.com/office/drawing/2014/main" id="{D7E2963C-E919-AD4B-59DA-BBE569278549}"/>
              </a:ext>
            </a:extLst>
          </p:cNvPr>
          <p:cNvGrpSpPr/>
          <p:nvPr/>
        </p:nvGrpSpPr>
        <p:grpSpPr>
          <a:xfrm>
            <a:off x="7916225" y="3988106"/>
            <a:ext cx="3555180" cy="2879188"/>
            <a:chOff x="6380528" y="2029838"/>
            <a:chExt cx="5679168" cy="4311452"/>
          </a:xfrm>
        </p:grpSpPr>
        <p:pic>
          <p:nvPicPr>
            <p:cNvPr id="4" name="Picture 3" descr="Chart&#10;&#10;Description automatically generated">
              <a:extLst>
                <a:ext uri="{FF2B5EF4-FFF2-40B4-BE49-F238E27FC236}">
                  <a16:creationId xmlns:a16="http://schemas.microsoft.com/office/drawing/2014/main" id="{AC0E6100-CA76-0096-CDD2-E7114B691A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81" t="4559" r="6034" b="4355"/>
            <a:stretch/>
          </p:blipFill>
          <p:spPr>
            <a:xfrm>
              <a:off x="6380528" y="2029838"/>
              <a:ext cx="5679168" cy="4311452"/>
            </a:xfrm>
            <a:prstGeom prst="rect">
              <a:avLst/>
            </a:prstGeom>
          </p:spPr>
        </p:pic>
        <p:sp>
          <p:nvSpPr>
            <p:cNvPr id="6" name="TextBox 5">
              <a:extLst>
                <a:ext uri="{FF2B5EF4-FFF2-40B4-BE49-F238E27FC236}">
                  <a16:creationId xmlns:a16="http://schemas.microsoft.com/office/drawing/2014/main" id="{4C76E679-4430-BC7B-4B88-66739ED5F5C6}"/>
                </a:ext>
              </a:extLst>
            </p:cNvPr>
            <p:cNvSpPr txBox="1"/>
            <p:nvPr/>
          </p:nvSpPr>
          <p:spPr>
            <a:xfrm>
              <a:off x="6794176" y="4911477"/>
              <a:ext cx="1778760" cy="460882"/>
            </a:xfrm>
            <a:prstGeom prst="rect">
              <a:avLst/>
            </a:prstGeom>
            <a:solidFill>
              <a:schemeClr val="bg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Earth quake </a:t>
              </a:r>
            </a:p>
          </p:txBody>
        </p:sp>
        <p:sp>
          <p:nvSpPr>
            <p:cNvPr id="7" name="Explosion: 14 Points 6">
              <a:extLst>
                <a:ext uri="{FF2B5EF4-FFF2-40B4-BE49-F238E27FC236}">
                  <a16:creationId xmlns:a16="http://schemas.microsoft.com/office/drawing/2014/main" id="{166D1923-CFD7-E962-1588-1820C9162DA7}"/>
                </a:ext>
              </a:extLst>
            </p:cNvPr>
            <p:cNvSpPr/>
            <p:nvPr/>
          </p:nvSpPr>
          <p:spPr>
            <a:xfrm>
              <a:off x="6794176" y="4527902"/>
              <a:ext cx="244989" cy="212575"/>
            </a:xfrm>
            <a:prstGeom prst="irregularSeal2">
              <a:avLst/>
            </a:prstGeom>
            <a:solidFill>
              <a:srgbClr val="FF0000"/>
            </a:solidFill>
            <a:ln>
              <a:solidFill>
                <a:srgbClr val="FF0000"/>
              </a:solidFill>
            </a:ln>
            <a:effectLst>
              <a:glow rad="2286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A41821A-53D7-C307-F0F5-3BF2665BE2AC}"/>
              </a:ext>
            </a:extLst>
          </p:cNvPr>
          <p:cNvSpPr txBox="1"/>
          <p:nvPr/>
        </p:nvSpPr>
        <p:spPr>
          <a:xfrm>
            <a:off x="4012977" y="5836503"/>
            <a:ext cx="369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Calibri" panose="020F0502020204030204"/>
              </a:rPr>
              <a:t>Image</a:t>
            </a:r>
            <a:r>
              <a:rPr kumimoji="0" lang="nb-NO" sz="1800" b="0" i="0" u="none" strike="noStrike" kern="1200" cap="none" spc="0" normalizeH="0" baseline="0" noProof="0" dirty="0">
                <a:ln>
                  <a:noFill/>
                </a:ln>
                <a:solidFill>
                  <a:srgbClr val="000000"/>
                </a:solidFill>
                <a:effectLst/>
                <a:uLnTx/>
                <a:uFillTx/>
                <a:latin typeface="Calibri" panose="020F0502020204030204"/>
                <a:ea typeface="+mn-ea"/>
                <a:cs typeface="+mn-cs"/>
              </a:rPr>
              <a:t> by prof. Martin Landrø, NTNU</a:t>
            </a:r>
          </a:p>
        </p:txBody>
      </p:sp>
      <p:pic>
        <p:nvPicPr>
          <p:cNvPr id="8" name="Bilde 80">
            <a:extLst>
              <a:ext uri="{FF2B5EF4-FFF2-40B4-BE49-F238E27FC236}">
                <a16:creationId xmlns:a16="http://schemas.microsoft.com/office/drawing/2014/main" id="{B6EBBF54-0B08-5EF3-B619-B611B30C06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373" y="6345936"/>
            <a:ext cx="1489404" cy="478362"/>
          </a:xfrm>
          <a:prstGeom prst="rect">
            <a:avLst/>
          </a:prstGeom>
        </p:spPr>
      </p:pic>
      <p:pic>
        <p:nvPicPr>
          <p:cNvPr id="11" name="Bilde 78">
            <a:extLst>
              <a:ext uri="{FF2B5EF4-FFF2-40B4-BE49-F238E27FC236}">
                <a16:creationId xmlns:a16="http://schemas.microsoft.com/office/drawing/2014/main" id="{2861A41F-2F6B-C032-BB95-05CD6EDC65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24794" y="6352273"/>
            <a:ext cx="2050662" cy="505727"/>
          </a:xfrm>
          <a:prstGeom prst="rect">
            <a:avLst/>
          </a:prstGeom>
        </p:spPr>
      </p:pic>
    </p:spTree>
    <p:extLst>
      <p:ext uri="{BB962C8B-B14F-4D97-AF65-F5344CB8AC3E}">
        <p14:creationId xmlns:p14="http://schemas.microsoft.com/office/powerpoint/2010/main" val="22609383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5.7"/>
</p:tagLst>
</file>

<file path=ppt/theme/theme1.xml><?xml version="1.0" encoding="utf-8"?>
<a:theme xmlns:a="http://schemas.openxmlformats.org/drawingml/2006/main" name="Egendefinert utforming">
  <a:themeElements>
    <a:clrScheme name="Egendefinert 1">
      <a:dk1>
        <a:srgbClr val="000000"/>
      </a:dk1>
      <a:lt1>
        <a:srgbClr val="FFFFFF"/>
      </a:lt1>
      <a:dk2>
        <a:srgbClr val="44546A"/>
      </a:dk2>
      <a:lt2>
        <a:srgbClr val="E7E6E6"/>
      </a:lt2>
      <a:accent1>
        <a:srgbClr val="0D0034"/>
      </a:accent1>
      <a:accent2>
        <a:srgbClr val="6D4BFA"/>
      </a:accent2>
      <a:accent3>
        <a:srgbClr val="B4B0FA"/>
      </a:accent3>
      <a:accent4>
        <a:srgbClr val="F2F1FC"/>
      </a:accent4>
      <a:accent5>
        <a:srgbClr val="0DBB82"/>
      </a:accent5>
      <a:accent6>
        <a:srgbClr val="A2E3BE"/>
      </a:accent6>
      <a:hlink>
        <a:srgbClr val="6D4BFA"/>
      </a:hlink>
      <a:folHlink>
        <a:srgbClr val="FF94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D250453-3238-404D-AA5B-5B850B69B74F}" vid="{C86B2365-ACB3-5243-91A8-A77EB596447B}"/>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Egendefinert utforming">
  <a:themeElements>
    <a:clrScheme name="Egendefinert 1">
      <a:dk1>
        <a:srgbClr val="000000"/>
      </a:dk1>
      <a:lt1>
        <a:srgbClr val="FFFFFF"/>
      </a:lt1>
      <a:dk2>
        <a:srgbClr val="44546A"/>
      </a:dk2>
      <a:lt2>
        <a:srgbClr val="E7E6E6"/>
      </a:lt2>
      <a:accent1>
        <a:srgbClr val="0D0034"/>
      </a:accent1>
      <a:accent2>
        <a:srgbClr val="6D4BFA"/>
      </a:accent2>
      <a:accent3>
        <a:srgbClr val="B4B0FA"/>
      </a:accent3>
      <a:accent4>
        <a:srgbClr val="F2F1FC"/>
      </a:accent4>
      <a:accent5>
        <a:srgbClr val="0DBB82"/>
      </a:accent5>
      <a:accent6>
        <a:srgbClr val="A2E3BE"/>
      </a:accent6>
      <a:hlink>
        <a:srgbClr val="6D4BFA"/>
      </a:hlink>
      <a:folHlink>
        <a:srgbClr val="FF94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kt standardpresentasjon november.potx  -  Skrivebeskyttet" id="{1C6D26CF-1B7C-4BCF-900D-9416ED70F582}" vid="{BD205A87-8448-43DD-A4C2-1276813F7A50}"/>
    </a:ext>
  </a:extLst>
</a:theme>
</file>

<file path=ppt/theme/theme4.xml><?xml version="1.0" encoding="utf-8"?>
<a:theme xmlns:a="http://schemas.openxmlformats.org/drawingml/2006/main" name="Office-tema">
  <a:themeElements>
    <a:clrScheme name="Egendefinert 1">
      <a:dk1>
        <a:srgbClr val="000000"/>
      </a:dk1>
      <a:lt1>
        <a:srgbClr val="FFFFFF"/>
      </a:lt1>
      <a:dk2>
        <a:srgbClr val="44546A"/>
      </a:dk2>
      <a:lt2>
        <a:srgbClr val="E7E6E6"/>
      </a:lt2>
      <a:accent1>
        <a:srgbClr val="0D0034"/>
      </a:accent1>
      <a:accent2>
        <a:srgbClr val="6D4BFA"/>
      </a:accent2>
      <a:accent3>
        <a:srgbClr val="B4B0FA"/>
      </a:accent3>
      <a:accent4>
        <a:srgbClr val="F2F1FC"/>
      </a:accent4>
      <a:accent5>
        <a:srgbClr val="0DBB82"/>
      </a:accent5>
      <a:accent6>
        <a:srgbClr val="A2E3BE"/>
      </a:accent6>
      <a:hlink>
        <a:srgbClr val="6D4BFA"/>
      </a:hlink>
      <a:folHlink>
        <a:srgbClr val="FF94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D250453-3238-404D-AA5B-5B850B69B74F}" vid="{65CB96B4-B6C7-AB4B-B65B-3AEE3F038D5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5c0d285-5c28-4e59-bd29-37142c42b31b">
      <UserInfo>
        <DisplayName>Helga Johnsen Meisfjord</DisplayName>
        <AccountId>268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095388C596FBC42B865C82DEA9140C1" ma:contentTypeVersion="5" ma:contentTypeDescription="Opprett et nytt dokument." ma:contentTypeScope="" ma:versionID="74bcefca7605cfdd3f21d2dff65a4711">
  <xsd:schema xmlns:xsd="http://www.w3.org/2001/XMLSchema" xmlns:xs="http://www.w3.org/2001/XMLSchema" xmlns:p="http://schemas.microsoft.com/office/2006/metadata/properties" xmlns:ns2="c8ce56ae-2066-4f69-b637-b24c7241fad3" xmlns:ns3="95c0d285-5c28-4e59-bd29-37142c42b31b" targetNamespace="http://schemas.microsoft.com/office/2006/metadata/properties" ma:root="true" ma:fieldsID="9a4de3995c9658acf0f42ebdc13941ac" ns2:_="" ns3:_="">
    <xsd:import namespace="c8ce56ae-2066-4f69-b637-b24c7241fad3"/>
    <xsd:import namespace="95c0d285-5c28-4e59-bd29-37142c42b3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e56ae-2066-4f69-b637-b24c7241f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c0d285-5c28-4e59-bd29-37142c42b31b"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E1380E-6118-4356-A881-67047CF591C1}">
  <ds:schemaRefs>
    <ds:schemaRef ds:uri="http://schemas.microsoft.com/sharepoint/v3/contenttype/forms"/>
  </ds:schemaRefs>
</ds:datastoreItem>
</file>

<file path=customXml/itemProps2.xml><?xml version="1.0" encoding="utf-8"?>
<ds:datastoreItem xmlns:ds="http://schemas.openxmlformats.org/officeDocument/2006/customXml" ds:itemID="{7DF546E6-F6B5-4916-9DA8-B81E0A729699}">
  <ds:schemaRefs>
    <ds:schemaRef ds:uri="95c0d285-5c28-4e59-bd29-37142c42b31b"/>
    <ds:schemaRef ds:uri="c8ce56ae-2066-4f69-b637-b24c7241fa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881AAA1-05BE-4154-919D-15850A835AFD}">
  <ds:schemaRefs>
    <ds:schemaRef ds:uri="95c0d285-5c28-4e59-bd29-37142c42b31b"/>
    <ds:schemaRef ds:uri="c8ce56ae-2066-4f69-b637-b24c7241fa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35116</TotalTime>
  <Words>2891</Words>
  <Application>Microsoft Macintosh PowerPoint</Application>
  <PresentationFormat>Widescreen</PresentationFormat>
  <Paragraphs>346</Paragraphs>
  <Slides>26</Slides>
  <Notes>13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Arial</vt:lpstr>
      <vt:lpstr>Arial</vt:lpstr>
      <vt:lpstr>Calibri</vt:lpstr>
      <vt:lpstr>Calibri Light</vt:lpstr>
      <vt:lpstr>Cambria Math</vt:lpstr>
      <vt:lpstr>Haffer</vt:lpstr>
      <vt:lpstr>IBM Plex Mono</vt:lpstr>
      <vt:lpstr>IBM Plex Sans Light</vt:lpstr>
      <vt:lpstr>inherit</vt:lpstr>
      <vt:lpstr>Montserrat</vt:lpstr>
      <vt:lpstr>Montserrat Medium</vt:lpstr>
      <vt:lpstr>OpenSans Regular</vt:lpstr>
      <vt:lpstr>OpenSymbol</vt:lpstr>
      <vt:lpstr>Times New Roman</vt:lpstr>
      <vt:lpstr>Egendefinert utforming</vt:lpstr>
      <vt:lpstr>Office 2013 - 2022 Theme</vt:lpstr>
      <vt:lpstr>1_Egendefinert utforming</vt:lpstr>
      <vt:lpstr>Office-tema</vt:lpstr>
      <vt:lpstr>Technological and scientific opportunities with submarine cables -with focus on  Polar Connect</vt:lpstr>
      <vt:lpstr>Polar Connect – a new, unique and innovative cable route</vt:lpstr>
      <vt:lpstr>A tribute to the submarine cable laying industry</vt:lpstr>
      <vt:lpstr>Central Arctic Ocean</vt:lpstr>
      <vt:lpstr>About the Swedish Polar Research Secretariat (SPRS)</vt:lpstr>
      <vt:lpstr>Three wessel approach to deploy a fiber optic cable across the Arctic – creating a corridor for a polar class cable ship</vt:lpstr>
      <vt:lpstr>Science and Research with sensors applied to fiber optic cables  </vt:lpstr>
      <vt:lpstr>Distributed Optical Fiber Sensing (DOFS)</vt:lpstr>
      <vt:lpstr>Distributed Acoustic Sensing - DAS “turning an optical fiber into a long microphone”</vt:lpstr>
      <vt:lpstr>Interrogator - OptoDAS, made by ASN, Trondheim)</vt:lpstr>
      <vt:lpstr>DAS on Sikt´s submarine cables outside Svalbard. 7TB raw data per day per interrogator.</vt:lpstr>
      <vt:lpstr>PowerPoint Presentation</vt:lpstr>
      <vt:lpstr>Field test 2023: comparing DAS sensitivity over DWDM vs. dark fiber </vt:lpstr>
      <vt:lpstr>Well-known “telecom techniques” extending the DAS range on passive cables</vt:lpstr>
      <vt:lpstr>ASN´s solution for repeatered DAS, using adapted repeater technology </vt:lpstr>
      <vt:lpstr>ASN´s promising results from a 2,227 km repeatered line testbed</vt:lpstr>
      <vt:lpstr>State of Polarisation (SOP) Sensing</vt:lpstr>
      <vt:lpstr>SMART cables</vt:lpstr>
      <vt:lpstr>Quantum sensors – for extreme sensitivity and stability</vt:lpstr>
      <vt:lpstr>Kongsberg´s suggested solution for an ultra stable quantum based temperature sensor (-&gt; 5 sekund)</vt:lpstr>
      <vt:lpstr>Cables, permissions and national security</vt:lpstr>
      <vt:lpstr>      The FOS Trusted Research Environment (TRE)</vt:lpstr>
      <vt:lpstr>DAS for protection, enhanced security and derisking</vt:lpstr>
      <vt:lpstr>Unique science opportunities by cable sensing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norske forskningsnettet (Uninett)</dc:title>
  <dc:creator>Olaf Schjelderup</dc:creator>
  <cp:lastModifiedBy>Olaf Schjelderup</cp:lastModifiedBy>
  <cp:revision>91</cp:revision>
  <dcterms:created xsi:type="dcterms:W3CDTF">2023-05-16T07:10:07Z</dcterms:created>
  <dcterms:modified xsi:type="dcterms:W3CDTF">2025-06-08T15:07:43Z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0x0101008095388C596FBC42B865C82DEA9140C1</vt:lpwstr>
  </property>
</Properties>
</file>