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 id="275" r:id="rId24"/>
    <p:sldId id="276" r:id="rId25"/>
    <p:sldId id="277"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74" autoAdjust="0"/>
  </p:normalViewPr>
  <p:slideViewPr>
    <p:cSldViewPr snapToGrid="0">
      <p:cViewPr varScale="1">
        <p:scale>
          <a:sx n="85" d="100"/>
          <a:sy n="85" d="100"/>
        </p:scale>
        <p:origin x="1378" y="53"/>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oud.google.com/architecture/identity/federating-gcp-with-active-directory-introduc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loud.google.com/architecture/identity/federating-gcp-with-azure-active-directo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022f772f3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5022f772f3_2_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5022f772f3_2_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22f772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022f772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Paper credential</a:t>
            </a:r>
            <a:r>
              <a:rPr lang="en" sz="800" dirty="0">
                <a:solidFill>
                  <a:srgbClr val="065081"/>
                </a:solidFill>
              </a:rPr>
              <a:t>: in many cases just traditional papers credential flows are accepted </a:t>
            </a:r>
            <a:r>
              <a:rPr lang="en-US" sz="800" dirty="0">
                <a:solidFill>
                  <a:srgbClr val="065081"/>
                </a:solidFill>
              </a:rPr>
              <a:t>or a digital one have to be confirmed by paper credential.</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065081"/>
                </a:solidFill>
              </a:rPr>
              <a:t>Redundant</a:t>
            </a:r>
            <a:r>
              <a:rPr lang="en" sz="800" b="1" dirty="0">
                <a:solidFill>
                  <a:srgbClr val="065081"/>
                </a:solidFill>
              </a:rPr>
              <a:t> </a:t>
            </a:r>
            <a:r>
              <a:rPr lang="en" sz="800" dirty="0">
                <a:solidFill>
                  <a:srgbClr val="065081"/>
                </a:solidFill>
              </a:rPr>
              <a:t> i.e. paper usage coexists with "new" system. It may result in fragmented acceptance. The traditional and modern solution, both are required by people</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1E4E79"/>
                </a:solidFill>
              </a:rPr>
              <a:t>In traditional identity systems, intermediaries like ZAB, Uni-Assist, and local translators play a role by verifying and relaying identity information between individuals and institutions.</a:t>
            </a:r>
            <a:endParaRPr sz="800" dirty="0">
              <a:solidFill>
                <a:srgbClr val="065081"/>
              </a:solidFill>
            </a:endParaRPr>
          </a:p>
          <a:p>
            <a:pPr marL="914400" lvl="0" indent="0" algn="just" rtl="0">
              <a:lnSpc>
                <a:spcPct val="115000"/>
              </a:lnSpc>
              <a:spcBef>
                <a:spcPts val="500"/>
              </a:spcBef>
              <a:spcAft>
                <a:spcPts val="0"/>
              </a:spcAft>
              <a:buClr>
                <a:schemeClr val="dk1"/>
              </a:buClr>
              <a:buSzPts val="1100"/>
              <a:buFont typeface="Arial"/>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Impact of EUDI</a:t>
            </a:r>
            <a:r>
              <a:rPr lang="en" sz="800" dirty="0">
                <a:solidFill>
                  <a:srgbClr val="065081"/>
                </a:solidFill>
              </a:rPr>
              <a:t>:  </a:t>
            </a:r>
            <a:r>
              <a:rPr lang="en-US" sz="800" dirty="0"/>
              <a:t>It remains unclear how much impact the EUDI will have on the education sector. If it remains limited to government-issued data, there’s a risk that the education community may develop a parallel ecosystem to meet its own needs.</a:t>
            </a: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Non-scalable and change-resistant architecture:</a:t>
            </a:r>
            <a:r>
              <a:rPr lang="en" sz="800" dirty="0">
                <a:solidFill>
                  <a:srgbClr val="065081"/>
                </a:solidFill>
              </a:rPr>
              <a:t> legacy system are not improvable (dependency on existing infrastructures) The infrastructure is not ready, separate DI in education in various countries are not ready to join global Edu-Identity. Sometimes lack of software or any resources</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Connected Services</a:t>
            </a:r>
            <a:r>
              <a:rPr lang="en" sz="800" dirty="0">
                <a:solidFill>
                  <a:srgbClr val="065081"/>
                </a:solidFill>
              </a:rPr>
              <a:t>: These services are already well-established and familiar to users. Both users and service providers rely on them and often find it convenient to use a single company identity across multiple services. GAFAM are also actively developing digital identity wallets.</a:t>
            </a: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022f772f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022f772f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terms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Inclusion Challenges (Exclusion Impact): </a:t>
            </a:r>
            <a:r>
              <a:rPr lang="en" sz="800" dirty="0">
                <a:solidFill>
                  <a:srgbClr val="065081"/>
                </a:solidFill>
              </a:rPr>
              <a:t>Underestimating the impact of exclusion on certain groups or individuals. On top of this, where digital identity </a:t>
            </a:r>
            <a:r>
              <a:rPr lang="en" sz="800" b="1" dirty="0">
                <a:solidFill>
                  <a:srgbClr val="065081"/>
                </a:solidFill>
              </a:rPr>
              <a:t>serves a public sector</a:t>
            </a:r>
            <a:r>
              <a:rPr lang="en" sz="800" dirty="0">
                <a:solidFill>
                  <a:srgbClr val="065081"/>
                </a:solidFill>
              </a:rPr>
              <a:t> need, the service typically cannot choose to ignore these barriers because they will need to reach and serve all citizens. (Not enough availability for all users and infrastructure  e.g. old people, not skilled or impaired people )</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Support mechanisms: </a:t>
            </a:r>
            <a:r>
              <a:rPr lang="en" sz="800" dirty="0">
                <a:solidFill>
                  <a:srgbClr val="065081"/>
                </a:solidFill>
              </a:rPr>
              <a:t>Related, providing services that are properly inclusive often requires the creation of</a:t>
            </a:r>
            <a:r>
              <a:rPr lang="en" sz="800" b="1" dirty="0">
                <a:solidFill>
                  <a:srgbClr val="065081"/>
                </a:solidFill>
              </a:rPr>
              <a:t> support mechanisms, either face-to-face, via video or telephony.</a:t>
            </a:r>
            <a:r>
              <a:rPr lang="en" sz="800" dirty="0">
                <a:solidFill>
                  <a:srgbClr val="065081"/>
                </a:solidFill>
              </a:rPr>
              <a:t>  Supporting includes relation between different parties and it could be technically, organizationally and financially complex.</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Fragmented design solutions (Silos)</a:t>
            </a:r>
            <a:r>
              <a:rPr lang="en" sz="800" dirty="0">
                <a:solidFill>
                  <a:srgbClr val="065081"/>
                </a:solidFill>
              </a:rPr>
              <a:t>:Providing a user-friendly experience is essential for the adoption and success of identity services. </a:t>
            </a:r>
            <a:r>
              <a:rPr lang="en" sz="800" b="1" dirty="0">
                <a:solidFill>
                  <a:srgbClr val="065081"/>
                </a:solidFill>
              </a:rPr>
              <a:t>However, the complexity of integrating various systems and platforms within the research and education sector may result in fragmented solutions or "silos," </a:t>
            </a:r>
            <a:r>
              <a:rPr lang="en" sz="800" dirty="0">
                <a:solidFill>
                  <a:srgbClr val="065081"/>
                </a:solidFill>
              </a:rPr>
              <a:t>which can negatively impact usability. </a:t>
            </a:r>
            <a:r>
              <a:rPr lang="en" sz="800" b="1" dirty="0">
                <a:solidFill>
                  <a:srgbClr val="065081"/>
                </a:solidFill>
              </a:rPr>
              <a:t>Inefficient or disjointed user experiences across different platforms or services can lead to frustration and reluctance among users</a:t>
            </a:r>
            <a:r>
              <a:rPr lang="en" sz="800" dirty="0">
                <a:solidFill>
                  <a:srgbClr val="065081"/>
                </a:solidFill>
              </a:rPr>
              <a:t> to adopt the identity services.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Services: </a:t>
            </a:r>
            <a:r>
              <a:rPr lang="en" sz="800" dirty="0">
                <a:solidFill>
                  <a:srgbClr val="065081"/>
                </a:solidFill>
              </a:rPr>
              <a:t>Google and Microsoft provide unified identity systems that seamlessly connect their services, making them practical and easy for users. However, this convenience can lead to user spoiling.</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Tools: </a:t>
            </a:r>
            <a:r>
              <a:rPr lang="en" sz="800" dirty="0">
                <a:solidFill>
                  <a:srgbClr val="065081"/>
                </a:solidFill>
              </a:rPr>
              <a:t>Users are familiar with GAFAM tools and expects something like them. A new model of interface even user-friendly could be rejected by users because they are not similar to GAFAM tools.</a:t>
            </a:r>
            <a:endParaRPr sz="800" dirty="0">
              <a:solidFill>
                <a:srgbClr val="065081"/>
              </a:solidFill>
            </a:endParaRPr>
          </a:p>
          <a:p>
            <a:pPr marL="0" lvl="0" indent="0" algn="l" rtl="0">
              <a:spcBef>
                <a:spcPts val="0"/>
              </a:spcBef>
              <a:spcAft>
                <a:spcPts val="0"/>
              </a:spcAft>
              <a:buNone/>
            </a:pPr>
            <a:endParaRPr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022f772f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022f772f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users</a:t>
            </a:r>
            <a:r>
              <a:rPr lang="en" sz="800" dirty="0">
                <a:solidFill>
                  <a:srgbClr val="065081"/>
                </a:solidFill>
              </a:rPr>
              <a:t>: A good service should simplify these aspects for users, avoiding overwhelming them with </a:t>
            </a:r>
            <a:r>
              <a:rPr lang="en" sz="800" u="sng" dirty="0">
                <a:solidFill>
                  <a:srgbClr val="065081"/>
                </a:solidFill>
              </a:rPr>
              <a:t>choice or repeated consent requests</a:t>
            </a:r>
            <a:r>
              <a:rPr lang="en" sz="800" dirty="0">
                <a:solidFill>
                  <a:srgbClr val="065081"/>
                </a:solidFill>
              </a:rPr>
              <a:t>. However, some users may not care about this, risking not understanding the spectrum of control and convenience. Self-sovereign identity systems, where users hold their identity in a secure digital wallet, offer high levels of control but also greater responsibility. Technical solutions may be less easy for users to understand than centralized systems. [2]</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other parties: </a:t>
            </a:r>
            <a:r>
              <a:rPr lang="en" sz="800" dirty="0">
                <a:solidFill>
                  <a:srgbClr val="065081"/>
                </a:solidFill>
              </a:rPr>
              <a:t>Other parties like verifiers are involved with this complexity too.</a:t>
            </a:r>
            <a:r>
              <a:rPr lang="en" sz="800" b="1" dirty="0">
                <a:solidFill>
                  <a:srgbClr val="065081"/>
                </a:solidFill>
              </a:rPr>
              <a:t> </a:t>
            </a:r>
            <a:r>
              <a:rPr lang="en" sz="800" dirty="0">
                <a:solidFill>
                  <a:srgbClr val="065081"/>
                </a:solidFill>
              </a:rPr>
              <a:t>It comes from various methods and rules in countries.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Term of Use (ToU)</a:t>
            </a:r>
            <a:r>
              <a:rPr lang="en" sz="800" dirty="0">
                <a:solidFill>
                  <a:srgbClr val="065081"/>
                </a:solidFill>
              </a:rPr>
              <a:t>: Definition of 'term of use' is another complexity. Defining a TOU that is unambiguous, simple, and understandable to the user, while also being comprehensive, is not an easy task.</a:t>
            </a:r>
            <a:endParaRPr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022f772f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022f772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065081"/>
              </a:buClr>
              <a:buSzPts val="1000"/>
              <a:buAutoNum type="arabicPeriod"/>
            </a:pPr>
            <a:r>
              <a:rPr lang="en" sz="1000" b="1" dirty="0">
                <a:solidFill>
                  <a:srgbClr val="065081"/>
                </a:solidFill>
              </a:rPr>
              <a:t>(Not exact Protocols addressing our problem): </a:t>
            </a:r>
            <a:r>
              <a:rPr lang="en" sz="1000" dirty="0">
                <a:solidFill>
                  <a:srgbClr val="065081"/>
                </a:solidFill>
              </a:rPr>
              <a:t>Sometimes, communication protocols are not fully compatible with our requirements. This creates risks, as relying on external dependencies often means we must adhere to specific protocols that may not align with our intended functionality or goals.</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Adoption cost</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Lack of trust framework in EUDI wallet model which could not get scaled for edu sector</a:t>
            </a:r>
            <a:endParaRPr sz="1000" dirty="0">
              <a:solidFill>
                <a:srgbClr val="065081"/>
              </a:solidFill>
            </a:endParaRPr>
          </a:p>
          <a:p>
            <a:pPr marL="177800" lvl="0" indent="0" algn="just" rtl="0">
              <a:lnSpc>
                <a:spcPct val="115000"/>
              </a:lnSpc>
              <a:spcBef>
                <a:spcPts val="0"/>
              </a:spcBef>
              <a:spcAft>
                <a:spcPts val="0"/>
              </a:spcAft>
              <a:buClr>
                <a:srgbClr val="065081"/>
              </a:buClr>
              <a:buSzPts val="800"/>
              <a:buNone/>
            </a:pPr>
            <a:r>
              <a:rPr lang="en" sz="800" b="1" dirty="0">
                <a:solidFill>
                  <a:srgbClr val="065081"/>
                </a:solidFill>
              </a:rPr>
              <a:t>2. External Standards and Architectures</a:t>
            </a:r>
            <a:r>
              <a:rPr lang="en" sz="800" dirty="0">
                <a:solidFill>
                  <a:srgbClr val="065081"/>
                </a:solidFill>
              </a:rPr>
              <a:t>: Many external standards and reference architectures are imposed upon us, often requiring significant adaptation that does not align with our specific needs or operational models</a:t>
            </a:r>
            <a:endParaRPr sz="1000" dirty="0">
              <a:solidFill>
                <a:srgbClr val="065081"/>
              </a:solidFill>
            </a:endParaRPr>
          </a:p>
          <a:p>
            <a:pPr marL="165100" marR="0" lvl="0" indent="0" algn="l" defTabSz="914400" rtl="0" eaLnBrk="1" fontAlgn="auto" latinLnBrk="0" hangingPunct="1">
              <a:lnSpc>
                <a:spcPct val="115000"/>
              </a:lnSpc>
              <a:spcBef>
                <a:spcPts val="0"/>
              </a:spcBef>
              <a:spcAft>
                <a:spcPts val="0"/>
              </a:spcAft>
              <a:buClr>
                <a:srgbClr val="065081"/>
              </a:buClr>
              <a:buSzPts val="1000"/>
              <a:buFont typeface="Arial"/>
              <a:buNone/>
              <a:tabLst/>
              <a:defRPr/>
            </a:pPr>
            <a:r>
              <a:rPr lang="en" sz="1000" dirty="0">
                <a:solidFill>
                  <a:srgbClr val="065081"/>
                </a:solidFill>
              </a:rPr>
              <a:t>3.  </a:t>
            </a:r>
            <a:r>
              <a:rPr lang="en-US" sz="1000" dirty="0">
                <a:solidFill>
                  <a:srgbClr val="065081"/>
                </a:solidFill>
              </a:rPr>
              <a:t>Ensuring interoperability with existing systems and standards, both within the </a:t>
            </a:r>
            <a:r>
              <a:rPr lang="en-US" sz="1000" b="1" dirty="0">
                <a:solidFill>
                  <a:srgbClr val="065081"/>
                </a:solidFill>
              </a:rPr>
              <a:t>research and education sector</a:t>
            </a:r>
            <a:r>
              <a:rPr lang="en-US" sz="1000" dirty="0">
                <a:solidFill>
                  <a:srgbClr val="065081"/>
                </a:solidFill>
              </a:rPr>
              <a:t> and with </a:t>
            </a:r>
            <a:r>
              <a:rPr lang="en-US" sz="1000" b="1" dirty="0">
                <a:solidFill>
                  <a:srgbClr val="065081"/>
                </a:solidFill>
              </a:rPr>
              <a:t>external stakeholders</a:t>
            </a:r>
            <a:r>
              <a:rPr lang="en-US" sz="1000" dirty="0">
                <a:solidFill>
                  <a:srgbClr val="065081"/>
                </a:solidFill>
              </a:rPr>
              <a:t>, is crucial for the successful integration and adoption of extended identity services. Incompatibilities or difficulties in integration could hinder seamless operation and collaboration across different platforms and organizations.</a:t>
            </a:r>
          </a:p>
          <a:p>
            <a:pPr marL="457200" lvl="0" indent="-292100" algn="l" rtl="0">
              <a:lnSpc>
                <a:spcPct val="115000"/>
              </a:lnSpc>
              <a:spcBef>
                <a:spcPts val="0"/>
              </a:spcBef>
              <a:spcAft>
                <a:spcPts val="0"/>
              </a:spcAft>
              <a:buClr>
                <a:srgbClr val="065081"/>
              </a:buClr>
              <a:buSzPts val="1000"/>
              <a:buAutoNum type="arabicPeriod"/>
            </a:pPr>
            <a:endParaRPr lang="en" sz="1000" dirty="0">
              <a:solidFill>
                <a:srgbClr val="065081"/>
              </a:solidFill>
            </a:endParaRPr>
          </a:p>
          <a:p>
            <a:pPr marL="165100" lvl="0" indent="0" algn="l" rtl="0">
              <a:lnSpc>
                <a:spcPct val="115000"/>
              </a:lnSpc>
              <a:spcBef>
                <a:spcPts val="0"/>
              </a:spcBef>
              <a:spcAft>
                <a:spcPts val="0"/>
              </a:spcAft>
              <a:buClr>
                <a:srgbClr val="065081"/>
              </a:buClr>
              <a:buSzPts val="1000"/>
              <a:buNone/>
            </a:pPr>
            <a:r>
              <a:rPr lang="en" sz="1000" dirty="0">
                <a:solidFill>
                  <a:srgbClr val="065081"/>
                </a:solidFill>
              </a:rPr>
              <a:t>4. Agreement de</a:t>
            </a:r>
            <a:r>
              <a:rPr lang="en-US" sz="1000" dirty="0">
                <a:solidFill>
                  <a:srgbClr val="065081"/>
                </a:solidFill>
              </a:rPr>
              <a:t>lay:</a:t>
            </a:r>
            <a:r>
              <a:rPr lang="en" sz="1000" dirty="0">
                <a:solidFill>
                  <a:srgbClr val="065081"/>
                </a:solidFill>
              </a:rPr>
              <a:t> Public digital identity programs have large numbers of users, public services, and identity attribute services with different needs and requirements. Creating something that both works for users and meets the needs of a wide variety of services is not a simple undertaking. It can take many years to reach agreement on technical and identity standards, liability, and other policies.</a:t>
            </a:r>
          </a:p>
          <a:p>
            <a:pPr marL="457200" lvl="0" indent="-292100" algn="l" rtl="0">
              <a:lnSpc>
                <a:spcPct val="115000"/>
              </a:lnSpc>
              <a:spcBef>
                <a:spcPts val="0"/>
              </a:spcBef>
              <a:spcAft>
                <a:spcPts val="0"/>
              </a:spcAft>
              <a:buClr>
                <a:srgbClr val="065081"/>
              </a:buClr>
              <a:buSzPts val="1000"/>
              <a:buAutoNum type="arabicPeriod"/>
            </a:pPr>
            <a:endParaRPr sz="1000" dirty="0">
              <a:solidFill>
                <a:srgbClr val="065081"/>
              </a:solidFill>
            </a:endParaRPr>
          </a:p>
          <a:p>
            <a:pPr marL="0" lvl="0" indent="0" algn="just" rtl="0">
              <a:lnSpc>
                <a:spcPct val="115000"/>
              </a:lnSpc>
              <a:spcBef>
                <a:spcPts val="500"/>
              </a:spcBef>
              <a:spcAft>
                <a:spcPts val="0"/>
              </a:spcAft>
              <a:buNone/>
            </a:pPr>
            <a:r>
              <a:rPr lang="en" sz="800" u="sng" dirty="0">
                <a:solidFill>
                  <a:srgbClr val="065081"/>
                </a:solidFill>
              </a:rPr>
              <a:t>Exposure to protocols, standards and governance rules</a:t>
            </a:r>
            <a:r>
              <a:rPr lang="en" sz="800" dirty="0">
                <a:solidFill>
                  <a:srgbClr val="065081"/>
                </a:solidFill>
              </a:rPr>
              <a:t> → risk of not being engaged in particular protocols and standards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Influence of GAFAM</a:t>
            </a:r>
            <a:r>
              <a:rPr lang="en" sz="800" dirty="0">
                <a:solidFill>
                  <a:srgbClr val="065081"/>
                </a:solidFill>
              </a:rPr>
              <a:t>: GAFAM tend to enforce their own approaches — including browser-driven implementations — that align with their business interests, limiting our autonomy and interoperability.</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EU standardization process:</a:t>
            </a:r>
            <a:r>
              <a:rPr lang="en" sz="800" dirty="0">
                <a:solidFill>
                  <a:srgbClr val="065081"/>
                </a:solidFill>
              </a:rPr>
              <a:t> The EU standardization process is frequently non-transparent, politically influenced, or progresses without our direct input  e.g. ELM v3, ARF</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National ID Governance:</a:t>
            </a:r>
            <a:r>
              <a:rPr lang="en" sz="800" dirty="0">
                <a:solidFill>
                  <a:srgbClr val="065081"/>
                </a:solidFill>
              </a:rPr>
              <a:t> There is a lack of clarity regarding the governance of National ID systems and their relationship with the EUDI Wallet. This creates uncertainty and potential dependency on future political or regulatory decisions.</a:t>
            </a:r>
          </a:p>
          <a:p>
            <a:pPr marL="457200" lvl="0" indent="-279400" algn="just" rtl="0">
              <a:lnSpc>
                <a:spcPct val="115000"/>
              </a:lnSpc>
              <a:spcBef>
                <a:spcPts val="0"/>
              </a:spcBef>
              <a:spcAft>
                <a:spcPts val="0"/>
              </a:spcAft>
              <a:buClr>
                <a:srgbClr val="065081"/>
              </a:buClr>
              <a:buSzPts val="800"/>
              <a:buAutoNum type="arabicPeriod"/>
            </a:pPr>
            <a:r>
              <a:rPr lang="en" sz="800" dirty="0">
                <a:solidFill>
                  <a:srgbClr val="ED7D31"/>
                </a:solidFill>
              </a:rPr>
              <a:t>(is it still a risk when eIDAS 2 revise is there? Explain it? Check the mata file) Cross boarding</a:t>
            </a:r>
            <a:r>
              <a:rPr lang="en-US" sz="800" dirty="0">
                <a:solidFill>
                  <a:srgbClr val="ED7D31"/>
                </a:solidFill>
              </a:rPr>
              <a:t>(between countries)</a:t>
            </a:r>
            <a:r>
              <a:rPr lang="en" sz="800" dirty="0">
                <a:solidFill>
                  <a:srgbClr val="ED7D31"/>
                </a:solidFill>
              </a:rPr>
              <a:t> DI mapping not clearly covered in eIDAS 2.</a:t>
            </a:r>
            <a:endParaRPr sz="800" dirty="0">
              <a:solidFill>
                <a:srgbClr val="ED7D31"/>
              </a:solidFill>
            </a:endParaRPr>
          </a:p>
          <a:p>
            <a:pPr marL="0" lvl="0" indent="0" algn="l" rtl="0">
              <a:spcBef>
                <a:spcPts val="0"/>
              </a:spcBef>
              <a:spcAft>
                <a:spcPts val="0"/>
              </a:spcAft>
              <a:buNone/>
            </a:pPr>
            <a:endParaRPr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022f772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022f772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500"/>
              </a:spcBef>
              <a:spcAft>
                <a:spcPts val="0"/>
              </a:spcAft>
              <a:buClr>
                <a:srgbClr val="000000"/>
              </a:buClr>
              <a:buSzPts val="1100"/>
              <a:buFont typeface="Arial"/>
              <a:buNone/>
              <a:tabLst/>
              <a:defRPr/>
            </a:pPr>
            <a:r>
              <a:rPr lang="en" sz="1000" dirty="0">
                <a:solidFill>
                  <a:srgbClr val="065081"/>
                </a:solidFill>
              </a:rPr>
              <a:t>Resistance to change from stakeholders within the research and education sector, such as institutions, administrators, or users, could impede the successful implementation and adoption of extended identity services. </a:t>
            </a:r>
            <a:r>
              <a:rPr lang="en" sz="1000" b="1" dirty="0">
                <a:solidFill>
                  <a:srgbClr val="065081"/>
                </a:solidFill>
              </a:rPr>
              <a:t>Resistance may stem from factors such as inertia, cost or fear of technology, requiring effective change management strategies to overcome.</a:t>
            </a:r>
            <a:r>
              <a:rPr lang="en" sz="1000" dirty="0">
                <a:solidFill>
                  <a:srgbClr val="065081"/>
                </a:solidFill>
              </a:rPr>
              <a:t> There is a lack of good business case in some stakeholders side.  Overcoming these barriers requires effective change management strategies.</a:t>
            </a:r>
            <a:r>
              <a:rPr lang="en-US" sz="1000" b="1" dirty="0">
                <a:solidFill>
                  <a:srgbClr val="065081"/>
                </a:solidFill>
                <a:latin typeface="Arial"/>
                <a:ea typeface="Arial"/>
                <a:cs typeface="Arial"/>
                <a:sym typeface="Arial"/>
              </a:rPr>
              <a:t> Social trends (Culture)</a:t>
            </a:r>
          </a:p>
          <a:p>
            <a:pPr marL="0" lvl="0" indent="0" algn="l" rtl="0">
              <a:lnSpc>
                <a:spcPct val="115000"/>
              </a:lnSpc>
              <a:spcBef>
                <a:spcPts val="500"/>
              </a:spcBef>
              <a:spcAft>
                <a:spcPts val="0"/>
              </a:spcAft>
              <a:buNone/>
            </a:pPr>
            <a:r>
              <a:rPr lang="en" sz="1000" dirty="0">
                <a:solidFill>
                  <a:srgbClr val="065081"/>
                </a:solidFill>
              </a:rPr>
              <a:t>Social trends in service adoption reveal that some communities are conservative toward new models of workflow and trust, leading to limited interest in transitioning to newly available services despite their potential benefits.</a:t>
            </a:r>
            <a:endParaRPr sz="1000" dirty="0">
              <a:solidFill>
                <a:srgbClr val="06508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022f772f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022f772f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500"/>
              </a:spcBef>
              <a:spcAft>
                <a:spcPts val="0"/>
              </a:spcAft>
              <a:buClr>
                <a:srgbClr val="065081"/>
              </a:buClr>
              <a:buSzPts val="800"/>
              <a:buAutoNum type="arabicPeriod"/>
            </a:pPr>
            <a:r>
              <a:rPr lang="en" sz="800" b="1" dirty="0">
                <a:solidFill>
                  <a:srgbClr val="065081"/>
                </a:solidFill>
              </a:rPr>
              <a:t>Technical and policy:</a:t>
            </a:r>
            <a:r>
              <a:rPr lang="en" sz="800" dirty="0">
                <a:solidFill>
                  <a:srgbClr val="065081"/>
                </a:solidFill>
              </a:rPr>
              <a:t> Some technical and policy compatibility issues cause troubles in integration, lack of library, interfaces, tools</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Co-existence of "Old" and "New" Systems:</a:t>
            </a:r>
            <a:r>
              <a:rPr lang="en" sz="800" dirty="0">
                <a:solidFill>
                  <a:srgbClr val="065081"/>
                </a:solidFill>
              </a:rPr>
              <a:t> The transition to the expanded identity services might not occur smoothly, leading to a prolonged co-existence of traditional methods alongside the new ones. This could technically result in increased</a:t>
            </a:r>
            <a:r>
              <a:rPr lang="en" sz="800" b="1" dirty="0">
                <a:solidFill>
                  <a:srgbClr val="065081"/>
                </a:solidFill>
              </a:rPr>
              <a:t> complexity and maintenance efforts</a:t>
            </a:r>
            <a:r>
              <a:rPr lang="en" sz="800" dirty="0">
                <a:solidFill>
                  <a:srgbClr val="065081"/>
                </a:solidFill>
              </a:rPr>
              <a:t> for our sector. </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Failure to Extend Identity Services without gap:</a:t>
            </a:r>
            <a:r>
              <a:rPr lang="en" sz="800" dirty="0">
                <a:solidFill>
                  <a:srgbClr val="065081"/>
                </a:solidFill>
              </a:rPr>
              <a:t> If our community fails to successfully expand our identity services to encompass document presentation, it may create a </a:t>
            </a:r>
            <a:r>
              <a:rPr lang="en" sz="800" b="1" dirty="0">
                <a:solidFill>
                  <a:srgbClr val="065081"/>
                </a:solidFill>
              </a:rPr>
              <a:t>gap </a:t>
            </a:r>
            <a:r>
              <a:rPr lang="en" sz="800" dirty="0">
                <a:solidFill>
                  <a:srgbClr val="065081"/>
                </a:solidFill>
              </a:rPr>
              <a:t>that other market solutions succeed to fill. These alternative solutions might not be tailored to the specific needs of the research and education sector, potentially offering less functionality and security to end-users.</a:t>
            </a:r>
            <a:endParaRPr sz="800" dirty="0">
              <a:solidFill>
                <a:srgbClr val="065081"/>
              </a:solidFill>
            </a:endParaRPr>
          </a:p>
          <a:p>
            <a:pPr marL="0" lvl="0" indent="0" algn="l" rtl="0">
              <a:lnSpc>
                <a:spcPct val="90000"/>
              </a:lnSpc>
              <a:spcBef>
                <a:spcPts val="800"/>
              </a:spcBef>
              <a:spcAft>
                <a:spcPts val="0"/>
              </a:spcAft>
              <a:buClr>
                <a:schemeClr val="dk1"/>
              </a:buClr>
              <a:buSzPts val="1100"/>
              <a:buFont typeface="Arial"/>
              <a:buNone/>
            </a:pPr>
            <a:endParaRPr sz="800" b="1" dirty="0">
              <a:solidFill>
                <a:srgbClr val="065081"/>
              </a:solidFill>
            </a:endParaRPr>
          </a:p>
          <a:p>
            <a:pPr marL="0" lvl="0" indent="0" algn="l" rtl="0">
              <a:lnSpc>
                <a:spcPct val="115000"/>
              </a:lnSpc>
              <a:spcBef>
                <a:spcPts val="1000"/>
              </a:spcBef>
              <a:spcAft>
                <a:spcPts val="0"/>
              </a:spcAft>
              <a:buClr>
                <a:schemeClr val="dk1"/>
              </a:buClr>
              <a:buSzPts val="1100"/>
              <a:buFont typeface="Arial"/>
              <a:buNone/>
            </a:pPr>
            <a:r>
              <a:rPr lang="en" sz="1000" u="sng" dirty="0">
                <a:solidFill>
                  <a:srgbClr val="065081"/>
                </a:solidFill>
              </a:rPr>
              <a:t>Ontopiness </a:t>
            </a:r>
            <a:r>
              <a:rPr lang="en" sz="1000" dirty="0">
                <a:solidFill>
                  <a:srgbClr val="065081"/>
                </a:solidFill>
              </a:rPr>
              <a:t>→ The old solution remained and new solutions extend the existing one and do not replace. It mean new stuffs are all on the top.</a:t>
            </a:r>
            <a:endParaRPr sz="1000" dirty="0">
              <a:solidFill>
                <a:srgbClr val="065081"/>
              </a:solidFill>
            </a:endParaRPr>
          </a:p>
          <a:p>
            <a:pPr marL="457200" lvl="0" indent="-279400" algn="l" rtl="0">
              <a:lnSpc>
                <a:spcPct val="115000"/>
              </a:lnSpc>
              <a:spcBef>
                <a:spcPts val="500"/>
              </a:spcBef>
              <a:spcAft>
                <a:spcPts val="0"/>
              </a:spcAft>
              <a:buClr>
                <a:srgbClr val="065081"/>
              </a:buClr>
              <a:buSzPts val="800"/>
              <a:buChar char="•"/>
            </a:pPr>
            <a:r>
              <a:rPr lang="en" sz="800" dirty="0">
                <a:solidFill>
                  <a:srgbClr val="065081"/>
                </a:solidFill>
              </a:rPr>
              <a:t>Parallel workflow with the same goal, both traditional and modern are requested by people. e.g. The eIDAS v.2 access with new method have to include old method as well. Without the old one it does not work.</a:t>
            </a:r>
            <a:endParaRPr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022f772f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022f772f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15000"/>
              </a:lnSpc>
              <a:spcBef>
                <a:spcPts val="500"/>
              </a:spcBef>
              <a:spcAft>
                <a:spcPts val="0"/>
              </a:spcAft>
              <a:buClr>
                <a:schemeClr val="dk1"/>
              </a:buClr>
              <a:buSzPts val="1100"/>
              <a:buFont typeface="Arial"/>
              <a:buNone/>
            </a:pPr>
            <a:r>
              <a:rPr lang="en" sz="700" dirty="0">
                <a:solidFill>
                  <a:srgbClr val="065081"/>
                </a:solidFill>
              </a:rPr>
              <a:t>Security of Wallets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Phishing Attacks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Malware and Viruses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Social Engineering</a:t>
            </a:r>
            <a:endParaRPr sz="700" dirty="0">
              <a:solidFill>
                <a:srgbClr val="065081"/>
              </a:solidFill>
            </a:endParaRPr>
          </a:p>
          <a:p>
            <a:pPr marL="0" lvl="0" indent="0" algn="l" rtl="0">
              <a:lnSpc>
                <a:spcPct val="115000"/>
              </a:lnSpc>
              <a:spcBef>
                <a:spcPts val="1000"/>
              </a:spcBef>
              <a:spcAft>
                <a:spcPts val="0"/>
              </a:spcAft>
              <a:buNone/>
            </a:pPr>
            <a:r>
              <a:rPr lang="en" sz="700" dirty="0">
                <a:solidFill>
                  <a:srgbClr val="065081"/>
                </a:solidFill>
              </a:rPr>
              <a:t>Security of Verifiable Credentials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Just like with traditional passwords, weak keys or improperly stored credentials in distributed identity systems can be vulnerable for hacking</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End user</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Service providers</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Issuers (tricky)</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Third parties → Misusing or reusing data by third parties through illegal access e.g. Intrusion through malicious App, social engineering, duplication, skimming </a:t>
            </a:r>
            <a:endParaRPr sz="700" dirty="0">
              <a:solidFill>
                <a:srgbClr val="065081"/>
              </a:solidFill>
            </a:endParaRPr>
          </a:p>
          <a:p>
            <a:pPr marL="12700" lvl="0" indent="0" algn="l" rtl="0">
              <a:lnSpc>
                <a:spcPct val="115000"/>
              </a:lnSpc>
              <a:spcBef>
                <a:spcPts val="500"/>
              </a:spcBef>
              <a:spcAft>
                <a:spcPts val="0"/>
              </a:spcAft>
              <a:buNone/>
            </a:pPr>
            <a:endParaRPr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022f772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022f772f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022f772f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022f772f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022f772f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022f772f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022f772f3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5022f772f3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22f772f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22f772f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8a5c9f33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8a5c9f33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022f772f3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5022f772f3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5022f772f3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022f772f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022f772f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08f0a81e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400" dirty="0">
                <a:solidFill>
                  <a:srgbClr val="ED7D31"/>
                </a:solidFill>
                <a:latin typeface="Calibri"/>
                <a:ea typeface="Calibri"/>
                <a:cs typeface="Calibri"/>
                <a:sym typeface="Calibri"/>
              </a:rPr>
              <a:t>The essence of DI lies in its potential to establish cross-sectorial standards and prioritize user-centrism, ensuring that users have consistent and secure identity experiences across various domains.</a:t>
            </a:r>
            <a:r>
              <a:rPr lang="en" sz="1400" dirty="0">
                <a:solidFill>
                  <a:srgbClr val="1E4E79"/>
                </a:solidFill>
                <a:latin typeface="Calibri"/>
                <a:ea typeface="Calibri"/>
                <a:cs typeface="Calibri"/>
                <a:sym typeface="Calibri"/>
              </a:rPr>
              <a:t> </a:t>
            </a: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lang="en-US" sz="800" dirty="0">
                <a:solidFill>
                  <a:srgbClr val="1E4E79"/>
                </a:solidFill>
                <a:latin typeface="Arial"/>
                <a:ea typeface="Arial"/>
                <a:cs typeface="Arial"/>
                <a:sym typeface="Arial"/>
              </a:rPr>
              <a:t>Digital Identity (DI) attestation of attributes refers to a process that verifies and confirms specific pieces of information about an individual or entity within the context of digital identity management. </a:t>
            </a:r>
            <a:endParaRPr lang="en-US" sz="800" dirty="0">
              <a:latin typeface="Arial"/>
              <a:ea typeface="Arial"/>
              <a:cs typeface="Arial"/>
              <a:sym typeface="Arial"/>
            </a:endParaRPr>
          </a:p>
          <a:p>
            <a:pPr marL="0" lvl="0" indent="0" algn="l" rtl="0">
              <a:lnSpc>
                <a:spcPct val="115000"/>
              </a:lnSpc>
              <a:spcBef>
                <a:spcPts val="1000"/>
              </a:spcBef>
              <a:spcAft>
                <a:spcPts val="0"/>
              </a:spcAft>
              <a:buNone/>
            </a:pPr>
            <a:endParaRPr sz="700" dirty="0"/>
          </a:p>
        </p:txBody>
      </p:sp>
      <p:sp>
        <p:nvSpPr>
          <p:cNvPr id="128" name="Google Shape;128;g3508f0a8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022f772f3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5022f772f3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022f772f3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5022f772f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022f772f3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b="0" dirty="0"/>
              <a:t>Google: </a:t>
            </a:r>
            <a:r>
              <a:rPr lang="en-US" sz="1100" b="0" i="0" u="none" strike="noStrike" cap="none" dirty="0">
                <a:solidFill>
                  <a:srgbClr val="000000"/>
                </a:solidFill>
                <a:effectLst/>
                <a:latin typeface="Arial"/>
                <a:ea typeface="Arial"/>
                <a:cs typeface="Arial"/>
                <a:sym typeface="Arial"/>
              </a:rPr>
              <a:t>Cloud Identity is centralized but it can get federated with  </a:t>
            </a:r>
            <a:r>
              <a:rPr lang="en-US" sz="1100" b="0" i="0" u="none" strike="noStrike" cap="none" dirty="0">
                <a:solidFill>
                  <a:srgbClr val="000000"/>
                </a:solidFill>
                <a:effectLst/>
                <a:latin typeface="Arial"/>
                <a:ea typeface="Arial"/>
                <a:cs typeface="Arial"/>
                <a:sym typeface="Arial"/>
                <a:hlinkClick r:id="rId3"/>
              </a:rPr>
              <a:t>Active Directory</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a:solidFill>
                  <a:srgbClr val="000000"/>
                </a:solidFill>
                <a:effectLst/>
                <a:latin typeface="Arial"/>
                <a:ea typeface="Arial"/>
                <a:cs typeface="Arial"/>
                <a:sym typeface="Arial"/>
                <a:hlinkClick r:id="rId4"/>
              </a:rPr>
              <a:t>Microsoft </a:t>
            </a:r>
            <a:r>
              <a:rPr lang="en-US" sz="1100" b="0" i="0" u="none" strike="noStrike" cap="none" dirty="0" err="1">
                <a:solidFill>
                  <a:srgbClr val="000000"/>
                </a:solidFill>
                <a:effectLst/>
                <a:latin typeface="Arial"/>
                <a:ea typeface="Arial"/>
                <a:cs typeface="Arial"/>
                <a:sym typeface="Arial"/>
                <a:hlinkClick r:id="rId4"/>
              </a:rPr>
              <a:t>Entra</a:t>
            </a:r>
            <a:r>
              <a:rPr lang="en-US" sz="1100" b="0" i="0" u="none" strike="noStrike" cap="none" dirty="0">
                <a:solidFill>
                  <a:srgbClr val="000000"/>
                </a:solidFill>
                <a:effectLst/>
                <a:latin typeface="Arial"/>
                <a:ea typeface="Arial"/>
                <a:cs typeface="Arial"/>
                <a:sym typeface="Arial"/>
                <a:hlinkClick r:id="rId4"/>
              </a:rPr>
              <a:t> ID (formerly Azure AD)</a:t>
            </a:r>
            <a:r>
              <a:rPr lang="en-US" sz="1100" b="0" i="0" u="none" strike="noStrike" cap="none" dirty="0">
                <a:solidFill>
                  <a:srgbClr val="000000"/>
                </a:solidFill>
                <a:effectLst/>
                <a:latin typeface="Arial"/>
                <a:ea typeface="Arial"/>
                <a:cs typeface="Arial"/>
                <a:sym typeface="Arial"/>
              </a:rPr>
              <a:t> + biometric with </a:t>
            </a:r>
            <a:r>
              <a:rPr lang="en-US" sz="1100" b="0" i="0" u="none" strike="noStrike" cap="none" dirty="0" err="1">
                <a:solidFill>
                  <a:srgbClr val="000000"/>
                </a:solidFill>
                <a:effectLst/>
                <a:latin typeface="Arial"/>
                <a:ea typeface="Arial"/>
                <a:cs typeface="Arial"/>
                <a:sym typeface="Arial"/>
              </a:rPr>
              <a:t>Indico</a:t>
            </a:r>
            <a:r>
              <a:rPr lang="en-US" sz="1100" b="0" i="0" u="none" strike="noStrike" cap="none" dirty="0">
                <a:solidFill>
                  <a:srgbClr val="000000"/>
                </a:solidFill>
                <a:effectLst/>
                <a:latin typeface="Arial"/>
                <a:ea typeface="Arial"/>
                <a:cs typeface="Arial"/>
                <a:sym typeface="Arial"/>
              </a:rPr>
              <a:t> + DIF</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Apple&gt; Cloud identity</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Facebook (Meta)&gt; Meta wants to raise the privacy bar higher by de-identifying users while still maintaining a form of authentication to protect users and services. </a:t>
            </a:r>
            <a:r>
              <a:rPr lang="en-US" sz="1100" b="1" i="0" u="none" strike="noStrike" cap="none" dirty="0">
                <a:solidFill>
                  <a:srgbClr val="000000"/>
                </a:solidFill>
                <a:effectLst/>
                <a:latin typeface="Arial"/>
                <a:ea typeface="Arial"/>
                <a:cs typeface="Arial"/>
                <a:sym typeface="Arial"/>
              </a:rPr>
              <a:t>Anonymous Credential Service</a:t>
            </a:r>
            <a:r>
              <a:rPr lang="en-US" sz="1100" b="0" i="0" u="none" strike="noStrike" cap="none" dirty="0">
                <a:solidFill>
                  <a:srgbClr val="000000"/>
                </a:solidFill>
                <a:effectLst/>
                <a:latin typeface="Arial"/>
                <a:ea typeface="Arial"/>
                <a:cs typeface="Arial"/>
                <a:sym typeface="Arial"/>
              </a:rPr>
              <a:t> (ACS)  support de-identified authentication by splitting authentication into two phases + Metaverse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Amazon: cloud Identity on AWS + </a:t>
            </a:r>
            <a:r>
              <a:rPr lang="en-US" sz="1100" b="1" i="0" u="none" strike="noStrike" cap="none" dirty="0">
                <a:solidFill>
                  <a:srgbClr val="000000"/>
                </a:solidFill>
                <a:effectLst/>
                <a:latin typeface="Arial"/>
                <a:ea typeface="Arial"/>
                <a:cs typeface="Arial"/>
                <a:sym typeface="Arial"/>
              </a:rPr>
              <a:t>Zero Trust architectures + want to accept EU national ID and  integrate EUDI into its ecosystem</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Microsoft&gt; actively involved in Decentralized Identifiers (DIDs) and verifiable credentials and Decentralized Identity Foundation (DIF)   and W3C</a:t>
            </a:r>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Microsoft </a:t>
            </a:r>
            <a:r>
              <a:rPr lang="en-US" sz="1100" b="1" i="0" u="none" strike="noStrike" cap="none" dirty="0" err="1">
                <a:solidFill>
                  <a:srgbClr val="000000"/>
                </a:solidFill>
                <a:effectLst/>
                <a:latin typeface="Arial"/>
                <a:ea typeface="Arial"/>
                <a:cs typeface="Arial"/>
                <a:sym typeface="Arial"/>
              </a:rPr>
              <a:t>Entra</a:t>
            </a:r>
            <a:r>
              <a:rPr lang="en-US" sz="1100" b="1" i="0" u="none" strike="noStrike" cap="none" dirty="0">
                <a:solidFill>
                  <a:srgbClr val="000000"/>
                </a:solidFill>
                <a:effectLst/>
                <a:latin typeface="Arial"/>
                <a:ea typeface="Arial"/>
                <a:cs typeface="Arial"/>
                <a:sym typeface="Arial"/>
              </a:rPr>
              <a:t> Verified ID </a:t>
            </a:r>
            <a:r>
              <a:rPr lang="en-US" sz="1100" b="0" i="0" u="none" strike="noStrike" cap="none" dirty="0">
                <a:solidFill>
                  <a:srgbClr val="000000"/>
                </a:solidFill>
                <a:effectLst/>
                <a:latin typeface="Arial"/>
                <a:ea typeface="Arial"/>
                <a:cs typeface="Arial"/>
                <a:sym typeface="Arial"/>
              </a:rPr>
              <a:t>Service is an issuance and verification service in Azure and a REST API for W3C Verifiable Credentials that are signed with the </a:t>
            </a:r>
            <a:r>
              <a:rPr lang="en-US" sz="1100" b="0" i="0" u="none" strike="noStrike" cap="none" dirty="0" err="1">
                <a:solidFill>
                  <a:srgbClr val="000000"/>
                </a:solidFill>
                <a:effectLst/>
                <a:latin typeface="Arial"/>
                <a:ea typeface="Arial"/>
                <a:cs typeface="Arial"/>
                <a:sym typeface="Arial"/>
              </a:rPr>
              <a:t>did:web</a:t>
            </a:r>
            <a:r>
              <a:rPr lang="en-US" sz="1100" b="0" i="0" u="none" strike="noStrike" cap="none" dirty="0">
                <a:solidFill>
                  <a:srgbClr val="000000"/>
                </a:solidFill>
                <a:effectLst/>
                <a:latin typeface="Arial"/>
                <a:ea typeface="Arial"/>
                <a:cs typeface="Arial"/>
                <a:sym typeface="Arial"/>
              </a:rPr>
              <a:t> method. They enable identity owners to generate, present, and verify claims. This forms the basis of trust between users of the systems.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ION has been launched on Bitcoin main net and ION is designed for scale, supporting thousands of DID operations per second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BC&gt;</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IBM</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Sovrin</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Dock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Chainlink</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uPort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Non-Benefit:</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Decentralized Identity Foundation (DIF)</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DID Alliance</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Non-ledger Technologies&gt;</a:t>
            </a:r>
          </a:p>
          <a:p>
            <a:pPr lvl="1"/>
            <a:r>
              <a:rPr lang="en-US" sz="1100" b="0" i="0" u="none" strike="noStrike" cap="none" dirty="0">
                <a:solidFill>
                  <a:srgbClr val="000000"/>
                </a:solidFill>
                <a:effectLst/>
                <a:latin typeface="Arial"/>
                <a:ea typeface="Arial"/>
                <a:cs typeface="Arial"/>
                <a:sym typeface="Arial"/>
              </a:rPr>
              <a:t>YIVI (IRMA)</a:t>
            </a:r>
          </a:p>
          <a:p>
            <a:pPr lvl="1"/>
            <a:endParaRPr lang="en-US" sz="1100" b="0" i="0" u="none" strike="noStrike" cap="none" dirty="0">
              <a:solidFill>
                <a:srgbClr val="000000"/>
              </a:solidFill>
              <a:effectLst/>
              <a:latin typeface="Arial"/>
              <a:ea typeface="Arial"/>
              <a:cs typeface="Arial"/>
              <a:sym typeface="Arial"/>
            </a:endParaRPr>
          </a:p>
          <a:p>
            <a:pPr marL="615950" lvl="1" indent="0">
              <a:buNone/>
            </a:pPr>
            <a:r>
              <a:rPr lang="en-US" sz="1100" b="0" i="0" u="none" strike="noStrike" cap="none" dirty="0">
                <a:solidFill>
                  <a:srgbClr val="000000"/>
                </a:solidFill>
                <a:effectLst/>
                <a:latin typeface="Arial"/>
                <a:ea typeface="Arial"/>
                <a:cs typeface="Arial"/>
                <a:sym typeface="Arial"/>
              </a:rPr>
              <a:t>Blockchains do use electric power, and it uses a significant amount, particularly for proof-of-work blockchains like Bitcoin.(energy consumption)</a:t>
            </a:r>
          </a:p>
          <a:p>
            <a:pPr marL="0" lvl="0" indent="0" algn="l" rtl="0">
              <a:spcBef>
                <a:spcPts val="0"/>
              </a:spcBef>
              <a:spcAft>
                <a:spcPts val="0"/>
              </a:spcAft>
              <a:buNone/>
            </a:pPr>
            <a:endParaRPr b="0" dirty="0"/>
          </a:p>
        </p:txBody>
      </p:sp>
      <p:sp>
        <p:nvSpPr>
          <p:cNvPr id="152" name="Google Shape;152;g35022f772f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022f772f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022f772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1E4E79"/>
              </a:buClr>
              <a:buSzPts val="1000"/>
              <a:buChar char="•"/>
            </a:pPr>
            <a:r>
              <a:rPr lang="en" sz="1000" dirty="0">
                <a:solidFill>
                  <a:srgbClr val="1E4E79"/>
                </a:solidFill>
                <a:latin typeface="Calibri"/>
                <a:ea typeface="Calibri"/>
                <a:cs typeface="Calibri"/>
                <a:sym typeface="Calibri"/>
              </a:rPr>
              <a:t>Highlighting Practical User Benefits of Identity Workflows:The service workflow has not been effectively promoted to users: What specific tasks or actions are made easier by using this type of identity. Ineffective Marketing of Extended Identity Services: Despite the technological advancements, our community might struggle to effectively market the benefits and capabilities of the extended identity services to relevant stakeholders. </a:t>
            </a:r>
            <a:endParaRPr sz="1000"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Char char="•"/>
            </a:pPr>
            <a:r>
              <a:rPr lang="en" sz="1000" dirty="0">
                <a:solidFill>
                  <a:srgbClr val="1E4E79"/>
                </a:solidFill>
                <a:latin typeface="Calibri"/>
                <a:ea typeface="Calibri"/>
                <a:cs typeface="Calibri"/>
                <a:sym typeface="Calibri"/>
              </a:rPr>
              <a:t>Fill a supply/demand gap takes long time: Identity programs often need to fill a supply/demand gap in a marketplace, </a:t>
            </a:r>
            <a:r>
              <a:rPr lang="en" sz="1000" b="1" dirty="0">
                <a:solidFill>
                  <a:srgbClr val="1E4E79"/>
                </a:solidFill>
                <a:latin typeface="Calibri"/>
                <a:ea typeface="Calibri"/>
                <a:cs typeface="Calibri"/>
                <a:sym typeface="Calibri"/>
              </a:rPr>
              <a:t>needing to persuade both users and service providers to join their identity ecosystem, rather than use existing or alternative services.</a:t>
            </a:r>
            <a:endParaRPr sz="1000" b="1"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Font typeface="Calibri"/>
              <a:buChar char="•"/>
            </a:pPr>
            <a:r>
              <a:rPr lang="en" sz="1000" dirty="0">
                <a:solidFill>
                  <a:srgbClr val="1E4E79"/>
                </a:solidFill>
                <a:latin typeface="Calibri"/>
                <a:ea typeface="Calibri"/>
                <a:cs typeface="Calibri"/>
                <a:sym typeface="Calibri"/>
              </a:rPr>
              <a:t>Mention that DI does not need BC</a:t>
            </a:r>
            <a:endParaRPr sz="1000" dirty="0">
              <a:solidFill>
                <a:srgbClr val="1E4E79"/>
              </a:solidFill>
              <a:latin typeface="Calibri"/>
              <a:ea typeface="Calibri"/>
              <a:cs typeface="Calibri"/>
              <a:sym typeface="Calibri"/>
            </a:endParaRPr>
          </a:p>
          <a:p>
            <a:pPr marL="457200" lvl="0" indent="0" algn="l" rtl="0">
              <a:lnSpc>
                <a:spcPct val="115000"/>
              </a:lnSpc>
              <a:spcBef>
                <a:spcPts val="500"/>
              </a:spcBef>
              <a:spcAft>
                <a:spcPts val="0"/>
              </a:spcAft>
              <a:buNone/>
            </a:pPr>
            <a:endParaRPr sz="1000" dirty="0">
              <a:solidFill>
                <a:srgbClr val="1E4E7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022f772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022f772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800">
                <a:solidFill>
                  <a:srgbClr val="ED7D31"/>
                </a:solidFill>
              </a:rPr>
              <a:t>Unclear Rules, Undefined Responsibility</a:t>
            </a:r>
            <a:endParaRPr sz="800">
              <a:solidFill>
                <a:srgbClr val="ED7D31"/>
              </a:solidFill>
            </a:endParaRPr>
          </a:p>
          <a:p>
            <a:pPr marL="0" lvl="0" indent="0" algn="l" rtl="0">
              <a:spcBef>
                <a:spcPts val="0"/>
              </a:spcBef>
              <a:spcAft>
                <a:spcPts val="0"/>
              </a:spcAft>
              <a:buNone/>
            </a:pPr>
            <a:r>
              <a:rPr lang="en" sz="800">
                <a:solidFill>
                  <a:srgbClr val="1E4E79"/>
                </a:solidFill>
              </a:rPr>
              <a:t>In the real world, there are well-defined laws and penalties for misuse or abuse. However, when it comes to digital identity (DI), such rules and legal commitments are often unclear or insufficient, both at the national and international levels. This can result in uncertainty about who is responsible when things go wrong. </a:t>
            </a:r>
            <a:r>
              <a:rPr lang="en" sz="800">
                <a:solidFill>
                  <a:schemeClr val="dk1"/>
                </a:solidFill>
              </a:rPr>
              <a:t>If someone misuses a digital identity and there aren't clear laws or rules, </a:t>
            </a:r>
            <a:r>
              <a:rPr lang="en" sz="800" b="1">
                <a:solidFill>
                  <a:schemeClr val="dk1"/>
                </a:solidFill>
              </a:rPr>
              <a:t>no one may be held responsible</a:t>
            </a:r>
            <a:r>
              <a:rPr lang="en" sz="800">
                <a:solidFill>
                  <a:schemeClr val="dk1"/>
                </a:solidFill>
              </a:rPr>
              <a:t>, and </a:t>
            </a:r>
            <a:r>
              <a:rPr lang="en" sz="800" b="1">
                <a:solidFill>
                  <a:schemeClr val="dk1"/>
                </a:solidFill>
              </a:rPr>
              <a:t>the wrongdoer might not face any punishment</a:t>
            </a:r>
            <a:r>
              <a:rPr lang="en" sz="800">
                <a:solidFill>
                  <a:schemeClr val="dk1"/>
                </a:solidFill>
              </a:rPr>
              <a:t>.</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3923a92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3923a92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just" rtl="0">
              <a:lnSpc>
                <a:spcPct val="90000"/>
              </a:lnSpc>
              <a:spcBef>
                <a:spcPts val="500"/>
              </a:spcBef>
              <a:spcAft>
                <a:spcPts val="0"/>
              </a:spcAft>
              <a:buClr>
                <a:srgbClr val="1E4E79"/>
              </a:buClr>
              <a:buSzPts val="1300"/>
              <a:buChar char="•"/>
            </a:pPr>
            <a:r>
              <a:rPr lang="en" sz="1300">
                <a:solidFill>
                  <a:srgbClr val="1E4E79"/>
                </a:solidFill>
              </a:rPr>
              <a:t>Users will need to be mindful of what data they share and with whom. Managing which verifies/relying parties should have access to which type of personal data can become complex. There is no rule in this regard. </a:t>
            </a:r>
            <a:endParaRPr sz="1300">
              <a:solidFill>
                <a:srgbClr val="ED7D3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
        <p:nvSpPr>
          <p:cNvPr id="56" name="Google Shape;56;p14"/>
          <p:cNvSpPr/>
          <p:nvPr/>
        </p:nvSpPr>
        <p:spPr>
          <a:xfrm>
            <a:off x="0" y="-16726"/>
            <a:ext cx="9024401" cy="4753698"/>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4"/>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58" name="Google Shape;58;p14"/>
          <p:cNvSpPr/>
          <p:nvPr/>
        </p:nvSpPr>
        <p:spPr>
          <a:xfrm>
            <a:off x="9565" y="3624158"/>
            <a:ext cx="9134434" cy="153177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60" name="Google Shape;60;p14"/>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4"/>
          <p:cNvSpPr txBox="1">
            <a:spLocks noGrp="1"/>
          </p:cNvSpPr>
          <p:nvPr>
            <p:ph type="body" idx="1"/>
          </p:nvPr>
        </p:nvSpPr>
        <p:spPr>
          <a:xfrm>
            <a:off x="558265" y="208322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p:nvPr/>
        </p:nvSpPr>
        <p:spPr>
          <a:xfrm>
            <a:off x="8278304" y="4287618"/>
            <a:ext cx="878396" cy="878396"/>
          </a:xfrm>
          <a:custGeom>
            <a:avLst/>
            <a:gdLst/>
            <a:ahLst/>
            <a:cxnLst/>
            <a:rect l="l" t="t" r="r" b="b"/>
            <a:pathLst>
              <a:path w="1402596" h="1402596" extrusionOk="0">
                <a:moveTo>
                  <a:pt x="0" y="1402596"/>
                </a:moveTo>
                <a:lnTo>
                  <a:pt x="1402596" y="0"/>
                </a:lnTo>
                <a:lnTo>
                  <a:pt x="1402596" y="1402596"/>
                </a:lnTo>
                <a:lnTo>
                  <a:pt x="0" y="140259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Google Shape;63;p14"/>
          <p:cNvSpPr/>
          <p:nvPr/>
        </p:nvSpPr>
        <p:spPr>
          <a:xfrm rot="-2659028">
            <a:off x="7904521" y="4238011"/>
            <a:ext cx="1230500" cy="580795"/>
          </a:xfrm>
          <a:custGeom>
            <a:avLst/>
            <a:gdLst/>
            <a:ahLst/>
            <a:cxnLst/>
            <a:rect l="l" t="t" r="r" b="b"/>
            <a:pathLst>
              <a:path w="1568570" h="780013" extrusionOk="0">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txBox="1"/>
          <p:nvPr/>
        </p:nvSpPr>
        <p:spPr>
          <a:xfrm>
            <a:off x="8468434" y="4806522"/>
            <a:ext cx="752440" cy="35949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E426D"/>
              </a:buClr>
              <a:buSzPts val="1500"/>
              <a:buFont typeface="Arial"/>
              <a:buNone/>
            </a:pPr>
            <a:r>
              <a:rPr lang="en" sz="1500" b="1" i="0" u="none" strike="noStrike" cap="none">
                <a:solidFill>
                  <a:srgbClr val="EE426D"/>
                </a:solidFill>
                <a:latin typeface="Calibri"/>
                <a:ea typeface="Calibri"/>
                <a:cs typeface="Calibri"/>
                <a:sym typeface="Calibri"/>
              </a:rPr>
              <a:t>GN5-2</a:t>
            </a:r>
            <a:endParaRPr sz="1500" b="1" i="0" u="none" strike="noStrike" cap="none">
              <a:solidFill>
                <a:srgbClr val="EE426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N5-IC1 blank">
  <p:cSld name="GN5-IC1 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p:cSld name="Basic Page">
    <p:spTree>
      <p:nvGrpSpPr>
        <p:cNvPr id="1" name="Shape 73"/>
        <p:cNvGrpSpPr/>
        <p:nvPr/>
      </p:nvGrpSpPr>
      <p:grpSpPr>
        <a:xfrm>
          <a:off x="0" y="0"/>
          <a:ext cx="0" cy="0"/>
          <a:chOff x="0" y="0"/>
          <a:chExt cx="0" cy="0"/>
        </a:xfrm>
      </p:grpSpPr>
      <p:sp>
        <p:nvSpPr>
          <p:cNvPr id="74" name="Google Shape;74;p17"/>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b="0" i="0" u="none" strike="noStrike" cap="none">
                <a:solidFill>
                  <a:srgbClr val="1F4270"/>
                </a:solidFill>
                <a:latin typeface="Calibri"/>
                <a:ea typeface="Calibri"/>
                <a:cs typeface="Calibri"/>
                <a:sym typeface="Calibri"/>
              </a:defRPr>
            </a:lvl1pPr>
            <a:lvl2pPr marL="0" marR="0" lvl="1" indent="0" algn="r" rtl="0">
              <a:spcBef>
                <a:spcPts val="0"/>
              </a:spcBef>
              <a:buNone/>
              <a:defRPr sz="1100" b="0" i="0" u="none" strike="noStrike" cap="none">
                <a:solidFill>
                  <a:srgbClr val="1F4270"/>
                </a:solidFill>
                <a:latin typeface="Calibri"/>
                <a:ea typeface="Calibri"/>
                <a:cs typeface="Calibri"/>
                <a:sym typeface="Calibri"/>
              </a:defRPr>
            </a:lvl2pPr>
            <a:lvl3pPr marL="0" marR="0" lvl="2" indent="0" algn="r" rtl="0">
              <a:spcBef>
                <a:spcPts val="0"/>
              </a:spcBef>
              <a:buNone/>
              <a:defRPr sz="1100" b="0" i="0" u="none" strike="noStrike" cap="none">
                <a:solidFill>
                  <a:srgbClr val="1F4270"/>
                </a:solidFill>
                <a:latin typeface="Calibri"/>
                <a:ea typeface="Calibri"/>
                <a:cs typeface="Calibri"/>
                <a:sym typeface="Calibri"/>
              </a:defRPr>
            </a:lvl3pPr>
            <a:lvl4pPr marL="0" marR="0" lvl="3" indent="0" algn="r" rtl="0">
              <a:spcBef>
                <a:spcPts val="0"/>
              </a:spcBef>
              <a:buNone/>
              <a:defRPr sz="1100" b="0" i="0" u="none" strike="noStrike" cap="none">
                <a:solidFill>
                  <a:srgbClr val="1F4270"/>
                </a:solidFill>
                <a:latin typeface="Calibri"/>
                <a:ea typeface="Calibri"/>
                <a:cs typeface="Calibri"/>
                <a:sym typeface="Calibri"/>
              </a:defRPr>
            </a:lvl4pPr>
            <a:lvl5pPr marL="0" marR="0" lvl="4" indent="0" algn="r" rtl="0">
              <a:spcBef>
                <a:spcPts val="0"/>
              </a:spcBef>
              <a:buNone/>
              <a:defRPr sz="1100" b="0" i="0" u="none" strike="noStrike" cap="none">
                <a:solidFill>
                  <a:srgbClr val="1F4270"/>
                </a:solidFill>
                <a:latin typeface="Calibri"/>
                <a:ea typeface="Calibri"/>
                <a:cs typeface="Calibri"/>
                <a:sym typeface="Calibri"/>
              </a:defRPr>
            </a:lvl5pPr>
            <a:lvl6pPr marL="0" marR="0" lvl="5" indent="0" algn="r" rtl="0">
              <a:spcBef>
                <a:spcPts val="0"/>
              </a:spcBef>
              <a:buNone/>
              <a:defRPr sz="1100" b="0" i="0" u="none" strike="noStrike" cap="none">
                <a:solidFill>
                  <a:srgbClr val="1F4270"/>
                </a:solidFill>
                <a:latin typeface="Calibri"/>
                <a:ea typeface="Calibri"/>
                <a:cs typeface="Calibri"/>
                <a:sym typeface="Calibri"/>
              </a:defRPr>
            </a:lvl6pPr>
            <a:lvl7pPr marL="0" marR="0" lvl="6" indent="0" algn="r" rtl="0">
              <a:spcBef>
                <a:spcPts val="0"/>
              </a:spcBef>
              <a:buNone/>
              <a:defRPr sz="1100" b="0" i="0" u="none" strike="noStrike" cap="none">
                <a:solidFill>
                  <a:srgbClr val="1F4270"/>
                </a:solidFill>
                <a:latin typeface="Calibri"/>
                <a:ea typeface="Calibri"/>
                <a:cs typeface="Calibri"/>
                <a:sym typeface="Calibri"/>
              </a:defRPr>
            </a:lvl7pPr>
            <a:lvl8pPr marL="0" marR="0" lvl="7" indent="0" algn="r" rtl="0">
              <a:spcBef>
                <a:spcPts val="0"/>
              </a:spcBef>
              <a:buNone/>
              <a:defRPr sz="1100" b="0" i="0" u="none" strike="noStrike" cap="none">
                <a:solidFill>
                  <a:srgbClr val="1F4270"/>
                </a:solidFill>
                <a:latin typeface="Calibri"/>
                <a:ea typeface="Calibri"/>
                <a:cs typeface="Calibri"/>
                <a:sym typeface="Calibri"/>
              </a:defRPr>
            </a:lvl8pPr>
            <a:lvl9pPr marL="0" marR="0" lvl="8" indent="0" algn="r" rtl="0">
              <a:spcBef>
                <a:spcPts val="0"/>
              </a:spcBef>
              <a:buNone/>
              <a:defRPr sz="1100" b="0" i="0" u="none" strike="noStrike" cap="none">
                <a:solidFill>
                  <a:srgbClr val="1F427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8"/>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79"/>
        <p:cNvGrpSpPr/>
        <p:nvPr/>
      </p:nvGrpSpPr>
      <p:grpSpPr>
        <a:xfrm>
          <a:off x="0" y="0"/>
          <a:ext cx="0" cy="0"/>
          <a:chOff x="0" y="0"/>
          <a:chExt cx="0" cy="0"/>
        </a:xfrm>
      </p:grpSpPr>
      <p:sp>
        <p:nvSpPr>
          <p:cNvPr id="80" name="Google Shape;80;p19"/>
          <p:cNvSpPr/>
          <p:nvPr/>
        </p:nvSpPr>
        <p:spPr>
          <a:xfrm>
            <a:off x="1154151"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Challenges</a:t>
            </a:r>
            <a:endParaRPr sz="1100"/>
          </a:p>
        </p:txBody>
      </p:sp>
      <p:sp>
        <p:nvSpPr>
          <p:cNvPr id="81" name="Google Shape;81;p19"/>
          <p:cNvSpPr/>
          <p:nvPr/>
        </p:nvSpPr>
        <p:spPr>
          <a:xfrm>
            <a:off x="2308302"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Achievements</a:t>
            </a:r>
            <a:endParaRPr sz="1100"/>
          </a:p>
        </p:txBody>
      </p:sp>
      <p:sp>
        <p:nvSpPr>
          <p:cNvPr id="82" name="Google Shape;82;p19"/>
          <p:cNvSpPr/>
          <p:nvPr/>
        </p:nvSpPr>
        <p:spPr>
          <a:xfrm>
            <a:off x="3462453"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Conclusions</a:t>
            </a:r>
            <a:endParaRPr sz="1100"/>
          </a:p>
        </p:txBody>
      </p:sp>
      <p:sp>
        <p:nvSpPr>
          <p:cNvPr id="83" name="Google Shape;83;p19"/>
          <p:cNvSpPr/>
          <p:nvPr/>
        </p:nvSpPr>
        <p:spPr>
          <a:xfrm>
            <a:off x="4616604"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Q&amp;A</a:t>
            </a:r>
            <a:endParaRPr sz="1100"/>
          </a:p>
        </p:txBody>
      </p:sp>
      <p:sp>
        <p:nvSpPr>
          <p:cNvPr id="84" name="Google Shape;84;p19"/>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9"/>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b="18334"/>
          <a:stretch/>
        </p:blipFill>
        <p:spPr>
          <a:xfrm>
            <a:off x="8090389" y="4553525"/>
            <a:ext cx="824271" cy="383577"/>
          </a:xfrm>
          <a:prstGeom prst="rect">
            <a:avLst/>
          </a:prstGeom>
          <a:noFill/>
          <a:ln>
            <a:noFill/>
          </a:ln>
        </p:spPr>
      </p:pic>
      <p:sp>
        <p:nvSpPr>
          <p:cNvPr id="89" name="Google Shape;89;p20"/>
          <p:cNvSpPr txBox="1">
            <a:spLocks noGrp="1"/>
          </p:cNvSpPr>
          <p:nvPr>
            <p:ph type="body" idx="1"/>
          </p:nvPr>
        </p:nvSpPr>
        <p:spPr>
          <a:xfrm>
            <a:off x="337042" y="1175722"/>
            <a:ext cx="7833295" cy="33778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title"/>
          </p:nvPr>
        </p:nvSpPr>
        <p:spPr>
          <a:xfrm>
            <a:off x="337042" y="550631"/>
            <a:ext cx="7421042" cy="32318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E4E79"/>
              </a:buClr>
              <a:buSzPts val="2100"/>
              <a:buFont typeface="Calibri"/>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2"/>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99" name="Google Shape;99;p22"/>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 name="Google Shape;100;p22"/>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101" name="Google Shape;101;p22"/>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2" name="Google Shape;102;p22"/>
          <p:cNvSpPr txBox="1">
            <a:spLocks noGrp="1"/>
          </p:cNvSpPr>
          <p:nvPr>
            <p:ph type="body" idx="1"/>
          </p:nvPr>
        </p:nvSpPr>
        <p:spPr>
          <a:xfrm>
            <a:off x="558265" y="198797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2"/>
          <p:cNvSpPr txBox="1"/>
          <p:nvPr/>
        </p:nvSpPr>
        <p:spPr>
          <a:xfrm>
            <a:off x="558265" y="3977659"/>
            <a:ext cx="4100870" cy="32075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Calibri"/>
                <a:ea typeface="Calibri"/>
                <a:cs typeface="Calibri"/>
                <a:sym typeface="Calibri"/>
              </a:rPr>
              <a:t>www.geant.org</a:t>
            </a:r>
            <a:endParaRPr sz="1100">
              <a:solidFill>
                <a:schemeClr val="lt1"/>
              </a:solidFill>
              <a:latin typeface="Calibri"/>
              <a:ea typeface="Calibri"/>
              <a:cs typeface="Calibri"/>
              <a:sym typeface="Calibri"/>
            </a:endParaRPr>
          </a:p>
        </p:txBody>
      </p:sp>
      <p:pic>
        <p:nvPicPr>
          <p:cNvPr id="104" name="Google Shape;104;p22" descr="Graphical user interface, text, email&#10;&#10;Description automatically generated"/>
          <p:cNvPicPr preferRelativeResize="0"/>
          <p:nvPr/>
        </p:nvPicPr>
        <p:blipFill rotWithShape="1">
          <a:blip r:embed="rId4">
            <a:alphaModFix/>
          </a:blip>
          <a:srcRect/>
          <a:stretch/>
        </p:blipFill>
        <p:spPr>
          <a:xfrm>
            <a:off x="591142" y="4368102"/>
            <a:ext cx="1488583" cy="3111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4">
            <a:alphaModFix/>
          </a:blip>
          <a:srcRect l="13286" t="60631" r="43124" b="7996"/>
          <a:stretch/>
        </p:blipFill>
        <p:spPr>
          <a:xfrm>
            <a:off x="533399" y="-16726"/>
            <a:ext cx="8610601" cy="4368901"/>
          </a:xfrm>
          <a:prstGeom prst="rect">
            <a:avLst/>
          </a:prstGeom>
          <a:noFill/>
          <a:ln>
            <a:noFill/>
          </a:ln>
        </p:spPr>
      </p:pic>
      <p:sp>
        <p:nvSpPr>
          <p:cNvPr id="53" name="Google Shape;53;p13"/>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5">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37042" y="688893"/>
            <a:ext cx="7854458"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E4E79"/>
              </a:buClr>
              <a:buSzPts val="2100"/>
              <a:buFont typeface="Calibri"/>
              <a:buNone/>
              <a:defRPr sz="2100" b="1" i="0" u="none" strike="noStrike" cap="none">
                <a:solidFill>
                  <a:srgbClr val="1E4E79"/>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Google Shape;68;p16"/>
          <p:cNvSpPr txBox="1">
            <a:spLocks noGrp="1"/>
          </p:cNvSpPr>
          <p:nvPr>
            <p:ph type="body" idx="1"/>
          </p:nvPr>
        </p:nvSpPr>
        <p:spPr>
          <a:xfrm>
            <a:off x="337041" y="1174793"/>
            <a:ext cx="7854458" cy="3263504"/>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1E4E79"/>
              </a:buClr>
              <a:buSzPts val="1800"/>
              <a:buFont typeface="Arial"/>
              <a:buChar char="•"/>
              <a:defRPr sz="1800" b="0" i="0" u="none" strike="noStrike" cap="none">
                <a:solidFill>
                  <a:srgbClr val="1E4E79"/>
                </a:solidFill>
                <a:latin typeface="Calibri"/>
                <a:ea typeface="Calibri"/>
                <a:cs typeface="Calibri"/>
                <a:sym typeface="Calibri"/>
              </a:defRPr>
            </a:lvl1pPr>
            <a:lvl2pPr marL="914400" marR="0" lvl="1"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3pPr>
            <a:lvl4pPr marL="1828800" marR="0" lvl="3"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4pPr>
            <a:lvl5pPr marL="2286000" marR="0" lvl="4"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p:nvPr/>
        </p:nvSpPr>
        <p:spPr>
          <a:xfrm>
            <a:off x="0" y="-28735"/>
            <a:ext cx="9144000" cy="445090"/>
          </a:xfrm>
          <a:prstGeom prst="rect">
            <a:avLst/>
          </a:prstGeom>
          <a:solidFill>
            <a:srgbClr val="1D286B"/>
          </a:soli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6"/>
          <p:cNvSpPr txBox="1"/>
          <p:nvPr/>
        </p:nvSpPr>
        <p:spPr>
          <a:xfrm>
            <a:off x="7984853" y="79008"/>
            <a:ext cx="502920" cy="249039"/>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Calibri"/>
                <a:ea typeface="Calibri"/>
                <a:cs typeface="Calibri"/>
                <a:sym typeface="Calibri"/>
              </a:rPr>
              <a:t>‹#›</a:t>
            </a:fld>
            <a:r>
              <a:rPr lang="en" sz="900" b="0" i="0" u="none" strike="noStrike" cap="none">
                <a:solidFill>
                  <a:schemeClr val="lt1"/>
                </a:solidFill>
                <a:latin typeface="Calibri"/>
                <a:ea typeface="Calibri"/>
                <a:cs typeface="Calibri"/>
                <a:sym typeface="Calibri"/>
              </a:rPr>
              <a:t>     |</a:t>
            </a:r>
            <a:endParaRPr sz="1100"/>
          </a:p>
        </p:txBody>
      </p:sp>
      <p:sp>
        <p:nvSpPr>
          <p:cNvPr id="71" name="Google Shape;71;p16"/>
          <p:cNvSpPr txBox="1"/>
          <p:nvPr/>
        </p:nvSpPr>
        <p:spPr>
          <a:xfrm>
            <a:off x="8517458" y="104759"/>
            <a:ext cx="951619" cy="218208"/>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4E200"/>
              </a:buClr>
              <a:buSzPts val="900"/>
              <a:buFont typeface="Arial"/>
              <a:buNone/>
            </a:pPr>
            <a:r>
              <a:rPr lang="en" sz="900" b="1" i="0" u="none" strike="noStrike" cap="none">
                <a:solidFill>
                  <a:srgbClr val="F4E200"/>
                </a:solidFill>
                <a:latin typeface="Calibri"/>
                <a:ea typeface="Calibri"/>
                <a:cs typeface="Calibri"/>
                <a:sym typeface="Calibri"/>
              </a:rPr>
              <a:t>GN5-2</a:t>
            </a:r>
            <a:endParaRPr sz="900" b="1" i="0" u="none" strike="noStrike" cap="none">
              <a:solidFill>
                <a:srgbClr val="F4E200"/>
              </a:solidFill>
              <a:latin typeface="Calibri"/>
              <a:ea typeface="Calibri"/>
              <a:cs typeface="Calibri"/>
              <a:sym typeface="Calibri"/>
            </a:endParaRPr>
          </a:p>
        </p:txBody>
      </p:sp>
      <p:pic>
        <p:nvPicPr>
          <p:cNvPr id="72" name="Google Shape;72;p16" descr="A picture containing aircraft&#10;&#10;Description automatically generated"/>
          <p:cNvPicPr preferRelativeResize="0"/>
          <p:nvPr/>
        </p:nvPicPr>
        <p:blipFill rotWithShape="1">
          <a:blip r:embed="rId6">
            <a:alphaModFix/>
          </a:blip>
          <a:srcRect l="10540" t="70685" r="16055" b="24138"/>
          <a:stretch/>
        </p:blipFill>
        <p:spPr>
          <a:xfrm flipH="1">
            <a:off x="0" y="-28735"/>
            <a:ext cx="7714862" cy="445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1"/>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 name="Google Shape;93;p21"/>
          <p:cNvPicPr preferRelativeResize="0"/>
          <p:nvPr/>
        </p:nvPicPr>
        <p:blipFill rotWithShape="1">
          <a:blip r:embed="rId3">
            <a:alphaModFix/>
          </a:blip>
          <a:srcRect l="13286" t="60631" r="43124" b="7996"/>
          <a:stretch/>
        </p:blipFill>
        <p:spPr>
          <a:xfrm>
            <a:off x="533399" y="-16726"/>
            <a:ext cx="8610601" cy="4368901"/>
          </a:xfrm>
          <a:prstGeom prst="rect">
            <a:avLst/>
          </a:prstGeom>
          <a:noFill/>
          <a:ln>
            <a:noFill/>
          </a:ln>
        </p:spPr>
      </p:pic>
      <p:sp>
        <p:nvSpPr>
          <p:cNvPr id="94" name="Google Shape;94;p21"/>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 name="Google Shape;95;p21"/>
          <p:cNvPicPr preferRelativeResize="0"/>
          <p:nvPr/>
        </p:nvPicPr>
        <p:blipFill rotWithShape="1">
          <a:blip r:embed="rId4">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identitymanagementinstitute.org/distributed-digital-identity-and-decentralized-identifier/"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public.digital/pd-insights/blog/2021/10/how-to-control-your-biggest-risks-in-digital-identity" TargetMode="External"/><Relationship Id="rId4" Type="http://schemas.openxmlformats.org/officeDocument/2006/relationships/hyperlink" Target="https://www.ibm.com/topics/risk-managem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p:nvPr/>
        </p:nvSpPr>
        <p:spPr>
          <a:xfrm>
            <a:off x="558265" y="2955450"/>
            <a:ext cx="5614200" cy="54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i="0" u="none" strike="noStrike" cap="none">
              <a:solidFill>
                <a:schemeClr val="lt1"/>
              </a:solidFill>
            </a:endParaRPr>
          </a:p>
        </p:txBody>
      </p:sp>
      <p:sp>
        <p:nvSpPr>
          <p:cNvPr id="111" name="Google Shape;111;p23"/>
          <p:cNvSpPr txBox="1"/>
          <p:nvPr/>
        </p:nvSpPr>
        <p:spPr>
          <a:xfrm>
            <a:off x="558265" y="4758016"/>
            <a:ext cx="5017344" cy="265106"/>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None/>
            </a:pPr>
            <a:endParaRPr sz="900" i="0" u="none" strike="noStrike" cap="none">
              <a:solidFill>
                <a:schemeClr val="lt1"/>
              </a:solidFill>
            </a:endParaRPr>
          </a:p>
        </p:txBody>
      </p:sp>
      <p:sp>
        <p:nvSpPr>
          <p:cNvPr id="112" name="Google Shape;112;p23"/>
          <p:cNvSpPr txBox="1"/>
          <p:nvPr/>
        </p:nvSpPr>
        <p:spPr>
          <a:xfrm>
            <a:off x="558266" y="4034449"/>
            <a:ext cx="4649700" cy="3207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rPr>
              <a:t>TNC25: Brighton, UK</a:t>
            </a:r>
            <a:endParaRPr>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a:solidFill>
                  <a:srgbClr val="FFFFFF"/>
                </a:solidFill>
              </a:rPr>
              <a:t>10 June 2025</a:t>
            </a:r>
            <a:endParaRPr>
              <a:solidFill>
                <a:srgbClr val="FFFFFF"/>
              </a:solidFill>
            </a:endParaRPr>
          </a:p>
          <a:p>
            <a:pPr marL="0" marR="0" lvl="0" indent="0" algn="l" rtl="0">
              <a:lnSpc>
                <a:spcPct val="90000"/>
              </a:lnSpc>
              <a:spcBef>
                <a:spcPts val="800"/>
              </a:spcBef>
              <a:spcAft>
                <a:spcPts val="0"/>
              </a:spcAft>
              <a:buClr>
                <a:schemeClr val="lt1"/>
              </a:buClr>
              <a:buSzPts val="1200"/>
              <a:buFont typeface="Arial"/>
              <a:buNone/>
            </a:pPr>
            <a:endParaRPr sz="1200">
              <a:solidFill>
                <a:schemeClr val="lt1"/>
              </a:solidFill>
            </a:endParaRPr>
          </a:p>
        </p:txBody>
      </p:sp>
      <p:sp>
        <p:nvSpPr>
          <p:cNvPr id="113" name="Google Shape;113;p23"/>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3600" dirty="0">
                <a:solidFill>
                  <a:srgbClr val="FFFFFF"/>
                </a:solidFill>
                <a:latin typeface="Arial"/>
                <a:ea typeface="Arial"/>
                <a:cs typeface="Arial"/>
                <a:sym typeface="Arial"/>
              </a:rPr>
              <a:t>Risks of Digital Identity in Education and Research Wallets</a:t>
            </a:r>
            <a:endParaRPr sz="2600" dirty="0">
              <a:latin typeface="Arial"/>
              <a:ea typeface="Arial"/>
              <a:cs typeface="Arial"/>
              <a:sym typeface="Arial"/>
            </a:endParaRPr>
          </a:p>
        </p:txBody>
      </p:sp>
      <p:sp>
        <p:nvSpPr>
          <p:cNvPr id="114" name="Google Shape;114;p23"/>
          <p:cNvSpPr txBox="1">
            <a:spLocks noGrp="1"/>
          </p:cNvSpPr>
          <p:nvPr>
            <p:ph type="body" idx="1"/>
          </p:nvPr>
        </p:nvSpPr>
        <p:spPr>
          <a:xfrm>
            <a:off x="558275" y="2116125"/>
            <a:ext cx="7703100" cy="359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1800"/>
              <a:buNone/>
            </a:pPr>
            <a:endParaRPr dirty="0">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700" dirty="0">
                <a:solidFill>
                  <a:srgbClr val="FFFFFF"/>
                </a:solidFill>
                <a:latin typeface="Arial"/>
                <a:ea typeface="Arial"/>
                <a:cs typeface="Arial"/>
                <a:sym typeface="Arial"/>
              </a:rPr>
              <a:t>Amineh Akhavan </a:t>
            </a:r>
            <a:r>
              <a:rPr lang="en-US" sz="1700" dirty="0">
                <a:solidFill>
                  <a:srgbClr val="FFFFFF"/>
                </a:solidFill>
                <a:latin typeface="Arial"/>
                <a:ea typeface="Arial"/>
                <a:cs typeface="Arial"/>
                <a:sym typeface="Arial"/>
              </a:rPr>
              <a:t>s</a:t>
            </a:r>
            <a:r>
              <a:rPr lang="en" sz="1700" dirty="0">
                <a:solidFill>
                  <a:srgbClr val="FFFFFF"/>
                </a:solidFill>
                <a:latin typeface="Arial"/>
                <a:ea typeface="Arial"/>
                <a:cs typeface="Arial"/>
                <a:sym typeface="Arial"/>
              </a:rPr>
              <a:t>araf, Leibniz Supercomputing Centre – Munich</a:t>
            </a:r>
            <a:endParaRPr sz="1700" dirty="0">
              <a:solidFill>
                <a:srgbClr val="FFFFFF"/>
              </a:solidFill>
              <a:latin typeface="Arial"/>
              <a:ea typeface="Arial"/>
              <a:cs typeface="Arial"/>
              <a:sym typeface="Arial"/>
            </a:endParaRPr>
          </a:p>
          <a:p>
            <a:pPr marL="0" lvl="0" indent="0">
              <a:spcBef>
                <a:spcPts val="1000"/>
              </a:spcBef>
              <a:buClr>
                <a:schemeClr val="dk1"/>
              </a:buClr>
              <a:buSzPts val="1100"/>
            </a:pPr>
            <a:r>
              <a:rPr lang="en" sz="1700" dirty="0">
                <a:solidFill>
                  <a:srgbClr val="FFFFFF"/>
                </a:solidFill>
                <a:latin typeface="Arial"/>
                <a:ea typeface="Arial"/>
                <a:cs typeface="Arial"/>
                <a:sym typeface="Arial"/>
              </a:rPr>
              <a:t>GN5-2 WP5 Trust and Identity – Wallets </a:t>
            </a:r>
            <a:r>
              <a:rPr lang="en-US" sz="1700" dirty="0">
                <a:solidFill>
                  <a:srgbClr val="FFFFFF"/>
                </a:solidFill>
                <a:latin typeface="Arial"/>
                <a:ea typeface="Arial"/>
                <a:cs typeface="Arial"/>
                <a:sym typeface="Arial"/>
              </a:rPr>
              <a:t>Team</a:t>
            </a:r>
            <a:endParaRPr sz="1700" dirty="0">
              <a:solidFill>
                <a:srgbClr val="FFFFFF"/>
              </a:solidFill>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51609"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Strategic Risks</a:t>
            </a:r>
            <a:endParaRPr dirty="0"/>
          </a:p>
        </p:txBody>
      </p:sp>
      <p:sp>
        <p:nvSpPr>
          <p:cNvPr id="186" name="Google Shape;186;p32"/>
          <p:cNvSpPr txBox="1">
            <a:spLocks noGrp="1"/>
          </p:cNvSpPr>
          <p:nvPr>
            <p:ph type="body" idx="1"/>
          </p:nvPr>
        </p:nvSpPr>
        <p:spPr>
          <a:xfrm>
            <a:off x="628650" y="1105526"/>
            <a:ext cx="7886700" cy="35271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solidFill>
                  <a:srgbClr val="065081"/>
                </a:solidFill>
                <a:latin typeface="+mn-lt"/>
                <a:ea typeface="Arial"/>
                <a:cs typeface="Arial"/>
                <a:sym typeface="Arial"/>
              </a:rPr>
              <a:t>Dependency</a:t>
            </a:r>
            <a:r>
              <a:rPr lang="en" sz="1600" dirty="0">
                <a:solidFill>
                  <a:srgbClr val="065081"/>
                </a:solidFill>
                <a:latin typeface="+mn-lt"/>
                <a:ea typeface="Arial"/>
                <a:cs typeface="Arial"/>
                <a:sym typeface="Arial"/>
              </a:rPr>
              <a:t>→ </a:t>
            </a:r>
            <a:r>
              <a:rPr lang="en" sz="1600" dirty="0">
                <a:latin typeface="+mn-lt"/>
                <a:ea typeface="Arial"/>
                <a:cs typeface="Arial"/>
                <a:sym typeface="Arial"/>
              </a:rPr>
              <a:t>whenever the system has a dependency on something or</a:t>
            </a:r>
          </a:p>
          <a:p>
            <a:pPr marL="0" lvl="0" indent="0" algn="just" rtl="0">
              <a:spcBef>
                <a:spcPts val="1000"/>
              </a:spcBef>
              <a:spcAft>
                <a:spcPts val="0"/>
              </a:spcAft>
              <a:buClr>
                <a:schemeClr val="dk1"/>
              </a:buClr>
              <a:buSzPts val="1100"/>
              <a:buFont typeface="Arial"/>
              <a:buNone/>
            </a:pPr>
            <a:r>
              <a:rPr lang="en" sz="1600" dirty="0">
                <a:latin typeface="+mn-lt"/>
                <a:ea typeface="Arial"/>
                <a:cs typeface="Arial"/>
                <a:sym typeface="Arial"/>
              </a:rPr>
              <a:t> someone else.</a:t>
            </a:r>
          </a:p>
          <a:p>
            <a:pPr marL="342900" indent="-342900" algn="just">
              <a:spcBef>
                <a:spcPts val="1000"/>
              </a:spcBef>
              <a:buClr>
                <a:schemeClr val="accent1">
                  <a:lumMod val="50000"/>
                </a:schemeClr>
              </a:buClr>
              <a:buSzPts val="1100"/>
              <a:buFont typeface="+mj-lt"/>
              <a:buAutoNum type="arabicPeriod"/>
            </a:pPr>
            <a:r>
              <a:rPr lang="en" sz="1400" b="1" dirty="0">
                <a:solidFill>
                  <a:schemeClr val="accent1">
                    <a:lumMod val="50000"/>
                  </a:schemeClr>
                </a:solidFill>
                <a:latin typeface="+mn-lt"/>
                <a:ea typeface="Arial"/>
                <a:cs typeface="Arial"/>
                <a:sym typeface="Arial"/>
              </a:rPr>
              <a:t>Paper credential</a:t>
            </a:r>
            <a:r>
              <a:rPr lang="en" sz="1400" dirty="0">
                <a:solidFill>
                  <a:schemeClr val="accent1">
                    <a:lumMod val="50000"/>
                  </a:schemeClr>
                </a:solidFill>
                <a:latin typeface="+mn-lt"/>
                <a:ea typeface="Arial"/>
                <a:cs typeface="Arial"/>
                <a:sym typeface="Arial"/>
              </a:rPr>
              <a:t>: </a:t>
            </a:r>
            <a:r>
              <a:rPr lang="en-US" sz="1400" dirty="0">
                <a:solidFill>
                  <a:srgbClr val="065081"/>
                </a:solidFill>
                <a:latin typeface="+mn-lt"/>
              </a:rPr>
              <a:t>in many cases just traditional paper credential flows are accepted or a digital one have to be confirmed by paper credential.</a:t>
            </a:r>
          </a:p>
          <a:p>
            <a:pPr marL="342900" lvl="0" indent="-342900" algn="just">
              <a:spcBef>
                <a:spcPts val="1000"/>
              </a:spcBef>
              <a:buClr>
                <a:schemeClr val="accent1">
                  <a:lumMod val="50000"/>
                </a:schemeClr>
              </a:buClr>
              <a:buSzPts val="1100"/>
              <a:buFont typeface="+mj-lt"/>
              <a:buAutoNum type="arabicPeriod"/>
            </a:pPr>
            <a:r>
              <a:rPr lang="en" sz="1400" b="1" dirty="0">
                <a:latin typeface="+mn-lt"/>
                <a:ea typeface="Arial"/>
                <a:cs typeface="Arial"/>
                <a:sym typeface="Arial"/>
              </a:rPr>
              <a:t>Impact of EUDI: </a:t>
            </a:r>
            <a:r>
              <a:rPr lang="en" sz="1400" dirty="0">
                <a:latin typeface="+mn-lt"/>
                <a:ea typeface="Arial"/>
                <a:cs typeface="Arial"/>
                <a:sym typeface="Arial"/>
              </a:rPr>
              <a:t>limited coverage of EUDI leads to</a:t>
            </a:r>
            <a:r>
              <a:rPr lang="en" sz="1400" b="1" dirty="0">
                <a:latin typeface="+mn-lt"/>
                <a:ea typeface="Arial"/>
                <a:cs typeface="Arial"/>
                <a:sym typeface="Arial"/>
              </a:rPr>
              <a:t> </a:t>
            </a:r>
            <a:r>
              <a:rPr lang="en-US" sz="1400" dirty="0">
                <a:latin typeface="+mn-lt"/>
              </a:rPr>
              <a:t>parallel ecosystem </a:t>
            </a:r>
            <a:endParaRPr lang="en" sz="1400" b="1" dirty="0">
              <a:latin typeface="+mn-lt"/>
              <a:ea typeface="Arial"/>
              <a:cs typeface="Arial"/>
              <a:sym typeface="Arial"/>
            </a:endParaRP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Non-scalable and change-resistant architecture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GAFAM Connected Services</a:t>
            </a:r>
          </a:p>
        </p:txBody>
      </p:sp>
      <p:pic>
        <p:nvPicPr>
          <p:cNvPr id="187" name="Google Shape;187;p32" title="Screenshot 2025-05-23 113346.png"/>
          <p:cNvPicPr preferRelativeResize="0"/>
          <p:nvPr/>
        </p:nvPicPr>
        <p:blipFill>
          <a:blip r:embed="rId3">
            <a:alphaModFix/>
          </a:blip>
          <a:stretch>
            <a:fillRect/>
          </a:stretch>
        </p:blipFill>
        <p:spPr>
          <a:xfrm>
            <a:off x="7825850" y="562300"/>
            <a:ext cx="1051500" cy="113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sp>
        <p:nvSpPr>
          <p:cNvPr id="193" name="Google Shape;193;p33"/>
          <p:cNvSpPr txBox="1">
            <a:spLocks noGrp="1"/>
          </p:cNvSpPr>
          <p:nvPr>
            <p:ph type="body" idx="1"/>
          </p:nvPr>
        </p:nvSpPr>
        <p:spPr>
          <a:xfrm>
            <a:off x="628650" y="1088826"/>
            <a:ext cx="7886700" cy="3543900"/>
          </a:xfrm>
          <a:prstGeom prst="rect">
            <a:avLst/>
          </a:prstGeom>
        </p:spPr>
        <p:txBody>
          <a:bodyPr spcFirstLastPara="1" wrap="square" lIns="68575" tIns="34275" rIns="68575" bIns="34275" anchor="t" anchorCtr="0">
            <a:normAutofit fontScale="62500" lnSpcReduction="20000"/>
          </a:bodyPr>
          <a:lstStyle/>
          <a:p>
            <a:pPr marL="0" lvl="0" indent="0" algn="just" rtl="0">
              <a:lnSpc>
                <a:spcPct val="115000"/>
              </a:lnSpc>
              <a:spcBef>
                <a:spcPts val="1000"/>
              </a:spcBef>
              <a:spcAft>
                <a:spcPts val="0"/>
              </a:spcAft>
              <a:buClr>
                <a:schemeClr val="dk1"/>
              </a:buClr>
              <a:buSzPct val="42307"/>
              <a:buFont typeface="Arial"/>
              <a:buNone/>
            </a:pPr>
            <a:r>
              <a:rPr lang="en" sz="2600" u="sng" dirty="0">
                <a:solidFill>
                  <a:srgbClr val="065081"/>
                </a:solidFill>
                <a:latin typeface="Arial"/>
                <a:ea typeface="Arial"/>
                <a:cs typeface="Arial"/>
                <a:sym typeface="Arial"/>
              </a:rPr>
              <a:t>Usability </a:t>
            </a:r>
            <a:r>
              <a:rPr lang="en" sz="2600" dirty="0">
                <a:solidFill>
                  <a:srgbClr val="065081"/>
                </a:solidFill>
                <a:latin typeface="Arial"/>
                <a:ea typeface="Arial"/>
                <a:cs typeface="Arial"/>
                <a:sym typeface="Arial"/>
              </a:rPr>
              <a:t>→ risk of developing systems that do not achieve users </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r>
              <a:rPr lang="en" sz="2600" dirty="0">
                <a:solidFill>
                  <a:srgbClr val="065081"/>
                </a:solidFill>
                <a:latin typeface="Arial"/>
                <a:ea typeface="Arial"/>
                <a:cs typeface="Arial"/>
                <a:sym typeface="Arial"/>
              </a:rPr>
              <a:t>"needs and expectations“</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endParaRPr sz="2600" dirty="0">
              <a:solidFill>
                <a:srgbClr val="065081"/>
              </a:solidFill>
              <a:latin typeface="Arial"/>
              <a:ea typeface="Arial"/>
              <a:cs typeface="Arial"/>
              <a:sym typeface="Arial"/>
            </a:endParaRPr>
          </a:p>
          <a:p>
            <a:pPr marL="457200" lvl="0" indent="-326390" algn="just" rtl="0">
              <a:lnSpc>
                <a:spcPct val="150000"/>
              </a:lnSpc>
              <a:spcBef>
                <a:spcPts val="500"/>
              </a:spcBef>
              <a:spcAft>
                <a:spcPts val="0"/>
              </a:spcAft>
              <a:buClr>
                <a:srgbClr val="065081"/>
              </a:buClr>
              <a:buSzPct val="100000"/>
              <a:buAutoNum type="arabicPeriod"/>
            </a:pPr>
            <a:r>
              <a:rPr lang="en" sz="2200" b="1" dirty="0">
                <a:solidFill>
                  <a:srgbClr val="065081"/>
                </a:solidFill>
                <a:latin typeface="Arial"/>
                <a:ea typeface="Arial"/>
                <a:cs typeface="Arial"/>
                <a:sym typeface="Arial"/>
              </a:rPr>
              <a:t>User-friendliness: </a:t>
            </a:r>
            <a:r>
              <a:rPr lang="en" sz="2200" dirty="0">
                <a:solidFill>
                  <a:srgbClr val="065081"/>
                </a:solidFill>
                <a:latin typeface="Arial"/>
                <a:ea typeface="Arial"/>
                <a:cs typeface="Arial"/>
                <a:sym typeface="Arial"/>
              </a:rPr>
              <a:t>process, same terms</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Inclusion Challenges (Exclusion Impact)</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Support mechanisms: </a:t>
            </a:r>
            <a:r>
              <a:rPr lang="en" sz="2200" dirty="0">
                <a:solidFill>
                  <a:srgbClr val="065081"/>
                </a:solidFill>
                <a:latin typeface="Arial"/>
                <a:ea typeface="Arial"/>
                <a:cs typeface="Arial"/>
                <a:sym typeface="Arial"/>
              </a:rPr>
              <a:t>face-to-face, video or telephony</a:t>
            </a:r>
            <a:endParaRPr sz="2200" dirty="0">
              <a:solidFill>
                <a:schemeClr val="accent2"/>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Fragmented design solutions (Silos)</a:t>
            </a:r>
            <a:r>
              <a:rPr lang="en" sz="2150" dirty="0">
                <a:solidFill>
                  <a:srgbClr val="065081"/>
                </a:solidFill>
                <a:latin typeface="Arial"/>
                <a:ea typeface="Arial"/>
                <a:cs typeface="Arial"/>
                <a:sym typeface="Arial"/>
              </a:rPr>
              <a:t>: Inefficient or disjointed user experiences across different platforms or services </a:t>
            </a:r>
            <a:endParaRPr sz="2150" dirty="0">
              <a:solidFill>
                <a:srgbClr val="065081"/>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GAFAM</a:t>
            </a:r>
            <a:endParaRPr sz="2150" b="1"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Services: easy of use leads to user spoiling </a:t>
            </a:r>
            <a:endParaRPr sz="2150"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shape user expectations</a:t>
            </a:r>
            <a:endParaRPr sz="2150" dirty="0">
              <a:solidFill>
                <a:srgbClr val="065081"/>
              </a:solidFill>
              <a:latin typeface="Arial"/>
              <a:ea typeface="Arial"/>
              <a:cs typeface="Arial"/>
              <a:sym typeface="Arial"/>
            </a:endParaRPr>
          </a:p>
        </p:txBody>
      </p:sp>
      <p:pic>
        <p:nvPicPr>
          <p:cNvPr id="194" name="Google Shape;194;p33" title="usability.jpg"/>
          <p:cNvPicPr preferRelativeResize="0"/>
          <p:nvPr/>
        </p:nvPicPr>
        <p:blipFill>
          <a:blip r:embed="rId3">
            <a:alphaModFix/>
          </a:blip>
          <a:stretch>
            <a:fillRect/>
          </a:stretch>
        </p:blipFill>
        <p:spPr>
          <a:xfrm>
            <a:off x="7817223" y="517818"/>
            <a:ext cx="1212985" cy="111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41574"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 - Usability</a:t>
            </a:r>
            <a:endParaRPr dirty="0">
              <a:solidFill>
                <a:srgbClr val="1E4E79"/>
              </a:solidFill>
            </a:endParaRPr>
          </a:p>
        </p:txBody>
      </p:sp>
      <p:sp>
        <p:nvSpPr>
          <p:cNvPr id="200" name="Google Shape;200;p34"/>
          <p:cNvSpPr txBox="1">
            <a:spLocks noGrp="1"/>
          </p:cNvSpPr>
          <p:nvPr>
            <p:ph type="body" idx="1"/>
          </p:nvPr>
        </p:nvSpPr>
        <p:spPr>
          <a:xfrm>
            <a:off x="628650" y="1038725"/>
            <a:ext cx="7886700" cy="2555100"/>
          </a:xfrm>
          <a:prstGeom prst="rect">
            <a:avLst/>
          </a:prstGeom>
        </p:spPr>
        <p:txBody>
          <a:bodyPr spcFirstLastPara="1" wrap="square" lIns="68575" tIns="34275" rIns="68575" bIns="34275" anchor="t" anchorCtr="0">
            <a:normAutofit/>
          </a:bodyPr>
          <a:lstStyle/>
          <a:p>
            <a:pPr marL="12700" lvl="0" indent="-12700" algn="just">
              <a:lnSpc>
                <a:spcPct val="100000"/>
              </a:lnSpc>
              <a:spcBef>
                <a:spcPts val="1000"/>
              </a:spcBef>
              <a:buClr>
                <a:schemeClr val="dk1"/>
              </a:buClr>
              <a:buSzPct val="50000"/>
              <a:buNone/>
            </a:pPr>
            <a:r>
              <a:rPr lang="en" sz="1600" dirty="0">
                <a:solidFill>
                  <a:srgbClr val="065081"/>
                </a:solidFill>
                <a:latin typeface="Arial"/>
                <a:ea typeface="Arial"/>
                <a:cs typeface="Arial"/>
                <a:sym typeface="Arial"/>
              </a:rPr>
              <a:t>6. </a:t>
            </a:r>
            <a:r>
              <a:rPr lang="en" sz="1600" b="1" dirty="0">
                <a:solidFill>
                  <a:srgbClr val="065081"/>
                </a:solidFill>
                <a:latin typeface="Arial"/>
                <a:ea typeface="Arial"/>
                <a:cs typeface="Arial"/>
                <a:sym typeface="Arial"/>
              </a:rPr>
              <a:t>Complexity vs. Control: </a:t>
            </a:r>
            <a:r>
              <a:rPr lang="en-US" sz="1600" dirty="0">
                <a:solidFill>
                  <a:srgbClr val="065081"/>
                </a:solidFill>
                <a:latin typeface="Arial"/>
                <a:ea typeface="Arial"/>
                <a:cs typeface="Arial"/>
              </a:rPr>
              <a:t>Balancing technical complexity with intuitive user control and overall ease of use.</a:t>
            </a:r>
            <a:endParaRPr sz="1600" dirty="0">
              <a:solidFill>
                <a:srgbClr val="065081"/>
              </a:solidFill>
              <a:latin typeface="Arial"/>
              <a:ea typeface="Arial"/>
              <a:cs typeface="Arial"/>
              <a:sym typeface="Arial"/>
            </a:endParaRPr>
          </a:p>
          <a:p>
            <a:pPr marL="12700" lvl="0" indent="-12700" algn="just" rtl="0">
              <a:lnSpc>
                <a:spcPct val="100000"/>
              </a:lnSpc>
              <a:spcBef>
                <a:spcPts val="1000"/>
              </a:spcBef>
              <a:spcAft>
                <a:spcPts val="0"/>
              </a:spcAft>
              <a:buClr>
                <a:schemeClr val="dk1"/>
              </a:buClr>
              <a:buSzPct val="50000"/>
              <a:buFont typeface="Arial"/>
              <a:buNone/>
            </a:pPr>
            <a:r>
              <a:rPr lang="en" sz="1600" dirty="0">
                <a:solidFill>
                  <a:srgbClr val="065081"/>
                </a:solidFill>
                <a:latin typeface="Arial"/>
                <a:ea typeface="Arial"/>
                <a:cs typeface="Arial"/>
                <a:sym typeface="Arial"/>
              </a:rPr>
              <a:t>Identity management involves trust, authentication, privacy,  personal information, and security, with complex edge cases and technical standards.</a:t>
            </a:r>
            <a:endParaRPr sz="1600" dirty="0"/>
          </a:p>
        </p:txBody>
      </p:sp>
      <p:sp>
        <p:nvSpPr>
          <p:cNvPr id="201" name="Google Shape;201;p34"/>
          <p:cNvSpPr/>
          <p:nvPr/>
        </p:nvSpPr>
        <p:spPr>
          <a:xfrm>
            <a:off x="748950" y="2625725"/>
            <a:ext cx="7646100" cy="96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lvl="0" indent="0" algn="ctr" rtl="0">
              <a:lnSpc>
                <a:spcPct val="115000"/>
              </a:lnSpc>
              <a:spcBef>
                <a:spcPts val="500"/>
              </a:spcBef>
              <a:spcAft>
                <a:spcPts val="0"/>
              </a:spcAft>
              <a:buClr>
                <a:schemeClr val="dk1"/>
              </a:buClr>
              <a:buSzPts val="1100"/>
              <a:buFont typeface="Arial"/>
              <a:buNone/>
            </a:pPr>
            <a:r>
              <a:rPr lang="en" sz="2000" b="1">
                <a:solidFill>
                  <a:srgbClr val="065081"/>
                </a:solidFill>
              </a:rPr>
              <a:t>Trust is built through understanding. If a system is too complex, it becomes difficult for users to use and accept it.</a:t>
            </a:r>
            <a:endParaRPr sz="2000" b="1">
              <a:solidFill>
                <a:srgbClr val="065081"/>
              </a:solidFill>
            </a:endParaRPr>
          </a:p>
        </p:txBody>
      </p:sp>
      <p:sp>
        <p:nvSpPr>
          <p:cNvPr id="202" name="Google Shape;202;p34"/>
          <p:cNvSpPr txBox="1">
            <a:spLocks noGrp="1"/>
          </p:cNvSpPr>
          <p:nvPr>
            <p:ph type="body" idx="1"/>
          </p:nvPr>
        </p:nvSpPr>
        <p:spPr>
          <a:xfrm>
            <a:off x="628650" y="3863312"/>
            <a:ext cx="7886700" cy="1021487"/>
          </a:xfrm>
          <a:prstGeom prst="rect">
            <a:avLst/>
          </a:prstGeom>
        </p:spPr>
        <p:txBody>
          <a:bodyPr spcFirstLastPara="1" wrap="square" lIns="68575" tIns="34275" rIns="68575" bIns="34275" anchor="t" anchorCtr="0">
            <a:normAutofit/>
          </a:bodyPr>
          <a:lstStyle/>
          <a:p>
            <a:pPr marL="457200" lvl="0" indent="-355600" algn="just" rtl="0">
              <a:lnSpc>
                <a:spcPct val="115000"/>
              </a:lnSpc>
              <a:spcBef>
                <a:spcPts val="500"/>
              </a:spcBef>
              <a:spcAft>
                <a:spcPts val="0"/>
              </a:spcAft>
              <a:buClr>
                <a:srgbClr val="065081"/>
              </a:buClr>
              <a:buSzPts val="2000"/>
              <a:buChar char="•"/>
            </a:pPr>
            <a:r>
              <a:rPr lang="en" sz="1600" dirty="0">
                <a:solidFill>
                  <a:srgbClr val="065081"/>
                </a:solidFill>
                <a:latin typeface="Arial"/>
                <a:ea typeface="Arial"/>
                <a:cs typeface="Arial"/>
                <a:sym typeface="Arial"/>
              </a:rPr>
              <a:t>Complexity for users</a:t>
            </a:r>
            <a:endParaRPr sz="1600" dirty="0">
              <a:solidFill>
                <a:srgbClr val="065081"/>
              </a:solidFill>
              <a:latin typeface="Arial"/>
              <a:ea typeface="Arial"/>
              <a:cs typeface="Arial"/>
              <a:sym typeface="Arial"/>
            </a:endParaRPr>
          </a:p>
          <a:p>
            <a:pPr marL="457200" lvl="0" indent="-355600" algn="just" rtl="0">
              <a:lnSpc>
                <a:spcPct val="115000"/>
              </a:lnSpc>
              <a:spcBef>
                <a:spcPts val="0"/>
              </a:spcBef>
              <a:spcAft>
                <a:spcPts val="0"/>
              </a:spcAft>
              <a:buClr>
                <a:srgbClr val="065081"/>
              </a:buClr>
              <a:buSzPts val="2000"/>
              <a:buChar char="•"/>
            </a:pPr>
            <a:r>
              <a:rPr lang="en" sz="1600" dirty="0">
                <a:solidFill>
                  <a:srgbClr val="065081"/>
                </a:solidFill>
                <a:latin typeface="Arial"/>
                <a:ea typeface="Arial"/>
                <a:cs typeface="Arial"/>
                <a:sym typeface="Arial"/>
              </a:rPr>
              <a:t>Complexity for other parties</a:t>
            </a:r>
            <a:endParaRPr sz="1600" dirty="0">
              <a:solidFill>
                <a:srgbClr val="06508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 calcmode="lin" valueType="num">
                                      <p:cBhvr additive="base">
                                        <p:cTn id="15" dur="1000"/>
                                        <p:tgtEl>
                                          <p:spTgt spid="20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628650" y="965875"/>
            <a:ext cx="7886700" cy="3922878"/>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000"/>
              </a:spcBef>
              <a:spcAft>
                <a:spcPts val="0"/>
              </a:spcAft>
              <a:buClr>
                <a:schemeClr val="dk1"/>
              </a:buClr>
              <a:buSzPct val="45294"/>
              <a:buFont typeface="Arial"/>
              <a:buNone/>
            </a:pPr>
            <a:r>
              <a:rPr lang="en" sz="6400" u="sng" dirty="0">
                <a:solidFill>
                  <a:srgbClr val="065081"/>
                </a:solidFill>
                <a:latin typeface="Arial"/>
                <a:ea typeface="Arial"/>
                <a:cs typeface="Arial"/>
                <a:sym typeface="Arial"/>
              </a:rPr>
              <a:t>Interoperability </a:t>
            </a:r>
            <a:r>
              <a:rPr lang="en" sz="6400" dirty="0">
                <a:solidFill>
                  <a:srgbClr val="065081"/>
                </a:solidFill>
                <a:latin typeface="Arial"/>
                <a:ea typeface="Arial"/>
                <a:cs typeface="Arial"/>
                <a:sym typeface="Arial"/>
              </a:rPr>
              <a:t>(Standards and Protocols)</a:t>
            </a:r>
            <a:endParaRPr sz="6400" dirty="0">
              <a:solidFill>
                <a:srgbClr val="065081"/>
              </a:solidFill>
              <a:latin typeface="Arial"/>
              <a:ea typeface="Arial"/>
              <a:cs typeface="Arial"/>
              <a:sym typeface="Arial"/>
            </a:endParaRPr>
          </a:p>
          <a:p>
            <a:pPr marL="914400" lvl="0" indent="0" algn="l" rtl="0">
              <a:lnSpc>
                <a:spcPct val="115000"/>
              </a:lnSpc>
              <a:spcBef>
                <a:spcPts val="500"/>
              </a:spcBef>
              <a:spcAft>
                <a:spcPts val="0"/>
              </a:spcAft>
              <a:buNone/>
            </a:pPr>
            <a:endParaRPr sz="1700" b="1" dirty="0">
              <a:solidFill>
                <a:srgbClr val="065081"/>
              </a:solidFill>
              <a:latin typeface="Arial"/>
              <a:ea typeface="Arial"/>
              <a:cs typeface="Arial"/>
              <a:sym typeface="Arial"/>
            </a:endParaRPr>
          </a:p>
          <a:p>
            <a:pPr marL="457200" lvl="0" indent="-308957" algn="l" rtl="0">
              <a:lnSpc>
                <a:spcPct val="170000"/>
              </a:lnSpc>
              <a:spcBef>
                <a:spcPts val="50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Lack of standards and protocols </a:t>
            </a:r>
            <a:endParaRPr sz="5200" b="1"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Influence of external standards and architectures</a:t>
            </a:r>
            <a:endParaRPr sz="5200" b="1" dirty="0">
              <a:solidFill>
                <a:srgbClr val="065081"/>
              </a:solidFill>
              <a:latin typeface="Arial"/>
              <a:ea typeface="Arial"/>
              <a:cs typeface="Arial"/>
              <a:sym typeface="Arial"/>
            </a:endParaRPr>
          </a:p>
          <a:p>
            <a:pPr indent="-308957">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Incompatibility with legacy systems:</a:t>
            </a:r>
            <a:r>
              <a:rPr lang="en" sz="5200" dirty="0">
                <a:solidFill>
                  <a:srgbClr val="065081"/>
                </a:solidFill>
                <a:latin typeface="Arial"/>
                <a:ea typeface="Arial"/>
                <a:cs typeface="Arial"/>
                <a:sym typeface="Arial"/>
              </a:rPr>
              <a:t> Interoperability with existing systems and standards, both within the research and education sector and with external stakeholders, is crucial. It brings also </a:t>
            </a:r>
            <a:r>
              <a:rPr lang="en-US" sz="5200" dirty="0">
                <a:solidFill>
                  <a:srgbClr val="065081"/>
                </a:solidFill>
                <a:latin typeface="Arial"/>
                <a:ea typeface="Arial"/>
                <a:cs typeface="Arial"/>
                <a:sym typeface="Arial"/>
              </a:rPr>
              <a:t>technical complexity</a:t>
            </a:r>
          </a:p>
          <a:p>
            <a:pPr marL="457200" lvl="0" indent="-308957" algn="l" rtl="0">
              <a:lnSpc>
                <a:spcPct val="170000"/>
              </a:lnSpc>
              <a:spcBef>
                <a:spcPts val="0"/>
              </a:spcBef>
              <a:spcAft>
                <a:spcPts val="0"/>
              </a:spcAft>
              <a:buClr>
                <a:srgbClr val="065081"/>
              </a:buClr>
              <a:buSzPct val="100000"/>
              <a:buFont typeface="Arial"/>
              <a:buAutoNum type="arabicPeriod"/>
            </a:pPr>
            <a:r>
              <a:rPr lang="en" sz="5200" b="1" dirty="0">
                <a:solidFill>
                  <a:srgbClr val="065081"/>
                </a:solidFill>
                <a:latin typeface="Arial"/>
                <a:ea typeface="Arial"/>
                <a:cs typeface="Arial"/>
                <a:sym typeface="Arial"/>
              </a:rPr>
              <a:t>Agreement delays: </a:t>
            </a:r>
            <a:r>
              <a:rPr lang="en" sz="5200" dirty="0">
                <a:solidFill>
                  <a:srgbClr val="065081"/>
                </a:solidFill>
                <a:latin typeface="Arial"/>
                <a:ea typeface="Arial"/>
                <a:cs typeface="Arial"/>
                <a:sym typeface="Arial"/>
              </a:rPr>
              <a:t>Reaching consensus across many parties with different needs can be time-consuming. e.g.</a:t>
            </a:r>
            <a:endParaRPr sz="5200" dirty="0">
              <a:solidFill>
                <a:srgbClr val="065081"/>
              </a:solidFill>
              <a:latin typeface="Arial"/>
              <a:ea typeface="Arial"/>
              <a:cs typeface="Arial"/>
              <a:sym typeface="Arial"/>
            </a:endParaRPr>
          </a:p>
          <a:p>
            <a:pPr marL="914400" lvl="1" indent="-308957" algn="l" rtl="0">
              <a:lnSpc>
                <a:spcPct val="170000"/>
              </a:lnSpc>
              <a:spcBef>
                <a:spcPts val="0"/>
              </a:spcBef>
              <a:spcAft>
                <a:spcPts val="0"/>
              </a:spcAft>
              <a:buClr>
                <a:srgbClr val="065081"/>
              </a:buClr>
              <a:buSzPct val="100000"/>
              <a:buFont typeface="Arial"/>
              <a:buAutoNum type="alphaLcPeriod"/>
            </a:pPr>
            <a:r>
              <a:rPr lang="en" sz="5200" dirty="0">
                <a:solidFill>
                  <a:srgbClr val="065081"/>
                </a:solidFill>
                <a:latin typeface="Arial"/>
                <a:ea typeface="Arial"/>
                <a:cs typeface="Arial"/>
                <a:sym typeface="Arial"/>
              </a:rPr>
              <a:t>The Digital ID and Authentication Council of Canada (DIACC): 4-6 years</a:t>
            </a:r>
            <a:endParaRPr sz="5200" dirty="0">
              <a:solidFill>
                <a:srgbClr val="065081"/>
              </a:solidFill>
              <a:latin typeface="Arial"/>
              <a:ea typeface="Arial"/>
              <a:cs typeface="Arial"/>
              <a:sym typeface="Arial"/>
            </a:endParaRPr>
          </a:p>
          <a:p>
            <a:pPr lvl="1" indent="-308957">
              <a:lnSpc>
                <a:spcPct val="170000"/>
              </a:lnSpc>
              <a:spcBef>
                <a:spcPts val="0"/>
              </a:spcBef>
              <a:buClr>
                <a:srgbClr val="065081"/>
              </a:buClr>
              <a:buSzPct val="100000"/>
              <a:buFont typeface="Arial"/>
              <a:buAutoNum type="alphaLcPeriod"/>
            </a:pPr>
            <a:r>
              <a:rPr lang="en" sz="5200" dirty="0">
                <a:solidFill>
                  <a:srgbClr val="065081"/>
                </a:solidFill>
                <a:latin typeface="Arial"/>
                <a:ea typeface="Arial"/>
                <a:cs typeface="Arial"/>
                <a:sym typeface="Arial"/>
              </a:rPr>
              <a:t>The process of creating a framework for agreement by Australian government: 2015-2021</a:t>
            </a:r>
            <a:endParaRPr sz="5200" dirty="0">
              <a:solidFill>
                <a:srgbClr val="065081"/>
              </a:solidFill>
              <a:latin typeface="Arial"/>
              <a:ea typeface="Arial"/>
              <a:cs typeface="Arial"/>
              <a:sym typeface="Arial"/>
            </a:endParaRPr>
          </a:p>
          <a:p>
            <a:pPr lvl="0" indent="-308957" algn="just">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EU standardization process</a:t>
            </a:r>
            <a:r>
              <a:rPr lang="en" sz="5200" dirty="0">
                <a:solidFill>
                  <a:srgbClr val="065081"/>
                </a:solidFill>
                <a:latin typeface="Arial"/>
                <a:ea typeface="Arial"/>
                <a:cs typeface="Arial"/>
                <a:sym typeface="Arial"/>
              </a:rPr>
              <a:t>  </a:t>
            </a:r>
            <a:r>
              <a:rPr lang="en" sz="5200" dirty="0">
                <a:solidFill>
                  <a:srgbClr val="065081"/>
                </a:solidFill>
                <a:latin typeface="+mn-lt"/>
              </a:rPr>
              <a:t>e.g. ELM v3, ARF</a:t>
            </a:r>
            <a:endParaRPr sz="5200" dirty="0">
              <a:solidFill>
                <a:srgbClr val="065081"/>
              </a:solidFill>
              <a:latin typeface="+mn-lt"/>
              <a:ea typeface="Arial"/>
              <a:cs typeface="Arial"/>
              <a:sym typeface="Arial"/>
            </a:endParaRPr>
          </a:p>
          <a:p>
            <a:pPr lvl="0" indent="-308957" algn="just">
              <a:lnSpc>
                <a:spcPct val="170000"/>
              </a:lnSpc>
              <a:spcBef>
                <a:spcPts val="0"/>
              </a:spcBef>
              <a:buSzPct val="100000"/>
              <a:buFont typeface="Arial"/>
              <a:buAutoNum type="arabicPeriod"/>
            </a:pPr>
            <a:r>
              <a:rPr lang="en" sz="5200" b="1" dirty="0">
                <a:solidFill>
                  <a:srgbClr val="065081"/>
                </a:solidFill>
                <a:latin typeface="Arial"/>
                <a:ea typeface="Arial"/>
                <a:cs typeface="Arial"/>
                <a:sym typeface="Arial"/>
              </a:rPr>
              <a:t>National ID governance and EUDIW: </a:t>
            </a:r>
            <a:r>
              <a:rPr lang="en" sz="5200" dirty="0">
                <a:solidFill>
                  <a:srgbClr val="065081"/>
                </a:solidFill>
                <a:latin typeface="+mn-lt"/>
                <a:ea typeface="Arial"/>
                <a:cs typeface="Arial"/>
                <a:sym typeface="Arial"/>
              </a:rPr>
              <a:t>e.</a:t>
            </a:r>
            <a:r>
              <a:rPr lang="en" sz="5200" dirty="0">
                <a:solidFill>
                  <a:schemeClr val="accent1">
                    <a:lumMod val="50000"/>
                  </a:schemeClr>
                </a:solidFill>
                <a:latin typeface="+mn-lt"/>
              </a:rPr>
              <a:t>g. Unclear Cross boarding DI mapping in eIDAS 2</a:t>
            </a:r>
            <a:endParaRPr sz="5200" dirty="0">
              <a:solidFill>
                <a:schemeClr val="accent1">
                  <a:lumMod val="50000"/>
                </a:schemeClr>
              </a:solidFill>
              <a:latin typeface="+mn-lt"/>
            </a:endParaRPr>
          </a:p>
        </p:txBody>
      </p:sp>
      <p:sp>
        <p:nvSpPr>
          <p:cNvPr id="214" name="Google Shape;214;p36"/>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15" name="Google Shape;215;p36" title="interoperabilty2.jpg"/>
          <p:cNvPicPr preferRelativeResize="0"/>
          <p:nvPr/>
        </p:nvPicPr>
        <p:blipFill>
          <a:blip r:embed="rId3">
            <a:alphaModFix/>
          </a:blip>
          <a:stretch>
            <a:fillRect/>
          </a:stretch>
        </p:blipFill>
        <p:spPr>
          <a:xfrm>
            <a:off x="7812875" y="533400"/>
            <a:ext cx="1107274" cy="110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628650" y="1049995"/>
            <a:ext cx="7886700" cy="3440100"/>
          </a:xfrm>
          <a:prstGeom prst="rect">
            <a:avLst/>
          </a:prstGeom>
        </p:spPr>
        <p:txBody>
          <a:bodyPr spcFirstLastPara="1" wrap="square" lIns="68575" tIns="34275" rIns="68575" bIns="34275" anchor="t" anchorCtr="0">
            <a:normAutofit fontScale="70000" lnSpcReduction="20000"/>
          </a:bodyPr>
          <a:lstStyle/>
          <a:p>
            <a:pPr marL="0" lvl="0" indent="0" algn="l" rtl="0">
              <a:spcBef>
                <a:spcPts val="1000"/>
              </a:spcBef>
              <a:spcAft>
                <a:spcPts val="0"/>
              </a:spcAft>
              <a:buClr>
                <a:schemeClr val="dk1"/>
              </a:buClr>
              <a:buSzPct val="45833"/>
              <a:buFont typeface="Arial"/>
              <a:buNone/>
            </a:pPr>
            <a:r>
              <a:rPr lang="en" sz="2300" u="sng" dirty="0">
                <a:solidFill>
                  <a:srgbClr val="065081"/>
                </a:solidFill>
                <a:latin typeface="Arial"/>
                <a:ea typeface="Arial"/>
                <a:cs typeface="Arial"/>
                <a:sym typeface="Arial"/>
              </a:rPr>
              <a:t>Acceptance </a:t>
            </a:r>
            <a:r>
              <a:rPr lang="en" sz="2300" dirty="0">
                <a:solidFill>
                  <a:srgbClr val="065081"/>
                </a:solidFill>
                <a:latin typeface="Arial"/>
                <a:ea typeface="Arial"/>
                <a:cs typeface="Arial"/>
                <a:sym typeface="Arial"/>
              </a:rPr>
              <a:t>→ any risk regarding to acceptance from users and stakeholders</a:t>
            </a:r>
            <a:endParaRPr sz="2300" dirty="0">
              <a:solidFill>
                <a:srgbClr val="065081"/>
              </a:solidFill>
              <a:latin typeface="Arial"/>
              <a:ea typeface="Arial"/>
              <a:cs typeface="Arial"/>
              <a:sym typeface="Arial"/>
            </a:endParaRPr>
          </a:p>
          <a:p>
            <a:pPr marL="457200" lvl="0" indent="0" algn="l" rtl="0">
              <a:lnSpc>
                <a:spcPct val="115000"/>
              </a:lnSpc>
              <a:spcBef>
                <a:spcPts val="500"/>
              </a:spcBef>
              <a:spcAft>
                <a:spcPts val="0"/>
              </a:spcAft>
              <a:buNone/>
            </a:pPr>
            <a:endParaRPr sz="2400" dirty="0">
              <a:solidFill>
                <a:srgbClr val="065081"/>
              </a:solidFill>
              <a:latin typeface="Arial"/>
              <a:ea typeface="Arial"/>
              <a:cs typeface="Arial"/>
              <a:sym typeface="Arial"/>
            </a:endParaRPr>
          </a:p>
          <a:p>
            <a:pPr marL="457200" lvl="0" indent="-317500" algn="l"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Resistance to Change:</a:t>
            </a:r>
            <a:r>
              <a:rPr lang="en" sz="2000" dirty="0">
                <a:solidFill>
                  <a:srgbClr val="065081"/>
                </a:solidFill>
                <a:latin typeface="Arial"/>
                <a:ea typeface="Arial"/>
                <a:cs typeface="Arial"/>
                <a:sym typeface="Arial"/>
              </a:rPr>
              <a:t> Resistance to change among stakeholders in the research and education sector and users.</a:t>
            </a:r>
            <a:endParaRPr sz="2000" dirty="0">
              <a:solidFill>
                <a:srgbClr val="065081"/>
              </a:solidFill>
              <a:latin typeface="Arial"/>
              <a:ea typeface="Arial"/>
              <a:cs typeface="Arial"/>
              <a:sym typeface="Arial"/>
            </a:endParaRPr>
          </a:p>
          <a:p>
            <a:pPr marL="914400" lvl="0" indent="-457200" algn="l" rtl="0">
              <a:lnSpc>
                <a:spcPct val="115000"/>
              </a:lnSpc>
              <a:spcBef>
                <a:spcPts val="500"/>
              </a:spcBef>
              <a:spcAft>
                <a:spcPts val="0"/>
              </a:spcAft>
              <a:buFont typeface="+mj-lt"/>
              <a:buAutoNum type="arabicPeriod"/>
            </a:pPr>
            <a:endParaRPr sz="2000" dirty="0">
              <a:solidFill>
                <a:srgbClr val="065081"/>
              </a:solidFill>
              <a:latin typeface="Arial"/>
              <a:ea typeface="Arial"/>
              <a:cs typeface="Arial"/>
              <a:sym typeface="Arial"/>
            </a:endParaRPr>
          </a:p>
          <a:p>
            <a:pPr marL="457200" lvl="0" indent="-317500" algn="just"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Social trends (Culture)</a:t>
            </a:r>
            <a:endParaRPr sz="2000" b="1" dirty="0">
              <a:solidFill>
                <a:srgbClr val="065081"/>
              </a:solidFill>
              <a:latin typeface="Arial"/>
              <a:ea typeface="Arial"/>
              <a:cs typeface="Arial"/>
              <a:sym typeface="Arial"/>
            </a:endParaRPr>
          </a:p>
          <a:p>
            <a:pPr marL="0" lvl="0" indent="0">
              <a:lnSpc>
                <a:spcPct val="115000"/>
              </a:lnSpc>
              <a:spcBef>
                <a:spcPts val="1000"/>
              </a:spcBef>
              <a:buNone/>
            </a:pPr>
            <a:r>
              <a:rPr lang="en-US" sz="2400" u="sng" dirty="0">
                <a:solidFill>
                  <a:srgbClr val="065081"/>
                </a:solidFill>
                <a:latin typeface="Arial"/>
                <a:ea typeface="Arial"/>
                <a:cs typeface="Arial"/>
                <a:sym typeface="Arial"/>
              </a:rPr>
              <a:t>Intermediaries </a:t>
            </a:r>
            <a:r>
              <a:rPr lang="en-US" sz="2400" dirty="0">
                <a:solidFill>
                  <a:srgbClr val="065081"/>
                </a:solidFill>
                <a:latin typeface="Arial"/>
                <a:ea typeface="Arial"/>
                <a:cs typeface="Arial"/>
                <a:sym typeface="Arial"/>
              </a:rPr>
              <a:t>→ </a:t>
            </a:r>
            <a:r>
              <a:rPr lang="en-US" sz="2300" dirty="0">
                <a:solidFill>
                  <a:srgbClr val="065081"/>
                </a:solidFill>
                <a:latin typeface="Arial"/>
                <a:ea typeface="Arial"/>
                <a:cs typeface="Arial"/>
                <a:sym typeface="Arial"/>
              </a:rPr>
              <a:t> Intermediaries in digital ecosystem trying to keep their influence</a:t>
            </a:r>
            <a:endParaRPr lang="en-US" sz="24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endParaRPr lang="en-US" sz="20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r>
              <a:rPr lang="en-US" sz="2000" dirty="0">
                <a:solidFill>
                  <a:srgbClr val="065081"/>
                </a:solidFill>
                <a:latin typeface="Arial"/>
                <a:ea typeface="Arial"/>
                <a:cs typeface="Arial"/>
                <a:sym typeface="Arial"/>
              </a:rPr>
              <a:t>Identity validation company with various rules. They are still needed despite the wallet ecosystem is promised.</a:t>
            </a:r>
          </a:p>
          <a:p>
            <a:pPr marL="590550" indent="-457200">
              <a:lnSpc>
                <a:spcPct val="115000"/>
              </a:lnSpc>
              <a:spcBef>
                <a:spcPts val="500"/>
              </a:spcBef>
              <a:buClr>
                <a:srgbClr val="065081"/>
              </a:buClr>
              <a:buSzPct val="100000"/>
              <a:buFont typeface="+mj-lt"/>
              <a:buAutoNum type="arabicPeriod"/>
            </a:pPr>
            <a:r>
              <a:rPr lang="en-US" sz="2000" dirty="0">
                <a:solidFill>
                  <a:srgbClr val="065081"/>
                </a:solidFill>
                <a:latin typeface="Arial"/>
                <a:ea typeface="Arial"/>
                <a:cs typeface="Arial"/>
                <a:sym typeface="Arial"/>
              </a:rPr>
              <a:t>Paper intermediaries</a:t>
            </a:r>
          </a:p>
          <a:p>
            <a:pPr marL="590550" indent="-457200">
              <a:lnSpc>
                <a:spcPct val="115000"/>
              </a:lnSpc>
              <a:spcBef>
                <a:spcPts val="0"/>
              </a:spcBef>
              <a:buClr>
                <a:srgbClr val="065081"/>
              </a:buClr>
              <a:buSzPct val="100000"/>
              <a:buFont typeface="+mj-lt"/>
              <a:buAutoNum type="arabicPeriod"/>
            </a:pPr>
            <a:r>
              <a:rPr lang="en-US" sz="2000" dirty="0">
                <a:solidFill>
                  <a:srgbClr val="065081"/>
                </a:solidFill>
                <a:latin typeface="Arial"/>
                <a:ea typeface="Arial"/>
                <a:cs typeface="Arial"/>
                <a:sym typeface="Arial"/>
              </a:rPr>
              <a:t>Wallet creators: GAFAM and BCs…</a:t>
            </a:r>
            <a:endParaRPr sz="2000" b="1"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sp>
        <p:nvSpPr>
          <p:cNvPr id="208" name="Google Shape;208;p35"/>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body" idx="1"/>
          </p:nvPr>
        </p:nvSpPr>
        <p:spPr>
          <a:xfrm>
            <a:off x="628650" y="975470"/>
            <a:ext cx="7886700" cy="35523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Integration (technical aspects)</a:t>
            </a:r>
            <a:endParaRPr u="sng" dirty="0">
              <a:solidFill>
                <a:srgbClr val="065081"/>
              </a:solidFill>
              <a:latin typeface="Arial"/>
              <a:ea typeface="Arial"/>
              <a:cs typeface="Arial"/>
              <a:sym typeface="Arial"/>
            </a:endParaRPr>
          </a:p>
          <a:p>
            <a:pPr lvl="0" indent="-323850">
              <a:lnSpc>
                <a:spcPct val="115000"/>
              </a:lnSpc>
              <a:spcBef>
                <a:spcPts val="500"/>
              </a:spcBef>
              <a:buClr>
                <a:srgbClr val="065081"/>
              </a:buClr>
              <a:buSzPct val="100000"/>
              <a:buFont typeface="Arial"/>
              <a:buAutoNum type="arabicPeriod"/>
            </a:pPr>
            <a:r>
              <a:rPr lang="en-US" sz="1600" dirty="0">
                <a:latin typeface="+mn-lt"/>
              </a:rPr>
              <a:t>Technical and Policy Shortcomings</a:t>
            </a:r>
            <a:r>
              <a:rPr lang="en" sz="1600" dirty="0">
                <a:solidFill>
                  <a:srgbClr val="065081"/>
                </a:solidFill>
                <a:latin typeface="+mn-lt"/>
                <a:ea typeface="Arial"/>
                <a:cs typeface="Arial"/>
                <a:sym typeface="Arial"/>
              </a:rPr>
              <a:t>:</a:t>
            </a:r>
            <a:r>
              <a:rPr lang="en" sz="1600" dirty="0">
                <a:solidFill>
                  <a:srgbClr val="065081"/>
                </a:solidFill>
                <a:latin typeface="+mn-lt"/>
              </a:rPr>
              <a:t> </a:t>
            </a:r>
            <a:r>
              <a:rPr lang="en-US" sz="1600" dirty="0">
                <a:latin typeface="+mn-lt"/>
              </a:rPr>
              <a:t>Missing </a:t>
            </a:r>
            <a:r>
              <a:rPr lang="en" sz="1600" dirty="0">
                <a:solidFill>
                  <a:srgbClr val="065081"/>
                </a:solidFill>
                <a:latin typeface="+mj-lt"/>
              </a:rPr>
              <a:t>libraries, interfaces, tools</a:t>
            </a:r>
            <a:endParaRPr sz="1600" dirty="0">
              <a:solidFill>
                <a:srgbClr val="065081"/>
              </a:solidFill>
              <a:latin typeface="+mj-lt"/>
              <a:ea typeface="Arial"/>
              <a:cs typeface="Arial"/>
              <a:sym typeface="Arial"/>
            </a:endParaRPr>
          </a:p>
          <a:p>
            <a:pPr lvl="0" indent="-323850">
              <a:lnSpc>
                <a:spcPct val="115000"/>
              </a:lnSpc>
              <a:spcBef>
                <a:spcPts val="0"/>
              </a:spcBef>
              <a:buClr>
                <a:srgbClr val="065081"/>
              </a:buClr>
              <a:buSzPct val="100000"/>
              <a:buFont typeface="Arial"/>
              <a:buAutoNum type="arabicPeriod"/>
            </a:pPr>
            <a:r>
              <a:rPr lang="en" sz="1600" dirty="0">
                <a:solidFill>
                  <a:srgbClr val="065081"/>
                </a:solidFill>
                <a:latin typeface="Arial"/>
                <a:ea typeface="Arial"/>
                <a:cs typeface="Arial"/>
                <a:sym typeface="Arial"/>
              </a:rPr>
              <a:t>Failure to extend identity services without gap:</a:t>
            </a:r>
            <a:r>
              <a:rPr lang="en" sz="1600" dirty="0">
                <a:solidFill>
                  <a:srgbClr val="065081"/>
                </a:solidFill>
              </a:rPr>
              <a:t> </a:t>
            </a:r>
            <a:r>
              <a:rPr lang="en" sz="1600" dirty="0">
                <a:solidFill>
                  <a:srgbClr val="065081"/>
                </a:solidFill>
                <a:latin typeface="+mj-lt"/>
              </a:rPr>
              <a:t>other market solutions succeed to fill the gap</a:t>
            </a:r>
            <a:endParaRPr sz="1600" dirty="0">
              <a:solidFill>
                <a:srgbClr val="065081"/>
              </a:solidFill>
              <a:latin typeface="+mj-lt"/>
              <a:ea typeface="Arial"/>
              <a:cs typeface="Arial"/>
              <a:sym typeface="Arial"/>
            </a:endParaRPr>
          </a:p>
          <a:p>
            <a:pPr marL="0" lvl="0" indent="0" algn="l" rtl="0">
              <a:lnSpc>
                <a:spcPct val="115000"/>
              </a:lnSpc>
              <a:spcBef>
                <a:spcPts val="1000"/>
              </a:spcBef>
              <a:spcAft>
                <a:spcPts val="0"/>
              </a:spcAft>
              <a:buNone/>
            </a:pPr>
            <a:endParaRPr lang="en" u="sng"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r>
              <a:rPr lang="en" u="sng" dirty="0">
                <a:solidFill>
                  <a:srgbClr val="065081"/>
                </a:solidFill>
                <a:latin typeface="Arial"/>
                <a:ea typeface="Arial"/>
                <a:cs typeface="Arial"/>
                <a:sym typeface="Arial"/>
              </a:rPr>
              <a:t>Ontopiness </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The old solution remained and new solutions extend the existing one and do not replace. It mean new stuffs are all on the top.</a:t>
            </a:r>
            <a:endParaRPr b="1" dirty="0">
              <a:solidFill>
                <a:srgbClr val="065081"/>
              </a:solidFill>
              <a:latin typeface="Arial"/>
              <a:ea typeface="Arial"/>
              <a:cs typeface="Arial"/>
              <a:sym typeface="Arial"/>
            </a:endParaRPr>
          </a:p>
        </p:txBody>
      </p:sp>
      <p:sp>
        <p:nvSpPr>
          <p:cNvPr id="221" name="Google Shape;221;p37"/>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22" name="Google Shape;222;p37" title="integration.jpg"/>
          <p:cNvPicPr preferRelativeResize="0"/>
          <p:nvPr/>
        </p:nvPicPr>
        <p:blipFill>
          <a:blip r:embed="rId3">
            <a:alphaModFix/>
          </a:blip>
          <a:stretch>
            <a:fillRect/>
          </a:stretch>
        </p:blipFill>
        <p:spPr>
          <a:xfrm>
            <a:off x="7908125" y="545300"/>
            <a:ext cx="1035825" cy="103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73239" y="3946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Security Risks</a:t>
            </a:r>
            <a:endParaRPr dirty="0">
              <a:solidFill>
                <a:srgbClr val="1E4E79"/>
              </a:solidFill>
            </a:endParaRPr>
          </a:p>
        </p:txBody>
      </p:sp>
      <p:sp>
        <p:nvSpPr>
          <p:cNvPr id="228" name="Google Shape;228;p38"/>
          <p:cNvSpPr txBox="1">
            <a:spLocks noGrp="1"/>
          </p:cNvSpPr>
          <p:nvPr>
            <p:ph type="body" idx="1"/>
          </p:nvPr>
        </p:nvSpPr>
        <p:spPr>
          <a:xfrm>
            <a:off x="628650" y="991226"/>
            <a:ext cx="7886700" cy="3603900"/>
          </a:xfrm>
          <a:prstGeom prst="rect">
            <a:avLst/>
          </a:prstGeom>
        </p:spPr>
        <p:txBody>
          <a:bodyPr spcFirstLastPara="1" wrap="square" lIns="68575" tIns="34275" rIns="68575" bIns="34275" anchor="t" anchorCtr="0">
            <a:normAutofit fontScale="55000" lnSpcReduction="20000"/>
          </a:bodyPr>
          <a:lstStyle/>
          <a:p>
            <a:pPr marL="0" lvl="0" indent="0" algn="l" rtl="0">
              <a:lnSpc>
                <a:spcPct val="115000"/>
              </a:lnSpc>
              <a:spcBef>
                <a:spcPts val="1000"/>
              </a:spcBef>
              <a:spcAft>
                <a:spcPts val="0"/>
              </a:spcAft>
              <a:buClr>
                <a:schemeClr val="dk1"/>
              </a:buClr>
              <a:buSzPct val="32055"/>
              <a:buFont typeface="Arial"/>
              <a:buNone/>
            </a:pPr>
            <a:r>
              <a:rPr lang="en" sz="3431" u="sng" dirty="0">
                <a:solidFill>
                  <a:srgbClr val="065081"/>
                </a:solidFill>
                <a:latin typeface="Arial"/>
                <a:ea typeface="Arial"/>
                <a:cs typeface="Arial"/>
                <a:sym typeface="Arial"/>
              </a:rPr>
              <a:t>Protecting Data </a:t>
            </a:r>
            <a:r>
              <a:rPr lang="en" sz="3431" dirty="0">
                <a:solidFill>
                  <a:srgbClr val="065081"/>
                </a:solidFill>
                <a:latin typeface="Arial"/>
                <a:ea typeface="Arial"/>
                <a:cs typeface="Arial"/>
                <a:sym typeface="Arial"/>
              </a:rPr>
              <a:t>→ challenges in implementing various level of security</a:t>
            </a:r>
            <a:endParaRPr sz="3431" u="sng"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devices</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Physical vulnerabilities: Device lost/defection (not availability of device or no battery)/ stolen</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Lack of Device Security</a:t>
            </a:r>
            <a:endParaRPr sz="2700" dirty="0">
              <a:solidFill>
                <a:srgbClr val="065081"/>
              </a:solidFill>
              <a:latin typeface="Arial"/>
              <a:ea typeface="Arial"/>
              <a:cs typeface="Arial"/>
              <a:sym typeface="Arial"/>
            </a:endParaRPr>
          </a:p>
          <a:p>
            <a:pPr marL="14287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Wallets: A Wallet (one App or Web page) with lots of functionalities and different sectors may face up with increasing Vulnerabilities</a:t>
            </a:r>
            <a:endParaRPr sz="2700" dirty="0">
              <a:solidFill>
                <a:srgbClr val="065081"/>
              </a:solidFill>
              <a:latin typeface="Arial"/>
              <a:ea typeface="Arial"/>
              <a:cs typeface="Arial"/>
              <a:sym typeface="Arial"/>
            </a:endParaRPr>
          </a:p>
          <a:p>
            <a:pPr marL="9715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Services (ex. Healthcare system): It means security dependency to </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Service/Issuer security</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Relying parties/Verifier</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Intermediaries</a:t>
            </a:r>
            <a:endParaRPr sz="2700" dirty="0">
              <a:solidFill>
                <a:srgbClr val="065081"/>
              </a:solidFill>
              <a:latin typeface="Arial"/>
              <a:ea typeface="Arial"/>
              <a:cs typeface="Arial"/>
              <a:sym typeface="Arial"/>
            </a:endParaRPr>
          </a:p>
          <a:p>
            <a:pPr marL="0" lvl="0" indent="0" algn="l" rtl="0">
              <a:spcBef>
                <a:spcPts val="800"/>
              </a:spcBef>
              <a:spcAft>
                <a:spcPts val="0"/>
              </a:spcAft>
              <a:buNone/>
            </a:pPr>
            <a:endParaRPr dirty="0">
              <a:solidFill>
                <a:srgbClr val="065081"/>
              </a:solidFill>
            </a:endParaRPr>
          </a:p>
        </p:txBody>
      </p:sp>
      <p:pic>
        <p:nvPicPr>
          <p:cNvPr id="229" name="Google Shape;229;p38" title="security-r.jpg"/>
          <p:cNvPicPr preferRelativeResize="0"/>
          <p:nvPr/>
        </p:nvPicPr>
        <p:blipFill>
          <a:blip r:embed="rId3">
            <a:alphaModFix/>
          </a:blip>
          <a:stretch>
            <a:fillRect/>
          </a:stretch>
        </p:blipFill>
        <p:spPr>
          <a:xfrm>
            <a:off x="7447491" y="485825"/>
            <a:ext cx="1689712" cy="1000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49244" y="398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Security Risks</a:t>
            </a:r>
            <a:endParaRPr dirty="0"/>
          </a:p>
        </p:txBody>
      </p:sp>
      <p:sp>
        <p:nvSpPr>
          <p:cNvPr id="235" name="Google Shape;235;p39"/>
          <p:cNvSpPr txBox="1">
            <a:spLocks noGrp="1"/>
          </p:cNvSpPr>
          <p:nvPr>
            <p:ph type="body" idx="1"/>
          </p:nvPr>
        </p:nvSpPr>
        <p:spPr>
          <a:xfrm>
            <a:off x="628650" y="963575"/>
            <a:ext cx="7886700" cy="36690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Losing Data and Recovery Mechanism</a:t>
            </a:r>
            <a:r>
              <a:rPr lang="en" sz="1600" dirty="0">
                <a:solidFill>
                  <a:srgbClr val="065081"/>
                </a:solidFill>
                <a:latin typeface="Arial"/>
                <a:ea typeface="Arial"/>
                <a:cs typeface="Arial"/>
                <a:sym typeface="Arial"/>
              </a:rPr>
              <a:t>→ lack of support mechanism by security issues</a:t>
            </a:r>
            <a:r>
              <a:rPr lang="en" sz="1600" dirty="0">
                <a:solidFill>
                  <a:schemeClr val="accent2"/>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Not enough recovery solution</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 insurance</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Revoking process</a:t>
            </a:r>
            <a:endParaRPr sz="1400" dirty="0">
              <a:solidFill>
                <a:srgbClr val="065081"/>
              </a:solidFill>
              <a:latin typeface="Arial"/>
              <a:ea typeface="Arial"/>
              <a:cs typeface="Arial"/>
              <a:sym typeface="Arial"/>
            </a:endParaRPr>
          </a:p>
          <a:p>
            <a:pPr marL="0" lvl="0" indent="0">
              <a:lnSpc>
                <a:spcPct val="115000"/>
              </a:lnSpc>
              <a:spcBef>
                <a:spcPts val="1000"/>
              </a:spcBef>
              <a:buClr>
                <a:schemeClr val="dk1"/>
              </a:buClr>
              <a:buSzPct val="39285"/>
              <a:buNone/>
            </a:pPr>
            <a:r>
              <a:rPr lang="en" u="sng" dirty="0">
                <a:solidFill>
                  <a:srgbClr val="065081"/>
                </a:solidFill>
                <a:latin typeface="Arial"/>
                <a:ea typeface="Arial"/>
                <a:cs typeface="Arial"/>
                <a:sym typeface="Arial"/>
              </a:rPr>
              <a:t>Dark Net</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 security economic: there is a business to generate fake IDs or misuse of real IDs, which could be used for money laundering or any other illegal </a:t>
            </a:r>
            <a:r>
              <a:rPr lang="en-US" sz="1600" dirty="0">
                <a:solidFill>
                  <a:srgbClr val="065081"/>
                </a:solidFill>
                <a:latin typeface="Arial"/>
                <a:ea typeface="Arial"/>
                <a:cs typeface="Arial"/>
                <a:sym typeface="Arial"/>
              </a:rPr>
              <a:t>activities</a:t>
            </a:r>
            <a:r>
              <a:rPr lang="en" sz="1600" dirty="0">
                <a:solidFill>
                  <a:srgbClr val="065081"/>
                </a:solidFill>
                <a:latin typeface="Arial"/>
                <a:ea typeface="Arial"/>
                <a:cs typeface="Arial"/>
                <a:sym typeface="Arial"/>
              </a:rPr>
              <a:t> </a:t>
            </a:r>
            <a:endParaRPr sz="1600" dirty="0">
              <a:solidFill>
                <a:srgbClr val="065081"/>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Fake ID </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Misusing of VC</a:t>
            </a:r>
            <a:endParaRPr sz="2400" dirty="0">
              <a:solidFill>
                <a:srgbClr val="065081"/>
              </a:solidFill>
              <a:latin typeface="Arial"/>
              <a:ea typeface="Arial"/>
              <a:cs typeface="Arial"/>
              <a:sym typeface="Arial"/>
            </a:endParaRPr>
          </a:p>
        </p:txBody>
      </p:sp>
      <p:sp>
        <p:nvSpPr>
          <p:cNvPr id="236" name="Google Shape;236;p39"/>
          <p:cNvSpPr/>
          <p:nvPr/>
        </p:nvSpPr>
        <p:spPr>
          <a:xfrm>
            <a:off x="655996" y="3882452"/>
            <a:ext cx="7944093" cy="95185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500"/>
              </a:spcBef>
              <a:buClr>
                <a:schemeClr val="dk1"/>
              </a:buClr>
              <a:buSzPts val="1100"/>
            </a:pPr>
            <a:r>
              <a:rPr lang="en" b="1" dirty="0">
                <a:solidFill>
                  <a:srgbClr val="065081"/>
                </a:solidFill>
              </a:rPr>
              <a:t>EUDI wallet legislation like ARF, Implementing Acts, eIDAS 2.0 defines requirements to address security vulnerabilities. </a:t>
            </a:r>
            <a:r>
              <a:rPr lang="en-US" b="1" dirty="0">
                <a:solidFill>
                  <a:srgbClr val="065081"/>
                </a:solidFill>
              </a:rPr>
              <a:t>However, the supporting standards, technologies (both hardware and software), and protocols are not yet mature enough for full implementation.</a:t>
            </a:r>
            <a:endParaRPr b="1" dirty="0">
              <a:solidFill>
                <a:srgbClr val="0650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1000"/>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40894" y="417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Risks Assessment</a:t>
            </a:r>
            <a:endParaRPr/>
          </a:p>
        </p:txBody>
      </p:sp>
      <p:sp>
        <p:nvSpPr>
          <p:cNvPr id="242" name="Google Shape;242;p40"/>
          <p:cNvSpPr txBox="1">
            <a:spLocks noGrp="1"/>
          </p:cNvSpPr>
          <p:nvPr>
            <p:ph type="body" idx="1"/>
          </p:nvPr>
        </p:nvSpPr>
        <p:spPr>
          <a:xfrm>
            <a:off x="628650" y="1096506"/>
            <a:ext cx="7886700" cy="32634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Probability of occurrence </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10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5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2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Many times in a year</a:t>
            </a:r>
            <a:endParaRPr sz="2400" dirty="0">
              <a:solidFill>
                <a:srgbClr val="065081"/>
              </a:solidFill>
              <a:latin typeface="Arial"/>
              <a:ea typeface="Arial"/>
              <a:cs typeface="Arial"/>
              <a:sym typeface="Arial"/>
            </a:endParaRPr>
          </a:p>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Potential damage</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Low</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Medium</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High</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Very High</a:t>
            </a:r>
            <a:endParaRPr sz="2400"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pic>
        <p:nvPicPr>
          <p:cNvPr id="5" name="Picture 4">
            <a:extLst>
              <a:ext uri="{FF2B5EF4-FFF2-40B4-BE49-F238E27FC236}">
                <a16:creationId xmlns:a16="http://schemas.microsoft.com/office/drawing/2014/main" id="{0B5EBDDC-2B54-4777-850B-DD7958B6D21A}"/>
              </a:ext>
            </a:extLst>
          </p:cNvPr>
          <p:cNvPicPr>
            <a:picLocks noChangeAspect="1"/>
          </p:cNvPicPr>
          <p:nvPr/>
        </p:nvPicPr>
        <p:blipFill>
          <a:blip r:embed="rId3"/>
          <a:stretch>
            <a:fillRect/>
          </a:stretch>
        </p:blipFill>
        <p:spPr>
          <a:xfrm>
            <a:off x="4222562" y="1206263"/>
            <a:ext cx="4458261" cy="2972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ppt_w</p:attrName>
                                        </p:attrNameLst>
                                      </p:cBhvr>
                                      <p:tavLst>
                                        <p:tav tm="0">
                                          <p:val>
                                            <p:strVal val="0"/>
                                          </p:val>
                                        </p:tav>
                                        <p:tav tm="100000">
                                          <p:val>
                                            <p:strVal val="#ppt_w"/>
                                          </p:val>
                                        </p:tav>
                                      </p:tavLst>
                                    </p:anim>
                                    <p:anim calcmode="lin" valueType="num">
                                      <p:cBhvr additive="base">
                                        <p:cTn id="8"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2419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Results from assessment in GN5-1</a:t>
            </a:r>
            <a:endParaRPr/>
          </a:p>
        </p:txBody>
      </p:sp>
      <p:sp>
        <p:nvSpPr>
          <p:cNvPr id="249" name="Google Shape;249;p4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0" name="Google Shape;250;p41"/>
          <p:cNvPicPr preferRelativeResize="0"/>
          <p:nvPr/>
        </p:nvPicPr>
        <p:blipFill>
          <a:blip r:embed="rId3">
            <a:alphaModFix/>
          </a:blip>
          <a:stretch>
            <a:fillRect/>
          </a:stretch>
        </p:blipFill>
        <p:spPr>
          <a:xfrm>
            <a:off x="0" y="910821"/>
            <a:ext cx="9143998" cy="41005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p:nvPr/>
        </p:nvSpPr>
        <p:spPr>
          <a:xfrm>
            <a:off x="0" y="-16726"/>
            <a:ext cx="9144000" cy="5160227"/>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3">
            <a:alphaModFix/>
          </a:blip>
          <a:srcRect l="10048" t="49879" r="43663" b="13066"/>
          <a:stretch/>
        </p:blipFill>
        <p:spPr>
          <a:xfrm>
            <a:off x="1" y="-16726"/>
            <a:ext cx="9144002" cy="5160229"/>
          </a:xfrm>
          <a:prstGeom prst="rect">
            <a:avLst/>
          </a:prstGeom>
          <a:noFill/>
          <a:ln>
            <a:noFill/>
          </a:ln>
        </p:spPr>
      </p:pic>
      <p:sp>
        <p:nvSpPr>
          <p:cNvPr id="121" name="Google Shape;121;p24"/>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23" name="Google Shape;123;p24"/>
          <p:cNvSpPr txBox="1"/>
          <p:nvPr/>
        </p:nvSpPr>
        <p:spPr>
          <a:xfrm>
            <a:off x="883300" y="1437075"/>
            <a:ext cx="6057300" cy="28644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Introduction</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 </a:t>
            </a:r>
            <a:r>
              <a:rPr lang="en-US" sz="1800" dirty="0">
                <a:solidFill>
                  <a:srgbClr val="FFFFFF"/>
                </a:solidFill>
              </a:rPr>
              <a:t>M</a:t>
            </a:r>
            <a:r>
              <a:rPr lang="en" sz="1800" dirty="0">
                <a:solidFill>
                  <a:srgbClr val="FFFFFF"/>
                </a:solidFill>
              </a:rPr>
              <a:t>anagement</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Financial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Legal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Strategic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Security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Risks Assessment</a:t>
            </a:r>
            <a:endParaRPr sz="1800" dirty="0">
              <a:solidFill>
                <a:srgbClr val="FFFFFF"/>
              </a:solidFill>
            </a:endParaRPr>
          </a:p>
          <a:p>
            <a:pPr marL="457200" marR="0" lvl="0" indent="-342900" algn="l" rtl="0">
              <a:lnSpc>
                <a:spcPct val="115000"/>
              </a:lnSpc>
              <a:spcBef>
                <a:spcPts val="0"/>
              </a:spcBef>
              <a:spcAft>
                <a:spcPts val="0"/>
              </a:spcAft>
              <a:buClr>
                <a:srgbClr val="FFFFFF"/>
              </a:buClr>
              <a:buSzPts val="1800"/>
              <a:buChar char="●"/>
            </a:pPr>
            <a:r>
              <a:rPr lang="en" sz="1800" dirty="0">
                <a:solidFill>
                  <a:srgbClr val="FFFFFF"/>
                </a:solidFill>
              </a:rPr>
              <a:t>Conclusion</a:t>
            </a:r>
            <a:endParaRPr sz="100" dirty="0"/>
          </a:p>
          <a:p>
            <a:pPr marL="0" marR="0" lvl="0" indent="0" algn="l" rtl="0">
              <a:lnSpc>
                <a:spcPct val="100000"/>
              </a:lnSpc>
              <a:spcBef>
                <a:spcPts val="0"/>
              </a:spcBef>
              <a:spcAft>
                <a:spcPts val="0"/>
              </a:spcAft>
              <a:buNone/>
            </a:pPr>
            <a:r>
              <a:rPr lang="en" sz="1600" dirty="0">
                <a:solidFill>
                  <a:schemeClr val="lt1"/>
                </a:solidFill>
              </a:rPr>
              <a:t> </a:t>
            </a:r>
            <a:endParaRPr sz="600" dirty="0"/>
          </a:p>
        </p:txBody>
      </p:sp>
      <p:sp>
        <p:nvSpPr>
          <p:cNvPr id="124" name="Google Shape;124;p24"/>
          <p:cNvSpPr txBox="1"/>
          <p:nvPr/>
        </p:nvSpPr>
        <p:spPr>
          <a:xfrm>
            <a:off x="883290" y="671992"/>
            <a:ext cx="13473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F4E200"/>
                </a:solidFill>
                <a:latin typeface="Calibri"/>
                <a:ea typeface="Calibri"/>
                <a:cs typeface="Calibri"/>
                <a:sym typeface="Calibri"/>
              </a:rPr>
              <a:t>Agenda</a:t>
            </a:r>
            <a:endParaRPr sz="1100"/>
          </a:p>
        </p:txBody>
      </p:sp>
      <p:pic>
        <p:nvPicPr>
          <p:cNvPr id="125" name="Google Shape;125;p24"/>
          <p:cNvPicPr preferRelativeResize="0"/>
          <p:nvPr/>
        </p:nvPicPr>
        <p:blipFill rotWithShape="1">
          <a:blip r:embed="rId4">
            <a:alphaModFix/>
          </a:blip>
          <a:srcRect t="-1" b="15503"/>
          <a:stretch/>
        </p:blipFill>
        <p:spPr>
          <a:xfrm>
            <a:off x="7596141" y="505264"/>
            <a:ext cx="1074338" cy="5172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77119" y="-71006"/>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Conclusion</a:t>
            </a:r>
            <a:endParaRPr>
              <a:solidFill>
                <a:schemeClr val="lt1"/>
              </a:solidFill>
            </a:endParaRPr>
          </a:p>
        </p:txBody>
      </p:sp>
      <p:sp>
        <p:nvSpPr>
          <p:cNvPr id="256" name="Google Shape;256;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7" name="Google Shape;257;p42"/>
          <p:cNvPicPr preferRelativeResize="0"/>
          <p:nvPr/>
        </p:nvPicPr>
        <p:blipFill>
          <a:blip r:embed="rId3">
            <a:alphaModFix/>
          </a:blip>
          <a:stretch>
            <a:fillRect/>
          </a:stretch>
        </p:blipFill>
        <p:spPr>
          <a:xfrm>
            <a:off x="436425" y="493600"/>
            <a:ext cx="8168276" cy="459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body" idx="1"/>
          </p:nvPr>
        </p:nvSpPr>
        <p:spPr>
          <a:xfrm>
            <a:off x="1085849" y="1369225"/>
            <a:ext cx="3426385"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solidFill>
                  <a:srgbClr val="1E4E79"/>
                </a:solidFill>
              </a:rPr>
              <a:t>Join GEANT </a:t>
            </a:r>
            <a:r>
              <a:rPr lang="en-US" sz="2000" dirty="0">
                <a:solidFill>
                  <a:srgbClr val="1E4E79"/>
                </a:solidFill>
              </a:rPr>
              <a:t>W</a:t>
            </a:r>
            <a:r>
              <a:rPr lang="en" sz="2000" dirty="0">
                <a:solidFill>
                  <a:srgbClr val="1E4E79"/>
                </a:solidFill>
              </a:rPr>
              <a:t>allet </a:t>
            </a:r>
            <a:r>
              <a:rPr lang="en" sz="2000" dirty="0"/>
              <a:t>C</a:t>
            </a:r>
            <a:r>
              <a:rPr lang="en" sz="2000" dirty="0">
                <a:solidFill>
                  <a:srgbClr val="1E4E79"/>
                </a:solidFill>
              </a:rPr>
              <a:t>ommunity:</a:t>
            </a:r>
            <a:endParaRPr sz="2000" dirty="0">
              <a:solidFill>
                <a:schemeClr val="accent2"/>
              </a:solidFill>
            </a:endParaRPr>
          </a:p>
          <a:p>
            <a:pPr marL="0" lvl="0" indent="0" algn="l" rtl="0">
              <a:spcBef>
                <a:spcPts val="800"/>
              </a:spcBef>
              <a:spcAft>
                <a:spcPts val="0"/>
              </a:spcAft>
              <a:buNone/>
            </a:pPr>
            <a:endParaRPr dirty="0"/>
          </a:p>
        </p:txBody>
      </p:sp>
      <p:sp>
        <p:nvSpPr>
          <p:cNvPr id="264" name="Google Shape;264;p43"/>
          <p:cNvSpPr txBox="1">
            <a:spLocks noGrp="1"/>
          </p:cNvSpPr>
          <p:nvPr>
            <p:ph type="body" idx="1"/>
          </p:nvPr>
        </p:nvSpPr>
        <p:spPr>
          <a:xfrm>
            <a:off x="4950375" y="1369225"/>
            <a:ext cx="3205500"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t>    More Info on Wallet </a:t>
            </a:r>
            <a:r>
              <a:rPr lang="en-US" sz="2000" dirty="0"/>
              <a:t>W</a:t>
            </a:r>
            <a:r>
              <a:rPr lang="en" sz="2000" dirty="0"/>
              <a:t>iki:</a:t>
            </a:r>
            <a:endParaRPr sz="2000" dirty="0">
              <a:solidFill>
                <a:schemeClr val="accent2"/>
              </a:solidFill>
            </a:endParaRPr>
          </a:p>
          <a:p>
            <a:pPr marL="0" lvl="0" indent="0" algn="l" rtl="0">
              <a:spcBef>
                <a:spcPts val="800"/>
              </a:spcBef>
              <a:spcAft>
                <a:spcPts val="0"/>
              </a:spcAft>
              <a:buNone/>
            </a:pPr>
            <a:endParaRPr dirty="0"/>
          </a:p>
        </p:txBody>
      </p:sp>
      <p:sp>
        <p:nvSpPr>
          <p:cNvPr id="266" name="Google Shape;266;p43"/>
          <p:cNvSpPr txBox="1">
            <a:spLocks noGrp="1"/>
          </p:cNvSpPr>
          <p:nvPr>
            <p:ph type="title"/>
          </p:nvPr>
        </p:nvSpPr>
        <p:spPr>
          <a:xfrm>
            <a:off x="543644" y="702244"/>
            <a:ext cx="7043100" cy="5646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Clr>
                <a:schemeClr val="dk1"/>
              </a:buClr>
              <a:buSzPts val="1100"/>
              <a:buFont typeface="Arial"/>
              <a:buNone/>
            </a:pPr>
            <a:r>
              <a:rPr lang="en">
                <a:solidFill>
                  <a:srgbClr val="1E4E79"/>
                </a:solidFill>
              </a:rPr>
              <a:t>Start planning now for changes in Digital Identity</a:t>
            </a:r>
            <a:endParaRPr/>
          </a:p>
        </p:txBody>
      </p:sp>
      <p:sp>
        <p:nvSpPr>
          <p:cNvPr id="267" name="Google Shape;267;p43"/>
          <p:cNvSpPr txBox="1">
            <a:spLocks noGrp="1"/>
          </p:cNvSpPr>
          <p:nvPr>
            <p:ph type="title"/>
          </p:nvPr>
        </p:nvSpPr>
        <p:spPr>
          <a:xfrm>
            <a:off x="911200" y="4554624"/>
            <a:ext cx="7421100" cy="436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pic>
        <p:nvPicPr>
          <p:cNvPr id="3" name="Picture 2">
            <a:extLst>
              <a:ext uri="{FF2B5EF4-FFF2-40B4-BE49-F238E27FC236}">
                <a16:creationId xmlns:a16="http://schemas.microsoft.com/office/drawing/2014/main" id="{84F42E39-4A67-4FEB-A33E-16325978234A}"/>
              </a:ext>
            </a:extLst>
          </p:cNvPr>
          <p:cNvPicPr>
            <a:picLocks noChangeAspect="1"/>
          </p:cNvPicPr>
          <p:nvPr/>
        </p:nvPicPr>
        <p:blipFill>
          <a:blip r:embed="rId3"/>
          <a:stretch>
            <a:fillRect/>
          </a:stretch>
        </p:blipFill>
        <p:spPr>
          <a:xfrm>
            <a:off x="5426241" y="1780195"/>
            <a:ext cx="2631910" cy="2631910"/>
          </a:xfrm>
          <a:prstGeom prst="rect">
            <a:avLst/>
          </a:prstGeom>
        </p:spPr>
      </p:pic>
      <p:pic>
        <p:nvPicPr>
          <p:cNvPr id="5" name="Picture 4">
            <a:extLst>
              <a:ext uri="{FF2B5EF4-FFF2-40B4-BE49-F238E27FC236}">
                <a16:creationId xmlns:a16="http://schemas.microsoft.com/office/drawing/2014/main" id="{3EDA4E16-C36C-4AFC-9B8D-6AF39BBBE2D3}"/>
              </a:ext>
            </a:extLst>
          </p:cNvPr>
          <p:cNvPicPr>
            <a:picLocks noChangeAspect="1"/>
          </p:cNvPicPr>
          <p:nvPr/>
        </p:nvPicPr>
        <p:blipFill>
          <a:blip r:embed="rId4"/>
          <a:stretch>
            <a:fillRect/>
          </a:stretch>
        </p:blipFill>
        <p:spPr>
          <a:xfrm>
            <a:off x="1498089" y="1810201"/>
            <a:ext cx="2601904" cy="26019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a:t>Thank You</a:t>
            </a:r>
            <a:endParaRPr/>
          </a:p>
        </p:txBody>
      </p:sp>
      <p:sp>
        <p:nvSpPr>
          <p:cNvPr id="274" name="Google Shape;274;p44"/>
          <p:cNvSpPr txBox="1">
            <a:spLocks noGrp="1"/>
          </p:cNvSpPr>
          <p:nvPr>
            <p:ph type="title"/>
          </p:nvPr>
        </p:nvSpPr>
        <p:spPr>
          <a:xfrm>
            <a:off x="566650" y="2944338"/>
            <a:ext cx="7421100" cy="77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40894" y="4430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References</a:t>
            </a:r>
            <a:endParaRPr/>
          </a:p>
        </p:txBody>
      </p:sp>
      <p:sp>
        <p:nvSpPr>
          <p:cNvPr id="293" name="Google Shape;293;p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spcBef>
                <a:spcPts val="1000"/>
              </a:spcBef>
              <a:spcAft>
                <a:spcPts val="0"/>
              </a:spcAft>
              <a:buSzPts val="1600"/>
              <a:buFont typeface="Arial"/>
              <a:buChar char="•"/>
            </a:pPr>
            <a:r>
              <a:rPr lang="en" sz="1600" u="sng">
                <a:solidFill>
                  <a:schemeClr val="hlink"/>
                </a:solidFill>
                <a:latin typeface="Arial"/>
                <a:ea typeface="Arial"/>
                <a:cs typeface="Arial"/>
                <a:sym typeface="Arial"/>
                <a:hlinkClick r:id="rId3"/>
              </a:rPr>
              <a:t>IDEA: Distributed Digital Identity and Decentralized Identifier</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Wallet: Windley, Phillip J.. Learning Digital Identity: Design, Deploy, and Manage Identity Architectures (p. 510). O'Reilly Media. Kindle Edition.</a:t>
            </a:r>
            <a:endParaRPr sz="1600">
              <a:solidFill>
                <a:schemeClr val="dk1"/>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 sz="1600" u="sng">
                <a:solidFill>
                  <a:schemeClr val="hlink"/>
                </a:solidFill>
                <a:latin typeface="Arial"/>
                <a:ea typeface="Arial"/>
                <a:cs typeface="Arial"/>
                <a:sym typeface="Arial"/>
                <a:hlinkClick r:id="rId4"/>
              </a:rPr>
              <a:t>What is Risk Management? | IBM</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hlink"/>
              </a:buClr>
              <a:buSzPts val="1600"/>
              <a:buFont typeface="Arial"/>
              <a:buChar char="•"/>
            </a:pPr>
            <a:r>
              <a:rPr lang="en" sz="1600" u="sng">
                <a:solidFill>
                  <a:srgbClr val="0052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How to control your biggest risks in digital identity — Public Digital</a:t>
            </a:r>
            <a:endParaRPr sz="1600" u="sng">
              <a:solidFill>
                <a:schemeClr val="hlink"/>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B189-B528-4AB0-9858-6FE5252EC2D8}"/>
              </a:ext>
            </a:extLst>
          </p:cNvPr>
          <p:cNvSpPr>
            <a:spLocks noGrp="1"/>
          </p:cNvSpPr>
          <p:nvPr>
            <p:ph type="title"/>
          </p:nvPr>
        </p:nvSpPr>
        <p:spPr/>
        <p:txBody>
          <a:bodyPr/>
          <a:lstStyle/>
          <a:p>
            <a:endParaRPr lang="en-US"/>
          </a:p>
        </p:txBody>
      </p:sp>
      <p:sp>
        <p:nvSpPr>
          <p:cNvPr id="4" name="Google Shape;142;p26">
            <a:extLst>
              <a:ext uri="{FF2B5EF4-FFF2-40B4-BE49-F238E27FC236}">
                <a16:creationId xmlns:a16="http://schemas.microsoft.com/office/drawing/2014/main" id="{AE40DEDC-CBB5-4F4A-8623-2B5F10D60E1E}"/>
              </a:ext>
            </a:extLst>
          </p:cNvPr>
          <p:cNvSpPr>
            <a:spLocks noGrp="1"/>
          </p:cNvSpPr>
          <p:nvPr>
            <p:ph type="body" idx="1"/>
          </p:nvPr>
        </p:nvSpPr>
        <p:spPr>
          <a:xfrm>
            <a:off x="628650" y="1370013"/>
            <a:ext cx="7886700" cy="326231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00"/>
              </a:spcBef>
              <a:spcAft>
                <a:spcPts val="0"/>
              </a:spcAft>
              <a:buNone/>
            </a:pPr>
            <a:r>
              <a:rPr lang="en" sz="1600" b="1" dirty="0">
                <a:solidFill>
                  <a:srgbClr val="1E4E79"/>
                </a:solidFill>
                <a:sym typeface="Calibri"/>
              </a:rPr>
              <a:t>The main goal is to empower identity owners with more control over their digital identities, enhancing privacy, security, and interoperability. </a:t>
            </a:r>
            <a:endParaRPr sz="1600" b="1" dirty="0">
              <a:solidFill>
                <a:srgbClr val="1E4E79"/>
              </a:solidFill>
              <a:sym typeface="Calibri"/>
            </a:endParaRPr>
          </a:p>
        </p:txBody>
      </p:sp>
    </p:spTree>
    <p:extLst>
      <p:ext uri="{BB962C8B-B14F-4D97-AF65-F5344CB8AC3E}">
        <p14:creationId xmlns:p14="http://schemas.microsoft.com/office/powerpoint/2010/main" val="26659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1" name="Google Shape;131;p25"/>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2" name="Google Shape;132;p25"/>
          <p:cNvSpPr txBox="1">
            <a:spLocks noGrp="1"/>
          </p:cNvSpPr>
          <p:nvPr>
            <p:ph type="body" idx="1"/>
          </p:nvPr>
        </p:nvSpPr>
        <p:spPr>
          <a:xfrm>
            <a:off x="456600" y="884420"/>
            <a:ext cx="7886700" cy="4164780"/>
          </a:xfrm>
          <a:prstGeom prst="rect">
            <a:avLst/>
          </a:prstGeom>
          <a:noFill/>
          <a:ln>
            <a:noFill/>
          </a:ln>
        </p:spPr>
        <p:txBody>
          <a:bodyPr spcFirstLastPara="1" wrap="square" lIns="68575" tIns="34275" rIns="68575" bIns="34275" anchor="t" anchorCtr="0">
            <a:normAutofit/>
          </a:bodyPr>
          <a:lstStyle/>
          <a:p>
            <a:pPr marL="63500" lvl="0" indent="0">
              <a:lnSpc>
                <a:spcPct val="115000"/>
              </a:lnSpc>
              <a:spcBef>
                <a:spcPts val="1000"/>
              </a:spcBef>
              <a:buSzPts val="2600"/>
              <a:buNone/>
            </a:pPr>
            <a:r>
              <a:rPr lang="en-US" sz="1500" dirty="0">
                <a:latin typeface="+mn-lt"/>
              </a:rPr>
              <a:t>A Digital identity in wallet enables you to </a:t>
            </a:r>
            <a:r>
              <a:rPr lang="en-US" sz="1500" b="1" dirty="0">
                <a:latin typeface="+mn-lt"/>
              </a:rPr>
              <a:t>securely</a:t>
            </a:r>
            <a:r>
              <a:rPr lang="en-US" sz="1500" dirty="0">
                <a:latin typeface="+mn-lt"/>
              </a:rPr>
              <a:t> prove and manage who you are in the digital world, in a way that is trusted, verifiable, </a:t>
            </a:r>
            <a:r>
              <a:rPr lang="en-US" sz="1500" b="1" dirty="0">
                <a:latin typeface="+mn-lt"/>
              </a:rPr>
              <a:t>user-controlled</a:t>
            </a:r>
            <a:r>
              <a:rPr lang="en-US" sz="1500" dirty="0">
                <a:latin typeface="+mn-lt"/>
              </a:rPr>
              <a:t>, and </a:t>
            </a:r>
            <a:r>
              <a:rPr lang="en-US" sz="1500" b="1" dirty="0">
                <a:latin typeface="+mn-lt"/>
              </a:rPr>
              <a:t>interoperable</a:t>
            </a:r>
            <a:r>
              <a:rPr lang="en-US" sz="1500" dirty="0">
                <a:latin typeface="+mn-lt"/>
              </a:rPr>
              <a:t> across services. Unlike traditional systems where your data lives with the identity provider, </a:t>
            </a:r>
            <a:r>
              <a:rPr lang="en-US" sz="1500" b="1" dirty="0">
                <a:latin typeface="+mn-lt"/>
              </a:rPr>
              <a:t>wallet-based identity lives with you</a:t>
            </a:r>
            <a:r>
              <a:rPr lang="en-US" sz="1500" dirty="0">
                <a:latin typeface="+mn-lt"/>
              </a:rPr>
              <a:t>.</a:t>
            </a:r>
          </a:p>
        </p:txBody>
      </p:sp>
      <p:pic>
        <p:nvPicPr>
          <p:cNvPr id="3" name="Picture 2">
            <a:extLst>
              <a:ext uri="{FF2B5EF4-FFF2-40B4-BE49-F238E27FC236}">
                <a16:creationId xmlns:a16="http://schemas.microsoft.com/office/drawing/2014/main" id="{4C0D449E-E004-4BDD-AB6E-479A5C6CA22C}"/>
              </a:ext>
            </a:extLst>
          </p:cNvPr>
          <p:cNvPicPr>
            <a:picLocks noChangeAspect="1"/>
          </p:cNvPicPr>
          <p:nvPr/>
        </p:nvPicPr>
        <p:blipFill>
          <a:blip r:embed="rId3"/>
          <a:stretch>
            <a:fillRect/>
          </a:stretch>
        </p:blipFill>
        <p:spPr>
          <a:xfrm>
            <a:off x="1299554" y="2342094"/>
            <a:ext cx="6544892" cy="2654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9" name="Google Shape;139;p26"/>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26"/>
          <p:cNvSpPr txBox="1">
            <a:spLocks noGrp="1"/>
          </p:cNvSpPr>
          <p:nvPr>
            <p:ph type="body" idx="1"/>
          </p:nvPr>
        </p:nvSpPr>
        <p:spPr>
          <a:xfrm>
            <a:off x="456600" y="1169234"/>
            <a:ext cx="7886700" cy="3880092"/>
          </a:xfrm>
          <a:prstGeom prst="rect">
            <a:avLst/>
          </a:prstGeom>
          <a:noFill/>
          <a:ln>
            <a:noFill/>
          </a:ln>
        </p:spPr>
        <p:txBody>
          <a:bodyPr spcFirstLastPara="1" wrap="square" lIns="68575" tIns="34275" rIns="68575" bIns="34275" anchor="t" anchorCtr="0">
            <a:normAutofit/>
          </a:bodyPr>
          <a:lstStyle/>
          <a:p>
            <a:pPr marL="63500" lvl="0" indent="0" algn="l" rtl="0">
              <a:lnSpc>
                <a:spcPct val="100000"/>
              </a:lnSpc>
              <a:spcBef>
                <a:spcPts val="1000"/>
              </a:spcBef>
              <a:spcAft>
                <a:spcPts val="0"/>
              </a:spcAft>
              <a:buClr>
                <a:srgbClr val="1E4E79"/>
              </a:buClr>
              <a:buSzPts val="2600"/>
              <a:buNone/>
            </a:pPr>
            <a:r>
              <a:rPr lang="en" sz="1600" dirty="0">
                <a:latin typeface="Arial"/>
                <a:ea typeface="Arial"/>
                <a:cs typeface="Arial"/>
                <a:sym typeface="Arial"/>
              </a:rPr>
              <a:t>Wallet: A digital identity wallet is a </a:t>
            </a:r>
            <a:r>
              <a:rPr lang="en" sz="1600" b="1" dirty="0">
                <a:latin typeface="Arial"/>
                <a:ea typeface="Arial"/>
                <a:cs typeface="Arial"/>
                <a:sym typeface="Arial"/>
              </a:rPr>
              <a:t>secure, encrypted database </a:t>
            </a:r>
            <a:r>
              <a:rPr lang="en" sz="1600" dirty="0">
                <a:latin typeface="Arial"/>
                <a:ea typeface="Arial"/>
                <a:cs typeface="Arial"/>
                <a:sym typeface="Arial"/>
              </a:rPr>
              <a:t>that collects and holds keys, identifiers, and verifiable credentials (VCs). The wallet is also a digital address book, </a:t>
            </a:r>
            <a:r>
              <a:rPr lang="en" sz="1600" b="1" dirty="0">
                <a:latin typeface="Arial"/>
                <a:ea typeface="Arial"/>
                <a:cs typeface="Arial"/>
                <a:sym typeface="Arial"/>
              </a:rPr>
              <a:t>collecting and maintaining </a:t>
            </a:r>
            <a:r>
              <a:rPr lang="en" sz="1600" dirty="0">
                <a:latin typeface="Arial"/>
                <a:ea typeface="Arial"/>
                <a:cs typeface="Arial"/>
                <a:sym typeface="Arial"/>
              </a:rPr>
              <a:t>owner</a:t>
            </a:r>
            <a:r>
              <a:rPr lang="de-DE" sz="1600" dirty="0">
                <a:latin typeface="Arial"/>
                <a:ea typeface="Arial"/>
                <a:cs typeface="Arial"/>
                <a:sym typeface="Arial"/>
              </a:rPr>
              <a:t>‘</a:t>
            </a:r>
            <a:r>
              <a:rPr lang="en" sz="1600" dirty="0">
                <a:latin typeface="Arial"/>
                <a:ea typeface="Arial"/>
                <a:cs typeface="Arial"/>
                <a:sym typeface="Arial"/>
              </a:rPr>
              <a:t>s relationships.</a:t>
            </a:r>
            <a:endParaRPr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endParaRPr lang="en"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r>
              <a:rPr lang="en" sz="1600" dirty="0">
                <a:latin typeface="Arial"/>
                <a:ea typeface="Arial"/>
                <a:cs typeface="Arial"/>
                <a:sym typeface="Arial"/>
              </a:rPr>
              <a:t>VCs in research and education sector: </a:t>
            </a:r>
            <a:endParaRPr sz="16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Academic/Research identity in the VC list</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Diplomas and Degrees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Certificates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Transcripts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Digital Badges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Letters of Recommendation</a:t>
            </a:r>
            <a:endParaRPr dirty="0">
              <a:latin typeface="Arial"/>
              <a:ea typeface="Arial"/>
              <a:cs typeface="Arial"/>
              <a:sym typeface="Arial"/>
            </a:endParaRPr>
          </a:p>
        </p:txBody>
      </p:sp>
      <p:pic>
        <p:nvPicPr>
          <p:cNvPr id="141" name="Google Shape;141;p26" title="3dicons-wallet-iso-premium.png"/>
          <p:cNvPicPr preferRelativeResize="0"/>
          <p:nvPr/>
        </p:nvPicPr>
        <p:blipFill>
          <a:blip r:embed="rId3">
            <a:alphaModFix/>
          </a:blip>
          <a:stretch>
            <a:fillRect/>
          </a:stretch>
        </p:blipFill>
        <p:spPr>
          <a:xfrm>
            <a:off x="8004900" y="442400"/>
            <a:ext cx="986700" cy="98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65289" y="39062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Risk Management</a:t>
            </a:r>
            <a:endParaRPr dirty="0"/>
          </a:p>
        </p:txBody>
      </p:sp>
      <p:sp>
        <p:nvSpPr>
          <p:cNvPr id="148" name="Google Shape;148;p27"/>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49" name="Google Shape;149;p27"/>
          <p:cNvSpPr txBox="1">
            <a:spLocks noGrp="1"/>
          </p:cNvSpPr>
          <p:nvPr>
            <p:ph type="body" idx="1"/>
          </p:nvPr>
        </p:nvSpPr>
        <p:spPr>
          <a:xfrm>
            <a:off x="456600" y="1108601"/>
            <a:ext cx="7886700" cy="3696300"/>
          </a:xfrm>
          <a:prstGeom prst="rect">
            <a:avLst/>
          </a:prstGeom>
          <a:noFill/>
          <a:ln>
            <a:noFill/>
          </a:ln>
        </p:spPr>
        <p:txBody>
          <a:bodyPr spcFirstLastPara="1" wrap="square" lIns="68575" tIns="34275" rIns="68575" bIns="34275" anchor="t" anchorCtr="0">
            <a:normAutofit/>
          </a:bodyPr>
          <a:lstStyle/>
          <a:p>
            <a:pPr marL="0" lvl="0" indent="0" algn="just" rtl="0">
              <a:lnSpc>
                <a:spcPct val="115000"/>
              </a:lnSpc>
              <a:spcBef>
                <a:spcPts val="1000"/>
              </a:spcBef>
              <a:spcAft>
                <a:spcPts val="0"/>
              </a:spcAft>
              <a:buNone/>
            </a:pPr>
            <a:r>
              <a:rPr lang="en" sz="1600" dirty="0">
                <a:latin typeface="Arial"/>
                <a:ea typeface="Arial"/>
                <a:cs typeface="Arial"/>
                <a:sym typeface="Arial"/>
              </a:rPr>
              <a:t>Risk management is the process of </a:t>
            </a:r>
            <a:r>
              <a:rPr lang="en" sz="1600" b="1" dirty="0">
                <a:latin typeface="Arial"/>
                <a:ea typeface="Arial"/>
                <a:cs typeface="Arial"/>
                <a:sym typeface="Arial"/>
              </a:rPr>
              <a:t>identifying</a:t>
            </a:r>
            <a:r>
              <a:rPr lang="en" sz="1600" dirty="0">
                <a:latin typeface="Arial"/>
                <a:ea typeface="Arial"/>
                <a:cs typeface="Arial"/>
                <a:sym typeface="Arial"/>
              </a:rPr>
              <a:t>, </a:t>
            </a:r>
            <a:r>
              <a:rPr lang="en" sz="1600" b="1" dirty="0">
                <a:latin typeface="Arial"/>
                <a:ea typeface="Arial"/>
                <a:cs typeface="Arial"/>
                <a:sym typeface="Arial"/>
              </a:rPr>
              <a:t>assessing</a:t>
            </a:r>
            <a:r>
              <a:rPr lang="en" sz="1600" dirty="0">
                <a:latin typeface="Arial"/>
                <a:ea typeface="Arial"/>
                <a:cs typeface="Arial"/>
                <a:sym typeface="Arial"/>
              </a:rPr>
              <a:t> and controlling financial, legal, strategic and security risks to an organization’s capital and earnings. [IBM]</a:t>
            </a:r>
            <a:endParaRPr sz="1600" dirty="0">
              <a:latin typeface="Arial"/>
              <a:ea typeface="Arial"/>
              <a:cs typeface="Arial"/>
              <a:sym typeface="Arial"/>
            </a:endParaRPr>
          </a:p>
          <a:p>
            <a:pPr marL="139700" lvl="0" indent="0" algn="l" rtl="0">
              <a:spcBef>
                <a:spcPts val="1000"/>
              </a:spcBef>
              <a:spcAft>
                <a:spcPts val="0"/>
              </a:spcAft>
              <a:buSzPts val="1400"/>
              <a:buNone/>
            </a:pPr>
            <a:endParaRPr lang="en" sz="1600" dirty="0">
              <a:latin typeface="Arial"/>
              <a:ea typeface="Arial"/>
              <a:cs typeface="Arial"/>
              <a:sym typeface="Arial"/>
            </a:endParaRPr>
          </a:p>
          <a:p>
            <a:pPr marL="139700" lvl="0" indent="0" algn="l" rtl="0">
              <a:spcBef>
                <a:spcPts val="1000"/>
              </a:spcBef>
              <a:spcAft>
                <a:spcPts val="0"/>
              </a:spcAft>
              <a:buSzPts val="1400"/>
              <a:buNone/>
            </a:pPr>
            <a:r>
              <a:rPr lang="en" sz="1600" dirty="0">
                <a:latin typeface="Arial"/>
                <a:ea typeface="Arial"/>
                <a:cs typeface="Arial"/>
                <a:sym typeface="Arial"/>
              </a:rPr>
              <a:t>Main Categories:</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Financial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Legal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Strategic</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Security</a:t>
            </a:r>
            <a:endParaRPr sz="1600" dirty="0">
              <a:latin typeface="Arial"/>
              <a:ea typeface="Arial"/>
              <a:cs typeface="Arial"/>
              <a:sym typeface="Arial"/>
            </a:endParaRPr>
          </a:p>
          <a:p>
            <a:pPr marL="0" lvl="0" indent="0" algn="l" rtl="0">
              <a:lnSpc>
                <a:spcPct val="90000"/>
              </a:lnSpc>
              <a:spcBef>
                <a:spcPts val="0"/>
              </a:spcBef>
              <a:spcAft>
                <a:spcPts val="0"/>
              </a:spcAft>
              <a:buNone/>
            </a:pP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72784"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Financial Risks</a:t>
            </a:r>
            <a:endParaRPr dirty="0"/>
          </a:p>
        </p:txBody>
      </p:sp>
      <p:sp>
        <p:nvSpPr>
          <p:cNvPr id="155" name="Google Shape;155;p28"/>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56" name="Google Shape;156;p28"/>
          <p:cNvSpPr txBox="1">
            <a:spLocks noGrp="1"/>
          </p:cNvSpPr>
          <p:nvPr>
            <p:ph type="body" idx="1"/>
          </p:nvPr>
        </p:nvSpPr>
        <p:spPr>
          <a:xfrm>
            <a:off x="584015" y="1094826"/>
            <a:ext cx="7886700" cy="3917100"/>
          </a:xfrm>
          <a:prstGeom prst="rect">
            <a:avLst/>
          </a:prstGeom>
          <a:noFill/>
          <a:ln>
            <a:noFill/>
          </a:ln>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Big Tech Companies (GAFAM)</a:t>
            </a:r>
            <a:r>
              <a:rPr lang="en" dirty="0">
                <a:latin typeface="Arial"/>
                <a:ea typeface="Arial"/>
                <a:cs typeface="Arial"/>
                <a:sym typeface="Arial"/>
              </a:rPr>
              <a:t> </a:t>
            </a:r>
            <a:endParaRPr dirty="0">
              <a:solidFill>
                <a:schemeClr val="accent2"/>
              </a:solidFill>
              <a:latin typeface="Arial"/>
              <a:ea typeface="Arial"/>
              <a:cs typeface="Arial"/>
              <a:sym typeface="Arial"/>
            </a:endParaRPr>
          </a:p>
          <a:p>
            <a:pPr marL="457200" lvl="0" indent="-317500" algn="l" rtl="0">
              <a:spcBef>
                <a:spcPts val="1000"/>
              </a:spcBef>
              <a:spcAft>
                <a:spcPts val="0"/>
              </a:spcAft>
              <a:buSzPts val="1400"/>
              <a:buChar char="•"/>
            </a:pPr>
            <a:r>
              <a:rPr lang="en" sz="1500" dirty="0">
                <a:latin typeface="Arial"/>
                <a:ea typeface="Arial"/>
                <a:cs typeface="Arial"/>
                <a:sym typeface="Arial"/>
              </a:rPr>
              <a:t>Google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Apple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Facebook(Meta)</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Amazon</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Microsoft</a:t>
            </a:r>
            <a:endParaRPr sz="15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Competing Technology</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Ledger Technologies</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Blockchain based</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DAG based</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Non-Ledger Model</a:t>
            </a:r>
            <a:endParaRPr sz="1500" dirty="0">
              <a:latin typeface="Arial"/>
              <a:ea typeface="Arial"/>
              <a:cs typeface="Arial"/>
              <a:sym typeface="Arial"/>
            </a:endParaRPr>
          </a:p>
          <a:p>
            <a:pPr marL="0" lvl="0" indent="0" algn="l" rtl="0">
              <a:spcBef>
                <a:spcPts val="1000"/>
              </a:spcBef>
              <a:spcAft>
                <a:spcPts val="0"/>
              </a:spcAft>
              <a:buNone/>
            </a:pPr>
            <a:r>
              <a:rPr lang="en" sz="1600" u="sng" dirty="0">
                <a:latin typeface="Arial"/>
                <a:ea typeface="Arial"/>
                <a:cs typeface="Arial"/>
                <a:sym typeface="Arial"/>
              </a:rPr>
              <a:t>Environmental Cost / </a:t>
            </a:r>
            <a:r>
              <a:rPr lang="en-US" sz="1600" u="sng" dirty="0">
                <a:latin typeface="Arial"/>
                <a:ea typeface="Arial"/>
                <a:cs typeface="Arial"/>
                <a:sym typeface="Arial"/>
              </a:rPr>
              <a:t>Cost</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Running and maintaining cost of Server </a:t>
            </a:r>
            <a:r>
              <a:rPr lang="en-US" sz="1500" dirty="0">
                <a:latin typeface="Arial"/>
                <a:ea typeface="Arial"/>
                <a:cs typeface="Arial"/>
                <a:sym typeface="Arial"/>
              </a:rPr>
              <a:t>vs </a:t>
            </a:r>
            <a:r>
              <a:rPr lang="en" sz="1500" dirty="0">
                <a:latin typeface="Arial"/>
                <a:ea typeface="Arial"/>
                <a:cs typeface="Arial"/>
                <a:sym typeface="Arial"/>
              </a:rPr>
              <a:t>Blockchain </a:t>
            </a:r>
          </a:p>
          <a:p>
            <a:pPr lvl="0">
              <a:spcBef>
                <a:spcPts val="500"/>
              </a:spcBef>
            </a:pPr>
            <a:r>
              <a:rPr lang="en-US" sz="1500" dirty="0">
                <a:latin typeface="Arial"/>
                <a:ea typeface="Arial"/>
                <a:cs typeface="Arial"/>
                <a:sym typeface="Arial"/>
              </a:rPr>
              <a:t>Electricity consumption</a:t>
            </a:r>
            <a:endParaRPr sz="1500" dirty="0">
              <a:latin typeface="Arial"/>
              <a:ea typeface="Arial"/>
              <a:cs typeface="Arial"/>
              <a:sym typeface="Arial"/>
            </a:endParaRPr>
          </a:p>
        </p:txBody>
      </p:sp>
      <p:pic>
        <p:nvPicPr>
          <p:cNvPr id="157" name="Google Shape;157;p28" title="gafam-logo-e1591560461517.png"/>
          <p:cNvPicPr preferRelativeResize="0"/>
          <p:nvPr/>
        </p:nvPicPr>
        <p:blipFill>
          <a:blip r:embed="rId3">
            <a:alphaModFix/>
          </a:blip>
          <a:stretch>
            <a:fillRect/>
          </a:stretch>
        </p:blipFill>
        <p:spPr>
          <a:xfrm>
            <a:off x="5659500" y="1429208"/>
            <a:ext cx="2401525" cy="1143000"/>
          </a:xfrm>
          <a:prstGeom prst="rect">
            <a:avLst/>
          </a:prstGeom>
          <a:noFill/>
          <a:ln>
            <a:noFill/>
          </a:ln>
        </p:spPr>
      </p:pic>
      <p:pic>
        <p:nvPicPr>
          <p:cNvPr id="158" name="Google Shape;158;p28" title="blockchain.jpg"/>
          <p:cNvPicPr preferRelativeResize="0"/>
          <p:nvPr/>
        </p:nvPicPr>
        <p:blipFill>
          <a:blip r:embed="rId4">
            <a:alphaModFix/>
          </a:blip>
          <a:stretch>
            <a:fillRect/>
          </a:stretch>
        </p:blipFill>
        <p:spPr>
          <a:xfrm>
            <a:off x="5907438" y="3123100"/>
            <a:ext cx="20320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1000"/>
                                        <p:tgtEl>
                                          <p:spTgt spid="158"/>
                                        </p:tgtEl>
                                        <p:attrNameLst>
                                          <p:attrName>ppt_w</p:attrName>
                                        </p:attrNameLst>
                                      </p:cBhvr>
                                      <p:tavLst>
                                        <p:tav tm="0">
                                          <p:val>
                                            <p:strVal val="0"/>
                                          </p:val>
                                        </p:tav>
                                        <p:tav tm="100000">
                                          <p:val>
                                            <p:strVal val="#ppt_w"/>
                                          </p:val>
                                        </p:tav>
                                      </p:tavLst>
                                    </p:anim>
                                    <p:anim calcmode="lin" valueType="num">
                                      <p:cBhvr additive="base">
                                        <p:cTn id="14" dur="10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68709" y="3950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F4270"/>
              </a:buClr>
              <a:buSzPts val="1800"/>
              <a:buFont typeface="Calibri"/>
              <a:buNone/>
            </a:pPr>
            <a:r>
              <a:rPr lang="en" dirty="0"/>
              <a:t>Financial Risks</a:t>
            </a:r>
            <a:endParaRPr dirty="0"/>
          </a:p>
        </p:txBody>
      </p:sp>
      <p:sp>
        <p:nvSpPr>
          <p:cNvPr id="164" name="Google Shape;164;p29"/>
          <p:cNvSpPr txBox="1">
            <a:spLocks noGrp="1"/>
          </p:cNvSpPr>
          <p:nvPr>
            <p:ph type="body" idx="1"/>
          </p:nvPr>
        </p:nvSpPr>
        <p:spPr>
          <a:xfrm>
            <a:off x="628650" y="1124525"/>
            <a:ext cx="7886700" cy="35082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Funding: A particular scarcity risk, due to lack of funding</a:t>
            </a:r>
            <a:endParaRPr sz="1600" u="sng" dirty="0">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Supporting from government or institutes for research and development of DI is needed</a:t>
            </a:r>
            <a:endParaRPr sz="1500" dirty="0">
              <a:latin typeface="Arial"/>
              <a:ea typeface="Arial"/>
              <a:cs typeface="Arial"/>
              <a:sym typeface="Arial"/>
            </a:endParaRPr>
          </a:p>
          <a:p>
            <a:pPr lvl="0" indent="-304165">
              <a:lnSpc>
                <a:spcPct val="115000"/>
              </a:lnSpc>
              <a:spcBef>
                <a:spcPts val="0"/>
              </a:spcBef>
              <a:buSzPct val="77777"/>
            </a:pPr>
            <a:r>
              <a:rPr lang="en-US" sz="1500" dirty="0">
                <a:latin typeface="Arial"/>
                <a:ea typeface="Arial"/>
                <a:cs typeface="Arial"/>
              </a:rPr>
              <a:t>Only users benefit from it, not issuers</a:t>
            </a:r>
          </a:p>
          <a:p>
            <a:pPr lvl="0" indent="-304165">
              <a:lnSpc>
                <a:spcPct val="115000"/>
              </a:lnSpc>
              <a:spcBef>
                <a:spcPts val="0"/>
              </a:spcBef>
              <a:buSzPct val="77777"/>
            </a:pPr>
            <a:r>
              <a:rPr lang="en" sz="1500" dirty="0">
                <a:latin typeface="Arial"/>
                <a:ea typeface="Arial"/>
                <a:cs typeface="Arial"/>
                <a:sym typeface="Arial"/>
              </a:rPr>
              <a:t>Business-Plan definition is still in progress. </a:t>
            </a:r>
            <a:r>
              <a:rPr lang="en-US" sz="1500" dirty="0">
                <a:latin typeface="Arial"/>
                <a:ea typeface="Arial"/>
                <a:cs typeface="Arial"/>
              </a:rPr>
              <a:t>Not only for R&amp;E sector, but also being explored within the context of EUDI large-scale pilots.</a:t>
            </a:r>
            <a:endParaRPr sz="1500" dirty="0">
              <a:latin typeface="Arial"/>
              <a:ea typeface="Arial"/>
              <a:cs typeface="Arial"/>
              <a:sym typeface="Arial"/>
            </a:endParaRPr>
          </a:p>
          <a:p>
            <a:pPr marL="457200" lvl="0" indent="0" algn="l" rtl="0">
              <a:lnSpc>
                <a:spcPct val="115000"/>
              </a:lnSpc>
              <a:spcBef>
                <a:spcPts val="500"/>
              </a:spcBef>
              <a:spcAft>
                <a:spcPts val="0"/>
              </a:spcAft>
              <a:buNone/>
            </a:pPr>
            <a:endParaRPr sz="1400"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endParaRPr sz="1400" u="sng"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Marketing</a:t>
            </a:r>
            <a:endParaRPr sz="1600" dirty="0">
              <a:solidFill>
                <a:schemeClr val="accent2"/>
              </a:solidFill>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Lack of delivering attractive and user friendly services</a:t>
            </a:r>
            <a:endParaRPr sz="1500" dirty="0">
              <a:latin typeface="Arial"/>
              <a:ea typeface="Arial"/>
              <a:cs typeface="Arial"/>
              <a:sym typeface="Arial"/>
            </a:endParaRPr>
          </a:p>
          <a:p>
            <a:pPr marL="457200" lvl="0" indent="-304165" algn="l" rtl="0">
              <a:lnSpc>
                <a:spcPct val="115000"/>
              </a:lnSpc>
              <a:spcBef>
                <a:spcPts val="0"/>
              </a:spcBef>
              <a:spcAft>
                <a:spcPts val="0"/>
              </a:spcAft>
              <a:buSzPct val="77777"/>
              <a:buChar char="•"/>
            </a:pPr>
            <a:r>
              <a:rPr lang="en" sz="1500" dirty="0">
                <a:latin typeface="Arial"/>
                <a:ea typeface="Arial"/>
                <a:cs typeface="Arial"/>
                <a:sym typeface="Arial"/>
              </a:rPr>
              <a:t>Highlighting practical user and stakeholders benefits of identity workflows</a:t>
            </a:r>
          </a:p>
        </p:txBody>
      </p:sp>
      <p:sp>
        <p:nvSpPr>
          <p:cNvPr id="165" name="Google Shape;165;p29"/>
          <p:cNvSpPr/>
          <p:nvPr/>
        </p:nvSpPr>
        <p:spPr>
          <a:xfrm>
            <a:off x="732110" y="2919464"/>
            <a:ext cx="7679779" cy="5646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500"/>
              </a:spcBef>
              <a:spcAft>
                <a:spcPts val="0"/>
              </a:spcAft>
              <a:buNone/>
            </a:pPr>
            <a:r>
              <a:rPr lang="en" sz="1200" b="1" dirty="0">
                <a:solidFill>
                  <a:srgbClr val="1E4E79"/>
                </a:solidFill>
              </a:rPr>
              <a:t>GEANT is experienced in Fed- ID and need more funding to extend supporting wallet related activities</a:t>
            </a:r>
            <a:endParaRPr dirty="0">
              <a:latin typeface="Calibri"/>
              <a:ea typeface="Calibri"/>
              <a:cs typeface="Calibri"/>
              <a:sym typeface="Calibri"/>
            </a:endParaRPr>
          </a:p>
        </p:txBody>
      </p:sp>
      <p:pic>
        <p:nvPicPr>
          <p:cNvPr id="166" name="Google Shape;166;p29" title="funding.jpg"/>
          <p:cNvPicPr preferRelativeResize="0"/>
          <p:nvPr/>
        </p:nvPicPr>
        <p:blipFill>
          <a:blip r:embed="rId3">
            <a:alphaModFix/>
          </a:blip>
          <a:stretch>
            <a:fillRect/>
          </a:stretch>
        </p:blipFill>
        <p:spPr>
          <a:xfrm>
            <a:off x="7956925" y="469100"/>
            <a:ext cx="988225" cy="98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100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sp>
        <p:nvSpPr>
          <p:cNvPr id="172" name="Google Shape;172;p30"/>
          <p:cNvSpPr txBox="1">
            <a:spLocks noGrp="1"/>
          </p:cNvSpPr>
          <p:nvPr>
            <p:ph type="body" idx="1"/>
          </p:nvPr>
        </p:nvSpPr>
        <p:spPr>
          <a:xfrm>
            <a:off x="628650" y="1122225"/>
            <a:ext cx="7886700" cy="35103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solidFill>
                  <a:srgbClr val="1E4E79"/>
                </a:solidFill>
                <a:latin typeface="Arial"/>
                <a:ea typeface="Arial"/>
                <a:cs typeface="Arial"/>
                <a:sym typeface="Arial"/>
              </a:rPr>
              <a:t>Governmental Laws</a:t>
            </a:r>
            <a:endParaRPr sz="1600" u="sng"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Some governmental policies impose to take a special orientation in technologies or protocols. </a:t>
            </a:r>
          </a:p>
          <a:p>
            <a:pPr indent="-323850">
              <a:spcBef>
                <a:spcPts val="0"/>
              </a:spcBef>
              <a:buSzPts val="1500"/>
            </a:pPr>
            <a:r>
              <a:rPr lang="en" sz="1500" dirty="0">
                <a:latin typeface="Arial"/>
                <a:ea typeface="Arial"/>
                <a:cs typeface="Arial"/>
                <a:sym typeface="Arial"/>
              </a:rPr>
              <a:t>Not enough maturity in existing legislations. Changes in governmental rules are not futuristic enough.</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The progress of codifying related rules is very slower than coming new technologies.</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latin typeface="Arial"/>
                <a:ea typeface="Arial"/>
                <a:cs typeface="Arial"/>
                <a:sym typeface="Arial"/>
              </a:rPr>
              <a:t>eIDAS</a:t>
            </a:r>
            <a:endParaRPr sz="1500" dirty="0">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eID in education sector is not </a:t>
            </a:r>
            <a:r>
              <a:rPr lang="en" sz="1500" dirty="0">
                <a:latin typeface="Arial"/>
                <a:ea typeface="Arial"/>
                <a:cs typeface="Arial"/>
                <a:sym typeface="Arial"/>
              </a:rPr>
              <a:t>the same as eID in </a:t>
            </a:r>
            <a:r>
              <a:rPr lang="en" sz="1500" dirty="0">
                <a:solidFill>
                  <a:srgbClr val="1E4E79"/>
                </a:solidFill>
                <a:latin typeface="Arial"/>
                <a:ea typeface="Arial"/>
                <a:cs typeface="Arial"/>
                <a:sym typeface="Arial"/>
              </a:rPr>
              <a:t> eIDAS</a:t>
            </a:r>
            <a:endParaRPr sz="1500" dirty="0">
              <a:solidFill>
                <a:srgbClr val="1E4E79"/>
              </a:solidFill>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Education sector i</a:t>
            </a:r>
            <a:r>
              <a:rPr lang="en" sz="1500" dirty="0">
                <a:latin typeface="Arial"/>
                <a:ea typeface="Arial"/>
                <a:cs typeface="Arial"/>
                <a:sym typeface="Arial"/>
              </a:rPr>
              <a:t>s</a:t>
            </a:r>
            <a:r>
              <a:rPr lang="en" sz="1500" dirty="0">
                <a:solidFill>
                  <a:srgbClr val="1E4E79"/>
                </a:solidFill>
                <a:latin typeface="Arial"/>
                <a:ea typeface="Arial"/>
                <a:cs typeface="Arial"/>
                <a:sym typeface="Arial"/>
              </a:rPr>
              <a:t> beyond Europe</a:t>
            </a:r>
            <a:endParaRPr lang="en" sz="1500" dirty="0">
              <a:latin typeface="Arial"/>
              <a:ea typeface="Arial"/>
              <a:cs typeface="Arial"/>
              <a:sym typeface="Arial"/>
            </a:endParaRPr>
          </a:p>
          <a:p>
            <a:pPr indent="-323850">
              <a:spcBef>
                <a:spcPts val="0"/>
              </a:spcBef>
              <a:buSzPts val="1500"/>
            </a:pPr>
            <a:r>
              <a:rPr lang="en-US" sz="1500" dirty="0">
                <a:latin typeface="Arial"/>
                <a:ea typeface="Arial"/>
                <a:cs typeface="Arial"/>
                <a:sym typeface="Arial"/>
              </a:rPr>
              <a:t>Overcoming national borders might impose barriers.</a:t>
            </a:r>
          </a:p>
          <a:p>
            <a:pPr marL="0" lvl="0" indent="0" algn="l" rtl="0">
              <a:spcBef>
                <a:spcPts val="1000"/>
              </a:spcBef>
              <a:spcAft>
                <a:spcPts val="0"/>
              </a:spcAft>
              <a:buClr>
                <a:schemeClr val="dk1"/>
              </a:buClr>
              <a:buSzPts val="1100"/>
              <a:buFont typeface="Arial"/>
              <a:buNone/>
            </a:pPr>
            <a:endParaRPr sz="1500" u="sng"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Rules in the Case of Misusing</a:t>
            </a:r>
            <a:r>
              <a:rPr lang="en" sz="1600" dirty="0">
                <a:solidFill>
                  <a:srgbClr val="1E4E79"/>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23850" algn="l" rtl="0">
              <a:spcBef>
                <a:spcPts val="1000"/>
              </a:spcBef>
              <a:spcAft>
                <a:spcPts val="0"/>
              </a:spcAft>
              <a:buSzPts val="1500"/>
              <a:buFont typeface="Arial"/>
              <a:buChar char="•"/>
            </a:pPr>
            <a:r>
              <a:rPr lang="en" sz="1500" dirty="0">
                <a:latin typeface="Arial"/>
                <a:ea typeface="Arial"/>
                <a:cs typeface="Arial"/>
                <a:sym typeface="Arial"/>
              </a:rPr>
              <a:t>Unclear rules, undefined responsibility</a:t>
            </a:r>
            <a:endParaRPr sz="1500" dirty="0">
              <a:solidFill>
                <a:schemeClr val="accent2"/>
              </a:solidFill>
              <a:latin typeface="Arial"/>
              <a:ea typeface="Arial"/>
              <a:cs typeface="Arial"/>
              <a:sym typeface="Arial"/>
            </a:endParaRPr>
          </a:p>
          <a:p>
            <a:pPr marL="457200" lvl="0" indent="0" algn="l" rtl="0">
              <a:spcBef>
                <a:spcPts val="500"/>
              </a:spcBef>
              <a:spcAft>
                <a:spcPts val="0"/>
              </a:spcAft>
              <a:buNone/>
            </a:pPr>
            <a:endParaRPr dirty="0">
              <a:solidFill>
                <a:srgbClr val="1E4E79"/>
              </a:solidFill>
            </a:endParaRPr>
          </a:p>
        </p:txBody>
      </p:sp>
      <p:pic>
        <p:nvPicPr>
          <p:cNvPr id="173" name="Google Shape;173;p30" title="legal.jpg"/>
          <p:cNvPicPr preferRelativeResize="0"/>
          <p:nvPr/>
        </p:nvPicPr>
        <p:blipFill>
          <a:blip r:embed="rId3">
            <a:alphaModFix/>
          </a:blip>
          <a:stretch>
            <a:fillRect/>
          </a:stretch>
        </p:blipFill>
        <p:spPr>
          <a:xfrm>
            <a:off x="7760496" y="564531"/>
            <a:ext cx="1169200" cy="94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628650" y="1189339"/>
            <a:ext cx="7886700" cy="32634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latin typeface="Arial"/>
                <a:ea typeface="Arial"/>
                <a:cs typeface="Arial"/>
                <a:sym typeface="Arial"/>
              </a:rPr>
              <a:t>International Compatibility (ex. GDPR)</a:t>
            </a:r>
            <a:endParaRPr sz="1600" u="sng" dirty="0">
              <a:latin typeface="Arial"/>
              <a:ea typeface="Arial"/>
              <a:cs typeface="Arial"/>
              <a:sym typeface="Arial"/>
            </a:endParaRPr>
          </a:p>
          <a:p>
            <a:pPr lvl="0" indent="-311150" algn="just">
              <a:spcBef>
                <a:spcPts val="500"/>
              </a:spcBef>
              <a:buSzPts val="1300"/>
            </a:pPr>
            <a:r>
              <a:rPr lang="en-US" sz="1500" dirty="0">
                <a:latin typeface="+mn-lt"/>
              </a:rPr>
              <a:t>Some countries have legal commitments, while others have none or follow different regulations, leading to incompatibility</a:t>
            </a:r>
          </a:p>
          <a:p>
            <a:pPr lvl="0" indent="-311150" algn="just">
              <a:spcBef>
                <a:spcPts val="500"/>
              </a:spcBef>
              <a:buSzPts val="1300"/>
            </a:pPr>
            <a:r>
              <a:rPr lang="en" sz="1500" dirty="0">
                <a:latin typeface="Arial"/>
                <a:ea typeface="Arial"/>
                <a:cs typeface="Arial"/>
                <a:sym typeface="Arial"/>
              </a:rPr>
              <a:t>Different use of existing rules</a:t>
            </a:r>
            <a:endParaRPr sz="1500" dirty="0">
              <a:solidFill>
                <a:schemeClr val="accent2"/>
              </a:solidFill>
              <a:latin typeface="Arial"/>
              <a:ea typeface="Arial"/>
              <a:cs typeface="Arial"/>
              <a:sym typeface="Arial"/>
            </a:endParaRPr>
          </a:p>
          <a:p>
            <a:pPr lvl="0" indent="-311150" algn="just">
              <a:spcBef>
                <a:spcPts val="0"/>
              </a:spcBef>
              <a:buSzPts val="1300"/>
            </a:pPr>
            <a:r>
              <a:rPr lang="en" sz="1500" dirty="0">
                <a:latin typeface="Arial"/>
                <a:ea typeface="Arial"/>
                <a:cs typeface="Arial"/>
                <a:sym typeface="Arial"/>
              </a:rPr>
              <a:t>Local legislations (also sector or domain legislations) affects international behaviors. Local rules are various and people bring these to the international ecosystem and cause problems.</a:t>
            </a:r>
            <a:endParaRPr sz="1500" dirty="0">
              <a:solidFill>
                <a:srgbClr val="065081"/>
              </a:solidFill>
              <a:latin typeface="Arial"/>
              <a:ea typeface="Arial"/>
              <a:cs typeface="Arial"/>
              <a:sym typeface="Arial"/>
            </a:endParaRPr>
          </a:p>
          <a:p>
            <a:pPr marL="0" lvl="0" indent="0" algn="just" rtl="0">
              <a:spcBef>
                <a:spcPts val="500"/>
              </a:spcBef>
              <a:spcAft>
                <a:spcPts val="0"/>
              </a:spcAft>
              <a:buNone/>
            </a:pPr>
            <a:endParaRPr sz="1300" dirty="0">
              <a:solidFill>
                <a:schemeClr val="accent2"/>
              </a:solidFill>
              <a:latin typeface="Arial"/>
              <a:ea typeface="Arial"/>
              <a:cs typeface="Arial"/>
              <a:sym typeface="Arial"/>
            </a:endParaRPr>
          </a:p>
          <a:p>
            <a:pPr marL="0" lvl="0" indent="0" algn="just" rtl="0">
              <a:spcBef>
                <a:spcPts val="1000"/>
              </a:spcBef>
              <a:spcAft>
                <a:spcPts val="0"/>
              </a:spcAft>
              <a:buNone/>
            </a:pPr>
            <a:r>
              <a:rPr lang="en" sz="1600" u="sng" dirty="0">
                <a:latin typeface="Arial"/>
                <a:ea typeface="Arial"/>
                <a:cs typeface="Arial"/>
                <a:sym typeface="Arial"/>
              </a:rPr>
              <a:t>User Responsibility (consent)</a:t>
            </a:r>
            <a:endParaRPr sz="1600" u="sng" dirty="0">
              <a:latin typeface="Arial"/>
              <a:ea typeface="Arial"/>
              <a:cs typeface="Arial"/>
              <a:sym typeface="Arial"/>
            </a:endParaRPr>
          </a:p>
          <a:p>
            <a:pPr marL="457200" lvl="0" indent="-311150" algn="just" rtl="0">
              <a:spcBef>
                <a:spcPts val="500"/>
              </a:spcBef>
              <a:spcAft>
                <a:spcPts val="0"/>
              </a:spcAft>
              <a:buSzPts val="1300"/>
              <a:buChar char="•"/>
            </a:pPr>
            <a:r>
              <a:rPr lang="en" sz="1500" dirty="0">
                <a:latin typeface="Arial"/>
                <a:ea typeface="Arial"/>
                <a:cs typeface="Arial"/>
                <a:sym typeface="Arial"/>
              </a:rPr>
              <a:t>Users will need to be mindful of what data they share and with whom. </a:t>
            </a:r>
            <a:endParaRPr sz="1500" dirty="0">
              <a:solidFill>
                <a:schemeClr val="accent2"/>
              </a:solidFill>
              <a:latin typeface="Arial"/>
              <a:ea typeface="Arial"/>
              <a:cs typeface="Arial"/>
              <a:sym typeface="Arial"/>
            </a:endParaRPr>
          </a:p>
        </p:txBody>
      </p:sp>
      <p:sp>
        <p:nvSpPr>
          <p:cNvPr id="179" name="Google Shape;179;p31"/>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pic>
        <p:nvPicPr>
          <p:cNvPr id="180" name="Google Shape;180;p31"/>
          <p:cNvPicPr preferRelativeResize="0"/>
          <p:nvPr/>
        </p:nvPicPr>
        <p:blipFill>
          <a:blip r:embed="rId3">
            <a:alphaModFix/>
          </a:blip>
          <a:stretch>
            <a:fillRect/>
          </a:stretch>
        </p:blipFill>
        <p:spPr>
          <a:xfrm>
            <a:off x="7861331" y="576275"/>
            <a:ext cx="1030275" cy="101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layou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3329</Words>
  <Application>Microsoft Office PowerPoint</Application>
  <PresentationFormat>On-screen Show (16:9)</PresentationFormat>
  <Paragraphs>271</Paragraphs>
  <Slides>24</Slides>
  <Notes>23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Roboto</vt:lpstr>
      <vt:lpstr>Simple Light</vt:lpstr>
      <vt:lpstr>Cover</vt:lpstr>
      <vt:lpstr>Standard layout</vt:lpstr>
      <vt:lpstr>End Slide</vt:lpstr>
      <vt:lpstr>Risks of Digital Identity in Education and Research Wallets</vt:lpstr>
      <vt:lpstr>PowerPoint Presentation</vt:lpstr>
      <vt:lpstr>Introduction</vt:lpstr>
      <vt:lpstr>Introduction</vt:lpstr>
      <vt:lpstr>Risk Management</vt:lpstr>
      <vt:lpstr>Financial Risks</vt:lpstr>
      <vt:lpstr>Financial Risks</vt:lpstr>
      <vt:lpstr>Legal Risks</vt:lpstr>
      <vt:lpstr>Legal Risks</vt:lpstr>
      <vt:lpstr>Strategic Risks</vt:lpstr>
      <vt:lpstr>Strategic Risks</vt:lpstr>
      <vt:lpstr>Strategic Risks - Usability</vt:lpstr>
      <vt:lpstr>Strategic Risks</vt:lpstr>
      <vt:lpstr>Strategic Risks</vt:lpstr>
      <vt:lpstr>Strategic Risks</vt:lpstr>
      <vt:lpstr>Security Risks</vt:lpstr>
      <vt:lpstr>Security Risks</vt:lpstr>
      <vt:lpstr>Risks Assessment</vt:lpstr>
      <vt:lpstr>Results from assessment in GN5-1</vt:lpstr>
      <vt:lpstr>Conclusion</vt:lpstr>
      <vt:lpstr>Start planning now for changes in Digital Identity</vt:lpstr>
      <vt:lpstr>Thank You</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Digital Identity in Education and Research Wallets</dc:title>
  <dc:creator>Akhavan Saraf, Amineh</dc:creator>
  <cp:lastModifiedBy>Akhavan Saraf, Amineh</cp:lastModifiedBy>
  <cp:revision>132</cp:revision>
  <dcterms:modified xsi:type="dcterms:W3CDTF">2025-06-09T10:57:54Z</dcterms:modified>
</cp:coreProperties>
</file>