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31"/>
  </p:notesMasterIdLst>
  <p:sldIdLst>
    <p:sldId id="297" r:id="rId6"/>
    <p:sldId id="302" r:id="rId7"/>
    <p:sldId id="364" r:id="rId8"/>
    <p:sldId id="256" r:id="rId9"/>
    <p:sldId id="366" r:id="rId10"/>
    <p:sldId id="358" r:id="rId11"/>
    <p:sldId id="375" r:id="rId12"/>
    <p:sldId id="371" r:id="rId13"/>
    <p:sldId id="258" r:id="rId14"/>
    <p:sldId id="300" r:id="rId15"/>
    <p:sldId id="365" r:id="rId16"/>
    <p:sldId id="301" r:id="rId17"/>
    <p:sldId id="372" r:id="rId18"/>
    <p:sldId id="373" r:id="rId19"/>
    <p:sldId id="356" r:id="rId20"/>
    <p:sldId id="374" r:id="rId21"/>
    <p:sldId id="259" r:id="rId22"/>
    <p:sldId id="283" r:id="rId23"/>
    <p:sldId id="367" r:id="rId24"/>
    <p:sldId id="369" r:id="rId25"/>
    <p:sldId id="368" r:id="rId26"/>
    <p:sldId id="306" r:id="rId27"/>
    <p:sldId id="271" r:id="rId28"/>
    <p:sldId id="308" r:id="rId29"/>
    <p:sldId id="295" r:id="rId3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55E"/>
    <a:srgbClr val="1C2C4F"/>
    <a:srgbClr val="1A6992"/>
    <a:srgbClr val="285D93"/>
    <a:srgbClr val="E63961"/>
    <a:srgbClr val="E3B400"/>
    <a:srgbClr val="6396BA"/>
    <a:srgbClr val="414140"/>
    <a:srgbClr val="F6A500"/>
    <a:srgbClr val="008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393" y="3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NU%20CEO\ownCloud%20-%20RENU%20CTO@cloud.renu.ac.ug\RENU_March_2016\CEO\Price_Reduction_vs_Campuses\New%20Microsoft%20Excel%20Worksheet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sz="1800" b="1">
                <a:solidFill>
                  <a:sysClr val="windowText" lastClr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RENU</a:t>
            </a:r>
            <a:r>
              <a:rPr lang="en-GB" sz="1800" b="1" baseline="0">
                <a:solidFill>
                  <a:sysClr val="windowText" lastClr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1800" b="1">
                <a:solidFill>
                  <a:sysClr val="windowText" lastClr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Connected Campuses vs Bandwidth Unit Price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34070349592994"/>
          <c:y val="9.9362895397546336E-2"/>
          <c:w val="0.79531859300814012"/>
          <c:h val="0.67761891127126239"/>
        </c:manualLayout>
      </c:layout>
      <c:lineChart>
        <c:grouping val="standard"/>
        <c:varyColors val="0"/>
        <c:ser>
          <c:idx val="0"/>
          <c:order val="0"/>
          <c:tx>
            <c:strRef>
              <c:f>Clean!$B$5</c:f>
              <c:strCache>
                <c:ptCount val="1"/>
                <c:pt idx="0">
                  <c:v>Bandwidth Unit Price ($)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circle"/>
            <c:size val="4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Clean!$C$4:$P$4</c:f>
              <c:strCache>
                <c:ptCount val="14"/>
                <c:pt idx="0">
                  <c:v>2013</c:v>
                </c:pt>
                <c:pt idx="1">
                  <c:v>2014-A</c:v>
                </c:pt>
                <c:pt idx="2">
                  <c:v>2014-B</c:v>
                </c:pt>
                <c:pt idx="3">
                  <c:v>2015-A</c:v>
                </c:pt>
                <c:pt idx="4">
                  <c:v>2015-B</c:v>
                </c:pt>
                <c:pt idx="5">
                  <c:v>2016-A</c:v>
                </c:pt>
                <c:pt idx="6">
                  <c:v>2016-B</c:v>
                </c:pt>
                <c:pt idx="7">
                  <c:v>2017-A</c:v>
                </c:pt>
                <c:pt idx="8">
                  <c:v>2017-B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strCache>
            </c:strRef>
          </c:cat>
          <c:val>
            <c:numRef>
              <c:f>Clean!$C$5:$P$5</c:f>
              <c:numCache>
                <c:formatCode>General</c:formatCode>
                <c:ptCount val="14"/>
                <c:pt idx="0">
                  <c:v>630</c:v>
                </c:pt>
                <c:pt idx="1">
                  <c:v>230</c:v>
                </c:pt>
                <c:pt idx="2">
                  <c:v>180</c:v>
                </c:pt>
                <c:pt idx="3">
                  <c:v>150</c:v>
                </c:pt>
                <c:pt idx="4">
                  <c:v>120</c:v>
                </c:pt>
                <c:pt idx="5">
                  <c:v>120</c:v>
                </c:pt>
                <c:pt idx="6">
                  <c:v>80</c:v>
                </c:pt>
                <c:pt idx="7">
                  <c:v>80</c:v>
                </c:pt>
                <c:pt idx="8">
                  <c:v>60</c:v>
                </c:pt>
                <c:pt idx="9">
                  <c:v>50</c:v>
                </c:pt>
                <c:pt idx="10">
                  <c:v>40</c:v>
                </c:pt>
                <c:pt idx="11">
                  <c:v>30</c:v>
                </c:pt>
                <c:pt idx="12">
                  <c:v>25</c:v>
                </c:pt>
                <c:pt idx="13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98-47A1-A76A-660A0C6214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4206672"/>
        <c:axId val="404199784"/>
      </c:lineChart>
      <c:lineChart>
        <c:grouping val="standard"/>
        <c:varyColors val="0"/>
        <c:ser>
          <c:idx val="1"/>
          <c:order val="1"/>
          <c:tx>
            <c:strRef>
              <c:f>Clean!$B$6</c:f>
              <c:strCache>
                <c:ptCount val="1"/>
                <c:pt idx="0">
                  <c:v>Connected Campuses</c:v>
                </c:pt>
              </c:strCache>
            </c:strRef>
          </c:tx>
          <c:spPr>
            <a:ln w="9525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Clean!$C$4:$P$4</c:f>
              <c:strCache>
                <c:ptCount val="14"/>
                <c:pt idx="0">
                  <c:v>2013</c:v>
                </c:pt>
                <c:pt idx="1">
                  <c:v>2014-A</c:v>
                </c:pt>
                <c:pt idx="2">
                  <c:v>2014-B</c:v>
                </c:pt>
                <c:pt idx="3">
                  <c:v>2015-A</c:v>
                </c:pt>
                <c:pt idx="4">
                  <c:v>2015-B</c:v>
                </c:pt>
                <c:pt idx="5">
                  <c:v>2016-A</c:v>
                </c:pt>
                <c:pt idx="6">
                  <c:v>2016-B</c:v>
                </c:pt>
                <c:pt idx="7">
                  <c:v>2017-A</c:v>
                </c:pt>
                <c:pt idx="8">
                  <c:v>2017-B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strCache>
            </c:strRef>
          </c:cat>
          <c:val>
            <c:numRef>
              <c:f>Clean!$C$6:$P$6</c:f>
              <c:numCache>
                <c:formatCode>General</c:formatCode>
                <c:ptCount val="14"/>
                <c:pt idx="0">
                  <c:v>0</c:v>
                </c:pt>
                <c:pt idx="1">
                  <c:v>9</c:v>
                </c:pt>
                <c:pt idx="2">
                  <c:v>15</c:v>
                </c:pt>
                <c:pt idx="3">
                  <c:v>25</c:v>
                </c:pt>
                <c:pt idx="4">
                  <c:v>45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112</c:v>
                </c:pt>
                <c:pt idx="10">
                  <c:v>170</c:v>
                </c:pt>
                <c:pt idx="11">
                  <c:v>216</c:v>
                </c:pt>
                <c:pt idx="12">
                  <c:v>259</c:v>
                </c:pt>
                <c:pt idx="13">
                  <c:v>450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398-47A1-A76A-660A0C6214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7741760"/>
        <c:axId val="507744384"/>
      </c:lineChart>
      <c:catAx>
        <c:axId val="4042066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>
                    <a:solidFill>
                      <a:sysClr val="windowText" lastClr="000000"/>
                    </a:solidFill>
                  </a:rPr>
                  <a:t>Period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199784"/>
        <c:crosses val="autoZero"/>
        <c:auto val="1"/>
        <c:lblAlgn val="ctr"/>
        <c:lblOffset val="100"/>
        <c:noMultiLvlLbl val="0"/>
      </c:catAx>
      <c:valAx>
        <c:axId val="404199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>
                    <a:solidFill>
                      <a:sysClr val="windowText" lastClr="000000"/>
                    </a:solidFill>
                  </a:rPr>
                  <a:t>Bandwidth Unit Price</a:t>
                </a:r>
                <a:r>
                  <a:rPr lang="en-GB" b="1" baseline="0">
                    <a:solidFill>
                      <a:sysClr val="windowText" lastClr="000000"/>
                    </a:solidFill>
                  </a:rPr>
                  <a:t> ($/Mbps/Month)</a:t>
                </a:r>
                <a:endParaRPr lang="en-GB" b="1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206672"/>
        <c:crosses val="autoZero"/>
        <c:crossBetween val="midCat"/>
      </c:valAx>
      <c:valAx>
        <c:axId val="50774438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>
                    <a:solidFill>
                      <a:sysClr val="windowText" lastClr="000000"/>
                    </a:solidFill>
                  </a:rPr>
                  <a:t>Connected</a:t>
                </a:r>
                <a:r>
                  <a:rPr lang="en-GB" b="1" baseline="0">
                    <a:solidFill>
                      <a:sysClr val="windowText" lastClr="000000"/>
                    </a:solidFill>
                  </a:rPr>
                  <a:t> Campuses (No.)</a:t>
                </a:r>
                <a:endParaRPr lang="en-GB" b="1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741760"/>
        <c:crosses val="max"/>
        <c:crossBetween val="between"/>
      </c:valAx>
      <c:catAx>
        <c:axId val="507741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077443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0.38114</cdr:x>
      <cdr:y>0.10614</cdr:y>
    </cdr:from>
    <cdr:to>
      <cdr:x>0.58669</cdr:x>
      <cdr:y>0.32233</cdr:y>
    </cdr:to>
    <cdr:pic>
      <cdr:nvPicPr>
        <cdr:cNvPr id="2" name="Picture 1" descr="The European Commission Logo">
          <a:extLst xmlns:a="http://schemas.openxmlformats.org/drawingml/2006/main">
            <a:ext uri="{FF2B5EF4-FFF2-40B4-BE49-F238E27FC236}">
              <a16:creationId xmlns:a16="http://schemas.microsoft.com/office/drawing/2014/main" id="{DBDBE42A-1FAB-4074-A886-700629263005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352288" y="407360"/>
          <a:ext cx="1268627" cy="829699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0.17079</cdr:x>
      <cdr:y>0.19814</cdr:y>
    </cdr:from>
    <cdr:to>
      <cdr:x>0.23076</cdr:x>
      <cdr:y>0.56462</cdr:y>
    </cdr:to>
    <cdr:sp macro="" textlink="">
      <cdr:nvSpPr>
        <cdr:cNvPr id="3" name="Right Brace 2">
          <a:extLst xmlns:a="http://schemas.openxmlformats.org/drawingml/2006/main">
            <a:ext uri="{FF2B5EF4-FFF2-40B4-BE49-F238E27FC236}">
              <a16:creationId xmlns:a16="http://schemas.microsoft.com/office/drawing/2014/main" id="{13A3BEB7-EC2F-4BD2-BF67-2DF5C8025D05}"/>
            </a:ext>
          </a:extLst>
        </cdr:cNvPr>
        <cdr:cNvSpPr/>
      </cdr:nvSpPr>
      <cdr:spPr>
        <a:xfrm xmlns:a="http://schemas.openxmlformats.org/drawingml/2006/main">
          <a:off x="1054060" y="759118"/>
          <a:ext cx="370114" cy="1404067"/>
        </a:xfrm>
        <a:prstGeom xmlns:a="http://schemas.openxmlformats.org/drawingml/2006/main" prst="rightBrac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algn="ctr"/>
          <a:endParaRPr lang="en-UG"/>
        </a:p>
      </cdr:txBody>
    </cdr:sp>
  </cdr:relSizeAnchor>
  <cdr:relSizeAnchor xmlns:cdr="http://schemas.openxmlformats.org/drawingml/2006/chartDrawing">
    <cdr:from>
      <cdr:x>0.27713</cdr:x>
      <cdr:y>0.09172</cdr:y>
    </cdr:from>
    <cdr:to>
      <cdr:x>0.27713</cdr:x>
      <cdr:y>0.76305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AAEAFC4D-8C03-44BD-B91F-29D34536BC57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1710390" y="351394"/>
          <a:ext cx="0" cy="2572023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0.69141</cdr:x>
      <cdr:y>0.07199</cdr:y>
    </cdr:from>
    <cdr:to>
      <cdr:x>0.69141</cdr:x>
      <cdr:y>0.77545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532F6D25-5954-43B2-B281-2D11FC4D51B6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4267202" y="276293"/>
          <a:ext cx="0" cy="2699751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0.67623</cdr:x>
      <cdr:y>0.5382</cdr:y>
    </cdr:from>
    <cdr:to>
      <cdr:x>0.93914</cdr:x>
      <cdr:y>0.62642</cdr:y>
    </cdr:to>
    <cdr:sp macro="" textlink="">
      <cdr:nvSpPr>
        <cdr:cNvPr id="11" name="Rectangle 10">
          <a:extLst xmlns:a="http://schemas.openxmlformats.org/drawingml/2006/main">
            <a:ext uri="{FF2B5EF4-FFF2-40B4-BE49-F238E27FC236}">
              <a16:creationId xmlns:a16="http://schemas.microsoft.com/office/drawing/2014/main" id="{4BF318AA-F94D-4D06-B1D7-CDDCED961343}"/>
            </a:ext>
          </a:extLst>
        </cdr:cNvPr>
        <cdr:cNvSpPr/>
      </cdr:nvSpPr>
      <cdr:spPr>
        <a:xfrm xmlns:a="http://schemas.openxmlformats.org/drawingml/2006/main">
          <a:off x="4173538" y="2065518"/>
          <a:ext cx="1622607" cy="338554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marL="76200" lvl="0">
            <a:buSzPts val="2400"/>
          </a:pPr>
          <a:r>
            <a:rPr lang="en-GB" sz="1600" b="1" dirty="0">
              <a:solidFill>
                <a:srgbClr val="000099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Africa Connect 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Research output in the NREN space refers to peer-reviewed publications, datasets, software, and other scholarly products generated through high-speed academic networks.</a:t>
            </a:r>
            <a:br>
              <a:rPr lang="en-GB" dirty="0"/>
            </a:br>
            <a:r>
              <a:rPr lang="en-GB" dirty="0"/>
              <a:t>These outputs benefit from collaborative research environments and shared digital infrastructure provided by NRENs.</a:t>
            </a:r>
            <a:br>
              <a:rPr lang="en-GB" dirty="0"/>
            </a:br>
            <a:r>
              <a:rPr lang="en-GB" dirty="0"/>
              <a:t>By supporting access, validation, and dissemination, NRENs enhance the credibility, reach, and impact of research outputs.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2. Internet poverty is the lack of reliable, affordable, and meaningful internet access.</a:t>
            </a:r>
            <a:br>
              <a:rPr lang="en-GB" dirty="0"/>
            </a:br>
            <a:r>
              <a:rPr lang="en-GB" dirty="0"/>
              <a:t>It limits people's ability to learn, work, communicate, and access essential digital services.</a:t>
            </a:r>
            <a:br>
              <a:rPr lang="en-GB" dirty="0"/>
            </a:br>
            <a:r>
              <a:rPr lang="en-GB" dirty="0"/>
              <a:t>This deepens social and economic inequality, especially in underserved communities.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032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2a5868fc0f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2a5868fc0f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1. </a:t>
            </a:r>
            <a:r>
              <a:rPr lang="en-US" sz="900" dirty="0"/>
              <a:t>Sustainable financial models for NRENs</a:t>
            </a:r>
            <a:br>
              <a:rPr lang="en-US" sz="900" dirty="0"/>
            </a:br>
            <a:r>
              <a:rPr lang="en-US" sz="900" dirty="0"/>
              <a:t>2. Strong internal governance, staff development, and capacity building for operational  sustainability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3.</a:t>
            </a:r>
            <a:r>
              <a:rPr lang="en-US" sz="900" dirty="0"/>
              <a:t> Membership beyond High education Institutions to Hospitals, Schools </a:t>
            </a:r>
            <a:r>
              <a:rPr lang="en-US" sz="900" dirty="0" err="1"/>
              <a:t>etc</a:t>
            </a:r>
            <a:r>
              <a:rPr lang="en-US" sz="900" dirty="0"/>
              <a:t> </a:t>
            </a:r>
            <a:endParaRPr lang="en-US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/>
              <a:t>4. Transition to energy-efficient infrastructure.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/>
              <a:t>5. Boosting visibility, stakeholder engagement, service adoption, and policy support.</a:t>
            </a:r>
            <a:br>
              <a:rPr lang="en-US" sz="900" dirty="0"/>
            </a:br>
            <a:r>
              <a:rPr lang="en-US" sz="900" dirty="0"/>
              <a:t>6. Engage government stakeholders early and align with national development goals</a:t>
            </a:r>
            <a:endParaRPr lang="en-US" sz="900" b="1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413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Which regions need more NRENS ?</a:t>
            </a:r>
          </a:p>
          <a:p>
            <a:pPr marL="228600" indent="-228600">
              <a:buAutoNum type="arabicPeriod"/>
            </a:pPr>
            <a:r>
              <a:rPr lang="en-US" dirty="0"/>
              <a:t>Which regions need better NRENS?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155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1. Basic Educational Infrastructure</a:t>
            </a:r>
          </a:p>
          <a:p>
            <a:r>
              <a:rPr lang="en-GB" b="1" dirty="0"/>
              <a:t>Classroom shelter:</a:t>
            </a:r>
            <a:r>
              <a:rPr lang="en-GB" dirty="0"/>
              <a:t> A simple structure to protect from harsh weather (sun, rain, wind).</a:t>
            </a:r>
          </a:p>
          <a:p>
            <a:r>
              <a:rPr lang="en-GB" b="1" dirty="0"/>
              <a:t>Desks and chairs:</a:t>
            </a:r>
            <a:r>
              <a:rPr lang="en-GB" dirty="0"/>
              <a:t> To improve comfort and concentration during lessons.</a:t>
            </a:r>
          </a:p>
          <a:p>
            <a:r>
              <a:rPr lang="en-GB" b="1" dirty="0"/>
              <a:t>Writing materials:</a:t>
            </a:r>
            <a:r>
              <a:rPr lang="en-GB" dirty="0"/>
              <a:t> Exercise books, pencils, and chalk are likely in short supply.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170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When a country invests in a National Research and Education Network (NREN), it usually ends up </a:t>
            </a:r>
            <a:r>
              <a:rPr lang="en-GB" b="1" dirty="0"/>
              <a:t>publishing more peer-reviewed research papers</a:t>
            </a:r>
            <a:r>
              <a:rPr lang="en-GB" dirty="0"/>
              <a:t>.</a:t>
            </a:r>
          </a:p>
          <a:p>
            <a:r>
              <a:rPr lang="en-GB" dirty="0"/>
              <a:t>Even after removing big research producers like </a:t>
            </a:r>
            <a:r>
              <a:rPr lang="en-GB" b="1" dirty="0"/>
              <a:t>South Africa and Egypt</a:t>
            </a:r>
            <a:r>
              <a:rPr lang="en-GB" dirty="0"/>
              <a:t>, countries with NRENs still </a:t>
            </a:r>
            <a:r>
              <a:rPr lang="en-GB" b="1" dirty="0"/>
              <a:t>publish far more scientific work</a:t>
            </a:r>
            <a:r>
              <a:rPr lang="en-GB" dirty="0"/>
              <a:t> than those without.</a:t>
            </a:r>
          </a:p>
          <a:p>
            <a:br>
              <a:rPr lang="en-GB" dirty="0"/>
            </a:br>
            <a:r>
              <a:rPr lang="en-GB" dirty="0"/>
              <a:t>In countries without an NREN, about </a:t>
            </a:r>
            <a:r>
              <a:rPr lang="en-GB" b="1" dirty="0"/>
              <a:t>80% of universities and schools</a:t>
            </a:r>
            <a:r>
              <a:rPr lang="en-GB" dirty="0"/>
              <a:t> report having </a:t>
            </a:r>
            <a:r>
              <a:rPr lang="en-GB" b="1" dirty="0"/>
              <a:t>poor internet</a:t>
            </a:r>
            <a:r>
              <a:rPr lang="en-GB" dirty="0"/>
              <a:t>.</a:t>
            </a:r>
          </a:p>
          <a:p>
            <a:r>
              <a:rPr lang="en-GB" dirty="0"/>
              <a:t>But when an NREN is present, this drops to </a:t>
            </a:r>
            <a:r>
              <a:rPr lang="en-GB" b="1" dirty="0"/>
              <a:t>63%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That means NRENs </a:t>
            </a:r>
            <a:r>
              <a:rPr lang="en-GB" b="1" dirty="0"/>
              <a:t>help close the connectivity gap</a:t>
            </a:r>
            <a:r>
              <a:rPr lang="en-GB" dirty="0"/>
              <a:t>, giving students and researchers </a:t>
            </a:r>
            <a:r>
              <a:rPr lang="en-GB" b="1" dirty="0"/>
              <a:t>better access to the internet</a:t>
            </a:r>
            <a:r>
              <a:rPr lang="en-GB" dirty="0"/>
              <a:t>. Meaning an NREN helps But……..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878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Innovations like metro </a:t>
            </a:r>
            <a:r>
              <a:rPr lang="en-US" dirty="0" err="1"/>
              <a:t>eduroam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802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the Uganda Communications Commission (UCC), Uganda had 27.7 million active internet subscriptions by mid-2023. However, the average user consumed just 1.7 GB of mobile data per month in early 2023—barely enough to stream a single two-hour lecture in standard definition. High data costs, limited bandwidth, and inconsistent coverage continue to push students and researchers offline the moment they leave campus.</a:t>
            </a:r>
          </a:p>
          <a:p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increased the number and quality of our Metro </a:t>
            </a:r>
            <a:r>
              <a:rPr lang="en-GB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eduroam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hotspots by using solar-powered routers, and by doing that,  we are eliminating the barriers with affordable, high-speed Internet connectivity across hostels, cafés, airports, research </a:t>
            </a:r>
            <a:r>
              <a:rPr lang="en-GB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centers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GB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campuse</a:t>
            </a:r>
            <a:endParaRPr lang="en-GB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number of institutions joining </a:t>
            </a:r>
            <a:r>
              <a:rPr lang="en-GB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eduroam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increased drastically, rising from 20 in December 2020 to 256 in April 2025, driven by the desire to access the Metro </a:t>
            </a:r>
            <a:r>
              <a:rPr lang="en-GB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eduroam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056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olorful swirly circle on a blue background&#10;&#10;Description automatically generated">
            <a:extLst>
              <a:ext uri="{FF2B5EF4-FFF2-40B4-BE49-F238E27FC236}">
                <a16:creationId xmlns:a16="http://schemas.microsoft.com/office/drawing/2014/main" id="{BA2D9F37-CECE-956D-E16A-DA131AFCDF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0601" y="3317146"/>
            <a:ext cx="3822700" cy="2373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E3B400"/>
                </a:solidFill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60602" y="2442175"/>
            <a:ext cx="5044588" cy="545199"/>
          </a:xfrm>
        </p:spPr>
        <p:txBody>
          <a:bodyPr wrap="square">
            <a:no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6907" y="1672929"/>
            <a:ext cx="5000704" cy="709965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60601" y="3601634"/>
            <a:ext cx="3752453" cy="22922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E3B400"/>
                </a:solidFill>
              </a:defRPr>
            </a:lvl1pPr>
          </a:lstStyle>
          <a:p>
            <a:pPr lvl="0"/>
            <a:r>
              <a:rPr lang="en-US"/>
              <a:t>Location</a:t>
            </a:r>
            <a:endParaRPr lang="en-GB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0601" y="3814701"/>
            <a:ext cx="3752453" cy="23738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E3B400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DCCF5F0-1DF6-300C-424D-3E72A981A8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5" y="4492489"/>
            <a:ext cx="1507657" cy="321239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9475E73F-3C4A-B878-50A1-1B7888C031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31" y="4426116"/>
            <a:ext cx="762024" cy="330830"/>
          </a:xfrm>
          <a:prstGeom prst="rect">
            <a:avLst/>
          </a:prstGeom>
        </p:spPr>
      </p:pic>
      <p:pic>
        <p:nvPicPr>
          <p:cNvPr id="14" name="Picture 13" descr="A black background with white text and colorful letters&#10;&#10;Description automatically generated">
            <a:extLst>
              <a:ext uri="{FF2B5EF4-FFF2-40B4-BE49-F238E27FC236}">
                <a16:creationId xmlns:a16="http://schemas.microsoft.com/office/drawing/2014/main" id="{5D091CCF-46BF-82B9-2DE0-ECDA90878FC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0" y="301261"/>
            <a:ext cx="1688014" cy="94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78242A-115F-FAAB-3C19-C8B609AB6C4B}"/>
              </a:ext>
            </a:extLst>
          </p:cNvPr>
          <p:cNvSpPr/>
          <p:nvPr userDrawn="1"/>
        </p:nvSpPr>
        <p:spPr>
          <a:xfrm>
            <a:off x="0" y="4340267"/>
            <a:ext cx="9144000" cy="824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3601320"/>
          </a:xfrm>
        </p:spPr>
        <p:txBody>
          <a:bodyPr/>
          <a:lstStyle>
            <a:lvl1pPr>
              <a:defRPr sz="160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396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colorful background with lines&#10;&#10;Description automatically generated with medium confidence">
            <a:extLst>
              <a:ext uri="{FF2B5EF4-FFF2-40B4-BE49-F238E27FC236}">
                <a16:creationId xmlns:a16="http://schemas.microsoft.com/office/drawing/2014/main" id="{F477A8E2-0B99-ED90-CC54-CF0C457577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9" t="67861" r="4589" b="1"/>
          <a:stretch/>
        </p:blipFill>
        <p:spPr>
          <a:xfrm>
            <a:off x="0" y="4755599"/>
            <a:ext cx="9144000" cy="412398"/>
          </a:xfrm>
          <a:prstGeom prst="rect">
            <a:avLst/>
          </a:prstGeom>
          <a:solidFill>
            <a:srgbClr val="18355E"/>
          </a:solidFill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825515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 descr="A black background with white text and colorful letters&#10;&#10;Description automatically generated">
            <a:extLst>
              <a:ext uri="{FF2B5EF4-FFF2-40B4-BE49-F238E27FC236}">
                <a16:creationId xmlns:a16="http://schemas.microsoft.com/office/drawing/2014/main" id="{98D6321C-472B-7FBA-DCAD-482BD2B90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43"/>
          <a:stretch/>
        </p:blipFill>
        <p:spPr>
          <a:xfrm>
            <a:off x="350201" y="4818216"/>
            <a:ext cx="861109" cy="2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3357062"/>
          </a:xfrm>
        </p:spPr>
        <p:txBody>
          <a:bodyPr/>
          <a:lstStyle>
            <a:lvl1pPr>
              <a:defRPr sz="16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swirly circle on a blue background&#10;&#10;Description automatically generated">
            <a:extLst>
              <a:ext uri="{FF2B5EF4-FFF2-40B4-BE49-F238E27FC236}">
                <a16:creationId xmlns:a16="http://schemas.microsoft.com/office/drawing/2014/main" id="{96F747BC-CA05-EF83-86CD-9413EFB5A3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02E3BFA-A031-B223-B9E0-F61758792D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5" y="4492489"/>
            <a:ext cx="1507657" cy="321239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9773C053-F1AA-0816-AD3B-A02CA69E17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31" y="4426116"/>
            <a:ext cx="762024" cy="33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16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ntent slide B" type="tx">
  <p:cSld name="1_content slide B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Google Shape;30;p48"/>
          <p:cNvCxnSpPr/>
          <p:nvPr/>
        </p:nvCxnSpPr>
        <p:spPr>
          <a:xfrm>
            <a:off x="8084820" y="4795368"/>
            <a:ext cx="1" cy="218842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31" name="Google Shape;31;p48" descr="Picture 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53477" y="4827142"/>
            <a:ext cx="584441" cy="15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8" descr="Picture 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8387" y="4767264"/>
            <a:ext cx="439729" cy="191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8" descr="Picture 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7671" y="4767263"/>
            <a:ext cx="330346" cy="24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8" descr="Picture 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650" y="4790927"/>
            <a:ext cx="307357" cy="19466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8"/>
          <p:cNvSpPr txBox="1">
            <a:spLocks noGrp="1"/>
          </p:cNvSpPr>
          <p:nvPr>
            <p:ph type="title"/>
          </p:nvPr>
        </p:nvSpPr>
        <p:spPr>
          <a:xfrm>
            <a:off x="628650" y="416760"/>
            <a:ext cx="7886700" cy="851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alibri"/>
              <a:buNone/>
              <a:defRPr sz="21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8"/>
          <p:cNvSpPr txBox="1">
            <a:spLocks noGrp="1"/>
          </p:cNvSpPr>
          <p:nvPr>
            <p:ph type="sldNum" idx="12"/>
          </p:nvPr>
        </p:nvSpPr>
        <p:spPr>
          <a:xfrm>
            <a:off x="8153401" y="4793696"/>
            <a:ext cx="217967" cy="220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050">
                <a:solidFill>
                  <a:srgbClr val="002060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 sz="1050">
                <a:solidFill>
                  <a:srgbClr val="002060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 sz="1050">
                <a:solidFill>
                  <a:srgbClr val="002060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 sz="1050">
                <a:solidFill>
                  <a:srgbClr val="002060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 sz="1050">
                <a:solidFill>
                  <a:srgbClr val="002060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 sz="1050">
                <a:solidFill>
                  <a:srgbClr val="002060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 sz="1050">
                <a:solidFill>
                  <a:srgbClr val="002060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 sz="1050">
                <a:solidFill>
                  <a:srgbClr val="002060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 sz="1050">
                <a:solidFill>
                  <a:srgbClr val="002060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8" name="Google Shape;38;p48"/>
          <p:cNvSpPr txBox="1">
            <a:spLocks noGrp="1"/>
          </p:cNvSpPr>
          <p:nvPr>
            <p:ph type="body" idx="1"/>
          </p:nvPr>
        </p:nvSpPr>
        <p:spPr>
          <a:xfrm>
            <a:off x="628650" y="1513046"/>
            <a:ext cx="7886700" cy="3134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861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80"/>
              <a:buChar char="•"/>
              <a:defRPr>
                <a:solidFill>
                  <a:srgbClr val="343163"/>
                </a:solidFill>
              </a:defRPr>
            </a:lvl1pPr>
            <a:lvl2pPr marL="685800" lvl="1" indent="-30861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880"/>
              <a:buChar char="•"/>
              <a:defRPr>
                <a:solidFill>
                  <a:srgbClr val="343163"/>
                </a:solidFill>
              </a:defRPr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343163"/>
                </a:solidFill>
              </a:defRPr>
            </a:lvl3pPr>
            <a:lvl4pPr marL="1371600" lvl="3" indent="-27432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160"/>
              <a:buChar char="•"/>
              <a:defRPr>
                <a:solidFill>
                  <a:srgbClr val="343163"/>
                </a:solidFill>
              </a:defRPr>
            </a:lvl4pPr>
            <a:lvl5pPr marL="1714500" lvl="4" indent="-27432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160"/>
              <a:buChar char="•"/>
              <a:defRPr>
                <a:solidFill>
                  <a:srgbClr val="343163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8"/>
          <p:cNvSpPr/>
          <p:nvPr/>
        </p:nvSpPr>
        <p:spPr>
          <a:xfrm>
            <a:off x="4572000" y="-9245361"/>
            <a:ext cx="10632800" cy="106327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8"/>
          <p:cNvSpPr/>
          <p:nvPr/>
        </p:nvSpPr>
        <p:spPr>
          <a:xfrm>
            <a:off x="7416990" y="175993"/>
            <a:ext cx="1390187" cy="13901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48" descr="Picture 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7832" y="416758"/>
            <a:ext cx="956356" cy="66226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48"/>
          <p:cNvSpPr/>
          <p:nvPr/>
        </p:nvSpPr>
        <p:spPr>
          <a:xfrm>
            <a:off x="-457860" y="-9532206"/>
            <a:ext cx="11192303" cy="939978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8"/>
          <p:cNvSpPr/>
          <p:nvPr/>
        </p:nvSpPr>
        <p:spPr>
          <a:xfrm>
            <a:off x="9235441" y="-9602403"/>
            <a:ext cx="8653896" cy="1514313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DBE0B9-1124-6AF8-ADB4-1FFE8D07776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887769" y="4755793"/>
            <a:ext cx="370866" cy="24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6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452550" y="411475"/>
            <a:ext cx="8238900" cy="56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807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5E61B-D8D9-4FC0-AE57-03AEC237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7CEF-4F95-4B49-8CB4-549D765F85FD}" type="datetimeFigureOut">
              <a:rPr lang="en-IN" smtClean="0"/>
              <a:t>04-06-2025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463ADC-D5AF-41D3-879C-D6414DC4B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F6D54-D6A3-4BC6-85C2-65BBCCBB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DB13-DC42-44E0-8F27-B1D44B2D3E4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191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orful background with lines&#10;&#10;Description automatically generated with medium confidence">
            <a:extLst>
              <a:ext uri="{FF2B5EF4-FFF2-40B4-BE49-F238E27FC236}">
                <a16:creationId xmlns:a16="http://schemas.microsoft.com/office/drawing/2014/main" id="{AD9C7099-EDE5-12F7-416D-ECC87915A59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9" t="45774" r="4589"/>
          <a:stretch/>
        </p:blipFill>
        <p:spPr>
          <a:xfrm>
            <a:off x="0" y="4465908"/>
            <a:ext cx="9144000" cy="695826"/>
          </a:xfrm>
          <a:prstGeom prst="rect">
            <a:avLst/>
          </a:prstGeom>
          <a:solidFill>
            <a:srgbClr val="18355E"/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201" y="964414"/>
            <a:ext cx="8439238" cy="3306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71CF10B-5905-E541-B922-641440E0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69244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black background with white text and colorful letters&#10;&#10;Description automatically generated">
            <a:extLst>
              <a:ext uri="{FF2B5EF4-FFF2-40B4-BE49-F238E27FC236}">
                <a16:creationId xmlns:a16="http://schemas.microsoft.com/office/drawing/2014/main" id="{1DEE7437-BF42-38B7-CCA3-CE0457B53B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28"/>
          <a:stretch/>
        </p:blipFill>
        <p:spPr>
          <a:xfrm>
            <a:off x="350202" y="4598129"/>
            <a:ext cx="977558" cy="42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3" r:id="rId2"/>
    <p:sldLayoutId id="2147483650" r:id="rId3"/>
    <p:sldLayoutId id="2147483661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E6396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bout.geant.org/nrens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A08FEB-7D89-4706-0C59-EAB786EECA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KITUYI JOSHUA BRIAN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3465FD-75EF-F8F6-54FF-3113B792E5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7078" y="973816"/>
            <a:ext cx="5000704" cy="709965"/>
          </a:xfrm>
        </p:spPr>
        <p:txBody>
          <a:bodyPr/>
          <a:lstStyle/>
          <a:p>
            <a:endParaRPr lang="en-US"/>
          </a:p>
          <a:p>
            <a:r>
              <a:rPr lang="en-US" b="1"/>
              <a:t>Does the World Need More NRENs?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CE6B3-0A94-472D-F8D4-F5D0EE9E7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RENU, Uganda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A79CE5-2B6A-BA67-AAD6-05CD56D779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10/06/2025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33E1CB-530C-3CD0-5CDA-3523DC6449D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4633913"/>
            <a:ext cx="2057400" cy="274637"/>
          </a:xfrm>
        </p:spPr>
        <p:txBody>
          <a:bodyPr/>
          <a:lstStyle/>
          <a:p>
            <a:fld id="{9E7CA0F2-EE66-4F60-8C00-E0BE38E7AEC5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1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85231E6-FEF2-41E2-9B04-504431F84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366" y="581245"/>
            <a:ext cx="2500678" cy="38907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806DC3-3809-815C-712B-9D1CA5343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E39120-B6C5-46D7-87BF-7B8DE1229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081" y="740093"/>
            <a:ext cx="2371329" cy="372243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Google Shape;114;p3" descr="A map of africa with different colored areas&#10;&#10;Description automatically generated">
            <a:extLst>
              <a:ext uri="{FF2B5EF4-FFF2-40B4-BE49-F238E27FC236}">
                <a16:creationId xmlns:a16="http://schemas.microsoft.com/office/drawing/2014/main" id="{8FC4C85D-F512-444B-9EEF-E2A613839578}"/>
              </a:ext>
            </a:extLst>
          </p:cNvPr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2890133" y="519005"/>
            <a:ext cx="3363733" cy="39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AD9F3A-5550-4C46-8322-E88601E46E9D}"/>
              </a:ext>
            </a:extLst>
          </p:cNvPr>
          <p:cNvSpPr/>
          <p:nvPr/>
        </p:nvSpPr>
        <p:spPr>
          <a:xfrm>
            <a:off x="160956" y="34825"/>
            <a:ext cx="309251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Current Setup in Africa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9391AC-2C88-48B6-B672-610DB7DF3B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062" y="67853"/>
            <a:ext cx="627736" cy="5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90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DC7249-20CD-F8CD-AB6A-84A2A873E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C189F8-2158-4919-B0B8-2ADC9BB584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519E35-65CF-41AB-B0F2-B917F2EC19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530" y="236369"/>
            <a:ext cx="6637622" cy="4425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F8D958-CC34-497E-BAE5-5488FAF23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9" y="310983"/>
            <a:ext cx="2735821" cy="15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91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DC7249-20CD-F8CD-AB6A-84A2A873E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4C5CAD-96D4-4169-85AE-F7E66570A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7143" y="137691"/>
            <a:ext cx="7329714" cy="4602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526CD7-88BD-4986-A8D7-511299B81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5729"/>
            <a:ext cx="2735821" cy="1538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C189F8-2158-4919-B0B8-2ADC9BB584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56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806DC3-3809-815C-712B-9D1CA5343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B6765E-B234-4E71-B70D-A452D2926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06" y="387322"/>
            <a:ext cx="8406333" cy="4104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981505-330A-4638-A73E-B7C0A30AA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90" y="49279"/>
            <a:ext cx="627736" cy="534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52EBE4-1FEB-441B-B897-7060461BB55A}"/>
              </a:ext>
            </a:extLst>
          </p:cNvPr>
          <p:cNvSpPr/>
          <p:nvPr/>
        </p:nvSpPr>
        <p:spPr>
          <a:xfrm>
            <a:off x="468161" y="0"/>
            <a:ext cx="6519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Africa NREN Landscape- Peer Reviewed Research Output</a:t>
            </a:r>
            <a:endParaRPr lang="en-US" sz="1800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65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E1847D-B7A6-4730-9CC7-71F02C518B71}"/>
              </a:ext>
            </a:extLst>
          </p:cNvPr>
          <p:cNvSpPr/>
          <p:nvPr/>
        </p:nvSpPr>
        <p:spPr>
          <a:xfrm>
            <a:off x="243931" y="969252"/>
            <a:ext cx="3759449" cy="22686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EFEC9C-2D19-42D7-9258-08247F06151A}"/>
              </a:ext>
            </a:extLst>
          </p:cNvPr>
          <p:cNvSpPr/>
          <p:nvPr/>
        </p:nvSpPr>
        <p:spPr>
          <a:xfrm>
            <a:off x="350201" y="3825838"/>
            <a:ext cx="7793540" cy="653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28C474-A239-45FA-80C4-C8EC337F9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C2C4F"/>
                </a:solidFill>
              </a:rPr>
              <a:t>Is it Infrastructure for R&amp;E or Improvement of Quality in R&amp;E?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91ED8-D48A-43EC-9F08-7774E8D55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9B5D32D-D690-4357-A1BF-8FF4F34479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33081" y="991132"/>
            <a:ext cx="3770299" cy="22467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/>
              <a:t>R&amp;E networks correlate with a far richer publication pipeline - countries that invest in an NREN tend to publish far more peer-reviewed work even after accounting for big outliers like South Africa and Egypt.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1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/>
              <a:t>NREN presence coincides with less severe connectivity gaps - Median “poor internet” share drops from 80 % to 63 % when an NREN is present meaning an NREN helps- 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E8794D-A4E5-48CD-849B-CB6693B22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57EDC3-FA07-4E0B-94C2-01B4744F51AB}"/>
              </a:ext>
            </a:extLst>
          </p:cNvPr>
          <p:cNvSpPr/>
          <p:nvPr/>
        </p:nvSpPr>
        <p:spPr>
          <a:xfrm>
            <a:off x="350201" y="3967702"/>
            <a:ext cx="7738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only if last-mile and affordability issues are addressed in parallel</a:t>
            </a:r>
            <a:r>
              <a:rPr lang="en-US" sz="1200" dirty="0"/>
              <a:t>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BE6EF1-B1D9-4CA7-86AD-5F2619B89A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20" y="856411"/>
            <a:ext cx="3774315" cy="251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5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39BAE7-6BE4-401B-8B73-A71A9241C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895" y="1995118"/>
            <a:ext cx="8439238" cy="3601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RENU’s Journey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BAD5C-25BA-45C1-9AA5-B724F556D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0BD31-C559-4A2F-8EED-5773D437C5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87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dirty="0">
                <a:solidFill>
                  <a:srgbClr val="1C2C4F"/>
                </a:solidFill>
                <a:ea typeface="Garamond"/>
                <a:sym typeface="Garamond"/>
              </a:rPr>
              <a:t>The Beginning</a:t>
            </a:r>
            <a:endParaRPr b="1" dirty="0">
              <a:solidFill>
                <a:srgbClr val="1C2C4F"/>
              </a:solidFill>
              <a:ea typeface="Garamond"/>
              <a:sym typeface="Garamond"/>
            </a:endParaRPr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4294967295"/>
          </p:nvPr>
        </p:nvSpPr>
        <p:spPr>
          <a:xfrm>
            <a:off x="0" y="1152525"/>
            <a:ext cx="3551238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>
              <a:ea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b="1" dirty="0">
                <a:ea typeface="Garamond"/>
                <a:sym typeface="Garamond"/>
              </a:rPr>
              <a:t>2006, Entebbe</a:t>
            </a:r>
            <a:endParaRPr b="1" dirty="0">
              <a:ea typeface="Garamond"/>
              <a:sym typeface="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b="1" dirty="0">
              <a:ea typeface="Garamond"/>
              <a:sym typeface="Garamond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ramond"/>
              <a:buChar char="●"/>
            </a:pPr>
            <a:r>
              <a:rPr lang="en-US" dirty="0">
                <a:ea typeface="Garamond"/>
                <a:sym typeface="Garamond"/>
              </a:rPr>
              <a:t>VCs of Universities</a:t>
            </a:r>
            <a:endParaRPr dirty="0">
              <a:ea typeface="Garamond"/>
              <a:sym typeface="Garamond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ramond"/>
              <a:buChar char="●"/>
            </a:pPr>
            <a:r>
              <a:rPr lang="en-US" dirty="0">
                <a:ea typeface="Garamond"/>
                <a:sym typeface="Garamond"/>
              </a:rPr>
              <a:t>CEOs and EDs of Research Institutions</a:t>
            </a:r>
            <a:endParaRPr dirty="0">
              <a:ea typeface="Garamond"/>
              <a:sym typeface="Garamond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9662" y="692275"/>
            <a:ext cx="4942490" cy="350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A94BE4-06BA-44C3-A91F-88F30792BE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A61026-12FD-443D-A62B-2715A7B09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" y="1279929"/>
            <a:ext cx="5540152" cy="3116336"/>
          </a:xfrm>
          <a:prstGeom prst="rect">
            <a:avLst/>
          </a:prstGeom>
        </p:spPr>
      </p:pic>
      <p:sp>
        <p:nvSpPr>
          <p:cNvPr id="112" name="Google Shape;112;p4"/>
          <p:cNvSpPr txBox="1">
            <a:spLocks noGrp="1"/>
          </p:cNvSpPr>
          <p:nvPr>
            <p:ph idx="1"/>
          </p:nvPr>
        </p:nvSpPr>
        <p:spPr>
          <a:xfrm>
            <a:off x="242624" y="579809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800" dirty="0">
              <a:ea typeface="Garamond"/>
              <a:sym typeface="Garamond"/>
            </a:endParaRPr>
          </a:p>
          <a:p>
            <a:pPr marL="76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800" b="1" dirty="0">
                <a:ea typeface="Garamond"/>
                <a:sym typeface="Garamond"/>
              </a:rPr>
              <a:t>Initial challenge</a:t>
            </a:r>
            <a:endParaRPr sz="1800" dirty="0">
              <a:ea typeface="Garamond"/>
              <a:sym typeface="Garamond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ramond"/>
              <a:buChar char="●"/>
            </a:pPr>
            <a:r>
              <a:rPr lang="en-US" sz="1800" dirty="0">
                <a:solidFill>
                  <a:srgbClr val="FF0000"/>
                </a:solidFill>
                <a:ea typeface="Garamond"/>
                <a:sym typeface="Garamond"/>
              </a:rPr>
              <a:t>Reliable &amp; affordable connectivity</a:t>
            </a:r>
            <a:endParaRPr sz="1800" dirty="0">
              <a:ea typeface="Garamond"/>
              <a:sym typeface="Garamond"/>
            </a:endParaRPr>
          </a:p>
          <a:p>
            <a:pPr marL="76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800" dirty="0">
              <a:ea typeface="Garamond"/>
              <a:sym typeface="Garamond"/>
            </a:endParaRPr>
          </a:p>
          <a:p>
            <a:pPr marL="76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800" b="1" dirty="0">
                <a:ea typeface="Garamond"/>
                <a:sym typeface="Garamond"/>
              </a:rPr>
              <a:t>BUT</a:t>
            </a:r>
            <a:endParaRPr sz="1800" dirty="0">
              <a:ea typeface="Garamond"/>
              <a:sym typeface="Garamond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ramond"/>
              <a:buChar char="●"/>
            </a:pPr>
            <a:r>
              <a:rPr lang="en-US" sz="1800" dirty="0">
                <a:ea typeface="Garamond"/>
                <a:sym typeface="Garamond"/>
              </a:rPr>
              <a:t>Connectivity just a means to an end</a:t>
            </a:r>
            <a:endParaRPr sz="1800" dirty="0">
              <a:ea typeface="Garamond"/>
              <a:sym typeface="Garamond"/>
            </a:endParaRPr>
          </a:p>
          <a:p>
            <a:pPr marL="571500" lvl="1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dirty="0">
              <a:latin typeface="Garamond"/>
              <a:ea typeface="Garamond"/>
              <a:cs typeface="Garamond"/>
              <a:sym typeface="Garamond"/>
            </a:endParaRPr>
          </a:p>
          <a:p>
            <a:pPr marL="76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dirty="0">
                <a:solidFill>
                  <a:srgbClr val="1C2C4F"/>
                </a:solidFill>
                <a:ea typeface="Garamond"/>
                <a:sym typeface="Garamond"/>
              </a:rPr>
              <a:t>The Beginning</a:t>
            </a:r>
            <a:endParaRPr b="1" dirty="0">
              <a:solidFill>
                <a:srgbClr val="1C2C4F"/>
              </a:solidFill>
              <a:ea typeface="Garamond"/>
              <a:sym typeface="Garamond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4862996" y="863550"/>
            <a:ext cx="3818866" cy="3416400"/>
          </a:xfrm>
          <a:prstGeom prst="rect">
            <a:avLst/>
          </a:prstGeom>
          <a:noFill/>
          <a:ln>
            <a:solidFill>
              <a:srgbClr val="1C2C4F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1C2C4F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What’s the end?</a:t>
            </a:r>
            <a:endParaRPr dirty="0">
              <a:solidFill>
                <a:srgbClr val="1C2C4F"/>
              </a:solidFill>
              <a:latin typeface="Arial" panose="020B0604020202020204" pitchFamily="34" charset="0"/>
              <a:ea typeface="Garamond"/>
              <a:cs typeface="Arial" panose="020B0604020202020204" pitchFamily="34" charset="0"/>
              <a:sym typeface="Garamond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2400"/>
              <a:buFont typeface="Arial"/>
              <a:buNone/>
            </a:pPr>
            <a:endParaRPr dirty="0">
              <a:solidFill>
                <a:srgbClr val="1C2C4F"/>
              </a:solidFill>
              <a:latin typeface="Arial" panose="020B0604020202020204" pitchFamily="34" charset="0"/>
              <a:ea typeface="Garamond"/>
              <a:cs typeface="Arial" panose="020B0604020202020204" pitchFamily="34" charset="0"/>
              <a:sym typeface="Garamond"/>
            </a:endParaRPr>
          </a:p>
          <a:p>
            <a:pPr marL="76200" lvl="0">
              <a:buClr>
                <a:srgbClr val="2E3192"/>
              </a:buClr>
              <a:buSzPts val="2400"/>
            </a:pPr>
            <a:r>
              <a:rPr lang="en-US" sz="2400" b="1" i="0" u="none" strike="noStrike" cap="none" dirty="0">
                <a:solidFill>
                  <a:srgbClr val="1C2C4F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High quality education and research</a:t>
            </a:r>
            <a:br>
              <a:rPr lang="en-US" sz="2400" i="0" u="none" strike="noStrike" cap="none" dirty="0">
                <a:solidFill>
                  <a:srgbClr val="1C2C4F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</a:br>
            <a:endParaRPr lang="en-US" sz="2400" i="0" u="none" strike="noStrike" cap="none" dirty="0">
              <a:solidFill>
                <a:srgbClr val="1C2C4F"/>
              </a:solidFill>
              <a:latin typeface="Arial" panose="020B0604020202020204" pitchFamily="34" charset="0"/>
              <a:ea typeface="Garamond"/>
              <a:cs typeface="Arial" panose="020B0604020202020204" pitchFamily="34" charset="0"/>
              <a:sym typeface="Garamond"/>
            </a:endParaRPr>
          </a:p>
          <a:p>
            <a:pPr marL="419100" lvl="0" indent="-342900">
              <a:buClr>
                <a:srgbClr val="2E3192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C2C4F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Access to resources</a:t>
            </a:r>
          </a:p>
          <a:p>
            <a:pPr marL="419100" lvl="0" indent="-342900">
              <a:buClr>
                <a:srgbClr val="2E3192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C2C4F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Improved methods</a:t>
            </a:r>
          </a:p>
          <a:p>
            <a:pPr marL="419100" lvl="0" indent="-342900">
              <a:buClr>
                <a:srgbClr val="2E3192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C2C4F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Improved collaboration</a:t>
            </a:r>
          </a:p>
          <a:p>
            <a:pPr marL="762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2400"/>
            </a:pPr>
            <a:endParaRPr dirty="0">
              <a:solidFill>
                <a:srgbClr val="1C2C4F"/>
              </a:solidFill>
              <a:latin typeface="Arial" panose="020B0604020202020204" pitchFamily="34" charset="0"/>
              <a:ea typeface="Garamond"/>
              <a:cs typeface="Arial" panose="020B0604020202020204" pitchFamily="34" charset="0"/>
              <a:sym typeface="Garamond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2E3192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A5A87E-F3E1-4C02-AAC8-CF3ECDA6BF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035" y="437594"/>
            <a:ext cx="6820402" cy="3996887"/>
            <a:chOff x="1353312" y="472441"/>
            <a:chExt cx="6944069" cy="42156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0643" y="688192"/>
              <a:ext cx="6507881" cy="384453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53312" y="472441"/>
              <a:ext cx="6944069" cy="4215660"/>
            </a:xfrm>
            <a:custGeom>
              <a:avLst/>
              <a:gdLst/>
              <a:ahLst/>
              <a:cxnLst/>
              <a:rect l="l" t="t" r="r" b="b"/>
              <a:pathLst>
                <a:path w="6951345" h="4299585">
                  <a:moveTo>
                    <a:pt x="0" y="4299204"/>
                  </a:moveTo>
                  <a:lnTo>
                    <a:pt x="6950964" y="4299204"/>
                  </a:lnTo>
                  <a:lnTo>
                    <a:pt x="6950964" y="0"/>
                  </a:lnTo>
                  <a:lnTo>
                    <a:pt x="0" y="0"/>
                  </a:lnTo>
                  <a:lnTo>
                    <a:pt x="0" y="429920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6628" y="36944"/>
            <a:ext cx="511365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1C2C4F"/>
                </a:solidFill>
              </a:rPr>
              <a:t>Connected</a:t>
            </a:r>
            <a:r>
              <a:rPr spc="-50" dirty="0">
                <a:solidFill>
                  <a:srgbClr val="1C2C4F"/>
                </a:solidFill>
              </a:rPr>
              <a:t> </a:t>
            </a:r>
            <a:r>
              <a:rPr dirty="0">
                <a:solidFill>
                  <a:srgbClr val="1C2C4F"/>
                </a:solidFill>
              </a:rPr>
              <a:t>Sites</a:t>
            </a:r>
            <a:r>
              <a:rPr spc="-75" dirty="0">
                <a:solidFill>
                  <a:srgbClr val="1C2C4F"/>
                </a:solidFill>
              </a:rPr>
              <a:t> </a:t>
            </a:r>
            <a:r>
              <a:rPr lang="en-GB" spc="-75" dirty="0">
                <a:solidFill>
                  <a:srgbClr val="1C2C4F"/>
                </a:solidFill>
              </a:rPr>
              <a:t>o</a:t>
            </a:r>
            <a:r>
              <a:rPr dirty="0" err="1">
                <a:solidFill>
                  <a:srgbClr val="1C2C4F"/>
                </a:solidFill>
              </a:rPr>
              <a:t>ver</a:t>
            </a:r>
            <a:r>
              <a:rPr spc="-85" dirty="0">
                <a:solidFill>
                  <a:srgbClr val="1C2C4F"/>
                </a:solidFill>
              </a:rPr>
              <a:t> </a:t>
            </a:r>
            <a:r>
              <a:rPr dirty="0">
                <a:solidFill>
                  <a:srgbClr val="1C2C4F"/>
                </a:solidFill>
              </a:rPr>
              <a:t>the</a:t>
            </a:r>
            <a:r>
              <a:rPr spc="-70" dirty="0">
                <a:solidFill>
                  <a:srgbClr val="1C2C4F"/>
                </a:solidFill>
              </a:rPr>
              <a:t> </a:t>
            </a:r>
            <a:r>
              <a:rPr spc="-10" dirty="0">
                <a:solidFill>
                  <a:srgbClr val="1C2C4F"/>
                </a:solidFill>
              </a:rPr>
              <a:t>Years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BE2CA2B-6F6D-4BC5-81A1-DC4C3FDC26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6628" y="36944"/>
            <a:ext cx="511365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1C2C4F"/>
                </a:solidFill>
              </a:rPr>
              <a:t>Connected</a:t>
            </a:r>
            <a:r>
              <a:rPr spc="-50" dirty="0">
                <a:solidFill>
                  <a:srgbClr val="1C2C4F"/>
                </a:solidFill>
              </a:rPr>
              <a:t> </a:t>
            </a:r>
            <a:r>
              <a:rPr dirty="0">
                <a:solidFill>
                  <a:srgbClr val="1C2C4F"/>
                </a:solidFill>
              </a:rPr>
              <a:t>Sites</a:t>
            </a:r>
            <a:r>
              <a:rPr spc="-75" dirty="0">
                <a:solidFill>
                  <a:srgbClr val="1C2C4F"/>
                </a:solidFill>
              </a:rPr>
              <a:t> </a:t>
            </a:r>
            <a:r>
              <a:rPr lang="en-GB" spc="-75" dirty="0">
                <a:solidFill>
                  <a:srgbClr val="1C2C4F"/>
                </a:solidFill>
              </a:rPr>
              <a:t>o</a:t>
            </a:r>
            <a:r>
              <a:rPr dirty="0" err="1">
                <a:solidFill>
                  <a:srgbClr val="1C2C4F"/>
                </a:solidFill>
              </a:rPr>
              <a:t>ver</a:t>
            </a:r>
            <a:r>
              <a:rPr spc="-85" dirty="0">
                <a:solidFill>
                  <a:srgbClr val="1C2C4F"/>
                </a:solidFill>
              </a:rPr>
              <a:t> </a:t>
            </a:r>
            <a:r>
              <a:rPr dirty="0">
                <a:solidFill>
                  <a:srgbClr val="1C2C4F"/>
                </a:solidFill>
              </a:rPr>
              <a:t>the</a:t>
            </a:r>
            <a:r>
              <a:rPr spc="-70" dirty="0">
                <a:solidFill>
                  <a:srgbClr val="1C2C4F"/>
                </a:solidFill>
              </a:rPr>
              <a:t> </a:t>
            </a:r>
            <a:r>
              <a:rPr spc="-10" dirty="0">
                <a:solidFill>
                  <a:srgbClr val="1C2C4F"/>
                </a:solidFill>
              </a:rPr>
              <a:t>Years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BE2CA2B-6F6D-4BC5-81A1-DC4C3FDC26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C47AF34D-E7E1-4245-9218-D9A4BA4B4E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5217642"/>
              </p:ext>
            </p:extLst>
          </p:nvPr>
        </p:nvGraphicFramePr>
        <p:xfrm>
          <a:off x="1243321" y="357545"/>
          <a:ext cx="6512633" cy="4043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116ECFC7-3718-4AB3-8C96-8ACB88D3FA97}"/>
              </a:ext>
            </a:extLst>
          </p:cNvPr>
          <p:cNvSpPr/>
          <p:nvPr/>
        </p:nvSpPr>
        <p:spPr>
          <a:xfrm>
            <a:off x="2725838" y="1725898"/>
            <a:ext cx="1476464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76200" lvl="0">
              <a:buSzPts val="2400"/>
            </a:pPr>
            <a:r>
              <a:rPr lang="en-GB" sz="1600" b="1">
                <a:solidFill>
                  <a:srgbClr val="000099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Africa Connect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2D8FB68-CD80-4093-B767-4CFF763D7B98}"/>
              </a:ext>
            </a:extLst>
          </p:cNvPr>
          <p:cNvSpPr/>
          <p:nvPr/>
        </p:nvSpPr>
        <p:spPr>
          <a:xfrm>
            <a:off x="3760696" y="2628662"/>
            <a:ext cx="1622607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76200" lvl="0">
              <a:buSzPts val="2400"/>
            </a:pPr>
            <a:r>
              <a:rPr lang="en-GB" sz="1600" b="1">
                <a:solidFill>
                  <a:srgbClr val="000099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Africa Connect</a:t>
            </a:r>
            <a:r>
              <a:rPr lang="en-GB" b="1">
                <a:solidFill>
                  <a:srgbClr val="000099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605490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56D179-397E-486D-A065-6FF44A0FA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665669"/>
            <a:ext cx="8655652" cy="3985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/>
              <a:t>Do we need more NRENs?</a:t>
            </a:r>
          </a:p>
          <a:p>
            <a:pPr marL="0" indent="0">
              <a:buNone/>
            </a:pPr>
            <a:r>
              <a:rPr lang="en-US" sz="4800" b="1" dirty="0">
                <a:solidFill>
                  <a:srgbClr val="FF0000"/>
                </a:solidFill>
              </a:rPr>
              <a:t>or </a:t>
            </a:r>
          </a:p>
          <a:p>
            <a:pPr marL="0" indent="0">
              <a:buNone/>
            </a:pPr>
            <a:r>
              <a:rPr lang="en-US" sz="4800" b="1" dirty="0"/>
              <a:t>Better NRENs?</a:t>
            </a:r>
          </a:p>
          <a:p>
            <a:pPr marL="0" indent="0">
              <a:buNone/>
            </a:pPr>
            <a:endParaRPr lang="en-US" sz="4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2106F-5556-45D0-A9E7-D7813F8F7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53906-3B5F-4220-91AF-3D685F559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1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35488F-B993-4C8D-9DE5-2AA1DD282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4112" y="131562"/>
            <a:ext cx="3724839" cy="4275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2FC1CA-5E25-4856-9F89-A69DC5FEF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389" y="589971"/>
            <a:ext cx="5038728" cy="3359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DCC225-F258-4392-A3B0-429EE7A6A5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21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4010" y="84427"/>
            <a:ext cx="511365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>
                <a:solidFill>
                  <a:srgbClr val="1C2C4F"/>
                </a:solidFill>
              </a:rPr>
              <a:t>Solar – Powered Internet Routers </a:t>
            </a:r>
            <a:br>
              <a:rPr lang="en-US" spc="-10" dirty="0">
                <a:solidFill>
                  <a:srgbClr val="FF0000"/>
                </a:solidFill>
              </a:rPr>
            </a:br>
            <a:endParaRPr spc="-10" dirty="0">
              <a:solidFill>
                <a:srgbClr val="FF0000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BE2CA2B-6F6D-4BC5-81A1-DC4C3FDC26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  <p:pic>
        <p:nvPicPr>
          <p:cNvPr id="7" name="Picture 6" descr="https://lh7-us.googleusercontent.com/zg8AGDbNFoHHprWzQ_LlJjzVPy6Y5auBJdkzOGO3v4whfaHZ8Znk6YcoNM06Q1n2u0QsGYVP5szFLZZ0OrZVL3gHWkgcf1DSBOCM_JbB7GZ8pXIYe8ux5RxBZY8twNcRVbrGtbIa5rZu7ETHCUtAFzMJSA=nw">
            <a:extLst>
              <a:ext uri="{FF2B5EF4-FFF2-40B4-BE49-F238E27FC236}">
                <a16:creationId xmlns:a16="http://schemas.microsoft.com/office/drawing/2014/main" id="{7DCFE254-0B29-4CB3-9694-4E22D1F9F69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44" y="665669"/>
            <a:ext cx="4483100" cy="33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C2B14D-AA03-487D-AE36-A1C1A01B365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910"/>
            <a:ext cx="4483100" cy="2448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3431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AF634D-259C-4A5D-8E65-77AD9BEB4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82" y="543339"/>
            <a:ext cx="8439238" cy="3765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Does the World Need More NRENs? - </a:t>
            </a:r>
            <a:r>
              <a:rPr lang="en-US" sz="4000" b="1" dirty="0">
                <a:solidFill>
                  <a:srgbClr val="E63961"/>
                </a:solidFill>
              </a:rPr>
              <a:t>Yes </a:t>
            </a:r>
          </a:p>
          <a:p>
            <a:pPr marL="0" indent="0">
              <a:buNone/>
            </a:pPr>
            <a:endParaRPr lang="en-US" sz="4000" b="1" dirty="0">
              <a:solidFill>
                <a:srgbClr val="E63961"/>
              </a:solidFill>
            </a:endParaRPr>
          </a:p>
          <a:p>
            <a:pPr marL="0" indent="0">
              <a:buNone/>
            </a:pPr>
            <a:r>
              <a:rPr lang="en-US" sz="4000" b="1" dirty="0"/>
              <a:t>Better NRENs? - </a:t>
            </a:r>
            <a:r>
              <a:rPr lang="en-US" sz="4000" b="1" dirty="0">
                <a:solidFill>
                  <a:srgbClr val="E63961"/>
                </a:solidFill>
              </a:rPr>
              <a:t>Yes</a:t>
            </a:r>
            <a:endParaRPr lang="en-US" sz="4000" b="1" dirty="0"/>
          </a:p>
          <a:p>
            <a:pPr marL="0" indent="0">
              <a:buNone/>
            </a:pPr>
            <a:endParaRPr lang="en-US" sz="4000" dirty="0">
              <a:solidFill>
                <a:srgbClr val="E63961"/>
              </a:solidFill>
            </a:endParaRPr>
          </a:p>
          <a:p>
            <a:pPr marL="0" indent="0">
              <a:buNone/>
            </a:pPr>
            <a:endParaRPr lang="en-US" sz="4000" dirty="0">
              <a:solidFill>
                <a:srgbClr val="E6396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91A7D3-32BF-451D-849D-7A0DEC2FE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AD857-67FA-4FFB-9FA9-6F81C5C5A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7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62A25CA-D14D-4472-89E9-AA481E3C083F}"/>
              </a:ext>
            </a:extLst>
          </p:cNvPr>
          <p:cNvSpPr/>
          <p:nvPr/>
        </p:nvSpPr>
        <p:spPr>
          <a:xfrm>
            <a:off x="813028" y="3470875"/>
            <a:ext cx="6976007" cy="653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54E581-FB55-423F-A035-29DBC698A2C3}"/>
              </a:ext>
            </a:extLst>
          </p:cNvPr>
          <p:cNvGrpSpPr/>
          <p:nvPr/>
        </p:nvGrpSpPr>
        <p:grpSpPr>
          <a:xfrm>
            <a:off x="560224" y="658174"/>
            <a:ext cx="662691" cy="2449008"/>
            <a:chOff x="743487" y="979261"/>
            <a:chExt cx="920676" cy="2913928"/>
          </a:xfrm>
        </p:grpSpPr>
        <p:cxnSp>
          <p:nvCxnSpPr>
            <p:cNvPr id="1250" name="Google Shape;1250;p31"/>
            <p:cNvCxnSpPr/>
            <p:nvPr/>
          </p:nvCxnSpPr>
          <p:spPr>
            <a:xfrm>
              <a:off x="1189204" y="1405270"/>
              <a:ext cx="0" cy="2369796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54" name="Google Shape;1254;p31"/>
            <p:cNvSpPr/>
            <p:nvPr/>
          </p:nvSpPr>
          <p:spPr>
            <a:xfrm>
              <a:off x="743572" y="979261"/>
              <a:ext cx="920527" cy="840095"/>
            </a:xfrm>
            <a:custGeom>
              <a:avLst/>
              <a:gdLst/>
              <a:ahLst/>
              <a:cxnLst/>
              <a:rect l="l" t="t" r="r" b="b"/>
              <a:pathLst>
                <a:path w="1754040" h="1754040" extrusionOk="0">
                  <a:moveTo>
                    <a:pt x="1034938" y="1754041"/>
                  </a:moveTo>
                  <a:lnTo>
                    <a:pt x="0" y="1754041"/>
                  </a:lnTo>
                  <a:lnTo>
                    <a:pt x="0" y="718960"/>
                  </a:lnTo>
                  <a:cubicBezTo>
                    <a:pt x="0" y="321890"/>
                    <a:pt x="321889" y="0"/>
                    <a:pt x="718960" y="0"/>
                  </a:cubicBezTo>
                  <a:lnTo>
                    <a:pt x="1754041" y="0"/>
                  </a:lnTo>
                  <a:lnTo>
                    <a:pt x="1754041" y="1035081"/>
                  </a:lnTo>
                  <a:cubicBezTo>
                    <a:pt x="1753962" y="1432174"/>
                    <a:pt x="1432032" y="1754041"/>
                    <a:pt x="1034938" y="17540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31"/>
            <p:cNvSpPr/>
            <p:nvPr/>
          </p:nvSpPr>
          <p:spPr>
            <a:xfrm>
              <a:off x="943785" y="1148833"/>
              <a:ext cx="548445" cy="500388"/>
            </a:xfrm>
            <a:custGeom>
              <a:avLst/>
              <a:gdLst/>
              <a:ahLst/>
              <a:cxnLst/>
              <a:rect l="l" t="t" r="r" b="b"/>
              <a:pathLst>
                <a:path w="1045048" h="1044763" extrusionOk="0">
                  <a:moveTo>
                    <a:pt x="616577" y="1044763"/>
                  </a:moveTo>
                  <a:lnTo>
                    <a:pt x="0" y="1044763"/>
                  </a:lnTo>
                  <a:lnTo>
                    <a:pt x="0" y="428471"/>
                  </a:lnTo>
                  <a:cubicBezTo>
                    <a:pt x="0" y="191889"/>
                    <a:pt x="191746" y="79"/>
                    <a:pt x="428329" y="0"/>
                  </a:cubicBezTo>
                  <a:lnTo>
                    <a:pt x="1045048" y="0"/>
                  </a:lnTo>
                  <a:lnTo>
                    <a:pt x="1045048" y="616719"/>
                  </a:lnTo>
                  <a:cubicBezTo>
                    <a:pt x="1044812" y="853191"/>
                    <a:pt x="853048" y="1044764"/>
                    <a:pt x="616577" y="1044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31"/>
            <p:cNvSpPr/>
            <p:nvPr/>
          </p:nvSpPr>
          <p:spPr>
            <a:xfrm>
              <a:off x="743487" y="2016180"/>
              <a:ext cx="920676" cy="840095"/>
            </a:xfrm>
            <a:custGeom>
              <a:avLst/>
              <a:gdLst/>
              <a:ahLst/>
              <a:cxnLst/>
              <a:rect l="l" t="t" r="r" b="b"/>
              <a:pathLst>
                <a:path w="1754325" h="1754040" extrusionOk="0">
                  <a:moveTo>
                    <a:pt x="1035365" y="1754041"/>
                  </a:moveTo>
                  <a:lnTo>
                    <a:pt x="0" y="1754041"/>
                  </a:lnTo>
                  <a:lnTo>
                    <a:pt x="0" y="718960"/>
                  </a:lnTo>
                  <a:cubicBezTo>
                    <a:pt x="79" y="321922"/>
                    <a:pt x="321922" y="79"/>
                    <a:pt x="718960" y="0"/>
                  </a:cubicBezTo>
                  <a:lnTo>
                    <a:pt x="1754325" y="0"/>
                  </a:lnTo>
                  <a:lnTo>
                    <a:pt x="1754325" y="1034511"/>
                  </a:lnTo>
                  <a:cubicBezTo>
                    <a:pt x="1754561" y="1431660"/>
                    <a:pt x="1432799" y="1753805"/>
                    <a:pt x="1035650" y="1754041"/>
                  </a:cubicBezTo>
                  <a:cubicBezTo>
                    <a:pt x="1035555" y="1754041"/>
                    <a:pt x="1035460" y="1754041"/>
                    <a:pt x="1035365" y="17540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31"/>
            <p:cNvSpPr/>
            <p:nvPr/>
          </p:nvSpPr>
          <p:spPr>
            <a:xfrm>
              <a:off x="929441" y="2185752"/>
              <a:ext cx="548520" cy="500593"/>
            </a:xfrm>
            <a:custGeom>
              <a:avLst/>
              <a:gdLst/>
              <a:ahLst/>
              <a:cxnLst/>
              <a:rect l="l" t="t" r="r" b="b"/>
              <a:pathLst>
                <a:path w="1045190" h="1045190" extrusionOk="0">
                  <a:moveTo>
                    <a:pt x="616719" y="1045191"/>
                  </a:moveTo>
                  <a:lnTo>
                    <a:pt x="0" y="1045191"/>
                  </a:lnTo>
                  <a:lnTo>
                    <a:pt x="0" y="428471"/>
                  </a:lnTo>
                  <a:cubicBezTo>
                    <a:pt x="0" y="191833"/>
                    <a:pt x="191833" y="0"/>
                    <a:pt x="428471" y="0"/>
                  </a:cubicBezTo>
                  <a:lnTo>
                    <a:pt x="1045191" y="0"/>
                  </a:lnTo>
                  <a:lnTo>
                    <a:pt x="1045191" y="616719"/>
                  </a:lnTo>
                  <a:cubicBezTo>
                    <a:pt x="1045191" y="853358"/>
                    <a:pt x="853357" y="1045191"/>
                    <a:pt x="616719" y="10451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31"/>
            <p:cNvSpPr/>
            <p:nvPr/>
          </p:nvSpPr>
          <p:spPr>
            <a:xfrm>
              <a:off x="743591" y="3053094"/>
              <a:ext cx="920452" cy="840095"/>
            </a:xfrm>
            <a:custGeom>
              <a:avLst/>
              <a:gdLst/>
              <a:ahLst/>
              <a:cxnLst/>
              <a:rect l="l" t="t" r="r" b="b"/>
              <a:pathLst>
                <a:path w="1753898" h="1754040" extrusionOk="0">
                  <a:moveTo>
                    <a:pt x="1034938" y="1754041"/>
                  </a:moveTo>
                  <a:lnTo>
                    <a:pt x="0" y="1754041"/>
                  </a:lnTo>
                  <a:lnTo>
                    <a:pt x="0" y="718960"/>
                  </a:lnTo>
                  <a:cubicBezTo>
                    <a:pt x="0" y="321890"/>
                    <a:pt x="321890" y="0"/>
                    <a:pt x="718960" y="0"/>
                  </a:cubicBezTo>
                  <a:lnTo>
                    <a:pt x="1753898" y="0"/>
                  </a:lnTo>
                  <a:lnTo>
                    <a:pt x="1753898" y="1035081"/>
                  </a:lnTo>
                  <a:cubicBezTo>
                    <a:pt x="1753898" y="1432151"/>
                    <a:pt x="1432009" y="1754041"/>
                    <a:pt x="1034938" y="17540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31"/>
            <p:cNvSpPr/>
            <p:nvPr/>
          </p:nvSpPr>
          <p:spPr>
            <a:xfrm>
              <a:off x="929397" y="3222666"/>
              <a:ext cx="548295" cy="500388"/>
            </a:xfrm>
            <a:custGeom>
              <a:avLst/>
              <a:gdLst/>
              <a:ahLst/>
              <a:cxnLst/>
              <a:rect l="l" t="t" r="r" b="b"/>
              <a:pathLst>
                <a:path w="1044763" h="1044763" extrusionOk="0">
                  <a:moveTo>
                    <a:pt x="616719" y="1044763"/>
                  </a:moveTo>
                  <a:lnTo>
                    <a:pt x="0" y="1044763"/>
                  </a:lnTo>
                  <a:lnTo>
                    <a:pt x="0" y="428471"/>
                  </a:lnTo>
                  <a:cubicBezTo>
                    <a:pt x="0" y="192000"/>
                    <a:pt x="191573" y="236"/>
                    <a:pt x="428044" y="0"/>
                  </a:cubicBezTo>
                  <a:lnTo>
                    <a:pt x="1044763" y="0"/>
                  </a:lnTo>
                  <a:lnTo>
                    <a:pt x="1044763" y="616719"/>
                  </a:lnTo>
                  <a:cubicBezTo>
                    <a:pt x="1044528" y="853024"/>
                    <a:pt x="853024" y="1044528"/>
                    <a:pt x="616719" y="1044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31"/>
            <p:cNvSpPr txBox="1"/>
            <p:nvPr/>
          </p:nvSpPr>
          <p:spPr>
            <a:xfrm>
              <a:off x="976793" y="1259169"/>
              <a:ext cx="482429" cy="2785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accen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1</a:t>
              </a:r>
              <a:endParaRPr sz="1600" dirty="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261" name="Google Shape;1261;p31"/>
            <p:cNvSpPr txBox="1"/>
            <p:nvPr/>
          </p:nvSpPr>
          <p:spPr>
            <a:xfrm>
              <a:off x="962335" y="2296093"/>
              <a:ext cx="482429" cy="2785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accent2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2</a:t>
              </a:r>
              <a:endParaRPr sz="1600" dirty="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262" name="Google Shape;1262;p31"/>
            <p:cNvSpPr txBox="1"/>
            <p:nvPr/>
          </p:nvSpPr>
          <p:spPr>
            <a:xfrm>
              <a:off x="962611" y="3333007"/>
              <a:ext cx="482429" cy="2785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accent3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3</a:t>
              </a:r>
              <a:endParaRPr sz="1600" dirty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1264" name="Google Shape;1264;p31"/>
          <p:cNvSpPr txBox="1"/>
          <p:nvPr/>
        </p:nvSpPr>
        <p:spPr>
          <a:xfrm>
            <a:off x="5424483" y="2121690"/>
            <a:ext cx="1773592" cy="42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66" name="Google Shape;1266;p31"/>
          <p:cNvSpPr txBox="1"/>
          <p:nvPr/>
        </p:nvSpPr>
        <p:spPr>
          <a:xfrm>
            <a:off x="5439421" y="3210041"/>
            <a:ext cx="1758654" cy="42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67" name="Google Shape;1267;p31"/>
          <p:cNvSpPr txBox="1"/>
          <p:nvPr/>
        </p:nvSpPr>
        <p:spPr>
          <a:xfrm>
            <a:off x="5413693" y="1047050"/>
            <a:ext cx="1758654" cy="424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70" name="Google Shape;1270;p31"/>
          <p:cNvSpPr txBox="1"/>
          <p:nvPr/>
        </p:nvSpPr>
        <p:spPr>
          <a:xfrm>
            <a:off x="1822620" y="3046974"/>
            <a:ext cx="1758654" cy="425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sz="12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71" name="Google Shape;1271;p31"/>
          <p:cNvSpPr txBox="1"/>
          <p:nvPr/>
        </p:nvSpPr>
        <p:spPr>
          <a:xfrm>
            <a:off x="1262258" y="601834"/>
            <a:ext cx="4923389" cy="424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dirty="0">
                <a:solidFill>
                  <a:srgbClr val="18355E"/>
                </a:solidFill>
              </a:rPr>
              <a:t>For NRENs: Be </a:t>
            </a:r>
            <a:r>
              <a:rPr lang="en-US" sz="1800" b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US" sz="1800" b="1" dirty="0">
                <a:solidFill>
                  <a:srgbClr val="18355E"/>
                </a:solidFill>
              </a:rPr>
              <a:t> people-centered</a:t>
            </a:r>
            <a:endParaRPr sz="1800" dirty="0">
              <a:solidFill>
                <a:srgbClr val="1835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74" name="Google Shape;1274;p31"/>
          <p:cNvSpPr txBox="1"/>
          <p:nvPr/>
        </p:nvSpPr>
        <p:spPr>
          <a:xfrm>
            <a:off x="1279996" y="1436448"/>
            <a:ext cx="5849565" cy="425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institutions: Engage actively with your NREN</a:t>
            </a:r>
            <a:endParaRPr sz="1800" dirty="0">
              <a:solidFill>
                <a:srgbClr val="18355E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7EAC10A-F27C-4552-9FD8-8935A0E5D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24067"/>
            <a:ext cx="627736" cy="5341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8735AB-2669-47D9-A6B3-3A07F51D7B12}"/>
              </a:ext>
            </a:extLst>
          </p:cNvPr>
          <p:cNvSpPr/>
          <p:nvPr/>
        </p:nvSpPr>
        <p:spPr>
          <a:xfrm>
            <a:off x="1286134" y="900233"/>
            <a:ext cx="296908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communicate, and co-create</a:t>
            </a:r>
            <a:r>
              <a:rPr lang="en-US" dirty="0">
                <a:solidFill>
                  <a:srgbClr val="1C2C4F"/>
                </a:solidFill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EB012B-7B17-4A94-A6AA-D96443892128}"/>
              </a:ext>
            </a:extLst>
          </p:cNvPr>
          <p:cNvSpPr/>
          <p:nvPr/>
        </p:nvSpPr>
        <p:spPr>
          <a:xfrm>
            <a:off x="1286134" y="1783418"/>
            <a:ext cx="629769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 for better services, share feedback, and participate in governance.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0F8099-3E4E-4DAA-AD51-180FC062E38C}"/>
              </a:ext>
            </a:extLst>
          </p:cNvPr>
          <p:cNvSpPr/>
          <p:nvPr/>
        </p:nvSpPr>
        <p:spPr>
          <a:xfrm>
            <a:off x="1275670" y="2294769"/>
            <a:ext cx="6643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funders and policymakers: Invest in digital equity, not just infrastructure</a:t>
            </a:r>
            <a:endParaRPr lang="en-US" sz="1800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B27196-74E8-40D0-8299-974D2DA50C8D}"/>
              </a:ext>
            </a:extLst>
          </p:cNvPr>
          <p:cNvSpPr/>
          <p:nvPr/>
        </p:nvSpPr>
        <p:spPr>
          <a:xfrm>
            <a:off x="1262258" y="2895161"/>
            <a:ext cx="564401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capacity building, innovation, and regional collaboration.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832A75-4BF2-41E0-A02E-9FFDC9715816}"/>
              </a:ext>
            </a:extLst>
          </p:cNvPr>
          <p:cNvSpPr/>
          <p:nvPr/>
        </p:nvSpPr>
        <p:spPr>
          <a:xfrm>
            <a:off x="1014148" y="3517660"/>
            <a:ext cx="59955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18355E"/>
                </a:solidFill>
              </a:rPr>
              <a:t>The world needs more better NRENs</a:t>
            </a:r>
            <a:endParaRPr lang="en-US" sz="2800" dirty="0">
              <a:solidFill>
                <a:srgbClr val="18355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F0D4D3-477E-42A7-920F-A05FC8E9BDBC}"/>
              </a:ext>
            </a:extLst>
          </p:cNvPr>
          <p:cNvSpPr/>
          <p:nvPr/>
        </p:nvSpPr>
        <p:spPr>
          <a:xfrm>
            <a:off x="694040" y="65416"/>
            <a:ext cx="1841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BFA95EB-577B-4186-A536-A383E0C24C2D}"/>
              </a:ext>
            </a:extLst>
          </p:cNvPr>
          <p:cNvSpPr/>
          <p:nvPr/>
        </p:nvSpPr>
        <p:spPr>
          <a:xfrm>
            <a:off x="759964" y="3692263"/>
            <a:ext cx="5417601" cy="4897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0B66EA-DF95-4BE4-B140-CF5913B3028A}"/>
              </a:ext>
            </a:extLst>
          </p:cNvPr>
          <p:cNvSpPr/>
          <p:nvPr/>
        </p:nvSpPr>
        <p:spPr>
          <a:xfrm>
            <a:off x="759964" y="3032694"/>
            <a:ext cx="5683766" cy="4897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9D05DB-8B61-4888-BEAF-BA63A551344F}"/>
              </a:ext>
            </a:extLst>
          </p:cNvPr>
          <p:cNvSpPr/>
          <p:nvPr/>
        </p:nvSpPr>
        <p:spPr>
          <a:xfrm>
            <a:off x="759965" y="2390902"/>
            <a:ext cx="5417601" cy="4897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9CDF0A-9DD5-47DE-BD29-A3992AAE6712}"/>
              </a:ext>
            </a:extLst>
          </p:cNvPr>
          <p:cNvSpPr/>
          <p:nvPr/>
        </p:nvSpPr>
        <p:spPr>
          <a:xfrm>
            <a:off x="759965" y="1731333"/>
            <a:ext cx="5417598" cy="4897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0D4E34-0038-4C24-96F0-BF21D6C42BD1}"/>
              </a:ext>
            </a:extLst>
          </p:cNvPr>
          <p:cNvSpPr/>
          <p:nvPr/>
        </p:nvSpPr>
        <p:spPr>
          <a:xfrm>
            <a:off x="759967" y="1130333"/>
            <a:ext cx="5417598" cy="4897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33FBA0-55DF-4CA8-B7AD-4D2810E37D23}"/>
              </a:ext>
            </a:extLst>
          </p:cNvPr>
          <p:cNvSpPr/>
          <p:nvPr/>
        </p:nvSpPr>
        <p:spPr>
          <a:xfrm>
            <a:off x="759965" y="518856"/>
            <a:ext cx="5417600" cy="4897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1F8532-4A37-4580-A75F-84F1A31F0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762" y="591218"/>
            <a:ext cx="6027277" cy="415912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How do we diversify revenue streams 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How do we strengthen institutional capacity 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How do we expand the user base 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How do we integrate green and efficient technologies 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How do we improve our communication and marketing ?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b="1" dirty="0"/>
              <a:t>How do we sit in and participate on policy advocacy 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1B7158-5526-45BA-8193-DD7B35B53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1" y="-16422"/>
            <a:ext cx="8439238" cy="695826"/>
          </a:xfrm>
        </p:spPr>
        <p:txBody>
          <a:bodyPr/>
          <a:lstStyle/>
          <a:p>
            <a:r>
              <a:rPr lang="en-US" dirty="0">
                <a:solidFill>
                  <a:srgbClr val="1C2C4F"/>
                </a:solidFill>
              </a:rPr>
              <a:t>Sustainable NRENs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88260-DDF6-4677-8BE3-1457867CE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3AE09-BF23-4909-953B-453C874FBA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F0714A-6A4A-41A2-A8ED-721A02E81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960" y="1876599"/>
            <a:ext cx="3763646" cy="2583996"/>
          </a:xfrm>
          <a:prstGeom prst="rect">
            <a:avLst/>
          </a:prstGeom>
        </p:spPr>
      </p:pic>
      <p:sp>
        <p:nvSpPr>
          <p:cNvPr id="13" name="Hexagon 12">
            <a:extLst>
              <a:ext uri="{FF2B5EF4-FFF2-40B4-BE49-F238E27FC236}">
                <a16:creationId xmlns:a16="http://schemas.microsoft.com/office/drawing/2014/main" id="{8F1E234B-9D25-4984-91AB-59E8FD22036E}"/>
              </a:ext>
            </a:extLst>
          </p:cNvPr>
          <p:cNvSpPr/>
          <p:nvPr/>
        </p:nvSpPr>
        <p:spPr>
          <a:xfrm>
            <a:off x="95993" y="595488"/>
            <a:ext cx="512776" cy="406189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innerShdw blurRad="635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BBC3E01-2E43-4D13-BE8A-73A01C4FAFCC}"/>
              </a:ext>
            </a:extLst>
          </p:cNvPr>
          <p:cNvSpPr/>
          <p:nvPr/>
        </p:nvSpPr>
        <p:spPr>
          <a:xfrm>
            <a:off x="95993" y="1172135"/>
            <a:ext cx="512776" cy="406189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innerShdw blurRad="635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4083994-1789-4091-9B7B-4016DDC62EE6}"/>
              </a:ext>
            </a:extLst>
          </p:cNvPr>
          <p:cNvSpPr/>
          <p:nvPr/>
        </p:nvSpPr>
        <p:spPr>
          <a:xfrm>
            <a:off x="95993" y="1812754"/>
            <a:ext cx="512776" cy="406189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innerShdw blurRad="635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64C66DF0-9E1B-4963-A883-48F9CB1A115E}"/>
              </a:ext>
            </a:extLst>
          </p:cNvPr>
          <p:cNvSpPr/>
          <p:nvPr/>
        </p:nvSpPr>
        <p:spPr>
          <a:xfrm>
            <a:off x="93938" y="2471632"/>
            <a:ext cx="512776" cy="406189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innerShdw blurRad="635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558A8F59-DFB5-489C-B5F6-A763F89E0DF3}"/>
              </a:ext>
            </a:extLst>
          </p:cNvPr>
          <p:cNvSpPr/>
          <p:nvPr/>
        </p:nvSpPr>
        <p:spPr>
          <a:xfrm>
            <a:off x="93938" y="3117962"/>
            <a:ext cx="512776" cy="406189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innerShdw blurRad="635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E3EF2C7A-288D-4278-AA57-A8B4167FD799}"/>
              </a:ext>
            </a:extLst>
          </p:cNvPr>
          <p:cNvSpPr/>
          <p:nvPr/>
        </p:nvSpPr>
        <p:spPr>
          <a:xfrm>
            <a:off x="93938" y="3775868"/>
            <a:ext cx="512776" cy="406189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innerShdw blurRad="635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678A1C-1862-4690-A38E-B7C95E27D3A2}"/>
              </a:ext>
            </a:extLst>
          </p:cNvPr>
          <p:cNvSpPr txBox="1"/>
          <p:nvPr/>
        </p:nvSpPr>
        <p:spPr>
          <a:xfrm>
            <a:off x="124076" y="613916"/>
            <a:ext cx="4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 panose="02040506050405020303" pitchFamily="18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D7739C-4FBC-4D44-B993-EC9E60F1CA0C}"/>
              </a:ext>
            </a:extLst>
          </p:cNvPr>
          <p:cNvSpPr txBox="1"/>
          <p:nvPr/>
        </p:nvSpPr>
        <p:spPr>
          <a:xfrm>
            <a:off x="115599" y="1190733"/>
            <a:ext cx="4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 panose="02040506050405020303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C16647-2CDA-426F-8AB0-233E25C74882}"/>
              </a:ext>
            </a:extLst>
          </p:cNvPr>
          <p:cNvSpPr txBox="1"/>
          <p:nvPr/>
        </p:nvSpPr>
        <p:spPr>
          <a:xfrm>
            <a:off x="120489" y="1812593"/>
            <a:ext cx="4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 panose="02040506050405020303" pitchFamily="18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FB7805-B9F7-4FFC-87E7-20BAF75CBA58}"/>
              </a:ext>
            </a:extLst>
          </p:cNvPr>
          <p:cNvSpPr txBox="1"/>
          <p:nvPr/>
        </p:nvSpPr>
        <p:spPr>
          <a:xfrm>
            <a:off x="111903" y="2470514"/>
            <a:ext cx="4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 panose="02040506050405020303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3B14D7-AFE0-45E7-BCC8-3FA8B713BDED}"/>
              </a:ext>
            </a:extLst>
          </p:cNvPr>
          <p:cNvSpPr txBox="1"/>
          <p:nvPr/>
        </p:nvSpPr>
        <p:spPr>
          <a:xfrm>
            <a:off x="120489" y="3136390"/>
            <a:ext cx="4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 panose="02040506050405020303" pitchFamily="18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89F6A9-B75D-4730-B33F-B33F6208F40E}"/>
              </a:ext>
            </a:extLst>
          </p:cNvPr>
          <p:cNvSpPr txBox="1"/>
          <p:nvPr/>
        </p:nvSpPr>
        <p:spPr>
          <a:xfrm>
            <a:off x="111903" y="3812725"/>
            <a:ext cx="4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 panose="02040506050405020303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3233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348D8F-4883-F698-E8B7-38962B0631B6}"/>
              </a:ext>
            </a:extLst>
          </p:cNvPr>
          <p:cNvSpPr txBox="1">
            <a:spLocks/>
          </p:cNvSpPr>
          <p:nvPr/>
        </p:nvSpPr>
        <p:spPr>
          <a:xfrm>
            <a:off x="610930" y="2447997"/>
            <a:ext cx="5793498" cy="426330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Any questions?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C39C7EC-1AC8-7BAD-8633-820FEC8D5523}"/>
              </a:ext>
            </a:extLst>
          </p:cNvPr>
          <p:cNvSpPr txBox="1">
            <a:spLocks/>
          </p:cNvSpPr>
          <p:nvPr/>
        </p:nvSpPr>
        <p:spPr>
          <a:xfrm>
            <a:off x="555228" y="1852204"/>
            <a:ext cx="5981102" cy="76552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accent4"/>
                </a:solidFill>
              </a:rPr>
              <a:t>Thank you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F9C187A-2B08-31D4-7F63-BFCF807A1155}"/>
              </a:ext>
            </a:extLst>
          </p:cNvPr>
          <p:cNvSpPr txBox="1">
            <a:spLocks/>
          </p:cNvSpPr>
          <p:nvPr/>
        </p:nvSpPr>
        <p:spPr>
          <a:xfrm>
            <a:off x="610930" y="3470165"/>
            <a:ext cx="3795964" cy="2631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kern="1200" baseline="0">
                <a:solidFill>
                  <a:srgbClr val="E3B4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jbkituyi@renu.ac.ug</a:t>
            </a:r>
          </a:p>
        </p:txBody>
      </p:sp>
    </p:spTree>
    <p:extLst>
      <p:ext uri="{BB962C8B-B14F-4D97-AF65-F5344CB8AC3E}">
        <p14:creationId xmlns:p14="http://schemas.microsoft.com/office/powerpoint/2010/main" val="705628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A8A914-B318-416C-9D28-42A287969811}"/>
              </a:ext>
            </a:extLst>
          </p:cNvPr>
          <p:cNvSpPr/>
          <p:nvPr/>
        </p:nvSpPr>
        <p:spPr>
          <a:xfrm>
            <a:off x="242622" y="960504"/>
            <a:ext cx="4007405" cy="1982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56D179-397E-486D-A065-6FF44A0FA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623" y="960504"/>
            <a:ext cx="4007405" cy="1982480"/>
          </a:xfrm>
          <a:ln>
            <a:solidFill>
              <a:srgbClr val="18355E"/>
            </a:solidFill>
          </a:ln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1800" dirty="0"/>
              <a:t>To provide the research and education community in </a:t>
            </a:r>
            <a:r>
              <a:rPr lang="en-US" sz="1800" dirty="0">
                <a:solidFill>
                  <a:srgbClr val="FF0000"/>
                </a:solidFill>
              </a:rPr>
              <a:t>its country </a:t>
            </a:r>
            <a:r>
              <a:rPr lang="en-US" sz="1800" dirty="0"/>
              <a:t>with high quality network connectivity and related advanced services, interconnecting campuses to one another and to the wider Internet so that </a:t>
            </a:r>
            <a:r>
              <a:rPr lang="en-US" sz="1800" dirty="0">
                <a:solidFill>
                  <a:srgbClr val="FF0000"/>
                </a:solidFill>
              </a:rPr>
              <a:t>students, teachers and researchers </a:t>
            </a:r>
            <a:r>
              <a:rPr lang="en-US" sz="1800" dirty="0"/>
              <a:t>can collaborate and access digital resources effectively.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2106F-5556-45D0-A9E7-D7813F8F7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53906-3B5F-4220-91AF-3D685F559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0CBB7E3D-3E98-4401-83EA-BCAADA521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</p:spPr>
        <p:txBody>
          <a:bodyPr/>
          <a:lstStyle/>
          <a:p>
            <a:r>
              <a:rPr lang="en-US" dirty="0">
                <a:solidFill>
                  <a:srgbClr val="1C2C4F"/>
                </a:solidFill>
              </a:rPr>
              <a:t>Universal Goal of NRENs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B59F18-A24F-42A0-9E21-F2D6A8BA53E0}"/>
              </a:ext>
            </a:extLst>
          </p:cNvPr>
          <p:cNvSpPr/>
          <p:nvPr/>
        </p:nvSpPr>
        <p:spPr>
          <a:xfrm>
            <a:off x="321974" y="294298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400" b="1" dirty="0"/>
          </a:p>
          <a:p>
            <a:r>
              <a:rPr lang="en-US" sz="1400" b="1" dirty="0">
                <a:hlinkClick r:id="rId3"/>
              </a:rPr>
              <a:t>https://about.geant.org/nrens/</a:t>
            </a:r>
            <a:endParaRPr lang="en-US" sz="1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77F072-F74E-49EC-B128-C452069C8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20" y="928286"/>
            <a:ext cx="4122195" cy="274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6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76222A0-D866-4BD7-8354-68021E962970}"/>
              </a:ext>
            </a:extLst>
          </p:cNvPr>
          <p:cNvSpPr/>
          <p:nvPr/>
        </p:nvSpPr>
        <p:spPr>
          <a:xfrm>
            <a:off x="533678" y="3679246"/>
            <a:ext cx="8396210" cy="430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6A741AC-91F0-53B8-5E0C-B15CA73E9A5C}"/>
              </a:ext>
            </a:extLst>
          </p:cNvPr>
          <p:cNvSpPr/>
          <p:nvPr/>
        </p:nvSpPr>
        <p:spPr>
          <a:xfrm>
            <a:off x="1108951" y="428989"/>
            <a:ext cx="3304961" cy="984713"/>
          </a:xfrm>
          <a:custGeom>
            <a:avLst/>
            <a:gdLst>
              <a:gd name="connsiteX0" fmla="*/ 4406252 w 4406615"/>
              <a:gd name="connsiteY0" fmla="*/ 675009 h 1312950"/>
              <a:gd name="connsiteX1" fmla="*/ 4406252 w 4406615"/>
              <a:gd name="connsiteY1" fmla="*/ 1312686 h 1312950"/>
              <a:gd name="connsiteX2" fmla="*/ 386964 w 4406615"/>
              <a:gd name="connsiteY2" fmla="*/ 1312686 h 1312950"/>
              <a:gd name="connsiteX3" fmla="*/ -363 w 4406615"/>
              <a:gd name="connsiteY3" fmla="*/ 925358 h 1312950"/>
              <a:gd name="connsiteX4" fmla="*/ -363 w 4406615"/>
              <a:gd name="connsiteY4" fmla="*/ 407756 h 1312950"/>
              <a:gd name="connsiteX5" fmla="*/ 407657 w 4406615"/>
              <a:gd name="connsiteY5" fmla="*/ -264 h 1312950"/>
              <a:gd name="connsiteX6" fmla="*/ 3732145 w 4406615"/>
              <a:gd name="connsiteY6" fmla="*/ -264 h 1312950"/>
              <a:gd name="connsiteX7" fmla="*/ 4406252 w 4406615"/>
              <a:gd name="connsiteY7" fmla="*/ 674426 h 1312950"/>
              <a:gd name="connsiteX8" fmla="*/ 4406252 w 4406615"/>
              <a:gd name="connsiteY8" fmla="*/ 675009 h 131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6615" h="1312950">
                <a:moveTo>
                  <a:pt x="4406252" y="675009"/>
                </a:moveTo>
                <a:lnTo>
                  <a:pt x="4406252" y="1312686"/>
                </a:lnTo>
                <a:lnTo>
                  <a:pt x="386964" y="1312686"/>
                </a:lnTo>
                <a:lnTo>
                  <a:pt x="-363" y="925358"/>
                </a:lnTo>
                <a:lnTo>
                  <a:pt x="-363" y="407756"/>
                </a:lnTo>
                <a:lnTo>
                  <a:pt x="407657" y="-264"/>
                </a:lnTo>
                <a:lnTo>
                  <a:pt x="3732145" y="-264"/>
                </a:lnTo>
                <a:cubicBezTo>
                  <a:pt x="4104609" y="-89"/>
                  <a:pt x="4406426" y="301962"/>
                  <a:pt x="4406252" y="674426"/>
                </a:cubicBezTo>
                <a:cubicBezTo>
                  <a:pt x="4406252" y="674630"/>
                  <a:pt x="4406252" y="674804"/>
                  <a:pt x="4406252" y="675009"/>
                </a:cubicBezTo>
                <a:close/>
              </a:path>
            </a:pathLst>
          </a:custGeom>
          <a:solidFill>
            <a:srgbClr val="FFFFFF"/>
          </a:solidFill>
          <a:ln w="29104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A3210B7-2E80-2BAF-25F7-8929C6AEC24A}"/>
              </a:ext>
            </a:extLst>
          </p:cNvPr>
          <p:cNvSpPr/>
          <p:nvPr/>
        </p:nvSpPr>
        <p:spPr>
          <a:xfrm>
            <a:off x="2566468" y="578168"/>
            <a:ext cx="3758070" cy="1134432"/>
          </a:xfrm>
          <a:custGeom>
            <a:avLst/>
            <a:gdLst>
              <a:gd name="connsiteX0" fmla="*/ 4406252 w 4406615"/>
              <a:gd name="connsiteY0" fmla="*/ 675009 h 1312950"/>
              <a:gd name="connsiteX1" fmla="*/ 4406252 w 4406615"/>
              <a:gd name="connsiteY1" fmla="*/ 1312686 h 1312950"/>
              <a:gd name="connsiteX2" fmla="*/ 386964 w 4406615"/>
              <a:gd name="connsiteY2" fmla="*/ 1312686 h 1312950"/>
              <a:gd name="connsiteX3" fmla="*/ -363 w 4406615"/>
              <a:gd name="connsiteY3" fmla="*/ 925358 h 1312950"/>
              <a:gd name="connsiteX4" fmla="*/ -363 w 4406615"/>
              <a:gd name="connsiteY4" fmla="*/ 407756 h 1312950"/>
              <a:gd name="connsiteX5" fmla="*/ 407657 w 4406615"/>
              <a:gd name="connsiteY5" fmla="*/ -264 h 1312950"/>
              <a:gd name="connsiteX6" fmla="*/ 3732145 w 4406615"/>
              <a:gd name="connsiteY6" fmla="*/ -264 h 1312950"/>
              <a:gd name="connsiteX7" fmla="*/ 4406252 w 4406615"/>
              <a:gd name="connsiteY7" fmla="*/ 674426 h 1312950"/>
              <a:gd name="connsiteX8" fmla="*/ 4406252 w 4406615"/>
              <a:gd name="connsiteY8" fmla="*/ 675009 h 131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6615" h="1312950">
                <a:moveTo>
                  <a:pt x="4406252" y="675009"/>
                </a:moveTo>
                <a:lnTo>
                  <a:pt x="4406252" y="1312686"/>
                </a:lnTo>
                <a:lnTo>
                  <a:pt x="386964" y="1312686"/>
                </a:lnTo>
                <a:lnTo>
                  <a:pt x="-363" y="925358"/>
                </a:lnTo>
                <a:lnTo>
                  <a:pt x="-363" y="407756"/>
                </a:lnTo>
                <a:lnTo>
                  <a:pt x="407657" y="-264"/>
                </a:lnTo>
                <a:lnTo>
                  <a:pt x="3732145" y="-264"/>
                </a:lnTo>
                <a:cubicBezTo>
                  <a:pt x="4104609" y="-89"/>
                  <a:pt x="4406426" y="301962"/>
                  <a:pt x="4406252" y="674426"/>
                </a:cubicBezTo>
                <a:cubicBezTo>
                  <a:pt x="4406252" y="674630"/>
                  <a:pt x="4406252" y="674804"/>
                  <a:pt x="4406252" y="675009"/>
                </a:cubicBezTo>
                <a:close/>
              </a:path>
            </a:pathLst>
          </a:custGeom>
          <a:solidFill>
            <a:srgbClr val="FFFFFF"/>
          </a:solidFill>
          <a:ln w="29104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5D7524B-8010-DB1F-61F1-8B9CDD1BD714}"/>
              </a:ext>
            </a:extLst>
          </p:cNvPr>
          <p:cNvSpPr/>
          <p:nvPr/>
        </p:nvSpPr>
        <p:spPr>
          <a:xfrm>
            <a:off x="3470096" y="522428"/>
            <a:ext cx="3202009" cy="1085042"/>
          </a:xfrm>
          <a:custGeom>
            <a:avLst/>
            <a:gdLst>
              <a:gd name="connsiteX0" fmla="*/ 4189126 w 4269345"/>
              <a:gd name="connsiteY0" fmla="*/ 952462 h 1446722"/>
              <a:gd name="connsiteX1" fmla="*/ 3920416 w 4269345"/>
              <a:gd name="connsiteY1" fmla="*/ 1221173 h 1446722"/>
              <a:gd name="connsiteX2" fmla="*/ 3920416 w 4269345"/>
              <a:gd name="connsiteY2" fmla="*/ 674135 h 1446722"/>
              <a:gd name="connsiteX3" fmla="*/ 3246309 w 4269345"/>
              <a:gd name="connsiteY3" fmla="*/ -264 h 1446722"/>
              <a:gd name="connsiteX4" fmla="*/ -363 w 4269345"/>
              <a:gd name="connsiteY4" fmla="*/ -264 h 1446722"/>
              <a:gd name="connsiteX5" fmla="*/ -363 w 4269345"/>
              <a:gd name="connsiteY5" fmla="*/ 131759 h 1446722"/>
              <a:gd name="connsiteX6" fmla="*/ 3246309 w 4269345"/>
              <a:gd name="connsiteY6" fmla="*/ 131759 h 1446722"/>
              <a:gd name="connsiteX7" fmla="*/ 3788392 w 4269345"/>
              <a:gd name="connsiteY7" fmla="*/ 674135 h 1446722"/>
              <a:gd name="connsiteX8" fmla="*/ 3788392 w 4269345"/>
              <a:gd name="connsiteY8" fmla="*/ 1220007 h 1446722"/>
              <a:gd name="connsiteX9" fmla="*/ 3521140 w 4269345"/>
              <a:gd name="connsiteY9" fmla="*/ 952462 h 1446722"/>
              <a:gd name="connsiteX10" fmla="*/ 3441285 w 4269345"/>
              <a:gd name="connsiteY10" fmla="*/ 1032609 h 1446722"/>
              <a:gd name="connsiteX11" fmla="*/ 3855134 w 4269345"/>
              <a:gd name="connsiteY11" fmla="*/ 1446458 h 1446722"/>
              <a:gd name="connsiteX12" fmla="*/ 4268983 w 4269345"/>
              <a:gd name="connsiteY12" fmla="*/ 1032609 h 144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69345" h="1446722">
                <a:moveTo>
                  <a:pt x="4189126" y="952462"/>
                </a:moveTo>
                <a:lnTo>
                  <a:pt x="3920416" y="1221173"/>
                </a:lnTo>
                <a:lnTo>
                  <a:pt x="3920416" y="674135"/>
                </a:lnTo>
                <a:cubicBezTo>
                  <a:pt x="3920416" y="301787"/>
                  <a:pt x="3618657" y="-89"/>
                  <a:pt x="3246309" y="-264"/>
                </a:cubicBezTo>
                <a:lnTo>
                  <a:pt x="-363" y="-264"/>
                </a:lnTo>
                <a:lnTo>
                  <a:pt x="-363" y="131759"/>
                </a:lnTo>
                <a:lnTo>
                  <a:pt x="3246309" y="131759"/>
                </a:lnTo>
                <a:cubicBezTo>
                  <a:pt x="3545678" y="132080"/>
                  <a:pt x="3788218" y="374765"/>
                  <a:pt x="3788392" y="674135"/>
                </a:cubicBezTo>
                <a:lnTo>
                  <a:pt x="3788392" y="1220007"/>
                </a:lnTo>
                <a:lnTo>
                  <a:pt x="3521140" y="952462"/>
                </a:lnTo>
                <a:lnTo>
                  <a:pt x="3441285" y="1032609"/>
                </a:lnTo>
                <a:lnTo>
                  <a:pt x="3855134" y="1446458"/>
                </a:lnTo>
                <a:lnTo>
                  <a:pt x="4268983" y="1032609"/>
                </a:lnTo>
                <a:close/>
              </a:path>
            </a:pathLst>
          </a:custGeom>
          <a:solidFill>
            <a:schemeClr val="accent2"/>
          </a:solidFill>
          <a:ln w="29104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3E5EF40-7528-015A-D286-E72C050E2225}"/>
              </a:ext>
            </a:extLst>
          </p:cNvPr>
          <p:cNvSpPr/>
          <p:nvPr/>
        </p:nvSpPr>
        <p:spPr>
          <a:xfrm>
            <a:off x="2704781" y="2002777"/>
            <a:ext cx="3888120" cy="1204024"/>
          </a:xfrm>
          <a:custGeom>
            <a:avLst/>
            <a:gdLst>
              <a:gd name="connsiteX0" fmla="*/ -363 w 4406906"/>
              <a:gd name="connsiteY0" fmla="*/ 674717 h 1312949"/>
              <a:gd name="connsiteX1" fmla="*/ -363 w 4406906"/>
              <a:gd name="connsiteY1" fmla="*/ 1312685 h 1312949"/>
              <a:gd name="connsiteX2" fmla="*/ 4018923 w 4406906"/>
              <a:gd name="connsiteY2" fmla="*/ 1312685 h 1312949"/>
              <a:gd name="connsiteX3" fmla="*/ 4406544 w 4406906"/>
              <a:gd name="connsiteY3" fmla="*/ 925067 h 1312949"/>
              <a:gd name="connsiteX4" fmla="*/ 4406544 w 4406906"/>
              <a:gd name="connsiteY4" fmla="*/ 407756 h 1312949"/>
              <a:gd name="connsiteX5" fmla="*/ 3998524 w 4406906"/>
              <a:gd name="connsiteY5" fmla="*/ -264 h 1312949"/>
              <a:gd name="connsiteX6" fmla="*/ 674036 w 4406906"/>
              <a:gd name="connsiteY6" fmla="*/ -264 h 1312949"/>
              <a:gd name="connsiteX7" fmla="*/ -363 w 4406906"/>
              <a:gd name="connsiteY7" fmla="*/ 674134 h 1312949"/>
              <a:gd name="connsiteX8" fmla="*/ -363 w 4406906"/>
              <a:gd name="connsiteY8" fmla="*/ 674717 h 1312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6906" h="1312949">
                <a:moveTo>
                  <a:pt x="-363" y="674717"/>
                </a:moveTo>
                <a:lnTo>
                  <a:pt x="-363" y="1312685"/>
                </a:lnTo>
                <a:lnTo>
                  <a:pt x="4018923" y="1312685"/>
                </a:lnTo>
                <a:lnTo>
                  <a:pt x="4406544" y="925067"/>
                </a:lnTo>
                <a:lnTo>
                  <a:pt x="4406544" y="407756"/>
                </a:lnTo>
                <a:lnTo>
                  <a:pt x="3998524" y="-264"/>
                </a:lnTo>
                <a:lnTo>
                  <a:pt x="674036" y="-264"/>
                </a:lnTo>
                <a:cubicBezTo>
                  <a:pt x="301572" y="-264"/>
                  <a:pt x="-363" y="301670"/>
                  <a:pt x="-363" y="674134"/>
                </a:cubicBezTo>
                <a:cubicBezTo>
                  <a:pt x="-363" y="674338"/>
                  <a:pt x="-363" y="674513"/>
                  <a:pt x="-363" y="674717"/>
                </a:cubicBezTo>
                <a:close/>
              </a:path>
            </a:pathLst>
          </a:custGeom>
          <a:solidFill>
            <a:srgbClr val="FFFFFF"/>
          </a:solidFill>
          <a:ln w="29104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1C6D7129-DFC6-0324-9DE2-ADCD37DA670E}"/>
              </a:ext>
            </a:extLst>
          </p:cNvPr>
          <p:cNvSpPr/>
          <p:nvPr/>
        </p:nvSpPr>
        <p:spPr>
          <a:xfrm>
            <a:off x="2297526" y="1950827"/>
            <a:ext cx="3665477" cy="1255974"/>
          </a:xfrm>
          <a:custGeom>
            <a:avLst/>
            <a:gdLst>
              <a:gd name="connsiteX0" fmla="*/ 78909 w 4268762"/>
              <a:gd name="connsiteY0" fmla="*/ 952462 h 1446721"/>
              <a:gd name="connsiteX1" fmla="*/ 347619 w 4268762"/>
              <a:gd name="connsiteY1" fmla="*/ 1220881 h 1446721"/>
              <a:gd name="connsiteX2" fmla="*/ 347619 w 4268762"/>
              <a:gd name="connsiteY2" fmla="*/ 673843 h 1446721"/>
              <a:gd name="connsiteX3" fmla="*/ 1021727 w 4268762"/>
              <a:gd name="connsiteY3" fmla="*/ -264 h 1446721"/>
              <a:gd name="connsiteX4" fmla="*/ 4268399 w 4268762"/>
              <a:gd name="connsiteY4" fmla="*/ -264 h 1446721"/>
              <a:gd name="connsiteX5" fmla="*/ 4268399 w 4268762"/>
              <a:gd name="connsiteY5" fmla="*/ 131759 h 1446721"/>
              <a:gd name="connsiteX6" fmla="*/ 1022309 w 4268762"/>
              <a:gd name="connsiteY6" fmla="*/ 131759 h 1446721"/>
              <a:gd name="connsiteX7" fmla="*/ 480226 w 4268762"/>
              <a:gd name="connsiteY7" fmla="*/ 673843 h 1446721"/>
              <a:gd name="connsiteX8" fmla="*/ 480226 w 4268762"/>
              <a:gd name="connsiteY8" fmla="*/ 1219715 h 1446721"/>
              <a:gd name="connsiteX9" fmla="*/ 747479 w 4268762"/>
              <a:gd name="connsiteY9" fmla="*/ 952462 h 1446721"/>
              <a:gd name="connsiteX10" fmla="*/ 827334 w 4268762"/>
              <a:gd name="connsiteY10" fmla="*/ 1032609 h 1446721"/>
              <a:gd name="connsiteX11" fmla="*/ 413486 w 4268762"/>
              <a:gd name="connsiteY11" fmla="*/ 1446457 h 1446721"/>
              <a:gd name="connsiteX12" fmla="*/ -363 w 4268762"/>
              <a:gd name="connsiteY12" fmla="*/ 1032609 h 144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68762" h="1446721">
                <a:moveTo>
                  <a:pt x="78909" y="952462"/>
                </a:moveTo>
                <a:lnTo>
                  <a:pt x="347619" y="1220881"/>
                </a:lnTo>
                <a:lnTo>
                  <a:pt x="347619" y="673843"/>
                </a:lnTo>
                <a:cubicBezTo>
                  <a:pt x="347619" y="301553"/>
                  <a:pt x="649437" y="-264"/>
                  <a:pt x="1021727" y="-264"/>
                </a:cubicBezTo>
                <a:lnTo>
                  <a:pt x="4268399" y="-264"/>
                </a:lnTo>
                <a:lnTo>
                  <a:pt x="4268399" y="131759"/>
                </a:lnTo>
                <a:lnTo>
                  <a:pt x="1022309" y="131759"/>
                </a:lnTo>
                <a:cubicBezTo>
                  <a:pt x="723056" y="132079"/>
                  <a:pt x="480547" y="374589"/>
                  <a:pt x="480226" y="673843"/>
                </a:cubicBezTo>
                <a:lnTo>
                  <a:pt x="480226" y="1219715"/>
                </a:lnTo>
                <a:lnTo>
                  <a:pt x="747479" y="952462"/>
                </a:lnTo>
                <a:lnTo>
                  <a:pt x="827334" y="1032609"/>
                </a:lnTo>
                <a:lnTo>
                  <a:pt x="413486" y="1446457"/>
                </a:lnTo>
                <a:lnTo>
                  <a:pt x="-363" y="1032609"/>
                </a:lnTo>
                <a:close/>
              </a:path>
            </a:pathLst>
          </a:custGeom>
          <a:solidFill>
            <a:schemeClr val="accent4"/>
          </a:solidFill>
          <a:ln w="29104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FC53785-C580-8AD9-14FE-7AB4957C8176}"/>
              </a:ext>
            </a:extLst>
          </p:cNvPr>
          <p:cNvSpPr txBox="1"/>
          <p:nvPr/>
        </p:nvSpPr>
        <p:spPr>
          <a:xfrm>
            <a:off x="2776283" y="645652"/>
            <a:ext cx="3384802" cy="1241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defRPr/>
            </a:pPr>
            <a:r>
              <a:rPr lang="en-US" altLang="en-US" sz="1200" b="1" dirty="0">
                <a:solidFill>
                  <a:srgbClr val="1C2C4F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Not Just Infrastructure</a:t>
            </a:r>
            <a:endParaRPr lang="en-US" sz="1200" dirty="0">
              <a:solidFill>
                <a:srgbClr val="1C2C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NRENs are meant to be more than Internet pipelines. They provide advanced services like Trust &amp; Identity (</a:t>
            </a:r>
            <a:r>
              <a:rPr lang="en-US" altLang="en-US" sz="1200" dirty="0" err="1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eduGAIN</a:t>
            </a:r>
            <a:r>
              <a:rPr lang="en-US" altLang="en-US" sz="1200" dirty="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altLang="en-US" sz="1200" dirty="0" err="1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eduroam</a:t>
            </a:r>
            <a:r>
              <a:rPr lang="en-US" altLang="en-US" sz="1200" dirty="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cloud &amp; HPC, security operations tailored to R&amp;E</a:t>
            </a:r>
            <a:r>
              <a:rPr lang="en-US" altLang="en-US" sz="1050" dirty="0"/>
              <a:t>. </a:t>
            </a:r>
            <a:endParaRPr lang="en-US" altLang="en-US" sz="1050" dirty="0">
              <a:latin typeface="Arial" panose="020B0604020202020204" pitchFamily="34" charset="0"/>
            </a:endParaRPr>
          </a:p>
          <a:p>
            <a:pPr>
              <a:spcBef>
                <a:spcPts val="450"/>
              </a:spcBef>
              <a:defRPr/>
            </a:pPr>
            <a:endParaRPr lang="en-US" sz="1050" dirty="0">
              <a:solidFill>
                <a:prstClr val="black">
                  <a:lumMod val="85000"/>
                  <a:lumOff val="15000"/>
                </a:prstClr>
              </a:solidFill>
              <a:latin typeface="Montserrat" panose="00000500000000000000" pitchFamily="2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D72AE9C-419D-8519-0F58-2C5C9209F629}"/>
              </a:ext>
            </a:extLst>
          </p:cNvPr>
          <p:cNvSpPr txBox="1"/>
          <p:nvPr/>
        </p:nvSpPr>
        <p:spPr>
          <a:xfrm>
            <a:off x="2972678" y="2141788"/>
            <a:ext cx="3699427" cy="1218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defRPr/>
            </a:pPr>
            <a:r>
              <a:rPr lang="en-US" altLang="en-US" sz="1200" b="1" dirty="0">
                <a:solidFill>
                  <a:srgbClr val="1C2C4F"/>
                </a:solidFill>
                <a:latin typeface="Arial" panose="020B0604020202020204" pitchFamily="34" charset="0"/>
              </a:rPr>
              <a:t>Quality Enhancement</a:t>
            </a:r>
            <a:br>
              <a:rPr lang="en-US" altLang="en-US" sz="1200" dirty="0">
                <a:solidFill>
                  <a:srgbClr val="1C2C4F"/>
                </a:solidFill>
                <a:latin typeface="Arial" panose="020B0604020202020204" pitchFamily="34" charset="0"/>
              </a:rPr>
            </a:br>
            <a:r>
              <a:rPr lang="en-US" altLang="en-US" sz="1200" dirty="0">
                <a:solidFill>
                  <a:srgbClr val="1C2C4F"/>
                </a:solidFill>
                <a:latin typeface="Arial" panose="020B0604020202020204" pitchFamily="34" charset="0"/>
              </a:rPr>
              <a:t>NRENs enable access to global academic content, joint research platforms, and virtual labs. They foster innovation by reducing digital barriers, especially in developing contexts.</a:t>
            </a:r>
          </a:p>
          <a:p>
            <a:pPr>
              <a:spcBef>
                <a:spcPts val="450"/>
              </a:spcBef>
              <a:defRPr/>
            </a:pPr>
            <a:endParaRPr lang="en-US" altLang="en-US" sz="900" dirty="0">
              <a:latin typeface="Arial" panose="020B0604020202020204" pitchFamily="34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819D4064-E9C4-42A6-BF78-AB3A4848BB49}"/>
              </a:ext>
            </a:extLst>
          </p:cNvPr>
          <p:cNvSpPr txBox="1">
            <a:spLocks/>
          </p:cNvSpPr>
          <p:nvPr/>
        </p:nvSpPr>
        <p:spPr>
          <a:xfrm>
            <a:off x="367981" y="15219"/>
            <a:ext cx="7879399" cy="71212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E6396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1C2C4F"/>
                </a:solidFill>
              </a:rPr>
              <a:t>Is it Infrastructure for R&amp;E or Improvement of Quality in R&amp;E?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D8A6D5-B0AE-48B0-92B3-CE1F994B46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D7805D-6F93-4348-9971-55E93C050DAE}"/>
              </a:ext>
            </a:extLst>
          </p:cNvPr>
          <p:cNvSpPr/>
          <p:nvPr/>
        </p:nvSpPr>
        <p:spPr>
          <a:xfrm>
            <a:off x="533678" y="3741119"/>
            <a:ext cx="90748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rgbClr val="7030A0"/>
                </a:solidFill>
                <a:latin typeface="Arial" panose="020B0604020202020204" pitchFamily="34" charset="0"/>
              </a:rPr>
              <a:t>Infrastructure is foundational, but its real impact lies in improving the quality and inclusiveness of education and research</a:t>
            </a:r>
            <a:r>
              <a:rPr lang="en-US" altLang="en-US" sz="1400" dirty="0">
                <a:solidFill>
                  <a:srgbClr val="285D93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016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28C474-A239-45FA-80C4-C8EC337F9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01" y="131562"/>
            <a:ext cx="8439238" cy="33267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C2C4F"/>
                </a:solidFill>
              </a:rPr>
              <a:t>Global NREN Landscape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91ED8-D48A-43EC-9F08-7774E8D55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9B5D32D-D690-4357-A1BF-8FF4F34479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83957" y="430044"/>
            <a:ext cx="857172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1C2C4F"/>
                </a:solidFill>
              </a:rPr>
              <a:t>About 125 functional NRENs worldwide (all continents).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solidFill>
                <a:srgbClr val="1C2C4F"/>
              </a:solidFill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1C2C4F"/>
                </a:solidFill>
              </a:rPr>
              <a:t>Coverage gaps: 30+ countries lack any dedicated R&amp;E network.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solidFill>
                <a:srgbClr val="1C2C4F"/>
              </a:solidFill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1C2C4F"/>
                </a:solidFill>
              </a:rPr>
              <a:t>Gaps in Central Africa, Pacific Islands, Middle East.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solidFill>
                <a:srgbClr val="1C2C4F"/>
              </a:solidFill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1C2C4F"/>
                </a:solidFill>
              </a:rPr>
              <a:t>Regional aggregator -  GEANT, WACREN, </a:t>
            </a:r>
            <a:r>
              <a:rPr lang="en-US" altLang="en-US" sz="1400" dirty="0" err="1">
                <a:solidFill>
                  <a:srgbClr val="1C2C4F"/>
                </a:solidFill>
              </a:rPr>
              <a:t>RedCLARA</a:t>
            </a:r>
            <a:r>
              <a:rPr lang="en-US" altLang="en-US" sz="1400" dirty="0">
                <a:solidFill>
                  <a:srgbClr val="1C2C4F"/>
                </a:solidFill>
              </a:rPr>
              <a:t>, </a:t>
            </a:r>
            <a:r>
              <a:rPr lang="en-US" altLang="en-US" sz="1400" dirty="0" err="1">
                <a:solidFill>
                  <a:srgbClr val="1C2C4F"/>
                </a:solidFill>
              </a:rPr>
              <a:t>UbuntuNet</a:t>
            </a:r>
            <a:r>
              <a:rPr lang="en-US" altLang="en-US" sz="1400" dirty="0">
                <a:solidFill>
                  <a:srgbClr val="1C2C4F"/>
                </a:solidFill>
              </a:rPr>
              <a:t> Alliance, ASREN.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285D9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E8794D-A4E5-48CD-849B-CB6693B22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B4F2D5-D9DA-4B8F-B669-C214874CB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52" y="2034280"/>
            <a:ext cx="5719095" cy="267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77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F75CA1-5E04-4E02-9493-043E4D2D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229" y="1828017"/>
            <a:ext cx="8439238" cy="3601320"/>
          </a:xfrm>
        </p:spPr>
        <p:txBody>
          <a:bodyPr/>
          <a:lstStyle/>
          <a:p>
            <a:pPr marL="0" indent="0">
              <a:buNone/>
            </a:pPr>
            <a:r>
              <a:rPr lang="en-US" sz="4400" b="1"/>
              <a:t>The Problem Landscape</a:t>
            </a:r>
            <a:endParaRPr lang="en-US" sz="4400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C0B0E-7031-4871-9916-A7CFCFC87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40A38-3D3C-4DDE-BA7A-1CB76EC0D4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43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EC8CFE-0A08-4485-808C-AEF8E7070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6" y="335924"/>
            <a:ext cx="8349136" cy="45324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DE15628-D151-4FF1-9494-90B69F934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C2C4F"/>
                </a:solidFill>
              </a:rPr>
              <a:t>Global NREN Landscape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A23C4-B5B7-4988-8767-FC5D8AF4B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F39164-D3FA-41F1-B429-1DC0A3CA05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258214-3130-4C1B-8580-CCD5C80CB2F4}"/>
              </a:ext>
            </a:extLst>
          </p:cNvPr>
          <p:cNvSpPr/>
          <p:nvPr/>
        </p:nvSpPr>
        <p:spPr>
          <a:xfrm>
            <a:off x="6882533" y="4363714"/>
            <a:ext cx="226536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https://www.statista.com</a:t>
            </a:r>
            <a:r>
              <a:rPr lang="en-US" dirty="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9787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806DC3-3809-815C-712B-9D1CA5343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0F3FCF-BB3C-4659-96DB-D5E62E335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5" y="403538"/>
            <a:ext cx="8169654" cy="4015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EFDF88-1408-41E4-B6B9-A66E7EE50B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7CD56C63-B5F1-4E23-8A72-632578726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23" y="-8330"/>
            <a:ext cx="8439238" cy="695826"/>
          </a:xfrm>
        </p:spPr>
        <p:txBody>
          <a:bodyPr/>
          <a:lstStyle/>
          <a:p>
            <a:r>
              <a:rPr lang="en-US" dirty="0">
                <a:solidFill>
                  <a:srgbClr val="1C2C4F"/>
                </a:solidFill>
              </a:rPr>
              <a:t>Internet Poverty </a:t>
            </a:r>
          </a:p>
        </p:txBody>
      </p:sp>
    </p:spTree>
    <p:extLst>
      <p:ext uri="{BB962C8B-B14F-4D97-AF65-F5344CB8AC3E}">
        <p14:creationId xmlns:p14="http://schemas.microsoft.com/office/powerpoint/2010/main" val="4071768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" descr="A map of africa with different colored areas&#10;&#10;Description automatically generated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4720472" y="401533"/>
            <a:ext cx="3172632" cy="382285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564848" y="568929"/>
            <a:ext cx="3225842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r>
              <a:rPr lang="en-GB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NRENs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a non-for profit organisations dedicated to supporting </a:t>
            </a:r>
            <a:r>
              <a:rPr lang="en-GB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and education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nationally and internationally through </a:t>
            </a:r>
            <a:r>
              <a:rPr lang="en-GB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high-capacity connectivity 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GB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value added services.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 txBox="1"/>
          <p:nvPr/>
        </p:nvSpPr>
        <p:spPr>
          <a:xfrm>
            <a:off x="2138620" y="2565301"/>
            <a:ext cx="1671737" cy="1800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Bénin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75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RerBénin and RBER</a:t>
            </a:r>
            <a:endParaRPr sz="1013"/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Burkina Faso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75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FasoREN</a:t>
            </a:r>
            <a:endParaRPr sz="750">
              <a:solidFill>
                <a:srgbClr val="A5A5A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Cameroon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75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RIC</a:t>
            </a:r>
            <a:endParaRPr sz="1013"/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Tchad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75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TchadREN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013"/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Côte d’Ivoire,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75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RITER</a:t>
            </a:r>
            <a:endParaRPr sz="750">
              <a:solidFill>
                <a:srgbClr val="0A0A0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Ghana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75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GARNET and GhREN </a:t>
            </a:r>
            <a:endParaRPr sz="1013"/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Guinea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75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Gn-REN</a:t>
            </a:r>
            <a:endParaRPr sz="1013"/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Liberia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75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LRREN</a:t>
            </a:r>
            <a:endParaRPr sz="1013"/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Mali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75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MaliREN</a:t>
            </a:r>
            <a:endParaRPr sz="750">
              <a:solidFill>
                <a:srgbClr val="A5A5A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Nigeria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75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NgREN and Eko-Konnect</a:t>
            </a:r>
            <a:endParaRPr sz="750">
              <a:solidFill>
                <a:srgbClr val="A5A5A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Niger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75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NigerREN</a:t>
            </a:r>
            <a:endParaRPr sz="750">
              <a:solidFill>
                <a:srgbClr val="A5A5A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Sierra Leone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75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SLREN</a:t>
            </a:r>
            <a:endParaRPr sz="1013"/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Togo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75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TogoRER</a:t>
            </a:r>
            <a:endParaRPr sz="750">
              <a:solidFill>
                <a:srgbClr val="A5A5A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sz="750">
              <a:solidFill>
                <a:srgbClr val="0A0A0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755463" y="2565301"/>
            <a:ext cx="1160098" cy="5308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Algeria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75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ARN</a:t>
            </a:r>
            <a:endParaRPr sz="1013"/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Egypt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75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EUN</a:t>
            </a:r>
            <a:endParaRPr sz="1013"/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Morocco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75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MARWAN</a:t>
            </a:r>
            <a:endParaRPr sz="1013"/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Tunisia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75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CCK</a:t>
            </a:r>
            <a:r>
              <a:rPr lang="en-GB" sz="750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4117617" y="2565301"/>
            <a:ext cx="1441451" cy="19158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Botswana, </a:t>
            </a:r>
            <a:r>
              <a:rPr lang="en-GB" sz="75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BotsREN</a:t>
            </a:r>
            <a:endParaRPr sz="750">
              <a:solidFill>
                <a:srgbClr val="A5A5A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Burundi, </a:t>
            </a:r>
            <a:r>
              <a:rPr lang="en-GB" sz="750" b="1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BERNET</a:t>
            </a:r>
            <a:endParaRPr sz="1013"/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DRC, </a:t>
            </a:r>
            <a:r>
              <a:rPr lang="en-GB" sz="750" b="1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Eb@le</a:t>
            </a:r>
            <a:endParaRPr sz="750" b="1">
              <a:solidFill>
                <a:srgbClr val="A5A5A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Ethiopia, </a:t>
            </a:r>
            <a:r>
              <a:rPr lang="en-GB" sz="750" b="1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EthERNet</a:t>
            </a:r>
            <a:endParaRPr sz="750" b="1">
              <a:solidFill>
                <a:srgbClr val="A5A5A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Kenya, </a:t>
            </a:r>
            <a:r>
              <a:rPr lang="en-GB" sz="750" b="1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KENET</a:t>
            </a:r>
            <a:endParaRPr sz="1013"/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Madagascar, </a:t>
            </a:r>
            <a:r>
              <a:rPr lang="en-GB" sz="750" b="1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iRENALA</a:t>
            </a:r>
            <a:endParaRPr sz="750" b="1">
              <a:solidFill>
                <a:srgbClr val="A5A5A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Malawi, </a:t>
            </a:r>
            <a:r>
              <a:rPr lang="en-GB" sz="750" b="1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MaREN</a:t>
            </a:r>
            <a:endParaRPr sz="750" b="1">
              <a:solidFill>
                <a:srgbClr val="A5A5A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Mozambique, </a:t>
            </a:r>
            <a:r>
              <a:rPr lang="en-GB" sz="750" b="1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MORENET</a:t>
            </a:r>
            <a:endParaRPr sz="1013"/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Rwanda, </a:t>
            </a:r>
            <a:r>
              <a:rPr lang="en-GB" sz="750" b="1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RWEDNET</a:t>
            </a:r>
            <a:endParaRPr sz="1013"/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Somalia, </a:t>
            </a:r>
            <a:r>
              <a:rPr lang="en-GB" sz="750" b="1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SomaliREN</a:t>
            </a:r>
            <a:endParaRPr sz="750" b="1">
              <a:solidFill>
                <a:srgbClr val="A5A5A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South Africa, </a:t>
            </a:r>
            <a:r>
              <a:rPr lang="en-GB" sz="750" b="1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TENET</a:t>
            </a:r>
            <a:endParaRPr sz="1013"/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Sudan, </a:t>
            </a:r>
            <a:r>
              <a:rPr lang="en-GB" sz="750" b="1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SudREN</a:t>
            </a:r>
            <a:endParaRPr sz="750" b="1">
              <a:solidFill>
                <a:srgbClr val="A5A5A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Tanzania, </a:t>
            </a:r>
            <a:r>
              <a:rPr lang="en-GB" sz="750" b="1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TERNET</a:t>
            </a:r>
            <a:endParaRPr sz="1013"/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Uganda, </a:t>
            </a:r>
            <a:r>
              <a:rPr lang="en-GB" sz="750" b="1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RENU</a:t>
            </a:r>
            <a:endParaRPr sz="1013"/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Zambia, </a:t>
            </a:r>
            <a:r>
              <a:rPr lang="en-GB" sz="750" b="1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ZAMREN</a:t>
            </a:r>
            <a:endParaRPr sz="1013"/>
          </a:p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Zimbabwe, </a:t>
            </a:r>
            <a:r>
              <a:rPr lang="en-GB" sz="750" b="1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ZIMREN</a:t>
            </a:r>
            <a:endParaRPr sz="75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587696" y="2379607"/>
            <a:ext cx="167767" cy="176740"/>
          </a:xfrm>
          <a:prstGeom prst="rect">
            <a:avLst/>
          </a:prstGeom>
          <a:solidFill>
            <a:srgbClr val="FFD44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755463" y="2388993"/>
            <a:ext cx="908765" cy="1846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ASREN</a:t>
            </a:r>
            <a:endParaRPr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3949851" y="2377698"/>
            <a:ext cx="167767" cy="176740"/>
          </a:xfrm>
          <a:prstGeom prst="rect">
            <a:avLst/>
          </a:prstGeom>
          <a:solidFill>
            <a:srgbClr val="E2A56A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>
              <a:solidFill>
                <a:srgbClr val="E2A56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 txBox="1"/>
          <p:nvPr/>
        </p:nvSpPr>
        <p:spPr>
          <a:xfrm>
            <a:off x="4117617" y="2387085"/>
            <a:ext cx="1121330" cy="1846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UbuntuNet Alliance</a:t>
            </a:r>
            <a:endParaRPr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1970853" y="2377698"/>
            <a:ext cx="167767" cy="176740"/>
          </a:xfrm>
          <a:prstGeom prst="rect">
            <a:avLst/>
          </a:prstGeom>
          <a:solidFill>
            <a:srgbClr val="74B95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>
              <a:solidFill>
                <a:srgbClr val="E2A56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2138620" y="2387085"/>
            <a:ext cx="1121330" cy="1846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GB" sz="750" b="1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WACREN</a:t>
            </a:r>
            <a:endParaRPr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0F2F9634-123F-4A50-B61C-CB2E0DA26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1" y="-102784"/>
            <a:ext cx="8439238" cy="695826"/>
          </a:xfrm>
        </p:spPr>
        <p:txBody>
          <a:bodyPr/>
          <a:lstStyle/>
          <a:p>
            <a:r>
              <a:rPr lang="en-US" dirty="0">
                <a:solidFill>
                  <a:srgbClr val="1C2C4F"/>
                </a:solidFill>
              </a:rPr>
              <a:t>What is the Current Setup in Africa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DBFCEF-B764-49BD-9D7B-799229E2CC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2" y="131562"/>
            <a:ext cx="627736" cy="5341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774951-8465-4C42-B36A-CEF53256561B}"/>
              </a:ext>
            </a:extLst>
          </p:cNvPr>
          <p:cNvSpPr/>
          <p:nvPr/>
        </p:nvSpPr>
        <p:spPr>
          <a:xfrm>
            <a:off x="523741" y="568929"/>
            <a:ext cx="3030828" cy="1286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e7019c98-23ef-46f8-8434-cfd3a3bc7393">GN4PROJ-13-16</_dlc_DocId>
    <_dlc_DocIdUrl xmlns="e7019c98-23ef-46f8-8434-cfd3a3bc7393">
      <Url>https://intranet.geant.org/help-and-support/_layouts/15/DocIdRedir.aspx?ID=GN4PROJ-13-16</Url>
      <Description>GN4PROJ-13-16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14C35B6BD02428EFDFCF6B38DCCFF" ma:contentTypeVersion="3" ma:contentTypeDescription="Create a new document." ma:contentTypeScope="" ma:versionID="cb80918fe4a605eb18370ba55c5d957b">
  <xsd:schema xmlns:xsd="http://www.w3.org/2001/XMLSchema" xmlns:xs="http://www.w3.org/2001/XMLSchema" xmlns:p="http://schemas.microsoft.com/office/2006/metadata/properties" xmlns:ns1="http://schemas.microsoft.com/sharepoint/v3" xmlns:ns2="e7019c98-23ef-46f8-8434-cfd3a3bc7393" targetNamespace="http://schemas.microsoft.com/office/2006/metadata/properties" ma:root="true" ma:fieldsID="19d4d48c21c094bbdb8e7cf95f595ca6" ns1:_="" ns2:_="">
    <xsd:import namespace="http://schemas.microsoft.com/sharepoint/v3"/>
    <xsd:import namespace="e7019c98-23ef-46f8-8434-cfd3a3bc739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19c98-23ef-46f8-8434-cfd3a3bc7393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10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AA3960-760A-4B61-8C8B-DBF90F37C8C8}">
  <ds:schemaRefs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e7019c98-23ef-46f8-8434-cfd3a3bc7393"/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54E8D75-8AF6-4906-9862-16846F3CF79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2E35BE0-4019-4082-B1C6-2E4ACDDEA26A}">
  <ds:schemaRefs>
    <ds:schemaRef ds:uri="e7019c98-23ef-46f8-8434-cfd3a3bc739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3375</TotalTime>
  <Words>1297</Words>
  <Application>Microsoft Office PowerPoint</Application>
  <PresentationFormat>On-screen Show (16:9)</PresentationFormat>
  <Paragraphs>182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Fira Sans Extra Condensed</vt:lpstr>
      <vt:lpstr>Garamond</vt:lpstr>
      <vt:lpstr>Georgia Pro Cond</vt:lpstr>
      <vt:lpstr>Montserrat</vt:lpstr>
      <vt:lpstr>Montserrat Medium</vt:lpstr>
      <vt:lpstr>Montserrat SemiBold</vt:lpstr>
      <vt:lpstr>Open Sans</vt:lpstr>
      <vt:lpstr>Verdana</vt:lpstr>
      <vt:lpstr>GEANT Association</vt:lpstr>
      <vt:lpstr>PowerPoint Presentation</vt:lpstr>
      <vt:lpstr>PowerPoint Presentation</vt:lpstr>
      <vt:lpstr>Universal Goal of NRENs</vt:lpstr>
      <vt:lpstr>PowerPoint Presentation</vt:lpstr>
      <vt:lpstr>Global NREN Landscape</vt:lpstr>
      <vt:lpstr>PowerPoint Presentation</vt:lpstr>
      <vt:lpstr>Global NREN Landscape</vt:lpstr>
      <vt:lpstr>Internet Poverty </vt:lpstr>
      <vt:lpstr>What is the Current Setup in Africa </vt:lpstr>
      <vt:lpstr>PowerPoint Presentation</vt:lpstr>
      <vt:lpstr>PowerPoint Presentation</vt:lpstr>
      <vt:lpstr>PowerPoint Presentation</vt:lpstr>
      <vt:lpstr>PowerPoint Presentation</vt:lpstr>
      <vt:lpstr>Is it Infrastructure for R&amp;E or Improvement of Quality in R&amp;E?</vt:lpstr>
      <vt:lpstr>PowerPoint Presentation</vt:lpstr>
      <vt:lpstr>The Beginning</vt:lpstr>
      <vt:lpstr>The Beginning</vt:lpstr>
      <vt:lpstr>Connected Sites over the Years</vt:lpstr>
      <vt:lpstr>Connected Sites over the Years</vt:lpstr>
      <vt:lpstr>PowerPoint Presentation</vt:lpstr>
      <vt:lpstr>Solar – Powered Internet Routers  </vt:lpstr>
      <vt:lpstr>PowerPoint Presentation</vt:lpstr>
      <vt:lpstr>PowerPoint Presentation</vt:lpstr>
      <vt:lpstr>Sustainable NRENs </vt:lpstr>
      <vt:lpstr>PowerPoint Presentation</vt:lpstr>
    </vt:vector>
  </TitlesOfParts>
  <Company>DANTE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Meyer</dc:creator>
  <cp:keywords/>
  <dc:description>change to funding information Nov 2015</dc:description>
  <cp:lastModifiedBy>Joshua brian Kituyi</cp:lastModifiedBy>
  <cp:revision>39</cp:revision>
  <dcterms:created xsi:type="dcterms:W3CDTF">2015-04-29T14:13:57Z</dcterms:created>
  <dcterms:modified xsi:type="dcterms:W3CDTF">2025-06-04T14:03:05Z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0x010100EFC14C35B6BD02428EFDFCF6B38DCCFF</vt:lpwstr>
  </property>
  <property fmtid="{D5CDD505-2E9C-101B-9397-08002B2CF9AE}" pid="3" name="_dlc_DocIdItemGuid">
    <vt:lpwstr>44859268-e552-4f71-81b4-ca39bd175d99</vt:lpwstr>
  </property>
</Properties>
</file>