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79" r:id="rId6"/>
    <p:sldMasterId id="2147483681" r:id="rId7"/>
    <p:sldMasterId id="2147483683" r:id="rId8"/>
  </p:sldMasterIdLst>
  <p:notesMasterIdLst>
    <p:notesMasterId r:id="rId24"/>
  </p:notesMasterIdLst>
  <p:sldIdLst>
    <p:sldId id="420" r:id="rId9"/>
    <p:sldId id="1139" r:id="rId10"/>
    <p:sldId id="1140" r:id="rId11"/>
    <p:sldId id="1097" r:id="rId12"/>
    <p:sldId id="1112" r:id="rId13"/>
    <p:sldId id="1115" r:id="rId14"/>
    <p:sldId id="1110" r:id="rId15"/>
    <p:sldId id="1094" r:id="rId16"/>
    <p:sldId id="1133" r:id="rId17"/>
    <p:sldId id="1146" r:id="rId18"/>
    <p:sldId id="1142" r:id="rId19"/>
    <p:sldId id="1143" r:id="rId20"/>
    <p:sldId id="1147" r:id="rId21"/>
    <p:sldId id="1148" r:id="rId22"/>
    <p:sldId id="114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De Giorgi" initials="MDG" lastIdx="1" clrIdx="0">
    <p:extLst>
      <p:ext uri="{19B8F6BF-5375-455C-9EA6-DF929625EA0E}">
        <p15:presenceInfo xmlns:p15="http://schemas.microsoft.com/office/powerpoint/2012/main" userId="S::marina.degiorgi@geant.org::6a91c7ad-f824-4005-8c6e-460699cd9346" providerId="AD"/>
      </p:ext>
    </p:extLst>
  </p:cmAuthor>
  <p:cmAuthor id="2" name="Paul Hasleham" initials="PH" lastIdx="1" clrIdx="1">
    <p:extLst>
      <p:ext uri="{19B8F6BF-5375-455C-9EA6-DF929625EA0E}">
        <p15:presenceInfo xmlns:p15="http://schemas.microsoft.com/office/powerpoint/2012/main" userId="vue7nv8lUmvJnVoN18htNPcEISingpEqoE+wkukXTH0=" providerId="None"/>
      </p:ext>
    </p:extLst>
  </p:cmAuthor>
  <p:cmAuthor id="3" name="Leonardo Marino" initials="LM" lastIdx="2" clrIdx="2">
    <p:extLst>
      <p:ext uri="{19B8F6BF-5375-455C-9EA6-DF929625EA0E}">
        <p15:presenceInfo xmlns:p15="http://schemas.microsoft.com/office/powerpoint/2012/main" userId="85O0jWq4khe/e03UXpgSX/u+MVRG/EN6OCKD0xVajVE=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457A"/>
    <a:srgbClr val="1F4270"/>
    <a:srgbClr val="F4E200"/>
    <a:srgbClr val="002060"/>
    <a:srgbClr val="45A342"/>
    <a:srgbClr val="0ABBC2"/>
    <a:srgbClr val="1F4E79"/>
    <a:srgbClr val="30338F"/>
    <a:srgbClr val="FFDD7D"/>
    <a:srgbClr val="3C51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6257B7-39F3-5543-B525-9A1D2D928AF8}" v="309" dt="2025-06-04T15:41:53.7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72" autoAdjust="0"/>
    <p:restoredTop sz="88008" autoAdjust="0"/>
  </p:normalViewPr>
  <p:slideViewPr>
    <p:cSldViewPr snapToGrid="0">
      <p:cViewPr varScale="1">
        <p:scale>
          <a:sx n="79" d="100"/>
          <a:sy n="79" d="100"/>
        </p:scale>
        <p:origin x="240" y="824"/>
      </p:cViewPr>
      <p:guideLst/>
    </p:cSldViewPr>
  </p:slideViewPr>
  <p:outlineViewPr>
    <p:cViewPr>
      <p:scale>
        <a:sx n="33" d="100"/>
        <a:sy n="33" d="100"/>
      </p:scale>
      <p:origin x="0" y="-4406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326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DFA2B-42E7-483C-89A7-B63D17235420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26957-3063-4AF5-9C10-771E4439D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99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Establish cred – initiated several European collaborative service </a:t>
            </a:r>
            <a:r>
              <a:rPr lang="en-GB" dirty="0" err="1"/>
              <a:t>effors</a:t>
            </a:r>
            <a:r>
              <a:rPr lang="en-GB" dirty="0"/>
              <a:t>, e.g. </a:t>
            </a:r>
            <a:r>
              <a:rPr lang="en-GB" dirty="0" err="1"/>
              <a:t>ssl</a:t>
            </a:r>
            <a:r>
              <a:rPr lang="en-GB" dirty="0"/>
              <a:t> certificates, </a:t>
            </a:r>
            <a:r>
              <a:rPr lang="en-GB" dirty="0" err="1"/>
              <a:t>FileSender</a:t>
            </a:r>
            <a:r>
              <a:rPr lang="en-GB" dirty="0"/>
              <a:t>, part of others, e.g. joint procurement engine.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575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0F50F-9334-F466-64B8-FCB8109E7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DEE0C8-462D-ECDA-0E8B-C96655B377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B7677F-ADD9-931B-0E87-46EE715A45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 dirty="0"/>
              <a:t>despite  our environment looking radically different than it did when we started doing things like we do. Looking at our current environment….</a:t>
            </a:r>
          </a:p>
          <a:p>
            <a:endParaRPr lang="en-NO" dirty="0"/>
          </a:p>
          <a:p>
            <a:r>
              <a:rPr lang="en-NO" dirty="0"/>
              <a:t>upgrade as one</a:t>
            </a:r>
          </a:p>
          <a:p>
            <a:endParaRPr lang="en-NO" dirty="0"/>
          </a:p>
          <a:p>
            <a:r>
              <a:rPr lang="en-NO" dirty="0"/>
              <a:t>robuster teams that can produce with </a:t>
            </a:r>
          </a:p>
          <a:p>
            <a:r>
              <a:rPr lang="en-NO" dirty="0"/>
              <a:t>increased quality and agility </a:t>
            </a:r>
          </a:p>
          <a:p>
            <a:r>
              <a:rPr lang="en-NO" dirty="0"/>
              <a:t>and we notice our model is creaking. EuroHPC hyperconnectivity. Pan-European infras having expectations. </a:t>
            </a:r>
          </a:p>
          <a:p>
            <a:endParaRPr lang="en-NO" dirty="0"/>
          </a:p>
          <a:p>
            <a:r>
              <a:rPr lang="en-NO" dirty="0"/>
              <a:t>ca. 900 research institutes (</a:t>
            </a:r>
            <a:r>
              <a:rPr lang="en-GB" dirty="0"/>
              <a:t>research institutes: count number of pages: https://</a:t>
            </a:r>
            <a:r>
              <a:rPr lang="en-GB" dirty="0" err="1"/>
              <a:t>en.wikipedia.org</a:t>
            </a:r>
            <a:r>
              <a:rPr lang="en-GB" dirty="0"/>
              <a:t>/wiki/</a:t>
            </a:r>
            <a:r>
              <a:rPr lang="en-GB" dirty="0" err="1"/>
              <a:t>Category:Research_institutes_by_country</a:t>
            </a:r>
            <a:endParaRPr lang="en-GB" dirty="0"/>
          </a:p>
          <a:p>
            <a:r>
              <a:rPr lang="en-GB" dirty="0"/>
              <a:t>universities in </a:t>
            </a:r>
            <a:r>
              <a:rPr lang="en-GB" dirty="0" err="1"/>
              <a:t>europe</a:t>
            </a:r>
            <a:r>
              <a:rPr lang="en-GB" dirty="0"/>
              <a:t>: </a:t>
            </a:r>
            <a:endParaRPr lang="en-NO" dirty="0"/>
          </a:p>
          <a:p>
            <a:endParaRPr lang="en-NO" dirty="0"/>
          </a:p>
          <a:p>
            <a:r>
              <a:rPr lang="en-NO" dirty="0"/>
              <a:t>ERA: “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Europe is home to close to 5,000 higher education institutions, 17.5 million tertiary education students, 1.35 million people teaching in tertiary education and 1.17 million researchers. </a:t>
            </a:r>
            <a:r>
              <a:rPr lang="en-NO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”</a:t>
            </a:r>
            <a:endParaRPr lang="en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3930A-4A38-1A87-BDD5-14EA4C88DD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552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218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9AF40-3BE7-B647-D090-4F895FFAE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CCB5AF-265D-8BC6-D6CA-5F0606AB3F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2F7B3E-999C-1E66-2C75-46FADEBDD7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 dirty="0"/>
              <a:t>different solution paths for different problem spaces</a:t>
            </a:r>
          </a:p>
          <a:p>
            <a:r>
              <a:rPr lang="en-NO" dirty="0"/>
              <a:t>where is the storage, where are the processing sites? Consolidation seems key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D5776-EA7D-D1B8-7F17-BF301C6F88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363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C34D1-787A-E9CD-2EE3-BC23CBB29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A69794-D06F-E2C1-E18E-F382DC221E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A89588-0F4A-434B-F080-03B60D7491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9A007E-9FAE-F618-F442-5EB5FB2B30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701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F4F10-0F1E-7E0A-3AF8-CB0A513E7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245BFB-253A-5277-EBB5-2BE8C0EE0D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9CE340-C616-3570-FAC2-BFA95AA362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 dirty="0"/>
              <a:t>We have a serious challenge. </a:t>
            </a:r>
          </a:p>
          <a:p>
            <a:endParaRPr lang="en-NO" dirty="0"/>
          </a:p>
          <a:p>
            <a:r>
              <a:rPr lang="en-NO" dirty="0"/>
              <a:t>our house is not on fire, but it’s slowly sinking into a swamp. Don’t think this is an above-the-net issue. As network automation continues, the same logic will apply there. It’ll just take longer to get there. </a:t>
            </a:r>
          </a:p>
          <a:p>
            <a:endParaRPr lang="en-NO" dirty="0"/>
          </a:p>
          <a:p>
            <a:endParaRPr lang="en-NO" dirty="0"/>
          </a:p>
          <a:p>
            <a:endParaRPr lang="en-NO" dirty="0"/>
          </a:p>
          <a:p>
            <a:r>
              <a:rPr lang="en-NO" dirty="0"/>
              <a:t>Societal: sovereignty, Trump, AI, tech dependency, research critical</a:t>
            </a:r>
          </a:p>
          <a:p>
            <a:r>
              <a:rPr lang="en-NO" dirty="0"/>
              <a:t>R&amp;E context: digital infra key, need for high standard services, transnatinoal integration (EOSC, policy initiativ), NRENs from tech pioneers to R&amp;E digital service providers</a:t>
            </a:r>
          </a:p>
          <a:p>
            <a:r>
              <a:rPr lang="en-NO" dirty="0"/>
              <a:t>Tech: commoditisation, SaaS, infra-as-code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9D4D6-3396-3EFC-5FEC-B5462984C8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340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F6274-43AA-DB87-835A-CBC7CCC2C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F1C35B-FF08-94C6-99DE-C980C5095D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F82349-0AE4-3653-90EB-8C5B2A935E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 dirty="0"/>
              <a:t>GEANT association. Pretty strong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ADDE56-1487-93DD-F21C-92EE2A280B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5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8A862-ECC9-CDAA-5B36-6933E263D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3A8F79-BD13-3E84-F5B5-1DD384C38A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B66ED0-FDF8-B208-AFE8-32D9A6137A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 dirty="0"/>
              <a:t>Strategic assets and how we created those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08FC9-40B2-204B-1780-D9AD0E64B3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692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 dirty="0"/>
              <a:t>Societal: sovereignty, Trump, AI, tech dependency, research critical</a:t>
            </a:r>
          </a:p>
          <a:p>
            <a:r>
              <a:rPr lang="en-NO" dirty="0"/>
              <a:t>R&amp;E context: digital infra key, need for high standard services, transnatinoal integration (EOSC, policy initiativ), NRENs from tech pioneers to R&amp;E digital service providers</a:t>
            </a:r>
          </a:p>
          <a:p>
            <a:r>
              <a:rPr lang="en-NO" dirty="0"/>
              <a:t>Tech: commoditisation, SaaS, infra-as-code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7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6BC01-1E58-9C4C-EBA3-A83BB2723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78C0B0-21CE-CBE0-AAD8-B63F447242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641EB4-8EDF-C5CA-9F89-827C05DA1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 dirty="0"/>
              <a:t>Societal: sovereignty, Trump, AI, tech dependency, research critical</a:t>
            </a:r>
          </a:p>
          <a:p>
            <a:r>
              <a:rPr lang="en-NO" dirty="0"/>
              <a:t>R&amp;E context: digital infra key, need for high standard services, transnatinoal integration (EOSC, policy initiativ), NRENs from tech pioneers to R&amp;E digital service providers</a:t>
            </a:r>
          </a:p>
          <a:p>
            <a:r>
              <a:rPr lang="en-NO" dirty="0"/>
              <a:t>Tech: commoditisation, SaaS, infra-as-code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31DE10-DD11-FDBA-9D14-E4563AE230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300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51C06-744C-4770-8E79-533AFF80B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241B7F-2C95-9417-3CA7-E5D0AC6537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CE6D89-0C31-5C92-802C-9BC8B786E1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 dirty="0"/>
              <a:t>our house is not on fire, but it’s slowly sinking into a swamp. Don’t think this is an above-the-net issue. As network automation continues, the same logic will apply there. It’ll just take longer to get there. </a:t>
            </a:r>
          </a:p>
          <a:p>
            <a:endParaRPr lang="en-NO" dirty="0"/>
          </a:p>
          <a:p>
            <a:endParaRPr lang="en-NO" dirty="0"/>
          </a:p>
          <a:p>
            <a:endParaRPr lang="en-NO" dirty="0"/>
          </a:p>
          <a:p>
            <a:r>
              <a:rPr lang="en-NO" dirty="0"/>
              <a:t>Societal: sovereignty, Trump, AI, tech dependency, research critical</a:t>
            </a:r>
          </a:p>
          <a:p>
            <a:r>
              <a:rPr lang="en-NO" dirty="0"/>
              <a:t>R&amp;E context: digital infra key, need for high standard services, transnatinoal integration (EOSC, policy initiativ), NRENs from tech pioneers to R&amp;E digital service providers</a:t>
            </a:r>
          </a:p>
          <a:p>
            <a:r>
              <a:rPr lang="en-NO" dirty="0"/>
              <a:t>Tech: commoditisation, SaaS, infra-as-code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DE1A7-0489-FEE7-08EF-1F3B2D256C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473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 dirty="0"/>
              <a:t>if we then look at how we typically do service delivery, we can see we have an issue. </a:t>
            </a:r>
          </a:p>
          <a:p>
            <a:endParaRPr lang="en-NO" dirty="0"/>
          </a:p>
          <a:p>
            <a:r>
              <a:rPr lang="en-NO" dirty="0"/>
              <a:t>it has issues. Difficult to scale, difficult to deliver coherent service, and it takes ages to upgrade. </a:t>
            </a:r>
          </a:p>
          <a:p>
            <a:endParaRPr lang="en-NO" dirty="0"/>
          </a:p>
          <a:p>
            <a:r>
              <a:rPr lang="en-NO" dirty="0"/>
              <a:t>infrastructures, created over time</a:t>
            </a:r>
          </a:p>
          <a:p>
            <a:pPr marL="171450" indent="-171450">
              <a:buFontTx/>
              <a:buChar char="-"/>
            </a:pPr>
            <a:r>
              <a:rPr lang="en-NO" dirty="0"/>
              <a:t>federated, autonomous national deployments</a:t>
            </a:r>
          </a:p>
          <a:p>
            <a:pPr marL="171450" indent="-171450">
              <a:buFontTx/>
              <a:buChar char="-"/>
            </a:pPr>
            <a:r>
              <a:rPr lang="en-NO" dirty="0"/>
              <a:t>and that is how we do things</a:t>
            </a:r>
          </a:p>
          <a:p>
            <a:pPr marL="171450" indent="-171450">
              <a:buFontTx/>
              <a:buChar char="-"/>
            </a:pPr>
            <a:endParaRPr lang="en-NO" dirty="0"/>
          </a:p>
          <a:p>
            <a:pPr marL="171450" indent="-171450">
              <a:buFontTx/>
              <a:buChar char="-"/>
            </a:pPr>
            <a:r>
              <a:rPr lang="en-NO" dirty="0"/>
              <a:t>that makes it difficult to act as one, to scale</a:t>
            </a:r>
          </a:p>
          <a:p>
            <a:pPr marL="171450" indent="-171450">
              <a:buFontTx/>
              <a:buChar char="-"/>
            </a:pPr>
            <a:endParaRPr lang="en-NO" dirty="0"/>
          </a:p>
          <a:p>
            <a:pPr marL="171450" indent="-171450">
              <a:buFontTx/>
              <a:buChar char="-"/>
            </a:pPr>
            <a:r>
              <a:rPr lang="en-NO" dirty="0"/>
              <a:t>Is that still the right approach? Would we do things in this way, if we should start new? Perhaps for some, perhaps not for all</a:t>
            </a:r>
          </a:p>
          <a:p>
            <a:pPr marL="171450" indent="-171450">
              <a:buFontTx/>
              <a:buChar char="-"/>
            </a:pPr>
            <a:endParaRPr lang="en-NO" dirty="0"/>
          </a:p>
          <a:p>
            <a:pPr marL="171450" indent="-171450">
              <a:buFontTx/>
              <a:buChar char="-"/>
            </a:pPr>
            <a:endParaRPr lang="en-NO" dirty="0"/>
          </a:p>
          <a:p>
            <a:pPr marL="171450" indent="-171450">
              <a:buFontTx/>
              <a:buChar char="-"/>
            </a:pPr>
            <a:r>
              <a:rPr lang="en-NO" dirty="0"/>
              <a:t>Key reaosn for this: money, policy, national history</a:t>
            </a:r>
          </a:p>
          <a:p>
            <a:pPr marL="171450" indent="-171450">
              <a:buFontTx/>
              <a:buChar char="-"/>
            </a:pPr>
            <a:endParaRPr lang="en-NO" dirty="0"/>
          </a:p>
          <a:p>
            <a:pPr marL="171450" indent="-171450">
              <a:buFontTx/>
              <a:buChar char="-"/>
            </a:pPr>
            <a:r>
              <a:rPr lang="en-NO" dirty="0"/>
              <a:t>I want to argue that perhaps we should consider different ways to operate</a:t>
            </a:r>
          </a:p>
          <a:p>
            <a:pPr marL="171450" indent="-171450">
              <a:buFontTx/>
              <a:buChar char="-"/>
            </a:pPr>
            <a:endParaRPr lang="en-NO" dirty="0"/>
          </a:p>
          <a:p>
            <a:pPr marL="171450" indent="-171450">
              <a:buFontTx/>
              <a:buChar char="-"/>
            </a:pPr>
            <a:r>
              <a:rPr lang="en-NO" dirty="0"/>
              <a:t>It creaks.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612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 dirty="0"/>
              <a:t>despite  our environment looking radically different than it did when we started doing things like we do. Looking at our current environment….</a:t>
            </a:r>
          </a:p>
          <a:p>
            <a:endParaRPr lang="en-NO" dirty="0"/>
          </a:p>
          <a:p>
            <a:r>
              <a:rPr lang="en-NO" dirty="0"/>
              <a:t>and we notice our model is creaking. EuroHPC hyperconnectivity. Pan-European infras having expectations. </a:t>
            </a:r>
          </a:p>
          <a:p>
            <a:endParaRPr lang="en-NO" dirty="0"/>
          </a:p>
          <a:p>
            <a:r>
              <a:rPr lang="en-NO" dirty="0"/>
              <a:t>ca. 900 research institutes (</a:t>
            </a:r>
            <a:r>
              <a:rPr lang="en-GB" dirty="0"/>
              <a:t>research institutes: count number of pages: https://</a:t>
            </a:r>
            <a:r>
              <a:rPr lang="en-GB" dirty="0" err="1"/>
              <a:t>en.wikipedia.org</a:t>
            </a:r>
            <a:r>
              <a:rPr lang="en-GB" dirty="0"/>
              <a:t>/wiki/</a:t>
            </a:r>
            <a:r>
              <a:rPr lang="en-GB" dirty="0" err="1"/>
              <a:t>Category:Research_institutes_by_country</a:t>
            </a:r>
            <a:endParaRPr lang="en-GB" dirty="0"/>
          </a:p>
          <a:p>
            <a:r>
              <a:rPr lang="en-GB" dirty="0"/>
              <a:t>universities in </a:t>
            </a:r>
            <a:r>
              <a:rPr lang="en-GB" dirty="0" err="1"/>
              <a:t>europe</a:t>
            </a:r>
            <a:r>
              <a:rPr lang="en-GB" dirty="0"/>
              <a:t>: </a:t>
            </a:r>
            <a:endParaRPr lang="en-NO" dirty="0"/>
          </a:p>
          <a:p>
            <a:endParaRPr lang="en-NO" dirty="0"/>
          </a:p>
          <a:p>
            <a:r>
              <a:rPr lang="en-NO" dirty="0"/>
              <a:t>ERA: “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Europe is home to close to 5,000 higher education institutions, 17.5 million tertiary education students, 1.35 million people teaching in tertiary education and 1.17 million researchers. </a:t>
            </a:r>
            <a:r>
              <a:rPr lang="en-NO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”</a:t>
            </a:r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400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12DFE-F8D5-AE81-C577-5BAF992E4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6EE662-FA70-BA24-02CC-190E4270F3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7CFAE9-F2D6-05BB-DC1F-9187346577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 dirty="0"/>
              <a:t>but we _have_ these good strategic assets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D39EB6-4E5B-70B0-B65B-DBD38A6376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270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A939C3-905C-4049-D5FD-91F532688AE0}"/>
              </a:ext>
            </a:extLst>
          </p:cNvPr>
          <p:cNvSpPr/>
          <p:nvPr userDrawn="1"/>
        </p:nvSpPr>
        <p:spPr>
          <a:xfrm>
            <a:off x="0" y="-22301"/>
            <a:ext cx="12032535" cy="6338264"/>
          </a:xfrm>
          <a:prstGeom prst="rect">
            <a:avLst/>
          </a:prstGeom>
          <a:solidFill>
            <a:srgbClr val="303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5F30A1-C025-1F55-1C24-49A097BD07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6" t="60631" r="43125" b="7997"/>
          <a:stretch/>
        </p:blipFill>
        <p:spPr>
          <a:xfrm>
            <a:off x="711199" y="-22302"/>
            <a:ext cx="11480801" cy="58252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47AC89-A300-37E0-582A-DEC698078DFC}"/>
              </a:ext>
            </a:extLst>
          </p:cNvPr>
          <p:cNvSpPr/>
          <p:nvPr userDrawn="1"/>
        </p:nvSpPr>
        <p:spPr>
          <a:xfrm>
            <a:off x="12754" y="4832211"/>
            <a:ext cx="12179246" cy="2042360"/>
          </a:xfrm>
          <a:prstGeom prst="rect">
            <a:avLst/>
          </a:prstGeom>
          <a:solidFill>
            <a:srgbClr val="42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8C079E9-6E43-7154-64B2-1A5EEF4F8B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504"/>
          <a:stretch/>
        </p:blipFill>
        <p:spPr>
          <a:xfrm>
            <a:off x="852542" y="682159"/>
            <a:ext cx="1432450" cy="689706"/>
          </a:xfrm>
          <a:prstGeom prst="rect">
            <a:avLst/>
          </a:prstGeom>
        </p:spPr>
      </p:pic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623F1CF0-B6DA-C595-B8D5-3F1209326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354" y="2314410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909EE48B-16DB-EFC1-DECD-D77BE81D890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44354" y="2777636"/>
            <a:ext cx="10444393" cy="479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subtitle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941A64-01CD-4B12-F0DF-7AA9843D140F}"/>
              </a:ext>
            </a:extLst>
          </p:cNvPr>
          <p:cNvSpPr/>
          <p:nvPr userDrawn="1"/>
        </p:nvSpPr>
        <p:spPr>
          <a:xfrm>
            <a:off x="11037739" y="5716824"/>
            <a:ext cx="1171195" cy="1171195"/>
          </a:xfrm>
          <a:custGeom>
            <a:avLst/>
            <a:gdLst>
              <a:gd name="connsiteX0" fmla="*/ 0 w 1402596"/>
              <a:gd name="connsiteY0" fmla="*/ 0 h 1402596"/>
              <a:gd name="connsiteX1" fmla="*/ 1402596 w 1402596"/>
              <a:gd name="connsiteY1" fmla="*/ 0 h 1402596"/>
              <a:gd name="connsiteX2" fmla="*/ 1402596 w 1402596"/>
              <a:gd name="connsiteY2" fmla="*/ 1402596 h 1402596"/>
              <a:gd name="connsiteX3" fmla="*/ 0 w 1402596"/>
              <a:gd name="connsiteY3" fmla="*/ 1402596 h 1402596"/>
              <a:gd name="connsiteX4" fmla="*/ 0 w 1402596"/>
              <a:gd name="connsiteY4" fmla="*/ 0 h 1402596"/>
              <a:gd name="connsiteX0" fmla="*/ 0 w 1402596"/>
              <a:gd name="connsiteY0" fmla="*/ 1402596 h 1402596"/>
              <a:gd name="connsiteX1" fmla="*/ 1402596 w 1402596"/>
              <a:gd name="connsiteY1" fmla="*/ 0 h 1402596"/>
              <a:gd name="connsiteX2" fmla="*/ 1402596 w 1402596"/>
              <a:gd name="connsiteY2" fmla="*/ 1402596 h 1402596"/>
              <a:gd name="connsiteX3" fmla="*/ 0 w 1402596"/>
              <a:gd name="connsiteY3" fmla="*/ 1402596 h 140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2596" h="1402596">
                <a:moveTo>
                  <a:pt x="0" y="1402596"/>
                </a:moveTo>
                <a:lnTo>
                  <a:pt x="1402596" y="0"/>
                </a:lnTo>
                <a:lnTo>
                  <a:pt x="1402596" y="1402596"/>
                </a:lnTo>
                <a:lnTo>
                  <a:pt x="0" y="14025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28DAA213-132D-6A2A-F21C-9C7AAC5538AA}"/>
              </a:ext>
            </a:extLst>
          </p:cNvPr>
          <p:cNvSpPr/>
          <p:nvPr userDrawn="1"/>
        </p:nvSpPr>
        <p:spPr>
          <a:xfrm rot="18940972">
            <a:off x="10539361" y="5650681"/>
            <a:ext cx="1640667" cy="774393"/>
          </a:xfrm>
          <a:custGeom>
            <a:avLst/>
            <a:gdLst>
              <a:gd name="connsiteX0" fmla="*/ 0 w 1591482"/>
              <a:gd name="connsiteY0" fmla="*/ 750465 h 750465"/>
              <a:gd name="connsiteX1" fmla="*/ 795741 w 1591482"/>
              <a:gd name="connsiteY1" fmla="*/ 0 h 750465"/>
              <a:gd name="connsiteX2" fmla="*/ 1591482 w 1591482"/>
              <a:gd name="connsiteY2" fmla="*/ 750465 h 750465"/>
              <a:gd name="connsiteX3" fmla="*/ 0 w 1591482"/>
              <a:gd name="connsiteY3" fmla="*/ 750465 h 750465"/>
              <a:gd name="connsiteX0" fmla="*/ 0 w 1591482"/>
              <a:gd name="connsiteY0" fmla="*/ 761518 h 761518"/>
              <a:gd name="connsiteX1" fmla="*/ 784688 w 1591482"/>
              <a:gd name="connsiteY1" fmla="*/ 0 h 761518"/>
              <a:gd name="connsiteX2" fmla="*/ 1591482 w 1591482"/>
              <a:gd name="connsiteY2" fmla="*/ 761518 h 761518"/>
              <a:gd name="connsiteX3" fmla="*/ 0 w 1591482"/>
              <a:gd name="connsiteY3" fmla="*/ 761518 h 761518"/>
              <a:gd name="connsiteX0" fmla="*/ 0 w 1591482"/>
              <a:gd name="connsiteY0" fmla="*/ 761518 h 761518"/>
              <a:gd name="connsiteX1" fmla="*/ 784688 w 1591482"/>
              <a:gd name="connsiteY1" fmla="*/ 0 h 761518"/>
              <a:gd name="connsiteX2" fmla="*/ 1591482 w 1591482"/>
              <a:gd name="connsiteY2" fmla="*/ 761518 h 761518"/>
              <a:gd name="connsiteX3" fmla="*/ 0 w 1591482"/>
              <a:gd name="connsiteY3" fmla="*/ 761518 h 761518"/>
              <a:gd name="connsiteX0" fmla="*/ 0 w 1591482"/>
              <a:gd name="connsiteY0" fmla="*/ 761518 h 761518"/>
              <a:gd name="connsiteX1" fmla="*/ 784688 w 1591482"/>
              <a:gd name="connsiteY1" fmla="*/ 0 h 761518"/>
              <a:gd name="connsiteX2" fmla="*/ 1591482 w 1591482"/>
              <a:gd name="connsiteY2" fmla="*/ 761518 h 761518"/>
              <a:gd name="connsiteX3" fmla="*/ 0 w 1591482"/>
              <a:gd name="connsiteY3" fmla="*/ 761518 h 761518"/>
              <a:gd name="connsiteX0" fmla="*/ 0 w 1591543"/>
              <a:gd name="connsiteY0" fmla="*/ 761518 h 761518"/>
              <a:gd name="connsiteX1" fmla="*/ 784688 w 1591543"/>
              <a:gd name="connsiteY1" fmla="*/ 0 h 761518"/>
              <a:gd name="connsiteX2" fmla="*/ 1591482 w 1591543"/>
              <a:gd name="connsiteY2" fmla="*/ 761518 h 761518"/>
              <a:gd name="connsiteX3" fmla="*/ 0 w 1591543"/>
              <a:gd name="connsiteY3" fmla="*/ 761518 h 761518"/>
              <a:gd name="connsiteX0" fmla="*/ 0 w 1591556"/>
              <a:gd name="connsiteY0" fmla="*/ 756181 h 756181"/>
              <a:gd name="connsiteX1" fmla="*/ 828613 w 1591556"/>
              <a:gd name="connsiteY1" fmla="*/ 0 h 756181"/>
              <a:gd name="connsiteX2" fmla="*/ 1591482 w 1591556"/>
              <a:gd name="connsiteY2" fmla="*/ 756181 h 756181"/>
              <a:gd name="connsiteX3" fmla="*/ 0 w 1591556"/>
              <a:gd name="connsiteY3" fmla="*/ 756181 h 756181"/>
              <a:gd name="connsiteX0" fmla="*/ 0 w 1591550"/>
              <a:gd name="connsiteY0" fmla="*/ 756181 h 756181"/>
              <a:gd name="connsiteX1" fmla="*/ 828613 w 1591550"/>
              <a:gd name="connsiteY1" fmla="*/ 0 h 756181"/>
              <a:gd name="connsiteX2" fmla="*/ 1591482 w 1591550"/>
              <a:gd name="connsiteY2" fmla="*/ 756181 h 756181"/>
              <a:gd name="connsiteX3" fmla="*/ 0 w 1591550"/>
              <a:gd name="connsiteY3" fmla="*/ 756181 h 756181"/>
              <a:gd name="connsiteX0" fmla="*/ 0 w 1591550"/>
              <a:gd name="connsiteY0" fmla="*/ 756181 h 756181"/>
              <a:gd name="connsiteX1" fmla="*/ 828613 w 1591550"/>
              <a:gd name="connsiteY1" fmla="*/ 0 h 756181"/>
              <a:gd name="connsiteX2" fmla="*/ 1591482 w 1591550"/>
              <a:gd name="connsiteY2" fmla="*/ 756181 h 756181"/>
              <a:gd name="connsiteX3" fmla="*/ 0 w 1591550"/>
              <a:gd name="connsiteY3" fmla="*/ 756181 h 756181"/>
              <a:gd name="connsiteX0" fmla="*/ 0 w 1591550"/>
              <a:gd name="connsiteY0" fmla="*/ 756181 h 756181"/>
              <a:gd name="connsiteX1" fmla="*/ 828613 w 1591550"/>
              <a:gd name="connsiteY1" fmla="*/ 0 h 756181"/>
              <a:gd name="connsiteX2" fmla="*/ 1591482 w 1591550"/>
              <a:gd name="connsiteY2" fmla="*/ 756181 h 756181"/>
              <a:gd name="connsiteX3" fmla="*/ 0 w 1591550"/>
              <a:gd name="connsiteY3" fmla="*/ 756181 h 756181"/>
              <a:gd name="connsiteX0" fmla="*/ 0 w 1591548"/>
              <a:gd name="connsiteY0" fmla="*/ 756181 h 756181"/>
              <a:gd name="connsiteX1" fmla="*/ 828613 w 1591548"/>
              <a:gd name="connsiteY1" fmla="*/ 0 h 756181"/>
              <a:gd name="connsiteX2" fmla="*/ 1591482 w 1591548"/>
              <a:gd name="connsiteY2" fmla="*/ 756181 h 756181"/>
              <a:gd name="connsiteX3" fmla="*/ 0 w 1591548"/>
              <a:gd name="connsiteY3" fmla="*/ 756181 h 756181"/>
              <a:gd name="connsiteX0" fmla="*/ 0 w 1591548"/>
              <a:gd name="connsiteY0" fmla="*/ 756181 h 756181"/>
              <a:gd name="connsiteX1" fmla="*/ 828613 w 1591548"/>
              <a:gd name="connsiteY1" fmla="*/ 0 h 756181"/>
              <a:gd name="connsiteX2" fmla="*/ 1591482 w 1591548"/>
              <a:gd name="connsiteY2" fmla="*/ 756181 h 756181"/>
              <a:gd name="connsiteX3" fmla="*/ 0 w 1591548"/>
              <a:gd name="connsiteY3" fmla="*/ 756181 h 756181"/>
              <a:gd name="connsiteX0" fmla="*/ 0 w 1591548"/>
              <a:gd name="connsiteY0" fmla="*/ 756181 h 756181"/>
              <a:gd name="connsiteX1" fmla="*/ 828613 w 1591548"/>
              <a:gd name="connsiteY1" fmla="*/ 0 h 756181"/>
              <a:gd name="connsiteX2" fmla="*/ 1591482 w 1591548"/>
              <a:gd name="connsiteY2" fmla="*/ 756181 h 756181"/>
              <a:gd name="connsiteX3" fmla="*/ 0 w 1591548"/>
              <a:gd name="connsiteY3" fmla="*/ 756181 h 756181"/>
              <a:gd name="connsiteX0" fmla="*/ 0 w 1591548"/>
              <a:gd name="connsiteY0" fmla="*/ 756181 h 756181"/>
              <a:gd name="connsiteX1" fmla="*/ 828613 w 1591548"/>
              <a:gd name="connsiteY1" fmla="*/ 0 h 756181"/>
              <a:gd name="connsiteX2" fmla="*/ 1591482 w 1591548"/>
              <a:gd name="connsiteY2" fmla="*/ 756181 h 756181"/>
              <a:gd name="connsiteX3" fmla="*/ 0 w 1591548"/>
              <a:gd name="connsiteY3" fmla="*/ 756181 h 756181"/>
              <a:gd name="connsiteX0" fmla="*/ 0 w 1568383"/>
              <a:gd name="connsiteY0" fmla="*/ 780013 h 780013"/>
              <a:gd name="connsiteX1" fmla="*/ 805448 w 1568383"/>
              <a:gd name="connsiteY1" fmla="*/ 0 h 780013"/>
              <a:gd name="connsiteX2" fmla="*/ 1568317 w 1568383"/>
              <a:gd name="connsiteY2" fmla="*/ 756181 h 780013"/>
              <a:gd name="connsiteX3" fmla="*/ 0 w 1568383"/>
              <a:gd name="connsiteY3" fmla="*/ 780013 h 780013"/>
              <a:gd name="connsiteX0" fmla="*/ 28149 w 1596532"/>
              <a:gd name="connsiteY0" fmla="*/ 780013 h 780020"/>
              <a:gd name="connsiteX1" fmla="*/ 833597 w 1596532"/>
              <a:gd name="connsiteY1" fmla="*/ 0 h 780020"/>
              <a:gd name="connsiteX2" fmla="*/ 1596466 w 1596532"/>
              <a:gd name="connsiteY2" fmla="*/ 756181 h 780020"/>
              <a:gd name="connsiteX3" fmla="*/ 28149 w 1596532"/>
              <a:gd name="connsiteY3" fmla="*/ 780013 h 780020"/>
              <a:gd name="connsiteX0" fmla="*/ 28149 w 1596719"/>
              <a:gd name="connsiteY0" fmla="*/ 780013 h 780020"/>
              <a:gd name="connsiteX1" fmla="*/ 833597 w 1596719"/>
              <a:gd name="connsiteY1" fmla="*/ 0 h 780020"/>
              <a:gd name="connsiteX2" fmla="*/ 1596466 w 1596719"/>
              <a:gd name="connsiteY2" fmla="*/ 756181 h 780020"/>
              <a:gd name="connsiteX3" fmla="*/ 28149 w 1596719"/>
              <a:gd name="connsiteY3" fmla="*/ 780013 h 780020"/>
              <a:gd name="connsiteX0" fmla="*/ 26113 w 1594683"/>
              <a:gd name="connsiteY0" fmla="*/ 780013 h 780029"/>
              <a:gd name="connsiteX1" fmla="*/ 831561 w 1594683"/>
              <a:gd name="connsiteY1" fmla="*/ 0 h 780029"/>
              <a:gd name="connsiteX2" fmla="*/ 1594430 w 1594683"/>
              <a:gd name="connsiteY2" fmla="*/ 756181 h 780029"/>
              <a:gd name="connsiteX3" fmla="*/ 26113 w 1594683"/>
              <a:gd name="connsiteY3" fmla="*/ 780013 h 780029"/>
              <a:gd name="connsiteX0" fmla="*/ 19416 w 1587986"/>
              <a:gd name="connsiteY0" fmla="*/ 780013 h 852385"/>
              <a:gd name="connsiteX1" fmla="*/ 824864 w 1587986"/>
              <a:gd name="connsiteY1" fmla="*/ 0 h 852385"/>
              <a:gd name="connsiteX2" fmla="*/ 1587733 w 1587986"/>
              <a:gd name="connsiteY2" fmla="*/ 756181 h 852385"/>
              <a:gd name="connsiteX3" fmla="*/ 19416 w 1587986"/>
              <a:gd name="connsiteY3" fmla="*/ 780013 h 852385"/>
              <a:gd name="connsiteX0" fmla="*/ 19416 w 1587986"/>
              <a:gd name="connsiteY0" fmla="*/ 780013 h 852385"/>
              <a:gd name="connsiteX1" fmla="*/ 824864 w 1587986"/>
              <a:gd name="connsiteY1" fmla="*/ 0 h 852385"/>
              <a:gd name="connsiteX2" fmla="*/ 1587733 w 1587986"/>
              <a:gd name="connsiteY2" fmla="*/ 756181 h 852385"/>
              <a:gd name="connsiteX3" fmla="*/ 19416 w 1587986"/>
              <a:gd name="connsiteY3" fmla="*/ 780013 h 852385"/>
              <a:gd name="connsiteX0" fmla="*/ 19416 w 1587986"/>
              <a:gd name="connsiteY0" fmla="*/ 780013 h 780013"/>
              <a:gd name="connsiteX1" fmla="*/ 824864 w 1587986"/>
              <a:gd name="connsiteY1" fmla="*/ 0 h 780013"/>
              <a:gd name="connsiteX2" fmla="*/ 1587733 w 1587986"/>
              <a:gd name="connsiteY2" fmla="*/ 756181 h 780013"/>
              <a:gd name="connsiteX3" fmla="*/ 19416 w 1587986"/>
              <a:gd name="connsiteY3" fmla="*/ 780013 h 780013"/>
              <a:gd name="connsiteX0" fmla="*/ 0 w 1568570"/>
              <a:gd name="connsiteY0" fmla="*/ 780013 h 780013"/>
              <a:gd name="connsiteX1" fmla="*/ 805448 w 1568570"/>
              <a:gd name="connsiteY1" fmla="*/ 0 h 780013"/>
              <a:gd name="connsiteX2" fmla="*/ 1568317 w 1568570"/>
              <a:gd name="connsiteY2" fmla="*/ 756181 h 780013"/>
              <a:gd name="connsiteX3" fmla="*/ 0 w 1568570"/>
              <a:gd name="connsiteY3" fmla="*/ 780013 h 78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8570" h="780013">
                <a:moveTo>
                  <a:pt x="0" y="780013"/>
                </a:moveTo>
                <a:cubicBezTo>
                  <a:pt x="22577" y="772854"/>
                  <a:pt x="614066" y="457407"/>
                  <a:pt x="805448" y="0"/>
                </a:cubicBezTo>
                <a:cubicBezTo>
                  <a:pt x="1338525" y="651398"/>
                  <a:pt x="1577484" y="756042"/>
                  <a:pt x="1568317" y="756181"/>
                </a:cubicBezTo>
                <a:lnTo>
                  <a:pt x="0" y="780013"/>
                </a:lnTo>
                <a:close/>
              </a:path>
            </a:pathLst>
          </a:custGeom>
          <a:solidFill>
            <a:srgbClr val="303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8479A2B-31D9-0E3C-9171-7C8A00505931}"/>
              </a:ext>
            </a:extLst>
          </p:cNvPr>
          <p:cNvSpPr txBox="1">
            <a:spLocks/>
          </p:cNvSpPr>
          <p:nvPr userDrawn="1"/>
        </p:nvSpPr>
        <p:spPr>
          <a:xfrm>
            <a:off x="11291245" y="6408696"/>
            <a:ext cx="1003253" cy="4793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000" b="1" cap="all" dirty="0">
                <a:solidFill>
                  <a:srgbClr val="EE426D"/>
                </a:solidFill>
              </a:rPr>
              <a:t>Gn5-2</a:t>
            </a:r>
            <a:endParaRPr lang="en-GB" sz="2000" b="1" cap="all" dirty="0">
              <a:solidFill>
                <a:srgbClr val="EE42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079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916E53-B331-D746-836D-0D6BAC2D7CF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9389" y="1567629"/>
            <a:ext cx="10444393" cy="4503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A95B5F70-4483-CEAA-B08B-0FAAFC153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89" y="734174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589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6F581CDD-E760-3C4B-B904-320C2653EC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2675" y="512986"/>
            <a:ext cx="569600" cy="321399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1F4270"/>
                </a:solidFill>
              </a:defRPr>
            </a:lvl1pPr>
          </a:lstStyle>
          <a:p>
            <a:pPr defTabSz="914377"/>
            <a:fld id="{99DB5B91-B4E4-4EE4-BE5C-3E09032CE5EC}" type="slidenum">
              <a:rPr lang="en-GB" smtClean="0"/>
              <a:pPr defTabSz="914377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40832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C3C02-CB49-7B46-F9C9-E6E7C6E13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25" y="390292"/>
            <a:ext cx="9390692" cy="752705"/>
          </a:xfrm>
          <a:prstGeom prst="rect">
            <a:avLst/>
          </a:prstGeom>
        </p:spPr>
        <p:txBody>
          <a:bodyPr/>
          <a:lstStyle>
            <a:lvl1pPr>
              <a:defRPr sz="2400" b="1" cap="none" baseline="0">
                <a:solidFill>
                  <a:srgbClr val="1F4270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6790A62-2E7B-5F7B-4677-4AD038BB7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2675" y="6502153"/>
            <a:ext cx="569600" cy="321399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defTabSz="914377"/>
            <a:fld id="{6FA41F67-6E16-BC4F-8A8C-42F359C0BCBA}" type="slidenum">
              <a:rPr lang="en-GB" smtClean="0"/>
              <a:pPr defTabSz="914377"/>
              <a:t>‹#›</a:t>
            </a:fld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B244539-6C7B-7301-9B0A-59FE06FB2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71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916E53-B331-D746-836D-0D6BAC2D7CF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9389" y="1567629"/>
            <a:ext cx="10444393" cy="4503737"/>
          </a:xfrm>
          <a:prstGeom prst="rect">
            <a:avLst/>
          </a:prstGeom>
        </p:spPr>
        <p:txBody>
          <a:bodyPr/>
          <a:lstStyle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A95B5F70-4483-CEAA-B08B-0FAAFC153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89" y="387589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536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A939C3-905C-4049-D5FD-91F532688AE0}"/>
              </a:ext>
            </a:extLst>
          </p:cNvPr>
          <p:cNvSpPr/>
          <p:nvPr userDrawn="1"/>
        </p:nvSpPr>
        <p:spPr>
          <a:xfrm>
            <a:off x="0" y="-22302"/>
            <a:ext cx="12192000" cy="6842711"/>
          </a:xfrm>
          <a:prstGeom prst="rect">
            <a:avLst/>
          </a:prstGeom>
          <a:solidFill>
            <a:srgbClr val="303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5F30A1-C025-1F55-1C24-49A097BD07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6" t="60631" r="43125" b="7997"/>
          <a:stretch/>
        </p:blipFill>
        <p:spPr>
          <a:xfrm>
            <a:off x="711199" y="-22302"/>
            <a:ext cx="11480801" cy="58252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47AC89-A300-37E0-582A-DEC698078DFC}"/>
              </a:ext>
            </a:extLst>
          </p:cNvPr>
          <p:cNvSpPr/>
          <p:nvPr userDrawn="1"/>
        </p:nvSpPr>
        <p:spPr>
          <a:xfrm>
            <a:off x="0" y="4828031"/>
            <a:ext cx="12192000" cy="2052067"/>
          </a:xfrm>
          <a:prstGeom prst="rect">
            <a:avLst/>
          </a:prstGeom>
          <a:solidFill>
            <a:srgbClr val="42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8C079E9-6E43-7154-64B2-1A5EEF4F8B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504"/>
          <a:stretch/>
        </p:blipFill>
        <p:spPr>
          <a:xfrm>
            <a:off x="852542" y="682159"/>
            <a:ext cx="1432450" cy="689706"/>
          </a:xfrm>
          <a:prstGeom prst="rect">
            <a:avLst/>
          </a:prstGeom>
        </p:spPr>
      </p:pic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623F1CF0-B6DA-C595-B8D5-3F1209326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354" y="2187410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909EE48B-16DB-EFC1-DECD-D77BE81D890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44354" y="2650636"/>
            <a:ext cx="10444393" cy="479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subtitle styles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CCCA3BB8-A994-4079-4751-525E79977CE8}"/>
              </a:ext>
            </a:extLst>
          </p:cNvPr>
          <p:cNvSpPr txBox="1">
            <a:spLocks/>
          </p:cNvSpPr>
          <p:nvPr userDrawn="1"/>
        </p:nvSpPr>
        <p:spPr>
          <a:xfrm>
            <a:off x="744354" y="5303545"/>
            <a:ext cx="5467827" cy="4276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solidFill>
                  <a:schemeClr val="bg1"/>
                </a:solidFill>
              </a:rPr>
              <a:t>www.geant.org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9" name="Picture 8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47868D09-7E26-5049-0782-B28B5EDDF46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89" y="5824136"/>
            <a:ext cx="1984777" cy="41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51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639E1F8-990F-F5B1-0F9A-2A6582A4B0A9}"/>
              </a:ext>
            </a:extLst>
          </p:cNvPr>
          <p:cNvSpPr/>
          <p:nvPr userDrawn="1"/>
        </p:nvSpPr>
        <p:spPr>
          <a:xfrm>
            <a:off x="0" y="-22302"/>
            <a:ext cx="12192000" cy="6842711"/>
          </a:xfrm>
          <a:prstGeom prst="rect">
            <a:avLst/>
          </a:prstGeom>
          <a:solidFill>
            <a:srgbClr val="303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A85A7FE-50B9-666E-795F-45B63970CB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6" t="60631" r="43125" b="7997"/>
          <a:stretch/>
        </p:blipFill>
        <p:spPr>
          <a:xfrm>
            <a:off x="711199" y="-22302"/>
            <a:ext cx="11480801" cy="58252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B5C591-99D1-235D-18AA-B504CEF331E4}"/>
              </a:ext>
            </a:extLst>
          </p:cNvPr>
          <p:cNvSpPr/>
          <p:nvPr userDrawn="1"/>
        </p:nvSpPr>
        <p:spPr>
          <a:xfrm>
            <a:off x="0" y="4828031"/>
            <a:ext cx="12192000" cy="2052067"/>
          </a:xfrm>
          <a:prstGeom prst="rect">
            <a:avLst/>
          </a:prstGeom>
          <a:solidFill>
            <a:srgbClr val="42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4D23DF3-447B-8C13-7C2C-570B97CE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504"/>
          <a:stretch/>
        </p:blipFill>
        <p:spPr>
          <a:xfrm>
            <a:off x="852542" y="682159"/>
            <a:ext cx="1432450" cy="6897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800" b="1" kern="1200" dirty="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9389" y="918524"/>
            <a:ext cx="10472611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388" y="1566391"/>
            <a:ext cx="104726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886023-3160-F54D-ABE2-A8AFA16E520E}"/>
              </a:ext>
            </a:extLst>
          </p:cNvPr>
          <p:cNvSpPr/>
          <p:nvPr userDrawn="1"/>
        </p:nvSpPr>
        <p:spPr>
          <a:xfrm>
            <a:off x="0" y="-38314"/>
            <a:ext cx="12192000" cy="593453"/>
          </a:xfrm>
          <a:prstGeom prst="rect">
            <a:avLst/>
          </a:prstGeom>
          <a:solidFill>
            <a:srgbClr val="1D2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72B47DB-29AD-084C-8232-6CAF9C67327F}"/>
              </a:ext>
            </a:extLst>
          </p:cNvPr>
          <p:cNvSpPr txBox="1">
            <a:spLocks/>
          </p:cNvSpPr>
          <p:nvPr userDrawn="1"/>
        </p:nvSpPr>
        <p:spPr>
          <a:xfrm>
            <a:off x="10646471" y="105344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EB0FA4-9B1C-4D6B-AF0A-97437B69127A}" type="slidenum">
              <a:rPr lang="en-GB" smtClean="0">
                <a:solidFill>
                  <a:schemeClr val="bg1"/>
                </a:solidFill>
              </a:rPr>
              <a:pPr/>
              <a:t>‹#›</a:t>
            </a:fld>
            <a:r>
              <a:rPr lang="en-GB" dirty="0">
                <a:solidFill>
                  <a:schemeClr val="bg1"/>
                </a:solidFill>
              </a:rPr>
              <a:t>     |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65F78CF-3545-4647-AFFC-4E9114BD5F00}"/>
              </a:ext>
            </a:extLst>
          </p:cNvPr>
          <p:cNvSpPr txBox="1">
            <a:spLocks/>
          </p:cNvSpPr>
          <p:nvPr userDrawn="1"/>
        </p:nvSpPr>
        <p:spPr>
          <a:xfrm>
            <a:off x="11356610" y="139678"/>
            <a:ext cx="1268825" cy="29094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rgbClr val="F4E200"/>
                </a:solidFill>
                <a:latin typeface="+mn-lt"/>
              </a:rPr>
              <a:t>GN5-2</a:t>
            </a:r>
            <a:endParaRPr lang="en-GB" sz="1200" b="1" dirty="0">
              <a:solidFill>
                <a:srgbClr val="F4E200"/>
              </a:solidFill>
              <a:latin typeface="+mn-lt"/>
            </a:endParaRPr>
          </a:p>
        </p:txBody>
      </p:sp>
      <p:pic>
        <p:nvPicPr>
          <p:cNvPr id="5" name="Picture 4" descr="A picture containing aircraft&#10;&#10;Description automatically generated">
            <a:extLst>
              <a:ext uri="{FF2B5EF4-FFF2-40B4-BE49-F238E27FC236}">
                <a16:creationId xmlns:a16="http://schemas.microsoft.com/office/drawing/2014/main" id="{A3DBBBB7-9CE4-D342-A765-EF35A5E661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1" t="70685" r="16055" b="24139"/>
          <a:stretch/>
        </p:blipFill>
        <p:spPr>
          <a:xfrm flipH="1">
            <a:off x="0" y="-38313"/>
            <a:ext cx="10286482" cy="59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9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5" r:id="rId2"/>
    <p:sldLayoutId id="2147483686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800" b="1" kern="1200" dirty="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0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800" b="1" kern="1200" dirty="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639E1F8-990F-F5B1-0F9A-2A6582A4B0A9}"/>
              </a:ext>
            </a:extLst>
          </p:cNvPr>
          <p:cNvSpPr/>
          <p:nvPr userDrawn="1"/>
        </p:nvSpPr>
        <p:spPr>
          <a:xfrm>
            <a:off x="0" y="-22302"/>
            <a:ext cx="12192000" cy="6842711"/>
          </a:xfrm>
          <a:prstGeom prst="rect">
            <a:avLst/>
          </a:prstGeom>
          <a:solidFill>
            <a:srgbClr val="303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A85A7FE-50B9-666E-795F-45B63970CB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6" t="60631" r="43125" b="7997"/>
          <a:stretch/>
        </p:blipFill>
        <p:spPr>
          <a:xfrm>
            <a:off x="711199" y="-22302"/>
            <a:ext cx="11480801" cy="58252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B5C591-99D1-235D-18AA-B504CEF331E4}"/>
              </a:ext>
            </a:extLst>
          </p:cNvPr>
          <p:cNvSpPr/>
          <p:nvPr userDrawn="1"/>
        </p:nvSpPr>
        <p:spPr>
          <a:xfrm>
            <a:off x="0" y="4828031"/>
            <a:ext cx="12192000" cy="2052067"/>
          </a:xfrm>
          <a:prstGeom prst="rect">
            <a:avLst/>
          </a:prstGeom>
          <a:solidFill>
            <a:srgbClr val="42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3F881E-B96E-DF9A-A5E7-193EEFB677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504"/>
          <a:stretch/>
        </p:blipFill>
        <p:spPr>
          <a:xfrm>
            <a:off x="852542" y="682159"/>
            <a:ext cx="1432450" cy="68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5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800" b="1" kern="1200" dirty="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zenodo.org/records/1479380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zenodo.org/records/14793806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8CCB0DA-D0FE-38AB-2E6B-0D79AC5FEAC8}"/>
              </a:ext>
            </a:extLst>
          </p:cNvPr>
          <p:cNvSpPr txBox="1">
            <a:spLocks/>
          </p:cNvSpPr>
          <p:nvPr/>
        </p:nvSpPr>
        <p:spPr>
          <a:xfrm>
            <a:off x="744354" y="3940600"/>
            <a:ext cx="7485589" cy="73226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000" cap="all" dirty="0">
              <a:solidFill>
                <a:schemeClr val="bg1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0EE7EDA4-3067-4DC1-E658-1AB44EC4A9F6}"/>
              </a:ext>
            </a:extLst>
          </p:cNvPr>
          <p:cNvSpPr txBox="1">
            <a:spLocks/>
          </p:cNvSpPr>
          <p:nvPr/>
        </p:nvSpPr>
        <p:spPr>
          <a:xfrm>
            <a:off x="130896" y="6276801"/>
            <a:ext cx="6199690" cy="68562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TNC 2025 – 10 June 2025, </a:t>
            </a:r>
            <a:r>
              <a:rPr lang="en-US" sz="1600" dirty="0" err="1">
                <a:solidFill>
                  <a:schemeClr val="bg1"/>
                </a:solidFill>
              </a:rPr>
              <a:t>jan.meijer@sikt.no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27E757D6-C1A6-5F20-39AE-D5C4BC7D4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354" y="2314410"/>
            <a:ext cx="10793222" cy="430909"/>
          </a:xfrm>
        </p:spPr>
        <p:txBody>
          <a:bodyPr/>
          <a:lstStyle/>
          <a:p>
            <a:r>
              <a:rPr lang="en-US" dirty="0"/>
              <a:t>A bright future together?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D4C65C26-CF99-E236-2A5D-989BA89C0B6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Calibri"/>
              </a:rPr>
              <a:t>what got us here might not take us there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Jan Meijer, </a:t>
            </a:r>
            <a:r>
              <a:rPr lang="en-US" dirty="0" err="1">
                <a:cs typeface="Calibri"/>
              </a:rPr>
              <a:t>Sikt</a:t>
            </a:r>
            <a:r>
              <a:rPr lang="en-US" dirty="0">
                <a:cs typeface="Calibri"/>
              </a:rPr>
              <a:t> – Norwegian Agency for Shared Services in R&amp;E</a:t>
            </a:r>
          </a:p>
          <a:p>
            <a:r>
              <a:rPr lang="en-US" dirty="0">
                <a:cs typeface="Calibri"/>
              </a:rPr>
              <a:t>Task lead service concepts GN5-2 Above-the-Net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34C7133F-B398-3ED1-8BFA-F33E0044E565}"/>
              </a:ext>
            </a:extLst>
          </p:cNvPr>
          <p:cNvSpPr txBox="1">
            <a:spLocks/>
          </p:cNvSpPr>
          <p:nvPr/>
        </p:nvSpPr>
        <p:spPr>
          <a:xfrm>
            <a:off x="744353" y="5013696"/>
            <a:ext cx="8422795" cy="68562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O" sz="2400" dirty="0">
                <a:solidFill>
                  <a:schemeClr val="bg1"/>
                </a:solidFill>
              </a:rPr>
              <a:t>Recommendations collective cloud strategy GÉANT Association</a:t>
            </a:r>
          </a:p>
          <a:p>
            <a:pPr lvl="1"/>
            <a:r>
              <a:rPr lang="en-GB" sz="2400" dirty="0">
                <a:solidFill>
                  <a:schemeClr val="bg1"/>
                </a:solidFill>
              </a:rPr>
              <a:t> </a:t>
            </a:r>
            <a:r>
              <a:rPr lang="en-GB" sz="2400" dirty="0">
                <a:solidFill>
                  <a:schemeClr val="bg1"/>
                </a:solidFill>
                <a:hlinkClick r:id="rId3" tooltip="https://zenodo.org/records/1479380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https://zenodo.org/records/14793806</a:t>
            </a:r>
            <a:r>
              <a:rPr lang="en-NO" sz="2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2544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A007D-015C-2D2C-8A87-BB826306B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644A64-8786-B28A-B5F1-D630D2AF7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10</a:t>
            </a:fld>
            <a:endParaRPr lang="en-GB" dirty="0"/>
          </a:p>
        </p:txBody>
      </p:sp>
      <p:pic>
        <p:nvPicPr>
          <p:cNvPr id="5" name="Picture 4" descr="A map of europe with green squares&#10;&#10;Description automatically generated">
            <a:extLst>
              <a:ext uri="{FF2B5EF4-FFF2-40B4-BE49-F238E27FC236}">
                <a16:creationId xmlns:a16="http://schemas.microsoft.com/office/drawing/2014/main" id="{E3359F75-282E-CA69-7CD7-CC06AD0E9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130" y="551067"/>
            <a:ext cx="2869870" cy="2328763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1A10D24-ACA7-9427-BC6A-139793608317}"/>
              </a:ext>
            </a:extLst>
          </p:cNvPr>
          <p:cNvSpPr/>
          <p:nvPr/>
        </p:nvSpPr>
        <p:spPr>
          <a:xfrm>
            <a:off x="331303" y="2925667"/>
            <a:ext cx="11690972" cy="957470"/>
          </a:xfrm>
          <a:prstGeom prst="roundRect">
            <a:avLst>
              <a:gd name="adj" fmla="val 869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43 countries - 5.000 research </a:t>
            </a:r>
            <a:r>
              <a:rPr lang="en-US" sz="2800" dirty="0" err="1"/>
              <a:t>organisations</a:t>
            </a:r>
            <a:r>
              <a:rPr lang="en-US" sz="2800" dirty="0"/>
              <a:t> - 1.2M researchers</a:t>
            </a:r>
          </a:p>
          <a:p>
            <a:pPr algn="ctr"/>
            <a:r>
              <a:rPr lang="en-US" sz="2800" dirty="0"/>
              <a:t>European Research Area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03BE018-D8B6-13E4-3627-996CFCFFBC11}"/>
              </a:ext>
            </a:extLst>
          </p:cNvPr>
          <p:cNvSpPr/>
          <p:nvPr/>
        </p:nvSpPr>
        <p:spPr>
          <a:xfrm>
            <a:off x="331303" y="6057307"/>
            <a:ext cx="11603398" cy="752706"/>
          </a:xfrm>
          <a:prstGeom prst="roundRect">
            <a:avLst>
              <a:gd name="adj" fmla="val 869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43 NRENs + GÉANT </a:t>
            </a:r>
            <a:r>
              <a:rPr lang="en-US" sz="2800" dirty="0" err="1"/>
              <a:t>organisation</a:t>
            </a:r>
            <a:r>
              <a:rPr lang="en-US" sz="2800" dirty="0"/>
              <a:t>, 4.100+ employees, €1.000M+ budget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EBD5E8A-F426-B1CF-38A3-F09620F16BD8}"/>
              </a:ext>
            </a:extLst>
          </p:cNvPr>
          <p:cNvSpPr/>
          <p:nvPr/>
        </p:nvSpPr>
        <p:spPr>
          <a:xfrm>
            <a:off x="2139043" y="3956678"/>
            <a:ext cx="7527471" cy="957469"/>
          </a:xfrm>
          <a:prstGeom prst="roundRect">
            <a:avLst>
              <a:gd name="adj" fmla="val 869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/>
              <a:t>delivery to institutions through 43 NRENs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B7D1E21-89E9-80F5-272B-38BCB7F21A03}"/>
              </a:ext>
            </a:extLst>
          </p:cNvPr>
          <p:cNvSpPr txBox="1">
            <a:spLocks/>
          </p:cNvSpPr>
          <p:nvPr/>
        </p:nvSpPr>
        <p:spPr>
          <a:xfrm>
            <a:off x="581695" y="26495"/>
            <a:ext cx="9390692" cy="7527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NO" dirty="0">
                <a:solidFill>
                  <a:schemeClr val="bg1"/>
                </a:solidFill>
              </a:rPr>
              <a:t>Why not behave as a pan-European service provider?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209A560-F637-8464-D876-C46D4B9059F0}"/>
              </a:ext>
            </a:extLst>
          </p:cNvPr>
          <p:cNvSpPr/>
          <p:nvPr/>
        </p:nvSpPr>
        <p:spPr>
          <a:xfrm>
            <a:off x="3656214" y="5004064"/>
            <a:ext cx="4621064" cy="933864"/>
          </a:xfrm>
          <a:prstGeom prst="roundRect">
            <a:avLst>
              <a:gd name="adj" fmla="val 869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single technical platform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CC61912-9B6E-08C1-3448-2AB7902C3588}"/>
              </a:ext>
            </a:extLst>
          </p:cNvPr>
          <p:cNvSpPr/>
          <p:nvPr/>
        </p:nvSpPr>
        <p:spPr>
          <a:xfrm>
            <a:off x="3656214" y="825037"/>
            <a:ext cx="4621064" cy="1981251"/>
          </a:xfrm>
          <a:prstGeom prst="roundRect">
            <a:avLst>
              <a:gd name="adj" fmla="val 869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produce and deploy as one</a:t>
            </a:r>
          </a:p>
          <a:p>
            <a:pPr algn="ctr"/>
            <a:r>
              <a:rPr lang="en-US" sz="2800" dirty="0"/>
              <a:t>economies of scale &amp; scope</a:t>
            </a:r>
          </a:p>
          <a:p>
            <a:pPr algn="ctr"/>
            <a:r>
              <a:rPr lang="en-US" sz="2800" dirty="0"/>
              <a:t>robust teams</a:t>
            </a:r>
          </a:p>
          <a:p>
            <a:pPr algn="ctr"/>
            <a:r>
              <a:rPr lang="en-US" sz="2800" dirty="0"/>
              <a:t>increased quality and agility</a:t>
            </a:r>
          </a:p>
        </p:txBody>
      </p:sp>
    </p:spTree>
    <p:extLst>
      <p:ext uri="{BB962C8B-B14F-4D97-AF65-F5344CB8AC3E}">
        <p14:creationId xmlns:p14="http://schemas.microsoft.com/office/powerpoint/2010/main" val="340575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EF253-C788-CA3E-FAA1-74DA576D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24" y="-74085"/>
            <a:ext cx="10703806" cy="752705"/>
          </a:xfrm>
        </p:spPr>
        <p:txBody>
          <a:bodyPr/>
          <a:lstStyle/>
          <a:p>
            <a:r>
              <a:rPr lang="en-NO" dirty="0">
                <a:solidFill>
                  <a:schemeClr val="bg1"/>
                </a:solidFill>
              </a:rPr>
              <a:t>Example:  large European sovereign S3 object storage infrastructure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A5B559-1303-8DB9-70BE-3AD432E56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6FA41F67-6E16-BC4F-8A8C-42F359C0BCBA}" type="slidenum">
              <a:rPr lang="en-GB" smtClean="0"/>
              <a:pPr defTabSz="914377"/>
              <a:t>11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9B0219-48CB-1287-5FA7-0E67EBAE4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524" y="2162346"/>
            <a:ext cx="10515600" cy="1805471"/>
          </a:xfrm>
        </p:spPr>
        <p:txBody>
          <a:bodyPr>
            <a:normAutofit/>
          </a:bodyPr>
          <a:lstStyle/>
          <a:p>
            <a:r>
              <a:rPr lang="en-NO" dirty="0"/>
              <a:t>single coherent service</a:t>
            </a:r>
          </a:p>
          <a:p>
            <a:r>
              <a:rPr lang="en-NO" dirty="0"/>
              <a:t>one technical platform – joint operations – business layer</a:t>
            </a:r>
            <a:endParaRPr lang="en-NO" dirty="0">
              <a:highlight>
                <a:srgbClr val="FFFF00"/>
              </a:highlight>
            </a:endParaRPr>
          </a:p>
          <a:p>
            <a:r>
              <a:rPr lang="en-NO" dirty="0"/>
              <a:t>sovereign deployment</a:t>
            </a:r>
          </a:p>
          <a:p>
            <a:r>
              <a:rPr lang="en-NO" dirty="0"/>
              <a:t>joint financing, governance</a:t>
            </a:r>
          </a:p>
          <a:p>
            <a:endParaRPr lang="en-NO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4A31973F-3AC2-A02A-B4E3-BD4F11EAFC30}"/>
              </a:ext>
            </a:extLst>
          </p:cNvPr>
          <p:cNvSpPr/>
          <p:nvPr/>
        </p:nvSpPr>
        <p:spPr>
          <a:xfrm>
            <a:off x="1885381" y="5760031"/>
            <a:ext cx="8174416" cy="74212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/>
              <a:t>complexity &amp; benefits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C5808E2-DB99-A8FF-7876-13070ECB3960}"/>
              </a:ext>
            </a:extLst>
          </p:cNvPr>
          <p:cNvSpPr/>
          <p:nvPr/>
        </p:nvSpPr>
        <p:spPr>
          <a:xfrm>
            <a:off x="1885381" y="4616729"/>
            <a:ext cx="1507175" cy="1098274"/>
          </a:xfrm>
          <a:prstGeom prst="roundRect">
            <a:avLst>
              <a:gd name="adj" fmla="val 869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common blueprints for storage pod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AE4EE23-DB81-8138-A4A0-503DC3A45557}"/>
              </a:ext>
            </a:extLst>
          </p:cNvPr>
          <p:cNvSpPr/>
          <p:nvPr/>
        </p:nvSpPr>
        <p:spPr>
          <a:xfrm>
            <a:off x="4013568" y="4636495"/>
            <a:ext cx="1507175" cy="1098274"/>
          </a:xfrm>
          <a:prstGeom prst="roundRect">
            <a:avLst>
              <a:gd name="adj" fmla="val 869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joint procurement components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BADF371-658D-2728-E701-044127CB461E}"/>
              </a:ext>
            </a:extLst>
          </p:cNvPr>
          <p:cNvSpPr/>
          <p:nvPr/>
        </p:nvSpPr>
        <p:spPr>
          <a:xfrm>
            <a:off x="7046908" y="4636495"/>
            <a:ext cx="1507175" cy="1098274"/>
          </a:xfrm>
          <a:prstGeom prst="roundRect">
            <a:avLst>
              <a:gd name="adj" fmla="val 869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single technical platform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AF0F8F9-3345-A542-B4B6-A89ABAF5EABD}"/>
              </a:ext>
            </a:extLst>
          </p:cNvPr>
          <p:cNvSpPr/>
          <p:nvPr/>
        </p:nvSpPr>
        <p:spPr>
          <a:xfrm>
            <a:off x="8552622" y="4636495"/>
            <a:ext cx="1507175" cy="1098274"/>
          </a:xfrm>
          <a:prstGeom prst="roundRect">
            <a:avLst>
              <a:gd name="adj" fmla="val 869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operations</a:t>
            </a:r>
          </a:p>
          <a:p>
            <a:pPr algn="ctr"/>
            <a:r>
              <a:rPr lang="en-US" dirty="0"/>
              <a:t>finances</a:t>
            </a:r>
          </a:p>
          <a:p>
            <a:pPr algn="ctr"/>
            <a:r>
              <a:rPr lang="en-US" dirty="0"/>
              <a:t>sales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C096CC0-6046-4D4E-453E-EF13B94535FB}"/>
              </a:ext>
            </a:extLst>
          </p:cNvPr>
          <p:cNvSpPr txBox="1">
            <a:spLocks/>
          </p:cNvSpPr>
          <p:nvPr/>
        </p:nvSpPr>
        <p:spPr>
          <a:xfrm>
            <a:off x="454524" y="789551"/>
            <a:ext cx="10515600" cy="943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O" dirty="0"/>
              <a:t>Itch: how to produce cost-effective sovereign cloudy infra competitive over 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517F33-606F-6A19-156A-35C8FA5754AE}"/>
              </a:ext>
            </a:extLst>
          </p:cNvPr>
          <p:cNvSpPr txBox="1"/>
          <p:nvPr/>
        </p:nvSpPr>
        <p:spPr>
          <a:xfrm>
            <a:off x="1885381" y="5958660"/>
            <a:ext cx="52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chemeClr val="bg1"/>
                </a:solidFill>
              </a:rPr>
              <a:t>low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12188F-64E0-7CAA-001F-0E3B38B073BC}"/>
              </a:ext>
            </a:extLst>
          </p:cNvPr>
          <p:cNvSpPr txBox="1"/>
          <p:nvPr/>
        </p:nvSpPr>
        <p:spPr>
          <a:xfrm>
            <a:off x="9276795" y="5946055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chemeClr val="bg1"/>
                </a:solidFill>
              </a:rPr>
              <a:t>high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914B2DC-7899-B538-5865-FCAFD397AE53}"/>
              </a:ext>
            </a:extLst>
          </p:cNvPr>
          <p:cNvSpPr txBox="1">
            <a:spLocks/>
          </p:cNvSpPr>
          <p:nvPr/>
        </p:nvSpPr>
        <p:spPr>
          <a:xfrm>
            <a:off x="454524" y="1261502"/>
            <a:ext cx="10515600" cy="582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O" dirty="0"/>
              <a:t>Hypothesis: single technical platform, jointly produced, cheaper &amp; better</a:t>
            </a:r>
          </a:p>
          <a:p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932235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9DF59-7082-9BA6-61A8-9CF0ABFCA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FB43B-4AE1-591B-88D8-93EEA7B2F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05" y="-113291"/>
            <a:ext cx="10941665" cy="752705"/>
          </a:xfrm>
        </p:spPr>
        <p:txBody>
          <a:bodyPr/>
          <a:lstStyle/>
          <a:p>
            <a:r>
              <a:rPr lang="en-NO" dirty="0">
                <a:solidFill>
                  <a:schemeClr val="bg1"/>
                </a:solidFill>
              </a:rPr>
              <a:t>Investment proposal prep GN5-2: large European object storage infrastructure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27E00B-8339-5242-52F9-D690A3544E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6FA41F67-6E16-BC4F-8A8C-42F359C0BCBA}" type="slidenum">
              <a:rPr lang="en-GB" smtClean="0"/>
              <a:pPr defTabSz="914377"/>
              <a:t>12</a:t>
            </a:fld>
            <a:endParaRPr lang="en-GB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9808CCB-C883-4C20-2EC4-CB50A086D82E}"/>
              </a:ext>
            </a:extLst>
          </p:cNvPr>
          <p:cNvSpPr txBox="1">
            <a:spLocks/>
          </p:cNvSpPr>
          <p:nvPr/>
        </p:nvSpPr>
        <p:spPr>
          <a:xfrm>
            <a:off x="357706" y="1256294"/>
            <a:ext cx="5738294" cy="44238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O" dirty="0"/>
              <a:t>technical: can be done, “just engineering”</a:t>
            </a:r>
          </a:p>
          <a:p>
            <a:r>
              <a:rPr lang="en-NO" dirty="0"/>
              <a:t>producers &amp; consumers</a:t>
            </a:r>
          </a:p>
          <a:p>
            <a:r>
              <a:rPr lang="en-NO" dirty="0"/>
              <a:t>challenge: organising, business layer, politics</a:t>
            </a:r>
          </a:p>
          <a:p>
            <a:pPr lvl="1"/>
            <a:r>
              <a:rPr lang="en-NO" dirty="0"/>
              <a:t>up-front federation</a:t>
            </a:r>
          </a:p>
          <a:p>
            <a:r>
              <a:rPr lang="en-NO" dirty="0"/>
              <a:t>likely key customers: research data repos</a:t>
            </a:r>
          </a:p>
          <a:p>
            <a:r>
              <a:rPr lang="en-NO" dirty="0"/>
              <a:t>economy of scale &amp; scope</a:t>
            </a:r>
          </a:p>
          <a:p>
            <a:pPr lvl="1"/>
            <a:r>
              <a:rPr lang="en-NO" dirty="0"/>
              <a:t>risk vs. reward?</a:t>
            </a:r>
          </a:p>
          <a:p>
            <a:r>
              <a:rPr lang="en-NO" dirty="0"/>
              <a:t>start </a:t>
            </a:r>
            <a:r>
              <a:rPr lang="en-NO"/>
              <a:t>with coalition of willing and grow</a:t>
            </a:r>
            <a:endParaRPr lang="en-NO" dirty="0"/>
          </a:p>
          <a:p>
            <a:pPr lvl="1"/>
            <a:r>
              <a:rPr lang="en-NO" dirty="0"/>
              <a:t>make it more interesting to join than invest in new local infra, when that time comes</a:t>
            </a:r>
          </a:p>
          <a:p>
            <a:pPr lvl="1"/>
            <a:endParaRPr lang="en-NO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D7A8EB3-5350-29D8-AB14-4749DED0E874}"/>
              </a:ext>
            </a:extLst>
          </p:cNvPr>
          <p:cNvSpPr txBox="1">
            <a:spLocks/>
          </p:cNvSpPr>
          <p:nvPr/>
        </p:nvSpPr>
        <p:spPr>
          <a:xfrm>
            <a:off x="192054" y="583743"/>
            <a:ext cx="9390692" cy="752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kern="1200" cap="none" baseline="0">
                <a:solidFill>
                  <a:srgbClr val="1F427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NO" dirty="0"/>
              <a:t>Early observations</a:t>
            </a:r>
          </a:p>
        </p:txBody>
      </p:sp>
      <p:pic>
        <p:nvPicPr>
          <p:cNvPr id="11" name="Picture 10" descr="A map of europe with green squares&#10;&#10;Description automatically generated">
            <a:extLst>
              <a:ext uri="{FF2B5EF4-FFF2-40B4-BE49-F238E27FC236}">
                <a16:creationId xmlns:a16="http://schemas.microsoft.com/office/drawing/2014/main" id="{8FDDE098-4B7D-5661-69F2-8402C23D4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145" y="4436138"/>
            <a:ext cx="2736819" cy="2220799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F65D089-32A4-2D5D-355A-AC7FC49D03A9}"/>
              </a:ext>
            </a:extLst>
          </p:cNvPr>
          <p:cNvSpPr/>
          <p:nvPr/>
        </p:nvSpPr>
        <p:spPr>
          <a:xfrm>
            <a:off x="8927964" y="2421862"/>
            <a:ext cx="3217601" cy="2200363"/>
          </a:xfrm>
          <a:prstGeom prst="roundRect">
            <a:avLst>
              <a:gd name="adj" fmla="val 869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43 countries</a:t>
            </a:r>
          </a:p>
          <a:p>
            <a:r>
              <a:rPr lang="en-US" dirty="0"/>
              <a:t>–5.000 R&amp;E </a:t>
            </a:r>
            <a:r>
              <a:rPr lang="en-US" dirty="0" err="1"/>
              <a:t>organisations</a:t>
            </a:r>
            <a:endParaRPr lang="en-US" dirty="0"/>
          </a:p>
          <a:p>
            <a:r>
              <a:rPr lang="en-US" dirty="0"/>
              <a:t>–1.2M researchers</a:t>
            </a:r>
          </a:p>
          <a:p>
            <a:endParaRPr lang="en-US" dirty="0"/>
          </a:p>
          <a:p>
            <a:r>
              <a:rPr lang="en-US" dirty="0"/>
              <a:t>European Research Area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012DDFD-06A2-03AF-FFE7-6026AC21859E}"/>
              </a:ext>
            </a:extLst>
          </p:cNvPr>
          <p:cNvSpPr/>
          <p:nvPr/>
        </p:nvSpPr>
        <p:spPr>
          <a:xfrm>
            <a:off x="8927964" y="598144"/>
            <a:ext cx="3217601" cy="1716156"/>
          </a:xfrm>
          <a:prstGeom prst="roundRect">
            <a:avLst>
              <a:gd name="adj" fmla="val 869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GEANT Association</a:t>
            </a:r>
          </a:p>
          <a:p>
            <a:endParaRPr lang="en-US" dirty="0"/>
          </a:p>
          <a:p>
            <a:r>
              <a:rPr lang="en-US" dirty="0"/>
              <a:t>43 NRENs + GÉANT org</a:t>
            </a:r>
          </a:p>
          <a:p>
            <a:r>
              <a:rPr lang="en-US" dirty="0"/>
              <a:t>4.100+ employees</a:t>
            </a:r>
          </a:p>
          <a:p>
            <a:r>
              <a:rPr lang="en-US" dirty="0"/>
              <a:t>€1.000M+ budget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20EE696-537C-C543-0D2A-6848BF92C175}"/>
              </a:ext>
            </a:extLst>
          </p:cNvPr>
          <p:cNvSpPr/>
          <p:nvPr/>
        </p:nvSpPr>
        <p:spPr>
          <a:xfrm>
            <a:off x="8927964" y="4741999"/>
            <a:ext cx="3217601" cy="1914939"/>
          </a:xfrm>
          <a:prstGeom prst="roundRect">
            <a:avLst>
              <a:gd name="adj" fmla="val 869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–50 pan-European RIs</a:t>
            </a:r>
          </a:p>
          <a:p>
            <a:r>
              <a:rPr lang="en-US" dirty="0"/>
              <a:t>–150 large storage / processing plants</a:t>
            </a:r>
          </a:p>
          <a:p>
            <a:r>
              <a:rPr lang="en-US" dirty="0"/>
              <a:t>- 250 Trustworthy Data Repos</a:t>
            </a:r>
          </a:p>
          <a:p>
            <a:r>
              <a:rPr lang="en-US" dirty="0"/>
              <a:t>- ? institutions producing digital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947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1950C-9A57-31DF-CFAB-2EE51C869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6C8A7-448C-7AE1-3336-3F3C2516D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24" y="-74085"/>
            <a:ext cx="10703806" cy="752705"/>
          </a:xfrm>
        </p:spPr>
        <p:txBody>
          <a:bodyPr/>
          <a:lstStyle/>
          <a:p>
            <a:r>
              <a:rPr lang="en-NO" dirty="0">
                <a:solidFill>
                  <a:schemeClr val="bg1"/>
                </a:solidFill>
              </a:rPr>
              <a:t>Example 2: FileSender deployment model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2547B1-4BBD-D08A-23BC-F9D184618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6FA41F67-6E16-BC4F-8A8C-42F359C0BCBA}" type="slidenum">
              <a:rPr lang="en-GB" smtClean="0"/>
              <a:pPr defTabSz="914377"/>
              <a:t>13</a:t>
            </a:fld>
            <a:endParaRPr lang="en-GB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D67F3A1-8D11-09D9-1716-523703735412}"/>
              </a:ext>
            </a:extLst>
          </p:cNvPr>
          <p:cNvSpPr txBox="1">
            <a:spLocks/>
          </p:cNvSpPr>
          <p:nvPr/>
        </p:nvSpPr>
        <p:spPr>
          <a:xfrm>
            <a:off x="454524" y="789551"/>
            <a:ext cx="10515600" cy="943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NO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69EC0C5-8A2E-EDF5-2FF6-3358965F496C}"/>
              </a:ext>
            </a:extLst>
          </p:cNvPr>
          <p:cNvSpPr txBox="1">
            <a:spLocks/>
          </p:cNvSpPr>
          <p:nvPr/>
        </p:nvSpPr>
        <p:spPr>
          <a:xfrm>
            <a:off x="454524" y="2311149"/>
            <a:ext cx="3212178" cy="2235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O" dirty="0"/>
              <a:t>29 different deployment setups of the same software the most effective deployment platform?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DDD5151-9763-364B-2824-16DF6FE3E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342" y="947057"/>
            <a:ext cx="7687098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869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F1A02-E11B-86FE-786C-FF4184B64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B2FDD-6301-840A-5240-9F0815492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86" y="-113290"/>
            <a:ext cx="9390692" cy="752705"/>
          </a:xfrm>
        </p:spPr>
        <p:txBody>
          <a:bodyPr/>
          <a:lstStyle/>
          <a:p>
            <a:r>
              <a:rPr lang="en-NO" dirty="0">
                <a:solidFill>
                  <a:schemeClr val="bg1"/>
                </a:solidFill>
              </a:rPr>
              <a:t>Main challenge for European NREN collective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49F108-B366-8742-1E71-31E77F10C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6FA41F67-6E16-BC4F-8A8C-42F359C0BCBA}" type="slidenum">
              <a:rPr lang="en-GB" smtClean="0"/>
              <a:pPr defTabSz="914377"/>
              <a:t>14</a:t>
            </a:fld>
            <a:endParaRPr lang="en-GB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812242E-960A-503D-0DA3-FF6E72E8F7B9}"/>
              </a:ext>
            </a:extLst>
          </p:cNvPr>
          <p:cNvSpPr/>
          <p:nvPr/>
        </p:nvSpPr>
        <p:spPr>
          <a:xfrm>
            <a:off x="1023988" y="1217819"/>
            <a:ext cx="2924068" cy="2709981"/>
          </a:xfrm>
          <a:prstGeom prst="roundRect">
            <a:avLst>
              <a:gd name="adj" fmla="val 869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limited economy of scale for as-a-Service delivery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498D531-6DCF-A63A-65A9-65F5953C5667}"/>
              </a:ext>
            </a:extLst>
          </p:cNvPr>
          <p:cNvSpPr/>
          <p:nvPr/>
        </p:nvSpPr>
        <p:spPr>
          <a:xfrm>
            <a:off x="4633398" y="1217819"/>
            <a:ext cx="2924068" cy="2709982"/>
          </a:xfrm>
          <a:prstGeom prst="roundRect">
            <a:avLst>
              <a:gd name="adj" fmla="val 869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changes in collective NREN customer base &amp; context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3682F03-592A-9890-8FD7-ED8ED90611EE}"/>
              </a:ext>
            </a:extLst>
          </p:cNvPr>
          <p:cNvSpPr/>
          <p:nvPr/>
        </p:nvSpPr>
        <p:spPr>
          <a:xfrm>
            <a:off x="8242808" y="1217816"/>
            <a:ext cx="2924068" cy="2709983"/>
          </a:xfrm>
          <a:prstGeom prst="roundRect">
            <a:avLst>
              <a:gd name="adj" fmla="val 869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increased expectations at national and European levels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D52B5A7-8EC6-0F10-9DE1-19EEC937D670}"/>
              </a:ext>
            </a:extLst>
          </p:cNvPr>
          <p:cNvSpPr/>
          <p:nvPr/>
        </p:nvSpPr>
        <p:spPr>
          <a:xfrm>
            <a:off x="799326" y="3927800"/>
            <a:ext cx="10592212" cy="2735052"/>
          </a:xfrm>
          <a:prstGeom prst="roundRect">
            <a:avLst>
              <a:gd name="adj" fmla="val 869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C000"/>
                </a:solidFill>
                <a:effectLst/>
                <a:latin typeface="Helvetica" pitchFamily="2" charset="0"/>
              </a:rPr>
              <a:t>no individual European NREN will be large enough to</a:t>
            </a:r>
          </a:p>
          <a:p>
            <a:pPr algn="ctr"/>
            <a:r>
              <a:rPr lang="en-GB" sz="3200" dirty="0">
                <a:solidFill>
                  <a:srgbClr val="FFC000"/>
                </a:solidFill>
                <a:effectLst/>
                <a:latin typeface="Helvetica" pitchFamily="2" charset="0"/>
              </a:rPr>
              <a:t>provide cloudy services cost-effectively over time, at ever-increasing compliance, quality and</a:t>
            </a:r>
          </a:p>
          <a:p>
            <a:pPr algn="ctr"/>
            <a:r>
              <a:rPr lang="en-GB" sz="3200" dirty="0">
                <a:solidFill>
                  <a:srgbClr val="FFC000"/>
                </a:solidFill>
                <a:effectLst/>
                <a:latin typeface="Helvetica" pitchFamily="2" charset="0"/>
              </a:rPr>
              <a:t>functionality levels.</a:t>
            </a:r>
          </a:p>
        </p:txBody>
      </p:sp>
    </p:spTree>
    <p:extLst>
      <p:ext uri="{BB962C8B-B14F-4D97-AF65-F5344CB8AC3E}">
        <p14:creationId xmlns:p14="http://schemas.microsoft.com/office/powerpoint/2010/main" val="1177857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BACB5-0A87-5891-1B52-1F421ACE4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A bright future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6500D-498D-70AC-D007-982770CA8A3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NO" dirty="0"/>
              <a:t>through different types of togetherness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758F7FA8-33A4-F337-036C-D1EA46BB5F61}"/>
              </a:ext>
            </a:extLst>
          </p:cNvPr>
          <p:cNvSpPr txBox="1">
            <a:spLocks/>
          </p:cNvSpPr>
          <p:nvPr/>
        </p:nvSpPr>
        <p:spPr>
          <a:xfrm>
            <a:off x="744354" y="3867803"/>
            <a:ext cx="8422795" cy="68562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O" sz="2400" dirty="0">
                <a:solidFill>
                  <a:schemeClr val="bg1"/>
                </a:solidFill>
              </a:rPr>
              <a:t>Recommendations collective cloud strategy GÉANT Association</a:t>
            </a:r>
          </a:p>
          <a:p>
            <a:pPr lvl="1"/>
            <a:r>
              <a:rPr lang="en-GB" sz="2400" dirty="0">
                <a:solidFill>
                  <a:schemeClr val="bg1"/>
                </a:solidFill>
              </a:rPr>
              <a:t> </a:t>
            </a:r>
            <a:r>
              <a:rPr lang="en-GB" sz="2400" dirty="0">
                <a:solidFill>
                  <a:schemeClr val="bg1"/>
                </a:solidFill>
                <a:hlinkClick r:id="rId2" tooltip="https://zenodo.org/records/1479380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https://zenodo.org/records/14793806</a:t>
            </a:r>
            <a:r>
              <a:rPr lang="en-NO" sz="2400" dirty="0">
                <a:solidFill>
                  <a:schemeClr val="bg1"/>
                </a:solidFill>
              </a:rPr>
              <a:t> </a:t>
            </a:r>
          </a:p>
          <a:p>
            <a:pPr indent="-228600"/>
            <a:endParaRPr lang="en-NO" sz="2400" dirty="0">
              <a:solidFill>
                <a:schemeClr val="bg1"/>
              </a:solidFill>
            </a:endParaRPr>
          </a:p>
          <a:p>
            <a:pPr indent="-228600"/>
            <a:r>
              <a:rPr lang="en-NO" sz="2400" dirty="0">
                <a:solidFill>
                  <a:schemeClr val="bg1"/>
                </a:solidFill>
              </a:rPr>
              <a:t>Questions? jan.meijer@sikt.no</a:t>
            </a:r>
          </a:p>
        </p:txBody>
      </p:sp>
    </p:spTree>
    <p:extLst>
      <p:ext uri="{BB962C8B-B14F-4D97-AF65-F5344CB8AC3E}">
        <p14:creationId xmlns:p14="http://schemas.microsoft.com/office/powerpoint/2010/main" val="121962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150F7-1E2A-7B7E-76B5-B8D90634E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1349CD-1EE3-85D0-8FBF-1E64C4CA0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2</a:t>
            </a:fld>
            <a:endParaRPr lang="en-GB" dirty="0"/>
          </a:p>
        </p:txBody>
      </p:sp>
      <p:pic>
        <p:nvPicPr>
          <p:cNvPr id="5" name="Picture 4" descr="A map of europe with green squares&#10;&#10;Description automatically generated">
            <a:extLst>
              <a:ext uri="{FF2B5EF4-FFF2-40B4-BE49-F238E27FC236}">
                <a16:creationId xmlns:a16="http://schemas.microsoft.com/office/drawing/2014/main" id="{4D8D0815-441A-87C1-C11C-C171C17E2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551067"/>
            <a:ext cx="7772400" cy="6306933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C79A63C-A3F6-C13B-01C5-D72E493623A3}"/>
              </a:ext>
            </a:extLst>
          </p:cNvPr>
          <p:cNvSpPr/>
          <p:nvPr/>
        </p:nvSpPr>
        <p:spPr>
          <a:xfrm>
            <a:off x="331304" y="2502485"/>
            <a:ext cx="3824006" cy="1914939"/>
          </a:xfrm>
          <a:prstGeom prst="roundRect">
            <a:avLst>
              <a:gd name="adj" fmla="val 869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43 countries</a:t>
            </a:r>
          </a:p>
          <a:p>
            <a:r>
              <a:rPr lang="en-US" dirty="0"/>
              <a:t>- 5.000 research </a:t>
            </a:r>
            <a:r>
              <a:rPr lang="en-US" dirty="0" err="1"/>
              <a:t>organisations</a:t>
            </a:r>
            <a:endParaRPr lang="en-US" dirty="0"/>
          </a:p>
          <a:p>
            <a:r>
              <a:rPr lang="en-US" dirty="0"/>
              <a:t>- 1.2M researchers</a:t>
            </a:r>
          </a:p>
          <a:p>
            <a:endParaRPr lang="en-US" dirty="0"/>
          </a:p>
          <a:p>
            <a:r>
              <a:rPr lang="en-US" dirty="0"/>
              <a:t>European Research Area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96A53BA-00B0-7085-CF7C-48C93E0A33FA}"/>
              </a:ext>
            </a:extLst>
          </p:cNvPr>
          <p:cNvSpPr/>
          <p:nvPr/>
        </p:nvSpPr>
        <p:spPr>
          <a:xfrm>
            <a:off x="331303" y="631297"/>
            <a:ext cx="3824006" cy="1716156"/>
          </a:xfrm>
          <a:prstGeom prst="roundRect">
            <a:avLst>
              <a:gd name="adj" fmla="val 869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GEANT Association service delivery</a:t>
            </a:r>
          </a:p>
          <a:p>
            <a:endParaRPr lang="en-US" dirty="0"/>
          </a:p>
          <a:p>
            <a:r>
              <a:rPr lang="en-US" dirty="0"/>
              <a:t>43 NRENs + GÉANT </a:t>
            </a:r>
            <a:r>
              <a:rPr lang="en-US" dirty="0" err="1"/>
              <a:t>organisation</a:t>
            </a:r>
            <a:endParaRPr lang="en-US" dirty="0"/>
          </a:p>
          <a:p>
            <a:r>
              <a:rPr lang="en-US" dirty="0"/>
              <a:t>4.100+ employees</a:t>
            </a:r>
          </a:p>
          <a:p>
            <a:r>
              <a:rPr lang="en-US" dirty="0"/>
              <a:t>€1.000M+ budget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03C4831-6E45-9DDC-4FAA-EAA1FDE9BBC8}"/>
              </a:ext>
            </a:extLst>
          </p:cNvPr>
          <p:cNvSpPr/>
          <p:nvPr/>
        </p:nvSpPr>
        <p:spPr>
          <a:xfrm>
            <a:off x="331303" y="4572455"/>
            <a:ext cx="3824007" cy="2163043"/>
          </a:xfrm>
          <a:prstGeom prst="roundRect">
            <a:avLst>
              <a:gd name="adj" fmla="val 869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- 50 pan-European RIs</a:t>
            </a:r>
          </a:p>
          <a:p>
            <a:r>
              <a:rPr lang="en-US" dirty="0"/>
              <a:t>- 150 large storage / processing plants</a:t>
            </a:r>
          </a:p>
          <a:p>
            <a:r>
              <a:rPr lang="en-US" dirty="0"/>
              <a:t>- 250 Trustworthy Data Repositories</a:t>
            </a:r>
          </a:p>
          <a:p>
            <a:pPr marL="285750" indent="-285750">
              <a:buFontTx/>
              <a:buChar char="-"/>
            </a:pPr>
            <a:r>
              <a:rPr lang="en-US" dirty="0"/>
              <a:t>institutions producing digital services</a:t>
            </a:r>
          </a:p>
          <a:p>
            <a:pPr marL="285750" indent="-285750">
              <a:buFontTx/>
              <a:buChar char="-"/>
            </a:pPr>
            <a:r>
              <a:rPr lang="en-US" dirty="0"/>
              <a:t>commercial providers</a:t>
            </a:r>
          </a:p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E1D51A3-6423-EAE1-4033-943FC22895B5}"/>
              </a:ext>
            </a:extLst>
          </p:cNvPr>
          <p:cNvSpPr txBox="1">
            <a:spLocks/>
          </p:cNvSpPr>
          <p:nvPr/>
        </p:nvSpPr>
        <p:spPr>
          <a:xfrm>
            <a:off x="581695" y="26495"/>
            <a:ext cx="9390692" cy="7527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NO" dirty="0">
                <a:solidFill>
                  <a:schemeClr val="bg1"/>
                </a:solidFill>
              </a:rPr>
              <a:t>NREN perspective on current European research landscape</a:t>
            </a:r>
          </a:p>
        </p:txBody>
      </p:sp>
    </p:spTree>
    <p:extLst>
      <p:ext uri="{BB962C8B-B14F-4D97-AF65-F5344CB8AC3E}">
        <p14:creationId xmlns:p14="http://schemas.microsoft.com/office/powerpoint/2010/main" val="1675928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C7CDA-1974-64BA-E05B-63DEBE875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F50DAD-CB92-B033-2271-673144B66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88" y="89730"/>
            <a:ext cx="9894723" cy="430909"/>
          </a:xfrm>
        </p:spPr>
        <p:txBody>
          <a:bodyPr/>
          <a:lstStyle/>
          <a:p>
            <a:r>
              <a:rPr lang="en-NO" dirty="0">
                <a:solidFill>
                  <a:schemeClr val="bg1"/>
                </a:solidFill>
              </a:rPr>
              <a:t>Strategic assets GÉANT Association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BE1F036-0820-0323-CDA1-4B6C5D3C2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759" y="3675330"/>
            <a:ext cx="2924068" cy="299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map of europe with lines and dots&#10;&#10;Description automatically generated">
            <a:extLst>
              <a:ext uri="{FF2B5EF4-FFF2-40B4-BE49-F238E27FC236}">
                <a16:creationId xmlns:a16="http://schemas.microsoft.com/office/drawing/2014/main" id="{A8417DC5-81F1-CB55-4C99-6E2FD97EC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988" y="847339"/>
            <a:ext cx="3078839" cy="2596006"/>
          </a:xfrm>
          <a:prstGeom prst="rect">
            <a:avLst/>
          </a:prstGeom>
        </p:spPr>
      </p:pic>
      <p:pic>
        <p:nvPicPr>
          <p:cNvPr id="7" name="Picture 6" descr="A map of europe with green squares&#10;&#10;Description automatically generated">
            <a:extLst>
              <a:ext uri="{FF2B5EF4-FFF2-40B4-BE49-F238E27FC236}">
                <a16:creationId xmlns:a16="http://schemas.microsoft.com/office/drawing/2014/main" id="{16704976-7867-2E51-153B-07596283CB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622" y="3675330"/>
            <a:ext cx="3565769" cy="2893452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88CD7B20-E912-1CC9-9E05-1921CC9B9E82}"/>
              </a:ext>
            </a:extLst>
          </p:cNvPr>
          <p:cNvSpPr txBox="1">
            <a:spLocks/>
          </p:cNvSpPr>
          <p:nvPr/>
        </p:nvSpPr>
        <p:spPr>
          <a:xfrm>
            <a:off x="1116322" y="3573843"/>
            <a:ext cx="4452887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NO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3ADB248-6B77-BC9C-B2A0-E95315D45E1C}"/>
              </a:ext>
            </a:extLst>
          </p:cNvPr>
          <p:cNvSpPr/>
          <p:nvPr/>
        </p:nvSpPr>
        <p:spPr>
          <a:xfrm>
            <a:off x="489780" y="795546"/>
            <a:ext cx="2924068" cy="985928"/>
          </a:xfrm>
          <a:prstGeom prst="roundRect">
            <a:avLst>
              <a:gd name="adj" fmla="val 869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infrastructures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53F5092-BCE4-E9A6-BD85-9F30388EE216}"/>
              </a:ext>
            </a:extLst>
          </p:cNvPr>
          <p:cNvSpPr/>
          <p:nvPr/>
        </p:nvSpPr>
        <p:spPr>
          <a:xfrm>
            <a:off x="449388" y="1893061"/>
            <a:ext cx="2924068" cy="959836"/>
          </a:xfrm>
          <a:prstGeom prst="roundRect">
            <a:avLst>
              <a:gd name="adj" fmla="val 869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unique assets &amp; skills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6B74E29-81F7-4297-0634-5C7A063AE067}"/>
              </a:ext>
            </a:extLst>
          </p:cNvPr>
          <p:cNvSpPr/>
          <p:nvPr/>
        </p:nvSpPr>
        <p:spPr>
          <a:xfrm>
            <a:off x="489780" y="4101270"/>
            <a:ext cx="2924068" cy="1527593"/>
          </a:xfrm>
          <a:prstGeom prst="roundRect">
            <a:avLst>
              <a:gd name="adj" fmla="val 869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trust &amp; commitment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2D99F38-B918-228E-935B-6E8E9A145CC5}"/>
              </a:ext>
            </a:extLst>
          </p:cNvPr>
          <p:cNvSpPr/>
          <p:nvPr/>
        </p:nvSpPr>
        <p:spPr>
          <a:xfrm>
            <a:off x="486321" y="3010151"/>
            <a:ext cx="2924068" cy="933865"/>
          </a:xfrm>
          <a:prstGeom prst="roundRect">
            <a:avLst>
              <a:gd name="adj" fmla="val 869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track record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226200D-2C71-7CD4-02EE-4BAA1F6094A0}"/>
              </a:ext>
            </a:extLst>
          </p:cNvPr>
          <p:cNvSpPr/>
          <p:nvPr/>
        </p:nvSpPr>
        <p:spPr>
          <a:xfrm>
            <a:off x="489780" y="5797121"/>
            <a:ext cx="2924068" cy="933864"/>
          </a:xfrm>
          <a:prstGeom prst="roundRect">
            <a:avLst>
              <a:gd name="adj" fmla="val 869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ability to scale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402BF7-4A28-FF61-929E-F823245A13DF}"/>
              </a:ext>
            </a:extLst>
          </p:cNvPr>
          <p:cNvSpPr txBox="1"/>
          <p:nvPr/>
        </p:nvSpPr>
        <p:spPr>
          <a:xfrm>
            <a:off x="5214403" y="4236737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/>
              <a:t>eduGAIN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4BD2C20-D6E7-13B4-E677-7DB6717C9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480" y="5256554"/>
            <a:ext cx="599007" cy="27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A map of europe with a location on it&#10;&#10;Description automatically generated">
            <a:extLst>
              <a:ext uri="{FF2B5EF4-FFF2-40B4-BE49-F238E27FC236}">
                <a16:creationId xmlns:a16="http://schemas.microsoft.com/office/drawing/2014/main" id="{3A85DD2C-9F4A-8ECC-3692-2C7FFA32B6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957" y="795546"/>
            <a:ext cx="3408202" cy="265550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388D21D-6990-E1E8-0F9E-35E7E4859702}"/>
              </a:ext>
            </a:extLst>
          </p:cNvPr>
          <p:cNvSpPr txBox="1"/>
          <p:nvPr/>
        </p:nvSpPr>
        <p:spPr>
          <a:xfrm>
            <a:off x="8495622" y="2008868"/>
            <a:ext cx="1413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/>
              <a:t>OCRE </a:t>
            </a:r>
          </a:p>
          <a:p>
            <a:r>
              <a:rPr lang="en-NO" dirty="0"/>
              <a:t>procurement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D574138-BE0D-8C6B-578A-D64C1A694F02}"/>
              </a:ext>
            </a:extLst>
          </p:cNvPr>
          <p:cNvSpPr/>
          <p:nvPr/>
        </p:nvSpPr>
        <p:spPr>
          <a:xfrm>
            <a:off x="6024891" y="3010151"/>
            <a:ext cx="4319220" cy="675322"/>
          </a:xfrm>
          <a:prstGeom prst="roundRect">
            <a:avLst>
              <a:gd name="adj" fmla="val 869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bright future!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8CC1A60-6F42-8A8A-B595-481467F4E5E5}"/>
              </a:ext>
            </a:extLst>
          </p:cNvPr>
          <p:cNvSpPr/>
          <p:nvPr/>
        </p:nvSpPr>
        <p:spPr>
          <a:xfrm>
            <a:off x="6024891" y="3725220"/>
            <a:ext cx="4319220" cy="675322"/>
          </a:xfrm>
          <a:prstGeom prst="roundRect">
            <a:avLst>
              <a:gd name="adj" fmla="val 869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right?</a:t>
            </a:r>
          </a:p>
        </p:txBody>
      </p:sp>
    </p:spTree>
    <p:extLst>
      <p:ext uri="{BB962C8B-B14F-4D97-AF65-F5344CB8AC3E}">
        <p14:creationId xmlns:p14="http://schemas.microsoft.com/office/powerpoint/2010/main" val="7777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AD07B-6AA7-99B4-2A37-27C77E0D6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86" y="-113290"/>
            <a:ext cx="9390692" cy="752705"/>
          </a:xfrm>
        </p:spPr>
        <p:txBody>
          <a:bodyPr/>
          <a:lstStyle/>
          <a:p>
            <a:r>
              <a:rPr lang="en-NO" dirty="0">
                <a:solidFill>
                  <a:schemeClr val="bg1"/>
                </a:solidFill>
              </a:rPr>
              <a:t>Changing European R&amp;E landscape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18A423-C23F-7F80-0155-E81B6D5372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6FA41F67-6E16-BC4F-8A8C-42F359C0BCBA}" type="slidenum">
              <a:rPr lang="en-GB" smtClean="0"/>
              <a:pPr defTabSz="914377"/>
              <a:t>4</a:t>
            </a:fld>
            <a:endParaRPr lang="en-GB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9834C76-72E5-3DA8-B44D-AED325BD6107}"/>
              </a:ext>
            </a:extLst>
          </p:cNvPr>
          <p:cNvSpPr/>
          <p:nvPr/>
        </p:nvSpPr>
        <p:spPr>
          <a:xfrm>
            <a:off x="1025124" y="1040790"/>
            <a:ext cx="2924068" cy="1527593"/>
          </a:xfrm>
          <a:prstGeom prst="roundRect">
            <a:avLst>
              <a:gd name="adj" fmla="val 869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societal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3EFF25D-463E-DCC0-43E6-51EE1D90B84B}"/>
              </a:ext>
            </a:extLst>
          </p:cNvPr>
          <p:cNvSpPr/>
          <p:nvPr/>
        </p:nvSpPr>
        <p:spPr>
          <a:xfrm>
            <a:off x="1025124" y="2969758"/>
            <a:ext cx="2924068" cy="1527593"/>
          </a:xfrm>
          <a:prstGeom prst="roundRect">
            <a:avLst>
              <a:gd name="adj" fmla="val 869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R&amp;E context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D59D19E-F928-10C5-86BE-F3B292929929}"/>
              </a:ext>
            </a:extLst>
          </p:cNvPr>
          <p:cNvSpPr/>
          <p:nvPr/>
        </p:nvSpPr>
        <p:spPr>
          <a:xfrm>
            <a:off x="1025124" y="4874512"/>
            <a:ext cx="2924068" cy="1527593"/>
          </a:xfrm>
          <a:prstGeom prst="roundRect">
            <a:avLst>
              <a:gd name="adj" fmla="val 869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technology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4918B5E-86DC-3181-F650-241C8182E956}"/>
              </a:ext>
            </a:extLst>
          </p:cNvPr>
          <p:cNvSpPr/>
          <p:nvPr/>
        </p:nvSpPr>
        <p:spPr>
          <a:xfrm>
            <a:off x="4172607" y="1004638"/>
            <a:ext cx="6096000" cy="1563745"/>
          </a:xfrm>
          <a:prstGeom prst="roundRect">
            <a:avLst>
              <a:gd name="adj" fmla="val 869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digital transformation</a:t>
            </a:r>
          </a:p>
          <a:p>
            <a:r>
              <a:rPr lang="en-US" sz="3200" dirty="0"/>
              <a:t>sovereignty</a:t>
            </a:r>
          </a:p>
          <a:p>
            <a:r>
              <a:rPr lang="en-US" sz="3200" dirty="0"/>
              <a:t>R&amp;E importance ++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D2A4680-8BC4-4DA8-AF9B-5A385E36C4A9}"/>
              </a:ext>
            </a:extLst>
          </p:cNvPr>
          <p:cNvSpPr/>
          <p:nvPr/>
        </p:nvSpPr>
        <p:spPr>
          <a:xfrm>
            <a:off x="4172607" y="2951681"/>
            <a:ext cx="6096000" cy="1527593"/>
          </a:xfrm>
          <a:prstGeom prst="roundRect">
            <a:avLst>
              <a:gd name="adj" fmla="val 869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service quality expectations ++</a:t>
            </a:r>
          </a:p>
          <a:p>
            <a:r>
              <a:rPr lang="en-US" sz="3200" dirty="0"/>
              <a:t>integration</a:t>
            </a:r>
          </a:p>
          <a:p>
            <a:r>
              <a:rPr lang="en-US" sz="3200" dirty="0"/>
              <a:t>funding instruments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E0CE10-B03D-576E-4F8E-A6E462334494}"/>
              </a:ext>
            </a:extLst>
          </p:cNvPr>
          <p:cNvSpPr/>
          <p:nvPr/>
        </p:nvSpPr>
        <p:spPr>
          <a:xfrm>
            <a:off x="4172607" y="4862572"/>
            <a:ext cx="6096000" cy="1527593"/>
          </a:xfrm>
          <a:prstGeom prst="roundRect">
            <a:avLst>
              <a:gd name="adj" fmla="val 869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&lt;everything&gt;-as-a-Service</a:t>
            </a:r>
          </a:p>
          <a:p>
            <a:r>
              <a:rPr lang="en-US" sz="3200" dirty="0" err="1"/>
              <a:t>commoditisation</a:t>
            </a:r>
            <a:endParaRPr lang="en-US" sz="3200" dirty="0"/>
          </a:p>
          <a:p>
            <a:r>
              <a:rPr lang="en-US" sz="3200" dirty="0"/>
              <a:t>automation</a:t>
            </a:r>
          </a:p>
        </p:txBody>
      </p:sp>
    </p:spTree>
    <p:extLst>
      <p:ext uri="{BB962C8B-B14F-4D97-AF65-F5344CB8AC3E}">
        <p14:creationId xmlns:p14="http://schemas.microsoft.com/office/powerpoint/2010/main" val="45282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FAE2-083C-91DF-C66C-E0BC14079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ACB68-E978-AC30-0DAA-462D6CAF7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86" y="-113290"/>
            <a:ext cx="9390692" cy="752705"/>
          </a:xfrm>
        </p:spPr>
        <p:txBody>
          <a:bodyPr/>
          <a:lstStyle/>
          <a:p>
            <a:r>
              <a:rPr lang="en-NO" dirty="0">
                <a:solidFill>
                  <a:schemeClr val="bg1"/>
                </a:solidFill>
              </a:rPr>
              <a:t>Challenges for European NREN collective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F44B8E-284B-604B-6F7D-68775C89D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6FA41F67-6E16-BC4F-8A8C-42F359C0BCBA}" type="slidenum">
              <a:rPr lang="en-GB" smtClean="0"/>
              <a:pPr defTabSz="914377"/>
              <a:t>5</a:t>
            </a:fld>
            <a:endParaRPr lang="en-GB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7DB6F6F-9C1C-5A4A-70E5-2D1948A1B585}"/>
              </a:ext>
            </a:extLst>
          </p:cNvPr>
          <p:cNvSpPr/>
          <p:nvPr/>
        </p:nvSpPr>
        <p:spPr>
          <a:xfrm>
            <a:off x="520786" y="708843"/>
            <a:ext cx="5072011" cy="1566006"/>
          </a:xfrm>
          <a:prstGeom prst="roundRect">
            <a:avLst>
              <a:gd name="adj" fmla="val 869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limited economy of scale for as-a-Service delivery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8F43624-48AB-4540-0C7B-6C8E39A7CA41}"/>
              </a:ext>
            </a:extLst>
          </p:cNvPr>
          <p:cNvSpPr/>
          <p:nvPr/>
        </p:nvSpPr>
        <p:spPr>
          <a:xfrm>
            <a:off x="520785" y="2620043"/>
            <a:ext cx="5072012" cy="1566006"/>
          </a:xfrm>
          <a:prstGeom prst="roundRect">
            <a:avLst>
              <a:gd name="adj" fmla="val 869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changes in collective NREN customer base &amp; context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46AE82-B076-D548-BA22-EB3209CDF734}"/>
              </a:ext>
            </a:extLst>
          </p:cNvPr>
          <p:cNvSpPr/>
          <p:nvPr/>
        </p:nvSpPr>
        <p:spPr>
          <a:xfrm>
            <a:off x="520785" y="4519050"/>
            <a:ext cx="5072013" cy="1566006"/>
          </a:xfrm>
          <a:prstGeom prst="roundRect">
            <a:avLst>
              <a:gd name="adj" fmla="val 869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increased expectations at national and European levels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3178E02-E820-6F4A-17EC-4375F67AA3E6}"/>
              </a:ext>
            </a:extLst>
          </p:cNvPr>
          <p:cNvSpPr/>
          <p:nvPr/>
        </p:nvSpPr>
        <p:spPr>
          <a:xfrm>
            <a:off x="5743417" y="703255"/>
            <a:ext cx="6278858" cy="1571594"/>
          </a:xfrm>
          <a:prstGeom prst="roundRect">
            <a:avLst>
              <a:gd name="adj" fmla="val 869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increased quality</a:t>
            </a:r>
          </a:p>
          <a:p>
            <a:r>
              <a:rPr lang="en-US" sz="3200" dirty="0"/>
              <a:t>cost effective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544FA13-A339-0228-1410-AACD04726D93}"/>
              </a:ext>
            </a:extLst>
          </p:cNvPr>
          <p:cNvSpPr/>
          <p:nvPr/>
        </p:nvSpPr>
        <p:spPr>
          <a:xfrm>
            <a:off x="5743416" y="2643203"/>
            <a:ext cx="6278859" cy="1571594"/>
          </a:xfrm>
          <a:prstGeom prst="roundRect">
            <a:avLst>
              <a:gd name="adj" fmla="val 869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all research digital</a:t>
            </a:r>
          </a:p>
          <a:p>
            <a:r>
              <a:rPr lang="en-US" sz="3200" dirty="0"/>
              <a:t>single European Research Area </a:t>
            </a:r>
          </a:p>
          <a:p>
            <a:r>
              <a:rPr lang="en-US" sz="3200" dirty="0"/>
              <a:t>pan-European research infra, EOSC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CE40A4A-01AF-847B-9F36-307C2AB5C120}"/>
              </a:ext>
            </a:extLst>
          </p:cNvPr>
          <p:cNvSpPr/>
          <p:nvPr/>
        </p:nvSpPr>
        <p:spPr>
          <a:xfrm>
            <a:off x="5743416" y="4513462"/>
            <a:ext cx="6278859" cy="1571594"/>
          </a:xfrm>
          <a:prstGeom prst="roundRect">
            <a:avLst>
              <a:gd name="adj" fmla="val 869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NRENs = digital transformation tool</a:t>
            </a:r>
          </a:p>
          <a:p>
            <a:r>
              <a:rPr lang="en-US" sz="3200" dirty="0"/>
              <a:t>do more, better quality, less budget</a:t>
            </a:r>
          </a:p>
        </p:txBody>
      </p:sp>
    </p:spTree>
    <p:extLst>
      <p:ext uri="{BB962C8B-B14F-4D97-AF65-F5344CB8AC3E}">
        <p14:creationId xmlns:p14="http://schemas.microsoft.com/office/powerpoint/2010/main" val="349283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9206B-6864-CFD1-ACB9-36866A83E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6FAC5-3BD5-1E5B-270E-1B6285DD5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86" y="-113290"/>
            <a:ext cx="9390692" cy="752705"/>
          </a:xfrm>
        </p:spPr>
        <p:txBody>
          <a:bodyPr/>
          <a:lstStyle/>
          <a:p>
            <a:r>
              <a:rPr lang="en-NO" dirty="0">
                <a:solidFill>
                  <a:schemeClr val="bg1"/>
                </a:solidFill>
              </a:rPr>
              <a:t>Main challenge for European NREN collective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36EB21-68A3-571C-2FBC-B8E804820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6FA41F67-6E16-BC4F-8A8C-42F359C0BCBA}" type="slidenum">
              <a:rPr lang="en-GB" smtClean="0"/>
              <a:pPr defTabSz="914377"/>
              <a:t>6</a:t>
            </a:fld>
            <a:endParaRPr lang="en-GB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CDD72B7-99A1-5686-D326-99BCFD3AB2E8}"/>
              </a:ext>
            </a:extLst>
          </p:cNvPr>
          <p:cNvSpPr/>
          <p:nvPr/>
        </p:nvSpPr>
        <p:spPr>
          <a:xfrm>
            <a:off x="1023988" y="1217819"/>
            <a:ext cx="2924068" cy="2709981"/>
          </a:xfrm>
          <a:prstGeom prst="roundRect">
            <a:avLst>
              <a:gd name="adj" fmla="val 869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limited economy of scale for as-a-Service delivery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2299C0F-EA58-7A71-1B7B-6FAAD773C2C8}"/>
              </a:ext>
            </a:extLst>
          </p:cNvPr>
          <p:cNvSpPr/>
          <p:nvPr/>
        </p:nvSpPr>
        <p:spPr>
          <a:xfrm>
            <a:off x="4633398" y="1217819"/>
            <a:ext cx="2924068" cy="2709982"/>
          </a:xfrm>
          <a:prstGeom prst="roundRect">
            <a:avLst>
              <a:gd name="adj" fmla="val 869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changes in collective NREN customer base &amp; context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CA758A4-EC94-B9DC-B5EF-E73DBB2DC27B}"/>
              </a:ext>
            </a:extLst>
          </p:cNvPr>
          <p:cNvSpPr/>
          <p:nvPr/>
        </p:nvSpPr>
        <p:spPr>
          <a:xfrm>
            <a:off x="8242808" y="1217816"/>
            <a:ext cx="2924068" cy="2709983"/>
          </a:xfrm>
          <a:prstGeom prst="roundRect">
            <a:avLst>
              <a:gd name="adj" fmla="val 869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increased expectations at national and European levels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BA7E2D0-AB23-FEE9-8BBE-DDF98FD5C8B5}"/>
              </a:ext>
            </a:extLst>
          </p:cNvPr>
          <p:cNvSpPr/>
          <p:nvPr/>
        </p:nvSpPr>
        <p:spPr>
          <a:xfrm>
            <a:off x="799326" y="3927800"/>
            <a:ext cx="10592212" cy="2735052"/>
          </a:xfrm>
          <a:prstGeom prst="roundRect">
            <a:avLst>
              <a:gd name="adj" fmla="val 869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C000"/>
                </a:solidFill>
                <a:effectLst/>
                <a:latin typeface="Helvetica" pitchFamily="2" charset="0"/>
              </a:rPr>
              <a:t>no individual European NREN will be large enough to</a:t>
            </a:r>
          </a:p>
          <a:p>
            <a:pPr algn="ctr"/>
            <a:r>
              <a:rPr lang="en-GB" sz="3200" dirty="0">
                <a:solidFill>
                  <a:srgbClr val="FFC000"/>
                </a:solidFill>
                <a:effectLst/>
                <a:latin typeface="Helvetica" pitchFamily="2" charset="0"/>
              </a:rPr>
              <a:t>provide cloudy services cost-effectively over time, at ever-increasing compliance, quality and</a:t>
            </a:r>
          </a:p>
          <a:p>
            <a:pPr algn="ctr"/>
            <a:r>
              <a:rPr lang="en-GB" sz="3200" dirty="0">
                <a:solidFill>
                  <a:srgbClr val="FFC000"/>
                </a:solidFill>
                <a:effectLst/>
                <a:latin typeface="Helvetica" pitchFamily="2" charset="0"/>
              </a:rPr>
              <a:t>functionality levels.</a:t>
            </a:r>
          </a:p>
        </p:txBody>
      </p:sp>
    </p:spTree>
    <p:extLst>
      <p:ext uri="{BB962C8B-B14F-4D97-AF65-F5344CB8AC3E}">
        <p14:creationId xmlns:p14="http://schemas.microsoft.com/office/powerpoint/2010/main" val="264236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C71D6-25E9-1B32-8AC4-1CB8D0212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C9B5D0-6B6F-FD5B-79E0-00E08E7A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88" y="89730"/>
            <a:ext cx="9894723" cy="430909"/>
          </a:xfrm>
        </p:spPr>
        <p:txBody>
          <a:bodyPr/>
          <a:lstStyle/>
          <a:p>
            <a:r>
              <a:rPr lang="en-NO" dirty="0">
                <a:solidFill>
                  <a:schemeClr val="bg1"/>
                </a:solidFill>
              </a:rPr>
              <a:t>Current operational model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6C818DD-2BC3-324A-DCF9-F05F77040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759" y="3675330"/>
            <a:ext cx="2924068" cy="299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map of europe with lines and dots&#10;&#10;Description automatically generated">
            <a:extLst>
              <a:ext uri="{FF2B5EF4-FFF2-40B4-BE49-F238E27FC236}">
                <a16:creationId xmlns:a16="http://schemas.microsoft.com/office/drawing/2014/main" id="{06BAEE07-7AA2-4E15-1B41-1BEAAB4845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988" y="865550"/>
            <a:ext cx="3078839" cy="2596006"/>
          </a:xfrm>
          <a:prstGeom prst="rect">
            <a:avLst/>
          </a:prstGeom>
        </p:spPr>
      </p:pic>
      <p:pic>
        <p:nvPicPr>
          <p:cNvPr id="7" name="Picture 6" descr="A map of europe with green squares&#10;&#10;Description automatically generated">
            <a:extLst>
              <a:ext uri="{FF2B5EF4-FFF2-40B4-BE49-F238E27FC236}">
                <a16:creationId xmlns:a16="http://schemas.microsoft.com/office/drawing/2014/main" id="{6FD0C716-FBB5-AF79-0C03-13CFB439EF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622" y="3675330"/>
            <a:ext cx="3565769" cy="2893452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7CB82D97-C940-16C8-49DA-4027451C85B9}"/>
              </a:ext>
            </a:extLst>
          </p:cNvPr>
          <p:cNvSpPr txBox="1">
            <a:spLocks/>
          </p:cNvSpPr>
          <p:nvPr/>
        </p:nvSpPr>
        <p:spPr>
          <a:xfrm>
            <a:off x="1116322" y="3573843"/>
            <a:ext cx="4452887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NO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C12B091-8915-4B21-9238-34CAFBD69937}"/>
              </a:ext>
            </a:extLst>
          </p:cNvPr>
          <p:cNvSpPr/>
          <p:nvPr/>
        </p:nvSpPr>
        <p:spPr>
          <a:xfrm>
            <a:off x="1007500" y="3149242"/>
            <a:ext cx="2924068" cy="985928"/>
          </a:xfrm>
          <a:prstGeom prst="roundRect">
            <a:avLst>
              <a:gd name="adj" fmla="val 869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aggregate by</a:t>
            </a:r>
          </a:p>
          <a:p>
            <a:pPr algn="ctr"/>
            <a:r>
              <a:rPr lang="en-US" sz="3200" dirty="0"/>
              <a:t>federation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FCDE8D5-738B-F100-F9B7-847A499AB289}"/>
              </a:ext>
            </a:extLst>
          </p:cNvPr>
          <p:cNvSpPr/>
          <p:nvPr/>
        </p:nvSpPr>
        <p:spPr>
          <a:xfrm>
            <a:off x="1007500" y="1324672"/>
            <a:ext cx="2924068" cy="1677761"/>
          </a:xfrm>
          <a:prstGeom prst="roundRect">
            <a:avLst>
              <a:gd name="adj" fmla="val 869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production and delivery at</a:t>
            </a:r>
          </a:p>
          <a:p>
            <a:pPr algn="ctr"/>
            <a:r>
              <a:rPr lang="en-US" sz="3200" dirty="0"/>
              <a:t>national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96E3EF-076A-6A3E-FB43-748BFE3F7F42}"/>
              </a:ext>
            </a:extLst>
          </p:cNvPr>
          <p:cNvSpPr txBox="1"/>
          <p:nvPr/>
        </p:nvSpPr>
        <p:spPr>
          <a:xfrm>
            <a:off x="5214403" y="4236737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/>
              <a:t>eduGAIN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8D0399D-B421-C96E-0C51-B5773F0F9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480" y="5256554"/>
            <a:ext cx="599007" cy="27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A map of europe with a location on it&#10;&#10;Description automatically generated">
            <a:extLst>
              <a:ext uri="{FF2B5EF4-FFF2-40B4-BE49-F238E27FC236}">
                <a16:creationId xmlns:a16="http://schemas.microsoft.com/office/drawing/2014/main" id="{F6B418DA-395B-096D-2A32-FAD3647C26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379" y="774109"/>
            <a:ext cx="3408202" cy="265550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C0F50B2-3E0E-0EEA-CBB5-E5A06B8230BE}"/>
              </a:ext>
            </a:extLst>
          </p:cNvPr>
          <p:cNvSpPr txBox="1"/>
          <p:nvPr/>
        </p:nvSpPr>
        <p:spPr>
          <a:xfrm>
            <a:off x="8429044" y="1987431"/>
            <a:ext cx="1413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/>
              <a:t>OCRE </a:t>
            </a:r>
          </a:p>
          <a:p>
            <a:r>
              <a:rPr lang="en-NO" dirty="0"/>
              <a:t>procurement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804BB98-7847-9075-A469-323DE8F14411}"/>
              </a:ext>
            </a:extLst>
          </p:cNvPr>
          <p:cNvSpPr/>
          <p:nvPr/>
        </p:nvSpPr>
        <p:spPr>
          <a:xfrm>
            <a:off x="309924" y="4482513"/>
            <a:ext cx="4319220" cy="985927"/>
          </a:xfrm>
          <a:prstGeom prst="roundRect">
            <a:avLst>
              <a:gd name="adj" fmla="val 869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43 different platforms</a:t>
            </a:r>
          </a:p>
        </p:txBody>
      </p:sp>
    </p:spTree>
    <p:extLst>
      <p:ext uri="{BB962C8B-B14F-4D97-AF65-F5344CB8AC3E}">
        <p14:creationId xmlns:p14="http://schemas.microsoft.com/office/powerpoint/2010/main" val="102137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2D2834-E0A5-0ECB-960B-AD634AD9F0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8</a:t>
            </a:fld>
            <a:endParaRPr lang="en-GB" dirty="0"/>
          </a:p>
        </p:txBody>
      </p:sp>
      <p:pic>
        <p:nvPicPr>
          <p:cNvPr id="5" name="Picture 4" descr="A map of europe with green squares&#10;&#10;Description automatically generated">
            <a:extLst>
              <a:ext uri="{FF2B5EF4-FFF2-40B4-BE49-F238E27FC236}">
                <a16:creationId xmlns:a16="http://schemas.microsoft.com/office/drawing/2014/main" id="{83120B50-1288-91A4-6560-C9FF08AE6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551067"/>
            <a:ext cx="7772400" cy="6306933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AE5FCDF-7B6A-298B-B8E6-CC0DAA1119AF}"/>
              </a:ext>
            </a:extLst>
          </p:cNvPr>
          <p:cNvSpPr/>
          <p:nvPr/>
        </p:nvSpPr>
        <p:spPr>
          <a:xfrm>
            <a:off x="331304" y="673685"/>
            <a:ext cx="3604591" cy="2200363"/>
          </a:xfrm>
          <a:prstGeom prst="roundRect">
            <a:avLst>
              <a:gd name="adj" fmla="val 869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43 countries</a:t>
            </a:r>
          </a:p>
          <a:p>
            <a:r>
              <a:rPr lang="en-US" dirty="0"/>
              <a:t>–5.000 research </a:t>
            </a:r>
            <a:r>
              <a:rPr lang="en-US" dirty="0" err="1"/>
              <a:t>organisations</a:t>
            </a:r>
            <a:endParaRPr lang="en-US" dirty="0"/>
          </a:p>
          <a:p>
            <a:r>
              <a:rPr lang="en-US" dirty="0"/>
              <a:t>–1.2M researchers</a:t>
            </a:r>
          </a:p>
          <a:p>
            <a:endParaRPr lang="en-US" dirty="0"/>
          </a:p>
          <a:p>
            <a:r>
              <a:rPr lang="en-US" dirty="0"/>
              <a:t>European Research Area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4B78571-F980-CFB6-9076-7E9C4BC9B5FB}"/>
              </a:ext>
            </a:extLst>
          </p:cNvPr>
          <p:cNvSpPr/>
          <p:nvPr/>
        </p:nvSpPr>
        <p:spPr>
          <a:xfrm>
            <a:off x="331303" y="5093857"/>
            <a:ext cx="3604591" cy="1716156"/>
          </a:xfrm>
          <a:prstGeom prst="roundRect">
            <a:avLst>
              <a:gd name="adj" fmla="val 869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GEANT Association service delivery</a:t>
            </a:r>
          </a:p>
          <a:p>
            <a:endParaRPr lang="en-US" dirty="0"/>
          </a:p>
          <a:p>
            <a:r>
              <a:rPr lang="en-US" dirty="0"/>
              <a:t>43 NRENs + GÉANT </a:t>
            </a:r>
            <a:r>
              <a:rPr lang="en-US" dirty="0" err="1"/>
              <a:t>organisation</a:t>
            </a:r>
            <a:endParaRPr lang="en-US" dirty="0"/>
          </a:p>
          <a:p>
            <a:r>
              <a:rPr lang="en-US" dirty="0"/>
              <a:t>4.100+ employees</a:t>
            </a:r>
          </a:p>
          <a:p>
            <a:r>
              <a:rPr lang="en-US" dirty="0"/>
              <a:t>€1.000M+ budget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0445F26-9959-FE17-D3F6-72A2A7DEA6DC}"/>
              </a:ext>
            </a:extLst>
          </p:cNvPr>
          <p:cNvSpPr/>
          <p:nvPr/>
        </p:nvSpPr>
        <p:spPr>
          <a:xfrm>
            <a:off x="331304" y="3026483"/>
            <a:ext cx="3604590" cy="1914939"/>
          </a:xfrm>
          <a:prstGeom prst="roundRect">
            <a:avLst>
              <a:gd name="adj" fmla="val 869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–50 pan-European RIs</a:t>
            </a:r>
          </a:p>
          <a:p>
            <a:r>
              <a:rPr lang="en-US" dirty="0"/>
              <a:t>–150 large storage / processing plants</a:t>
            </a:r>
          </a:p>
          <a:p>
            <a:r>
              <a:rPr lang="en-US" dirty="0"/>
              <a:t>- 250 Trustworthy Data Repositories</a:t>
            </a:r>
          </a:p>
          <a:p>
            <a:r>
              <a:rPr lang="en-US" dirty="0"/>
              <a:t>- ? institutions producing digital services</a:t>
            </a:r>
          </a:p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AD8F08A-136E-3C7F-4296-5D582FDF4249}"/>
              </a:ext>
            </a:extLst>
          </p:cNvPr>
          <p:cNvSpPr txBox="1">
            <a:spLocks/>
          </p:cNvSpPr>
          <p:nvPr/>
        </p:nvSpPr>
        <p:spPr>
          <a:xfrm>
            <a:off x="581695" y="26495"/>
            <a:ext cx="9390692" cy="7527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NO" dirty="0">
                <a:solidFill>
                  <a:schemeClr val="bg1"/>
                </a:solidFill>
              </a:rPr>
              <a:t>Are we leveraging our potential?</a:t>
            </a:r>
          </a:p>
        </p:txBody>
      </p:sp>
    </p:spTree>
    <p:extLst>
      <p:ext uri="{BB962C8B-B14F-4D97-AF65-F5344CB8AC3E}">
        <p14:creationId xmlns:p14="http://schemas.microsoft.com/office/powerpoint/2010/main" val="683486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44447-092E-939D-51F5-2A0D493C7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AA03C7-51A8-CC5E-9C74-BB65760C3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88" y="89730"/>
            <a:ext cx="9894723" cy="430909"/>
          </a:xfrm>
        </p:spPr>
        <p:txBody>
          <a:bodyPr/>
          <a:lstStyle/>
          <a:p>
            <a:r>
              <a:rPr lang="en-NO" dirty="0">
                <a:solidFill>
                  <a:schemeClr val="bg1"/>
                </a:solidFill>
              </a:rPr>
              <a:t>Are we leveraging our strategic collective assets?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20C2CA8-A29D-A261-FD00-926CB909B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759" y="3675330"/>
            <a:ext cx="2924068" cy="299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map of europe with lines and dots&#10;&#10;Description automatically generated">
            <a:extLst>
              <a:ext uri="{FF2B5EF4-FFF2-40B4-BE49-F238E27FC236}">
                <a16:creationId xmlns:a16="http://schemas.microsoft.com/office/drawing/2014/main" id="{65530185-A6F2-F50E-DDF3-11A7226C95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988" y="847339"/>
            <a:ext cx="3078839" cy="2596006"/>
          </a:xfrm>
          <a:prstGeom prst="rect">
            <a:avLst/>
          </a:prstGeom>
        </p:spPr>
      </p:pic>
      <p:pic>
        <p:nvPicPr>
          <p:cNvPr id="7" name="Picture 6" descr="A map of europe with green squares&#10;&#10;Description automatically generated">
            <a:extLst>
              <a:ext uri="{FF2B5EF4-FFF2-40B4-BE49-F238E27FC236}">
                <a16:creationId xmlns:a16="http://schemas.microsoft.com/office/drawing/2014/main" id="{9F2F23F2-1177-8214-B4B9-2CFA9A969F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622" y="3675330"/>
            <a:ext cx="3565769" cy="2893452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547AC615-A05D-456A-E98F-03DA2CE169F1}"/>
              </a:ext>
            </a:extLst>
          </p:cNvPr>
          <p:cNvSpPr txBox="1">
            <a:spLocks/>
          </p:cNvSpPr>
          <p:nvPr/>
        </p:nvSpPr>
        <p:spPr>
          <a:xfrm>
            <a:off x="1116322" y="3573843"/>
            <a:ext cx="4452887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NO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3071C2A-4B58-4A25-5DA8-F7597126123D}"/>
              </a:ext>
            </a:extLst>
          </p:cNvPr>
          <p:cNvSpPr/>
          <p:nvPr/>
        </p:nvSpPr>
        <p:spPr>
          <a:xfrm>
            <a:off x="489780" y="795546"/>
            <a:ext cx="2924068" cy="985928"/>
          </a:xfrm>
          <a:prstGeom prst="roundRect">
            <a:avLst>
              <a:gd name="adj" fmla="val 869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infrastructures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EC1811E-301C-4BE2-1603-C90DF6E41C1D}"/>
              </a:ext>
            </a:extLst>
          </p:cNvPr>
          <p:cNvSpPr/>
          <p:nvPr/>
        </p:nvSpPr>
        <p:spPr>
          <a:xfrm>
            <a:off x="449388" y="1893061"/>
            <a:ext cx="2924068" cy="959836"/>
          </a:xfrm>
          <a:prstGeom prst="roundRect">
            <a:avLst>
              <a:gd name="adj" fmla="val 869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unique assets &amp; skills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F10F479-9AA6-6C0E-971D-88F7F56860EC}"/>
              </a:ext>
            </a:extLst>
          </p:cNvPr>
          <p:cNvSpPr/>
          <p:nvPr/>
        </p:nvSpPr>
        <p:spPr>
          <a:xfrm>
            <a:off x="489780" y="4101270"/>
            <a:ext cx="2924068" cy="1527593"/>
          </a:xfrm>
          <a:prstGeom prst="roundRect">
            <a:avLst>
              <a:gd name="adj" fmla="val 869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trust &amp; commitment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4DE901C-F7DD-4577-8B8C-A4FFCE3F26FF}"/>
              </a:ext>
            </a:extLst>
          </p:cNvPr>
          <p:cNvSpPr/>
          <p:nvPr/>
        </p:nvSpPr>
        <p:spPr>
          <a:xfrm>
            <a:off x="486321" y="3010151"/>
            <a:ext cx="2924068" cy="933865"/>
          </a:xfrm>
          <a:prstGeom prst="roundRect">
            <a:avLst>
              <a:gd name="adj" fmla="val 869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track record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5936A38-43ED-F4F8-A9F8-641FD63ABE99}"/>
              </a:ext>
            </a:extLst>
          </p:cNvPr>
          <p:cNvSpPr/>
          <p:nvPr/>
        </p:nvSpPr>
        <p:spPr>
          <a:xfrm>
            <a:off x="489780" y="5797121"/>
            <a:ext cx="2924068" cy="933864"/>
          </a:xfrm>
          <a:prstGeom prst="roundRect">
            <a:avLst>
              <a:gd name="adj" fmla="val 869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ability to scale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9ABD11-D4F0-4F0E-640C-DF4D832F8ADC}"/>
              </a:ext>
            </a:extLst>
          </p:cNvPr>
          <p:cNvSpPr txBox="1"/>
          <p:nvPr/>
        </p:nvSpPr>
        <p:spPr>
          <a:xfrm>
            <a:off x="5214403" y="4236737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/>
              <a:t>eduGAIN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5BEA27A-4717-5247-4B6F-BBE06F8EC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480" y="5256554"/>
            <a:ext cx="599007" cy="27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A map of europe with a location on it&#10;&#10;Description automatically generated">
            <a:extLst>
              <a:ext uri="{FF2B5EF4-FFF2-40B4-BE49-F238E27FC236}">
                <a16:creationId xmlns:a16="http://schemas.microsoft.com/office/drawing/2014/main" id="{F774D6EA-91D4-F5A3-EDDE-D0208B5FB2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957" y="795546"/>
            <a:ext cx="3408202" cy="265550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46C1394-76FC-52E3-2B0F-D7FA1EBFC18C}"/>
              </a:ext>
            </a:extLst>
          </p:cNvPr>
          <p:cNvSpPr txBox="1"/>
          <p:nvPr/>
        </p:nvSpPr>
        <p:spPr>
          <a:xfrm>
            <a:off x="8495622" y="2008868"/>
            <a:ext cx="1413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/>
              <a:t>OCRE </a:t>
            </a:r>
          </a:p>
          <a:p>
            <a:r>
              <a:rPr lang="en-NO" dirty="0"/>
              <a:t>procurement</a:t>
            </a:r>
          </a:p>
        </p:txBody>
      </p:sp>
    </p:spTree>
    <p:extLst>
      <p:ext uri="{BB962C8B-B14F-4D97-AF65-F5344CB8AC3E}">
        <p14:creationId xmlns:p14="http://schemas.microsoft.com/office/powerpoint/2010/main" val="47282760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4FCA697-E297-4F57-BFA4-E16C661360FB}" vid="{B640E27F-B912-4537-96F5-A6777F1DC787}"/>
    </a:ext>
  </a:extLst>
</a:theme>
</file>

<file path=ppt/theme/theme2.xml><?xml version="1.0" encoding="utf-8"?>
<a:theme xmlns:a="http://schemas.openxmlformats.org/drawingml/2006/main" name="Standard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4FCA697-E297-4F57-BFA4-E16C661360FB}" vid="{0E5AB064-82AF-4626-960E-B2F0B30420C0}"/>
    </a:ext>
  </a:extLst>
</a:theme>
</file>

<file path=ppt/theme/theme3.xml><?xml version="1.0" encoding="utf-8"?>
<a:theme xmlns:a="http://schemas.openxmlformats.org/drawingml/2006/main" name="blank">
  <a:themeElements>
    <a:clrScheme name="GN5">
      <a:dk1>
        <a:srgbClr val="004461"/>
      </a:dk1>
      <a:lt1>
        <a:srgbClr val="FFFFFF"/>
      </a:lt1>
      <a:dk2>
        <a:srgbClr val="FFDD7D"/>
      </a:dk2>
      <a:lt2>
        <a:srgbClr val="3C51A2"/>
      </a:lt2>
      <a:accent1>
        <a:srgbClr val="0ABBC2"/>
      </a:accent1>
      <a:accent2>
        <a:srgbClr val="1AAA88"/>
      </a:accent2>
      <a:accent3>
        <a:srgbClr val="EE416D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4FCA697-E297-4F57-BFA4-E16C661360FB}" vid="{40DA8667-29A9-484F-A206-7F64DA177605}"/>
    </a:ext>
  </a:extLst>
</a:theme>
</file>

<file path=ppt/theme/theme4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4FCA697-E297-4F57-BFA4-E16C661360FB}" vid="{3861FAEC-45C7-4B99-B621-6DBDD7033BB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DE57C3661A364DA52E6A2D3D8F1068" ma:contentTypeVersion="9" ma:contentTypeDescription="Create a new document." ma:contentTypeScope="" ma:versionID="2d00bd03d5ad50befc25486761ea9a3e">
  <xsd:schema xmlns:xsd="http://www.w3.org/2001/XMLSchema" xmlns:xs="http://www.w3.org/2001/XMLSchema" xmlns:p="http://schemas.microsoft.com/office/2006/metadata/properties" xmlns:ns2="c02d189a-470e-4a9f-94cc-a52c046988c1" xmlns:ns3="8228d8e9-cc2d-4be2-9152-6eed6b2f3705" xmlns:ns4="4086992a-fa1a-49f4-8081-ca4aa2240a9e" targetNamespace="http://schemas.microsoft.com/office/2006/metadata/properties" ma:root="true" ma:fieldsID="90fef7e6ed31e0ff87864bdd5cb51ff6" ns2:_="" ns3:_="" ns4:_="">
    <xsd:import namespace="c02d189a-470e-4a9f-94cc-a52c046988c1"/>
    <xsd:import namespace="8228d8e9-cc2d-4be2-9152-6eed6b2f3705"/>
    <xsd:import namespace="4086992a-fa1a-49f4-8081-ca4aa2240a9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_x0020_ID" minOccurs="0"/>
                <xsd:element ref="ns4:lcf76f155ced4ddcb4097134ff3c332f" minOccurs="0"/>
                <xsd:element ref="ns2:TaxCatchAll" minOccurs="0"/>
                <xsd:element ref="ns4:MediaServiceMetadata" minOccurs="0"/>
                <xsd:element ref="ns4:MediaServiceFastMetadata" minOccurs="0"/>
                <xsd:element ref="ns4:MediaServiceSearchPropertie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2d189a-470e-4a9f-94cc-a52c046988c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4" nillable="true" ma:displayName="Taxonomy Catch All Column" ma:hidden="true" ma:list="{282c6f55-379f-462f-9e29-61c684b2ee87}" ma:internalName="TaxCatchAll" ma:showField="CatchAllData" ma:web="c02d189a-470e-4a9f-94cc-a52c046988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28d8e9-cc2d-4be2-9152-6eed6b2f3705" elementFormDefault="qualified">
    <xsd:import namespace="http://schemas.microsoft.com/office/2006/documentManagement/types"/>
    <xsd:import namespace="http://schemas.microsoft.com/office/infopath/2007/PartnerControls"/>
    <xsd:element name="Document_x0020_ID" ma:index="11" nillable="true" ma:displayName="Document ID" ma:description="This column will be updated automatically 1 minute after the document is added." ma:internalName="Document_x0020_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86992a-fa1a-49f4-8081-ca4aa2240a9e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c7bb1876-7c32-4edf-a4b5-251c22916113" ma:termSetId="00000000-0000-0000-0000-000000000000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PersistId xmlns="c02d189a-470e-4a9f-94cc-a52c046988c1" xsi:nil="true"/>
    <Document_x0020_ID xmlns="8228d8e9-cc2d-4be2-9152-6eed6b2f3705" xsi:nil="true"/>
    <_dlc_DocId xmlns="c02d189a-470e-4a9f-94cc-a52c046988c1">2F6ZAXJRW4C3-2112464626-6</_dlc_DocId>
    <_dlc_DocIdUrl xmlns="c02d189a-470e-4a9f-94cc-a52c046988c1">
      <Url>https://geantprojects.sharepoint.com/sites/gn5-2wp1/_layouts/15/DocIdRedir.aspx?ID=2F6ZAXJRW4C3-2112464626-6</Url>
      <Description>2F6ZAXJRW4C3-2112464626-6</Description>
    </_dlc_DocIdUrl>
    <TaxCatchAll xmlns="c02d189a-470e-4a9f-94cc-a52c046988c1" xsi:nil="true"/>
    <lcf76f155ced4ddcb4097134ff3c332f xmlns="4086992a-fa1a-49f4-8081-ca4aa2240a9e">
      <Terms xmlns="http://schemas.microsoft.com/office/infopath/2007/PartnerControls"/>
    </lcf76f155ced4ddcb4097134ff3c332f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E4AF093-2412-438C-B9DC-1B8A4FA5D4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605F07-7829-4DFF-A6EF-9DC3DDD22E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2d189a-470e-4a9f-94cc-a52c046988c1"/>
    <ds:schemaRef ds:uri="8228d8e9-cc2d-4be2-9152-6eed6b2f3705"/>
    <ds:schemaRef ds:uri="4086992a-fa1a-49f4-8081-ca4aa2240a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142297-D27D-4CF8-893C-69C47FAFB1B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c02d189a-470e-4a9f-94cc-a52c046988c1"/>
    <ds:schemaRef ds:uri="http://schemas.openxmlformats.org/package/2006/metadata/core-properties"/>
    <ds:schemaRef ds:uri="4086992a-fa1a-49f4-8081-ca4aa2240a9e"/>
    <ds:schemaRef ds:uri="http://schemas.microsoft.com/office/2006/metadata/properties"/>
    <ds:schemaRef ds:uri="http://www.w3.org/XML/1998/namespace"/>
    <ds:schemaRef ds:uri="8228d8e9-cc2d-4be2-9152-6eed6b2f3705"/>
    <ds:schemaRef ds:uri="http://purl.org/dc/dcmitype/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AF7E4430-30B3-4A4D-B7DD-BE6627F61C56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cb342146-7965-425e-83ab-88f8ecb99e0d}" enabled="0" method="" siteId="{cb342146-7965-425e-83ab-88f8ecb99e0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GN5-2 presentation</Template>
  <TotalTime>38886</TotalTime>
  <Words>1512</Words>
  <Application>Microsoft Macintosh PowerPoint</Application>
  <PresentationFormat>Widescreen</PresentationFormat>
  <Paragraphs>255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Helvetica</vt:lpstr>
      <vt:lpstr>Open Sans</vt:lpstr>
      <vt:lpstr>Cover</vt:lpstr>
      <vt:lpstr>Standard layout</vt:lpstr>
      <vt:lpstr>blank</vt:lpstr>
      <vt:lpstr>End Slide</vt:lpstr>
      <vt:lpstr>A bright future together?</vt:lpstr>
      <vt:lpstr>PowerPoint Presentation</vt:lpstr>
      <vt:lpstr>Strategic assets GÉANT Association</vt:lpstr>
      <vt:lpstr>Changing European R&amp;E landscape</vt:lpstr>
      <vt:lpstr>Challenges for European NREN collective</vt:lpstr>
      <vt:lpstr>Main challenge for European NREN collective</vt:lpstr>
      <vt:lpstr>Current operational model</vt:lpstr>
      <vt:lpstr>PowerPoint Presentation</vt:lpstr>
      <vt:lpstr>Are we leveraging our strategic collective assets?</vt:lpstr>
      <vt:lpstr>PowerPoint Presentation</vt:lpstr>
      <vt:lpstr>Example:  large European sovereign S3 object storage infrastructure</vt:lpstr>
      <vt:lpstr>Investment proposal prep GN5-2: large European object storage infrastructure</vt:lpstr>
      <vt:lpstr>Example 2: FileSender deployment model</vt:lpstr>
      <vt:lpstr>Main challenge for European NREN collective</vt:lpstr>
      <vt:lpstr>A bright future together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Francesca Pegazzano</dc:creator>
  <cp:keywords>GN5-2</cp:keywords>
  <cp:lastModifiedBy>Jan Meijer</cp:lastModifiedBy>
  <cp:revision>4</cp:revision>
  <dcterms:created xsi:type="dcterms:W3CDTF">2025-01-09T11:48:39Z</dcterms:created>
  <dcterms:modified xsi:type="dcterms:W3CDTF">2025-06-04T15:42:03Z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0x010100AADE57C3661A364DA52E6A2D3D8F1068</vt:lpwstr>
  </property>
  <property fmtid="{D5CDD505-2E9C-101B-9397-08002B2CF9AE}" pid="3" name="_dlc_DocIdItemGuid">
    <vt:lpwstr>f212dd6f-51ce-4c0e-8103-23eaa02486d2</vt:lpwstr>
  </property>
</Properties>
</file>