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</p:sldMasterIdLst>
  <p:notesMasterIdLst>
    <p:notesMasterId r:id="rId29"/>
  </p:notesMasterIdLst>
  <p:sldIdLst>
    <p:sldId id="297" r:id="rId6"/>
    <p:sldId id="364" r:id="rId7"/>
    <p:sldId id="302" r:id="rId8"/>
    <p:sldId id="367" r:id="rId9"/>
    <p:sldId id="357" r:id="rId10"/>
    <p:sldId id="298" r:id="rId11"/>
    <p:sldId id="303" r:id="rId12"/>
    <p:sldId id="358" r:id="rId13"/>
    <p:sldId id="359" r:id="rId14"/>
    <p:sldId id="304" r:id="rId15"/>
    <p:sldId id="362" r:id="rId16"/>
    <p:sldId id="309" r:id="rId17"/>
    <p:sldId id="365" r:id="rId18"/>
    <p:sldId id="308" r:id="rId19"/>
    <p:sldId id="356" r:id="rId20"/>
    <p:sldId id="366" r:id="rId21"/>
    <p:sldId id="267" r:id="rId22"/>
    <p:sldId id="363" r:id="rId23"/>
    <p:sldId id="279" r:id="rId24"/>
    <p:sldId id="277" r:id="rId25"/>
    <p:sldId id="335" r:id="rId26"/>
    <p:sldId id="339" r:id="rId27"/>
    <p:sldId id="295" r:id="rId28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5D93"/>
    <a:srgbClr val="1A6992"/>
    <a:srgbClr val="008B96"/>
    <a:srgbClr val="18355E"/>
    <a:srgbClr val="1C2C4F"/>
    <a:srgbClr val="E63961"/>
    <a:srgbClr val="E3B400"/>
    <a:srgbClr val="6396BA"/>
    <a:srgbClr val="414140"/>
    <a:srgbClr val="F6A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4660"/>
  </p:normalViewPr>
  <p:slideViewPr>
    <p:cSldViewPr snapToGrid="0">
      <p:cViewPr>
        <p:scale>
          <a:sx n="100" d="100"/>
          <a:sy n="100" d="100"/>
        </p:scale>
        <p:origin x="840" y="283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Relationship Id="rId8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6091579177602801"/>
          <c:y val="0.28110216046808156"/>
          <c:w val="0.39483508311461063"/>
          <c:h val="0.59754347218746562"/>
        </c:manualLayout>
      </c:layout>
      <c:doughnutChart>
        <c:varyColors val="1"/>
        <c:ser>
          <c:idx val="2"/>
          <c:order val="2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F69-400D-A7C4-BDD72A5DE45A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F69-400D-A7C4-BDD72A5DE45A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F69-400D-A7C4-BDD72A5DE45A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F69-400D-A7C4-BDD72A5DE45A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7F69-400D-A7C4-BDD72A5DE45A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7F69-400D-A7C4-BDD72A5DE45A}"/>
              </c:ext>
            </c:extLst>
          </c:dPt>
          <c:dLbls>
            <c:dLbl>
              <c:idx val="0"/>
              <c:layout>
                <c:manualLayout>
                  <c:x val="0.21889988327157087"/>
                  <c:y val="-0.2175349140072227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352040926343794"/>
                      <c:h val="0.111156977521477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7F69-400D-A7C4-BDD72A5DE45A}"/>
                </c:ext>
              </c:extLst>
            </c:dLbl>
            <c:dLbl>
              <c:idx val="1"/>
              <c:layout>
                <c:manualLayout>
                  <c:x val="0.16994028871391065"/>
                  <c:y val="-9.487946423251546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F69-400D-A7C4-BDD72A5DE45A}"/>
                </c:ext>
              </c:extLst>
            </c:dLbl>
            <c:dLbl>
              <c:idx val="2"/>
              <c:layout>
                <c:manualLayout>
                  <c:x val="-0.1361111111111111"/>
                  <c:y val="0.1161663707393416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F69-400D-A7C4-BDD72A5DE45A}"/>
                </c:ext>
              </c:extLst>
            </c:dLbl>
            <c:dLbl>
              <c:idx val="3"/>
              <c:layout>
                <c:manualLayout>
                  <c:x val="-0.26111111111111113"/>
                  <c:y val="-2.804292071663402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F69-400D-A7C4-BDD72A5DE45A}"/>
                </c:ext>
              </c:extLst>
            </c:dLbl>
            <c:dLbl>
              <c:idx val="4"/>
              <c:layout>
                <c:manualLayout>
                  <c:x val="-0.13333333333333339"/>
                  <c:y val="-0.209929321697497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F69-400D-A7C4-BDD72A5DE45A}"/>
                </c:ext>
              </c:extLst>
            </c:dLbl>
            <c:dLbl>
              <c:idx val="5"/>
              <c:layout>
                <c:manualLayout>
                  <c:x val="5.3209371483244658E-2"/>
                  <c:y val="-0.2234191138358767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Support Institutions</a:t>
                    </a:r>
                    <a:r>
                      <a:rPr lang="en-US" baseline="0" dirty="0"/>
                      <a:t>
</a:t>
                    </a:r>
                    <a:fld id="{592F6AD4-3619-4687-9C4C-F5B73CAB02D6}" type="PERCENTAGE">
                      <a:rPr lang="en-US" baseline="0" dirty="0"/>
                      <a:pPr>
                        <a:defRPr/>
                      </a:pPr>
                      <a:t>[PERCENTAGE]</a:t>
                    </a:fld>
                    <a:endParaRPr 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589096518871173"/>
                      <c:h val="0.1637627894708463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7F69-400D-A7C4-BDD72A5DE4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Sheet1!$C$18:$C$23</c:f>
              <c:strCache>
                <c:ptCount val="6"/>
                <c:pt idx="0">
                  <c:v>Universities</c:v>
                </c:pt>
                <c:pt idx="1">
                  <c:v>Other Tertiary Institutions</c:v>
                </c:pt>
                <c:pt idx="2">
                  <c:v>Schools</c:v>
                </c:pt>
                <c:pt idx="3">
                  <c:v>Research Institutions</c:v>
                </c:pt>
                <c:pt idx="4">
                  <c:v>Hospitals</c:v>
                </c:pt>
                <c:pt idx="5">
                  <c:v>R&amp;E Suupport Institutions</c:v>
                </c:pt>
              </c:strCache>
            </c:strRef>
          </c:cat>
          <c:val>
            <c:numRef>
              <c:f>Sheet1!$F$18:$F$23</c:f>
              <c:numCache>
                <c:formatCode>0.00%</c:formatCode>
                <c:ptCount val="6"/>
                <c:pt idx="0" formatCode="0%">
                  <c:v>0.114</c:v>
                </c:pt>
                <c:pt idx="1">
                  <c:v>0.13900000000000001</c:v>
                </c:pt>
                <c:pt idx="2">
                  <c:v>0.55800000000000005</c:v>
                </c:pt>
                <c:pt idx="3">
                  <c:v>0.106</c:v>
                </c:pt>
                <c:pt idx="4">
                  <c:v>4.3999999999999997E-2</c:v>
                </c:pt>
                <c:pt idx="5">
                  <c:v>3.9E-2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F69-400D-A7C4-BDD72A5DE4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  <c:extLst>
          <c:ext xmlns:c15="http://schemas.microsoft.com/office/drawing/2012/chart" uri="{02D57815-91ED-43cb-92C2-25804820EDAC}">
            <c15:filteredPieSeries>
              <c15:ser>
                <c:idx val="0"/>
                <c:order val="0"/>
                <c:dPt>
                  <c:idx val="0"/>
                  <c:bubble3D val="0"/>
                  <c:spPr>
                    <a:gradFill rotWithShape="1">
                      <a:gsLst>
                        <a:gs pos="0">
                          <a:schemeClr val="accent1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1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1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E-7F69-400D-A7C4-BDD72A5DE45A}"/>
                    </c:ext>
                  </c:extLst>
                </c:dPt>
                <c:dPt>
                  <c:idx val="1"/>
                  <c:bubble3D val="0"/>
                  <c:spPr>
                    <a:gradFill rotWithShape="1">
                      <a:gsLst>
                        <a:gs pos="0">
                          <a:schemeClr val="accent2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2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2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0-7F69-400D-A7C4-BDD72A5DE45A}"/>
                    </c:ext>
                  </c:extLst>
                </c:dPt>
                <c:dPt>
                  <c:idx val="2"/>
                  <c:bubble3D val="0"/>
                  <c:spPr>
                    <a:gradFill rotWithShape="1">
                      <a:gsLst>
                        <a:gs pos="0">
                          <a:schemeClr val="accent3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3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3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2-7F69-400D-A7C4-BDD72A5DE45A}"/>
                    </c:ext>
                  </c:extLst>
                </c:dPt>
                <c:dPt>
                  <c:idx val="3"/>
                  <c:bubble3D val="0"/>
                  <c:spPr>
                    <a:gradFill rotWithShape="1">
                      <a:gsLst>
                        <a:gs pos="0">
                          <a:schemeClr val="accent4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4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4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4-7F69-400D-A7C4-BDD72A5DE45A}"/>
                    </c:ext>
                  </c:extLst>
                </c:dPt>
                <c:dPt>
                  <c:idx val="4"/>
                  <c:bubble3D val="0"/>
                  <c:spPr>
                    <a:gradFill rotWithShape="1">
                      <a:gsLst>
                        <a:gs pos="0">
                          <a:schemeClr val="accent5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5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5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6-7F69-400D-A7C4-BDD72A5DE45A}"/>
                    </c:ext>
                  </c:extLst>
                </c:dPt>
                <c:dPt>
                  <c:idx val="5"/>
                  <c:bubble3D val="0"/>
                  <c:spPr>
                    <a:gradFill rotWithShape="1">
                      <a:gsLst>
                        <a:gs pos="0">
                          <a:schemeClr val="accent6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6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6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8-7F69-400D-A7C4-BDD72A5DE45A}"/>
                    </c:ext>
                  </c:extLst>
                </c:dPt>
                <c:cat>
                  <c:strRef>
                    <c:extLst>
                      <c:ext uri="{02D57815-91ED-43cb-92C2-25804820EDAC}">
                        <c15:formulaRef>
                          <c15:sqref>Sheet1!$C$18:$C$23</c15:sqref>
                        </c15:formulaRef>
                      </c:ext>
                    </c:extLst>
                    <c:strCache>
                      <c:ptCount val="6"/>
                      <c:pt idx="0">
                        <c:v>Universities</c:v>
                      </c:pt>
                      <c:pt idx="1">
                        <c:v>Other Tertiary Institutions</c:v>
                      </c:pt>
                      <c:pt idx="2">
                        <c:v>Schools</c:v>
                      </c:pt>
                      <c:pt idx="3">
                        <c:v>Research Institutions</c:v>
                      </c:pt>
                      <c:pt idx="4">
                        <c:v>Hospitals</c:v>
                      </c:pt>
                      <c:pt idx="5">
                        <c:v>R&amp;E Suupport Institutions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Sheet1!$D$18:$D$23</c15:sqref>
                        </c15:formulaRef>
                      </c:ext>
                    </c:extLst>
                    <c:numCache>
                      <c:formatCode>General</c:formatCode>
                      <c:ptCount val="6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9-7F69-400D-A7C4-BDD72A5DE45A}"/>
                  </c:ext>
                </c:extLst>
              </c15:ser>
            </c15:filteredPieSeries>
            <c15:filteredPieSeries>
              <c15:ser>
                <c:idx val="1"/>
                <c:order val="1"/>
                <c:dPt>
                  <c:idx val="0"/>
                  <c:bubble3D val="0"/>
                  <c:spPr>
                    <a:gradFill rotWithShape="1">
                      <a:gsLst>
                        <a:gs pos="0">
                          <a:schemeClr val="accent1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1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1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B-7F69-400D-A7C4-BDD72A5DE45A}"/>
                    </c:ext>
                  </c:extLst>
                </c:dPt>
                <c:dPt>
                  <c:idx val="1"/>
                  <c:bubble3D val="0"/>
                  <c:spPr>
                    <a:gradFill rotWithShape="1">
                      <a:gsLst>
                        <a:gs pos="0">
                          <a:schemeClr val="accent2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2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2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D-7F69-400D-A7C4-BDD72A5DE45A}"/>
                    </c:ext>
                  </c:extLst>
                </c:dPt>
                <c:dPt>
                  <c:idx val="2"/>
                  <c:bubble3D val="0"/>
                  <c:spPr>
                    <a:gradFill rotWithShape="1">
                      <a:gsLst>
                        <a:gs pos="0">
                          <a:schemeClr val="accent3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3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3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F-7F69-400D-A7C4-BDD72A5DE45A}"/>
                    </c:ext>
                  </c:extLst>
                </c:dPt>
                <c:dPt>
                  <c:idx val="3"/>
                  <c:bubble3D val="0"/>
                  <c:spPr>
                    <a:gradFill rotWithShape="1">
                      <a:gsLst>
                        <a:gs pos="0">
                          <a:schemeClr val="accent4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4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4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1-7F69-400D-A7C4-BDD72A5DE45A}"/>
                    </c:ext>
                  </c:extLst>
                </c:dPt>
                <c:dPt>
                  <c:idx val="4"/>
                  <c:bubble3D val="0"/>
                  <c:spPr>
                    <a:gradFill rotWithShape="1">
                      <a:gsLst>
                        <a:gs pos="0">
                          <a:schemeClr val="accent5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5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5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3-7F69-400D-A7C4-BDD72A5DE45A}"/>
                    </c:ext>
                  </c:extLst>
                </c:dPt>
                <c:dPt>
                  <c:idx val="5"/>
                  <c:bubble3D val="0"/>
                  <c:spPr>
                    <a:gradFill rotWithShape="1">
                      <a:gsLst>
                        <a:gs pos="0">
                          <a:schemeClr val="accent6">
                            <a:satMod val="103000"/>
                            <a:lumMod val="102000"/>
                            <a:tint val="94000"/>
                          </a:schemeClr>
                        </a:gs>
                        <a:gs pos="50000">
                          <a:schemeClr val="accent6">
                            <a:satMod val="110000"/>
                            <a:lumMod val="100000"/>
                            <a:shade val="100000"/>
                          </a:schemeClr>
                        </a:gs>
                        <a:gs pos="100000">
                          <a:schemeClr val="accent6">
                            <a:lumMod val="99000"/>
                            <a:satMod val="120000"/>
                            <a:shade val="78000"/>
                          </a:schemeClr>
                        </a:gs>
                      </a:gsLst>
                      <a:lin ang="5400000" scaled="0"/>
                    </a:gradFill>
                    <a:ln>
                      <a:noFill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5-7F69-400D-A7C4-BDD72A5DE45A}"/>
                    </c:ext>
                  </c:extLst>
                </c:dPt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Sheet1!$C$18:$C$23</c15:sqref>
                        </c15:formulaRef>
                      </c:ext>
                    </c:extLst>
                    <c:strCache>
                      <c:ptCount val="6"/>
                      <c:pt idx="0">
                        <c:v>Universities</c:v>
                      </c:pt>
                      <c:pt idx="1">
                        <c:v>Other Tertiary Institutions</c:v>
                      </c:pt>
                      <c:pt idx="2">
                        <c:v>Schools</c:v>
                      </c:pt>
                      <c:pt idx="3">
                        <c:v>Research Institutions</c:v>
                      </c:pt>
                      <c:pt idx="4">
                        <c:v>Hospitals</c:v>
                      </c:pt>
                      <c:pt idx="5">
                        <c:v>R&amp;E Suupport Institutions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Sheet1!$E$18:$E$23</c15:sqref>
                        </c15:formulaRef>
                      </c:ext>
                    </c:extLst>
                    <c:numCache>
                      <c:formatCode>General</c:formatCode>
                      <c:ptCount val="6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6-7F69-400D-A7C4-BDD72A5DE45A}"/>
                  </c:ext>
                </c:extLst>
              </c15:ser>
            </c15:filteredPieSeries>
          </c:ext>
        </c:extLst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12700" cap="flat" cmpd="sng" algn="ctr">
      <a:solidFill>
        <a:srgbClr val="008B96"/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1D8A83-A817-41E3-A602-3B517E18334E}" type="datetimeFigureOut">
              <a:rPr lang="en-GB" smtClean="0"/>
              <a:t>04/06/2025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BC110B-1C27-4A5B-8007-E6BF4BB6C5F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1726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colorful swirly circle on a blue background&#10;&#10;Description automatically generated">
            <a:extLst>
              <a:ext uri="{FF2B5EF4-FFF2-40B4-BE49-F238E27FC236}">
                <a16:creationId xmlns:a16="http://schemas.microsoft.com/office/drawing/2014/main" id="{BA2D9F37-CECE-956D-E16A-DA131AFCDF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60601" y="3317146"/>
            <a:ext cx="3822700" cy="237388"/>
          </a:xfrm>
        </p:spPr>
        <p:txBody>
          <a:bodyPr>
            <a:noAutofit/>
          </a:bodyPr>
          <a:lstStyle>
            <a:lvl1pPr marL="0" indent="0">
              <a:buNone/>
              <a:defRPr sz="1400" b="1" baseline="0">
                <a:solidFill>
                  <a:srgbClr val="E3B400"/>
                </a:solidFill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460602" y="2442175"/>
            <a:ext cx="5044588" cy="545199"/>
          </a:xfrm>
        </p:spPr>
        <p:txBody>
          <a:bodyPr wrap="square">
            <a:noAutofit/>
          </a:bodyPr>
          <a:lstStyle>
            <a:lvl1pPr marL="0" indent="0">
              <a:lnSpc>
                <a:spcPct val="150000"/>
              </a:lnSpc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66907" y="1672929"/>
            <a:ext cx="5000704" cy="709965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60601" y="3601634"/>
            <a:ext cx="3752453" cy="229228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E3B400"/>
                </a:solidFill>
              </a:defRPr>
            </a:lvl1pPr>
          </a:lstStyle>
          <a:p>
            <a:pPr lvl="0"/>
            <a:r>
              <a:rPr lang="en-US" dirty="0"/>
              <a:t>Location</a:t>
            </a:r>
            <a:endParaRPr lang="en-GB" dirty="0"/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60601" y="3814701"/>
            <a:ext cx="3752453" cy="237387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E3B400"/>
                </a:solidFill>
              </a:defRPr>
            </a:lvl1pPr>
          </a:lstStyle>
          <a:p>
            <a:pPr lvl="0"/>
            <a:r>
              <a:rPr lang="en-US" dirty="0"/>
              <a:t>Date</a:t>
            </a:r>
            <a:endParaRPr lang="en-GB" dirty="0"/>
          </a:p>
        </p:txBody>
      </p:sp>
      <p:pic>
        <p:nvPicPr>
          <p:cNvPr id="7" name="Picture 6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8DCCF5F0-1DF6-300C-424D-3E72A981A86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35" y="4492489"/>
            <a:ext cx="1507657" cy="321239"/>
          </a:xfrm>
          <a:prstGeom prst="rect">
            <a:avLst/>
          </a:prstGeom>
        </p:spPr>
      </p:pic>
      <p:pic>
        <p:nvPicPr>
          <p:cNvPr id="9" name="Picture 8" descr="A black and white logo&#10;&#10;Description automatically generated">
            <a:extLst>
              <a:ext uri="{FF2B5EF4-FFF2-40B4-BE49-F238E27FC236}">
                <a16:creationId xmlns:a16="http://schemas.microsoft.com/office/drawing/2014/main" id="{9475E73F-3C4A-B878-50A1-1B7888C031C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731" y="4426116"/>
            <a:ext cx="762024" cy="330830"/>
          </a:xfrm>
          <a:prstGeom prst="rect">
            <a:avLst/>
          </a:prstGeom>
        </p:spPr>
      </p:pic>
      <p:pic>
        <p:nvPicPr>
          <p:cNvPr id="14" name="Picture 13" descr="A black background with white text and colorful letters&#10;&#10;Description automatically generated">
            <a:extLst>
              <a:ext uri="{FF2B5EF4-FFF2-40B4-BE49-F238E27FC236}">
                <a16:creationId xmlns:a16="http://schemas.microsoft.com/office/drawing/2014/main" id="{5D091CCF-46BF-82B9-2DE0-ECDA90878FC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40" y="301261"/>
            <a:ext cx="1688014" cy="948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422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476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478242A-115F-FAAB-3C19-C8B609AB6C4B}"/>
              </a:ext>
            </a:extLst>
          </p:cNvPr>
          <p:cNvSpPr/>
          <p:nvPr userDrawn="1"/>
        </p:nvSpPr>
        <p:spPr>
          <a:xfrm>
            <a:off x="0" y="4340267"/>
            <a:ext cx="9144000" cy="8240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201" y="964417"/>
            <a:ext cx="8439238" cy="3601320"/>
          </a:xfrm>
        </p:spPr>
        <p:txBody>
          <a:bodyPr/>
          <a:lstStyle>
            <a:lvl1pPr>
              <a:defRPr sz="1600">
                <a:solidFill>
                  <a:srgbClr val="1835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rgbClr val="1835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solidFill>
                  <a:srgbClr val="1835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1835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1835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D09B77-3BA4-BCF3-6CA1-68C8CEC66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6396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8" name="Picture 7" descr="A colorful background with lines&#10;&#10;Description automatically generated with medium confidence">
            <a:extLst>
              <a:ext uri="{FF2B5EF4-FFF2-40B4-BE49-F238E27FC236}">
                <a16:creationId xmlns:a16="http://schemas.microsoft.com/office/drawing/2014/main" id="{F477A8E2-0B99-ED90-CC54-CF0C457577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89" t="67861" r="4589" b="1"/>
          <a:stretch/>
        </p:blipFill>
        <p:spPr>
          <a:xfrm>
            <a:off x="0" y="4755599"/>
            <a:ext cx="9144000" cy="412398"/>
          </a:xfrm>
          <a:prstGeom prst="rect">
            <a:avLst/>
          </a:prstGeom>
          <a:solidFill>
            <a:srgbClr val="18355E"/>
          </a:solidFill>
        </p:spPr>
      </p:pic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16A8FE16-D059-EE45-A0EF-28AC780580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32039" y="4825515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i="1">
                <a:solidFill>
                  <a:srgbClr val="B4E9E2"/>
                </a:solidFill>
              </a:defRPr>
            </a:lvl1pPr>
          </a:lstStyle>
          <a:p>
            <a:fld id="{9E7CA0F2-EE66-4F60-8C00-E0BE38E7AEC5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 descr="A black background with white text and colorful letters&#10;&#10;Description automatically generated">
            <a:extLst>
              <a:ext uri="{FF2B5EF4-FFF2-40B4-BE49-F238E27FC236}">
                <a16:creationId xmlns:a16="http://schemas.microsoft.com/office/drawing/2014/main" id="{98D6321C-472B-7FBA-DCAD-482BD2B909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43"/>
          <a:stretch/>
        </p:blipFill>
        <p:spPr>
          <a:xfrm>
            <a:off x="350201" y="4818216"/>
            <a:ext cx="861109" cy="274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126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201" y="964417"/>
            <a:ext cx="8439238" cy="3357062"/>
          </a:xfrm>
        </p:spPr>
        <p:txBody>
          <a:bodyPr/>
          <a:lstStyle>
            <a:lvl1pPr>
              <a:defRPr sz="1600">
                <a:solidFill>
                  <a:srgbClr val="1C2C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rgbClr val="1C2C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solidFill>
                  <a:srgbClr val="1C2C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1C2C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1C2C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16A8FE16-D059-EE45-A0EF-28AC780580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32039" y="4633780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i="1">
                <a:solidFill>
                  <a:srgbClr val="B4E9E2"/>
                </a:solidFill>
              </a:defRPr>
            </a:lvl1pPr>
          </a:lstStyle>
          <a:p>
            <a:fld id="{9E7CA0F2-EE66-4F60-8C00-E0BE38E7AEC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D09B77-3BA4-BCF3-6CA1-68C8CEC66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3993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60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olorful swirly circle on a blue background&#10;&#10;Description automatically generated">
            <a:extLst>
              <a:ext uri="{FF2B5EF4-FFF2-40B4-BE49-F238E27FC236}">
                <a16:creationId xmlns:a16="http://schemas.microsoft.com/office/drawing/2014/main" id="{96F747BC-CA05-EF83-86CD-9413EFB5A3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Picture 6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102E3BFA-A031-B223-B9E0-F61758792D7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35" y="4492489"/>
            <a:ext cx="1507657" cy="321239"/>
          </a:xfrm>
          <a:prstGeom prst="rect">
            <a:avLst/>
          </a:prstGeom>
        </p:spPr>
      </p:pic>
      <p:pic>
        <p:nvPicPr>
          <p:cNvPr id="8" name="Picture 7" descr="A black and white logo&#10;&#10;Description automatically generated">
            <a:extLst>
              <a:ext uri="{FF2B5EF4-FFF2-40B4-BE49-F238E27FC236}">
                <a16:creationId xmlns:a16="http://schemas.microsoft.com/office/drawing/2014/main" id="{9773C053-F1AA-0816-AD3B-A02CA69E172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731" y="4426116"/>
            <a:ext cx="762024" cy="330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5160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47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25ABE1"/>
                </a:solidFill>
                <a:latin typeface="Arial"/>
                <a:cs typeface="Arial"/>
              </a:defRPr>
            </a:lvl1pPr>
          </a:lstStyle>
          <a:p>
            <a:pPr marL="297180">
              <a:lnSpc>
                <a:spcPct val="100000"/>
              </a:lnSpc>
            </a:pPr>
            <a:r>
              <a:rPr dirty="0"/>
              <a:t>Knowledge</a:t>
            </a:r>
            <a:r>
              <a:rPr spc="-30" dirty="0"/>
              <a:t> </a:t>
            </a:r>
            <a:r>
              <a:rPr dirty="0"/>
              <a:t>|</a:t>
            </a:r>
            <a:r>
              <a:rPr spc="-25" dirty="0"/>
              <a:t> </a:t>
            </a:r>
            <a:r>
              <a:rPr dirty="0"/>
              <a:t>Community</a:t>
            </a:r>
            <a:r>
              <a:rPr spc="-45" dirty="0"/>
              <a:t> </a:t>
            </a:r>
            <a:r>
              <a:rPr dirty="0"/>
              <a:t>|</a:t>
            </a:r>
            <a:r>
              <a:rPr spc="-25" dirty="0"/>
              <a:t> </a:t>
            </a:r>
            <a:r>
              <a:rPr spc="-10" dirty="0"/>
              <a:t>Solutions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6/4/2025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30751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content slide B" type="tx">
  <p:cSld name="1_content slide B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Google Shape;30;p48"/>
          <p:cNvCxnSpPr/>
          <p:nvPr/>
        </p:nvCxnSpPr>
        <p:spPr>
          <a:xfrm>
            <a:off x="8084820" y="4795368"/>
            <a:ext cx="1" cy="218842"/>
          </a:xfrm>
          <a:prstGeom prst="straightConnector1">
            <a:avLst/>
          </a:prstGeom>
          <a:noFill/>
          <a:ln w="12700" cap="flat" cmpd="sng">
            <a:solidFill>
              <a:srgbClr val="002060"/>
            </a:solidFill>
            <a:prstDash val="solid"/>
            <a:miter lim="8000"/>
            <a:headEnd type="none" w="sm" len="sm"/>
            <a:tailEnd type="none" w="sm" len="sm"/>
          </a:ln>
        </p:spPr>
      </p:cxnSp>
      <p:pic>
        <p:nvPicPr>
          <p:cNvPr id="31" name="Google Shape;31;p48" descr="Picture 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53477" y="4827142"/>
            <a:ext cx="584441" cy="1528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48" descr="Picture 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68387" y="4767264"/>
            <a:ext cx="439729" cy="1911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8" descr="Picture 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47671" y="4767263"/>
            <a:ext cx="330346" cy="246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48" descr="Picture 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8650" y="4790927"/>
            <a:ext cx="307357" cy="19466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48"/>
          <p:cNvSpPr txBox="1">
            <a:spLocks noGrp="1"/>
          </p:cNvSpPr>
          <p:nvPr>
            <p:ph type="title"/>
          </p:nvPr>
        </p:nvSpPr>
        <p:spPr>
          <a:xfrm>
            <a:off x="628650" y="416760"/>
            <a:ext cx="7886700" cy="851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alibri"/>
              <a:buNone/>
              <a:defRPr sz="21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48"/>
          <p:cNvSpPr txBox="1">
            <a:spLocks noGrp="1"/>
          </p:cNvSpPr>
          <p:nvPr>
            <p:ph type="sldNum" idx="12"/>
          </p:nvPr>
        </p:nvSpPr>
        <p:spPr>
          <a:xfrm>
            <a:off x="8153401" y="4793696"/>
            <a:ext cx="217967" cy="220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050">
                <a:solidFill>
                  <a:srgbClr val="002060"/>
                </a:solidFill>
              </a:defRPr>
            </a:lvl1pPr>
            <a:lvl2pPr marL="0" lvl="1" indent="0" algn="l">
              <a:spcBef>
                <a:spcPts val="0"/>
              </a:spcBef>
              <a:buNone/>
              <a:defRPr sz="1050">
                <a:solidFill>
                  <a:srgbClr val="002060"/>
                </a:solidFill>
              </a:defRPr>
            </a:lvl2pPr>
            <a:lvl3pPr marL="0" lvl="2" indent="0" algn="l">
              <a:spcBef>
                <a:spcPts val="0"/>
              </a:spcBef>
              <a:buNone/>
              <a:defRPr sz="1050">
                <a:solidFill>
                  <a:srgbClr val="002060"/>
                </a:solidFill>
              </a:defRPr>
            </a:lvl3pPr>
            <a:lvl4pPr marL="0" lvl="3" indent="0" algn="l">
              <a:spcBef>
                <a:spcPts val="0"/>
              </a:spcBef>
              <a:buNone/>
              <a:defRPr sz="1050">
                <a:solidFill>
                  <a:srgbClr val="002060"/>
                </a:solidFill>
              </a:defRPr>
            </a:lvl4pPr>
            <a:lvl5pPr marL="0" lvl="4" indent="0" algn="l">
              <a:spcBef>
                <a:spcPts val="0"/>
              </a:spcBef>
              <a:buNone/>
              <a:defRPr sz="1050">
                <a:solidFill>
                  <a:srgbClr val="002060"/>
                </a:solidFill>
              </a:defRPr>
            </a:lvl5pPr>
            <a:lvl6pPr marL="0" lvl="5" indent="0" algn="l">
              <a:spcBef>
                <a:spcPts val="0"/>
              </a:spcBef>
              <a:buNone/>
              <a:defRPr sz="1050">
                <a:solidFill>
                  <a:srgbClr val="002060"/>
                </a:solidFill>
              </a:defRPr>
            </a:lvl6pPr>
            <a:lvl7pPr marL="0" lvl="6" indent="0" algn="l">
              <a:spcBef>
                <a:spcPts val="0"/>
              </a:spcBef>
              <a:buNone/>
              <a:defRPr sz="1050">
                <a:solidFill>
                  <a:srgbClr val="002060"/>
                </a:solidFill>
              </a:defRPr>
            </a:lvl7pPr>
            <a:lvl8pPr marL="0" lvl="7" indent="0" algn="l">
              <a:spcBef>
                <a:spcPts val="0"/>
              </a:spcBef>
              <a:buNone/>
              <a:defRPr sz="1050">
                <a:solidFill>
                  <a:srgbClr val="002060"/>
                </a:solidFill>
              </a:defRPr>
            </a:lvl8pPr>
            <a:lvl9pPr marL="0" lvl="8" indent="0" algn="l">
              <a:spcBef>
                <a:spcPts val="0"/>
              </a:spcBef>
              <a:buNone/>
              <a:defRPr sz="1050">
                <a:solidFill>
                  <a:srgbClr val="002060"/>
                </a:solidFill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8" name="Google Shape;38;p48"/>
          <p:cNvSpPr txBox="1">
            <a:spLocks noGrp="1"/>
          </p:cNvSpPr>
          <p:nvPr>
            <p:ph type="body" idx="1"/>
          </p:nvPr>
        </p:nvSpPr>
        <p:spPr>
          <a:xfrm>
            <a:off x="628650" y="1513046"/>
            <a:ext cx="7886700" cy="3134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30861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880"/>
              <a:buChar char="•"/>
              <a:defRPr>
                <a:solidFill>
                  <a:srgbClr val="343163"/>
                </a:solidFill>
              </a:defRPr>
            </a:lvl1pPr>
            <a:lvl2pPr marL="685800" lvl="1" indent="-30861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880"/>
              <a:buChar char="•"/>
              <a:defRPr>
                <a:solidFill>
                  <a:srgbClr val="343163"/>
                </a:solidFill>
              </a:defRPr>
            </a:lvl2pPr>
            <a:lvl3pPr marL="1028700" lvl="2" indent="-2857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>
                <a:solidFill>
                  <a:srgbClr val="343163"/>
                </a:solidFill>
              </a:defRPr>
            </a:lvl3pPr>
            <a:lvl4pPr marL="1371600" lvl="3" indent="-27432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160"/>
              <a:buChar char="•"/>
              <a:defRPr>
                <a:solidFill>
                  <a:srgbClr val="343163"/>
                </a:solidFill>
              </a:defRPr>
            </a:lvl4pPr>
            <a:lvl5pPr marL="1714500" lvl="4" indent="-27432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160"/>
              <a:buChar char="•"/>
              <a:defRPr>
                <a:solidFill>
                  <a:srgbClr val="343163"/>
                </a:solidFill>
              </a:defRPr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48"/>
          <p:cNvSpPr/>
          <p:nvPr/>
        </p:nvSpPr>
        <p:spPr>
          <a:xfrm>
            <a:off x="4572000" y="-9245361"/>
            <a:ext cx="10632800" cy="1063279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48"/>
          <p:cNvSpPr/>
          <p:nvPr/>
        </p:nvSpPr>
        <p:spPr>
          <a:xfrm>
            <a:off x="7416990" y="175993"/>
            <a:ext cx="1390187" cy="1390187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" name="Google Shape;41;p48" descr="Picture 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627832" y="416758"/>
            <a:ext cx="956356" cy="662267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48"/>
          <p:cNvSpPr/>
          <p:nvPr/>
        </p:nvSpPr>
        <p:spPr>
          <a:xfrm>
            <a:off x="-457860" y="-9532206"/>
            <a:ext cx="11192303" cy="9399785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48"/>
          <p:cNvSpPr/>
          <p:nvPr/>
        </p:nvSpPr>
        <p:spPr>
          <a:xfrm>
            <a:off x="9235441" y="-9602403"/>
            <a:ext cx="8653896" cy="15143138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8DBE0B9-1124-6AF8-ADB4-1FFE8D07776A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87769" y="4755793"/>
            <a:ext cx="370866" cy="24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564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olorful background with lines&#10;&#10;Description automatically generated with medium confidence">
            <a:extLst>
              <a:ext uri="{FF2B5EF4-FFF2-40B4-BE49-F238E27FC236}">
                <a16:creationId xmlns:a16="http://schemas.microsoft.com/office/drawing/2014/main" id="{AD9C7099-EDE5-12F7-416D-ECC87915A59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89" t="45774" r="4589"/>
          <a:stretch/>
        </p:blipFill>
        <p:spPr>
          <a:xfrm>
            <a:off x="0" y="4465908"/>
            <a:ext cx="9144000" cy="695826"/>
          </a:xfrm>
          <a:prstGeom prst="rect">
            <a:avLst/>
          </a:prstGeom>
          <a:solidFill>
            <a:srgbClr val="18355E"/>
          </a:solidFill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0201" y="131562"/>
            <a:ext cx="8439238" cy="6958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0201" y="964414"/>
            <a:ext cx="8439238" cy="3306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271CF10B-5905-E541-B922-641440E09C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32039" y="469244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i="1">
                <a:solidFill>
                  <a:srgbClr val="B4E9E2"/>
                </a:solidFill>
              </a:defRPr>
            </a:lvl1pPr>
          </a:lstStyle>
          <a:p>
            <a:fld id="{9E7CA0F2-EE66-4F60-8C00-E0BE38E7AEC5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 descr="A black background with white text and colorful letters&#10;&#10;Description automatically generated">
            <a:extLst>
              <a:ext uri="{FF2B5EF4-FFF2-40B4-BE49-F238E27FC236}">
                <a16:creationId xmlns:a16="http://schemas.microsoft.com/office/drawing/2014/main" id="{1DEE7437-BF42-38B7-CCA3-CE0457B53B0D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28"/>
          <a:stretch/>
        </p:blipFill>
        <p:spPr>
          <a:xfrm>
            <a:off x="350202" y="4598129"/>
            <a:ext cx="977558" cy="420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33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3" r:id="rId2"/>
    <p:sldLayoutId id="2147483650" r:id="rId3"/>
    <p:sldLayoutId id="2147483661" r:id="rId4"/>
    <p:sldLayoutId id="2147483664" r:id="rId5"/>
    <p:sldLayoutId id="2147483665" r:id="rId6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rgbClr val="E63961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600" kern="1200">
          <a:solidFill>
            <a:srgbClr val="18355E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rgbClr val="18355E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rgbClr val="18355E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rgbClr val="18355E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rgbClr val="18355E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DA08FEB-7D89-4706-0C59-EAB786EECAC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Caroline Tuhwezeine </a:t>
            </a:r>
            <a:r>
              <a:rPr lang="en-US" dirty="0" err="1"/>
              <a:t>Kumwesiga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23465FD-75EF-F8F6-54FF-3113B792E54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1867" y="1522456"/>
            <a:ext cx="5852160" cy="709965"/>
          </a:xfrm>
        </p:spPr>
        <p:txBody>
          <a:bodyPr/>
          <a:lstStyle/>
          <a:p>
            <a:pPr lvl="0"/>
            <a:r>
              <a:rPr lang="en-US" sz="1800" dirty="0"/>
              <a:t>Effective Stakeholder Engagement for NREN Sustainability - </a:t>
            </a:r>
            <a:r>
              <a:rPr lang="en-GB" sz="1800" dirty="0"/>
              <a:t>Experiences from RENU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7CE6B3-0A94-472D-F8D4-F5D0EE9E797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Research and Education Network for Uganda (RENU)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FA79CE5-2B6A-BA67-AAD6-05CD56D779C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12/06/2025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33E1CB-530C-3CD0-5CDA-3523DC6449D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86600" y="4633913"/>
            <a:ext cx="2057400" cy="274637"/>
          </a:xfrm>
        </p:spPr>
        <p:txBody>
          <a:bodyPr/>
          <a:lstStyle/>
          <a:p>
            <a:fld id="{9E7CA0F2-EE66-4F60-8C00-E0BE38E7AEC5}" type="slidenum">
              <a:rPr lang="en-GB" smtClean="0"/>
              <a:pPr/>
              <a:t>1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6EDEA5A-4326-4AFC-A372-C3E8AB472B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152" y="131562"/>
            <a:ext cx="627736" cy="53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1377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A4BD8F-F432-42C7-ACAA-67888FD389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10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EEC4C4-A3C5-4A07-BE73-D3ACF0164F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152" y="131562"/>
            <a:ext cx="627736" cy="53410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C6E41BD-9EFB-49E5-97A8-D38C9A34D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625" y="1362339"/>
            <a:ext cx="7311118" cy="136493"/>
          </a:xfrm>
        </p:spPr>
        <p:txBody>
          <a:bodyPr>
            <a:normAutofit fontScale="90000"/>
          </a:bodyPr>
          <a:lstStyle/>
          <a:p>
            <a:r>
              <a:rPr lang="en-US" sz="2000" b="1" dirty="0">
                <a:solidFill>
                  <a:srgbClr val="285D93"/>
                </a:solidFill>
              </a:rPr>
              <a:t>Why Stakeholder Engagement? Why is it Important?</a:t>
            </a:r>
            <a:br>
              <a:rPr lang="en-US" sz="2000" b="1" dirty="0"/>
            </a:br>
            <a:br>
              <a:rPr lang="en-US" sz="2400" b="1" dirty="0">
                <a:solidFill>
                  <a:srgbClr val="333399"/>
                </a:solidFill>
              </a:rPr>
            </a:br>
            <a:br>
              <a:rPr lang="en-US" sz="2400" b="1" dirty="0"/>
            </a:br>
            <a:endParaRPr lang="en-US" sz="2400" b="1" dirty="0">
              <a:solidFill>
                <a:srgbClr val="333399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0E8D2A0-5E4B-4BF9-8F1F-EEAB6C2E5A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29" y="759933"/>
            <a:ext cx="6616529" cy="3514042"/>
          </a:xfrm>
          <a:prstGeom prst="rect">
            <a:avLst/>
          </a:prstGeom>
          <a:ln w="12700">
            <a:solidFill>
              <a:srgbClr val="285D93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DE7184E-8CB2-4FC7-96C6-F8C163BE2CFB}"/>
              </a:ext>
            </a:extLst>
          </p:cNvPr>
          <p:cNvSpPr/>
          <p:nvPr/>
        </p:nvSpPr>
        <p:spPr>
          <a:xfrm>
            <a:off x="658800" y="208393"/>
            <a:ext cx="5677200" cy="823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285D93"/>
                </a:solidFill>
              </a:rPr>
              <a:t>Why Stakeholder Engagement? Why is it Important?</a:t>
            </a:r>
            <a:br>
              <a:rPr lang="en-US" sz="1400" b="1" dirty="0"/>
            </a:br>
            <a:br>
              <a:rPr lang="en-US" sz="1600" b="1" dirty="0">
                <a:solidFill>
                  <a:srgbClr val="333399"/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111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336C14-F815-4229-97FC-A7955795B8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11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DBB7B5-ED61-46A4-AA64-C3D5C523C0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152" y="131562"/>
            <a:ext cx="627736" cy="53410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2FA9673-7855-435E-BD2A-F6495495D4AB}"/>
              </a:ext>
            </a:extLst>
          </p:cNvPr>
          <p:cNvSpPr/>
          <p:nvPr/>
        </p:nvSpPr>
        <p:spPr>
          <a:xfrm>
            <a:off x="1141702" y="244726"/>
            <a:ext cx="43523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rgbClr val="285D93"/>
                </a:solidFill>
              </a:rPr>
              <a:t>RENU’s Journey of Stakeholder Engagement</a:t>
            </a:r>
            <a:endParaRPr lang="en-US" sz="1800" dirty="0">
              <a:solidFill>
                <a:srgbClr val="285D93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BFAFE53-7737-4F45-8C66-861D6D6150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5152" y="909448"/>
            <a:ext cx="6962639" cy="2777404"/>
          </a:xfrm>
          <a:prstGeom prst="rect">
            <a:avLst/>
          </a:prstGeom>
          <a:ln w="12700">
            <a:solidFill>
              <a:srgbClr val="285D93"/>
            </a:solidFill>
          </a:ln>
        </p:spPr>
      </p:pic>
    </p:spTree>
    <p:extLst>
      <p:ext uri="{BB962C8B-B14F-4D97-AF65-F5344CB8AC3E}">
        <p14:creationId xmlns:p14="http://schemas.microsoft.com/office/powerpoint/2010/main" val="24696466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158D4A8-3758-481A-AB3B-D552962B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62874"/>
            <a:ext cx="8439238" cy="534107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285D93"/>
                </a:solidFill>
              </a:rPr>
              <a:t>RENU’s Journey of Stakeholder Engagement​</a:t>
            </a:r>
            <a:br>
              <a:rPr lang="en-US" dirty="0">
                <a:solidFill>
                  <a:srgbClr val="285D93"/>
                </a:solidFill>
              </a:rPr>
            </a:br>
            <a:endParaRPr lang="en-US" dirty="0">
              <a:solidFill>
                <a:srgbClr val="285D93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F74FED-0827-4B81-9882-C3BA842ED1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12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AA3D57-BCA2-41BA-ADBB-5E6AD53EB6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152" y="131562"/>
            <a:ext cx="627736" cy="53410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7634B03-8FC2-499D-85EF-AFA2FE1473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464" y="665669"/>
            <a:ext cx="7075625" cy="3562068"/>
          </a:xfrm>
          <a:prstGeom prst="rect">
            <a:avLst/>
          </a:prstGeom>
          <a:ln w="12700">
            <a:solidFill>
              <a:srgbClr val="285D93"/>
            </a:solidFill>
          </a:ln>
        </p:spPr>
      </p:pic>
    </p:spTree>
    <p:extLst>
      <p:ext uri="{BB962C8B-B14F-4D97-AF65-F5344CB8AC3E}">
        <p14:creationId xmlns:p14="http://schemas.microsoft.com/office/powerpoint/2010/main" val="13707417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61B7158-5526-45BA-8193-DD7B35B53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666" y="220764"/>
            <a:ext cx="8400639" cy="695826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sz="1800" dirty="0">
                <a:solidFill>
                  <a:srgbClr val="285D93"/>
                </a:solidFill>
              </a:rPr>
              <a:t>RENU’s Journey of Stakeholder Engagement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788260-DDF6-4677-8BE3-1457867CEB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13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93AE09-BF23-4909-953B-453C874FBA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152" y="131562"/>
            <a:ext cx="627736" cy="5341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F3DB87F-566E-45DC-B9C9-285E41BC51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080" y="820701"/>
            <a:ext cx="6640509" cy="3728740"/>
          </a:xfrm>
          <a:prstGeom prst="rect">
            <a:avLst/>
          </a:prstGeom>
          <a:ln w="12700">
            <a:solidFill>
              <a:srgbClr val="285D93"/>
            </a:solidFill>
          </a:ln>
        </p:spPr>
      </p:pic>
    </p:spTree>
    <p:extLst>
      <p:ext uri="{BB962C8B-B14F-4D97-AF65-F5344CB8AC3E}">
        <p14:creationId xmlns:p14="http://schemas.microsoft.com/office/powerpoint/2010/main" val="39527541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61B7158-5526-45BA-8193-DD7B35B53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199" y="214419"/>
            <a:ext cx="8400639" cy="695826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sz="1800" dirty="0">
                <a:solidFill>
                  <a:srgbClr val="285D93"/>
                </a:solidFill>
              </a:rPr>
              <a:t>RENU’s Journey of Stakeholder Engagement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788260-DDF6-4677-8BE3-1457867CEB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14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93AE09-BF23-4909-953B-453C874FBA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152" y="131562"/>
            <a:ext cx="627736" cy="5341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C27B65A-67DD-4AD4-916D-132584C18F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399" y="910245"/>
            <a:ext cx="6573344" cy="3434028"/>
          </a:xfrm>
          <a:prstGeom prst="rect">
            <a:avLst/>
          </a:prstGeom>
          <a:ln w="12700">
            <a:solidFill>
              <a:srgbClr val="285D93"/>
            </a:solidFill>
          </a:ln>
        </p:spPr>
      </p:pic>
    </p:spTree>
    <p:extLst>
      <p:ext uri="{BB962C8B-B14F-4D97-AF65-F5344CB8AC3E}">
        <p14:creationId xmlns:p14="http://schemas.microsoft.com/office/powerpoint/2010/main" val="41323330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FBAD5C-25BA-45C1-9AA5-B724F556D8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15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60BD31-C559-4A2F-8EED-5773D437C5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152" y="131562"/>
            <a:ext cx="627736" cy="5341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EDD03C4-2961-4778-AF05-8674F81CDF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112" y="203608"/>
            <a:ext cx="5578949" cy="37192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0E30F9-9977-494A-B08C-A616DC51E7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513" y="131562"/>
            <a:ext cx="3094487" cy="20750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7C85841-D090-42D3-979B-6AA42681A6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9999" y="2307098"/>
            <a:ext cx="2718988" cy="241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4876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FBAD5C-25BA-45C1-9AA5-B724F556D8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16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60BD31-C559-4A2F-8EED-5773D437C5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152" y="131562"/>
            <a:ext cx="627736" cy="534107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927380D9-608E-4606-91DD-497C10831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453" y="812449"/>
            <a:ext cx="6713920" cy="3879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5179D97-82A3-4691-AA8C-7C0762096967}"/>
              </a:ext>
            </a:extLst>
          </p:cNvPr>
          <p:cNvSpPr/>
          <p:nvPr/>
        </p:nvSpPr>
        <p:spPr>
          <a:xfrm>
            <a:off x="902534" y="309600"/>
            <a:ext cx="48753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285D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Principles of Stakeholder Engagement</a:t>
            </a:r>
            <a:endParaRPr lang="en-US" sz="1800" dirty="0">
              <a:solidFill>
                <a:srgbClr val="285D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8778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E18813D-1D5F-4DAC-81C7-927EA31581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152" y="42353"/>
            <a:ext cx="627736" cy="534107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B1E2A328-F66B-4523-8CC0-0758F92E0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561" y="131562"/>
            <a:ext cx="7349439" cy="695826"/>
          </a:xfrm>
        </p:spPr>
        <p:txBody>
          <a:bodyPr/>
          <a:lstStyle/>
          <a:p>
            <a:r>
              <a:rPr lang="en-US" dirty="0">
                <a:solidFill>
                  <a:srgbClr val="285D93"/>
                </a:solidFill>
              </a:rPr>
              <a:t>The Need for Effective Stakeholder Mapping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E2CBF98-CF08-4366-8D12-41AA46F148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800" y="827388"/>
            <a:ext cx="7207200" cy="3448179"/>
          </a:xfrm>
          <a:prstGeom prst="rect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991044-7920-45F8-A5B8-F3437A0099D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18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A2E4F2-C11E-40D9-8D72-8CCF9EFE2A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152" y="42353"/>
            <a:ext cx="627736" cy="534107"/>
          </a:xfrm>
          <a:prstGeom prst="rect">
            <a:avLst/>
          </a:prstGeom>
        </p:spPr>
      </p:pic>
      <p:sp>
        <p:nvSpPr>
          <p:cNvPr id="9" name="object 3">
            <a:extLst>
              <a:ext uri="{FF2B5EF4-FFF2-40B4-BE49-F238E27FC236}">
                <a16:creationId xmlns:a16="http://schemas.microsoft.com/office/drawing/2014/main" id="{B1158869-C358-4CC9-97CF-140CC8EC80B0}"/>
              </a:ext>
            </a:extLst>
          </p:cNvPr>
          <p:cNvSpPr txBox="1">
            <a:spLocks/>
          </p:cNvSpPr>
          <p:nvPr/>
        </p:nvSpPr>
        <p:spPr>
          <a:xfrm>
            <a:off x="460537" y="270975"/>
            <a:ext cx="5194701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rgbClr val="E6396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pPr marL="99695">
              <a:lnSpc>
                <a:spcPct val="100000"/>
              </a:lnSpc>
              <a:spcBef>
                <a:spcPts val="95"/>
              </a:spcBef>
            </a:pPr>
            <a:r>
              <a:rPr lang="en-US" sz="1800" dirty="0">
                <a:solidFill>
                  <a:srgbClr val="285D93"/>
                </a:solidFill>
              </a:rPr>
              <a:t>Effective Stakeholder Mapping</a:t>
            </a:r>
            <a:r>
              <a:rPr lang="en-US" sz="1800" dirty="0"/>
              <a:t>​</a:t>
            </a:r>
            <a:br>
              <a:rPr lang="en-US" sz="1800" dirty="0"/>
            </a:br>
            <a:r>
              <a:rPr lang="en-US" dirty="0"/>
              <a:t>​</a:t>
            </a:r>
            <a:br>
              <a:rPr lang="en-US" dirty="0"/>
            </a:br>
            <a:endParaRPr lang="en-US" sz="1800" dirty="0">
              <a:solidFill>
                <a:srgbClr val="FF0000"/>
              </a:solidFill>
            </a:endParaRPr>
          </a:p>
        </p:txBody>
      </p:sp>
      <p:grpSp>
        <p:nvGrpSpPr>
          <p:cNvPr id="11" name="Google Shape;133;p26">
            <a:extLst>
              <a:ext uri="{FF2B5EF4-FFF2-40B4-BE49-F238E27FC236}">
                <a16:creationId xmlns:a16="http://schemas.microsoft.com/office/drawing/2014/main" id="{1BE34A01-ABC6-4CAB-A797-B782E28D9D64}"/>
              </a:ext>
            </a:extLst>
          </p:cNvPr>
          <p:cNvGrpSpPr/>
          <p:nvPr/>
        </p:nvGrpSpPr>
        <p:grpSpPr>
          <a:xfrm>
            <a:off x="6210953" y="638203"/>
            <a:ext cx="2771155" cy="2755090"/>
            <a:chOff x="3832908" y="556624"/>
            <a:chExt cx="4235444" cy="4317032"/>
          </a:xfrm>
        </p:grpSpPr>
        <p:sp>
          <p:nvSpPr>
            <p:cNvPr id="12" name="Google Shape;134;p26">
              <a:extLst>
                <a:ext uri="{FF2B5EF4-FFF2-40B4-BE49-F238E27FC236}">
                  <a16:creationId xmlns:a16="http://schemas.microsoft.com/office/drawing/2014/main" id="{73602094-C54E-44BE-B43C-C3465C83CDBA}"/>
                </a:ext>
              </a:extLst>
            </p:cNvPr>
            <p:cNvSpPr/>
            <p:nvPr/>
          </p:nvSpPr>
          <p:spPr>
            <a:xfrm rot="16200000">
              <a:off x="4729352" y="1207857"/>
              <a:ext cx="3338999" cy="3339000"/>
            </a:xfrm>
            <a:prstGeom prst="ellipse">
              <a:avLst/>
            </a:prstGeom>
            <a:noFill/>
            <a:ln w="19050" cap="flat" cmpd="sng">
              <a:solidFill>
                <a:srgbClr val="658DA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3" name="Google Shape;135;p26">
              <a:extLst>
                <a:ext uri="{FF2B5EF4-FFF2-40B4-BE49-F238E27FC236}">
                  <a16:creationId xmlns:a16="http://schemas.microsoft.com/office/drawing/2014/main" id="{4D4D8DA4-689E-43F6-913D-A44AB1E4788A}"/>
                </a:ext>
              </a:extLst>
            </p:cNvPr>
            <p:cNvGrpSpPr/>
            <p:nvPr/>
          </p:nvGrpSpPr>
          <p:grpSpPr>
            <a:xfrm>
              <a:off x="5699682" y="1969407"/>
              <a:ext cx="1734181" cy="1618822"/>
              <a:chOff x="3872819" y="1663782"/>
              <a:chExt cx="1734181" cy="1618822"/>
            </a:xfrm>
          </p:grpSpPr>
          <p:sp>
            <p:nvSpPr>
              <p:cNvPr id="17" name="Google Shape;136;p26">
                <a:extLst>
                  <a:ext uri="{FF2B5EF4-FFF2-40B4-BE49-F238E27FC236}">
                    <a16:creationId xmlns:a16="http://schemas.microsoft.com/office/drawing/2014/main" id="{9E757B0A-D4BD-4128-9BEB-BF6464630D3D}"/>
                  </a:ext>
                </a:extLst>
              </p:cNvPr>
              <p:cNvSpPr/>
              <p:nvPr/>
            </p:nvSpPr>
            <p:spPr>
              <a:xfrm>
                <a:off x="3873578" y="1663782"/>
                <a:ext cx="1606358" cy="1618822"/>
              </a:xfrm>
              <a:prstGeom prst="ellipse">
                <a:avLst/>
              </a:prstGeom>
              <a:solidFill>
                <a:srgbClr val="D3E1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" name="Google Shape;137;p26">
                <a:extLst>
                  <a:ext uri="{FF2B5EF4-FFF2-40B4-BE49-F238E27FC236}">
                    <a16:creationId xmlns:a16="http://schemas.microsoft.com/office/drawing/2014/main" id="{1934707D-01E6-46FF-8967-C46EC948D929}"/>
                  </a:ext>
                </a:extLst>
              </p:cNvPr>
              <p:cNvSpPr txBox="1"/>
              <p:nvPr/>
            </p:nvSpPr>
            <p:spPr>
              <a:xfrm>
                <a:off x="3872819" y="1775792"/>
                <a:ext cx="1734181" cy="14112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b="1" dirty="0">
                    <a:solidFill>
                      <a:srgbClr val="2A2929"/>
                    </a:solidFill>
                    <a:latin typeface="Garamond" panose="02020404030301010803" pitchFamily="18" charset="0"/>
                    <a:ea typeface="Fira Sans Extra Condensed SemiBold"/>
                    <a:cs typeface="Fira Sans Extra Condensed SemiBold"/>
                    <a:sym typeface="Fira Sans Extra Condensed SemiBold"/>
                  </a:rPr>
                  <a:t>Universities</a:t>
                </a:r>
                <a:endParaRPr kumimoji="0" b="1" i="0" u="none" strike="noStrike" kern="0" cap="none" spc="0" normalizeH="0" baseline="0" noProof="0" dirty="0">
                  <a:ln>
                    <a:noFill/>
                  </a:ln>
                  <a:solidFill>
                    <a:srgbClr val="2A2929"/>
                  </a:solidFill>
                  <a:effectLst/>
                  <a:uLnTx/>
                  <a:uFillTx/>
                  <a:latin typeface="Garamond" panose="02020404030301010803" pitchFamily="18" charset="0"/>
                  <a:ea typeface="Fira Sans Extra Condensed SemiBold"/>
                  <a:cs typeface="Fira Sans Extra Condensed SemiBold"/>
                  <a:sym typeface="Fira Sans Extra Condensed SemiBold"/>
                </a:endParaRPr>
              </a:p>
            </p:txBody>
          </p:sp>
        </p:grpSp>
        <p:sp>
          <p:nvSpPr>
            <p:cNvPr id="14" name="Google Shape;138;p26">
              <a:extLst>
                <a:ext uri="{FF2B5EF4-FFF2-40B4-BE49-F238E27FC236}">
                  <a16:creationId xmlns:a16="http://schemas.microsoft.com/office/drawing/2014/main" id="{ED55CB79-42E8-4145-95EC-7EFF4773BDB8}"/>
                </a:ext>
              </a:extLst>
            </p:cNvPr>
            <p:cNvSpPr/>
            <p:nvPr/>
          </p:nvSpPr>
          <p:spPr>
            <a:xfrm>
              <a:off x="3832908" y="2081416"/>
              <a:ext cx="1734181" cy="1261790"/>
            </a:xfrm>
            <a:prstGeom prst="ellipse">
              <a:avLst/>
            </a:prstGeom>
            <a:solidFill>
              <a:srgbClr val="0033CC"/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Tx/>
              </a:pPr>
              <a:r>
                <a:rPr lang="en-US" sz="1000" b="1" dirty="0">
                  <a:solidFill>
                    <a:schemeClr val="bg1"/>
                  </a:solidFill>
                  <a:latin typeface="Garamond" panose="02020404030301010803" pitchFamily="18" charset="0"/>
                </a:rPr>
                <a:t>Smaller public  universities</a:t>
              </a:r>
              <a:endParaRPr sz="1000" b="1" dirty="0">
                <a:solidFill>
                  <a:schemeClr val="bg1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15" name="Google Shape;139;p26">
              <a:extLst>
                <a:ext uri="{FF2B5EF4-FFF2-40B4-BE49-F238E27FC236}">
                  <a16:creationId xmlns:a16="http://schemas.microsoft.com/office/drawing/2014/main" id="{2034EF83-98C9-4767-B465-F064C7C8ACC7}"/>
                </a:ext>
              </a:extLst>
            </p:cNvPr>
            <p:cNvSpPr/>
            <p:nvPr/>
          </p:nvSpPr>
          <p:spPr>
            <a:xfrm>
              <a:off x="4829994" y="556624"/>
              <a:ext cx="1734181" cy="1152047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defTabSz="914400" eaLnBrk="1" fontAlgn="auto" latinLnBrk="0" hangingPunct="1">
                <a:buClrTx/>
                <a:buSzTx/>
                <a:buFont typeface="Arial"/>
                <a:buNone/>
                <a:tabLst/>
                <a:defRPr/>
              </a:pPr>
              <a:r>
                <a:rPr lang="en-US" sz="1000" b="1" dirty="0">
                  <a:solidFill>
                    <a:schemeClr val="bg1"/>
                  </a:solidFill>
                  <a:latin typeface="Garamond" panose="02020404030301010803" pitchFamily="18" charset="0"/>
                </a:rPr>
                <a:t>Private universities</a:t>
              </a:r>
              <a:endParaRPr sz="1000" b="1" dirty="0">
                <a:solidFill>
                  <a:schemeClr val="bg1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16" name="Google Shape;140;p26">
              <a:extLst>
                <a:ext uri="{FF2B5EF4-FFF2-40B4-BE49-F238E27FC236}">
                  <a16:creationId xmlns:a16="http://schemas.microsoft.com/office/drawing/2014/main" id="{125DA485-45C7-4793-B9F7-FBFC08D7D9B5}"/>
                </a:ext>
              </a:extLst>
            </p:cNvPr>
            <p:cNvSpPr/>
            <p:nvPr/>
          </p:nvSpPr>
          <p:spPr>
            <a:xfrm>
              <a:off x="4355692" y="3611867"/>
              <a:ext cx="1734181" cy="1261789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aramond" panose="02020404030301010803" pitchFamily="18" charset="0"/>
                </a:rPr>
                <a:t>Big public universities</a:t>
              </a:r>
              <a:endParaRPr kumimoji="0" sz="1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aramond" panose="02020404030301010803" pitchFamily="18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02BA04AE-108D-4614-8F7B-3570F117E3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537" y="821605"/>
            <a:ext cx="5663166" cy="3066971"/>
          </a:xfrm>
          <a:prstGeom prst="rect">
            <a:avLst/>
          </a:prstGeom>
          <a:ln w="15875">
            <a:solidFill>
              <a:srgbClr val="285D93"/>
            </a:solidFill>
          </a:ln>
        </p:spPr>
      </p:pic>
    </p:spTree>
    <p:extLst>
      <p:ext uri="{BB962C8B-B14F-4D97-AF65-F5344CB8AC3E}">
        <p14:creationId xmlns:p14="http://schemas.microsoft.com/office/powerpoint/2010/main" val="31741135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CCDAEB1-5A1B-4FCC-9FF1-3A24C8D807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152" y="131562"/>
            <a:ext cx="627736" cy="53410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05705F8-9C81-47DE-B2A6-D7988A5D8E48}"/>
              </a:ext>
            </a:extLst>
          </p:cNvPr>
          <p:cNvSpPr/>
          <p:nvPr/>
        </p:nvSpPr>
        <p:spPr>
          <a:xfrm>
            <a:off x="1159018" y="131562"/>
            <a:ext cx="41056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rgbClr val="285D93"/>
                </a:solidFill>
              </a:rPr>
              <a:t>Effective Stakeholder Mapping – Analysis</a:t>
            </a:r>
            <a:endParaRPr lang="en-US" sz="1800" dirty="0">
              <a:solidFill>
                <a:srgbClr val="285D93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16970C-9387-4F02-AD6C-EF253089AE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8800" y="590400"/>
            <a:ext cx="6243968" cy="3519215"/>
          </a:xfrm>
          <a:prstGeom prst="rect">
            <a:avLst/>
          </a:prstGeom>
          <a:ln w="12700">
            <a:solidFill>
              <a:srgbClr val="285D93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3BC33F-1C87-43FB-AD45-B3DD870198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2</a:t>
            </a:fld>
            <a:endParaRPr lang="en-GB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69E32177-30E3-4F6C-BA6C-A8D4C4C09B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0878939"/>
              </p:ext>
            </p:extLst>
          </p:nvPr>
        </p:nvGraphicFramePr>
        <p:xfrm>
          <a:off x="1131148" y="711200"/>
          <a:ext cx="6731396" cy="3896675"/>
        </p:xfrm>
        <a:graphic>
          <a:graphicData uri="http://schemas.openxmlformats.org/drawingml/2006/table">
            <a:tbl>
              <a:tblPr/>
              <a:tblGrid>
                <a:gridCol w="932356">
                  <a:extLst>
                    <a:ext uri="{9D8B030D-6E8A-4147-A177-3AD203B41FA5}">
                      <a16:colId xmlns:a16="http://schemas.microsoft.com/office/drawing/2014/main" val="2151108819"/>
                    </a:ext>
                  </a:extLst>
                </a:gridCol>
                <a:gridCol w="5799040">
                  <a:extLst>
                    <a:ext uri="{9D8B030D-6E8A-4147-A177-3AD203B41FA5}">
                      <a16:colId xmlns:a16="http://schemas.microsoft.com/office/drawing/2014/main" val="2197637653"/>
                    </a:ext>
                  </a:extLst>
                </a:gridCol>
              </a:tblGrid>
              <a:tr h="572660"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en-US" sz="3200" b="1" i="0" u="none" strike="noStrike" dirty="0">
                          <a:solidFill>
                            <a:srgbClr val="2A2929"/>
                          </a:solidFill>
                          <a:effectLst/>
                          <a:latin typeface="+mj-lt"/>
                        </a:rPr>
                        <a:t>Outline</a:t>
                      </a:r>
                      <a:r>
                        <a:rPr lang="en-US" sz="3200" b="1" i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​</a:t>
                      </a:r>
                    </a:p>
                  </a:txBody>
                  <a:tcPr anchor="ctr">
                    <a:lnL w="222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22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22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22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8DA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0573847"/>
                  </a:ext>
                </a:extLst>
              </a:tr>
              <a:tr h="361680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 b="1" i="0" u="none" strike="noStrike" dirty="0">
                          <a:solidFill>
                            <a:srgbClr val="2A292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</a:t>
                      </a:r>
                      <a:r>
                        <a:rPr lang="en-US" sz="1600" b="1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​</a:t>
                      </a:r>
                    </a:p>
                  </a:txBody>
                  <a:tcPr anchor="ctr">
                    <a:lnL w="222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22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22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22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C2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b="0" i="0" u="none" strike="noStrike" dirty="0">
                          <a:solidFill>
                            <a:srgbClr val="2A292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About RENU</a:t>
                      </a:r>
                      <a:r>
                        <a:rPr lang="en-US" sz="16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​</a:t>
                      </a:r>
                    </a:p>
                  </a:txBody>
                  <a:tcPr anchor="ctr">
                    <a:lnL w="222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22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22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22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1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3787359"/>
                  </a:ext>
                </a:extLst>
              </a:tr>
              <a:tr h="361680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 b="1" i="0" u="none" strike="noStrike" dirty="0">
                          <a:solidFill>
                            <a:srgbClr val="2A292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</a:t>
                      </a:r>
                      <a:r>
                        <a:rPr lang="en-US" sz="1600" b="1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​</a:t>
                      </a:r>
                    </a:p>
                  </a:txBody>
                  <a:tcPr anchor="ctr">
                    <a:lnL w="222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22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22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22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C2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b="0" i="0" u="none" strike="noStrike" dirty="0">
                          <a:solidFill>
                            <a:srgbClr val="2A292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Defining key concepts</a:t>
                      </a:r>
                      <a:r>
                        <a:rPr lang="en-US" sz="16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​</a:t>
                      </a:r>
                    </a:p>
                  </a:txBody>
                  <a:tcPr anchor="ctr">
                    <a:lnL w="222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22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22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22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1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4644643"/>
                  </a:ext>
                </a:extLst>
              </a:tr>
              <a:tr h="361680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 b="1" i="0" u="none" strike="noStrike" dirty="0">
                          <a:solidFill>
                            <a:srgbClr val="2A292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</a:t>
                      </a:r>
                      <a:r>
                        <a:rPr lang="en-US" sz="1600" b="1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​</a:t>
                      </a:r>
                    </a:p>
                  </a:txBody>
                  <a:tcPr anchor="ctr">
                    <a:lnL w="222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22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22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22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C2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b="0" i="0" u="none" strike="noStrike" dirty="0">
                          <a:solidFill>
                            <a:srgbClr val="2A292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Examples of stakeholders – RENU case</a:t>
                      </a:r>
                      <a:r>
                        <a:rPr lang="en-US" sz="16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​</a:t>
                      </a:r>
                    </a:p>
                  </a:txBody>
                  <a:tcPr anchor="ctr">
                    <a:lnL w="222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22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22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22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1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6888852"/>
                  </a:ext>
                </a:extLst>
              </a:tr>
              <a:tr h="361680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 b="1" i="0" u="none" strike="noStrike" dirty="0">
                          <a:solidFill>
                            <a:srgbClr val="2A292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04</a:t>
                      </a:r>
                      <a:r>
                        <a:rPr lang="en-US" sz="1600" b="1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​</a:t>
                      </a:r>
                    </a:p>
                  </a:txBody>
                  <a:tcPr anchor="ctr">
                    <a:lnL w="222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22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22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22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C2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b="0" i="0" u="none" strike="noStrike" dirty="0">
                          <a:solidFill>
                            <a:srgbClr val="2A292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Forms of stakeholder engagement</a:t>
                      </a:r>
                      <a:r>
                        <a:rPr lang="en-US" sz="16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​</a:t>
                      </a:r>
                    </a:p>
                  </a:txBody>
                  <a:tcPr anchor="ctr">
                    <a:lnL w="222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22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22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22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1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0214161"/>
                  </a:ext>
                </a:extLst>
              </a:tr>
              <a:tr h="361680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 b="1" i="0" u="none" strike="noStrike" dirty="0">
                          <a:solidFill>
                            <a:srgbClr val="2A292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05</a:t>
                      </a:r>
                      <a:r>
                        <a:rPr lang="en-US" sz="1600" b="1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​</a:t>
                      </a:r>
                    </a:p>
                  </a:txBody>
                  <a:tcPr anchor="ctr">
                    <a:lnL w="222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22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22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22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C2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b="0" i="0" u="none" strike="noStrike" dirty="0">
                          <a:solidFill>
                            <a:srgbClr val="2A292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Why stakeholder engagement</a:t>
                      </a:r>
                      <a:r>
                        <a:rPr lang="en-US" sz="16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​</a:t>
                      </a:r>
                    </a:p>
                  </a:txBody>
                  <a:tcPr anchor="ctr">
                    <a:lnL w="222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22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22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22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1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150468"/>
                  </a:ext>
                </a:extLst>
              </a:tr>
              <a:tr h="361680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 b="1" i="0" u="none" strike="noStrike" dirty="0">
                          <a:solidFill>
                            <a:srgbClr val="2A292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06</a:t>
                      </a:r>
                      <a:r>
                        <a:rPr lang="en-US" sz="1600" b="1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​</a:t>
                      </a:r>
                    </a:p>
                  </a:txBody>
                  <a:tcPr anchor="ctr">
                    <a:lnL w="222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22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22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22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C2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b="0" i="0" u="none" strike="noStrike" dirty="0">
                          <a:solidFill>
                            <a:srgbClr val="2A292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RENU's journey</a:t>
                      </a:r>
                      <a:r>
                        <a:rPr lang="en-US" sz="16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​</a:t>
                      </a:r>
                    </a:p>
                  </a:txBody>
                  <a:tcPr anchor="ctr">
                    <a:lnL w="222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22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22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22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1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3908602"/>
                  </a:ext>
                </a:extLst>
              </a:tr>
              <a:tr h="361680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 b="1" i="0" u="none" strike="noStrike" dirty="0">
                          <a:solidFill>
                            <a:srgbClr val="2A292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07</a:t>
                      </a:r>
                      <a:r>
                        <a:rPr lang="en-US" sz="1600" b="1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​</a:t>
                      </a:r>
                    </a:p>
                  </a:txBody>
                  <a:tcPr anchor="ctr">
                    <a:lnL w="222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22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22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22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C2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b="0" i="0" u="none" strike="noStrike" dirty="0">
                          <a:solidFill>
                            <a:srgbClr val="2A292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RENU’s 10 principles of stakeholder engagement</a:t>
                      </a:r>
                      <a:r>
                        <a:rPr lang="en-US" sz="16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​</a:t>
                      </a:r>
                    </a:p>
                  </a:txBody>
                  <a:tcPr anchor="ctr">
                    <a:lnL w="222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22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22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22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1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506404"/>
                  </a:ext>
                </a:extLst>
              </a:tr>
              <a:tr h="361680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 b="1" i="0" u="none" strike="noStrike" dirty="0">
                          <a:solidFill>
                            <a:srgbClr val="2A292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</a:t>
                      </a:r>
                      <a:r>
                        <a:rPr lang="en-US" sz="1600" b="1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​</a:t>
                      </a:r>
                    </a:p>
                  </a:txBody>
                  <a:tcPr anchor="ctr">
                    <a:lnL w="222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22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22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22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C2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b="0" i="0" u="none" strike="noStrike" dirty="0">
                          <a:solidFill>
                            <a:srgbClr val="2A292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Stakeholder mapping</a:t>
                      </a:r>
                      <a:r>
                        <a:rPr lang="en-US" sz="16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​</a:t>
                      </a:r>
                    </a:p>
                  </a:txBody>
                  <a:tcPr anchor="ctr">
                    <a:lnL w="222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22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22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22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1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9782504"/>
                  </a:ext>
                </a:extLst>
              </a:tr>
              <a:tr h="424115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 b="1" i="0" u="none" strike="noStrike" dirty="0">
                          <a:solidFill>
                            <a:srgbClr val="2A292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</a:t>
                      </a:r>
                      <a:r>
                        <a:rPr lang="en-US" sz="1600" b="1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​</a:t>
                      </a:r>
                    </a:p>
                  </a:txBody>
                  <a:tcPr anchor="ctr">
                    <a:lnL w="222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22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22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22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C2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600" b="0" i="0" u="none" strike="noStrike" dirty="0">
                          <a:solidFill>
                            <a:srgbClr val="2A292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Results and lessons so far </a:t>
                      </a:r>
                      <a:r>
                        <a:rPr lang="en-US" sz="16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​</a:t>
                      </a:r>
                    </a:p>
                  </a:txBody>
                  <a:tcPr anchor="ctr">
                    <a:lnL w="222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22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22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22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1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0526371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F0E4B543-4C5C-4E43-8044-76531E1CAC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2826" y="133212"/>
            <a:ext cx="627736" cy="53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4156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14113" y="319174"/>
            <a:ext cx="5898687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30910">
              <a:lnSpc>
                <a:spcPct val="100000"/>
              </a:lnSpc>
              <a:spcBef>
                <a:spcPts val="100"/>
              </a:spcBef>
            </a:pPr>
            <a:r>
              <a:rPr lang="en-US" dirty="0">
                <a:solidFill>
                  <a:srgbClr val="285D93"/>
                </a:solidFill>
              </a:rPr>
              <a:t>Effective Stakeholder Mapping - Analysis</a:t>
            </a:r>
            <a:endParaRPr spc="-10" dirty="0">
              <a:solidFill>
                <a:srgbClr val="285D93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559D17-EB5C-42FF-83D7-2308856B00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152" y="131562"/>
            <a:ext cx="627736" cy="53410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876086F-49E4-4A3E-8DBE-497BC5A43601}"/>
              </a:ext>
            </a:extLst>
          </p:cNvPr>
          <p:cNvSpPr txBox="1">
            <a:spLocks/>
          </p:cNvSpPr>
          <p:nvPr/>
        </p:nvSpPr>
        <p:spPr>
          <a:xfrm>
            <a:off x="1049867" y="766138"/>
            <a:ext cx="7449211" cy="344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3192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2E3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RENU Stakeholder Map Template</a:t>
            </a:r>
            <a:br>
              <a:rPr lang="en-US" sz="2400" b="1" dirty="0">
                <a:solidFill>
                  <a:srgbClr val="333399"/>
                </a:solidFill>
              </a:rPr>
            </a:br>
            <a:br>
              <a:rPr lang="en-US" sz="2400" b="1" dirty="0"/>
            </a:br>
            <a:endParaRPr lang="en-US" sz="2400" b="1" dirty="0">
              <a:solidFill>
                <a:srgbClr val="333399"/>
              </a:solidFill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3B436D4-7278-4E49-8494-3288D0989D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5180441"/>
              </p:ext>
            </p:extLst>
          </p:nvPr>
        </p:nvGraphicFramePr>
        <p:xfrm>
          <a:off x="1127947" y="1210797"/>
          <a:ext cx="6743502" cy="293425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123917">
                  <a:extLst>
                    <a:ext uri="{9D8B030D-6E8A-4147-A177-3AD203B41FA5}">
                      <a16:colId xmlns:a16="http://schemas.microsoft.com/office/drawing/2014/main" val="4179096110"/>
                    </a:ext>
                  </a:extLst>
                </a:gridCol>
                <a:gridCol w="1123917">
                  <a:extLst>
                    <a:ext uri="{9D8B030D-6E8A-4147-A177-3AD203B41FA5}">
                      <a16:colId xmlns:a16="http://schemas.microsoft.com/office/drawing/2014/main" val="1833139287"/>
                    </a:ext>
                  </a:extLst>
                </a:gridCol>
                <a:gridCol w="1123917">
                  <a:extLst>
                    <a:ext uri="{9D8B030D-6E8A-4147-A177-3AD203B41FA5}">
                      <a16:colId xmlns:a16="http://schemas.microsoft.com/office/drawing/2014/main" val="4241716876"/>
                    </a:ext>
                  </a:extLst>
                </a:gridCol>
                <a:gridCol w="1123917">
                  <a:extLst>
                    <a:ext uri="{9D8B030D-6E8A-4147-A177-3AD203B41FA5}">
                      <a16:colId xmlns:a16="http://schemas.microsoft.com/office/drawing/2014/main" val="2026277032"/>
                    </a:ext>
                  </a:extLst>
                </a:gridCol>
                <a:gridCol w="1123917">
                  <a:extLst>
                    <a:ext uri="{9D8B030D-6E8A-4147-A177-3AD203B41FA5}">
                      <a16:colId xmlns:a16="http://schemas.microsoft.com/office/drawing/2014/main" val="702971815"/>
                    </a:ext>
                  </a:extLst>
                </a:gridCol>
                <a:gridCol w="1123917">
                  <a:extLst>
                    <a:ext uri="{9D8B030D-6E8A-4147-A177-3AD203B41FA5}">
                      <a16:colId xmlns:a16="http://schemas.microsoft.com/office/drawing/2014/main" val="1740111606"/>
                    </a:ext>
                  </a:extLst>
                </a:gridCol>
              </a:tblGrid>
              <a:tr h="431182">
                <a:tc>
                  <a:txBody>
                    <a:bodyPr/>
                    <a:lstStyle/>
                    <a:p>
                      <a:r>
                        <a:rPr lang="en-US" dirty="0"/>
                        <a:t>Stakeholder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Relevance to RENU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Needs and interests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Associated Risks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Level of power and interest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Engagement strategies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1823476"/>
                  </a:ext>
                </a:extLst>
              </a:tr>
              <a:tr h="31794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4709380"/>
                  </a:ext>
                </a:extLst>
              </a:tr>
              <a:tr h="31794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3794107"/>
                  </a:ext>
                </a:extLst>
              </a:tr>
              <a:tr h="31794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793222"/>
                  </a:ext>
                </a:extLst>
              </a:tr>
              <a:tr h="317942"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3547829"/>
                  </a:ext>
                </a:extLst>
              </a:tr>
              <a:tr h="31794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4735332"/>
                  </a:ext>
                </a:extLst>
              </a:tr>
              <a:tr h="31794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6662201"/>
                  </a:ext>
                </a:extLst>
              </a:tr>
              <a:tr h="31794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098023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2381" y="131562"/>
            <a:ext cx="8439238" cy="1339725"/>
          </a:xfrm>
          <a:prstGeom prst="rect">
            <a:avLst/>
          </a:prstGeom>
        </p:spPr>
        <p:txBody>
          <a:bodyPr vert="horz" wrap="square" lIns="0" tIns="107568" rIns="0" bIns="0" rtlCol="0">
            <a:spAutoFit/>
          </a:bodyPr>
          <a:lstStyle/>
          <a:p>
            <a:pPr marL="147320">
              <a:lnSpc>
                <a:spcPct val="100000"/>
              </a:lnSpc>
              <a:spcBef>
                <a:spcPts val="100"/>
              </a:spcBef>
            </a:pPr>
            <a:r>
              <a:rPr lang="en-US" dirty="0">
                <a:solidFill>
                  <a:srgbClr val="285D93"/>
                </a:solidFill>
              </a:rPr>
              <a:t>Engagement Results So Far</a:t>
            </a:r>
            <a:r>
              <a:rPr lang="en-US" b="0" dirty="0">
                <a:solidFill>
                  <a:srgbClr val="285D93"/>
                </a:solidFill>
              </a:rPr>
              <a:t>​</a:t>
            </a:r>
            <a:br>
              <a:rPr lang="en-US" b="0" dirty="0">
                <a:solidFill>
                  <a:srgbClr val="285D93"/>
                </a:solidFill>
              </a:rPr>
            </a:br>
            <a:r>
              <a:rPr lang="en-US" b="0" dirty="0"/>
              <a:t>​</a:t>
            </a:r>
            <a:br>
              <a:rPr lang="en-US" b="0" dirty="0"/>
            </a:br>
            <a:br>
              <a:rPr lang="en-US" dirty="0"/>
            </a:br>
            <a:endParaRPr spc="-1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2330BA1-D2D8-4D7F-867A-302FA9AAEB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152" y="131562"/>
            <a:ext cx="627736" cy="53410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F9C3F5A-2EB9-4653-A6E2-1DB52C72FC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0955" y="584574"/>
            <a:ext cx="3981197" cy="3723084"/>
          </a:xfrm>
          <a:prstGeom prst="rect">
            <a:avLst/>
          </a:prstGeom>
          <a:ln w="15875">
            <a:noFill/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79CD633C-865A-4A92-B19E-A2F6F822BEAB}"/>
              </a:ext>
            </a:extLst>
          </p:cNvPr>
          <p:cNvSpPr/>
          <p:nvPr/>
        </p:nvSpPr>
        <p:spPr>
          <a:xfrm>
            <a:off x="4460431" y="2421709"/>
            <a:ext cx="223138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C132C2F-40BC-4102-AF43-92463D3E95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461" y="664196"/>
            <a:ext cx="3562721" cy="3723142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0339B1D-FBC9-4EB4-B390-E22B0BC681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152" y="131562"/>
            <a:ext cx="627736" cy="534107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64D49476-A570-4A49-BE95-A4880080AD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3795276"/>
              </p:ext>
            </p:extLst>
          </p:nvPr>
        </p:nvGraphicFramePr>
        <p:xfrm>
          <a:off x="676799" y="288193"/>
          <a:ext cx="7221601" cy="3895008"/>
        </p:xfrm>
        <a:graphic>
          <a:graphicData uri="http://schemas.openxmlformats.org/drawingml/2006/table">
            <a:tbl>
              <a:tblPr/>
              <a:tblGrid>
                <a:gridCol w="1001013">
                  <a:extLst>
                    <a:ext uri="{9D8B030D-6E8A-4147-A177-3AD203B41FA5}">
                      <a16:colId xmlns:a16="http://schemas.microsoft.com/office/drawing/2014/main" val="139688963"/>
                    </a:ext>
                  </a:extLst>
                </a:gridCol>
                <a:gridCol w="6220588">
                  <a:extLst>
                    <a:ext uri="{9D8B030D-6E8A-4147-A177-3AD203B41FA5}">
                      <a16:colId xmlns:a16="http://schemas.microsoft.com/office/drawing/2014/main" val="1333421150"/>
                    </a:ext>
                  </a:extLst>
                </a:gridCol>
              </a:tblGrid>
              <a:tr h="508355">
                <a:tc gridSpan="2">
                  <a:txBody>
                    <a:bodyPr/>
                    <a:lstStyle/>
                    <a:p>
                      <a:pPr algn="ctr" fontAlgn="base"/>
                      <a:r>
                        <a:rPr lang="en-US" sz="2000" b="1" i="0" u="none" strike="noStrike" dirty="0">
                          <a:solidFill>
                            <a:srgbClr val="2A2929"/>
                          </a:solidFill>
                          <a:effectLst/>
                          <a:latin typeface="Fira Sans Extra Condensed SemiBold"/>
                        </a:rPr>
                        <a:t>Lessons</a:t>
                      </a:r>
                      <a:r>
                        <a:rPr lang="en-US" sz="2000" b="1" i="0" dirty="0">
                          <a:solidFill>
                            <a:srgbClr val="000000"/>
                          </a:solidFill>
                          <a:effectLst/>
                          <a:latin typeface="Fira Sans Extra Condensed SemiBold"/>
                        </a:rPr>
                        <a:t>​ Picked So Far</a:t>
                      </a:r>
                      <a:endParaRPr lang="en-US" b="1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222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22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22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22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8DA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0460139"/>
                  </a:ext>
                </a:extLst>
              </a:tr>
              <a:tr h="680833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000" b="0" i="0" u="none" strike="noStrike">
                          <a:solidFill>
                            <a:srgbClr val="2A2929"/>
                          </a:solidFill>
                          <a:effectLst/>
                          <a:latin typeface="Fira Sans Extra Condensed SemiBold"/>
                        </a:rPr>
                        <a:t>01</a:t>
                      </a:r>
                      <a:r>
                        <a:rPr lang="en-US" sz="2000" b="0" i="0">
                          <a:solidFill>
                            <a:srgbClr val="000000"/>
                          </a:solidFill>
                          <a:effectLst/>
                          <a:latin typeface="Fira Sans Extra Condensed SemiBold"/>
                        </a:rPr>
                        <a:t>​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222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22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22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22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C2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 b="0" i="0" u="none" strike="noStrike">
                          <a:solidFill>
                            <a:srgbClr val="2A2929"/>
                          </a:solidFill>
                          <a:effectLst/>
                          <a:latin typeface="Roboto"/>
                        </a:rPr>
                        <a:t>Effective stakeholder engagement is key to the sustainability of an NREN because it helps the NREN make relevant interventions.</a:t>
                      </a:r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​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222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22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22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22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1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7317239"/>
                  </a:ext>
                </a:extLst>
              </a:tr>
              <a:tr h="680833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000" b="0" i="0" u="none" strike="noStrike">
                          <a:solidFill>
                            <a:srgbClr val="2A2929"/>
                          </a:solidFill>
                          <a:effectLst/>
                          <a:latin typeface="Fira Sans Extra Condensed SemiBold"/>
                        </a:rPr>
                        <a:t>02</a:t>
                      </a:r>
                      <a:r>
                        <a:rPr lang="en-US" sz="2000" b="0" i="0">
                          <a:solidFill>
                            <a:srgbClr val="000000"/>
                          </a:solidFill>
                          <a:effectLst/>
                          <a:latin typeface="Fira Sans Extra Condensed SemiBold"/>
                        </a:rPr>
                        <a:t>​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222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22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22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22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C2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 b="0" i="0" u="none" strike="noStrike" dirty="0">
                          <a:solidFill>
                            <a:srgbClr val="2A2929"/>
                          </a:solidFill>
                          <a:effectLst/>
                          <a:latin typeface="Roboto"/>
                        </a:rPr>
                        <a:t>Analyzing various units of an NREN's stakeholder groups eases targeted engagement. </a:t>
                      </a:r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​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222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22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22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22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1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158140"/>
                  </a:ext>
                </a:extLst>
              </a:tr>
              <a:tr h="680833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000" b="0" i="0" u="none" strike="noStrike">
                          <a:solidFill>
                            <a:srgbClr val="2A2929"/>
                          </a:solidFill>
                          <a:effectLst/>
                          <a:latin typeface="Fira Sans Extra Condensed SemiBold"/>
                        </a:rPr>
                        <a:t>03</a:t>
                      </a:r>
                      <a:r>
                        <a:rPr lang="en-US" sz="2000" b="0" i="0">
                          <a:solidFill>
                            <a:srgbClr val="000000"/>
                          </a:solidFill>
                          <a:effectLst/>
                          <a:latin typeface="Fira Sans Extra Condensed SemiBold"/>
                        </a:rPr>
                        <a:t>​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222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22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22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22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C2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 b="0" i="0" u="none" strike="noStrike" dirty="0">
                          <a:solidFill>
                            <a:srgbClr val="2A2929"/>
                          </a:solidFill>
                          <a:effectLst/>
                          <a:latin typeface="Roboto"/>
                        </a:rPr>
                        <a:t>Ineffective stakeholder engagement suffocates innovation</a:t>
                      </a:r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​.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222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22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22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22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1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5437922"/>
                  </a:ext>
                </a:extLst>
              </a:tr>
              <a:tr h="663321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000" b="0" i="0" u="none" strike="noStrike">
                          <a:solidFill>
                            <a:srgbClr val="2A2929"/>
                          </a:solidFill>
                          <a:effectLst/>
                          <a:latin typeface="Fira Sans Extra Condensed SemiBold"/>
                        </a:rPr>
                        <a:t>04</a:t>
                      </a:r>
                      <a:r>
                        <a:rPr lang="en-US" sz="2000" b="0" i="0">
                          <a:solidFill>
                            <a:srgbClr val="000000"/>
                          </a:solidFill>
                          <a:effectLst/>
                          <a:latin typeface="Fira Sans Extra Condensed SemiBold"/>
                        </a:rPr>
                        <a:t>​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222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22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22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22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C2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 b="0" i="0" u="none" strike="noStrike" dirty="0">
                          <a:solidFill>
                            <a:srgbClr val="2A2929"/>
                          </a:solidFill>
                          <a:effectLst/>
                          <a:latin typeface="Roboto"/>
                        </a:rPr>
                        <a:t>Many times, we lose customers not because of the price we charge, rather, because we have failed to communicate the value. </a:t>
                      </a:r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​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222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22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22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22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1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5926192"/>
                  </a:ext>
                </a:extLst>
              </a:tr>
              <a:tr h="680833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000" b="0" i="0" u="none" strike="noStrike" dirty="0">
                          <a:solidFill>
                            <a:srgbClr val="2A2929"/>
                          </a:solidFill>
                          <a:effectLst/>
                          <a:latin typeface="Fira Sans Extra Condensed SemiBold"/>
                        </a:rPr>
                        <a:t>05</a:t>
                      </a:r>
                      <a:r>
                        <a:rPr lang="en-US" sz="2000" b="0" i="0" dirty="0">
                          <a:solidFill>
                            <a:srgbClr val="000000"/>
                          </a:solidFill>
                          <a:effectLst/>
                          <a:latin typeface="Fira Sans Extra Condensed SemiBold"/>
                        </a:rPr>
                        <a:t>​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222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22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22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22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C2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 b="0" i="0" u="none" strike="noStrike" dirty="0">
                          <a:solidFill>
                            <a:srgbClr val="2A2929"/>
                          </a:solidFill>
                          <a:effectLst/>
                          <a:latin typeface="Roboto"/>
                        </a:rPr>
                        <a:t>Visibility is key in earning the trust of stakeholders.</a:t>
                      </a:r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​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222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22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22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22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1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051819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A348D8F-4883-F698-E8B7-38962B0631B6}"/>
              </a:ext>
            </a:extLst>
          </p:cNvPr>
          <p:cNvSpPr txBox="1">
            <a:spLocks/>
          </p:cNvSpPr>
          <p:nvPr/>
        </p:nvSpPr>
        <p:spPr>
          <a:xfrm>
            <a:off x="610930" y="1323623"/>
            <a:ext cx="5793498" cy="426330"/>
          </a:xfrm>
          <a:prstGeom prst="rect">
            <a:avLst/>
          </a:prstGeom>
        </p:spPr>
        <p:txBody>
          <a:bodyPr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3C39C7EC-1AC8-7BAD-8633-820FEC8D5523}"/>
              </a:ext>
            </a:extLst>
          </p:cNvPr>
          <p:cNvSpPr txBox="1">
            <a:spLocks/>
          </p:cNvSpPr>
          <p:nvPr/>
        </p:nvSpPr>
        <p:spPr>
          <a:xfrm>
            <a:off x="211969" y="2407616"/>
            <a:ext cx="4572000" cy="765524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>
                <a:solidFill>
                  <a:schemeClr val="accent4"/>
                </a:solidFill>
              </a:rPr>
              <a:t>Thank you</a:t>
            </a: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0F9C187A-2B08-31D4-7F63-BFCF807A1155}"/>
              </a:ext>
            </a:extLst>
          </p:cNvPr>
          <p:cNvSpPr txBox="1">
            <a:spLocks/>
          </p:cNvSpPr>
          <p:nvPr/>
        </p:nvSpPr>
        <p:spPr>
          <a:xfrm>
            <a:off x="610930" y="3470165"/>
            <a:ext cx="3795964" cy="2631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400" b="0" kern="1200" baseline="0">
                <a:solidFill>
                  <a:srgbClr val="E3B4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8355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18355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18355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18355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/>
              <a:t>Presenter email: ctuhwezeine@renu.ac.ug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D8D6255-916A-4D6E-B9CE-2A8450CB8D2B}"/>
              </a:ext>
            </a:extLst>
          </p:cNvPr>
          <p:cNvSpPr/>
          <p:nvPr/>
        </p:nvSpPr>
        <p:spPr>
          <a:xfrm>
            <a:off x="222912" y="1323623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“People support what they help create.”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— </a:t>
            </a:r>
            <a:r>
              <a:rPr lang="en-US" i="1" dirty="0">
                <a:solidFill>
                  <a:schemeClr val="bg1"/>
                </a:solidFill>
              </a:rPr>
              <a:t>Marvin Weisbord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628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52106F-5556-45D0-A9E7-D7813F8F78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735453-78DC-4C2C-8F43-18CCE42F4C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777" y="1684792"/>
            <a:ext cx="3763646" cy="25839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1853906-3B5F-4220-91AF-3D685F559F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152" y="131562"/>
            <a:ext cx="627736" cy="53410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7E217BB-138B-4CDB-A145-629834D96110}"/>
              </a:ext>
            </a:extLst>
          </p:cNvPr>
          <p:cNvSpPr/>
          <p:nvPr/>
        </p:nvSpPr>
        <p:spPr>
          <a:xfrm>
            <a:off x="275136" y="154790"/>
            <a:ext cx="55363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kern="0" dirty="0">
                <a:solidFill>
                  <a:srgbClr val="285D93"/>
                </a:solidFill>
                <a:latin typeface="Arial"/>
                <a:cs typeface="Arial"/>
                <a:sym typeface="Arial"/>
              </a:rPr>
              <a:t>About RENU</a:t>
            </a:r>
            <a:endParaRPr lang="en-US" dirty="0">
              <a:solidFill>
                <a:srgbClr val="285D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Google Shape;123;p15">
            <a:extLst>
              <a:ext uri="{FF2B5EF4-FFF2-40B4-BE49-F238E27FC236}">
                <a16:creationId xmlns:a16="http://schemas.microsoft.com/office/drawing/2014/main" id="{C16E474D-9B1C-4480-93CB-ABCC9645442D}"/>
              </a:ext>
            </a:extLst>
          </p:cNvPr>
          <p:cNvSpPr txBox="1">
            <a:spLocks/>
          </p:cNvSpPr>
          <p:nvPr/>
        </p:nvSpPr>
        <p:spPr>
          <a:xfrm>
            <a:off x="352213" y="705100"/>
            <a:ext cx="4185986" cy="1003607"/>
          </a:xfrm>
          <a:prstGeom prst="rect">
            <a:avLst/>
          </a:prstGeom>
          <a:noFill/>
          <a:ln w="12700">
            <a:solidFill>
              <a:srgbClr val="008B96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3192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rgbClr val="2E3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E3192"/>
              </a:buClr>
              <a:buSzPts val="1800"/>
              <a:buFont typeface="Arial"/>
              <a:buChar char="○"/>
              <a:defRPr sz="1800" b="0" i="0" u="none" strike="noStrike" cap="none">
                <a:solidFill>
                  <a:srgbClr val="2E319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E3192"/>
              </a:buClr>
              <a:buSzPts val="1800"/>
              <a:buFont typeface="Arial"/>
              <a:buChar char="■"/>
              <a:defRPr sz="1800" b="0" i="0" u="none" strike="noStrike" cap="none">
                <a:solidFill>
                  <a:srgbClr val="2E319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E319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rgbClr val="2E319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E3192"/>
              </a:buClr>
              <a:buSzPts val="1800"/>
              <a:buFont typeface="Arial"/>
              <a:buChar char="○"/>
              <a:defRPr sz="1800" b="0" i="0" u="none" strike="noStrike" cap="none">
                <a:solidFill>
                  <a:srgbClr val="2E319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E3192"/>
              </a:buClr>
              <a:buSzPts val="1800"/>
              <a:buFont typeface="Arial"/>
              <a:buChar char="■"/>
              <a:defRPr sz="1800" b="0" i="0" u="none" strike="noStrike" cap="none">
                <a:solidFill>
                  <a:srgbClr val="2E319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E319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2E319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E319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2E319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2E319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2E319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2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Established in 2006</a:t>
            </a:r>
          </a:p>
          <a:p>
            <a:r>
              <a:rPr lang="en-US" sz="12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Not for profit membership-based organisation</a:t>
            </a:r>
          </a:p>
          <a:p>
            <a:r>
              <a:rPr lang="en-US" sz="12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350 members</a:t>
            </a:r>
          </a:p>
          <a:p>
            <a:r>
              <a:rPr lang="en-US" sz="12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838 connected sites</a:t>
            </a:r>
          </a:p>
          <a:p>
            <a:r>
              <a:rPr lang="en-US" sz="12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75 staff (40%F 60%M)</a:t>
            </a:r>
          </a:p>
          <a:p>
            <a:pPr marL="76200" indent="0">
              <a:buNone/>
            </a:pPr>
            <a:r>
              <a:rPr lang="en-US" sz="1200" dirty="0">
                <a:latin typeface="+mn-lt"/>
                <a:ea typeface="DengXian" panose="02010600030101010101" pitchFamily="2" charset="-122"/>
                <a:cs typeface="Times New Roman" panose="02020603050405020304" pitchFamily="18" charset="0"/>
              </a:rPr>
              <a:t>	</a:t>
            </a:r>
            <a:endParaRPr lang="en-US" sz="1600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76200" indent="0">
              <a:buNone/>
            </a:pPr>
            <a:endParaRPr lang="en-US" sz="1600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76200" indent="0">
              <a:buNone/>
            </a:pPr>
            <a:r>
              <a:rPr lang="en-US" sz="16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</a:p>
          <a:p>
            <a:endParaRPr lang="en-US" sz="1600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endParaRPr lang="en-US" sz="1600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76200" indent="0">
              <a:buNone/>
            </a:pPr>
            <a:endParaRPr lang="en-US" sz="1600" dirty="0">
              <a:highlight>
                <a:srgbClr val="FFFF00"/>
              </a:highlight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US" sz="1600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US" sz="1600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US" sz="1600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US" sz="1600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US" sz="1600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None/>
            </a:pPr>
            <a:br>
              <a:rPr lang="en-US" sz="16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endParaRPr lang="en-US" sz="1600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UG" sz="1600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endParaRPr lang="en-UG" sz="1600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76200" indent="0">
              <a:buNone/>
            </a:pPr>
            <a:endParaRPr lang="en-US" sz="1600" dirty="0"/>
          </a:p>
          <a:p>
            <a:endParaRPr lang="en-US" sz="1600" dirty="0"/>
          </a:p>
          <a:p>
            <a:pPr marL="76200" lvl="0" indent="0" algn="ctr">
              <a:buNone/>
            </a:pPr>
            <a:endParaRPr lang="en-US" sz="2000" dirty="0"/>
          </a:p>
          <a:p>
            <a:pPr marL="76200" lvl="0" indent="0">
              <a:buNone/>
            </a:pPr>
            <a:endParaRPr lang="en-US" sz="2000" dirty="0"/>
          </a:p>
          <a:p>
            <a:pPr marL="76200" lvl="0" indent="0">
              <a:buNone/>
            </a:pPr>
            <a:r>
              <a:rPr lang="en-US" sz="2000" dirty="0"/>
              <a:t>    </a:t>
            </a:r>
          </a:p>
          <a:p>
            <a:pPr marL="571500" lvl="1" indent="0">
              <a:buNone/>
            </a:pPr>
            <a:endParaRPr lang="en-US" dirty="0"/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2E349F15-F3F7-40B4-A9E8-8A95D429DE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6764644"/>
              </p:ext>
            </p:extLst>
          </p:nvPr>
        </p:nvGraphicFramePr>
        <p:xfrm>
          <a:off x="352213" y="1789079"/>
          <a:ext cx="4173742" cy="285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427323E9-FB6E-4500-93FB-60A12F9EEE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4656" y="1739579"/>
            <a:ext cx="4487817" cy="2902148"/>
          </a:xfrm>
          <a:prstGeom prst="rect">
            <a:avLst/>
          </a:prstGeom>
          <a:ln>
            <a:noFill/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5C74519-32C5-4B07-A6A5-4FE1C27E8835}"/>
              </a:ext>
            </a:extLst>
          </p:cNvPr>
          <p:cNvSpPr/>
          <p:nvPr/>
        </p:nvSpPr>
        <p:spPr>
          <a:xfrm>
            <a:off x="4650704" y="699675"/>
            <a:ext cx="4441769" cy="954107"/>
          </a:xfrm>
          <a:prstGeom prst="rect">
            <a:avLst/>
          </a:prstGeom>
          <a:noFill/>
          <a:ln w="12700">
            <a:solidFill>
              <a:srgbClr val="008B96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76200">
              <a:buClr>
                <a:srgbClr val="2E3192"/>
              </a:buClr>
              <a:buSzPts val="2400"/>
            </a:pPr>
            <a:r>
              <a:rPr lang="en-US" sz="1200" dirty="0">
                <a:solidFill>
                  <a:srgbClr val="2E3192"/>
                </a:solidFill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Goal: To improve the quality of education and research.</a:t>
            </a:r>
          </a:p>
          <a:p>
            <a:pPr marL="76200">
              <a:buClr>
                <a:srgbClr val="2E3192"/>
              </a:buClr>
              <a:buSzPts val="2400"/>
            </a:pPr>
            <a:endParaRPr lang="en-US" sz="1200" dirty="0">
              <a:solidFill>
                <a:srgbClr val="2E3192"/>
              </a:solidFill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76200">
              <a:buClr>
                <a:srgbClr val="2E3192"/>
              </a:buClr>
              <a:buSzPts val="2400"/>
            </a:pPr>
            <a:r>
              <a:rPr lang="en-US" sz="1200" dirty="0">
                <a:solidFill>
                  <a:srgbClr val="2E3192"/>
                </a:solidFill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How? Through provision of reliable connectivity &amp; other ICT services tailored for R&amp;E.</a:t>
            </a:r>
          </a:p>
        </p:txBody>
      </p:sp>
    </p:spTree>
    <p:extLst>
      <p:ext uri="{BB962C8B-B14F-4D97-AF65-F5344CB8AC3E}">
        <p14:creationId xmlns:p14="http://schemas.microsoft.com/office/powerpoint/2010/main" val="2247312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52106F-5556-45D0-A9E7-D7813F8F78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853906-3B5F-4220-91AF-3D685F559F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152" y="131562"/>
            <a:ext cx="627736" cy="53410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7E217BB-138B-4CDB-A145-629834D96110}"/>
              </a:ext>
            </a:extLst>
          </p:cNvPr>
          <p:cNvSpPr/>
          <p:nvPr/>
        </p:nvSpPr>
        <p:spPr>
          <a:xfrm>
            <a:off x="1189991" y="156978"/>
            <a:ext cx="55363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kern="0" dirty="0">
                <a:solidFill>
                  <a:srgbClr val="285D93"/>
                </a:solidFill>
                <a:latin typeface="Arial"/>
                <a:cs typeface="Arial"/>
                <a:sym typeface="Arial"/>
              </a:rPr>
              <a:t>About RENU</a:t>
            </a:r>
            <a:endParaRPr lang="en-US" dirty="0">
              <a:solidFill>
                <a:srgbClr val="285D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21EE3E6-FC19-4AC4-8F98-C9DC30951B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387" y="760752"/>
            <a:ext cx="6019752" cy="3522669"/>
          </a:xfrm>
          <a:prstGeom prst="rect">
            <a:avLst/>
          </a:prstGeom>
          <a:ln w="12700">
            <a:solidFill>
              <a:srgbClr val="008B96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CE32223-4486-4005-B1D6-D34C1A082F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982" y="1300519"/>
            <a:ext cx="3071218" cy="1860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054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06182A-37A0-46FE-B93B-A26B700BA3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55F3F2-2771-4D88-9D90-AFB0A6327B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152" y="131562"/>
            <a:ext cx="627736" cy="5341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FEC936-4434-42EE-BB67-FDF571097C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864" y="131562"/>
            <a:ext cx="6372000" cy="425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757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DC7249-20CD-F8CD-AB6A-84A2A873E5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5FC38BD8-CCAE-433F-8597-14CBF7CA9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322" y="273050"/>
            <a:ext cx="8439238" cy="695826"/>
          </a:xfrm>
        </p:spPr>
        <p:txBody>
          <a:bodyPr>
            <a:normAutofit fontScale="90000"/>
          </a:bodyPr>
          <a:lstStyle/>
          <a:p>
            <a:br>
              <a:rPr lang="en-US" kern="0" dirty="0">
                <a:solidFill>
                  <a:srgbClr val="2E3192"/>
                </a:solidFill>
                <a:latin typeface="Arial"/>
                <a:cs typeface="Arial"/>
                <a:sym typeface="Arial"/>
              </a:rPr>
            </a:br>
            <a:r>
              <a:rPr lang="en-US" kern="0" dirty="0">
                <a:solidFill>
                  <a:srgbClr val="285D93"/>
                </a:solidFill>
                <a:latin typeface="Arial"/>
                <a:cs typeface="Arial"/>
                <a:sym typeface="Arial"/>
              </a:rPr>
              <a:t>Defining the Key concepts of Stakeholder Engagement</a:t>
            </a:r>
            <a:br>
              <a:rPr lang="en-US" kern="0" dirty="0">
                <a:solidFill>
                  <a:srgbClr val="285D93"/>
                </a:solidFill>
                <a:latin typeface="Arial"/>
                <a:cs typeface="Arial"/>
                <a:sym typeface="Arial"/>
              </a:rPr>
            </a:br>
            <a:br>
              <a:rPr lang="en-US" sz="2400" kern="0" dirty="0">
                <a:solidFill>
                  <a:srgbClr val="285D93"/>
                </a:solidFill>
                <a:latin typeface="Arial"/>
                <a:cs typeface="Arial"/>
                <a:sym typeface="Arial"/>
              </a:rPr>
            </a:br>
            <a:endParaRPr lang="en-US" dirty="0">
              <a:solidFill>
                <a:srgbClr val="285D93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C1C7C16-D8B9-4A57-BC4E-A568E9381F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152" y="131562"/>
            <a:ext cx="627736" cy="534107"/>
          </a:xfrm>
          <a:prstGeom prst="rect">
            <a:avLst/>
          </a:prstGeom>
        </p:spPr>
      </p:pic>
      <p:sp>
        <p:nvSpPr>
          <p:cNvPr id="8" name="AutoShape 2" descr="A group of colorful tags&#10;&#10;AI-generated content may be incorrect.">
            <a:extLst>
              <a:ext uri="{FF2B5EF4-FFF2-40B4-BE49-F238E27FC236}">
                <a16:creationId xmlns:a16="http://schemas.microsoft.com/office/drawing/2014/main" id="{D6AE4C63-41F5-457B-8E43-B4E4D3D678E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427818F-2DE0-4825-9701-A11980D221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02758"/>
            <a:ext cx="9144000" cy="151977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FDBB8A3-DF2F-481E-B62E-AD39A73D47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707" y="944277"/>
            <a:ext cx="8914585" cy="1978260"/>
          </a:xfrm>
          <a:prstGeom prst="rect">
            <a:avLst/>
          </a:prstGeom>
          <a:ln w="12700">
            <a:solidFill>
              <a:srgbClr val="285D93"/>
            </a:solidFill>
          </a:ln>
        </p:spPr>
      </p:pic>
    </p:spTree>
    <p:extLst>
      <p:ext uri="{BB962C8B-B14F-4D97-AF65-F5344CB8AC3E}">
        <p14:creationId xmlns:p14="http://schemas.microsoft.com/office/powerpoint/2010/main" val="896631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728C474-A239-45FA-80C4-C8EC337F9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787" y="163917"/>
            <a:ext cx="8508335" cy="695826"/>
          </a:xfrm>
        </p:spPr>
        <p:txBody>
          <a:bodyPr>
            <a:normAutofit fontScale="90000"/>
          </a:bodyPr>
          <a:lstStyle/>
          <a:p>
            <a:br>
              <a:rPr lang="en-US" kern="0" dirty="0">
                <a:solidFill>
                  <a:srgbClr val="285D93"/>
                </a:solidFill>
                <a:latin typeface="Arial"/>
                <a:cs typeface="Arial"/>
                <a:sym typeface="Arial"/>
              </a:rPr>
            </a:br>
            <a:r>
              <a:rPr lang="en-US" kern="0" dirty="0">
                <a:solidFill>
                  <a:srgbClr val="285D93"/>
                </a:solidFill>
                <a:latin typeface="Arial"/>
                <a:cs typeface="Arial"/>
                <a:sym typeface="Arial"/>
              </a:rPr>
              <a:t>Examples of Stakeholders (RENU Case)</a:t>
            </a:r>
            <a:br>
              <a:rPr lang="en-US" kern="0" dirty="0">
                <a:solidFill>
                  <a:srgbClr val="285D93"/>
                </a:solidFill>
                <a:latin typeface="Arial"/>
                <a:cs typeface="Arial"/>
                <a:sym typeface="Arial"/>
              </a:rPr>
            </a:br>
            <a:endParaRPr lang="en-US" dirty="0">
              <a:solidFill>
                <a:srgbClr val="285D93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191ED8-D48A-43EC-9F08-7774E8D55F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FE8794D-A4E5-48CD-849B-CB6693B22F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152" y="131562"/>
            <a:ext cx="627736" cy="5341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E7E92EF-C468-4E2F-8AD3-067B7387EE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0884" y="859743"/>
            <a:ext cx="6657872" cy="2915948"/>
          </a:xfrm>
          <a:prstGeom prst="rect">
            <a:avLst/>
          </a:prstGeom>
          <a:ln w="12700">
            <a:solidFill>
              <a:srgbClr val="1A6992">
                <a:alpha val="93000"/>
              </a:srgbClr>
            </a:solidFill>
          </a:ln>
        </p:spPr>
      </p:pic>
    </p:spTree>
    <p:extLst>
      <p:ext uri="{BB962C8B-B14F-4D97-AF65-F5344CB8AC3E}">
        <p14:creationId xmlns:p14="http://schemas.microsoft.com/office/powerpoint/2010/main" val="4286515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9C0B0E-7031-4871-9916-A7CFCFC87F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840A38-3D3C-4DDE-BA7A-1CB76EC0D4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152" y="131562"/>
            <a:ext cx="627736" cy="53410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6CE9016-C2E0-41CC-9B8E-058B5A9CB845}"/>
              </a:ext>
            </a:extLst>
          </p:cNvPr>
          <p:cNvSpPr/>
          <p:nvPr/>
        </p:nvSpPr>
        <p:spPr>
          <a:xfrm>
            <a:off x="1249200" y="30134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800" b="1" dirty="0">
                <a:solidFill>
                  <a:srgbClr val="285D93"/>
                </a:solidFill>
              </a:rPr>
              <a:t>Forms of Stakeholder Engagement</a:t>
            </a:r>
            <a:br>
              <a:rPr lang="en-US" sz="1800" b="1" dirty="0">
                <a:solidFill>
                  <a:srgbClr val="285D93"/>
                </a:solidFill>
              </a:rPr>
            </a:br>
            <a:br>
              <a:rPr lang="en-US" sz="1800" b="1" dirty="0">
                <a:solidFill>
                  <a:srgbClr val="285D93"/>
                </a:solidFill>
              </a:rPr>
            </a:br>
            <a:br>
              <a:rPr lang="en-US" sz="1800" b="1" dirty="0">
                <a:solidFill>
                  <a:srgbClr val="285D93"/>
                </a:solidFill>
              </a:rPr>
            </a:br>
            <a:endParaRPr lang="en-US" sz="1800" dirty="0">
              <a:solidFill>
                <a:srgbClr val="285D93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A3C31B1-C604-4FDB-973D-D9E1EA973A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423" y="802469"/>
            <a:ext cx="7626416" cy="3216485"/>
          </a:xfrm>
          <a:prstGeom prst="rect">
            <a:avLst/>
          </a:prstGeom>
          <a:ln w="12700">
            <a:solidFill>
              <a:srgbClr val="1A6992"/>
            </a:solidFill>
          </a:ln>
        </p:spPr>
      </p:pic>
    </p:spTree>
    <p:extLst>
      <p:ext uri="{BB962C8B-B14F-4D97-AF65-F5344CB8AC3E}">
        <p14:creationId xmlns:p14="http://schemas.microsoft.com/office/powerpoint/2010/main" val="4220643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9D52FE-D2AA-481B-907D-E46CF7016A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9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CCA749-7B80-43EC-AF61-ACF758F19D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152" y="131562"/>
            <a:ext cx="627736" cy="534107"/>
          </a:xfrm>
          <a:prstGeom prst="rect">
            <a:avLst/>
          </a:prstGeom>
        </p:spPr>
      </p:pic>
      <p:sp>
        <p:nvSpPr>
          <p:cNvPr id="7" name="Google Shape;123;p15">
            <a:extLst>
              <a:ext uri="{FF2B5EF4-FFF2-40B4-BE49-F238E27FC236}">
                <a16:creationId xmlns:a16="http://schemas.microsoft.com/office/drawing/2014/main" id="{52282CD8-7EDC-4FF7-ABD0-69BF09ED9252}"/>
              </a:ext>
            </a:extLst>
          </p:cNvPr>
          <p:cNvSpPr txBox="1">
            <a:spLocks/>
          </p:cNvSpPr>
          <p:nvPr/>
        </p:nvSpPr>
        <p:spPr>
          <a:xfrm>
            <a:off x="397239" y="874712"/>
            <a:ext cx="3909421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3192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rgbClr val="2E3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E3192"/>
              </a:buClr>
              <a:buSzPts val="1800"/>
              <a:buFont typeface="Arial"/>
              <a:buChar char="○"/>
              <a:defRPr sz="1800" b="0" i="0" u="none" strike="noStrike" cap="none">
                <a:solidFill>
                  <a:srgbClr val="2E319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E3192"/>
              </a:buClr>
              <a:buSzPts val="1800"/>
              <a:buFont typeface="Arial"/>
              <a:buChar char="■"/>
              <a:defRPr sz="1800" b="0" i="0" u="none" strike="noStrike" cap="none">
                <a:solidFill>
                  <a:srgbClr val="2E319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E319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rgbClr val="2E319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E3192"/>
              </a:buClr>
              <a:buSzPts val="1800"/>
              <a:buFont typeface="Arial"/>
              <a:buChar char="○"/>
              <a:defRPr sz="1800" b="0" i="0" u="none" strike="noStrike" cap="none">
                <a:solidFill>
                  <a:srgbClr val="2E319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E3192"/>
              </a:buClr>
              <a:buSzPts val="1800"/>
              <a:buFont typeface="Arial"/>
              <a:buChar char="■"/>
              <a:defRPr sz="1800" b="0" i="0" u="none" strike="noStrike" cap="none">
                <a:solidFill>
                  <a:srgbClr val="2E319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E319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2E319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E319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2E319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2E319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2E319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lnSpc>
                <a:spcPct val="107000"/>
              </a:lnSpc>
              <a:buNone/>
            </a:pPr>
            <a:endParaRPr lang="en-US" sz="1600" b="1" dirty="0"/>
          </a:p>
          <a:p>
            <a:pPr marL="0" lvl="0" indent="0">
              <a:lnSpc>
                <a:spcPct val="107000"/>
              </a:lnSpc>
              <a:buNone/>
            </a:pPr>
            <a:endParaRPr lang="en-US" sz="1600" b="1" dirty="0"/>
          </a:p>
          <a:p>
            <a:pPr marL="0" lvl="0" indent="0">
              <a:lnSpc>
                <a:spcPct val="107000"/>
              </a:lnSpc>
              <a:buNone/>
            </a:pPr>
            <a:endParaRPr lang="en-US" sz="1600" b="1" dirty="0"/>
          </a:p>
          <a:p>
            <a:pPr marL="0" lvl="0" indent="0">
              <a:lnSpc>
                <a:spcPct val="107000"/>
              </a:lnSpc>
              <a:buNone/>
            </a:pPr>
            <a:r>
              <a:rPr lang="en-US" sz="3600" b="1" dirty="0">
                <a:solidFill>
                  <a:srgbClr val="285D93"/>
                </a:solidFill>
                <a:latin typeface="+mn-lt"/>
              </a:rPr>
              <a:t>Why stakeholder engagement?</a:t>
            </a:r>
            <a:endParaRPr lang="en-US" sz="3600" dirty="0">
              <a:solidFill>
                <a:srgbClr val="285D93"/>
              </a:solidFill>
              <a:latin typeface="+mn-lt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76200" indent="0">
              <a:buNone/>
            </a:pPr>
            <a:endParaRPr lang="en-US" sz="1600" dirty="0">
              <a:solidFill>
                <a:srgbClr val="285D93"/>
              </a:solidFill>
              <a:highlight>
                <a:srgbClr val="FFFF00"/>
              </a:highlight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76200" indent="0">
              <a:buNone/>
            </a:pPr>
            <a:endParaRPr lang="en-US" sz="1600" dirty="0">
              <a:highlight>
                <a:srgbClr val="FFFF00"/>
              </a:highlight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US" sz="1600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US" sz="1600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US" sz="1600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US" sz="1600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US" sz="1600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None/>
            </a:pPr>
            <a:br>
              <a:rPr lang="en-US" sz="16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endParaRPr lang="en-US" sz="1600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UG" sz="1600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endParaRPr lang="en-UG" sz="1600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76200" indent="0">
              <a:buNone/>
            </a:pPr>
            <a:endParaRPr lang="en-US" sz="1600" dirty="0"/>
          </a:p>
          <a:p>
            <a:endParaRPr lang="en-US" sz="1600" dirty="0"/>
          </a:p>
          <a:p>
            <a:pPr marL="76200" lvl="0" indent="0" algn="ctr">
              <a:buNone/>
            </a:pPr>
            <a:endParaRPr lang="en-US" sz="2000" dirty="0"/>
          </a:p>
          <a:p>
            <a:pPr marL="76200" lvl="0" indent="0">
              <a:buNone/>
            </a:pPr>
            <a:endParaRPr lang="en-US" sz="2000" dirty="0"/>
          </a:p>
          <a:p>
            <a:pPr marL="76200" lvl="0" indent="0">
              <a:buNone/>
            </a:pPr>
            <a:r>
              <a:rPr lang="en-US" sz="2000" dirty="0"/>
              <a:t>    </a:t>
            </a:r>
          </a:p>
          <a:p>
            <a:pPr marL="571500" lvl="1" indent="0">
              <a:buNone/>
            </a:pPr>
            <a:endParaRPr lang="en-US" dirty="0"/>
          </a:p>
        </p:txBody>
      </p:sp>
      <p:sp>
        <p:nvSpPr>
          <p:cNvPr id="8" name="Google Shape;123;p15">
            <a:extLst>
              <a:ext uri="{FF2B5EF4-FFF2-40B4-BE49-F238E27FC236}">
                <a16:creationId xmlns:a16="http://schemas.microsoft.com/office/drawing/2014/main" id="{94A46189-10CB-458D-82C9-8AF345A4D5C1}"/>
              </a:ext>
            </a:extLst>
          </p:cNvPr>
          <p:cNvSpPr txBox="1">
            <a:spLocks/>
          </p:cNvSpPr>
          <p:nvPr/>
        </p:nvSpPr>
        <p:spPr>
          <a:xfrm>
            <a:off x="4837342" y="1104053"/>
            <a:ext cx="3645401" cy="2777067"/>
          </a:xfrm>
          <a:prstGeom prst="rect">
            <a:avLst/>
          </a:prstGeom>
          <a:ln w="12700">
            <a:solidFill>
              <a:srgbClr val="1A6992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3192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rgbClr val="2E3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E3192"/>
              </a:buClr>
              <a:buSzPts val="1800"/>
              <a:buFont typeface="Arial"/>
              <a:buChar char="○"/>
              <a:defRPr sz="1800" b="0" i="0" u="none" strike="noStrike" cap="none">
                <a:solidFill>
                  <a:srgbClr val="2E319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E3192"/>
              </a:buClr>
              <a:buSzPts val="1800"/>
              <a:buFont typeface="Arial"/>
              <a:buChar char="■"/>
              <a:defRPr sz="1800" b="0" i="0" u="none" strike="noStrike" cap="none">
                <a:solidFill>
                  <a:srgbClr val="2E319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E319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rgbClr val="2E319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E3192"/>
              </a:buClr>
              <a:buSzPts val="1800"/>
              <a:buFont typeface="Arial"/>
              <a:buChar char="○"/>
              <a:defRPr sz="1800" b="0" i="0" u="none" strike="noStrike" cap="none">
                <a:solidFill>
                  <a:srgbClr val="2E319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E3192"/>
              </a:buClr>
              <a:buSzPts val="1800"/>
              <a:buFont typeface="Arial"/>
              <a:buChar char="■"/>
              <a:defRPr sz="1800" b="0" i="0" u="none" strike="noStrike" cap="none">
                <a:solidFill>
                  <a:srgbClr val="2E319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E319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2E319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E319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2E319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2E319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2E319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76200" indent="0">
              <a:buNone/>
            </a:pPr>
            <a:endParaRPr lang="en-US" sz="1400" b="1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76200" indent="0">
              <a:buNone/>
            </a:pPr>
            <a:endParaRPr lang="en-US" sz="1400" b="1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76200" indent="0">
              <a:buNone/>
            </a:pPr>
            <a:r>
              <a:rPr lang="en-US" sz="3200" b="1" dirty="0">
                <a:solidFill>
                  <a:srgbClr val="285D93"/>
                </a:solidFill>
                <a:latin typeface="+mn-lt"/>
                <a:ea typeface="DengXian" panose="02010600030101010101" pitchFamily="2" charset="-122"/>
                <a:cs typeface="Times New Roman" panose="02020603050405020304" pitchFamily="18" charset="0"/>
              </a:rPr>
              <a:t>Because of the evolving nature of an NREN and its  ecosystem </a:t>
            </a:r>
            <a:endParaRPr lang="en-US" sz="1600" dirty="0">
              <a:solidFill>
                <a:srgbClr val="285D93"/>
              </a:solidFill>
            </a:endParaRPr>
          </a:p>
          <a:p>
            <a:pPr marL="76200" indent="0">
              <a:buNone/>
            </a:pPr>
            <a:endParaRPr lang="en-US" sz="2000" dirty="0"/>
          </a:p>
          <a:p>
            <a:endParaRPr lang="en-US" sz="2000" dirty="0"/>
          </a:p>
          <a:p>
            <a:pPr marL="76200" indent="0">
              <a:buNone/>
            </a:pPr>
            <a:endParaRPr lang="en-US" sz="2000" dirty="0"/>
          </a:p>
          <a:p>
            <a:pPr marL="76200" indent="0">
              <a:buNone/>
            </a:pPr>
            <a:endParaRPr lang="en-US" sz="2000" dirty="0"/>
          </a:p>
          <a:p>
            <a:pPr marL="76200" indent="0">
              <a:buNone/>
            </a:pPr>
            <a:endParaRPr lang="en-US" sz="2000" dirty="0"/>
          </a:p>
          <a:p>
            <a:pPr marL="571500" lvl="1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04443292"/>
      </p:ext>
    </p:extLst>
  </p:cSld>
  <p:clrMapOvr>
    <a:masterClrMapping/>
  </p:clrMapOvr>
</p:sld>
</file>

<file path=ppt/theme/theme1.xml><?xml version="1.0" encoding="utf-8"?>
<a:theme xmlns:a="http://schemas.openxmlformats.org/drawingml/2006/main" name="GEANT Associ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0D0992E-CCCF-45DB-AB26-A4F50B75E4D6}" vid="{C2252C9B-28CB-4431-8278-C26B15A7694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C14C35B6BD02428EFDFCF6B38DCCFF" ma:contentTypeVersion="3" ma:contentTypeDescription="Create a new document." ma:contentTypeScope="" ma:versionID="cb80918fe4a605eb18370ba55c5d957b">
  <xsd:schema xmlns:xsd="http://www.w3.org/2001/XMLSchema" xmlns:xs="http://www.w3.org/2001/XMLSchema" xmlns:p="http://schemas.microsoft.com/office/2006/metadata/properties" xmlns:ns1="http://schemas.microsoft.com/sharepoint/v3" xmlns:ns2="e7019c98-23ef-46f8-8434-cfd3a3bc7393" targetNamespace="http://schemas.microsoft.com/office/2006/metadata/properties" ma:root="true" ma:fieldsID="19d4d48c21c094bbdb8e7cf95f595ca6" ns1:_="" ns2:_="">
    <xsd:import namespace="http://schemas.microsoft.com/sharepoint/v3"/>
    <xsd:import namespace="e7019c98-23ef-46f8-8434-cfd3a3bc739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019c98-23ef-46f8-8434-cfd3a3bc7393" elementFormDefault="qualified">
    <xsd:import namespace="http://schemas.microsoft.com/office/2006/documentManagement/types"/>
    <xsd:import namespace="http://schemas.microsoft.com/office/infopath/2007/PartnerControls"/>
    <xsd:element name="_dlc_DocId" ma:index="1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3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10" ma:displayName="Comments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e7019c98-23ef-46f8-8434-cfd3a3bc7393">GN4PROJ-13-16</_dlc_DocId>
    <_dlc_DocIdUrl xmlns="e7019c98-23ef-46f8-8434-cfd3a3bc7393">
      <Url>https://intranet.geant.org/help-and-support/_layouts/15/DocIdRedir.aspx?ID=GN4PROJ-13-16</Url>
      <Description>GN4PROJ-13-16</Description>
    </_dlc_DocIdUrl>
  </documentManagement>
</p:properties>
</file>

<file path=customXml/itemProps1.xml><?xml version="1.0" encoding="utf-8"?>
<ds:datastoreItem xmlns:ds="http://schemas.openxmlformats.org/officeDocument/2006/customXml" ds:itemID="{F2E35BE0-4019-4082-B1C6-2E4ACDDEA2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7019c98-23ef-46f8-8434-cfd3a3bc73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54E8D75-8AF6-4906-9862-16846F3CF792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22C07721-32FF-48B6-9D36-E09F4CC3A69A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59AA3960-760A-4B61-8C8B-DBF90F37C8C8}">
  <ds:schemaRefs>
    <ds:schemaRef ds:uri="http://schemas.openxmlformats.org/package/2006/metadata/core-properties"/>
    <ds:schemaRef ds:uri="http://schemas.microsoft.com/sharepoint/v3"/>
    <ds:schemaRef ds:uri="http://www.w3.org/XML/1998/namespace"/>
    <ds:schemaRef ds:uri="http://purl.org/dc/elements/1.1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terms/"/>
    <ds:schemaRef ds:uri="e7019c98-23ef-46f8-8434-cfd3a3bc7393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Final GEANT Association template 16 9 widescreen</Template>
  <TotalTime>10367</TotalTime>
  <Words>457</Words>
  <Application>Microsoft Office PowerPoint</Application>
  <PresentationFormat>On-screen Show (16:9)</PresentationFormat>
  <Paragraphs>142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DengXian</vt:lpstr>
      <vt:lpstr>Arial</vt:lpstr>
      <vt:lpstr>Calibri</vt:lpstr>
      <vt:lpstr>Fira Sans Extra Condensed SemiBold</vt:lpstr>
      <vt:lpstr>Garamond</vt:lpstr>
      <vt:lpstr>Roboto</vt:lpstr>
      <vt:lpstr>Symbol</vt:lpstr>
      <vt:lpstr>Times New Roman</vt:lpstr>
      <vt:lpstr>Verdana</vt:lpstr>
      <vt:lpstr>GEANT Association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Defining the Key concepts of Stakeholder Engagement  </vt:lpstr>
      <vt:lpstr> Examples of Stakeholders (RENU Case) </vt:lpstr>
      <vt:lpstr>PowerPoint Presentation</vt:lpstr>
      <vt:lpstr>PowerPoint Presentation</vt:lpstr>
      <vt:lpstr>Why Stakeholder Engagement? Why is it Important?   </vt:lpstr>
      <vt:lpstr>PowerPoint Presentation</vt:lpstr>
      <vt:lpstr>RENU’s Journey of Stakeholder Engagement​ </vt:lpstr>
      <vt:lpstr> RENU’s Journey of Stakeholder Engagement</vt:lpstr>
      <vt:lpstr> RENU’s Journey of Stakeholder Engagement</vt:lpstr>
      <vt:lpstr>PowerPoint Presentation</vt:lpstr>
      <vt:lpstr>PowerPoint Presentation</vt:lpstr>
      <vt:lpstr>The Need for Effective Stakeholder Mapping</vt:lpstr>
      <vt:lpstr>PowerPoint Presentation</vt:lpstr>
      <vt:lpstr>PowerPoint Presentation</vt:lpstr>
      <vt:lpstr>Effective Stakeholder Mapping - Analysis</vt:lpstr>
      <vt:lpstr>Engagement Results So Far​ ​  </vt:lpstr>
      <vt:lpstr>PowerPoint Presentation</vt:lpstr>
      <vt:lpstr>PowerPoint Presentation</vt:lpstr>
    </vt:vector>
  </TitlesOfParts>
  <Company>DANTE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Karl Meyer</dc:creator>
  <cp:keywords/>
  <dc:description>change to funding information Nov 2015</dc:description>
  <cp:lastModifiedBy>Caroline Tuhwezeine</cp:lastModifiedBy>
  <cp:revision>326</cp:revision>
  <dcterms:created xsi:type="dcterms:W3CDTF">2015-04-29T14:13:57Z</dcterms:created>
  <dcterms:modified xsi:type="dcterms:W3CDTF">2025-06-04T16:37:14Z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0x010100EFC14C35B6BD02428EFDFCF6B38DCCFF</vt:lpwstr>
  </property>
  <property fmtid="{D5CDD505-2E9C-101B-9397-08002B2CF9AE}" pid="3" name="_dlc_DocIdItemGuid">
    <vt:lpwstr>44859268-e552-4f71-81b4-ca39bd175d99</vt:lpwstr>
  </property>
</Properties>
</file>