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4.xml.rels" ContentType="application/vnd.openxmlformats-package.relationships+xml"/>
  <Override PartName="/customXml/_rels/item3.xml.rels" ContentType="application/vnd.openxmlformats-package.relationships+xml"/>
  <Override PartName="/customXml/_rels/item2.xml.rels" ContentType="application/vnd.openxmlformats-package.relationships+xml"/>
  <Override PartName="/customXml/_rels/item1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customXml/item4.xml" ContentType="application/xml"/>
  <Override PartName="/customXml/itemProps4.xml" ContentType="application/vnd.openxmlformats-officedocument.customXml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9.jpeg" ContentType="image/jpeg"/>
  <Override PartName="/ppt/media/image4.png" ContentType="image/png"/>
  <Override PartName="/ppt/media/image5.png" ContentType="image/png"/>
  <Override PartName="/ppt/media/image8.jpeg" ContentType="image/jpeg"/>
  <Override PartName="/ppt/media/image6.png" ContentType="image/png"/>
  <Override PartName="/ppt/media/image10.png" ContentType="image/png"/>
  <Override PartName="/ppt/media/image7.png" ContentType="image/png"/>
  <Override PartName="/ppt/media/image11.png" ContentType="image/png"/>
  <Override PartName="/ppt/media/image12.svg" ContentType="image/svg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customXml" Target="../customXml/item4.xml"/><Relationship Id="rId8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51435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7126197-4B0F-4B21-86A8-00CAD5DBDB1C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6A503FD-B184-4EEA-9191-913BE517A071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2.png"/><Relationship Id="rId8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10" descr="A colorful background with lines&#10;&#10;Description automatically generated with medium confidence"/>
          <p:cNvPicPr/>
          <p:nvPr/>
        </p:nvPicPr>
        <p:blipFill>
          <a:blip r:embed="rId2"/>
          <a:srcRect l="-4589" t="45773" r="4589" b="0"/>
          <a:stretch/>
        </p:blipFill>
        <p:spPr>
          <a:xfrm>
            <a:off x="0" y="4465800"/>
            <a:ext cx="9142920" cy="694800"/>
          </a:xfrm>
          <a:prstGeom prst="rect">
            <a:avLst/>
          </a:prstGeom>
          <a:solidFill>
            <a:srgbClr val="18355e"/>
          </a:solidFill>
          <a:ln w="0">
            <a:noFill/>
          </a:ln>
        </p:spPr>
      </p:pic>
      <p:pic>
        <p:nvPicPr>
          <p:cNvPr id="1" name="Picture 6" descr="A black background with white text and colorful letters&#10;&#10;Description automatically generated"/>
          <p:cNvPicPr/>
          <p:nvPr/>
        </p:nvPicPr>
        <p:blipFill>
          <a:blip r:embed="rId3"/>
          <a:srcRect l="0" t="0" r="0" b="23529"/>
          <a:stretch/>
        </p:blipFill>
        <p:spPr>
          <a:xfrm>
            <a:off x="350280" y="4598280"/>
            <a:ext cx="976320" cy="419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" name="Picture 17" descr="A colorful swirly circle on a blue background&#10;&#10;Description automatically generated"/>
          <p:cNvPicPr/>
          <p:nvPr/>
        </p:nvPicPr>
        <p:blipFill>
          <a:blip r:embed="rId4"/>
          <a:stretch/>
        </p:blipFill>
        <p:spPr>
          <a:xfrm>
            <a:off x="0" y="0"/>
            <a:ext cx="9142920" cy="5142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" name="Picture 6" descr="A black background with white text&#10;&#10;Description automatically generated"/>
          <p:cNvPicPr/>
          <p:nvPr/>
        </p:nvPicPr>
        <p:blipFill>
          <a:blip r:embed="rId5"/>
          <a:stretch/>
        </p:blipFill>
        <p:spPr>
          <a:xfrm>
            <a:off x="520920" y="4492440"/>
            <a:ext cx="1506600" cy="320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" name="Picture 8" descr="A black and white logo&#10;&#10;Description automatically generated"/>
          <p:cNvPicPr/>
          <p:nvPr/>
        </p:nvPicPr>
        <p:blipFill>
          <a:blip r:embed="rId6"/>
          <a:stretch/>
        </p:blipFill>
        <p:spPr>
          <a:xfrm>
            <a:off x="2503800" y="4426200"/>
            <a:ext cx="761040" cy="329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" name="Picture 13" descr="A black background with white text and colorful letters&#10;&#10;Description automatically generated"/>
          <p:cNvPicPr/>
          <p:nvPr/>
        </p:nvPicPr>
        <p:blipFill>
          <a:blip r:embed="rId7"/>
          <a:stretch/>
        </p:blipFill>
        <p:spPr>
          <a:xfrm>
            <a:off x="512640" y="301320"/>
            <a:ext cx="1686960" cy="947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Click to edit </a:t>
            </a: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the title text </a:t>
            </a: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format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8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A colorful background with lines&#10;&#10;Description automatically generated with medium confidence"/>
          <p:cNvPicPr/>
          <p:nvPr/>
        </p:nvPicPr>
        <p:blipFill>
          <a:blip r:embed="rId2"/>
          <a:srcRect l="-4589" t="45773" r="4589" b="0"/>
          <a:stretch/>
        </p:blipFill>
        <p:spPr>
          <a:xfrm>
            <a:off x="0" y="4465800"/>
            <a:ext cx="9142920" cy="694800"/>
          </a:xfrm>
          <a:prstGeom prst="rect">
            <a:avLst/>
          </a:prstGeom>
          <a:solidFill>
            <a:srgbClr val="18355e"/>
          </a:solidFill>
          <a:ln w="0">
            <a:noFill/>
          </a:ln>
        </p:spPr>
      </p:pic>
      <p:pic>
        <p:nvPicPr>
          <p:cNvPr id="9" name="Picture 6" descr="A black background with white text and colorful letters&#10;&#10;Description automatically generated"/>
          <p:cNvPicPr/>
          <p:nvPr/>
        </p:nvPicPr>
        <p:blipFill>
          <a:blip r:embed="rId3"/>
          <a:srcRect l="0" t="0" r="0" b="23529"/>
          <a:stretch/>
        </p:blipFill>
        <p:spPr>
          <a:xfrm>
            <a:off x="350280" y="4598280"/>
            <a:ext cx="976320" cy="419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" name="Rectangle 3"/>
          <p:cNvSpPr/>
          <p:nvPr/>
        </p:nvSpPr>
        <p:spPr>
          <a:xfrm>
            <a:off x="0" y="4340160"/>
            <a:ext cx="9142920" cy="82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685800">
              <a:lnSpc>
                <a:spcPct val="100000"/>
              </a:lnSpc>
            </a:pPr>
            <a:endParaRPr b="0" lang="en-US" sz="135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pic>
        <p:nvPicPr>
          <p:cNvPr id="11" name="Picture 7" descr="A colorful background with lines&#10;&#10;Description automatically generated with medium confidence"/>
          <p:cNvPicPr/>
          <p:nvPr/>
        </p:nvPicPr>
        <p:blipFill>
          <a:blip r:embed="rId4"/>
          <a:srcRect l="-4589" t="67857" r="4589" b="0"/>
          <a:stretch/>
        </p:blipFill>
        <p:spPr>
          <a:xfrm>
            <a:off x="0" y="4755600"/>
            <a:ext cx="9142920" cy="411480"/>
          </a:xfrm>
          <a:prstGeom prst="rect">
            <a:avLst/>
          </a:prstGeom>
          <a:solidFill>
            <a:srgbClr val="18355e"/>
          </a:solidFill>
          <a:ln w="0">
            <a:noFill/>
          </a:ln>
        </p:spPr>
      </p:pic>
      <p:pic>
        <p:nvPicPr>
          <p:cNvPr id="12" name="Picture 8" descr="A black background with white text and colorful letters&#10;&#10;Description automatically generated"/>
          <p:cNvPicPr/>
          <p:nvPr/>
        </p:nvPicPr>
        <p:blipFill>
          <a:blip r:embed="rId5"/>
          <a:srcRect l="0" t="0" r="0" b="43243"/>
          <a:stretch/>
        </p:blipFill>
        <p:spPr>
          <a:xfrm>
            <a:off x="350280" y="4818240"/>
            <a:ext cx="860040" cy="273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" name="PlaceHolder 1"/>
          <p:cNvSpPr>
            <a:spLocks noGrp="1"/>
          </p:cNvSpPr>
          <p:nvPr>
            <p:ph type="sldNum" idx="1"/>
          </p:nvPr>
        </p:nvSpPr>
        <p:spPr>
          <a:xfrm>
            <a:off x="6732000" y="4825440"/>
            <a:ext cx="205632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tabLst>
                <a:tab algn="l" pos="0"/>
              </a:tabLst>
              <a:defRPr b="0" i="1" lang="en-GB" sz="1000" strike="noStrike" u="none">
                <a:solidFill>
                  <a:srgbClr val="b4e9e2"/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  <a:tabLst>
                <a:tab algn="l" pos="0"/>
              </a:tabLst>
            </a:pPr>
            <a:fld id="{5264B8C1-B55B-4207-BF12-09998268FB11}" type="slidenum">
              <a:rPr b="0" i="1" lang="en-GB" sz="1000" strike="noStrike" u="none">
                <a:solidFill>
                  <a:srgbClr val="b4e9e2"/>
                </a:solidFill>
                <a:uFillTx/>
                <a:latin typeface="Calibri"/>
              </a:rPr>
              <a:t>1</a:t>
            </a:fld>
            <a:endParaRPr b="0" lang="en-U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6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 descr="A colorful background with lines&#10;&#10;Description automatically generated with medium confidence"/>
          <p:cNvPicPr/>
          <p:nvPr/>
        </p:nvPicPr>
        <p:blipFill>
          <a:blip r:embed="rId2"/>
          <a:srcRect l="-4589" t="45773" r="4589" b="0"/>
          <a:stretch/>
        </p:blipFill>
        <p:spPr>
          <a:xfrm>
            <a:off x="0" y="4465800"/>
            <a:ext cx="9142920" cy="694800"/>
          </a:xfrm>
          <a:prstGeom prst="rect">
            <a:avLst/>
          </a:prstGeom>
          <a:solidFill>
            <a:srgbClr val="18355e"/>
          </a:solidFill>
          <a:ln w="0">
            <a:noFill/>
          </a:ln>
        </p:spPr>
      </p:pic>
      <p:pic>
        <p:nvPicPr>
          <p:cNvPr id="15" name="Picture 6" descr="A black background with white text and colorful letters&#10;&#10;Description automatically generated"/>
          <p:cNvPicPr/>
          <p:nvPr/>
        </p:nvPicPr>
        <p:blipFill>
          <a:blip r:embed="rId3"/>
          <a:srcRect l="0" t="0" r="0" b="23529"/>
          <a:stretch/>
        </p:blipFill>
        <p:spPr>
          <a:xfrm>
            <a:off x="350280" y="4598280"/>
            <a:ext cx="976320" cy="419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sldNum" idx="2"/>
          </p:nvPr>
        </p:nvSpPr>
        <p:spPr>
          <a:xfrm>
            <a:off x="6732000" y="4633920"/>
            <a:ext cx="205632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tabLst>
                <a:tab algn="l" pos="0"/>
              </a:tabLst>
              <a:defRPr b="0" i="1" lang="en-GB" sz="1000" strike="noStrike" u="none">
                <a:solidFill>
                  <a:srgbClr val="b4e9e2"/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  <a:tabLst>
                <a:tab algn="l" pos="0"/>
              </a:tabLst>
            </a:pPr>
            <a:fld id="{8C116133-6616-4BB4-B19E-7DC0C0FC49F3}" type="slidenum">
              <a:rPr b="0" i="1" lang="en-GB" sz="1000" strike="noStrike" u="none">
                <a:solidFill>
                  <a:srgbClr val="b4e9e2"/>
                </a:solidFill>
                <a:uFillTx/>
                <a:latin typeface="Calibri"/>
              </a:rPr>
              <a:t>1</a:t>
            </a:fld>
            <a:endParaRPr b="0" lang="en-U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0" descr="A colorful background with lines&#10;&#10;Description automatically generated with medium confidence"/>
          <p:cNvPicPr/>
          <p:nvPr/>
        </p:nvPicPr>
        <p:blipFill>
          <a:blip r:embed="rId2"/>
          <a:srcRect l="-4589" t="45773" r="4589" b="0"/>
          <a:stretch/>
        </p:blipFill>
        <p:spPr>
          <a:xfrm>
            <a:off x="0" y="4465800"/>
            <a:ext cx="9142920" cy="694800"/>
          </a:xfrm>
          <a:prstGeom prst="rect">
            <a:avLst/>
          </a:prstGeom>
          <a:solidFill>
            <a:srgbClr val="18355e"/>
          </a:solidFill>
          <a:ln w="0">
            <a:noFill/>
          </a:ln>
        </p:spPr>
      </p:pic>
      <p:pic>
        <p:nvPicPr>
          <p:cNvPr id="20" name="Picture 6" descr="A black background with white text and colorful letters&#10;&#10;Description automatically generated"/>
          <p:cNvPicPr/>
          <p:nvPr/>
        </p:nvPicPr>
        <p:blipFill>
          <a:blip r:embed="rId3"/>
          <a:srcRect l="0" t="0" r="0" b="23529"/>
          <a:stretch/>
        </p:blipFill>
        <p:spPr>
          <a:xfrm>
            <a:off x="350280" y="4598280"/>
            <a:ext cx="976320" cy="419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" name="Picture 3" descr="A colorful swirly circle on a blue background&#10;&#10;Description automatically generated"/>
          <p:cNvPicPr/>
          <p:nvPr/>
        </p:nvPicPr>
        <p:blipFill>
          <a:blip r:embed="rId4"/>
          <a:stretch/>
        </p:blipFill>
        <p:spPr>
          <a:xfrm>
            <a:off x="0" y="0"/>
            <a:ext cx="9142920" cy="5142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" name="Picture 6" descr="A black background with white text&#10;&#10;Description automatically generated"/>
          <p:cNvPicPr/>
          <p:nvPr/>
        </p:nvPicPr>
        <p:blipFill>
          <a:blip r:embed="rId5"/>
          <a:stretch/>
        </p:blipFill>
        <p:spPr>
          <a:xfrm>
            <a:off x="520920" y="4492440"/>
            <a:ext cx="1506600" cy="320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" name="Picture 7" descr="A black and white logo&#10;&#10;Description automatically generated"/>
          <p:cNvPicPr/>
          <p:nvPr/>
        </p:nvPicPr>
        <p:blipFill>
          <a:blip r:embed="rId6"/>
          <a:stretch/>
        </p:blipFill>
        <p:spPr>
          <a:xfrm>
            <a:off x="2503800" y="4426200"/>
            <a:ext cx="761040" cy="329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9.jpeg"/><Relationship Id="rId5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svg"/><Relationship Id="rId3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svg"/><Relationship Id="rId3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svg"/><Relationship Id="rId3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/>
          </p:nvPr>
        </p:nvSpPr>
        <p:spPr>
          <a:xfrm>
            <a:off x="460440" y="3317040"/>
            <a:ext cx="3821760" cy="236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en-US" sz="1400" strike="noStrike" u="none">
                <a:solidFill>
                  <a:srgbClr val="e3b400"/>
                </a:solidFill>
                <a:uFillTx/>
                <a:latin typeface="Arial"/>
              </a:rPr>
              <a:t>David Maier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60440" y="2442240"/>
            <a:ext cx="5940360" cy="54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en-US" sz="1800" strike="noStrike" u="none">
                <a:solidFill>
                  <a:srgbClr val="000000"/>
                </a:solidFill>
                <a:uFillTx/>
                <a:latin typeface="Arial"/>
              </a:rPr>
              <a:t>NRENs in transition to a quantum-safe future</a:t>
            </a:r>
            <a:endParaRPr b="1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6920" y="1672920"/>
            <a:ext cx="4999680" cy="708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6858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lt1"/>
                </a:solidFill>
                <a:uFillTx/>
                <a:latin typeface="Arial"/>
                <a:ea typeface="Verdana"/>
              </a:rPr>
              <a:t>SURF's QKD testbed deployment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60440" y="3601800"/>
            <a:ext cx="3751200" cy="228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e3b400"/>
                </a:solidFill>
                <a:uFillTx/>
                <a:latin typeface="Arial"/>
              </a:rPr>
              <a:t>david.maier@surf.nl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0440" y="3814560"/>
            <a:ext cx="3751200" cy="236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62500" lnSpcReduction="19999"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" name="PlaceHolder 6"/>
          <p:cNvSpPr>
            <a:spLocks noGrp="1"/>
          </p:cNvSpPr>
          <p:nvPr>
            <p:ph type="sldNum" idx="3"/>
          </p:nvPr>
        </p:nvSpPr>
        <p:spPr>
          <a:xfrm>
            <a:off x="7086600" y="4633920"/>
            <a:ext cx="2056320" cy="27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685800">
              <a:lnSpc>
                <a:spcPct val="100000"/>
              </a:lnSpc>
              <a:buNone/>
              <a:tabLst>
                <a:tab algn="l" pos="0"/>
              </a:tabLst>
              <a:defRPr b="0" i="1" lang="en-GB" sz="1000" strike="noStrike" u="none">
                <a:solidFill>
                  <a:srgbClr val="b4e9e2"/>
                </a:solidFill>
                <a:uFillTx/>
                <a:latin typeface="Calibri"/>
              </a:defRPr>
            </a:lvl1pPr>
          </a:lstStyle>
          <a:p>
            <a:pPr indent="0" algn="r" defTabSz="685800">
              <a:lnSpc>
                <a:spcPct val="100000"/>
              </a:lnSpc>
              <a:buNone/>
              <a:tabLst>
                <a:tab algn="l" pos="0"/>
              </a:tabLst>
            </a:pPr>
            <a:fld id="{0B08596F-E45B-4F5E-AB01-96A90912DA4D}" type="slidenum">
              <a:rPr b="0" i="1" lang="en-GB" sz="1000" strike="noStrike" u="none">
                <a:solidFill>
                  <a:srgbClr val="b4e9e2"/>
                </a:solidFill>
                <a:uFillTx/>
                <a:latin typeface="Calibri"/>
              </a:rPr>
              <a:t>1</a:t>
            </a:fld>
            <a:endParaRPr b="0" lang="en-US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/>
          </p:nvPr>
        </p:nvSpPr>
        <p:spPr>
          <a:xfrm>
            <a:off x="350280" y="820440"/>
            <a:ext cx="8438040" cy="3355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1" lang="en-US" sz="1400" strike="noStrike" u="none">
                <a:solidFill>
                  <a:srgbClr val="1c2c4f"/>
                </a:solidFill>
                <a:uFillTx/>
                <a:latin typeface="Arial"/>
              </a:rPr>
              <a:t>Cloud storage (SURFDrive) using QKD enabled TLS </a:t>
            </a:r>
            <a:r>
              <a:rPr b="0" lang="en-US" sz="1400" strike="noStrike" u="none">
                <a:solidFill>
                  <a:srgbClr val="1c2c4f"/>
                </a:solidFill>
                <a:uFillTx/>
                <a:latin typeface="Arial"/>
              </a:rPr>
              <a:t>(via openssl)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1" lang="en-US" sz="1400" strike="noStrike" u="none">
                <a:solidFill>
                  <a:srgbClr val="1c2c4f"/>
                </a:solidFill>
                <a:uFillTx/>
                <a:latin typeface="Arial"/>
              </a:rPr>
              <a:t>QKD enabled VPN (wireguard, eduVPN)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Clr>
                <a:srgbClr val="1c2c4f"/>
              </a:buClr>
              <a:buFont typeface="Arial"/>
              <a:buChar char="•"/>
            </a:pPr>
            <a:r>
              <a:rPr b="1" lang="en-US" sz="1400" strike="noStrike" u="none">
                <a:solidFill>
                  <a:srgbClr val="1c2c4f"/>
                </a:solidFill>
                <a:uFillTx/>
                <a:latin typeface="Arial"/>
              </a:rPr>
              <a:t>Student projects &amp; hackathons (e.g. quantum-safe </a:t>
            </a:r>
            <a:r>
              <a:rPr b="1" lang="en-US" sz="1400" strike="noStrike" u="none">
                <a:solidFill>
                  <a:srgbClr val="1c2c4f"/>
                </a:solidFill>
                <a:uFillTx/>
                <a:latin typeface="Arial"/>
              </a:rPr>
              <a:t>… : voting app, chat, TLS in RUST; ETSI client for </a:t>
            </a:r>
            <a:r>
              <a:rPr b="1" lang="en-US" sz="1400" strike="noStrike" u="none">
                <a:solidFill>
                  <a:srgbClr val="1c2c4f"/>
                </a:solidFill>
                <a:uFillTx/>
                <a:latin typeface="Arial"/>
              </a:rPr>
              <a:t>java-script)</a:t>
            </a:r>
            <a:br>
              <a:rPr sz="1400"/>
            </a:br>
            <a:br>
              <a:rPr sz="1400"/>
            </a:br>
            <a:r>
              <a:rPr b="1" lang="en-US" sz="1400" strike="noStrike" u="none">
                <a:solidFill>
                  <a:srgbClr val="1c2c4f"/>
                </a:solidFill>
                <a:uFillTx/>
                <a:latin typeface="Arial"/>
              </a:rPr>
              <a:t>→ Application layer: </a:t>
            </a:r>
            <a:r>
              <a:rPr b="0" lang="en-US" sz="1400" strike="noStrike" u="none">
                <a:solidFill>
                  <a:srgbClr val="1c2c4f"/>
                </a:solidFill>
                <a:uFillTx/>
                <a:latin typeface="Arial"/>
              </a:rPr>
              <a:t>e.g. QKD as session key or OTP</a:t>
            </a:r>
            <a:br>
              <a:rPr sz="1400"/>
            </a:br>
            <a:r>
              <a:rPr b="1" lang="en-US" sz="1400" strike="noStrike" u="none">
                <a:solidFill>
                  <a:srgbClr val="1c2c4f"/>
                </a:solidFill>
                <a:uFillTx/>
                <a:latin typeface="Arial"/>
              </a:rPr>
              <a:t>→ Transport layer: </a:t>
            </a:r>
            <a:r>
              <a:rPr b="0" lang="en-US" sz="1400" strike="noStrike" u="none">
                <a:solidFill>
                  <a:srgbClr val="1c2c4f"/>
                </a:solidFill>
                <a:uFillTx/>
                <a:latin typeface="Arial"/>
              </a:rPr>
              <a:t>e.g. QKD as symmetric key (instead </a:t>
            </a:r>
            <a:r>
              <a:rPr b="0" lang="en-US" sz="1400" strike="noStrike" u="none">
                <a:solidFill>
                  <a:srgbClr val="1c2c4f"/>
                </a:solidFill>
                <a:uFillTx/>
                <a:latin typeface="Arial"/>
              </a:rPr>
              <a:t>of DH)</a:t>
            </a:r>
            <a:br>
              <a:rPr sz="1400"/>
            </a:br>
            <a:r>
              <a:rPr b="0" lang="en-US" sz="1400" strike="noStrike" u="none">
                <a:solidFill>
                  <a:srgbClr val="1c2c4f"/>
                </a:solidFill>
                <a:uFillTx/>
                <a:latin typeface="Arial"/>
              </a:rPr>
              <a:t>→ </a:t>
            </a:r>
            <a:r>
              <a:rPr b="1" lang="en-US" sz="1400" strike="noStrike" u="none">
                <a:solidFill>
                  <a:srgbClr val="1c2c4f"/>
                </a:solidFill>
                <a:uFillTx/>
                <a:latin typeface="Arial"/>
              </a:rPr>
              <a:t>Network layer:</a:t>
            </a:r>
            <a:r>
              <a:rPr b="0" lang="en-US" sz="1400" strike="noStrike" u="none">
                <a:solidFill>
                  <a:srgbClr val="1c2c4f"/>
                </a:solidFill>
                <a:uFillTx/>
                <a:latin typeface="Arial"/>
              </a:rPr>
              <a:t> e.g. QKD as symmetric key in ESP in </a:t>
            </a:r>
            <a:r>
              <a:rPr b="0" lang="en-US" sz="1400" strike="noStrike" u="none">
                <a:solidFill>
                  <a:srgbClr val="1c2c4f"/>
                </a:solidFill>
                <a:uFillTx/>
                <a:latin typeface="Arial"/>
              </a:rPr>
              <a:t>IPSec (periodic cycling)</a:t>
            </a:r>
            <a:br>
              <a:rPr sz="1400"/>
            </a:br>
            <a:r>
              <a:rPr b="0" lang="en-US" sz="1400" strike="noStrike" u="none">
                <a:solidFill>
                  <a:srgbClr val="1c2c4f"/>
                </a:solidFill>
                <a:uFillTx/>
                <a:latin typeface="Arial"/>
              </a:rPr>
              <a:t>→ </a:t>
            </a:r>
            <a:r>
              <a:rPr b="1" lang="en-US" sz="1400" strike="noStrike" u="none">
                <a:solidFill>
                  <a:srgbClr val="1c2c4f"/>
                </a:solidFill>
                <a:uFillTx/>
                <a:latin typeface="Arial"/>
              </a:rPr>
              <a:t>Data link layer:</a:t>
            </a:r>
            <a:r>
              <a:rPr b="0" lang="en-US" sz="1400" strike="noStrike" u="none">
                <a:solidFill>
                  <a:srgbClr val="1c2c4f"/>
                </a:solidFill>
                <a:uFillTx/>
                <a:latin typeface="Arial"/>
              </a:rPr>
              <a:t> e.g. QKD as symmetric key in AES-</a:t>
            </a:r>
            <a:r>
              <a:rPr b="0" lang="en-US" sz="1400" strike="noStrike" u="none">
                <a:solidFill>
                  <a:srgbClr val="1c2c4f"/>
                </a:solidFill>
                <a:uFillTx/>
                <a:latin typeface="Arial"/>
              </a:rPr>
              <a:t>GCM in MACsec</a:t>
            </a:r>
            <a:br>
              <a:rPr sz="1400"/>
            </a:br>
            <a:r>
              <a:rPr b="0" lang="en-US" sz="1400" strike="noStrike" u="none">
                <a:solidFill>
                  <a:srgbClr val="1c2c4f"/>
                </a:solidFill>
                <a:uFillTx/>
                <a:latin typeface="Arial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Clr>
                <a:srgbClr val="1c2c4f"/>
              </a:buClr>
              <a:buFont typeface="Arial"/>
              <a:buChar char="•"/>
            </a:pPr>
            <a:r>
              <a:rPr b="1" lang="en-US" sz="1400" strike="noStrike" u="none">
                <a:solidFill>
                  <a:srgbClr val="1c2c4f"/>
                </a:solidFill>
                <a:uFillTx/>
                <a:latin typeface="Arial"/>
              </a:rPr>
              <a:t>Important:</a:t>
            </a:r>
            <a:r>
              <a:rPr b="0" lang="en-US" sz="1400" strike="noStrike" u="none">
                <a:solidFill>
                  <a:srgbClr val="1c2c4f"/>
                </a:solidFill>
                <a:uFillTx/>
                <a:latin typeface="Arial"/>
              </a:rPr>
              <a:t> QKD only secures key exchange, not </a:t>
            </a:r>
            <a:r>
              <a:rPr b="0" lang="en-US" sz="1400" strike="noStrike" u="none">
                <a:solidFill>
                  <a:srgbClr val="1c2c4f"/>
                </a:solidFill>
                <a:uFillTx/>
                <a:latin typeface="Arial"/>
              </a:rPr>
              <a:t>authentication (→ quantum-safe PKI using PQC for </a:t>
            </a:r>
            <a:r>
              <a:rPr b="0" lang="en-US" sz="1400" strike="noStrike" u="none">
                <a:solidFill>
                  <a:srgbClr val="1c2c4f"/>
                </a:solidFill>
                <a:uFillTx/>
                <a:latin typeface="Arial"/>
              </a:rPr>
              <a:t>authentication)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71360"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040" cy="69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2000" strike="noStrike" u="none">
                <a:solidFill>
                  <a:srgbClr val="e63961"/>
                </a:solidFill>
                <a:uFillTx/>
                <a:latin typeface="Arial"/>
              </a:rPr>
              <a:t>QKD use case PoCs @ SURF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6BD1A07-A6B7-4431-801B-F899DDBB6D28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/>
          </p:nvPr>
        </p:nvSpPr>
        <p:spPr>
          <a:xfrm>
            <a:off x="350280" y="892440"/>
            <a:ext cx="8438040" cy="3355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1" lang="en-US" sz="1400" strike="noStrike" u="none">
                <a:solidFill>
                  <a:srgbClr val="1c2c4f"/>
                </a:solidFill>
                <a:uFillTx/>
                <a:latin typeface="Arial"/>
              </a:rPr>
              <a:t>NRENs well positioned to lead transition to quantum-safe communication </a:t>
            </a:r>
            <a:br>
              <a:rPr sz="1400"/>
            </a:br>
            <a:r>
              <a:rPr b="0" lang="en-US" sz="1400" strike="noStrike" u="none">
                <a:solidFill>
                  <a:srgbClr val="1c2c4f"/>
                </a:solidFill>
                <a:uFillTx/>
                <a:latin typeface="Arial"/>
              </a:rPr>
              <a:t>→ great use-cases for both QKD and PQC</a:t>
            </a:r>
            <a:br>
              <a:rPr sz="1400"/>
            </a:br>
            <a:r>
              <a:rPr b="0" lang="en-US" sz="1400" strike="noStrike" u="none">
                <a:solidFill>
                  <a:srgbClr val="1c2c4f"/>
                </a:solidFill>
                <a:uFillTx/>
                <a:latin typeface="Arial"/>
              </a:rPr>
              <a:t>→ trusted innovators with “neutrality” between the two solutions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1" lang="en-US" sz="1400" strike="noStrike" u="none">
                <a:solidFill>
                  <a:srgbClr val="1c2c4f"/>
                </a:solidFill>
                <a:uFillTx/>
                <a:latin typeface="Arial"/>
              </a:rPr>
              <a:t>A full open-source software stack is available</a:t>
            </a:r>
            <a:br>
              <a:rPr sz="1400"/>
            </a:br>
            <a:r>
              <a:rPr b="1" lang="en-US" sz="1400" strike="noStrike" u="none">
                <a:solidFill>
                  <a:srgbClr val="1c2c4f"/>
                </a:solidFill>
                <a:uFillTx/>
                <a:latin typeface="Arial"/>
              </a:rPr>
              <a:t>→ </a:t>
            </a:r>
            <a:r>
              <a:rPr b="0" lang="en-US" sz="1400" strike="noStrike" u="none">
                <a:solidFill>
                  <a:srgbClr val="1c2c4f"/>
                </a:solidFill>
                <a:uFillTx/>
                <a:latin typeface="Arial"/>
              </a:rPr>
              <a:t> encourage collaboration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1" lang="en-US" sz="1400" strike="noStrike" u="none">
                <a:solidFill>
                  <a:srgbClr val="1c2c4f"/>
                </a:solidFill>
                <a:uFillTx/>
                <a:latin typeface="Arial"/>
              </a:rPr>
              <a:t>Use case development and stakeholder engagement is important to lead the transition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1" lang="en-US" sz="1400" strike="noStrike" u="none">
                <a:solidFill>
                  <a:srgbClr val="1c2c4f"/>
                </a:solidFill>
                <a:uFillTx/>
                <a:latin typeface="Arial"/>
              </a:rPr>
              <a:t>Quantum-security of a service needs to be evaluated as a whole</a:t>
            </a:r>
            <a:r>
              <a:rPr b="0" lang="en-US" sz="1400" strike="noStrike" u="none">
                <a:solidFill>
                  <a:srgbClr val="1c2c4f"/>
                </a:solidFill>
                <a:uFillTx/>
                <a:latin typeface="Arial"/>
              </a:rPr>
              <a:t> (and will likely include PQC </a:t>
            </a:r>
            <a:r>
              <a:rPr b="0" lang="en-US" sz="1400" strike="noStrike" u="none">
                <a:solidFill>
                  <a:srgbClr val="1c2c4f"/>
                </a:solidFill>
                <a:uFillTx/>
                <a:latin typeface="Arial"/>
              </a:rPr>
              <a:t>and QKD)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71360"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040" cy="69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2000" strike="noStrike" u="none">
                <a:solidFill>
                  <a:srgbClr val="e63961"/>
                </a:solidFill>
                <a:uFillTx/>
                <a:latin typeface="Arial"/>
              </a:rPr>
              <a:t>Conclusions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64FF46E-E98C-4D2E-9E1A-588464A700A6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 Placeholder 7"/>
          <p:cNvSpPr/>
          <p:nvPr/>
        </p:nvSpPr>
        <p:spPr>
          <a:xfrm>
            <a:off x="610920" y="2448000"/>
            <a:ext cx="579240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685800">
              <a:lnSpc>
                <a:spcPct val="90000"/>
              </a:lnSpc>
              <a:spcBef>
                <a:spcPts val="751"/>
              </a:spcBef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uFillTx/>
                <a:latin typeface="Arial"/>
                <a:ea typeface="Verdana"/>
              </a:rPr>
              <a:t>Any questions?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3" name="Text Placeholder 6"/>
          <p:cNvSpPr/>
          <p:nvPr/>
        </p:nvSpPr>
        <p:spPr>
          <a:xfrm>
            <a:off x="555120" y="1852200"/>
            <a:ext cx="597996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685800">
              <a:lnSpc>
                <a:spcPct val="90000"/>
              </a:lnSpc>
              <a:spcBef>
                <a:spcPts val="751"/>
              </a:spcBef>
              <a:tabLst>
                <a:tab algn="l" pos="0"/>
              </a:tabLst>
            </a:pPr>
            <a:r>
              <a:rPr b="0" lang="en-US" sz="4000" strike="noStrike" u="none">
                <a:solidFill>
                  <a:schemeClr val="accent4"/>
                </a:solidFill>
                <a:uFillTx/>
                <a:latin typeface="Arial"/>
                <a:ea typeface="Verdana"/>
              </a:rPr>
              <a:t>Thank you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4" name="Text Placeholder 4"/>
          <p:cNvSpPr/>
          <p:nvPr/>
        </p:nvSpPr>
        <p:spPr>
          <a:xfrm>
            <a:off x="610920" y="3470040"/>
            <a:ext cx="3794760" cy="26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685800">
              <a:lnSpc>
                <a:spcPct val="90000"/>
              </a:lnSpc>
              <a:spcBef>
                <a:spcPts val="751"/>
              </a:spcBef>
              <a:tabLst>
                <a:tab algn="l" pos="0"/>
              </a:tabLst>
            </a:pPr>
            <a:r>
              <a:rPr b="0" lang="en-GB" sz="1400" strike="noStrike" u="none">
                <a:solidFill>
                  <a:srgbClr val="e3b400"/>
                </a:solidFill>
                <a:uFillTx/>
                <a:latin typeface="Arial"/>
                <a:ea typeface="Verdana"/>
              </a:rPr>
              <a:t>david.maier@surf.nl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/>
          </p:nvPr>
        </p:nvSpPr>
        <p:spPr>
          <a:xfrm>
            <a:off x="350280" y="964440"/>
            <a:ext cx="8438040" cy="3355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Clr>
                <a:srgbClr val="1c2c4f"/>
              </a:buClr>
              <a:buFont typeface="Arial"/>
              <a:buChar char="•"/>
            </a:pPr>
            <a:r>
              <a:rPr b="1" lang="en-US" sz="1600" strike="noStrike" u="none">
                <a:solidFill>
                  <a:srgbClr val="1c2c4f"/>
                </a:solidFill>
                <a:uFillTx/>
                <a:latin typeface="Arial"/>
                <a:ea typeface="Verdana"/>
              </a:rPr>
              <a:t>Quantum Threat:</a:t>
            </a:r>
            <a:r>
              <a:rPr b="0" lang="en-US" sz="1600" strike="noStrike" u="none">
                <a:solidFill>
                  <a:srgbClr val="1c2c4f"/>
                </a:solidFill>
                <a:uFillTx/>
                <a:latin typeface="Arial"/>
                <a:ea typeface="Verdana"/>
              </a:rPr>
              <a:t> widely-used encryption protocols (e.g. RSA, </a:t>
            </a:r>
            <a:r>
              <a:rPr b="0" lang="en-US" sz="1600" strike="noStrike" u="none">
                <a:solidFill>
                  <a:srgbClr val="1c2c4f"/>
                </a:solidFill>
                <a:uFillTx/>
                <a:latin typeface="Arial"/>
                <a:ea typeface="Verdana"/>
              </a:rPr>
              <a:t>ECC) will be broken within the next decade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Clr>
                <a:srgbClr val="1c2c4f"/>
              </a:buClr>
              <a:buFont typeface="Arial"/>
              <a:buChar char="•"/>
            </a:pPr>
            <a:r>
              <a:rPr b="0" lang="en-US" sz="1600" strike="noStrike" u="none">
                <a:solidFill>
                  <a:srgbClr val="1c2c4f"/>
                </a:solidFill>
                <a:uFillTx/>
                <a:latin typeface="Arial"/>
                <a:ea typeface="Verdana"/>
              </a:rPr>
              <a:t>Classical threat: members confused about migration to </a:t>
            </a:r>
            <a:r>
              <a:rPr b="0" lang="en-US" sz="1600" strike="noStrike" u="none">
                <a:solidFill>
                  <a:srgbClr val="1c2c4f"/>
                </a:solidFill>
                <a:uFillTx/>
                <a:latin typeface="Arial"/>
                <a:ea typeface="Verdana"/>
              </a:rPr>
              <a:t>quantum-safe (PQC vs. QKD?)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Clr>
                <a:srgbClr val="1c2c4f"/>
              </a:buClr>
              <a:buFont typeface="Arial"/>
              <a:buChar char="•"/>
            </a:pPr>
            <a:r>
              <a:rPr b="1" lang="en-US" sz="1600" strike="noStrike" u="none">
                <a:solidFill>
                  <a:srgbClr val="1c2c4f"/>
                </a:solidFill>
                <a:uFillTx/>
                <a:latin typeface="Arial"/>
                <a:ea typeface="Verdana"/>
              </a:rPr>
              <a:t>NRENs uniquely positioned:</a:t>
            </a:r>
            <a:r>
              <a:rPr b="0" lang="en-US" sz="1600" strike="noStrike" u="none">
                <a:solidFill>
                  <a:srgbClr val="1c2c4f"/>
                </a:solidFill>
                <a:uFillTx/>
                <a:latin typeface="Arial"/>
                <a:ea typeface="Verdana"/>
              </a:rPr>
              <a:t> 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 defTabSz="6858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trike="noStrike" u="none">
                <a:solidFill>
                  <a:srgbClr val="1c2c4f"/>
                </a:solidFill>
                <a:uFillTx/>
                <a:latin typeface="Arial"/>
                <a:ea typeface="Verdana"/>
              </a:rPr>
              <a:t>Trusted infrastructure and </a:t>
            </a:r>
            <a:br>
              <a:rPr sz="1600"/>
            </a:br>
            <a:r>
              <a:rPr b="0" lang="en-US" sz="1600" strike="noStrike" u="none">
                <a:solidFill>
                  <a:srgbClr val="1c2c4f"/>
                </a:solidFill>
                <a:uFillTx/>
                <a:latin typeface="Arial"/>
                <a:ea typeface="Verdana"/>
              </a:rPr>
              <a:t>innovation providers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 defTabSz="6858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trike="noStrike" u="none">
                <a:solidFill>
                  <a:srgbClr val="1c2c4f"/>
                </a:solidFill>
                <a:uFillTx/>
                <a:latin typeface="Arial"/>
                <a:ea typeface="Verdana"/>
              </a:rPr>
              <a:t>At the heart of national research,</a:t>
            </a:r>
            <a:br>
              <a:rPr sz="1600"/>
            </a:br>
            <a:r>
              <a:rPr b="0" lang="en-US" sz="1600" strike="noStrike" u="none">
                <a:solidFill>
                  <a:srgbClr val="1c2c4f"/>
                </a:solidFill>
                <a:uFillTx/>
                <a:latin typeface="Arial"/>
                <a:ea typeface="Verdana"/>
              </a:rPr>
              <a:t>education, and policy development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 defTabSz="6858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trike="noStrike" u="none">
                <a:solidFill>
                  <a:srgbClr val="1c2c4f"/>
                </a:solidFill>
                <a:uFillTx/>
                <a:latin typeface="Arial"/>
                <a:ea typeface="Verdana"/>
              </a:rPr>
              <a:t>Embrace our role of leading the transition!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040" cy="69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2000" strike="noStrike" u="none">
                <a:solidFill>
                  <a:srgbClr val="e63961"/>
                </a:solidFill>
                <a:uFillTx/>
                <a:latin typeface="Arial"/>
              </a:rPr>
              <a:t>Intro: Quantum Threat vs NREN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4" name="Picture 5" descr="qubits long term scaling watermark"/>
          <p:cNvPicPr/>
          <p:nvPr/>
        </p:nvPicPr>
        <p:blipFill>
          <a:blip r:embed="rId1"/>
          <a:stretch/>
        </p:blipFill>
        <p:spPr>
          <a:xfrm>
            <a:off x="4469760" y="2130480"/>
            <a:ext cx="4673520" cy="2032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1B0750C-5EC2-4C83-877F-D7FABF9F7F64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040" cy="69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2000" strike="noStrike" u="none">
                <a:solidFill>
                  <a:srgbClr val="e63961"/>
                </a:solidFill>
                <a:uFillTx/>
                <a:latin typeface="Arial"/>
              </a:rPr>
              <a:t>Overview QCINed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" name="Tijdelijke aanduiding voor verticale tekst 6"/>
          <p:cNvSpPr txBox="1"/>
          <p:nvPr/>
        </p:nvSpPr>
        <p:spPr>
          <a:xfrm rot="17100000">
            <a:off x="6145920" y="736920"/>
            <a:ext cx="1409760" cy="1510920"/>
          </a:xfrm>
          <a:prstGeom prst="rect">
            <a:avLst/>
          </a:prstGeom>
        </p:spPr>
        <p:txBody>
          <a:bodyPr wrap="none" lIns="0" rIns="0" tIns="0" bIns="0" anchor="b" anchorCtr="1">
            <a:prstTxWarp prst="textArchUp">
              <a:avLst>
                <a:gd name="adj" fmla="val 10800000"/>
              </a:avLst>
            </a:prstTxWarp>
            <a:noAutofit/>
          </a:bodyPr>
          <a:p>
            <a:pPr algn="ctr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nl-NL" sz="2800" strike="noStrike" u="none">
                <a:ln w="0">
                  <a:noFill/>
                </a:ln>
                <a:solidFill>
                  <a:schemeClr val="lt1"/>
                </a:solidFill>
                <a:uFillTx/>
                <a:latin typeface="Calibri"/>
              </a:rPr>
              <a:t>QKD</a:t>
            </a:r>
            <a:endParaRPr b="0" lang="en-US" sz="2800" strike="noStrike" u="none">
              <a:ln w="0">
                <a:noFill/>
              </a:ln>
              <a:solidFill>
                <a:schemeClr val="lt1"/>
              </a:solidFill>
              <a:uFillTx/>
              <a:latin typeface="Arial"/>
            </a:endParaRPr>
          </a:p>
        </p:txBody>
      </p:sp>
      <p:grpSp>
        <p:nvGrpSpPr>
          <p:cNvPr id="37" name="Groep 4"/>
          <p:cNvGrpSpPr/>
          <p:nvPr/>
        </p:nvGrpSpPr>
        <p:grpSpPr>
          <a:xfrm>
            <a:off x="6576120" y="673560"/>
            <a:ext cx="444960" cy="187920"/>
            <a:chOff x="6576120" y="673560"/>
            <a:chExt cx="444960" cy="187920"/>
          </a:xfrm>
        </p:grpSpPr>
        <p:sp>
          <p:nvSpPr>
            <p:cNvPr id="38" name="Vrije vorm: vorm 1"/>
            <p:cNvSpPr/>
            <p:nvPr/>
          </p:nvSpPr>
          <p:spPr>
            <a:xfrm flipH="1" rot="3815400">
              <a:off x="6881400" y="722520"/>
              <a:ext cx="118800" cy="118800"/>
            </a:xfrm>
            <a:custGeom>
              <a:avLst/>
              <a:gdLst>
                <a:gd name="textAreaLeft" fmla="*/ 360 w 118800"/>
                <a:gd name="textAreaRight" fmla="*/ 119520 w 118800"/>
                <a:gd name="textAreaTop" fmla="*/ 0 h 118800"/>
                <a:gd name="textAreaBottom" fmla="*/ 119520 h 118800"/>
              </a:gdLst>
              <a:ahLst/>
              <a:rect l="textAreaLeft" t="textAreaTop" r="textAreaRight" b="textAreaBottom"/>
              <a:pathLst>
                <a:path w="2449366" h="2450387">
                  <a:moveTo>
                    <a:pt x="101599" y="101599"/>
                  </a:moveTo>
                  <a:cubicBezTo>
                    <a:pt x="54520" y="148679"/>
                    <a:pt x="20910" y="209229"/>
                    <a:pt x="7048" y="276972"/>
                  </a:cubicBezTo>
                  <a:lnTo>
                    <a:pt x="1516" y="331841"/>
                  </a:lnTo>
                  <a:lnTo>
                    <a:pt x="820" y="331841"/>
                  </a:lnTo>
                  <a:lnTo>
                    <a:pt x="820" y="338744"/>
                  </a:lnTo>
                  <a:lnTo>
                    <a:pt x="0" y="346881"/>
                  </a:lnTo>
                  <a:lnTo>
                    <a:pt x="820" y="355017"/>
                  </a:lnTo>
                  <a:lnTo>
                    <a:pt x="820" y="1959349"/>
                  </a:lnTo>
                  <a:lnTo>
                    <a:pt x="3907" y="1959349"/>
                  </a:lnTo>
                  <a:lnTo>
                    <a:pt x="820" y="1989974"/>
                  </a:lnTo>
                  <a:cubicBezTo>
                    <a:pt x="820" y="2244253"/>
                    <a:pt x="206954" y="2450387"/>
                    <a:pt x="461233" y="2450387"/>
                  </a:cubicBezTo>
                  <a:cubicBezTo>
                    <a:pt x="715512" y="2450387"/>
                    <a:pt x="921646" y="2244253"/>
                    <a:pt x="921646" y="1989974"/>
                  </a:cubicBezTo>
                  <a:lnTo>
                    <a:pt x="918559" y="1959349"/>
                  </a:lnTo>
                  <a:lnTo>
                    <a:pt x="921645" y="1959349"/>
                  </a:lnTo>
                  <a:lnTo>
                    <a:pt x="921645" y="922668"/>
                  </a:lnTo>
                  <a:lnTo>
                    <a:pt x="1958328" y="922668"/>
                  </a:lnTo>
                  <a:lnTo>
                    <a:pt x="1958328" y="919582"/>
                  </a:lnTo>
                  <a:lnTo>
                    <a:pt x="1988953" y="922669"/>
                  </a:lnTo>
                  <a:cubicBezTo>
                    <a:pt x="2243232" y="922669"/>
                    <a:pt x="2449366" y="716535"/>
                    <a:pt x="2449366" y="462256"/>
                  </a:cubicBezTo>
                  <a:cubicBezTo>
                    <a:pt x="2449366" y="207977"/>
                    <a:pt x="2243232" y="1843"/>
                    <a:pt x="1988953" y="1843"/>
                  </a:cubicBezTo>
                  <a:lnTo>
                    <a:pt x="1958328" y="4930"/>
                  </a:lnTo>
                  <a:lnTo>
                    <a:pt x="1958328" y="1843"/>
                  </a:lnTo>
                  <a:lnTo>
                    <a:pt x="357324" y="1843"/>
                  </a:lnTo>
                  <a:lnTo>
                    <a:pt x="346881" y="0"/>
                  </a:lnTo>
                  <a:cubicBezTo>
                    <a:pt x="251093" y="0"/>
                    <a:pt x="164372" y="38826"/>
                    <a:pt x="101599" y="101599"/>
                  </a:cubicBezTo>
                  <a:close/>
                </a:path>
              </a:pathLst>
            </a:custGeom>
            <a:solidFill>
              <a:schemeClr val="l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22680" bIns="22680" anchor="ctr">
              <a:noAutofit/>
            </a:bodyPr>
            <a:p>
              <a:pPr>
                <a:lnSpc>
                  <a:spcPct val="100000"/>
                </a:lnSpc>
              </a:pPr>
              <a:endParaRPr b="0" lang="en-GB" sz="1600" strike="noStrike" u="none">
                <a:solidFill>
                  <a:schemeClr val="lt1"/>
                </a:solidFill>
                <a:uFillTx/>
                <a:latin typeface="Calibri Light"/>
              </a:endParaRPr>
            </a:p>
          </p:txBody>
        </p:sp>
        <p:sp>
          <p:nvSpPr>
            <p:cNvPr id="39" name="Vrije vorm: vorm 5"/>
            <p:cNvSpPr/>
            <p:nvPr/>
          </p:nvSpPr>
          <p:spPr>
            <a:xfrm flipH="1" rot="2912400">
              <a:off x="6734880" y="697680"/>
              <a:ext cx="118440" cy="118800"/>
            </a:xfrm>
            <a:custGeom>
              <a:avLst/>
              <a:gdLst>
                <a:gd name="textAreaLeft" fmla="*/ -360 w 118440"/>
                <a:gd name="textAreaRight" fmla="*/ 119160 w 118440"/>
                <a:gd name="textAreaTop" fmla="*/ 0 h 118800"/>
                <a:gd name="textAreaBottom" fmla="*/ 119880 h 118800"/>
              </a:gdLst>
              <a:ahLst/>
              <a:rect l="textAreaLeft" t="textAreaTop" r="textAreaRight" b="textAreaBottom"/>
              <a:pathLst>
                <a:path w="2449366" h="2450387">
                  <a:moveTo>
                    <a:pt x="101599" y="101599"/>
                  </a:moveTo>
                  <a:cubicBezTo>
                    <a:pt x="54520" y="148679"/>
                    <a:pt x="20910" y="209229"/>
                    <a:pt x="7048" y="276972"/>
                  </a:cubicBezTo>
                  <a:lnTo>
                    <a:pt x="1516" y="331841"/>
                  </a:lnTo>
                  <a:lnTo>
                    <a:pt x="820" y="331841"/>
                  </a:lnTo>
                  <a:lnTo>
                    <a:pt x="820" y="338744"/>
                  </a:lnTo>
                  <a:lnTo>
                    <a:pt x="0" y="346881"/>
                  </a:lnTo>
                  <a:lnTo>
                    <a:pt x="820" y="355017"/>
                  </a:lnTo>
                  <a:lnTo>
                    <a:pt x="820" y="1959349"/>
                  </a:lnTo>
                  <a:lnTo>
                    <a:pt x="3907" y="1959349"/>
                  </a:lnTo>
                  <a:lnTo>
                    <a:pt x="820" y="1989974"/>
                  </a:lnTo>
                  <a:cubicBezTo>
                    <a:pt x="820" y="2244253"/>
                    <a:pt x="206954" y="2450387"/>
                    <a:pt x="461233" y="2450387"/>
                  </a:cubicBezTo>
                  <a:cubicBezTo>
                    <a:pt x="715512" y="2450387"/>
                    <a:pt x="921646" y="2244253"/>
                    <a:pt x="921646" y="1989974"/>
                  </a:cubicBezTo>
                  <a:lnTo>
                    <a:pt x="918559" y="1959349"/>
                  </a:lnTo>
                  <a:lnTo>
                    <a:pt x="921645" y="1959349"/>
                  </a:lnTo>
                  <a:lnTo>
                    <a:pt x="921645" y="922668"/>
                  </a:lnTo>
                  <a:lnTo>
                    <a:pt x="1958328" y="922668"/>
                  </a:lnTo>
                  <a:lnTo>
                    <a:pt x="1958328" y="919582"/>
                  </a:lnTo>
                  <a:lnTo>
                    <a:pt x="1988953" y="922669"/>
                  </a:lnTo>
                  <a:cubicBezTo>
                    <a:pt x="2243232" y="922669"/>
                    <a:pt x="2449366" y="716535"/>
                    <a:pt x="2449366" y="462256"/>
                  </a:cubicBezTo>
                  <a:cubicBezTo>
                    <a:pt x="2449366" y="207977"/>
                    <a:pt x="2243232" y="1843"/>
                    <a:pt x="1988953" y="1843"/>
                  </a:cubicBezTo>
                  <a:lnTo>
                    <a:pt x="1958328" y="4930"/>
                  </a:lnTo>
                  <a:lnTo>
                    <a:pt x="1958328" y="1843"/>
                  </a:lnTo>
                  <a:lnTo>
                    <a:pt x="357324" y="1843"/>
                  </a:lnTo>
                  <a:lnTo>
                    <a:pt x="346881" y="0"/>
                  </a:lnTo>
                  <a:cubicBezTo>
                    <a:pt x="251093" y="0"/>
                    <a:pt x="164372" y="38826"/>
                    <a:pt x="101599" y="101599"/>
                  </a:cubicBezTo>
                  <a:close/>
                </a:path>
              </a:pathLst>
            </a:custGeom>
            <a:solidFill>
              <a:schemeClr val="l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22680" bIns="22680" anchor="ctr">
              <a:noAutofit/>
            </a:bodyPr>
            <a:p>
              <a:pPr>
                <a:lnSpc>
                  <a:spcPct val="100000"/>
                </a:lnSpc>
              </a:pPr>
              <a:endParaRPr b="0" lang="en-GB" sz="1600" strike="noStrike" u="none">
                <a:solidFill>
                  <a:schemeClr val="lt1"/>
                </a:solidFill>
                <a:uFillTx/>
                <a:latin typeface="Calibri Light"/>
              </a:endParaRPr>
            </a:p>
          </p:txBody>
        </p:sp>
        <p:sp>
          <p:nvSpPr>
            <p:cNvPr id="40" name="Vrije vorm: vorm 6"/>
            <p:cNvSpPr/>
            <p:nvPr/>
          </p:nvSpPr>
          <p:spPr>
            <a:xfrm flipH="1" rot="2015400">
              <a:off x="6598800" y="715680"/>
              <a:ext cx="119880" cy="119160"/>
            </a:xfrm>
            <a:custGeom>
              <a:avLst/>
              <a:gdLst>
                <a:gd name="textAreaLeft" fmla="*/ -720 w 119880"/>
                <a:gd name="textAreaRight" fmla="*/ 120240 w 119880"/>
                <a:gd name="textAreaTop" fmla="*/ 0 h 119160"/>
                <a:gd name="textAreaBottom" fmla="*/ 120240 h 119160"/>
              </a:gdLst>
              <a:ahLst/>
              <a:rect l="textAreaLeft" t="textAreaTop" r="textAreaRight" b="textAreaBottom"/>
              <a:pathLst>
                <a:path w="2449366" h="2450387">
                  <a:moveTo>
                    <a:pt x="101599" y="101599"/>
                  </a:moveTo>
                  <a:cubicBezTo>
                    <a:pt x="54520" y="148679"/>
                    <a:pt x="20910" y="209229"/>
                    <a:pt x="7048" y="276972"/>
                  </a:cubicBezTo>
                  <a:lnTo>
                    <a:pt x="1516" y="331841"/>
                  </a:lnTo>
                  <a:lnTo>
                    <a:pt x="820" y="331841"/>
                  </a:lnTo>
                  <a:lnTo>
                    <a:pt x="820" y="338744"/>
                  </a:lnTo>
                  <a:lnTo>
                    <a:pt x="0" y="346881"/>
                  </a:lnTo>
                  <a:lnTo>
                    <a:pt x="820" y="355017"/>
                  </a:lnTo>
                  <a:lnTo>
                    <a:pt x="820" y="1959349"/>
                  </a:lnTo>
                  <a:lnTo>
                    <a:pt x="3907" y="1959349"/>
                  </a:lnTo>
                  <a:lnTo>
                    <a:pt x="820" y="1989974"/>
                  </a:lnTo>
                  <a:cubicBezTo>
                    <a:pt x="820" y="2244253"/>
                    <a:pt x="206954" y="2450387"/>
                    <a:pt x="461233" y="2450387"/>
                  </a:cubicBezTo>
                  <a:cubicBezTo>
                    <a:pt x="715512" y="2450387"/>
                    <a:pt x="921646" y="2244253"/>
                    <a:pt x="921646" y="1989974"/>
                  </a:cubicBezTo>
                  <a:lnTo>
                    <a:pt x="918559" y="1959349"/>
                  </a:lnTo>
                  <a:lnTo>
                    <a:pt x="921645" y="1959349"/>
                  </a:lnTo>
                  <a:lnTo>
                    <a:pt x="921645" y="922668"/>
                  </a:lnTo>
                  <a:lnTo>
                    <a:pt x="1958328" y="922668"/>
                  </a:lnTo>
                  <a:lnTo>
                    <a:pt x="1958328" y="919582"/>
                  </a:lnTo>
                  <a:lnTo>
                    <a:pt x="1988953" y="922669"/>
                  </a:lnTo>
                  <a:cubicBezTo>
                    <a:pt x="2243232" y="922669"/>
                    <a:pt x="2449366" y="716535"/>
                    <a:pt x="2449366" y="462256"/>
                  </a:cubicBezTo>
                  <a:cubicBezTo>
                    <a:pt x="2449366" y="207977"/>
                    <a:pt x="2243232" y="1843"/>
                    <a:pt x="1988953" y="1843"/>
                  </a:cubicBezTo>
                  <a:lnTo>
                    <a:pt x="1958328" y="4930"/>
                  </a:lnTo>
                  <a:lnTo>
                    <a:pt x="1958328" y="1843"/>
                  </a:lnTo>
                  <a:lnTo>
                    <a:pt x="357324" y="1843"/>
                  </a:lnTo>
                  <a:lnTo>
                    <a:pt x="346881" y="0"/>
                  </a:lnTo>
                  <a:cubicBezTo>
                    <a:pt x="251093" y="0"/>
                    <a:pt x="164372" y="38826"/>
                    <a:pt x="101599" y="101599"/>
                  </a:cubicBezTo>
                  <a:close/>
                </a:path>
              </a:pathLst>
            </a:custGeom>
            <a:solidFill>
              <a:schemeClr val="l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23040" bIns="23040" anchor="ctr">
              <a:noAutofit/>
            </a:bodyPr>
            <a:p>
              <a:pPr>
                <a:lnSpc>
                  <a:spcPct val="100000"/>
                </a:lnSpc>
              </a:pPr>
              <a:endParaRPr b="0" lang="en-GB" sz="1600" strike="noStrike" u="none">
                <a:solidFill>
                  <a:schemeClr val="lt1"/>
                </a:solidFill>
                <a:uFillTx/>
                <a:latin typeface="Calibri Light"/>
              </a:endParaRPr>
            </a:p>
          </p:txBody>
        </p:sp>
      </p:grpSp>
      <p:sp>
        <p:nvSpPr>
          <p:cNvPr id="41" name="Tijdelijke aanduiding voor verticale tekst 7"/>
          <p:cNvSpPr txBox="1"/>
          <p:nvPr/>
        </p:nvSpPr>
        <p:spPr>
          <a:xfrm>
            <a:off x="6717240" y="1971000"/>
            <a:ext cx="1567800" cy="1511280"/>
          </a:xfrm>
          <a:prstGeom prst="rect">
            <a:avLst/>
          </a:prstGeom>
        </p:spPr>
        <p:txBody>
          <a:bodyPr wrap="none" lIns="0" rIns="0" tIns="0" bIns="0" anchor="t" anchorCtr="1">
            <a:prstTxWarp prst="textArchDown">
              <a:avLst>
                <a:gd name="adj" fmla="val 0"/>
              </a:avLst>
            </a:prstTxWarp>
            <a:noAutofit/>
          </a:bodyPr>
          <a:p>
            <a:pPr algn="ctr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nl-NL" sz="2800" strike="noStrike" u="none">
                <a:ln w="0">
                  <a:noFill/>
                </a:ln>
                <a:solidFill>
                  <a:schemeClr val="lt1"/>
                </a:solidFill>
                <a:uFillTx/>
                <a:latin typeface="Calibri"/>
              </a:rPr>
              <a:t>Threat assesment</a:t>
            </a:r>
            <a:endParaRPr b="0" lang="en-US" sz="2800" strike="noStrike" u="none">
              <a:ln w="0">
                <a:noFill/>
              </a:ln>
              <a:solidFill>
                <a:schemeClr val="lt1"/>
              </a:solidFill>
              <a:uFillTx/>
              <a:latin typeface="Arial"/>
            </a:endParaRPr>
          </a:p>
        </p:txBody>
      </p:sp>
      <p:grpSp>
        <p:nvGrpSpPr>
          <p:cNvPr id="42" name="Groep 5"/>
          <p:cNvGrpSpPr/>
          <p:nvPr/>
        </p:nvGrpSpPr>
        <p:grpSpPr>
          <a:xfrm>
            <a:off x="6681960" y="2464200"/>
            <a:ext cx="187920" cy="444240"/>
            <a:chOff x="6681960" y="2464200"/>
            <a:chExt cx="187920" cy="444240"/>
          </a:xfrm>
        </p:grpSpPr>
        <p:sp>
          <p:nvSpPr>
            <p:cNvPr id="43" name="Vrije vorm: vorm 13"/>
            <p:cNvSpPr/>
            <p:nvPr/>
          </p:nvSpPr>
          <p:spPr>
            <a:xfrm flipH="1" rot="20029200">
              <a:off x="6730200" y="2484360"/>
              <a:ext cx="119160" cy="119160"/>
            </a:xfrm>
            <a:custGeom>
              <a:avLst/>
              <a:gdLst>
                <a:gd name="textAreaLeft" fmla="*/ -720 w 119160"/>
                <a:gd name="textAreaRight" fmla="*/ 119520 w 119160"/>
                <a:gd name="textAreaTop" fmla="*/ 0 h 119160"/>
                <a:gd name="textAreaBottom" fmla="*/ 120240 h 119160"/>
              </a:gdLst>
              <a:ahLst/>
              <a:rect l="textAreaLeft" t="textAreaTop" r="textAreaRight" b="textAreaBottom"/>
              <a:pathLst>
                <a:path w="2449366" h="2450387">
                  <a:moveTo>
                    <a:pt x="101599" y="101599"/>
                  </a:moveTo>
                  <a:cubicBezTo>
                    <a:pt x="54520" y="148679"/>
                    <a:pt x="20910" y="209229"/>
                    <a:pt x="7048" y="276972"/>
                  </a:cubicBezTo>
                  <a:lnTo>
                    <a:pt x="1516" y="331841"/>
                  </a:lnTo>
                  <a:lnTo>
                    <a:pt x="820" y="331841"/>
                  </a:lnTo>
                  <a:lnTo>
                    <a:pt x="820" y="338744"/>
                  </a:lnTo>
                  <a:lnTo>
                    <a:pt x="0" y="346881"/>
                  </a:lnTo>
                  <a:lnTo>
                    <a:pt x="820" y="355017"/>
                  </a:lnTo>
                  <a:lnTo>
                    <a:pt x="820" y="1959349"/>
                  </a:lnTo>
                  <a:lnTo>
                    <a:pt x="3907" y="1959349"/>
                  </a:lnTo>
                  <a:lnTo>
                    <a:pt x="820" y="1989974"/>
                  </a:lnTo>
                  <a:cubicBezTo>
                    <a:pt x="820" y="2244253"/>
                    <a:pt x="206954" y="2450387"/>
                    <a:pt x="461233" y="2450387"/>
                  </a:cubicBezTo>
                  <a:cubicBezTo>
                    <a:pt x="715512" y="2450387"/>
                    <a:pt x="921646" y="2244253"/>
                    <a:pt x="921646" y="1989974"/>
                  </a:cubicBezTo>
                  <a:lnTo>
                    <a:pt x="918559" y="1959349"/>
                  </a:lnTo>
                  <a:lnTo>
                    <a:pt x="921645" y="1959349"/>
                  </a:lnTo>
                  <a:lnTo>
                    <a:pt x="921645" y="922668"/>
                  </a:lnTo>
                  <a:lnTo>
                    <a:pt x="1958328" y="922668"/>
                  </a:lnTo>
                  <a:lnTo>
                    <a:pt x="1958328" y="919582"/>
                  </a:lnTo>
                  <a:lnTo>
                    <a:pt x="1988953" y="922669"/>
                  </a:lnTo>
                  <a:cubicBezTo>
                    <a:pt x="2243232" y="922669"/>
                    <a:pt x="2449366" y="716535"/>
                    <a:pt x="2449366" y="462256"/>
                  </a:cubicBezTo>
                  <a:cubicBezTo>
                    <a:pt x="2449366" y="207977"/>
                    <a:pt x="2243232" y="1843"/>
                    <a:pt x="1988953" y="1843"/>
                  </a:cubicBezTo>
                  <a:lnTo>
                    <a:pt x="1958328" y="4930"/>
                  </a:lnTo>
                  <a:lnTo>
                    <a:pt x="1958328" y="1843"/>
                  </a:lnTo>
                  <a:lnTo>
                    <a:pt x="357324" y="1843"/>
                  </a:lnTo>
                  <a:lnTo>
                    <a:pt x="346881" y="0"/>
                  </a:lnTo>
                  <a:cubicBezTo>
                    <a:pt x="251093" y="0"/>
                    <a:pt x="164372" y="38826"/>
                    <a:pt x="101599" y="101599"/>
                  </a:cubicBezTo>
                  <a:close/>
                </a:path>
              </a:pathLst>
            </a:custGeom>
            <a:solidFill>
              <a:schemeClr val="l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22680" bIns="22680" anchor="ctr">
              <a:noAutofit/>
            </a:bodyPr>
            <a:p>
              <a:pPr>
                <a:lnSpc>
                  <a:spcPct val="100000"/>
                </a:lnSpc>
              </a:pPr>
              <a:endParaRPr b="0" lang="en-GB" sz="1600" strike="noStrike" u="none">
                <a:solidFill>
                  <a:schemeClr val="lt1"/>
                </a:solidFill>
                <a:uFillTx/>
                <a:latin typeface="Calibri Light"/>
              </a:endParaRPr>
            </a:p>
          </p:txBody>
        </p:sp>
        <p:sp>
          <p:nvSpPr>
            <p:cNvPr id="44" name="Vrije vorm: vorm 14"/>
            <p:cNvSpPr/>
            <p:nvPr/>
          </p:nvSpPr>
          <p:spPr>
            <a:xfrm flipH="1" rot="19133400">
              <a:off x="6706080" y="2625120"/>
              <a:ext cx="119160" cy="118800"/>
            </a:xfrm>
            <a:custGeom>
              <a:avLst/>
              <a:gdLst>
                <a:gd name="textAreaLeft" fmla="*/ -720 w 119160"/>
                <a:gd name="textAreaRight" fmla="*/ 119520 w 119160"/>
                <a:gd name="textAreaTop" fmla="*/ 0 h 118800"/>
                <a:gd name="textAreaBottom" fmla="*/ 119880 h 118800"/>
              </a:gdLst>
              <a:ahLst/>
              <a:rect l="textAreaLeft" t="textAreaTop" r="textAreaRight" b="textAreaBottom"/>
              <a:pathLst>
                <a:path w="2449366" h="2450387">
                  <a:moveTo>
                    <a:pt x="101599" y="101599"/>
                  </a:moveTo>
                  <a:cubicBezTo>
                    <a:pt x="54520" y="148679"/>
                    <a:pt x="20910" y="209229"/>
                    <a:pt x="7048" y="276972"/>
                  </a:cubicBezTo>
                  <a:lnTo>
                    <a:pt x="1516" y="331841"/>
                  </a:lnTo>
                  <a:lnTo>
                    <a:pt x="820" y="331841"/>
                  </a:lnTo>
                  <a:lnTo>
                    <a:pt x="820" y="338744"/>
                  </a:lnTo>
                  <a:lnTo>
                    <a:pt x="0" y="346881"/>
                  </a:lnTo>
                  <a:lnTo>
                    <a:pt x="820" y="355017"/>
                  </a:lnTo>
                  <a:lnTo>
                    <a:pt x="820" y="1959349"/>
                  </a:lnTo>
                  <a:lnTo>
                    <a:pt x="3907" y="1959349"/>
                  </a:lnTo>
                  <a:lnTo>
                    <a:pt x="820" y="1989974"/>
                  </a:lnTo>
                  <a:cubicBezTo>
                    <a:pt x="820" y="2244253"/>
                    <a:pt x="206954" y="2450387"/>
                    <a:pt x="461233" y="2450387"/>
                  </a:cubicBezTo>
                  <a:cubicBezTo>
                    <a:pt x="715512" y="2450387"/>
                    <a:pt x="921646" y="2244253"/>
                    <a:pt x="921646" y="1989974"/>
                  </a:cubicBezTo>
                  <a:lnTo>
                    <a:pt x="918559" y="1959349"/>
                  </a:lnTo>
                  <a:lnTo>
                    <a:pt x="921645" y="1959349"/>
                  </a:lnTo>
                  <a:lnTo>
                    <a:pt x="921645" y="922668"/>
                  </a:lnTo>
                  <a:lnTo>
                    <a:pt x="1958328" y="922668"/>
                  </a:lnTo>
                  <a:lnTo>
                    <a:pt x="1958328" y="919582"/>
                  </a:lnTo>
                  <a:lnTo>
                    <a:pt x="1988953" y="922669"/>
                  </a:lnTo>
                  <a:cubicBezTo>
                    <a:pt x="2243232" y="922669"/>
                    <a:pt x="2449366" y="716535"/>
                    <a:pt x="2449366" y="462256"/>
                  </a:cubicBezTo>
                  <a:cubicBezTo>
                    <a:pt x="2449366" y="207977"/>
                    <a:pt x="2243232" y="1843"/>
                    <a:pt x="1988953" y="1843"/>
                  </a:cubicBezTo>
                  <a:lnTo>
                    <a:pt x="1958328" y="4930"/>
                  </a:lnTo>
                  <a:lnTo>
                    <a:pt x="1958328" y="1843"/>
                  </a:lnTo>
                  <a:lnTo>
                    <a:pt x="357324" y="1843"/>
                  </a:lnTo>
                  <a:lnTo>
                    <a:pt x="346881" y="0"/>
                  </a:lnTo>
                  <a:cubicBezTo>
                    <a:pt x="251093" y="0"/>
                    <a:pt x="164372" y="38826"/>
                    <a:pt x="101599" y="101599"/>
                  </a:cubicBezTo>
                  <a:close/>
                </a:path>
              </a:pathLst>
            </a:custGeom>
            <a:solidFill>
              <a:schemeClr val="l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22680" bIns="22680" anchor="ctr">
              <a:noAutofit/>
            </a:bodyPr>
            <a:p>
              <a:pPr>
                <a:lnSpc>
                  <a:spcPct val="100000"/>
                </a:lnSpc>
              </a:pPr>
              <a:endParaRPr b="0" lang="en-GB" sz="1600" strike="noStrike" u="none">
                <a:solidFill>
                  <a:schemeClr val="lt1"/>
                </a:solidFill>
                <a:uFillTx/>
                <a:latin typeface="Calibri Light"/>
              </a:endParaRPr>
            </a:p>
          </p:txBody>
        </p:sp>
        <p:sp>
          <p:nvSpPr>
            <p:cNvPr id="45" name="Vrije vorm: vorm 15"/>
            <p:cNvSpPr/>
            <p:nvPr/>
          </p:nvSpPr>
          <p:spPr>
            <a:xfrm flipH="1" rot="18224400">
              <a:off x="6716880" y="2766240"/>
              <a:ext cx="119160" cy="119160"/>
            </a:xfrm>
            <a:custGeom>
              <a:avLst/>
              <a:gdLst>
                <a:gd name="textAreaLeft" fmla="*/ -720 w 119160"/>
                <a:gd name="textAreaRight" fmla="*/ 119520 w 119160"/>
                <a:gd name="textAreaTop" fmla="*/ 0 h 119160"/>
                <a:gd name="textAreaBottom" fmla="*/ 120240 h 119160"/>
              </a:gdLst>
              <a:ahLst/>
              <a:rect l="textAreaLeft" t="textAreaTop" r="textAreaRight" b="textAreaBottom"/>
              <a:pathLst>
                <a:path w="2449366" h="2450387">
                  <a:moveTo>
                    <a:pt x="101599" y="101599"/>
                  </a:moveTo>
                  <a:cubicBezTo>
                    <a:pt x="54520" y="148679"/>
                    <a:pt x="20910" y="209229"/>
                    <a:pt x="7048" y="276972"/>
                  </a:cubicBezTo>
                  <a:lnTo>
                    <a:pt x="1516" y="331841"/>
                  </a:lnTo>
                  <a:lnTo>
                    <a:pt x="820" y="331841"/>
                  </a:lnTo>
                  <a:lnTo>
                    <a:pt x="820" y="338744"/>
                  </a:lnTo>
                  <a:lnTo>
                    <a:pt x="0" y="346881"/>
                  </a:lnTo>
                  <a:lnTo>
                    <a:pt x="820" y="355017"/>
                  </a:lnTo>
                  <a:lnTo>
                    <a:pt x="820" y="1959349"/>
                  </a:lnTo>
                  <a:lnTo>
                    <a:pt x="3907" y="1959349"/>
                  </a:lnTo>
                  <a:lnTo>
                    <a:pt x="820" y="1989974"/>
                  </a:lnTo>
                  <a:cubicBezTo>
                    <a:pt x="820" y="2244253"/>
                    <a:pt x="206954" y="2450387"/>
                    <a:pt x="461233" y="2450387"/>
                  </a:cubicBezTo>
                  <a:cubicBezTo>
                    <a:pt x="715512" y="2450387"/>
                    <a:pt x="921646" y="2244253"/>
                    <a:pt x="921646" y="1989974"/>
                  </a:cubicBezTo>
                  <a:lnTo>
                    <a:pt x="918559" y="1959349"/>
                  </a:lnTo>
                  <a:lnTo>
                    <a:pt x="921645" y="1959349"/>
                  </a:lnTo>
                  <a:lnTo>
                    <a:pt x="921645" y="922668"/>
                  </a:lnTo>
                  <a:lnTo>
                    <a:pt x="1958328" y="922668"/>
                  </a:lnTo>
                  <a:lnTo>
                    <a:pt x="1958328" y="919582"/>
                  </a:lnTo>
                  <a:lnTo>
                    <a:pt x="1988953" y="922669"/>
                  </a:lnTo>
                  <a:cubicBezTo>
                    <a:pt x="2243232" y="922669"/>
                    <a:pt x="2449366" y="716535"/>
                    <a:pt x="2449366" y="462256"/>
                  </a:cubicBezTo>
                  <a:cubicBezTo>
                    <a:pt x="2449366" y="207977"/>
                    <a:pt x="2243232" y="1843"/>
                    <a:pt x="1988953" y="1843"/>
                  </a:cubicBezTo>
                  <a:lnTo>
                    <a:pt x="1958328" y="4930"/>
                  </a:lnTo>
                  <a:lnTo>
                    <a:pt x="1958328" y="1843"/>
                  </a:lnTo>
                  <a:lnTo>
                    <a:pt x="357324" y="1843"/>
                  </a:lnTo>
                  <a:lnTo>
                    <a:pt x="346881" y="0"/>
                  </a:lnTo>
                  <a:cubicBezTo>
                    <a:pt x="251093" y="0"/>
                    <a:pt x="164372" y="38826"/>
                    <a:pt x="101599" y="101599"/>
                  </a:cubicBezTo>
                  <a:close/>
                </a:path>
              </a:pathLst>
            </a:custGeom>
            <a:solidFill>
              <a:schemeClr val="l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22680" bIns="22680" anchor="ctr">
              <a:noAutofit/>
            </a:bodyPr>
            <a:p>
              <a:pPr>
                <a:lnSpc>
                  <a:spcPct val="100000"/>
                </a:lnSpc>
              </a:pPr>
              <a:endParaRPr b="0" lang="en-GB" sz="1600" strike="noStrike" u="none">
                <a:solidFill>
                  <a:schemeClr val="lt1"/>
                </a:solidFill>
                <a:uFillTx/>
                <a:latin typeface="Calibri Light"/>
              </a:endParaRPr>
            </a:p>
          </p:txBody>
        </p:sp>
      </p:grpSp>
      <p:sp>
        <p:nvSpPr>
          <p:cNvPr id="46" name="Tijdelijke aanduiding voor verticale tekst 8"/>
          <p:cNvSpPr txBox="1"/>
          <p:nvPr/>
        </p:nvSpPr>
        <p:spPr>
          <a:xfrm rot="4500000">
            <a:off x="7301160" y="736560"/>
            <a:ext cx="1568160" cy="1511280"/>
          </a:xfrm>
          <a:prstGeom prst="rect">
            <a:avLst/>
          </a:prstGeom>
        </p:spPr>
        <p:txBody>
          <a:bodyPr wrap="none" lIns="0" rIns="0" tIns="0" bIns="0" anchor="b" anchorCtr="1">
            <a:prstTxWarp prst="textArchUp">
              <a:avLst>
                <a:gd name="adj" fmla="val 10800000"/>
              </a:avLst>
            </a:prstTxWarp>
            <a:noAutofit/>
          </a:bodyPr>
          <a:p>
            <a:pPr algn="ctr" defTabSz="9144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nl-NL" sz="2800" strike="noStrike" u="none">
                <a:ln w="0">
                  <a:noFill/>
                </a:ln>
                <a:solidFill>
                  <a:schemeClr val="lt1"/>
                </a:solidFill>
                <a:uFillTx/>
                <a:latin typeface="Calibri"/>
              </a:rPr>
              <a:t>PQC</a:t>
            </a:r>
            <a:endParaRPr b="0" lang="en-US" sz="2800" strike="noStrike" u="none">
              <a:ln w="0">
                <a:noFill/>
              </a:ln>
              <a:solidFill>
                <a:schemeClr val="lt1"/>
              </a:solidFill>
              <a:uFillTx/>
              <a:latin typeface="Arial"/>
            </a:endParaRPr>
          </a:p>
        </p:txBody>
      </p:sp>
      <p:grpSp>
        <p:nvGrpSpPr>
          <p:cNvPr id="47" name="Groep 6"/>
          <p:cNvGrpSpPr/>
          <p:nvPr/>
        </p:nvGrpSpPr>
        <p:grpSpPr>
          <a:xfrm>
            <a:off x="8511120" y="1815120"/>
            <a:ext cx="332280" cy="352080"/>
            <a:chOff x="8511120" y="1815120"/>
            <a:chExt cx="332280" cy="352080"/>
          </a:xfrm>
        </p:grpSpPr>
        <p:sp>
          <p:nvSpPr>
            <p:cNvPr id="48" name="Vrije vorm: vorm 16"/>
            <p:cNvSpPr/>
            <p:nvPr/>
          </p:nvSpPr>
          <p:spPr>
            <a:xfrm flipH="1" rot="11697000">
              <a:off x="8524080" y="2035080"/>
              <a:ext cx="119160" cy="118800"/>
            </a:xfrm>
            <a:custGeom>
              <a:avLst/>
              <a:gdLst>
                <a:gd name="textAreaLeft" fmla="*/ -720 w 119160"/>
                <a:gd name="textAreaRight" fmla="*/ 119520 w 119160"/>
                <a:gd name="textAreaTop" fmla="*/ 0 h 118800"/>
                <a:gd name="textAreaBottom" fmla="*/ 119520 h 118800"/>
              </a:gdLst>
              <a:ahLst/>
              <a:rect l="textAreaLeft" t="textAreaTop" r="textAreaRight" b="textAreaBottom"/>
              <a:pathLst>
                <a:path w="2449366" h="2450387">
                  <a:moveTo>
                    <a:pt x="101599" y="101599"/>
                  </a:moveTo>
                  <a:cubicBezTo>
                    <a:pt x="54520" y="148679"/>
                    <a:pt x="20910" y="209229"/>
                    <a:pt x="7048" y="276972"/>
                  </a:cubicBezTo>
                  <a:lnTo>
                    <a:pt x="1516" y="331841"/>
                  </a:lnTo>
                  <a:lnTo>
                    <a:pt x="820" y="331841"/>
                  </a:lnTo>
                  <a:lnTo>
                    <a:pt x="820" y="338744"/>
                  </a:lnTo>
                  <a:lnTo>
                    <a:pt x="0" y="346881"/>
                  </a:lnTo>
                  <a:lnTo>
                    <a:pt x="820" y="355017"/>
                  </a:lnTo>
                  <a:lnTo>
                    <a:pt x="820" y="1959349"/>
                  </a:lnTo>
                  <a:lnTo>
                    <a:pt x="3907" y="1959349"/>
                  </a:lnTo>
                  <a:lnTo>
                    <a:pt x="820" y="1989974"/>
                  </a:lnTo>
                  <a:cubicBezTo>
                    <a:pt x="820" y="2244253"/>
                    <a:pt x="206954" y="2450387"/>
                    <a:pt x="461233" y="2450387"/>
                  </a:cubicBezTo>
                  <a:cubicBezTo>
                    <a:pt x="715512" y="2450387"/>
                    <a:pt x="921646" y="2244253"/>
                    <a:pt x="921646" y="1989974"/>
                  </a:cubicBezTo>
                  <a:lnTo>
                    <a:pt x="918559" y="1959349"/>
                  </a:lnTo>
                  <a:lnTo>
                    <a:pt x="921645" y="1959349"/>
                  </a:lnTo>
                  <a:lnTo>
                    <a:pt x="921645" y="922668"/>
                  </a:lnTo>
                  <a:lnTo>
                    <a:pt x="1958328" y="922668"/>
                  </a:lnTo>
                  <a:lnTo>
                    <a:pt x="1958328" y="919582"/>
                  </a:lnTo>
                  <a:lnTo>
                    <a:pt x="1988953" y="922669"/>
                  </a:lnTo>
                  <a:cubicBezTo>
                    <a:pt x="2243232" y="922669"/>
                    <a:pt x="2449366" y="716535"/>
                    <a:pt x="2449366" y="462256"/>
                  </a:cubicBezTo>
                  <a:cubicBezTo>
                    <a:pt x="2449366" y="207977"/>
                    <a:pt x="2243232" y="1843"/>
                    <a:pt x="1988953" y="1843"/>
                  </a:cubicBezTo>
                  <a:lnTo>
                    <a:pt x="1958328" y="4930"/>
                  </a:lnTo>
                  <a:lnTo>
                    <a:pt x="1958328" y="1843"/>
                  </a:lnTo>
                  <a:lnTo>
                    <a:pt x="357324" y="1843"/>
                  </a:lnTo>
                  <a:lnTo>
                    <a:pt x="346881" y="0"/>
                  </a:lnTo>
                  <a:cubicBezTo>
                    <a:pt x="251093" y="0"/>
                    <a:pt x="164372" y="38826"/>
                    <a:pt x="101599" y="101599"/>
                  </a:cubicBezTo>
                  <a:close/>
                </a:path>
              </a:pathLst>
            </a:custGeom>
            <a:solidFill>
              <a:schemeClr val="l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22680" bIns="22680" anchor="ctr">
              <a:noAutofit/>
            </a:bodyPr>
            <a:p>
              <a:pPr>
                <a:lnSpc>
                  <a:spcPct val="100000"/>
                </a:lnSpc>
              </a:pPr>
              <a:endParaRPr b="0" lang="en-GB" sz="1600" strike="noStrike" u="none">
                <a:solidFill>
                  <a:schemeClr val="lt1"/>
                </a:solidFill>
                <a:uFillTx/>
                <a:latin typeface="Calibri Light"/>
              </a:endParaRPr>
            </a:p>
          </p:txBody>
        </p:sp>
        <p:sp>
          <p:nvSpPr>
            <p:cNvPr id="49" name="Vrije vorm: vorm 17"/>
            <p:cNvSpPr/>
            <p:nvPr/>
          </p:nvSpPr>
          <p:spPr>
            <a:xfrm flipH="1" rot="10800000">
              <a:off x="8630280" y="1945440"/>
              <a:ext cx="119160" cy="119160"/>
            </a:xfrm>
            <a:custGeom>
              <a:avLst/>
              <a:gdLst>
                <a:gd name="textAreaLeft" fmla="*/ -720 w 119160"/>
                <a:gd name="textAreaRight" fmla="*/ 119520 w 119160"/>
                <a:gd name="textAreaTop" fmla="*/ 0 h 119160"/>
                <a:gd name="textAreaBottom" fmla="*/ 120240 h 119160"/>
              </a:gdLst>
              <a:ahLst/>
              <a:rect l="textAreaLeft" t="textAreaTop" r="textAreaRight" b="textAreaBottom"/>
              <a:pathLst>
                <a:path w="2449366" h="2450387">
                  <a:moveTo>
                    <a:pt x="101599" y="101599"/>
                  </a:moveTo>
                  <a:cubicBezTo>
                    <a:pt x="54520" y="148679"/>
                    <a:pt x="20910" y="209229"/>
                    <a:pt x="7048" y="276972"/>
                  </a:cubicBezTo>
                  <a:lnTo>
                    <a:pt x="1516" y="331841"/>
                  </a:lnTo>
                  <a:lnTo>
                    <a:pt x="820" y="331841"/>
                  </a:lnTo>
                  <a:lnTo>
                    <a:pt x="820" y="338744"/>
                  </a:lnTo>
                  <a:lnTo>
                    <a:pt x="0" y="346881"/>
                  </a:lnTo>
                  <a:lnTo>
                    <a:pt x="820" y="355017"/>
                  </a:lnTo>
                  <a:lnTo>
                    <a:pt x="820" y="1959349"/>
                  </a:lnTo>
                  <a:lnTo>
                    <a:pt x="3907" y="1959349"/>
                  </a:lnTo>
                  <a:lnTo>
                    <a:pt x="820" y="1989974"/>
                  </a:lnTo>
                  <a:cubicBezTo>
                    <a:pt x="820" y="2244253"/>
                    <a:pt x="206954" y="2450387"/>
                    <a:pt x="461233" y="2450387"/>
                  </a:cubicBezTo>
                  <a:cubicBezTo>
                    <a:pt x="715512" y="2450387"/>
                    <a:pt x="921646" y="2244253"/>
                    <a:pt x="921646" y="1989974"/>
                  </a:cubicBezTo>
                  <a:lnTo>
                    <a:pt x="918559" y="1959349"/>
                  </a:lnTo>
                  <a:lnTo>
                    <a:pt x="921645" y="1959349"/>
                  </a:lnTo>
                  <a:lnTo>
                    <a:pt x="921645" y="922668"/>
                  </a:lnTo>
                  <a:lnTo>
                    <a:pt x="1958328" y="922668"/>
                  </a:lnTo>
                  <a:lnTo>
                    <a:pt x="1958328" y="919582"/>
                  </a:lnTo>
                  <a:lnTo>
                    <a:pt x="1988953" y="922669"/>
                  </a:lnTo>
                  <a:cubicBezTo>
                    <a:pt x="2243232" y="922669"/>
                    <a:pt x="2449366" y="716535"/>
                    <a:pt x="2449366" y="462256"/>
                  </a:cubicBezTo>
                  <a:cubicBezTo>
                    <a:pt x="2449366" y="207977"/>
                    <a:pt x="2243232" y="1843"/>
                    <a:pt x="1988953" y="1843"/>
                  </a:cubicBezTo>
                  <a:lnTo>
                    <a:pt x="1958328" y="4930"/>
                  </a:lnTo>
                  <a:lnTo>
                    <a:pt x="1958328" y="1843"/>
                  </a:lnTo>
                  <a:lnTo>
                    <a:pt x="357324" y="1843"/>
                  </a:lnTo>
                  <a:lnTo>
                    <a:pt x="346881" y="0"/>
                  </a:lnTo>
                  <a:cubicBezTo>
                    <a:pt x="251093" y="0"/>
                    <a:pt x="164372" y="38826"/>
                    <a:pt x="101599" y="101599"/>
                  </a:cubicBezTo>
                  <a:close/>
                </a:path>
              </a:pathLst>
            </a:custGeom>
            <a:solidFill>
              <a:schemeClr val="l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22680" bIns="22680" anchor="ctr">
              <a:noAutofit/>
            </a:bodyPr>
            <a:p>
              <a:pPr>
                <a:lnSpc>
                  <a:spcPct val="100000"/>
                </a:lnSpc>
              </a:pPr>
              <a:endParaRPr b="0" lang="en-GB" sz="1600" strike="noStrike" u="none">
                <a:solidFill>
                  <a:schemeClr val="lt1"/>
                </a:solidFill>
                <a:uFillTx/>
                <a:latin typeface="Calibri Light"/>
              </a:endParaRPr>
            </a:p>
          </p:txBody>
        </p:sp>
        <p:sp>
          <p:nvSpPr>
            <p:cNvPr id="50" name="Vrije vorm: vorm 18"/>
            <p:cNvSpPr/>
            <p:nvPr/>
          </p:nvSpPr>
          <p:spPr>
            <a:xfrm flipH="1" rot="9890400">
              <a:off x="8710560" y="1828440"/>
              <a:ext cx="119160" cy="118080"/>
            </a:xfrm>
            <a:custGeom>
              <a:avLst/>
              <a:gdLst>
                <a:gd name="textAreaLeft" fmla="*/ -720 w 119160"/>
                <a:gd name="textAreaRight" fmla="*/ 119520 w 119160"/>
                <a:gd name="textAreaTop" fmla="*/ 0 h 118080"/>
                <a:gd name="textAreaBottom" fmla="*/ 118440 h 118080"/>
              </a:gdLst>
              <a:ahLst/>
              <a:rect l="textAreaLeft" t="textAreaTop" r="textAreaRight" b="textAreaBottom"/>
              <a:pathLst>
                <a:path w="2449366" h="2450387">
                  <a:moveTo>
                    <a:pt x="101599" y="101599"/>
                  </a:moveTo>
                  <a:cubicBezTo>
                    <a:pt x="54520" y="148679"/>
                    <a:pt x="20910" y="209229"/>
                    <a:pt x="7048" y="276972"/>
                  </a:cubicBezTo>
                  <a:lnTo>
                    <a:pt x="1516" y="331841"/>
                  </a:lnTo>
                  <a:lnTo>
                    <a:pt x="820" y="331841"/>
                  </a:lnTo>
                  <a:lnTo>
                    <a:pt x="820" y="338744"/>
                  </a:lnTo>
                  <a:lnTo>
                    <a:pt x="0" y="346881"/>
                  </a:lnTo>
                  <a:lnTo>
                    <a:pt x="820" y="355017"/>
                  </a:lnTo>
                  <a:lnTo>
                    <a:pt x="820" y="1959349"/>
                  </a:lnTo>
                  <a:lnTo>
                    <a:pt x="3907" y="1959349"/>
                  </a:lnTo>
                  <a:lnTo>
                    <a:pt x="820" y="1989974"/>
                  </a:lnTo>
                  <a:cubicBezTo>
                    <a:pt x="820" y="2244253"/>
                    <a:pt x="206954" y="2450387"/>
                    <a:pt x="461233" y="2450387"/>
                  </a:cubicBezTo>
                  <a:cubicBezTo>
                    <a:pt x="715512" y="2450387"/>
                    <a:pt x="921646" y="2244253"/>
                    <a:pt x="921646" y="1989974"/>
                  </a:cubicBezTo>
                  <a:lnTo>
                    <a:pt x="918559" y="1959349"/>
                  </a:lnTo>
                  <a:lnTo>
                    <a:pt x="921645" y="1959349"/>
                  </a:lnTo>
                  <a:lnTo>
                    <a:pt x="921645" y="922668"/>
                  </a:lnTo>
                  <a:lnTo>
                    <a:pt x="1958328" y="922668"/>
                  </a:lnTo>
                  <a:lnTo>
                    <a:pt x="1958328" y="919582"/>
                  </a:lnTo>
                  <a:lnTo>
                    <a:pt x="1988953" y="922669"/>
                  </a:lnTo>
                  <a:cubicBezTo>
                    <a:pt x="2243232" y="922669"/>
                    <a:pt x="2449366" y="716535"/>
                    <a:pt x="2449366" y="462256"/>
                  </a:cubicBezTo>
                  <a:cubicBezTo>
                    <a:pt x="2449366" y="207977"/>
                    <a:pt x="2243232" y="1843"/>
                    <a:pt x="1988953" y="1843"/>
                  </a:cubicBezTo>
                  <a:lnTo>
                    <a:pt x="1958328" y="4930"/>
                  </a:lnTo>
                  <a:lnTo>
                    <a:pt x="1958328" y="1843"/>
                  </a:lnTo>
                  <a:lnTo>
                    <a:pt x="357324" y="1843"/>
                  </a:lnTo>
                  <a:lnTo>
                    <a:pt x="346881" y="0"/>
                  </a:lnTo>
                  <a:cubicBezTo>
                    <a:pt x="251093" y="0"/>
                    <a:pt x="164372" y="38826"/>
                    <a:pt x="101599" y="101599"/>
                  </a:cubicBezTo>
                  <a:close/>
                </a:path>
              </a:pathLst>
            </a:custGeom>
            <a:solidFill>
              <a:schemeClr val="lt1">
                <a:alpha val="50000"/>
              </a:schemeClr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44000" rIns="144000" tIns="22680" bIns="22680" anchor="ctr">
              <a:noAutofit/>
            </a:bodyPr>
            <a:p>
              <a:pPr>
                <a:lnSpc>
                  <a:spcPct val="100000"/>
                </a:lnSpc>
              </a:pPr>
              <a:endParaRPr b="0" lang="en-GB" sz="1600" strike="noStrike" u="none">
                <a:solidFill>
                  <a:schemeClr val="lt1"/>
                </a:solidFill>
                <a:uFillTx/>
                <a:latin typeface="Calibri Light"/>
              </a:endParaRPr>
            </a:p>
          </p:txBody>
        </p:sp>
      </p:grpSp>
      <p:sp>
        <p:nvSpPr>
          <p:cNvPr id="51" name=""/>
          <p:cNvSpPr/>
          <p:nvPr/>
        </p:nvSpPr>
        <p:spPr>
          <a:xfrm>
            <a:off x="5033520" y="4216320"/>
            <a:ext cx="2999160" cy="24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000" strike="noStrike" u="none">
                <a:solidFill>
                  <a:srgbClr val="000000"/>
                </a:solidFill>
                <a:uFillTx/>
                <a:latin typeface="Arial"/>
              </a:rPr>
              <a:t>Source: https://quantumdelta.nl/qcined</a:t>
            </a:r>
            <a:endParaRPr b="0" lang="en-US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2633400" y="34560"/>
            <a:ext cx="5316840" cy="4178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3" name=""/>
          <p:cNvSpPr/>
          <p:nvPr/>
        </p:nvSpPr>
        <p:spPr>
          <a:xfrm>
            <a:off x="457200" y="1406880"/>
            <a:ext cx="2591640" cy="42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Government use-case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4" name=""/>
          <p:cNvSpPr/>
          <p:nvPr/>
        </p:nvSpPr>
        <p:spPr>
          <a:xfrm>
            <a:off x="7743240" y="163800"/>
            <a:ext cx="1721520" cy="85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US" sz="1800" strike="noStrike" u="none">
                <a:solidFill>
                  <a:srgbClr val="000000"/>
                </a:solidFill>
                <a:uFillTx/>
                <a:latin typeface="Arial"/>
              </a:rPr>
              <a:t>SURF:</a:t>
            </a:r>
            <a:br>
              <a:rPr sz="1800"/>
            </a:b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ISP / NREN use-case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" name=""/>
          <p:cNvSpPr/>
          <p:nvPr/>
        </p:nvSpPr>
        <p:spPr>
          <a:xfrm>
            <a:off x="7603200" y="2887200"/>
            <a:ext cx="2063160" cy="85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US" sz="1800" strike="noStrike" u="none">
                <a:solidFill>
                  <a:srgbClr val="000000"/>
                </a:solidFill>
                <a:uFillTx/>
                <a:latin typeface="Arial"/>
              </a:rPr>
              <a:t>TU/e:</a:t>
            </a:r>
            <a:br>
              <a:rPr sz="1800"/>
            </a:b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industry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use-case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6" name="PlaceHolder 15"/>
          <p:cNvSpPr/>
          <p:nvPr/>
        </p:nvSpPr>
        <p:spPr>
          <a:xfrm>
            <a:off x="457200" y="2228040"/>
            <a:ext cx="3657240" cy="165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685800">
              <a:lnSpc>
                <a:spcPct val="90000"/>
              </a:lnSpc>
              <a:spcBef>
                <a:spcPts val="751"/>
              </a:spcBef>
            </a:pP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0" lang="en-US" sz="1600" strike="noStrike" u="none">
                <a:solidFill>
                  <a:srgbClr val="1c2c4f"/>
                </a:solidFill>
                <a:uFillTx/>
                <a:latin typeface="Arial"/>
              </a:rPr>
              <a:t>3 different use-cases/ focus areas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0" lang="en-US" sz="1600" strike="noStrike" u="none">
                <a:solidFill>
                  <a:srgbClr val="1c2c4f"/>
                </a:solidFill>
                <a:uFillTx/>
                <a:latin typeface="Arial"/>
              </a:rPr>
              <a:t>Involvement of different stakeholders (NSAs, R&amp;E, industry)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0" lang="en-US" sz="1600" strike="noStrike" u="none">
                <a:solidFill>
                  <a:srgbClr val="1c2c4f"/>
                </a:solidFill>
                <a:uFillTx/>
                <a:latin typeface="Arial"/>
              </a:rPr>
              <a:t>MDI, CV/DV – QKD from different vendors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71360" defTabSz="685800">
              <a:lnSpc>
                <a:spcPct val="90000"/>
              </a:lnSpc>
              <a:spcBef>
                <a:spcPts val="751"/>
              </a:spcBef>
              <a:tabLst>
                <a:tab algn="l" pos="0"/>
              </a:tabLst>
            </a:pP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" name=""/>
          <p:cNvSpPr/>
          <p:nvPr/>
        </p:nvSpPr>
        <p:spPr>
          <a:xfrm>
            <a:off x="6112800" y="914400"/>
            <a:ext cx="516240" cy="231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US" sz="800" strike="noStrike" u="none">
                <a:solidFill>
                  <a:srgbClr val="ff0000"/>
                </a:solidFill>
                <a:uFillTx/>
                <a:latin typeface="Arial"/>
              </a:rPr>
              <a:t>11km</a:t>
            </a:r>
            <a:endParaRPr b="0" lang="en-US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8" name=""/>
          <p:cNvSpPr/>
          <p:nvPr/>
        </p:nvSpPr>
        <p:spPr>
          <a:xfrm>
            <a:off x="6305400" y="1717200"/>
            <a:ext cx="516240" cy="231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US" sz="800" strike="noStrike" u="none">
                <a:solidFill>
                  <a:srgbClr val="ff0000"/>
                </a:solidFill>
                <a:uFillTx/>
                <a:latin typeface="Arial"/>
              </a:rPr>
              <a:t>7km</a:t>
            </a:r>
            <a:endParaRPr b="0" lang="en-US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526F994-1785-45B4-940B-9FF91FAD9322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/>
          </p:nvPr>
        </p:nvSpPr>
        <p:spPr>
          <a:xfrm>
            <a:off x="350280" y="856440"/>
            <a:ext cx="8438040" cy="3355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0" lang="en-US" sz="1600" strike="noStrike" u="none">
                <a:solidFill>
                  <a:srgbClr val="1c2c4f"/>
                </a:solidFill>
                <a:uFillTx/>
                <a:latin typeface="Arial"/>
              </a:rPr>
              <a:t>Software (KMS, QKM) either </a:t>
            </a:r>
            <a:r>
              <a:rPr b="0" lang="en-US" sz="1600" strike="noStrike" u="none">
                <a:solidFill>
                  <a:srgbClr val="1c2c4f"/>
                </a:solidFill>
                <a:uFillTx/>
                <a:latin typeface="Arial"/>
              </a:rPr>
              <a:t>proprietary, bad or both (back then)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0" lang="en-US" sz="1600" strike="noStrike" u="none">
                <a:solidFill>
                  <a:srgbClr val="1c2c4f"/>
                </a:solidFill>
                <a:uFillTx/>
                <a:latin typeface="Arial"/>
              </a:rPr>
              <a:t>Vendors not or barely interoperable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0" lang="en-US" sz="1600" strike="noStrike" u="none">
                <a:solidFill>
                  <a:srgbClr val="1c2c4f"/>
                </a:solidFill>
                <a:uFillTx/>
                <a:latin typeface="Arial"/>
              </a:rPr>
              <a:t>Available domain control models using </a:t>
            </a:r>
            <a:r>
              <a:rPr b="0" lang="en-US" sz="1600" strike="noStrike" u="none">
                <a:solidFill>
                  <a:srgbClr val="1c2c4f"/>
                </a:solidFill>
                <a:uFillTx/>
                <a:latin typeface="Arial"/>
              </a:rPr>
              <a:t>centralized approach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0" lang="en-US" sz="1600" strike="noStrike" u="none">
                <a:solidFill>
                  <a:srgbClr val="1c2c4f"/>
                </a:solidFill>
                <a:uFillTx/>
                <a:latin typeface="Arial"/>
              </a:rPr>
              <a:t>Range limitation making the N in </a:t>
            </a:r>
            <a:r>
              <a:rPr b="0" lang="en-US" sz="1600" strike="noStrike" u="none">
                <a:solidFill>
                  <a:srgbClr val="1c2c4f"/>
                </a:solidFill>
                <a:uFillTx/>
                <a:latin typeface="Arial"/>
              </a:rPr>
              <a:t>NREN impractical</a:t>
            </a:r>
            <a:br>
              <a:rPr sz="1600"/>
            </a:br>
            <a:br>
              <a:rPr sz="1600"/>
            </a:br>
            <a:r>
              <a:rPr b="0" lang="en-US" sz="1600" strike="noStrike" u="none">
                <a:solidFill>
                  <a:srgbClr val="1c2c4f"/>
                </a:solidFill>
                <a:uFillTx/>
                <a:latin typeface="Arial"/>
              </a:rPr>
              <a:t>→ QKD-as-a-Service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71360"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rgbClr val="1c2c4f"/>
                </a:solidFill>
                <a:uFillTx/>
                <a:latin typeface="Arial"/>
              </a:rPr>
              <a:t>→ </a:t>
            </a:r>
            <a:r>
              <a:rPr b="1" lang="en-US" sz="1600" strike="noStrike" u="none">
                <a:solidFill>
                  <a:srgbClr val="1c2c4f"/>
                </a:solidFill>
                <a:uFillTx/>
                <a:latin typeface="Arial"/>
              </a:rPr>
              <a:t>open-source KMS (key relaying, </a:t>
            </a:r>
            <a:r>
              <a:rPr b="1" lang="en-US" sz="1600" strike="noStrike" u="none">
                <a:solidFill>
                  <a:srgbClr val="1c2c4f"/>
                </a:solidFill>
                <a:uFillTx/>
                <a:latin typeface="Arial"/>
              </a:rPr>
              <a:t>fully vendor agnostic), domain </a:t>
            </a:r>
            <a:r>
              <a:rPr b="1" lang="en-US" sz="1600" strike="noStrike" u="none">
                <a:solidFill>
                  <a:srgbClr val="1c2c4f"/>
                </a:solidFill>
                <a:uFillTx/>
                <a:latin typeface="Arial"/>
              </a:rPr>
              <a:t>control and orchestration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71360"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040" cy="69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2000" strike="noStrike" u="none">
                <a:solidFill>
                  <a:srgbClr val="e63961"/>
                </a:solidFill>
                <a:uFillTx/>
                <a:latin typeface="Arial"/>
              </a:rPr>
              <a:t>QCINed: Challenges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61" name=""/>
          <p:cNvGrpSpPr/>
          <p:nvPr/>
        </p:nvGrpSpPr>
        <p:grpSpPr>
          <a:xfrm>
            <a:off x="542520" y="3151800"/>
            <a:ext cx="7913880" cy="1757880"/>
            <a:chOff x="542520" y="3151800"/>
            <a:chExt cx="7913880" cy="1757880"/>
          </a:xfrm>
        </p:grpSpPr>
        <p:sp>
          <p:nvSpPr>
            <p:cNvPr id="62" name=""/>
            <p:cNvSpPr/>
            <p:nvPr/>
          </p:nvSpPr>
          <p:spPr>
            <a:xfrm>
              <a:off x="1198080" y="3232800"/>
              <a:ext cx="184320" cy="174240"/>
            </a:xfrm>
            <a:prstGeom prst="ellipse">
              <a:avLst/>
            </a:prstGeom>
            <a:solidFill>
              <a:srgbClr val="81d4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3" name=""/>
            <p:cNvSpPr/>
            <p:nvPr/>
          </p:nvSpPr>
          <p:spPr>
            <a:xfrm>
              <a:off x="1753200" y="3232800"/>
              <a:ext cx="184680" cy="174240"/>
            </a:xfrm>
            <a:prstGeom prst="ellipse">
              <a:avLst/>
            </a:prstGeom>
            <a:solidFill>
              <a:srgbClr val="81d4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4" name=""/>
            <p:cNvSpPr/>
            <p:nvPr/>
          </p:nvSpPr>
          <p:spPr>
            <a:xfrm>
              <a:off x="2308320" y="4109040"/>
              <a:ext cx="184680" cy="174240"/>
            </a:xfrm>
            <a:prstGeom prst="ellipse">
              <a:avLst/>
            </a:prstGeom>
            <a:solidFill>
              <a:srgbClr val="81d4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5" name=""/>
            <p:cNvSpPr/>
            <p:nvPr/>
          </p:nvSpPr>
          <p:spPr>
            <a:xfrm>
              <a:off x="1012680" y="3583080"/>
              <a:ext cx="184680" cy="1746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6" name=""/>
            <p:cNvSpPr/>
            <p:nvPr/>
          </p:nvSpPr>
          <p:spPr>
            <a:xfrm>
              <a:off x="1753200" y="3758400"/>
              <a:ext cx="184680" cy="1746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7" name=""/>
            <p:cNvSpPr/>
            <p:nvPr/>
          </p:nvSpPr>
          <p:spPr>
            <a:xfrm>
              <a:off x="1753200" y="4284000"/>
              <a:ext cx="184680" cy="17424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320" bIns="1332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8" name=""/>
            <p:cNvSpPr/>
            <p:nvPr/>
          </p:nvSpPr>
          <p:spPr>
            <a:xfrm>
              <a:off x="2493720" y="3232800"/>
              <a:ext cx="184320" cy="17424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320" bIns="1332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9" name=""/>
            <p:cNvSpPr/>
            <p:nvPr/>
          </p:nvSpPr>
          <p:spPr>
            <a:xfrm>
              <a:off x="1938600" y="3232800"/>
              <a:ext cx="184320" cy="174240"/>
            </a:xfrm>
            <a:prstGeom prst="ellipse">
              <a:avLst/>
            </a:prstGeom>
            <a:solidFill>
              <a:srgbClr val="81d4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0" name=""/>
            <p:cNvSpPr/>
            <p:nvPr/>
          </p:nvSpPr>
          <p:spPr>
            <a:xfrm>
              <a:off x="2493720" y="4109040"/>
              <a:ext cx="184320" cy="174240"/>
            </a:xfrm>
            <a:prstGeom prst="ellipse">
              <a:avLst/>
            </a:prstGeom>
            <a:solidFill>
              <a:srgbClr val="81d4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1" name=""/>
            <p:cNvSpPr/>
            <p:nvPr/>
          </p:nvSpPr>
          <p:spPr>
            <a:xfrm>
              <a:off x="2678760" y="3207240"/>
              <a:ext cx="184320" cy="174240"/>
            </a:xfrm>
            <a:prstGeom prst="ellipse">
              <a:avLst/>
            </a:prstGeom>
            <a:solidFill>
              <a:srgbClr val="81d41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cxnSp>
          <p:nvCxnSpPr>
            <p:cNvPr id="72" name=""/>
            <p:cNvCxnSpPr>
              <a:stCxn id="62" idx="6"/>
              <a:endCxn id="63" idx="2"/>
            </p:cNvCxnSpPr>
            <p:nvPr/>
          </p:nvCxnSpPr>
          <p:spPr>
            <a:xfrm>
              <a:off x="1382400" y="3319920"/>
              <a:ext cx="371160" cy="360"/>
            </a:xfrm>
            <a:prstGeom prst="straightConnector1">
              <a:avLst/>
            </a:prstGeom>
            <a:ln w="29160">
              <a:solidFill>
                <a:srgbClr val="81d41a"/>
              </a:solidFill>
              <a:round/>
            </a:ln>
          </p:spPr>
        </p:cxnSp>
        <p:cxnSp>
          <p:nvCxnSpPr>
            <p:cNvPr id="73" name=""/>
            <p:cNvCxnSpPr>
              <a:stCxn id="69" idx="5"/>
              <a:endCxn id="64" idx="0"/>
            </p:cNvCxnSpPr>
            <p:nvPr/>
          </p:nvCxnSpPr>
          <p:spPr>
            <a:xfrm>
              <a:off x="2095920" y="3381480"/>
              <a:ext cx="305280" cy="727920"/>
            </a:xfrm>
            <a:prstGeom prst="straightConnector1">
              <a:avLst/>
            </a:prstGeom>
            <a:ln w="29160">
              <a:solidFill>
                <a:srgbClr val="81d41a"/>
              </a:solidFill>
              <a:round/>
            </a:ln>
          </p:spPr>
        </p:cxnSp>
        <p:cxnSp>
          <p:nvCxnSpPr>
            <p:cNvPr id="74" name=""/>
            <p:cNvCxnSpPr>
              <a:stCxn id="70" idx="7"/>
              <a:endCxn id="71" idx="3"/>
            </p:cNvCxnSpPr>
            <p:nvPr/>
          </p:nvCxnSpPr>
          <p:spPr>
            <a:xfrm flipV="1">
              <a:off x="2651040" y="3355920"/>
              <a:ext cx="55080" cy="779040"/>
            </a:xfrm>
            <a:prstGeom prst="straightConnector1">
              <a:avLst/>
            </a:prstGeom>
            <a:ln w="29160">
              <a:solidFill>
                <a:srgbClr val="81d41a"/>
              </a:solidFill>
              <a:round/>
            </a:ln>
          </p:spPr>
        </p:cxnSp>
        <p:cxnSp>
          <p:nvCxnSpPr>
            <p:cNvPr id="75" name=""/>
            <p:cNvCxnSpPr>
              <a:stCxn id="65" idx="5"/>
              <a:endCxn id="66" idx="1"/>
            </p:cNvCxnSpPr>
            <p:nvPr/>
          </p:nvCxnSpPr>
          <p:spPr>
            <a:xfrm>
              <a:off x="1151280" y="3670560"/>
              <a:ext cx="648360" cy="175680"/>
            </a:xfrm>
            <a:prstGeom prst="straightConnector1">
              <a:avLst/>
            </a:prstGeom>
            <a:ln w="29160">
              <a:solidFill>
                <a:srgbClr val="ff0000"/>
              </a:solidFill>
              <a:round/>
            </a:ln>
          </p:spPr>
        </p:cxnSp>
        <p:cxnSp>
          <p:nvCxnSpPr>
            <p:cNvPr id="76" name=""/>
            <p:cNvCxnSpPr>
              <a:stCxn id="66" idx="3"/>
              <a:endCxn id="67" idx="0"/>
            </p:cNvCxnSpPr>
            <p:nvPr/>
          </p:nvCxnSpPr>
          <p:spPr>
            <a:xfrm>
              <a:off x="1845720" y="3933000"/>
              <a:ext cx="360" cy="351360"/>
            </a:xfrm>
            <a:prstGeom prst="straightConnector1">
              <a:avLst/>
            </a:prstGeom>
            <a:ln w="29160">
              <a:solidFill>
                <a:srgbClr val="ff0000"/>
              </a:solidFill>
              <a:round/>
            </a:ln>
          </p:spPr>
        </p:cxnSp>
        <p:cxnSp>
          <p:nvCxnSpPr>
            <p:cNvPr id="77" name=""/>
            <p:cNvCxnSpPr>
              <a:stCxn id="66" idx="5"/>
              <a:endCxn id="68" idx="2"/>
            </p:cNvCxnSpPr>
            <p:nvPr/>
          </p:nvCxnSpPr>
          <p:spPr>
            <a:xfrm flipV="1">
              <a:off x="1891800" y="3407040"/>
              <a:ext cx="602280" cy="439200"/>
            </a:xfrm>
            <a:prstGeom prst="straightConnector1">
              <a:avLst/>
            </a:prstGeom>
            <a:ln w="29160">
              <a:solidFill>
                <a:srgbClr val="ff0000"/>
              </a:solidFill>
              <a:round/>
            </a:ln>
          </p:spPr>
        </p:cxnSp>
        <p:pic>
          <p:nvPicPr>
            <p:cNvPr id="78" name="Picture 6" descr="Transfer Vinílico Flork Meme - Esperando - 01 unidade - Rizzo - Rizzo Balões"/>
            <p:cNvPicPr/>
            <p:nvPr/>
          </p:nvPicPr>
          <p:blipFill>
            <a:blip r:embed="rId1"/>
            <a:stretch/>
          </p:blipFill>
          <p:spPr>
            <a:xfrm>
              <a:off x="3503160" y="4003920"/>
              <a:ext cx="470880" cy="4449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79" name=""/>
            <p:cNvSpPr/>
            <p:nvPr/>
          </p:nvSpPr>
          <p:spPr>
            <a:xfrm>
              <a:off x="2678760" y="4109040"/>
              <a:ext cx="184320" cy="174240"/>
            </a:xfrm>
            <a:prstGeom prst="rect">
              <a:avLst/>
            </a:prstGeom>
            <a:solidFill>
              <a:srgbClr val="80008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80" name=""/>
            <p:cNvSpPr/>
            <p:nvPr/>
          </p:nvSpPr>
          <p:spPr>
            <a:xfrm>
              <a:off x="3604320" y="4458960"/>
              <a:ext cx="184320" cy="174600"/>
            </a:xfrm>
            <a:prstGeom prst="rect">
              <a:avLst/>
            </a:prstGeom>
            <a:solidFill>
              <a:srgbClr val="80008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cxnSp>
          <p:nvCxnSpPr>
            <p:cNvPr id="81" name=""/>
            <p:cNvCxnSpPr>
              <a:stCxn id="79" idx="3"/>
              <a:endCxn id="80" idx="1"/>
            </p:cNvCxnSpPr>
            <p:nvPr/>
          </p:nvCxnSpPr>
          <p:spPr>
            <a:xfrm>
              <a:off x="2863080" y="4196160"/>
              <a:ext cx="741600" cy="350280"/>
            </a:xfrm>
            <a:prstGeom prst="straightConnector1">
              <a:avLst/>
            </a:prstGeom>
            <a:ln w="29160">
              <a:solidFill>
                <a:srgbClr val="800080"/>
              </a:solidFill>
              <a:round/>
            </a:ln>
          </p:spPr>
        </p:cxnSp>
        <p:sp>
          <p:nvSpPr>
            <p:cNvPr id="82" name=""/>
            <p:cNvSpPr/>
            <p:nvPr/>
          </p:nvSpPr>
          <p:spPr>
            <a:xfrm>
              <a:off x="3789360" y="3923640"/>
              <a:ext cx="369360" cy="382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800" strike="noStrike" u="none">
                  <a:solidFill>
                    <a:srgbClr val="000000"/>
                  </a:solidFill>
                  <a:uFillTx/>
                  <a:latin typeface="Arial"/>
                </a:rPr>
                <a:t>?</a:t>
              </a: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pic>
          <p:nvPicPr>
            <p:cNvPr id="83" name="Picture 7" descr="Transfer Vinílico Flork Meme - Esperando - 01 unidade - Rizzo - Rizzo Balões"/>
            <p:cNvPicPr/>
            <p:nvPr/>
          </p:nvPicPr>
          <p:blipFill>
            <a:blip r:embed="rId2"/>
            <a:stretch/>
          </p:blipFill>
          <p:spPr>
            <a:xfrm flipH="1">
              <a:off x="542520" y="3748320"/>
              <a:ext cx="470160" cy="4456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84" name=""/>
            <p:cNvSpPr/>
            <p:nvPr/>
          </p:nvSpPr>
          <p:spPr>
            <a:xfrm>
              <a:off x="798840" y="3656160"/>
              <a:ext cx="369360" cy="382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en-US" sz="1800" strike="noStrike" u="none">
                  <a:solidFill>
                    <a:srgbClr val="000000"/>
                  </a:solidFill>
                  <a:uFillTx/>
                  <a:latin typeface="Arial"/>
                </a:rPr>
                <a:t>?</a:t>
              </a: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85" name=""/>
            <p:cNvSpPr/>
            <p:nvPr/>
          </p:nvSpPr>
          <p:spPr>
            <a:xfrm>
              <a:off x="4043160" y="3924000"/>
              <a:ext cx="740160" cy="360"/>
            </a:xfrm>
            <a:prstGeom prst="line">
              <a:avLst/>
            </a:prstGeom>
            <a:ln w="7632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128160" rIns="128160" tIns="-83160" bIns="-83160" anchor="ctr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86" name=""/>
            <p:cNvSpPr/>
            <p:nvPr/>
          </p:nvSpPr>
          <p:spPr>
            <a:xfrm>
              <a:off x="5338800" y="3177360"/>
              <a:ext cx="184680" cy="174600"/>
            </a:xfrm>
            <a:prstGeom prst="ellipse">
              <a:avLst/>
            </a:prstGeom>
            <a:solidFill>
              <a:srgbClr val="81d41a">
                <a:alpha val="21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87" name=""/>
            <p:cNvSpPr/>
            <p:nvPr/>
          </p:nvSpPr>
          <p:spPr>
            <a:xfrm>
              <a:off x="5894280" y="3177360"/>
              <a:ext cx="184320" cy="174600"/>
            </a:xfrm>
            <a:prstGeom prst="ellipse">
              <a:avLst/>
            </a:prstGeom>
            <a:solidFill>
              <a:srgbClr val="81d41a">
                <a:alpha val="21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88" name=""/>
            <p:cNvSpPr/>
            <p:nvPr/>
          </p:nvSpPr>
          <p:spPr>
            <a:xfrm>
              <a:off x="6449400" y="4053600"/>
              <a:ext cx="184320" cy="174600"/>
            </a:xfrm>
            <a:prstGeom prst="ellipse">
              <a:avLst/>
            </a:prstGeom>
            <a:solidFill>
              <a:srgbClr val="81d41a">
                <a:alpha val="21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89" name=""/>
            <p:cNvSpPr/>
            <p:nvPr/>
          </p:nvSpPr>
          <p:spPr>
            <a:xfrm>
              <a:off x="5153760" y="3527640"/>
              <a:ext cx="184320" cy="174600"/>
            </a:xfrm>
            <a:prstGeom prst="triangle">
              <a:avLst>
                <a:gd name="adj" fmla="val 50000"/>
              </a:avLst>
            </a:prstGeom>
            <a:solidFill>
              <a:srgbClr val="ff0000">
                <a:alpha val="21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90" name=""/>
            <p:cNvSpPr/>
            <p:nvPr/>
          </p:nvSpPr>
          <p:spPr>
            <a:xfrm>
              <a:off x="5894280" y="3702960"/>
              <a:ext cx="184320" cy="174600"/>
            </a:xfrm>
            <a:prstGeom prst="triangle">
              <a:avLst>
                <a:gd name="adj" fmla="val 50000"/>
              </a:avLst>
            </a:prstGeom>
            <a:solidFill>
              <a:srgbClr val="ff0000">
                <a:alpha val="21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91" name=""/>
            <p:cNvSpPr/>
            <p:nvPr/>
          </p:nvSpPr>
          <p:spPr>
            <a:xfrm>
              <a:off x="5894280" y="4228920"/>
              <a:ext cx="184320" cy="174600"/>
            </a:xfrm>
            <a:prstGeom prst="triangle">
              <a:avLst>
                <a:gd name="adj" fmla="val 50000"/>
              </a:avLst>
            </a:prstGeom>
            <a:solidFill>
              <a:srgbClr val="ff0000">
                <a:alpha val="21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92" name=""/>
            <p:cNvSpPr/>
            <p:nvPr/>
          </p:nvSpPr>
          <p:spPr>
            <a:xfrm>
              <a:off x="6634440" y="3177360"/>
              <a:ext cx="184320" cy="174600"/>
            </a:xfrm>
            <a:prstGeom prst="triangle">
              <a:avLst>
                <a:gd name="adj" fmla="val 50000"/>
              </a:avLst>
            </a:prstGeom>
            <a:solidFill>
              <a:srgbClr val="ff0000">
                <a:alpha val="21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93" name=""/>
            <p:cNvSpPr/>
            <p:nvPr/>
          </p:nvSpPr>
          <p:spPr>
            <a:xfrm>
              <a:off x="6079320" y="3177360"/>
              <a:ext cx="183960" cy="174600"/>
            </a:xfrm>
            <a:prstGeom prst="ellipse">
              <a:avLst/>
            </a:prstGeom>
            <a:solidFill>
              <a:srgbClr val="81d41a">
                <a:alpha val="21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4" name=""/>
            <p:cNvSpPr/>
            <p:nvPr/>
          </p:nvSpPr>
          <p:spPr>
            <a:xfrm>
              <a:off x="6634440" y="4053600"/>
              <a:ext cx="184320" cy="174600"/>
            </a:xfrm>
            <a:prstGeom prst="ellipse">
              <a:avLst/>
            </a:prstGeom>
            <a:solidFill>
              <a:srgbClr val="81d41a">
                <a:alpha val="21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5" name=""/>
            <p:cNvSpPr/>
            <p:nvPr/>
          </p:nvSpPr>
          <p:spPr>
            <a:xfrm>
              <a:off x="6819480" y="3151800"/>
              <a:ext cx="184320" cy="174600"/>
            </a:xfrm>
            <a:prstGeom prst="ellipse">
              <a:avLst/>
            </a:prstGeom>
            <a:solidFill>
              <a:srgbClr val="81d41a">
                <a:alpha val="21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6" name=""/>
            <p:cNvSpPr/>
            <p:nvPr/>
          </p:nvSpPr>
          <p:spPr>
            <a:xfrm>
              <a:off x="6819480" y="4053600"/>
              <a:ext cx="184320" cy="174600"/>
            </a:xfrm>
            <a:prstGeom prst="rect">
              <a:avLst/>
            </a:prstGeom>
            <a:solidFill>
              <a:srgbClr val="800080">
                <a:alpha val="21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97" name=""/>
            <p:cNvSpPr/>
            <p:nvPr/>
          </p:nvSpPr>
          <p:spPr>
            <a:xfrm>
              <a:off x="7745040" y="4404240"/>
              <a:ext cx="184680" cy="174600"/>
            </a:xfrm>
            <a:prstGeom prst="rect">
              <a:avLst/>
            </a:prstGeom>
            <a:solidFill>
              <a:srgbClr val="800080">
                <a:alpha val="21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98" name=""/>
            <p:cNvSpPr/>
            <p:nvPr/>
          </p:nvSpPr>
          <p:spPr>
            <a:xfrm>
              <a:off x="4800960" y="3177360"/>
              <a:ext cx="3516480" cy="1401480"/>
            </a:xfrm>
            <a:custGeom>
              <a:avLst/>
              <a:gdLst>
                <a:gd name="textAreaLeft" fmla="*/ 488520 w 3516480"/>
                <a:gd name="textAreaRight" fmla="*/ 2786040 w 3516480"/>
                <a:gd name="textAreaTop" fmla="*/ 215280 h 1401480"/>
                <a:gd name="textAreaBottom" fmla="*/ 1125000 h 1401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1930" y="7160"/>
                  </a:moveTo>
                  <a:cubicBezTo>
                    <a:pt x="1530" y="4490"/>
                    <a:pt x="3400" y="1970"/>
                    <a:pt x="5270" y="1970"/>
                  </a:cubicBezTo>
                  <a:cubicBezTo>
                    <a:pt x="5860" y="1950"/>
                    <a:pt x="6470" y="2210"/>
                    <a:pt x="6970" y="2600"/>
                  </a:cubicBezTo>
                  <a:cubicBezTo>
                    <a:pt x="7450" y="1390"/>
                    <a:pt x="8340" y="650"/>
                    <a:pt x="9340" y="650"/>
                  </a:cubicBezTo>
                  <a:cubicBezTo>
                    <a:pt x="10004" y="690"/>
                    <a:pt x="10710" y="1050"/>
                    <a:pt x="11210" y="1700"/>
                  </a:cubicBezTo>
                  <a:cubicBezTo>
                    <a:pt x="11570" y="630"/>
                    <a:pt x="12330" y="0"/>
                    <a:pt x="13150" y="0"/>
                  </a:cubicBezTo>
                  <a:cubicBezTo>
                    <a:pt x="13840" y="0"/>
                    <a:pt x="14470" y="460"/>
                    <a:pt x="14870" y="1160"/>
                  </a:cubicBezTo>
                  <a:cubicBezTo>
                    <a:pt x="15330" y="440"/>
                    <a:pt x="16020" y="0"/>
                    <a:pt x="16740" y="0"/>
                  </a:cubicBezTo>
                  <a:cubicBezTo>
                    <a:pt x="17910" y="0"/>
                    <a:pt x="18900" y="1130"/>
                    <a:pt x="19110" y="2710"/>
                  </a:cubicBezTo>
                  <a:cubicBezTo>
                    <a:pt x="20240" y="3150"/>
                    <a:pt x="21060" y="4580"/>
                    <a:pt x="21060" y="6220"/>
                  </a:cubicBezTo>
                  <a:cubicBezTo>
                    <a:pt x="21060" y="6720"/>
                    <a:pt x="21000" y="7200"/>
                    <a:pt x="20830" y="7660"/>
                  </a:cubicBezTo>
                  <a:cubicBezTo>
                    <a:pt x="21310" y="8460"/>
                    <a:pt x="21600" y="9450"/>
                    <a:pt x="21600" y="10460"/>
                  </a:cubicBezTo>
                  <a:cubicBezTo>
                    <a:pt x="21600" y="12750"/>
                    <a:pt x="20310" y="14680"/>
                    <a:pt x="18650" y="15010"/>
                  </a:cubicBezTo>
                  <a:cubicBezTo>
                    <a:pt x="18650" y="17200"/>
                    <a:pt x="17370" y="18920"/>
                    <a:pt x="15770" y="18920"/>
                  </a:cubicBezTo>
                  <a:cubicBezTo>
                    <a:pt x="15220" y="18920"/>
                    <a:pt x="14700" y="18710"/>
                    <a:pt x="14240" y="18310"/>
                  </a:cubicBezTo>
                  <a:cubicBezTo>
                    <a:pt x="13820" y="20240"/>
                    <a:pt x="12490" y="21600"/>
                    <a:pt x="11000" y="21600"/>
                  </a:cubicBezTo>
                  <a:cubicBezTo>
                    <a:pt x="9890" y="21600"/>
                    <a:pt x="8840" y="20790"/>
                    <a:pt x="8210" y="19510"/>
                  </a:cubicBezTo>
                  <a:cubicBezTo>
                    <a:pt x="7620" y="20000"/>
                    <a:pt x="7930" y="20290"/>
                    <a:pt x="6240" y="20290"/>
                  </a:cubicBezTo>
                  <a:cubicBezTo>
                    <a:pt x="4850" y="20290"/>
                    <a:pt x="3570" y="19280"/>
                    <a:pt x="2900" y="17640"/>
                  </a:cubicBezTo>
                  <a:cubicBezTo>
                    <a:pt x="1300" y="17600"/>
                    <a:pt x="480" y="16300"/>
                    <a:pt x="480" y="14660"/>
                  </a:cubicBezTo>
                  <a:cubicBezTo>
                    <a:pt x="480" y="13900"/>
                    <a:pt x="690" y="13210"/>
                    <a:pt x="1070" y="12640"/>
                  </a:cubicBezTo>
                  <a:cubicBezTo>
                    <a:pt x="380" y="12160"/>
                    <a:pt x="0" y="11210"/>
                    <a:pt x="0" y="10120"/>
                  </a:cubicBezTo>
                  <a:cubicBezTo>
                    <a:pt x="0" y="8590"/>
                    <a:pt x="840" y="7330"/>
                    <a:pt x="1930" y="7160"/>
                  </a:cubicBezTo>
                  <a:close/>
                </a:path>
                <a:path fill="none" w="21600" h="21600">
                  <a:moveTo>
                    <a:pt x="1930" y="7160"/>
                  </a:moveTo>
                  <a:cubicBezTo>
                    <a:pt x="1950" y="7410"/>
                    <a:pt x="2040" y="7690"/>
                    <a:pt x="2090" y="7920"/>
                  </a:cubicBezTo>
                </a:path>
                <a:path fill="none" w="21600" h="21600">
                  <a:moveTo>
                    <a:pt x="6970" y="2600"/>
                  </a:moveTo>
                  <a:cubicBezTo>
                    <a:pt x="7200" y="2790"/>
                    <a:pt x="7480" y="3050"/>
                    <a:pt x="7670" y="3310"/>
                  </a:cubicBezTo>
                </a:path>
                <a:path fill="none" w="21600" h="21600">
                  <a:moveTo>
                    <a:pt x="11210" y="1700"/>
                  </a:moveTo>
                  <a:cubicBezTo>
                    <a:pt x="11130" y="1910"/>
                    <a:pt x="11080" y="2160"/>
                    <a:pt x="11030" y="2400"/>
                  </a:cubicBezTo>
                </a:path>
                <a:path fill="none" w="21600" h="21600">
                  <a:moveTo>
                    <a:pt x="14870" y="1160"/>
                  </a:moveTo>
                  <a:cubicBezTo>
                    <a:pt x="14720" y="1400"/>
                    <a:pt x="14640" y="1720"/>
                    <a:pt x="14540" y="2010"/>
                  </a:cubicBezTo>
                </a:path>
                <a:path fill="none" w="21600" h="21600">
                  <a:moveTo>
                    <a:pt x="19110" y="2710"/>
                  </a:moveTo>
                  <a:cubicBezTo>
                    <a:pt x="19130" y="2890"/>
                    <a:pt x="19230" y="3290"/>
                    <a:pt x="19190" y="3380"/>
                  </a:cubicBezTo>
                </a:path>
                <a:path fill="none" w="21600" h="21600">
                  <a:moveTo>
                    <a:pt x="20830" y="7660"/>
                  </a:moveTo>
                  <a:cubicBezTo>
                    <a:pt x="20660" y="8170"/>
                    <a:pt x="20430" y="8620"/>
                    <a:pt x="20110" y="8990"/>
                  </a:cubicBezTo>
                </a:path>
                <a:path fill="none" w="21600" h="21600">
                  <a:moveTo>
                    <a:pt x="18660" y="15010"/>
                  </a:moveTo>
                  <a:cubicBezTo>
                    <a:pt x="18740" y="14200"/>
                    <a:pt x="18280" y="12200"/>
                    <a:pt x="17000" y="11450"/>
                  </a:cubicBezTo>
                </a:path>
                <a:path fill="none" w="21600" h="21600">
                  <a:moveTo>
                    <a:pt x="14240" y="18310"/>
                  </a:moveTo>
                  <a:cubicBezTo>
                    <a:pt x="14320" y="17980"/>
                    <a:pt x="14350" y="17680"/>
                    <a:pt x="14370" y="17360"/>
                  </a:cubicBezTo>
                </a:path>
                <a:path fill="none" w="21600" h="21600">
                  <a:moveTo>
                    <a:pt x="8220" y="19510"/>
                  </a:moveTo>
                  <a:cubicBezTo>
                    <a:pt x="8060" y="19250"/>
                    <a:pt x="7960" y="18950"/>
                    <a:pt x="7860" y="18640"/>
                  </a:cubicBezTo>
                </a:path>
                <a:path fill="none" w="21600" h="21600">
                  <a:moveTo>
                    <a:pt x="2900" y="17640"/>
                  </a:moveTo>
                  <a:cubicBezTo>
                    <a:pt x="3090" y="17600"/>
                    <a:pt x="3280" y="17540"/>
                    <a:pt x="3460" y="17450"/>
                  </a:cubicBezTo>
                </a:path>
                <a:path fill="none" w="21600" h="21600">
                  <a:moveTo>
                    <a:pt x="1070" y="12640"/>
                  </a:moveTo>
                  <a:cubicBezTo>
                    <a:pt x="1400" y="12900"/>
                    <a:pt x="1780" y="13130"/>
                    <a:pt x="2330" y="13040"/>
                  </a:cubicBezTo>
                </a:path>
              </a:pathLst>
            </a:custGeom>
            <a:noFill/>
            <a:ln w="12600">
              <a:solidFill>
                <a:srgbClr val="ff8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6120" rIns="96120" tIns="51120" bIns="5112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800" strike="noStrike" u="none">
                  <a:solidFill>
                    <a:srgbClr val="ff8000"/>
                  </a:solidFill>
                  <a:uFillTx/>
                  <a:latin typeface="Arial"/>
                </a:rPr>
                <a:t>QKDaaS</a:t>
              </a: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pic>
          <p:nvPicPr>
            <p:cNvPr id="99" name="Picture 11" descr=""/>
            <p:cNvPicPr/>
            <p:nvPr/>
          </p:nvPicPr>
          <p:blipFill>
            <a:blip r:embed="rId3"/>
            <a:stretch/>
          </p:blipFill>
          <p:spPr>
            <a:xfrm flipH="1">
              <a:off x="7902000" y="4384440"/>
              <a:ext cx="554400" cy="5252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00" name="Picture 12" descr=""/>
            <p:cNvPicPr/>
            <p:nvPr/>
          </p:nvPicPr>
          <p:blipFill>
            <a:blip r:embed="rId4"/>
            <a:stretch/>
          </p:blipFill>
          <p:spPr>
            <a:xfrm>
              <a:off x="4500360" y="4274280"/>
              <a:ext cx="554400" cy="52524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D81B7E6-822F-462A-A12B-5A4936CA5C16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/>
          </p:nvPr>
        </p:nvSpPr>
        <p:spPr>
          <a:xfrm>
            <a:off x="350280" y="964440"/>
            <a:ext cx="4221000" cy="3355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0" lang="en-US" sz="1600" strike="noStrike" u="none">
                <a:solidFill>
                  <a:srgbClr val="1c2c4f"/>
                </a:solidFill>
                <a:uFillTx/>
                <a:latin typeface="Arial"/>
              </a:rPr>
              <a:t>QKD-as-a-Service for R&amp;E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0" lang="en-US" sz="1600" strike="noStrike" u="none">
                <a:solidFill>
                  <a:srgbClr val="1c2c4f"/>
                </a:solidFill>
                <a:uFillTx/>
                <a:latin typeface="Arial"/>
              </a:rPr>
              <a:t>Testbed connecting Amsterdam and Utrecht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0" lang="en-US" sz="1600" strike="noStrike" u="none">
                <a:solidFill>
                  <a:srgbClr val="1c2c4f"/>
                </a:solidFill>
                <a:uFillTx/>
                <a:latin typeface="Arial"/>
              </a:rPr>
              <a:t>Embedded in SURF service delivery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0" lang="en-US" sz="1600" strike="noStrike" u="none">
                <a:solidFill>
                  <a:srgbClr val="1c2c4f"/>
                </a:solidFill>
                <a:uFillTx/>
                <a:latin typeface="Arial"/>
              </a:rPr>
              <a:t>Building on our experience in </a:t>
            </a:r>
            <a:br>
              <a:rPr sz="1600"/>
            </a:br>
            <a:r>
              <a:rPr b="0" lang="en-US" sz="1600" strike="noStrike" u="none">
                <a:solidFill>
                  <a:srgbClr val="1c2c4f"/>
                </a:solidFill>
                <a:uFillTx/>
                <a:latin typeface="Arial"/>
              </a:rPr>
              <a:t>network operation and A&amp;O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0" lang="en-US" sz="1600" strike="noStrike" u="none">
                <a:solidFill>
                  <a:srgbClr val="1c2c4f"/>
                </a:solidFill>
                <a:uFillTx/>
                <a:latin typeface="Arial"/>
              </a:rPr>
              <a:t>Abstraction beyond (vendor-specific) hardware </a:t>
            </a:r>
            <a:r>
              <a:rPr b="0" lang="en-US" sz="1600" strike="noStrike" u="none">
                <a:solidFill>
                  <a:srgbClr val="1c2c4f"/>
                </a:solidFill>
                <a:uFillTx/>
                <a:latin typeface="Arial"/>
              </a:rPr>
              <a:t>limitations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1" lang="en-US" sz="1600" strike="noStrike" u="none">
                <a:solidFill>
                  <a:srgbClr val="1c2c4f"/>
                </a:solidFill>
                <a:uFillTx/>
                <a:latin typeface="Arial"/>
              </a:rPr>
              <a:t>Open-source solutions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1" lang="en-US" sz="1600" strike="noStrike" u="none">
                <a:solidFill>
                  <a:srgbClr val="1c2c4f"/>
                </a:solidFill>
                <a:uFillTx/>
                <a:latin typeface="Arial"/>
              </a:rPr>
              <a:t>R&amp;E use cases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040" cy="69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2000" strike="noStrike" u="none">
                <a:solidFill>
                  <a:srgbClr val="e63961"/>
                </a:solidFill>
                <a:uFillTx/>
                <a:latin typeface="Arial"/>
              </a:rPr>
              <a:t>Overview QCINed @ SURF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3" name="" descr=""/>
          <p:cNvPicPr/>
          <p:nvPr/>
        </p:nvPicPr>
        <p:blipFill>
          <a:blip r:embed="rId1"/>
          <a:stretch/>
        </p:blipFill>
        <p:spPr>
          <a:xfrm>
            <a:off x="4158720" y="245520"/>
            <a:ext cx="4422960" cy="3849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4" name=""/>
          <p:cNvSpPr/>
          <p:nvPr/>
        </p:nvSpPr>
        <p:spPr>
          <a:xfrm>
            <a:off x="5566320" y="702720"/>
            <a:ext cx="1072080" cy="2844720"/>
          </a:xfrm>
          <a:prstGeom prst="line">
            <a:avLst/>
          </a:prstGeom>
          <a:ln w="19080">
            <a:solidFill>
              <a:srgbClr val="ff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" name=""/>
          <p:cNvSpPr/>
          <p:nvPr/>
        </p:nvSpPr>
        <p:spPr>
          <a:xfrm>
            <a:off x="6638400" y="3547440"/>
            <a:ext cx="222120" cy="84600"/>
          </a:xfrm>
          <a:prstGeom prst="line">
            <a:avLst/>
          </a:prstGeom>
          <a:ln w="19080">
            <a:solidFill>
              <a:srgbClr val="ff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30240" bIns="3024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6" name=""/>
          <p:cNvSpPr/>
          <p:nvPr/>
        </p:nvSpPr>
        <p:spPr>
          <a:xfrm flipV="1">
            <a:off x="6860520" y="3594960"/>
            <a:ext cx="190440" cy="37080"/>
          </a:xfrm>
          <a:prstGeom prst="line">
            <a:avLst/>
          </a:prstGeom>
          <a:ln w="19080">
            <a:solidFill>
              <a:srgbClr val="ff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-17280" bIns="-1728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7" name=""/>
          <p:cNvSpPr/>
          <p:nvPr/>
        </p:nvSpPr>
        <p:spPr>
          <a:xfrm>
            <a:off x="6860520" y="3214080"/>
            <a:ext cx="360" cy="417960"/>
          </a:xfrm>
          <a:prstGeom prst="line">
            <a:avLst/>
          </a:prstGeom>
          <a:ln w="19080">
            <a:solidFill>
              <a:srgbClr val="ff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8" name=""/>
          <p:cNvSpPr/>
          <p:nvPr/>
        </p:nvSpPr>
        <p:spPr>
          <a:xfrm>
            <a:off x="5883840" y="423720"/>
            <a:ext cx="1848960" cy="54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US" sz="1600" strike="noStrike" u="none">
                <a:solidFill>
                  <a:srgbClr val="000000"/>
                </a:solidFill>
                <a:uFillTx/>
                <a:latin typeface="Arial"/>
              </a:rPr>
              <a:t>Amsterdam</a:t>
            </a:r>
            <a:r>
              <a:rPr b="0" lang="en-US" sz="16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uFillTx/>
                <a:latin typeface="Arial"/>
              </a:rPr>
              <a:t>HPC/ future QC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9" name=""/>
          <p:cNvSpPr/>
          <p:nvPr/>
        </p:nvSpPr>
        <p:spPr>
          <a:xfrm>
            <a:off x="5516640" y="631440"/>
            <a:ext cx="94320" cy="126360"/>
          </a:xfrm>
          <a:prstGeom prst="diamond">
            <a:avLst/>
          </a:prstGeom>
          <a:solidFill>
            <a:srgbClr val="ff8000"/>
          </a:solidFill>
          <a:ln w="0">
            <a:solidFill>
              <a:srgbClr val="ff8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8720" bIns="1872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0" name=""/>
          <p:cNvSpPr/>
          <p:nvPr/>
        </p:nvSpPr>
        <p:spPr>
          <a:xfrm>
            <a:off x="6591240" y="3504960"/>
            <a:ext cx="94320" cy="126360"/>
          </a:xfrm>
          <a:prstGeom prst="diamond">
            <a:avLst/>
          </a:prstGeom>
          <a:solidFill>
            <a:srgbClr val="ff8000"/>
          </a:solidFill>
          <a:ln w="0">
            <a:solidFill>
              <a:srgbClr val="ff8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8720" bIns="1872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1" name=""/>
          <p:cNvSpPr/>
          <p:nvPr/>
        </p:nvSpPr>
        <p:spPr>
          <a:xfrm>
            <a:off x="6808320" y="3144960"/>
            <a:ext cx="94320" cy="126360"/>
          </a:xfrm>
          <a:prstGeom prst="diamond">
            <a:avLst/>
          </a:prstGeom>
          <a:solidFill>
            <a:srgbClr val="ff8000"/>
          </a:solidFill>
          <a:ln w="0">
            <a:solidFill>
              <a:srgbClr val="ff8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8720" bIns="1872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2" name=""/>
          <p:cNvSpPr/>
          <p:nvPr/>
        </p:nvSpPr>
        <p:spPr>
          <a:xfrm>
            <a:off x="7014600" y="3542040"/>
            <a:ext cx="94320" cy="126360"/>
          </a:xfrm>
          <a:prstGeom prst="diamond">
            <a:avLst/>
          </a:prstGeom>
          <a:solidFill>
            <a:srgbClr val="ff8000"/>
          </a:solidFill>
          <a:ln w="0">
            <a:solidFill>
              <a:srgbClr val="ff8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8720" bIns="1872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3" name=""/>
          <p:cNvSpPr/>
          <p:nvPr/>
        </p:nvSpPr>
        <p:spPr>
          <a:xfrm>
            <a:off x="6802920" y="3547440"/>
            <a:ext cx="94320" cy="126360"/>
          </a:xfrm>
          <a:prstGeom prst="diamond">
            <a:avLst/>
          </a:prstGeom>
          <a:solidFill>
            <a:srgbClr val="ff8000"/>
          </a:solidFill>
          <a:ln w="0">
            <a:solidFill>
              <a:srgbClr val="ff8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18720" bIns="1872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4" name=""/>
          <p:cNvSpPr/>
          <p:nvPr/>
        </p:nvSpPr>
        <p:spPr>
          <a:xfrm>
            <a:off x="6680520" y="2884320"/>
            <a:ext cx="130788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600" strike="noStrike" u="none">
                <a:solidFill>
                  <a:srgbClr val="000000"/>
                </a:solidFill>
                <a:uFillTx/>
                <a:latin typeface="Arial"/>
              </a:rPr>
              <a:t>DC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5" name=""/>
          <p:cNvSpPr/>
          <p:nvPr/>
        </p:nvSpPr>
        <p:spPr>
          <a:xfrm>
            <a:off x="4816800" y="3439080"/>
            <a:ext cx="1742040" cy="54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</a:pPr>
            <a:r>
              <a:rPr b="1" lang="en-US" sz="1600" strike="noStrike" u="none">
                <a:solidFill>
                  <a:srgbClr val="000000"/>
                </a:solidFill>
                <a:uFillTx/>
                <a:latin typeface="Arial"/>
              </a:rPr>
              <a:t>Utrecht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en-US" sz="1600" strike="noStrike" u="none">
                <a:solidFill>
                  <a:srgbClr val="ff8000"/>
                </a:solidFill>
                <a:uFillTx/>
                <a:latin typeface="Arial"/>
              </a:rPr>
              <a:t>Trusted Node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6" name=""/>
          <p:cNvSpPr/>
          <p:nvPr/>
        </p:nvSpPr>
        <p:spPr>
          <a:xfrm>
            <a:off x="6566400" y="3848040"/>
            <a:ext cx="86436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600" strike="noStrike" u="none">
                <a:solidFill>
                  <a:srgbClr val="000000"/>
                </a:solidFill>
                <a:uFillTx/>
                <a:latin typeface="Arial"/>
              </a:rPr>
              <a:t>UniU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7" name=""/>
          <p:cNvSpPr/>
          <p:nvPr/>
        </p:nvSpPr>
        <p:spPr>
          <a:xfrm>
            <a:off x="7257240" y="3387240"/>
            <a:ext cx="86436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600" strike="noStrike" u="none">
                <a:solidFill>
                  <a:srgbClr val="000000"/>
                </a:solidFill>
                <a:uFillTx/>
                <a:latin typeface="Arial"/>
              </a:rPr>
              <a:t>UMC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8" name=""/>
          <p:cNvSpPr/>
          <p:nvPr/>
        </p:nvSpPr>
        <p:spPr>
          <a:xfrm>
            <a:off x="6653160" y="2281320"/>
            <a:ext cx="2499480" cy="68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US" sz="1800" strike="noStrike" u="none">
                <a:solidFill>
                  <a:srgbClr val="000000"/>
                </a:solidFill>
                <a:uFillTx/>
                <a:latin typeface="Arial"/>
              </a:rPr>
              <a:t>MDI-QKD 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trike="noStrike" u="none">
                <a:solidFill>
                  <a:srgbClr val="000000"/>
                </a:solidFill>
                <a:uFillTx/>
                <a:latin typeface="Arial"/>
              </a:rPr>
              <a:t>Metropolitan network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9" name=""/>
          <p:cNvSpPr/>
          <p:nvPr/>
        </p:nvSpPr>
        <p:spPr>
          <a:xfrm>
            <a:off x="3598200" y="1807200"/>
            <a:ext cx="2502000" cy="85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</a:pPr>
            <a:r>
              <a:rPr b="1" lang="en-US" sz="1800" strike="noStrike" u="none">
                <a:solidFill>
                  <a:srgbClr val="000000"/>
                </a:solidFill>
                <a:uFillTx/>
                <a:latin typeface="Arial"/>
              </a:rPr>
              <a:t>DV-QKD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en-US" sz="1800" strike="noStrike" u="none">
                <a:solidFill>
                  <a:srgbClr val="000000"/>
                </a:solidFill>
                <a:uFillTx/>
                <a:latin typeface="Arial"/>
              </a:rPr>
              <a:t>‘</a:t>
            </a:r>
            <a:r>
              <a:rPr b="1" lang="en-US" sz="1800" strike="noStrike" u="none">
                <a:solidFill>
                  <a:srgbClr val="000000"/>
                </a:solidFill>
                <a:uFillTx/>
                <a:latin typeface="Arial"/>
              </a:rPr>
              <a:t>Long Reach’ Link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0" name=""/>
          <p:cNvSpPr/>
          <p:nvPr/>
        </p:nvSpPr>
        <p:spPr>
          <a:xfrm>
            <a:off x="7051680" y="4095720"/>
            <a:ext cx="1557720" cy="24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000" strike="noStrike" u="none">
                <a:solidFill>
                  <a:srgbClr val="000000"/>
                </a:solidFill>
                <a:uFillTx/>
                <a:latin typeface="Arial"/>
              </a:rPr>
              <a:t>Source: OpenStreetMap </a:t>
            </a:r>
            <a:endParaRPr b="0" lang="en-US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1" name=""/>
          <p:cNvSpPr/>
          <p:nvPr/>
        </p:nvSpPr>
        <p:spPr>
          <a:xfrm>
            <a:off x="6825960" y="3623040"/>
            <a:ext cx="645120" cy="31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US" sz="800" strike="noStrike" u="none">
                <a:solidFill>
                  <a:srgbClr val="000000"/>
                </a:solidFill>
                <a:uFillTx/>
                <a:latin typeface="Arial"/>
              </a:rPr>
              <a:t>1.8km</a:t>
            </a:r>
            <a:endParaRPr b="0" lang="en-US" sz="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2" name=""/>
          <p:cNvSpPr/>
          <p:nvPr/>
        </p:nvSpPr>
        <p:spPr>
          <a:xfrm>
            <a:off x="6843240" y="3276720"/>
            <a:ext cx="645120" cy="31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US" sz="800" strike="noStrike" u="none">
                <a:solidFill>
                  <a:srgbClr val="000000"/>
                </a:solidFill>
                <a:uFillTx/>
                <a:latin typeface="Arial"/>
              </a:rPr>
              <a:t>11km</a:t>
            </a:r>
            <a:endParaRPr b="0" lang="en-US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3" name=""/>
          <p:cNvSpPr/>
          <p:nvPr/>
        </p:nvSpPr>
        <p:spPr>
          <a:xfrm>
            <a:off x="6463800" y="3602880"/>
            <a:ext cx="645120" cy="31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US" sz="800" strike="noStrike" u="none">
                <a:solidFill>
                  <a:srgbClr val="000000"/>
                </a:solidFill>
                <a:uFillTx/>
                <a:latin typeface="Arial"/>
              </a:rPr>
              <a:t>7.1km</a:t>
            </a:r>
            <a:endParaRPr b="0" lang="en-US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4" name=""/>
          <p:cNvSpPr/>
          <p:nvPr/>
        </p:nvSpPr>
        <p:spPr>
          <a:xfrm>
            <a:off x="6069960" y="2003400"/>
            <a:ext cx="645120" cy="31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US" sz="800" strike="noStrike" u="none">
                <a:solidFill>
                  <a:srgbClr val="000000"/>
                </a:solidFill>
                <a:uFillTx/>
                <a:latin typeface="Arial"/>
              </a:rPr>
              <a:t>70.1km</a:t>
            </a:r>
            <a:endParaRPr b="0" lang="en-US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E2E140E-0C32-4DA8-A216-350D023B171D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/>
          </p:nvPr>
        </p:nvSpPr>
        <p:spPr>
          <a:xfrm>
            <a:off x="350280" y="964440"/>
            <a:ext cx="3306600" cy="3355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rgbClr val="18355e"/>
                </a:solidFill>
                <a:uFillTx/>
                <a:latin typeface="Arial"/>
              </a:rPr>
              <a:t>Full open-source software stack 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rgbClr val="18355e"/>
                </a:solidFill>
                <a:uFillTx/>
                <a:latin typeface="Arial"/>
              </a:rPr>
              <a:t>Fully integrated with production A&amp;O workflow orchestrator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rgbClr val="18355e"/>
                </a:solidFill>
                <a:uFillTx/>
                <a:latin typeface="Arial"/>
              </a:rPr>
              <a:t>eduQDC: quantum domain controller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rgbClr val="18355e"/>
                </a:solidFill>
                <a:uFillTx/>
                <a:latin typeface="Arial"/>
              </a:rPr>
              <a:t>eduKMS: key management server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040" cy="69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2000" strike="noStrike" u="none">
                <a:solidFill>
                  <a:srgbClr val="e63961"/>
                </a:solidFill>
                <a:uFillTx/>
                <a:latin typeface="Arial"/>
              </a:rPr>
              <a:t>Ope</a:t>
            </a:r>
            <a:r>
              <a:rPr b="1" lang="en-US" sz="2000" strike="noStrike" u="none">
                <a:solidFill>
                  <a:srgbClr val="e63961"/>
                </a:solidFill>
                <a:uFillTx/>
                <a:latin typeface="Arial"/>
              </a:rPr>
              <a:t>n </a:t>
            </a:r>
            <a:r>
              <a:rPr b="1" lang="en-US" sz="2000" strike="noStrike" u="none">
                <a:solidFill>
                  <a:srgbClr val="e63961"/>
                </a:solidFill>
                <a:uFillTx/>
                <a:latin typeface="Arial"/>
              </a:rPr>
              <a:t>Soft</a:t>
            </a:r>
            <a:r>
              <a:rPr b="1" lang="en-US" sz="2000" strike="noStrike" u="none">
                <a:solidFill>
                  <a:srgbClr val="e63961"/>
                </a:solidFill>
                <a:uFillTx/>
                <a:latin typeface="Arial"/>
              </a:rPr>
              <a:t>war</a:t>
            </a:r>
            <a:r>
              <a:rPr b="1" lang="en-US" sz="2000" strike="noStrike" u="none">
                <a:solidFill>
                  <a:srgbClr val="e63961"/>
                </a:solidFill>
                <a:uFillTx/>
                <a:latin typeface="Arial"/>
              </a:rPr>
              <a:t>e </a:t>
            </a:r>
            <a:r>
              <a:rPr b="1" lang="en-US" sz="2000" strike="noStrike" u="none">
                <a:solidFill>
                  <a:srgbClr val="e63961"/>
                </a:solidFill>
                <a:uFillTx/>
                <a:latin typeface="Arial"/>
              </a:rPr>
              <a:t>Sta</a:t>
            </a:r>
            <a:r>
              <a:rPr b="1" lang="en-US" sz="2000" strike="noStrike" u="none">
                <a:solidFill>
                  <a:srgbClr val="e63961"/>
                </a:solidFill>
                <a:uFillTx/>
                <a:latin typeface="Arial"/>
              </a:rPr>
              <a:t>ck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27" name=""/>
          <p:cNvGrpSpPr/>
          <p:nvPr/>
        </p:nvGrpSpPr>
        <p:grpSpPr>
          <a:xfrm>
            <a:off x="5135400" y="421200"/>
            <a:ext cx="3833640" cy="4023720"/>
            <a:chOff x="5135400" y="421200"/>
            <a:chExt cx="3833640" cy="4023720"/>
          </a:xfrm>
        </p:grpSpPr>
        <p:sp>
          <p:nvSpPr>
            <p:cNvPr id="128" name="Tijdelijke aanduiding voor verticale tekst 7"/>
            <p:cNvSpPr txBox="1"/>
            <p:nvPr/>
          </p:nvSpPr>
          <p:spPr>
            <a:xfrm rot="17100000">
              <a:off x="6098400" y="1278360"/>
              <a:ext cx="1409760" cy="1510560"/>
            </a:xfrm>
            <a:prstGeom prst="rect">
              <a:avLst/>
            </a:prstGeom>
          </p:spPr>
          <p:txBody>
            <a:bodyPr wrap="none" lIns="0" rIns="0" tIns="0" bIns="0" anchor="b" anchorCtr="1">
              <a:prstTxWarp prst="textArchUp">
                <a:avLst>
                  <a:gd name="adj" fmla="val 10800000"/>
                </a:avLst>
              </a:prstTxWarp>
              <a:noAutofit/>
            </a:bodyPr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1" lang="nl-NL" sz="2800" strike="noStrike" u="none">
                  <a:ln w="0">
                    <a:noFill/>
                  </a:ln>
                  <a:solidFill>
                    <a:schemeClr val="lt1"/>
                  </a:solidFill>
                  <a:uFillTx/>
                  <a:latin typeface="Calibri"/>
                </a:rPr>
                <a:t>QKD</a:t>
              </a:r>
              <a:endParaRPr b="0" lang="en-US" sz="2800" strike="noStrike" u="none">
                <a:ln w="0">
                  <a:noFill/>
                </a:ln>
                <a:solidFill>
                  <a:schemeClr val="lt1"/>
                </a:solidFill>
                <a:uFillTx/>
                <a:latin typeface="Arial"/>
              </a:endParaRPr>
            </a:p>
          </p:txBody>
        </p:sp>
        <p:grpSp>
          <p:nvGrpSpPr>
            <p:cNvPr id="129" name="Groep 7"/>
            <p:cNvGrpSpPr/>
            <p:nvPr/>
          </p:nvGrpSpPr>
          <p:grpSpPr>
            <a:xfrm>
              <a:off x="6527880" y="1215000"/>
              <a:ext cx="444960" cy="187920"/>
              <a:chOff x="6527880" y="1215000"/>
              <a:chExt cx="444960" cy="187920"/>
            </a:xfrm>
          </p:grpSpPr>
          <p:sp>
            <p:nvSpPr>
              <p:cNvPr id="130" name="Vrije vorm: vorm 19"/>
              <p:cNvSpPr/>
              <p:nvPr/>
            </p:nvSpPr>
            <p:spPr>
              <a:xfrm flipH="1" rot="3815400">
                <a:off x="6833160" y="1263960"/>
                <a:ext cx="118800" cy="118800"/>
              </a:xfrm>
              <a:custGeom>
                <a:avLst/>
                <a:gdLst>
                  <a:gd name="textAreaLeft" fmla="*/ 360 w 118800"/>
                  <a:gd name="textAreaRight" fmla="*/ 119520 w 118800"/>
                  <a:gd name="textAreaTop" fmla="*/ 0 h 118800"/>
                  <a:gd name="textAreaBottom" fmla="*/ 119520 h 118800"/>
                </a:gdLst>
                <a:ahLst/>
                <a:rect l="textAreaLeft" t="textAreaTop" r="textAreaRight" b="textAreaBottom"/>
                <a:pathLst>
                  <a:path w="2449366" h="2450387">
                    <a:moveTo>
                      <a:pt x="101599" y="101599"/>
                    </a:moveTo>
                    <a:cubicBezTo>
                      <a:pt x="54520" y="148679"/>
                      <a:pt x="20910" y="209229"/>
                      <a:pt x="7048" y="276972"/>
                    </a:cubicBezTo>
                    <a:lnTo>
                      <a:pt x="1516" y="331841"/>
                    </a:lnTo>
                    <a:lnTo>
                      <a:pt x="820" y="331841"/>
                    </a:lnTo>
                    <a:lnTo>
                      <a:pt x="820" y="338744"/>
                    </a:lnTo>
                    <a:lnTo>
                      <a:pt x="0" y="346881"/>
                    </a:lnTo>
                    <a:lnTo>
                      <a:pt x="820" y="355017"/>
                    </a:lnTo>
                    <a:lnTo>
                      <a:pt x="820" y="1959349"/>
                    </a:lnTo>
                    <a:lnTo>
                      <a:pt x="3907" y="1959349"/>
                    </a:lnTo>
                    <a:lnTo>
                      <a:pt x="820" y="1989974"/>
                    </a:lnTo>
                    <a:cubicBezTo>
                      <a:pt x="820" y="2244253"/>
                      <a:pt x="206954" y="2450387"/>
                      <a:pt x="461233" y="2450387"/>
                    </a:cubicBezTo>
                    <a:cubicBezTo>
                      <a:pt x="715512" y="2450387"/>
                      <a:pt x="921646" y="2244253"/>
                      <a:pt x="921646" y="1989974"/>
                    </a:cubicBezTo>
                    <a:lnTo>
                      <a:pt x="918559" y="1959349"/>
                    </a:lnTo>
                    <a:lnTo>
                      <a:pt x="921645" y="1959349"/>
                    </a:lnTo>
                    <a:lnTo>
                      <a:pt x="921645" y="922668"/>
                    </a:lnTo>
                    <a:lnTo>
                      <a:pt x="1958328" y="922668"/>
                    </a:lnTo>
                    <a:lnTo>
                      <a:pt x="1958328" y="919582"/>
                    </a:lnTo>
                    <a:lnTo>
                      <a:pt x="1988953" y="922669"/>
                    </a:lnTo>
                    <a:cubicBezTo>
                      <a:pt x="2243232" y="922669"/>
                      <a:pt x="2449366" y="716535"/>
                      <a:pt x="2449366" y="462256"/>
                    </a:cubicBezTo>
                    <a:cubicBezTo>
                      <a:pt x="2449366" y="207977"/>
                      <a:pt x="2243232" y="1843"/>
                      <a:pt x="1988953" y="1843"/>
                    </a:cubicBezTo>
                    <a:lnTo>
                      <a:pt x="1958328" y="4930"/>
                    </a:lnTo>
                    <a:lnTo>
                      <a:pt x="1958328" y="1843"/>
                    </a:lnTo>
                    <a:lnTo>
                      <a:pt x="357324" y="1843"/>
                    </a:lnTo>
                    <a:lnTo>
                      <a:pt x="346881" y="0"/>
                    </a:lnTo>
                    <a:cubicBezTo>
                      <a:pt x="251093" y="0"/>
                      <a:pt x="164372" y="38826"/>
                      <a:pt x="101599" y="101599"/>
                    </a:cubicBezTo>
                    <a:close/>
                  </a:path>
                </a:pathLst>
              </a:custGeom>
              <a:solidFill>
                <a:schemeClr val="lt1">
                  <a:alpha val="50000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44000" rIns="144000" tIns="22680" bIns="2268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GB" sz="1600" strike="noStrike" u="none">
                  <a:solidFill>
                    <a:schemeClr val="lt1"/>
                  </a:solidFill>
                  <a:uFillTx/>
                  <a:latin typeface="Calibri Light"/>
                </a:endParaRPr>
              </a:p>
            </p:txBody>
          </p:sp>
          <p:sp>
            <p:nvSpPr>
              <p:cNvPr id="131" name="Vrije vorm: vorm 20"/>
              <p:cNvSpPr/>
              <p:nvPr/>
            </p:nvSpPr>
            <p:spPr>
              <a:xfrm flipH="1" rot="2912400">
                <a:off x="6679440" y="1239120"/>
                <a:ext cx="118440" cy="118800"/>
              </a:xfrm>
              <a:custGeom>
                <a:avLst/>
                <a:gdLst>
                  <a:gd name="textAreaLeft" fmla="*/ -360 w 118440"/>
                  <a:gd name="textAreaRight" fmla="*/ 119160 w 118440"/>
                  <a:gd name="textAreaTop" fmla="*/ 0 h 118800"/>
                  <a:gd name="textAreaBottom" fmla="*/ 119880 h 118800"/>
                </a:gdLst>
                <a:ahLst/>
                <a:rect l="textAreaLeft" t="textAreaTop" r="textAreaRight" b="textAreaBottom"/>
                <a:pathLst>
                  <a:path w="2449366" h="2450387">
                    <a:moveTo>
                      <a:pt x="101599" y="101599"/>
                    </a:moveTo>
                    <a:cubicBezTo>
                      <a:pt x="54520" y="148679"/>
                      <a:pt x="20910" y="209229"/>
                      <a:pt x="7048" y="276972"/>
                    </a:cubicBezTo>
                    <a:lnTo>
                      <a:pt x="1516" y="331841"/>
                    </a:lnTo>
                    <a:lnTo>
                      <a:pt x="820" y="331841"/>
                    </a:lnTo>
                    <a:lnTo>
                      <a:pt x="820" y="338744"/>
                    </a:lnTo>
                    <a:lnTo>
                      <a:pt x="0" y="346881"/>
                    </a:lnTo>
                    <a:lnTo>
                      <a:pt x="820" y="355017"/>
                    </a:lnTo>
                    <a:lnTo>
                      <a:pt x="820" y="1959349"/>
                    </a:lnTo>
                    <a:lnTo>
                      <a:pt x="3907" y="1959349"/>
                    </a:lnTo>
                    <a:lnTo>
                      <a:pt x="820" y="1989974"/>
                    </a:lnTo>
                    <a:cubicBezTo>
                      <a:pt x="820" y="2244253"/>
                      <a:pt x="206954" y="2450387"/>
                      <a:pt x="461233" y="2450387"/>
                    </a:cubicBezTo>
                    <a:cubicBezTo>
                      <a:pt x="715512" y="2450387"/>
                      <a:pt x="921646" y="2244253"/>
                      <a:pt x="921646" y="1989974"/>
                    </a:cubicBezTo>
                    <a:lnTo>
                      <a:pt x="918559" y="1959349"/>
                    </a:lnTo>
                    <a:lnTo>
                      <a:pt x="921645" y="1959349"/>
                    </a:lnTo>
                    <a:lnTo>
                      <a:pt x="921645" y="922668"/>
                    </a:lnTo>
                    <a:lnTo>
                      <a:pt x="1958328" y="922668"/>
                    </a:lnTo>
                    <a:lnTo>
                      <a:pt x="1958328" y="919582"/>
                    </a:lnTo>
                    <a:lnTo>
                      <a:pt x="1988953" y="922669"/>
                    </a:lnTo>
                    <a:cubicBezTo>
                      <a:pt x="2243232" y="922669"/>
                      <a:pt x="2449366" y="716535"/>
                      <a:pt x="2449366" y="462256"/>
                    </a:cubicBezTo>
                    <a:cubicBezTo>
                      <a:pt x="2449366" y="207977"/>
                      <a:pt x="2243232" y="1843"/>
                      <a:pt x="1988953" y="1843"/>
                    </a:cubicBezTo>
                    <a:lnTo>
                      <a:pt x="1958328" y="4930"/>
                    </a:lnTo>
                    <a:lnTo>
                      <a:pt x="1958328" y="1843"/>
                    </a:lnTo>
                    <a:lnTo>
                      <a:pt x="357324" y="1843"/>
                    </a:lnTo>
                    <a:lnTo>
                      <a:pt x="346881" y="0"/>
                    </a:lnTo>
                    <a:cubicBezTo>
                      <a:pt x="251093" y="0"/>
                      <a:pt x="164372" y="38826"/>
                      <a:pt x="101599" y="101599"/>
                    </a:cubicBezTo>
                    <a:close/>
                  </a:path>
                </a:pathLst>
              </a:custGeom>
              <a:solidFill>
                <a:schemeClr val="lt1">
                  <a:alpha val="50000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44000" rIns="144000" tIns="22680" bIns="2268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GB" sz="1600" strike="noStrike" u="none">
                  <a:solidFill>
                    <a:schemeClr val="lt1"/>
                  </a:solidFill>
                  <a:uFillTx/>
                  <a:latin typeface="Calibri Light"/>
                </a:endParaRPr>
              </a:p>
            </p:txBody>
          </p:sp>
          <p:sp>
            <p:nvSpPr>
              <p:cNvPr id="132" name="Vrije vorm: vorm 21"/>
              <p:cNvSpPr/>
              <p:nvPr/>
            </p:nvSpPr>
            <p:spPr>
              <a:xfrm flipH="1" rot="2015400">
                <a:off x="6550560" y="1257120"/>
                <a:ext cx="119880" cy="119160"/>
              </a:xfrm>
              <a:custGeom>
                <a:avLst/>
                <a:gdLst>
                  <a:gd name="textAreaLeft" fmla="*/ -720 w 119880"/>
                  <a:gd name="textAreaRight" fmla="*/ 120240 w 119880"/>
                  <a:gd name="textAreaTop" fmla="*/ 0 h 119160"/>
                  <a:gd name="textAreaBottom" fmla="*/ 120240 h 119160"/>
                </a:gdLst>
                <a:ahLst/>
                <a:rect l="textAreaLeft" t="textAreaTop" r="textAreaRight" b="textAreaBottom"/>
                <a:pathLst>
                  <a:path w="2449366" h="2450387">
                    <a:moveTo>
                      <a:pt x="101599" y="101599"/>
                    </a:moveTo>
                    <a:cubicBezTo>
                      <a:pt x="54520" y="148679"/>
                      <a:pt x="20910" y="209229"/>
                      <a:pt x="7048" y="276972"/>
                    </a:cubicBezTo>
                    <a:lnTo>
                      <a:pt x="1516" y="331841"/>
                    </a:lnTo>
                    <a:lnTo>
                      <a:pt x="820" y="331841"/>
                    </a:lnTo>
                    <a:lnTo>
                      <a:pt x="820" y="338744"/>
                    </a:lnTo>
                    <a:lnTo>
                      <a:pt x="0" y="346881"/>
                    </a:lnTo>
                    <a:lnTo>
                      <a:pt x="820" y="355017"/>
                    </a:lnTo>
                    <a:lnTo>
                      <a:pt x="820" y="1959349"/>
                    </a:lnTo>
                    <a:lnTo>
                      <a:pt x="3907" y="1959349"/>
                    </a:lnTo>
                    <a:lnTo>
                      <a:pt x="820" y="1989974"/>
                    </a:lnTo>
                    <a:cubicBezTo>
                      <a:pt x="820" y="2244253"/>
                      <a:pt x="206954" y="2450387"/>
                      <a:pt x="461233" y="2450387"/>
                    </a:cubicBezTo>
                    <a:cubicBezTo>
                      <a:pt x="715512" y="2450387"/>
                      <a:pt x="921646" y="2244253"/>
                      <a:pt x="921646" y="1989974"/>
                    </a:cubicBezTo>
                    <a:lnTo>
                      <a:pt x="918559" y="1959349"/>
                    </a:lnTo>
                    <a:lnTo>
                      <a:pt x="921645" y="1959349"/>
                    </a:lnTo>
                    <a:lnTo>
                      <a:pt x="921645" y="922668"/>
                    </a:lnTo>
                    <a:lnTo>
                      <a:pt x="1958328" y="922668"/>
                    </a:lnTo>
                    <a:lnTo>
                      <a:pt x="1958328" y="919582"/>
                    </a:lnTo>
                    <a:lnTo>
                      <a:pt x="1988953" y="922669"/>
                    </a:lnTo>
                    <a:cubicBezTo>
                      <a:pt x="2243232" y="922669"/>
                      <a:pt x="2449366" y="716535"/>
                      <a:pt x="2449366" y="462256"/>
                    </a:cubicBezTo>
                    <a:cubicBezTo>
                      <a:pt x="2449366" y="207977"/>
                      <a:pt x="2243232" y="1843"/>
                      <a:pt x="1988953" y="1843"/>
                    </a:cubicBezTo>
                    <a:lnTo>
                      <a:pt x="1958328" y="4930"/>
                    </a:lnTo>
                    <a:lnTo>
                      <a:pt x="1958328" y="1843"/>
                    </a:lnTo>
                    <a:lnTo>
                      <a:pt x="357324" y="1843"/>
                    </a:lnTo>
                    <a:lnTo>
                      <a:pt x="346881" y="0"/>
                    </a:lnTo>
                    <a:cubicBezTo>
                      <a:pt x="251093" y="0"/>
                      <a:pt x="164372" y="38826"/>
                      <a:pt x="101599" y="101599"/>
                    </a:cubicBezTo>
                    <a:close/>
                  </a:path>
                </a:pathLst>
              </a:custGeom>
              <a:solidFill>
                <a:schemeClr val="lt1">
                  <a:alpha val="50000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44000" rIns="144000" tIns="23040" bIns="230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GB" sz="1600" strike="noStrike" u="none">
                  <a:solidFill>
                    <a:schemeClr val="lt1"/>
                  </a:solidFill>
                  <a:uFillTx/>
                  <a:latin typeface="Calibri Light"/>
                </a:endParaRPr>
              </a:p>
            </p:txBody>
          </p:sp>
        </p:grpSp>
        <p:sp>
          <p:nvSpPr>
            <p:cNvPr id="133" name="Tijdelijke aanduiding voor verticale tekst 8"/>
            <p:cNvSpPr txBox="1"/>
            <p:nvPr/>
          </p:nvSpPr>
          <p:spPr>
            <a:xfrm>
              <a:off x="6669000" y="2512080"/>
              <a:ext cx="1567440" cy="1511280"/>
            </a:xfrm>
            <a:prstGeom prst="rect">
              <a:avLst/>
            </a:prstGeom>
          </p:spPr>
          <p:txBody>
            <a:bodyPr wrap="none" lIns="0" rIns="0" tIns="0" bIns="0" anchor="t" anchorCtr="1">
              <a:prstTxWarp prst="textArchDown">
                <a:avLst>
                  <a:gd name="adj" fmla="val 0"/>
                </a:avLst>
              </a:prstTxWarp>
              <a:noAutofit/>
            </a:bodyPr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1" lang="nl-NL" sz="2800" strike="noStrike" u="none">
                  <a:ln w="0">
                    <a:noFill/>
                  </a:ln>
                  <a:solidFill>
                    <a:schemeClr val="lt1"/>
                  </a:solidFill>
                  <a:uFillTx/>
                  <a:latin typeface="Calibri"/>
                </a:rPr>
                <a:t>Threat assesment</a:t>
              </a:r>
              <a:endParaRPr b="0" lang="en-US" sz="2800" strike="noStrike" u="none">
                <a:ln w="0">
                  <a:noFill/>
                </a:ln>
                <a:solidFill>
                  <a:schemeClr val="lt1"/>
                </a:solidFill>
                <a:uFillTx/>
                <a:latin typeface="Arial"/>
              </a:endParaRPr>
            </a:p>
          </p:txBody>
        </p:sp>
        <p:grpSp>
          <p:nvGrpSpPr>
            <p:cNvPr id="134" name="Groep 8"/>
            <p:cNvGrpSpPr/>
            <p:nvPr/>
          </p:nvGrpSpPr>
          <p:grpSpPr>
            <a:xfrm>
              <a:off x="6633720" y="3005280"/>
              <a:ext cx="187920" cy="444240"/>
              <a:chOff x="6633720" y="3005280"/>
              <a:chExt cx="187920" cy="444240"/>
            </a:xfrm>
          </p:grpSpPr>
          <p:sp>
            <p:nvSpPr>
              <p:cNvPr id="135" name="Vrije vorm: vorm 22"/>
              <p:cNvSpPr/>
              <p:nvPr/>
            </p:nvSpPr>
            <p:spPr>
              <a:xfrm flipH="1" rot="20029200">
                <a:off x="6681960" y="3025440"/>
                <a:ext cx="119160" cy="119160"/>
              </a:xfrm>
              <a:custGeom>
                <a:avLst/>
                <a:gdLst>
                  <a:gd name="textAreaLeft" fmla="*/ -720 w 119160"/>
                  <a:gd name="textAreaRight" fmla="*/ 119520 w 119160"/>
                  <a:gd name="textAreaTop" fmla="*/ 0 h 119160"/>
                  <a:gd name="textAreaBottom" fmla="*/ 120240 h 119160"/>
                </a:gdLst>
                <a:ahLst/>
                <a:rect l="textAreaLeft" t="textAreaTop" r="textAreaRight" b="textAreaBottom"/>
                <a:pathLst>
                  <a:path w="2449366" h="2450387">
                    <a:moveTo>
                      <a:pt x="101599" y="101599"/>
                    </a:moveTo>
                    <a:cubicBezTo>
                      <a:pt x="54520" y="148679"/>
                      <a:pt x="20910" y="209229"/>
                      <a:pt x="7048" y="276972"/>
                    </a:cubicBezTo>
                    <a:lnTo>
                      <a:pt x="1516" y="331841"/>
                    </a:lnTo>
                    <a:lnTo>
                      <a:pt x="820" y="331841"/>
                    </a:lnTo>
                    <a:lnTo>
                      <a:pt x="820" y="338744"/>
                    </a:lnTo>
                    <a:lnTo>
                      <a:pt x="0" y="346881"/>
                    </a:lnTo>
                    <a:lnTo>
                      <a:pt x="820" y="355017"/>
                    </a:lnTo>
                    <a:lnTo>
                      <a:pt x="820" y="1959349"/>
                    </a:lnTo>
                    <a:lnTo>
                      <a:pt x="3907" y="1959349"/>
                    </a:lnTo>
                    <a:lnTo>
                      <a:pt x="820" y="1989974"/>
                    </a:lnTo>
                    <a:cubicBezTo>
                      <a:pt x="820" y="2244253"/>
                      <a:pt x="206954" y="2450387"/>
                      <a:pt x="461233" y="2450387"/>
                    </a:cubicBezTo>
                    <a:cubicBezTo>
                      <a:pt x="715512" y="2450387"/>
                      <a:pt x="921646" y="2244253"/>
                      <a:pt x="921646" y="1989974"/>
                    </a:cubicBezTo>
                    <a:lnTo>
                      <a:pt x="918559" y="1959349"/>
                    </a:lnTo>
                    <a:lnTo>
                      <a:pt x="921645" y="1959349"/>
                    </a:lnTo>
                    <a:lnTo>
                      <a:pt x="921645" y="922668"/>
                    </a:lnTo>
                    <a:lnTo>
                      <a:pt x="1958328" y="922668"/>
                    </a:lnTo>
                    <a:lnTo>
                      <a:pt x="1958328" y="919582"/>
                    </a:lnTo>
                    <a:lnTo>
                      <a:pt x="1988953" y="922669"/>
                    </a:lnTo>
                    <a:cubicBezTo>
                      <a:pt x="2243232" y="922669"/>
                      <a:pt x="2449366" y="716535"/>
                      <a:pt x="2449366" y="462256"/>
                    </a:cubicBezTo>
                    <a:cubicBezTo>
                      <a:pt x="2449366" y="207977"/>
                      <a:pt x="2243232" y="1843"/>
                      <a:pt x="1988953" y="1843"/>
                    </a:cubicBezTo>
                    <a:lnTo>
                      <a:pt x="1958328" y="4930"/>
                    </a:lnTo>
                    <a:lnTo>
                      <a:pt x="1958328" y="1843"/>
                    </a:lnTo>
                    <a:lnTo>
                      <a:pt x="357324" y="1843"/>
                    </a:lnTo>
                    <a:lnTo>
                      <a:pt x="346881" y="0"/>
                    </a:lnTo>
                    <a:cubicBezTo>
                      <a:pt x="251093" y="0"/>
                      <a:pt x="164372" y="38826"/>
                      <a:pt x="101599" y="101599"/>
                    </a:cubicBezTo>
                    <a:close/>
                  </a:path>
                </a:pathLst>
              </a:custGeom>
              <a:solidFill>
                <a:schemeClr val="lt1">
                  <a:alpha val="50000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44000" rIns="144000" tIns="22680" bIns="2268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GB" sz="1600" strike="noStrike" u="none">
                  <a:solidFill>
                    <a:schemeClr val="lt1"/>
                  </a:solidFill>
                  <a:uFillTx/>
                  <a:latin typeface="Calibri Light"/>
                </a:endParaRPr>
              </a:p>
            </p:txBody>
          </p:sp>
          <p:sp>
            <p:nvSpPr>
              <p:cNvPr id="136" name="Vrije vorm: vorm 23"/>
              <p:cNvSpPr/>
              <p:nvPr/>
            </p:nvSpPr>
            <p:spPr>
              <a:xfrm flipH="1" rot="19133400">
                <a:off x="6657840" y="3166200"/>
                <a:ext cx="119160" cy="118800"/>
              </a:xfrm>
              <a:custGeom>
                <a:avLst/>
                <a:gdLst>
                  <a:gd name="textAreaLeft" fmla="*/ -720 w 119160"/>
                  <a:gd name="textAreaRight" fmla="*/ 119520 w 119160"/>
                  <a:gd name="textAreaTop" fmla="*/ 0 h 118800"/>
                  <a:gd name="textAreaBottom" fmla="*/ 119880 h 118800"/>
                </a:gdLst>
                <a:ahLst/>
                <a:rect l="textAreaLeft" t="textAreaTop" r="textAreaRight" b="textAreaBottom"/>
                <a:pathLst>
                  <a:path w="2449366" h="2450387">
                    <a:moveTo>
                      <a:pt x="101599" y="101599"/>
                    </a:moveTo>
                    <a:cubicBezTo>
                      <a:pt x="54520" y="148679"/>
                      <a:pt x="20910" y="209229"/>
                      <a:pt x="7048" y="276972"/>
                    </a:cubicBezTo>
                    <a:lnTo>
                      <a:pt x="1516" y="331841"/>
                    </a:lnTo>
                    <a:lnTo>
                      <a:pt x="820" y="331841"/>
                    </a:lnTo>
                    <a:lnTo>
                      <a:pt x="820" y="338744"/>
                    </a:lnTo>
                    <a:lnTo>
                      <a:pt x="0" y="346881"/>
                    </a:lnTo>
                    <a:lnTo>
                      <a:pt x="820" y="355017"/>
                    </a:lnTo>
                    <a:lnTo>
                      <a:pt x="820" y="1959349"/>
                    </a:lnTo>
                    <a:lnTo>
                      <a:pt x="3907" y="1959349"/>
                    </a:lnTo>
                    <a:lnTo>
                      <a:pt x="820" y="1989974"/>
                    </a:lnTo>
                    <a:cubicBezTo>
                      <a:pt x="820" y="2244253"/>
                      <a:pt x="206954" y="2450387"/>
                      <a:pt x="461233" y="2450387"/>
                    </a:cubicBezTo>
                    <a:cubicBezTo>
                      <a:pt x="715512" y="2450387"/>
                      <a:pt x="921646" y="2244253"/>
                      <a:pt x="921646" y="1989974"/>
                    </a:cubicBezTo>
                    <a:lnTo>
                      <a:pt x="918559" y="1959349"/>
                    </a:lnTo>
                    <a:lnTo>
                      <a:pt x="921645" y="1959349"/>
                    </a:lnTo>
                    <a:lnTo>
                      <a:pt x="921645" y="922668"/>
                    </a:lnTo>
                    <a:lnTo>
                      <a:pt x="1958328" y="922668"/>
                    </a:lnTo>
                    <a:lnTo>
                      <a:pt x="1958328" y="919582"/>
                    </a:lnTo>
                    <a:lnTo>
                      <a:pt x="1988953" y="922669"/>
                    </a:lnTo>
                    <a:cubicBezTo>
                      <a:pt x="2243232" y="922669"/>
                      <a:pt x="2449366" y="716535"/>
                      <a:pt x="2449366" y="462256"/>
                    </a:cubicBezTo>
                    <a:cubicBezTo>
                      <a:pt x="2449366" y="207977"/>
                      <a:pt x="2243232" y="1843"/>
                      <a:pt x="1988953" y="1843"/>
                    </a:cubicBezTo>
                    <a:lnTo>
                      <a:pt x="1958328" y="4930"/>
                    </a:lnTo>
                    <a:lnTo>
                      <a:pt x="1958328" y="1843"/>
                    </a:lnTo>
                    <a:lnTo>
                      <a:pt x="357324" y="1843"/>
                    </a:lnTo>
                    <a:lnTo>
                      <a:pt x="346881" y="0"/>
                    </a:lnTo>
                    <a:cubicBezTo>
                      <a:pt x="251093" y="0"/>
                      <a:pt x="164372" y="38826"/>
                      <a:pt x="101599" y="101599"/>
                    </a:cubicBezTo>
                    <a:close/>
                  </a:path>
                </a:pathLst>
              </a:custGeom>
              <a:solidFill>
                <a:schemeClr val="lt1">
                  <a:alpha val="50000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44000" rIns="144000" tIns="22680" bIns="2268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GB" sz="1600" strike="noStrike" u="none">
                  <a:solidFill>
                    <a:schemeClr val="lt1"/>
                  </a:solidFill>
                  <a:uFillTx/>
                  <a:latin typeface="Calibri Light"/>
                </a:endParaRPr>
              </a:p>
            </p:txBody>
          </p:sp>
          <p:sp>
            <p:nvSpPr>
              <p:cNvPr id="137" name="Vrije vorm: vorm 24"/>
              <p:cNvSpPr/>
              <p:nvPr/>
            </p:nvSpPr>
            <p:spPr>
              <a:xfrm flipH="1" rot="18224400">
                <a:off x="6661440" y="3307320"/>
                <a:ext cx="119160" cy="119160"/>
              </a:xfrm>
              <a:custGeom>
                <a:avLst/>
                <a:gdLst>
                  <a:gd name="textAreaLeft" fmla="*/ -720 w 119160"/>
                  <a:gd name="textAreaRight" fmla="*/ 119520 w 119160"/>
                  <a:gd name="textAreaTop" fmla="*/ 0 h 119160"/>
                  <a:gd name="textAreaBottom" fmla="*/ 120240 h 119160"/>
                </a:gdLst>
                <a:ahLst/>
                <a:rect l="textAreaLeft" t="textAreaTop" r="textAreaRight" b="textAreaBottom"/>
                <a:pathLst>
                  <a:path w="2449366" h="2450387">
                    <a:moveTo>
                      <a:pt x="101599" y="101599"/>
                    </a:moveTo>
                    <a:cubicBezTo>
                      <a:pt x="54520" y="148679"/>
                      <a:pt x="20910" y="209229"/>
                      <a:pt x="7048" y="276972"/>
                    </a:cubicBezTo>
                    <a:lnTo>
                      <a:pt x="1516" y="331841"/>
                    </a:lnTo>
                    <a:lnTo>
                      <a:pt x="820" y="331841"/>
                    </a:lnTo>
                    <a:lnTo>
                      <a:pt x="820" y="338744"/>
                    </a:lnTo>
                    <a:lnTo>
                      <a:pt x="0" y="346881"/>
                    </a:lnTo>
                    <a:lnTo>
                      <a:pt x="820" y="355017"/>
                    </a:lnTo>
                    <a:lnTo>
                      <a:pt x="820" y="1959349"/>
                    </a:lnTo>
                    <a:lnTo>
                      <a:pt x="3907" y="1959349"/>
                    </a:lnTo>
                    <a:lnTo>
                      <a:pt x="820" y="1989974"/>
                    </a:lnTo>
                    <a:cubicBezTo>
                      <a:pt x="820" y="2244253"/>
                      <a:pt x="206954" y="2450387"/>
                      <a:pt x="461233" y="2450387"/>
                    </a:cubicBezTo>
                    <a:cubicBezTo>
                      <a:pt x="715512" y="2450387"/>
                      <a:pt x="921646" y="2244253"/>
                      <a:pt x="921646" y="1989974"/>
                    </a:cubicBezTo>
                    <a:lnTo>
                      <a:pt x="918559" y="1959349"/>
                    </a:lnTo>
                    <a:lnTo>
                      <a:pt x="921645" y="1959349"/>
                    </a:lnTo>
                    <a:lnTo>
                      <a:pt x="921645" y="922668"/>
                    </a:lnTo>
                    <a:lnTo>
                      <a:pt x="1958328" y="922668"/>
                    </a:lnTo>
                    <a:lnTo>
                      <a:pt x="1958328" y="919582"/>
                    </a:lnTo>
                    <a:lnTo>
                      <a:pt x="1988953" y="922669"/>
                    </a:lnTo>
                    <a:cubicBezTo>
                      <a:pt x="2243232" y="922669"/>
                      <a:pt x="2449366" y="716535"/>
                      <a:pt x="2449366" y="462256"/>
                    </a:cubicBezTo>
                    <a:cubicBezTo>
                      <a:pt x="2449366" y="207977"/>
                      <a:pt x="2243232" y="1843"/>
                      <a:pt x="1988953" y="1843"/>
                    </a:cubicBezTo>
                    <a:lnTo>
                      <a:pt x="1958328" y="4930"/>
                    </a:lnTo>
                    <a:lnTo>
                      <a:pt x="1958328" y="1843"/>
                    </a:lnTo>
                    <a:lnTo>
                      <a:pt x="357324" y="1843"/>
                    </a:lnTo>
                    <a:lnTo>
                      <a:pt x="346881" y="0"/>
                    </a:lnTo>
                    <a:cubicBezTo>
                      <a:pt x="251093" y="0"/>
                      <a:pt x="164372" y="38826"/>
                      <a:pt x="101599" y="101599"/>
                    </a:cubicBezTo>
                    <a:close/>
                  </a:path>
                </a:pathLst>
              </a:custGeom>
              <a:solidFill>
                <a:schemeClr val="lt1">
                  <a:alpha val="50000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44000" rIns="144000" tIns="22680" bIns="2268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GB" sz="1600" strike="noStrike" u="none">
                  <a:solidFill>
                    <a:schemeClr val="lt1"/>
                  </a:solidFill>
                  <a:uFillTx/>
                  <a:latin typeface="Calibri Light"/>
                </a:endParaRPr>
              </a:p>
            </p:txBody>
          </p:sp>
        </p:grpSp>
        <p:sp>
          <p:nvSpPr>
            <p:cNvPr id="138" name="Tijdelijke aanduiding voor verticale tekst 9"/>
            <p:cNvSpPr txBox="1"/>
            <p:nvPr/>
          </p:nvSpPr>
          <p:spPr>
            <a:xfrm rot="4500000">
              <a:off x="7252200" y="1277280"/>
              <a:ext cx="1568160" cy="1510920"/>
            </a:xfrm>
            <a:prstGeom prst="rect">
              <a:avLst/>
            </a:prstGeom>
          </p:spPr>
          <p:txBody>
            <a:bodyPr wrap="none" lIns="0" rIns="0" tIns="0" bIns="0" anchor="b" anchorCtr="1">
              <a:prstTxWarp prst="textArchUp">
                <a:avLst>
                  <a:gd name="adj" fmla="val 10800000"/>
                </a:avLst>
              </a:prstTxWarp>
              <a:noAutofit/>
            </a:bodyPr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1" lang="nl-NL" sz="2800" strike="noStrike" u="none">
                  <a:ln w="0">
                    <a:noFill/>
                  </a:ln>
                  <a:solidFill>
                    <a:schemeClr val="lt1"/>
                  </a:solidFill>
                  <a:uFillTx/>
                  <a:latin typeface="Calibri"/>
                </a:rPr>
                <a:t>PQC</a:t>
              </a:r>
              <a:endParaRPr b="0" lang="en-US" sz="2800" strike="noStrike" u="none">
                <a:ln w="0">
                  <a:noFill/>
                </a:ln>
                <a:solidFill>
                  <a:schemeClr val="lt1"/>
                </a:solidFill>
                <a:uFillTx/>
                <a:latin typeface="Arial"/>
              </a:endParaRPr>
            </a:p>
          </p:txBody>
        </p:sp>
        <p:grpSp>
          <p:nvGrpSpPr>
            <p:cNvPr id="139" name="Groep 9"/>
            <p:cNvGrpSpPr/>
            <p:nvPr/>
          </p:nvGrpSpPr>
          <p:grpSpPr>
            <a:xfrm>
              <a:off x="8462520" y="2356200"/>
              <a:ext cx="325080" cy="352080"/>
              <a:chOff x="8462520" y="2356200"/>
              <a:chExt cx="325080" cy="352080"/>
            </a:xfrm>
          </p:grpSpPr>
          <p:sp>
            <p:nvSpPr>
              <p:cNvPr id="140" name="Vrije vorm: vorm 25"/>
              <p:cNvSpPr/>
              <p:nvPr/>
            </p:nvSpPr>
            <p:spPr>
              <a:xfrm flipH="1" rot="11697000">
                <a:off x="8475480" y="2576160"/>
                <a:ext cx="119160" cy="118800"/>
              </a:xfrm>
              <a:custGeom>
                <a:avLst/>
                <a:gdLst>
                  <a:gd name="textAreaLeft" fmla="*/ -720 w 119160"/>
                  <a:gd name="textAreaRight" fmla="*/ 119520 w 119160"/>
                  <a:gd name="textAreaTop" fmla="*/ 0 h 118800"/>
                  <a:gd name="textAreaBottom" fmla="*/ 119520 h 118800"/>
                </a:gdLst>
                <a:ahLst/>
                <a:rect l="textAreaLeft" t="textAreaTop" r="textAreaRight" b="textAreaBottom"/>
                <a:pathLst>
                  <a:path w="2449366" h="2450387">
                    <a:moveTo>
                      <a:pt x="101599" y="101599"/>
                    </a:moveTo>
                    <a:cubicBezTo>
                      <a:pt x="54520" y="148679"/>
                      <a:pt x="20910" y="209229"/>
                      <a:pt x="7048" y="276972"/>
                    </a:cubicBezTo>
                    <a:lnTo>
                      <a:pt x="1516" y="331841"/>
                    </a:lnTo>
                    <a:lnTo>
                      <a:pt x="820" y="331841"/>
                    </a:lnTo>
                    <a:lnTo>
                      <a:pt x="820" y="338744"/>
                    </a:lnTo>
                    <a:lnTo>
                      <a:pt x="0" y="346881"/>
                    </a:lnTo>
                    <a:lnTo>
                      <a:pt x="820" y="355017"/>
                    </a:lnTo>
                    <a:lnTo>
                      <a:pt x="820" y="1959349"/>
                    </a:lnTo>
                    <a:lnTo>
                      <a:pt x="3907" y="1959349"/>
                    </a:lnTo>
                    <a:lnTo>
                      <a:pt x="820" y="1989974"/>
                    </a:lnTo>
                    <a:cubicBezTo>
                      <a:pt x="820" y="2244253"/>
                      <a:pt x="206954" y="2450387"/>
                      <a:pt x="461233" y="2450387"/>
                    </a:cubicBezTo>
                    <a:cubicBezTo>
                      <a:pt x="715512" y="2450387"/>
                      <a:pt x="921646" y="2244253"/>
                      <a:pt x="921646" y="1989974"/>
                    </a:cubicBezTo>
                    <a:lnTo>
                      <a:pt x="918559" y="1959349"/>
                    </a:lnTo>
                    <a:lnTo>
                      <a:pt x="921645" y="1959349"/>
                    </a:lnTo>
                    <a:lnTo>
                      <a:pt x="921645" y="922668"/>
                    </a:lnTo>
                    <a:lnTo>
                      <a:pt x="1958328" y="922668"/>
                    </a:lnTo>
                    <a:lnTo>
                      <a:pt x="1958328" y="919582"/>
                    </a:lnTo>
                    <a:lnTo>
                      <a:pt x="1988953" y="922669"/>
                    </a:lnTo>
                    <a:cubicBezTo>
                      <a:pt x="2243232" y="922669"/>
                      <a:pt x="2449366" y="716535"/>
                      <a:pt x="2449366" y="462256"/>
                    </a:cubicBezTo>
                    <a:cubicBezTo>
                      <a:pt x="2449366" y="207977"/>
                      <a:pt x="2243232" y="1843"/>
                      <a:pt x="1988953" y="1843"/>
                    </a:cubicBezTo>
                    <a:lnTo>
                      <a:pt x="1958328" y="4930"/>
                    </a:lnTo>
                    <a:lnTo>
                      <a:pt x="1958328" y="1843"/>
                    </a:lnTo>
                    <a:lnTo>
                      <a:pt x="357324" y="1843"/>
                    </a:lnTo>
                    <a:lnTo>
                      <a:pt x="346881" y="0"/>
                    </a:lnTo>
                    <a:cubicBezTo>
                      <a:pt x="251093" y="0"/>
                      <a:pt x="164372" y="38826"/>
                      <a:pt x="101599" y="101599"/>
                    </a:cubicBezTo>
                    <a:close/>
                  </a:path>
                </a:pathLst>
              </a:custGeom>
              <a:solidFill>
                <a:schemeClr val="lt1">
                  <a:alpha val="50000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44000" rIns="144000" tIns="22680" bIns="2268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GB" sz="1600" strike="noStrike" u="none">
                  <a:solidFill>
                    <a:schemeClr val="lt1"/>
                  </a:solidFill>
                  <a:uFillTx/>
                  <a:latin typeface="Calibri Light"/>
                </a:endParaRPr>
              </a:p>
            </p:txBody>
          </p:sp>
          <p:sp>
            <p:nvSpPr>
              <p:cNvPr id="141" name="Vrije vorm: vorm 26"/>
              <p:cNvSpPr/>
              <p:nvPr/>
            </p:nvSpPr>
            <p:spPr>
              <a:xfrm flipH="1" rot="10800000">
                <a:off x="8574480" y="2486520"/>
                <a:ext cx="119160" cy="119160"/>
              </a:xfrm>
              <a:custGeom>
                <a:avLst/>
                <a:gdLst>
                  <a:gd name="textAreaLeft" fmla="*/ -720 w 119160"/>
                  <a:gd name="textAreaRight" fmla="*/ 119520 w 119160"/>
                  <a:gd name="textAreaTop" fmla="*/ 0 h 119160"/>
                  <a:gd name="textAreaBottom" fmla="*/ 120240 h 119160"/>
                </a:gdLst>
                <a:ahLst/>
                <a:rect l="textAreaLeft" t="textAreaTop" r="textAreaRight" b="textAreaBottom"/>
                <a:pathLst>
                  <a:path w="2449366" h="2450387">
                    <a:moveTo>
                      <a:pt x="101599" y="101599"/>
                    </a:moveTo>
                    <a:cubicBezTo>
                      <a:pt x="54520" y="148679"/>
                      <a:pt x="20910" y="209229"/>
                      <a:pt x="7048" y="276972"/>
                    </a:cubicBezTo>
                    <a:lnTo>
                      <a:pt x="1516" y="331841"/>
                    </a:lnTo>
                    <a:lnTo>
                      <a:pt x="820" y="331841"/>
                    </a:lnTo>
                    <a:lnTo>
                      <a:pt x="820" y="338744"/>
                    </a:lnTo>
                    <a:lnTo>
                      <a:pt x="0" y="346881"/>
                    </a:lnTo>
                    <a:lnTo>
                      <a:pt x="820" y="355017"/>
                    </a:lnTo>
                    <a:lnTo>
                      <a:pt x="820" y="1959349"/>
                    </a:lnTo>
                    <a:lnTo>
                      <a:pt x="3907" y="1959349"/>
                    </a:lnTo>
                    <a:lnTo>
                      <a:pt x="820" y="1989974"/>
                    </a:lnTo>
                    <a:cubicBezTo>
                      <a:pt x="820" y="2244253"/>
                      <a:pt x="206954" y="2450387"/>
                      <a:pt x="461233" y="2450387"/>
                    </a:cubicBezTo>
                    <a:cubicBezTo>
                      <a:pt x="715512" y="2450387"/>
                      <a:pt x="921646" y="2244253"/>
                      <a:pt x="921646" y="1989974"/>
                    </a:cubicBezTo>
                    <a:lnTo>
                      <a:pt x="918559" y="1959349"/>
                    </a:lnTo>
                    <a:lnTo>
                      <a:pt x="921645" y="1959349"/>
                    </a:lnTo>
                    <a:lnTo>
                      <a:pt x="921645" y="922668"/>
                    </a:lnTo>
                    <a:lnTo>
                      <a:pt x="1958328" y="922668"/>
                    </a:lnTo>
                    <a:lnTo>
                      <a:pt x="1958328" y="919582"/>
                    </a:lnTo>
                    <a:lnTo>
                      <a:pt x="1988953" y="922669"/>
                    </a:lnTo>
                    <a:cubicBezTo>
                      <a:pt x="2243232" y="922669"/>
                      <a:pt x="2449366" y="716535"/>
                      <a:pt x="2449366" y="462256"/>
                    </a:cubicBezTo>
                    <a:cubicBezTo>
                      <a:pt x="2449366" y="207977"/>
                      <a:pt x="2243232" y="1843"/>
                      <a:pt x="1988953" y="1843"/>
                    </a:cubicBezTo>
                    <a:lnTo>
                      <a:pt x="1958328" y="4930"/>
                    </a:lnTo>
                    <a:lnTo>
                      <a:pt x="1958328" y="1843"/>
                    </a:lnTo>
                    <a:lnTo>
                      <a:pt x="357324" y="1843"/>
                    </a:lnTo>
                    <a:lnTo>
                      <a:pt x="346881" y="0"/>
                    </a:lnTo>
                    <a:cubicBezTo>
                      <a:pt x="251093" y="0"/>
                      <a:pt x="164372" y="38826"/>
                      <a:pt x="101599" y="101599"/>
                    </a:cubicBezTo>
                    <a:close/>
                  </a:path>
                </a:pathLst>
              </a:custGeom>
              <a:solidFill>
                <a:schemeClr val="lt1">
                  <a:alpha val="50000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44000" rIns="144000" tIns="22680" bIns="2268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GB" sz="1600" strike="noStrike" u="none">
                  <a:solidFill>
                    <a:schemeClr val="lt1"/>
                  </a:solidFill>
                  <a:uFillTx/>
                  <a:latin typeface="Calibri Light"/>
                </a:endParaRPr>
              </a:p>
            </p:txBody>
          </p:sp>
          <p:sp>
            <p:nvSpPr>
              <p:cNvPr id="142" name="Vrije vorm: vorm 27"/>
              <p:cNvSpPr/>
              <p:nvPr/>
            </p:nvSpPr>
            <p:spPr>
              <a:xfrm flipH="1" rot="9890400">
                <a:off x="8654760" y="2369520"/>
                <a:ext cx="119160" cy="118080"/>
              </a:xfrm>
              <a:custGeom>
                <a:avLst/>
                <a:gdLst>
                  <a:gd name="textAreaLeft" fmla="*/ -720 w 119160"/>
                  <a:gd name="textAreaRight" fmla="*/ 119520 w 119160"/>
                  <a:gd name="textAreaTop" fmla="*/ 0 h 118080"/>
                  <a:gd name="textAreaBottom" fmla="*/ 118440 h 118080"/>
                </a:gdLst>
                <a:ahLst/>
                <a:rect l="textAreaLeft" t="textAreaTop" r="textAreaRight" b="textAreaBottom"/>
                <a:pathLst>
                  <a:path w="2449366" h="2450387">
                    <a:moveTo>
                      <a:pt x="101599" y="101599"/>
                    </a:moveTo>
                    <a:cubicBezTo>
                      <a:pt x="54520" y="148679"/>
                      <a:pt x="20910" y="209229"/>
                      <a:pt x="7048" y="276972"/>
                    </a:cubicBezTo>
                    <a:lnTo>
                      <a:pt x="1516" y="331841"/>
                    </a:lnTo>
                    <a:lnTo>
                      <a:pt x="820" y="331841"/>
                    </a:lnTo>
                    <a:lnTo>
                      <a:pt x="820" y="338744"/>
                    </a:lnTo>
                    <a:lnTo>
                      <a:pt x="0" y="346881"/>
                    </a:lnTo>
                    <a:lnTo>
                      <a:pt x="820" y="355017"/>
                    </a:lnTo>
                    <a:lnTo>
                      <a:pt x="820" y="1959349"/>
                    </a:lnTo>
                    <a:lnTo>
                      <a:pt x="3907" y="1959349"/>
                    </a:lnTo>
                    <a:lnTo>
                      <a:pt x="820" y="1989974"/>
                    </a:lnTo>
                    <a:cubicBezTo>
                      <a:pt x="820" y="2244253"/>
                      <a:pt x="206954" y="2450387"/>
                      <a:pt x="461233" y="2450387"/>
                    </a:cubicBezTo>
                    <a:cubicBezTo>
                      <a:pt x="715512" y="2450387"/>
                      <a:pt x="921646" y="2244253"/>
                      <a:pt x="921646" y="1989974"/>
                    </a:cubicBezTo>
                    <a:lnTo>
                      <a:pt x="918559" y="1959349"/>
                    </a:lnTo>
                    <a:lnTo>
                      <a:pt x="921645" y="1959349"/>
                    </a:lnTo>
                    <a:lnTo>
                      <a:pt x="921645" y="922668"/>
                    </a:lnTo>
                    <a:lnTo>
                      <a:pt x="1958328" y="922668"/>
                    </a:lnTo>
                    <a:lnTo>
                      <a:pt x="1958328" y="919582"/>
                    </a:lnTo>
                    <a:lnTo>
                      <a:pt x="1988953" y="922669"/>
                    </a:lnTo>
                    <a:cubicBezTo>
                      <a:pt x="2243232" y="922669"/>
                      <a:pt x="2449366" y="716535"/>
                      <a:pt x="2449366" y="462256"/>
                    </a:cubicBezTo>
                    <a:cubicBezTo>
                      <a:pt x="2449366" y="207977"/>
                      <a:pt x="2243232" y="1843"/>
                      <a:pt x="1988953" y="1843"/>
                    </a:cubicBezTo>
                    <a:lnTo>
                      <a:pt x="1958328" y="4930"/>
                    </a:lnTo>
                    <a:lnTo>
                      <a:pt x="1958328" y="1843"/>
                    </a:lnTo>
                    <a:lnTo>
                      <a:pt x="357324" y="1843"/>
                    </a:lnTo>
                    <a:lnTo>
                      <a:pt x="346881" y="0"/>
                    </a:lnTo>
                    <a:cubicBezTo>
                      <a:pt x="251093" y="0"/>
                      <a:pt x="164372" y="38826"/>
                      <a:pt x="101599" y="101599"/>
                    </a:cubicBezTo>
                    <a:close/>
                  </a:path>
                </a:pathLst>
              </a:custGeom>
              <a:solidFill>
                <a:schemeClr val="lt1">
                  <a:alpha val="50000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44000" rIns="144000" tIns="22680" bIns="2268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GB" sz="1600" strike="noStrike" u="none">
                  <a:solidFill>
                    <a:schemeClr val="lt1"/>
                  </a:solidFill>
                  <a:uFillTx/>
                  <a:latin typeface="Calibri Light"/>
                </a:endParaRPr>
              </a:p>
            </p:txBody>
          </p:sp>
        </p:grpSp>
        <p:sp>
          <p:nvSpPr>
            <p:cNvPr id="143" name="Rounded Rectangle 9"/>
            <p:cNvSpPr/>
            <p:nvPr/>
          </p:nvSpPr>
          <p:spPr>
            <a:xfrm>
              <a:off x="5488560" y="421200"/>
              <a:ext cx="3007080" cy="7869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d9fa1"/>
                </a:gs>
                <a:gs pos="70000">
                  <a:srgbClr val="729fcf"/>
                </a:gs>
              </a:gsLst>
              <a:lin ang="2700000"/>
            </a:gradFill>
            <a:ln w="6480">
              <a:solidFill>
                <a:srgbClr val="a5a5a5"/>
              </a:solidFill>
              <a:miter/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NL" sz="1800" strike="noStrike" u="none">
                <a:solidFill>
                  <a:schemeClr val="dk1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144" name="Rounded Rectangle 10"/>
            <p:cNvSpPr/>
            <p:nvPr/>
          </p:nvSpPr>
          <p:spPr>
            <a:xfrm>
              <a:off x="5488560" y="1810080"/>
              <a:ext cx="3007080" cy="7869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ea9e"/>
                </a:gs>
                <a:gs pos="100000">
                  <a:srgbClr val="ffe690"/>
                </a:gs>
              </a:gsLst>
              <a:lin ang="5400000"/>
            </a:gradFill>
            <a:ln w="6480">
              <a:solidFill>
                <a:srgbClr val="4472c4"/>
              </a:solidFill>
              <a:miter/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NL" sz="1800" strike="noStrike" u="none">
                <a:solidFill>
                  <a:schemeClr val="dk1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145" name="Rounded Rectangle 12"/>
            <p:cNvSpPr/>
            <p:nvPr/>
          </p:nvSpPr>
          <p:spPr>
            <a:xfrm>
              <a:off x="5135400" y="3324960"/>
              <a:ext cx="946080" cy="7869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efa6a4"/>
                </a:gs>
                <a:gs pos="100000">
                  <a:srgbClr val="eb9895"/>
                </a:gs>
              </a:gsLst>
              <a:lin ang="5400000"/>
            </a:gradFill>
            <a:ln w="6480">
              <a:solidFill>
                <a:srgbClr val="ed7d31"/>
              </a:solidFill>
              <a:miter/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NL" sz="1800" strike="noStrike" u="none">
                <a:solidFill>
                  <a:schemeClr val="dk1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146" name="Rounded Rectangle 13"/>
            <p:cNvSpPr/>
            <p:nvPr/>
          </p:nvSpPr>
          <p:spPr>
            <a:xfrm>
              <a:off x="5261400" y="3450600"/>
              <a:ext cx="946080" cy="7869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efa6a4"/>
                </a:gs>
                <a:gs pos="100000">
                  <a:srgbClr val="eb9895"/>
                </a:gs>
              </a:gsLst>
              <a:lin ang="5400000"/>
            </a:gradFill>
            <a:ln w="6480">
              <a:solidFill>
                <a:srgbClr val="ed7d31"/>
              </a:solidFill>
              <a:miter/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NL" sz="1800" strike="noStrike" u="none">
                <a:solidFill>
                  <a:schemeClr val="dk1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147" name="Rounded Rectangle 15"/>
            <p:cNvSpPr/>
            <p:nvPr/>
          </p:nvSpPr>
          <p:spPr>
            <a:xfrm>
              <a:off x="6343200" y="3194640"/>
              <a:ext cx="946080" cy="7869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efa6a4"/>
                </a:gs>
                <a:gs pos="100000">
                  <a:srgbClr val="eb9895"/>
                </a:gs>
              </a:gsLst>
              <a:lin ang="5400000"/>
            </a:gradFill>
            <a:ln w="6480">
              <a:solidFill>
                <a:srgbClr val="ed7d31"/>
              </a:solidFill>
              <a:miter/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NL" sz="1800" strike="noStrike" u="none">
                <a:solidFill>
                  <a:schemeClr val="dk1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148" name="Rounded Rectangle 16"/>
            <p:cNvSpPr/>
            <p:nvPr/>
          </p:nvSpPr>
          <p:spPr>
            <a:xfrm>
              <a:off x="7546320" y="3198960"/>
              <a:ext cx="946080" cy="7869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b89d"/>
                </a:gs>
                <a:gs pos="100000">
                  <a:srgbClr val="f8ac90"/>
                </a:gs>
              </a:gsLst>
              <a:lin ang="5400000"/>
            </a:gradFill>
            <a:ln w="6480">
              <a:solidFill>
                <a:srgbClr val="5b9bd5"/>
              </a:solidFill>
              <a:miter/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NL" sz="1800" strike="noStrike" u="none">
                <a:solidFill>
                  <a:schemeClr val="dk1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149" name="Rounded Rectangle 17"/>
            <p:cNvSpPr/>
            <p:nvPr/>
          </p:nvSpPr>
          <p:spPr>
            <a:xfrm>
              <a:off x="7672320" y="3324960"/>
              <a:ext cx="946080" cy="7869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b89d"/>
                </a:gs>
                <a:gs pos="100000">
                  <a:srgbClr val="f8ac90"/>
                </a:gs>
              </a:gsLst>
              <a:lin ang="5400000"/>
            </a:gradFill>
            <a:ln w="6480">
              <a:solidFill>
                <a:srgbClr val="5b9bd5"/>
              </a:solidFill>
              <a:miter/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NL" sz="1800" strike="noStrike" u="none">
                <a:solidFill>
                  <a:schemeClr val="dk1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150" name="Rounded Rectangle 18"/>
            <p:cNvSpPr/>
            <p:nvPr/>
          </p:nvSpPr>
          <p:spPr>
            <a:xfrm>
              <a:off x="7798320" y="3450600"/>
              <a:ext cx="946080" cy="7869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b89d"/>
                </a:gs>
                <a:gs pos="100000">
                  <a:srgbClr val="f8ac90"/>
                </a:gs>
              </a:gsLst>
              <a:lin ang="5400000"/>
            </a:gradFill>
            <a:ln w="6480">
              <a:solidFill>
                <a:srgbClr val="5b9bd5"/>
              </a:solidFill>
              <a:miter/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NL" sz="1800" strike="noStrike" u="none">
                <a:solidFill>
                  <a:schemeClr val="dk1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151" name="Rounded Rectangle 19"/>
            <p:cNvSpPr/>
            <p:nvPr/>
          </p:nvSpPr>
          <p:spPr>
            <a:xfrm>
              <a:off x="7924320" y="3576960"/>
              <a:ext cx="946080" cy="7869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b89d"/>
                </a:gs>
                <a:gs pos="100000">
                  <a:srgbClr val="f8ac90"/>
                </a:gs>
              </a:gsLst>
              <a:lin ang="5400000"/>
            </a:gradFill>
            <a:ln w="6480">
              <a:solidFill>
                <a:srgbClr val="5b9bd5"/>
              </a:solidFill>
              <a:miter/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NL" sz="1800" strike="noStrike" u="none">
                <a:solidFill>
                  <a:schemeClr val="dk1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152" name="TextBox 2"/>
            <p:cNvSpPr/>
            <p:nvPr/>
          </p:nvSpPr>
          <p:spPr>
            <a:xfrm>
              <a:off x="5878800" y="578160"/>
              <a:ext cx="2233080" cy="42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NL" sz="1400" strike="noStrike" u="none">
                  <a:solidFill>
                    <a:srgbClr val="000000"/>
                  </a:solidFill>
                  <a:uFillTx/>
                  <a:latin typeface="Calibri"/>
                  <a:ea typeface="DejaVu Sans"/>
                </a:rPr>
                <a:t>Service A&amp;O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i="1" lang="en-NL" sz="1400" strike="noStrike" u="none">
                  <a:solidFill>
                    <a:srgbClr val="000000"/>
                  </a:solidFill>
                  <a:uFillTx/>
                  <a:latin typeface="Calibri"/>
                  <a:ea typeface="DejaVu Sans"/>
                </a:rPr>
                <a:t>WorkflowOrchestrator</a:t>
              </a:r>
              <a:r>
                <a:rPr b="1" lang="en-NL" sz="1400" strike="noStrike" u="none">
                  <a:solidFill>
                    <a:srgbClr val="000000"/>
                  </a:solidFill>
                  <a:uFillTx/>
                  <a:latin typeface="Calibri"/>
                  <a:ea typeface="DejaVu Sans"/>
                </a:rPr>
                <a:t>.org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53" name="TextBox 15"/>
            <p:cNvSpPr/>
            <p:nvPr/>
          </p:nvSpPr>
          <p:spPr>
            <a:xfrm>
              <a:off x="6330240" y="1983600"/>
              <a:ext cx="1327320" cy="42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en-NL" sz="1400" strike="noStrike" u="none">
                  <a:solidFill>
                    <a:srgbClr val="000000"/>
                  </a:solidFill>
                  <a:uFillTx/>
                  <a:latin typeface="Calibri"/>
                  <a:ea typeface="DejaVu Sans"/>
                </a:rPr>
                <a:t>Domain Control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NL" sz="1400" strike="noStrike" u="none">
                  <a:solidFill>
                    <a:srgbClr val="000000"/>
                  </a:solidFill>
                  <a:uFillTx/>
                  <a:latin typeface="Calibri"/>
                  <a:ea typeface="DejaVu Sans"/>
                </a:rPr>
                <a:t>eduQDC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54" name="Straight Arrow Connector 16"/>
            <p:cNvSpPr/>
            <p:nvPr/>
          </p:nvSpPr>
          <p:spPr>
            <a:xfrm>
              <a:off x="6994800" y="1213920"/>
              <a:ext cx="360" cy="591120"/>
            </a:xfrm>
            <a:custGeom>
              <a:avLst/>
              <a:gdLst>
                <a:gd name="textAreaLeft" fmla="*/ 0 w 360"/>
                <a:gd name="textAreaRight" fmla="*/ 23592960 w 360"/>
                <a:gd name="textAreaTop" fmla="*/ 0 h 591120"/>
                <a:gd name="textAreaBottom" fmla="*/ 595800 h 59112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648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rgbClr val="000000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155" name="Straight Arrow Connector 17"/>
            <p:cNvSpPr/>
            <p:nvPr/>
          </p:nvSpPr>
          <p:spPr>
            <a:xfrm flipH="1">
              <a:off x="8017200" y="2602080"/>
              <a:ext cx="246960" cy="591480"/>
            </a:xfrm>
            <a:custGeom>
              <a:avLst/>
              <a:gdLst>
                <a:gd name="textAreaLeft" fmla="*/ -2160 w 246960"/>
                <a:gd name="textAreaRight" fmla="*/ 249120 w 246960"/>
                <a:gd name="textAreaTop" fmla="*/ 0 h 591480"/>
                <a:gd name="textAreaBottom" fmla="*/ 596160 h 591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648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rgbClr val="000000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156" name="Straight Arrow Connector 18"/>
            <p:cNvSpPr/>
            <p:nvPr/>
          </p:nvSpPr>
          <p:spPr>
            <a:xfrm flipH="1">
              <a:off x="8137800" y="2601720"/>
              <a:ext cx="120600" cy="717480"/>
            </a:xfrm>
            <a:custGeom>
              <a:avLst/>
              <a:gdLst>
                <a:gd name="textAreaLeft" fmla="*/ -1440 w 120600"/>
                <a:gd name="textAreaRight" fmla="*/ 123480 w 120600"/>
                <a:gd name="textAreaTop" fmla="*/ 0 h 717480"/>
                <a:gd name="textAreaBottom" fmla="*/ 722160 h 717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648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rgbClr val="000000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157" name="Straight Arrow Connector 19"/>
            <p:cNvSpPr/>
            <p:nvPr/>
          </p:nvSpPr>
          <p:spPr>
            <a:xfrm>
              <a:off x="8274240" y="2602080"/>
              <a:ext cx="360" cy="843480"/>
            </a:xfrm>
            <a:custGeom>
              <a:avLst/>
              <a:gdLst>
                <a:gd name="textAreaLeft" fmla="*/ 0 w 360"/>
                <a:gd name="textAreaRight" fmla="*/ 23592960 w 360"/>
                <a:gd name="textAreaTop" fmla="*/ 0 h 843480"/>
                <a:gd name="textAreaBottom" fmla="*/ 848160 h 84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648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rgbClr val="000000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158" name="Straight Arrow Connector 20"/>
            <p:cNvSpPr/>
            <p:nvPr/>
          </p:nvSpPr>
          <p:spPr>
            <a:xfrm>
              <a:off x="8273880" y="2601720"/>
              <a:ext cx="120960" cy="969480"/>
            </a:xfrm>
            <a:custGeom>
              <a:avLst/>
              <a:gdLst>
                <a:gd name="textAreaLeft" fmla="*/ 0 w 120960"/>
                <a:gd name="textAreaRight" fmla="*/ 125640 w 120960"/>
                <a:gd name="textAreaTop" fmla="*/ 0 h 969480"/>
                <a:gd name="textAreaBottom" fmla="*/ 974160 h 969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648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rgbClr val="000000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159" name="Rounded Rectangle 22"/>
            <p:cNvSpPr/>
            <p:nvPr/>
          </p:nvSpPr>
          <p:spPr>
            <a:xfrm>
              <a:off x="6468840" y="3320640"/>
              <a:ext cx="946080" cy="7869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efa6a4"/>
                </a:gs>
                <a:gs pos="100000">
                  <a:srgbClr val="eb9895"/>
                </a:gs>
              </a:gsLst>
              <a:lin ang="5400000"/>
            </a:gradFill>
            <a:ln w="6480">
              <a:solidFill>
                <a:srgbClr val="ed7d31"/>
              </a:solidFill>
              <a:miter/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NL" sz="1800" strike="noStrike" u="none">
                <a:solidFill>
                  <a:schemeClr val="dk1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160" name="Straight Arrow Connector 21"/>
            <p:cNvSpPr/>
            <p:nvPr/>
          </p:nvSpPr>
          <p:spPr>
            <a:xfrm flipH="1">
              <a:off x="5479920" y="2619000"/>
              <a:ext cx="269280" cy="574560"/>
            </a:xfrm>
            <a:custGeom>
              <a:avLst/>
              <a:gdLst>
                <a:gd name="textAreaLeft" fmla="*/ 1440 w 269280"/>
                <a:gd name="textAreaRight" fmla="*/ 275760 w 269280"/>
                <a:gd name="textAreaTop" fmla="*/ 0 h 574560"/>
                <a:gd name="textAreaBottom" fmla="*/ 579240 h 57456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648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rgbClr val="000000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161" name="Straight Arrow Connector 22"/>
            <p:cNvSpPr/>
            <p:nvPr/>
          </p:nvSpPr>
          <p:spPr>
            <a:xfrm flipH="1">
              <a:off x="5600880" y="2619000"/>
              <a:ext cx="171720" cy="700560"/>
            </a:xfrm>
            <a:custGeom>
              <a:avLst/>
              <a:gdLst>
                <a:gd name="textAreaLeft" fmla="*/ -1440 w 171720"/>
                <a:gd name="textAreaRight" fmla="*/ 174600 w 171720"/>
                <a:gd name="textAreaTop" fmla="*/ 0 h 700560"/>
                <a:gd name="textAreaBottom" fmla="*/ 705240 h 70056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648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rgbClr val="000000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162" name="Straight Arrow Connector 1"/>
            <p:cNvSpPr/>
            <p:nvPr/>
          </p:nvSpPr>
          <p:spPr>
            <a:xfrm flipH="1">
              <a:off x="5726880" y="2619000"/>
              <a:ext cx="45720" cy="826200"/>
            </a:xfrm>
            <a:custGeom>
              <a:avLst/>
              <a:gdLst>
                <a:gd name="textAreaLeft" fmla="*/ -1440 w 45720"/>
                <a:gd name="textAreaRight" fmla="*/ 48600 w 45720"/>
                <a:gd name="textAreaTop" fmla="*/ 0 h 826200"/>
                <a:gd name="textAreaBottom" fmla="*/ 830880 h 82620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648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rgbClr val="000000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163" name="Straight Arrow Connector 24"/>
            <p:cNvSpPr/>
            <p:nvPr/>
          </p:nvSpPr>
          <p:spPr>
            <a:xfrm flipH="1">
              <a:off x="6807960" y="2610720"/>
              <a:ext cx="27000" cy="578520"/>
            </a:xfrm>
            <a:custGeom>
              <a:avLst/>
              <a:gdLst>
                <a:gd name="textAreaLeft" fmla="*/ 2160 w 27000"/>
                <a:gd name="textAreaRight" fmla="*/ 34200 w 27000"/>
                <a:gd name="textAreaTop" fmla="*/ 0 h 578520"/>
                <a:gd name="textAreaBottom" fmla="*/ 583200 h 57852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648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rgbClr val="000000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164" name="Straight Arrow Connector 25"/>
            <p:cNvSpPr/>
            <p:nvPr/>
          </p:nvSpPr>
          <p:spPr>
            <a:xfrm>
              <a:off x="6847200" y="2619000"/>
              <a:ext cx="92160" cy="696240"/>
            </a:xfrm>
            <a:custGeom>
              <a:avLst/>
              <a:gdLst>
                <a:gd name="textAreaLeft" fmla="*/ 0 w 92160"/>
                <a:gd name="textAreaRight" fmla="*/ 96840 w 92160"/>
                <a:gd name="textAreaTop" fmla="*/ 0 h 696240"/>
                <a:gd name="textAreaBottom" fmla="*/ 700920 h 6962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648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rgbClr val="000000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165" name="TextBox 3"/>
            <p:cNvSpPr/>
            <p:nvPr/>
          </p:nvSpPr>
          <p:spPr>
            <a:xfrm>
              <a:off x="5323320" y="3609720"/>
              <a:ext cx="869760" cy="42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NL" sz="1400" strike="noStrike" u="none">
                  <a:solidFill>
                    <a:srgbClr val="000000"/>
                  </a:solidFill>
                  <a:uFillTx/>
                  <a:latin typeface="Calibri"/>
                  <a:ea typeface="DejaVu Sans"/>
                </a:rPr>
                <a:t>QKD 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en-NL" sz="1400" strike="noStrike" u="none">
                  <a:solidFill>
                    <a:srgbClr val="000000"/>
                  </a:solidFill>
                  <a:uFillTx/>
                  <a:latin typeface="Calibri"/>
                  <a:ea typeface="DejaVu Sans"/>
                </a:rPr>
                <a:t>Vendor #1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66" name="TextBox 4"/>
            <p:cNvSpPr/>
            <p:nvPr/>
          </p:nvSpPr>
          <p:spPr>
            <a:xfrm>
              <a:off x="6495120" y="3515040"/>
              <a:ext cx="869760" cy="42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NL" sz="1400" strike="noStrike" u="none">
                  <a:solidFill>
                    <a:srgbClr val="000000"/>
                  </a:solidFill>
                  <a:uFillTx/>
                  <a:latin typeface="Calibri"/>
                  <a:ea typeface="DejaVu Sans"/>
                </a:rPr>
                <a:t>QKD 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en-NL" sz="1400" strike="noStrike" u="none">
                  <a:solidFill>
                    <a:srgbClr val="000000"/>
                  </a:solidFill>
                  <a:uFillTx/>
                  <a:latin typeface="Calibri"/>
                  <a:ea typeface="DejaVu Sans"/>
                </a:rPr>
                <a:t>Vendor #2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67" name="TextBox 5"/>
            <p:cNvSpPr/>
            <p:nvPr/>
          </p:nvSpPr>
          <p:spPr>
            <a:xfrm>
              <a:off x="8040240" y="3744000"/>
              <a:ext cx="719640" cy="70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NL" sz="1400" strike="noStrike" u="none">
                  <a:solidFill>
                    <a:srgbClr val="000000"/>
                  </a:solidFill>
                  <a:uFillTx/>
                  <a:latin typeface="Calibri"/>
                  <a:ea typeface="DejaVu Sans"/>
                </a:rPr>
                <a:t>KMS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NL" sz="1400" strike="noStrike" u="none">
                  <a:solidFill>
                    <a:srgbClr val="000000"/>
                  </a:solidFill>
                  <a:uFillTx/>
                  <a:latin typeface="Calibri"/>
                  <a:ea typeface="DejaVu Sans"/>
                </a:rPr>
                <a:t>eduKMS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68" name="TextBox 6"/>
            <p:cNvSpPr/>
            <p:nvPr/>
          </p:nvSpPr>
          <p:spPr>
            <a:xfrm>
              <a:off x="7043760" y="1403640"/>
              <a:ext cx="735480" cy="21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en-NL" sz="1400" strike="noStrike" u="none">
                  <a:solidFill>
                    <a:srgbClr val="000000"/>
                  </a:solidFill>
                  <a:uFillTx/>
                  <a:latin typeface="Calibri"/>
                  <a:ea typeface="DejaVu Sans"/>
                </a:rPr>
                <a:t>REST API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69" name="TextBox 1"/>
            <p:cNvSpPr/>
            <p:nvPr/>
          </p:nvSpPr>
          <p:spPr>
            <a:xfrm>
              <a:off x="8447760" y="2807640"/>
              <a:ext cx="520200" cy="21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en-NL" sz="1400" strike="noStrike" u="none">
                  <a:solidFill>
                    <a:srgbClr val="000000"/>
                  </a:solidFill>
                  <a:uFillTx/>
                  <a:latin typeface="Calibri"/>
                  <a:ea typeface="DejaVu Sans"/>
                </a:rPr>
                <a:t>config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pic>
        <p:nvPicPr>
          <p:cNvPr id="170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3447360" y="1402200"/>
            <a:ext cx="1568520" cy="156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1" name=""/>
          <p:cNvSpPr/>
          <p:nvPr/>
        </p:nvSpPr>
        <p:spPr>
          <a:xfrm>
            <a:off x="3657600" y="2881440"/>
            <a:ext cx="1370880" cy="28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US" sz="1200" strike="noStrike" u="none">
                <a:solidFill>
                  <a:srgbClr val="000000"/>
                </a:solidFill>
                <a:uFillTx/>
                <a:latin typeface="Arial"/>
              </a:rPr>
              <a:t>eduQKD repo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2C96167-4D30-4199-8207-CA47C9EA4032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/>
          </p:nvPr>
        </p:nvSpPr>
        <p:spPr>
          <a:xfrm>
            <a:off x="350280" y="964440"/>
            <a:ext cx="3306600" cy="3355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rgbClr val="18355e"/>
                </a:solidFill>
                <a:uFillTx/>
                <a:latin typeface="Arial"/>
              </a:rPr>
              <a:t>eduQDC: 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trike="noStrike" u="none">
                <a:solidFill>
                  <a:srgbClr val="18355e"/>
                </a:solidFill>
                <a:uFillTx/>
                <a:latin typeface="Arial"/>
              </a:rPr>
              <a:t>Minimalist approach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trike="noStrike" u="none">
                <a:solidFill>
                  <a:srgbClr val="18355e"/>
                </a:solidFill>
                <a:uFillTx/>
                <a:latin typeface="Arial"/>
              </a:rPr>
              <a:t>Only pushes config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rgbClr val="18355e"/>
                </a:solidFill>
                <a:uFillTx/>
                <a:latin typeface="Arial"/>
              </a:rPr>
              <a:t>eduKMS: 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trike="noStrike" u="none">
                <a:solidFill>
                  <a:srgbClr val="18355e"/>
                </a:solidFill>
                <a:uFillTx/>
                <a:latin typeface="Arial"/>
              </a:rPr>
              <a:t>Fully decentralized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trike="noStrike" u="none">
                <a:solidFill>
                  <a:srgbClr val="18355e"/>
                </a:solidFill>
                <a:uFillTx/>
                <a:latin typeface="Arial"/>
              </a:rPr>
              <a:t>ETSI 014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trike="noStrike" u="none">
                <a:solidFill>
                  <a:srgbClr val="18355e"/>
                </a:solidFill>
                <a:uFillTx/>
                <a:latin typeface="Arial"/>
              </a:rPr>
              <a:t>Key-relaying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trike="noStrike" u="none">
                <a:solidFill>
                  <a:srgbClr val="18355e"/>
                </a:solidFill>
                <a:uFillTx/>
                <a:latin typeface="Arial"/>
              </a:rPr>
              <a:t>Vendor agnostic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trike="noStrike" u="none">
                <a:solidFill>
                  <a:srgbClr val="18355e"/>
                </a:solidFill>
                <a:uFillTx/>
                <a:latin typeface="Arial"/>
              </a:rPr>
              <a:t>“</a:t>
            </a:r>
            <a:r>
              <a:rPr b="0" lang="en-US" sz="1200" strike="noStrike" u="none">
                <a:solidFill>
                  <a:srgbClr val="18355e"/>
                </a:solidFill>
                <a:uFillTx/>
                <a:latin typeface="Arial"/>
              </a:rPr>
              <a:t>Continuous key propagation”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040" cy="69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2000" strike="noStrike" u="none">
                <a:solidFill>
                  <a:srgbClr val="e63961"/>
                </a:solidFill>
                <a:uFillTx/>
                <a:latin typeface="Arial"/>
              </a:rPr>
              <a:t>Open Software Stack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74" name=""/>
          <p:cNvGrpSpPr/>
          <p:nvPr/>
        </p:nvGrpSpPr>
        <p:grpSpPr>
          <a:xfrm>
            <a:off x="5135400" y="421200"/>
            <a:ext cx="3833640" cy="4023720"/>
            <a:chOff x="5135400" y="421200"/>
            <a:chExt cx="3833640" cy="4023720"/>
          </a:xfrm>
        </p:grpSpPr>
        <p:sp>
          <p:nvSpPr>
            <p:cNvPr id="175" name="Tijdelijke aanduiding voor verticale tekst 7"/>
            <p:cNvSpPr txBox="1"/>
            <p:nvPr/>
          </p:nvSpPr>
          <p:spPr>
            <a:xfrm rot="17100000">
              <a:off x="6098400" y="1278360"/>
              <a:ext cx="1409760" cy="1510560"/>
            </a:xfrm>
            <a:prstGeom prst="rect">
              <a:avLst/>
            </a:prstGeom>
          </p:spPr>
          <p:txBody>
            <a:bodyPr wrap="none" lIns="0" rIns="0" tIns="0" bIns="0" anchor="b" anchorCtr="1">
              <a:prstTxWarp prst="textArchUp">
                <a:avLst>
                  <a:gd name="adj" fmla="val 10800000"/>
                </a:avLst>
              </a:prstTxWarp>
              <a:noAutofit/>
            </a:bodyPr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1" lang="nl-NL" sz="2800" strike="noStrike" u="none">
                  <a:ln w="0">
                    <a:noFill/>
                  </a:ln>
                  <a:solidFill>
                    <a:schemeClr val="lt1"/>
                  </a:solidFill>
                  <a:uFillTx/>
                  <a:latin typeface="Calibri"/>
                </a:rPr>
                <a:t>QKD</a:t>
              </a:r>
              <a:endParaRPr b="0" lang="en-US" sz="2800" strike="noStrike" u="none">
                <a:ln w="0">
                  <a:noFill/>
                </a:ln>
                <a:solidFill>
                  <a:schemeClr val="lt1"/>
                </a:solidFill>
                <a:uFillTx/>
                <a:latin typeface="Arial"/>
              </a:endParaRPr>
            </a:p>
          </p:txBody>
        </p:sp>
        <p:grpSp>
          <p:nvGrpSpPr>
            <p:cNvPr id="176" name="Groep 7"/>
            <p:cNvGrpSpPr/>
            <p:nvPr/>
          </p:nvGrpSpPr>
          <p:grpSpPr>
            <a:xfrm>
              <a:off x="6527880" y="1215000"/>
              <a:ext cx="444960" cy="187920"/>
              <a:chOff x="6527880" y="1215000"/>
              <a:chExt cx="444960" cy="187920"/>
            </a:xfrm>
          </p:grpSpPr>
          <p:sp>
            <p:nvSpPr>
              <p:cNvPr id="177" name="Vrije vorm: vorm 19"/>
              <p:cNvSpPr/>
              <p:nvPr/>
            </p:nvSpPr>
            <p:spPr>
              <a:xfrm flipH="1" rot="3815400">
                <a:off x="6833160" y="1263960"/>
                <a:ext cx="118800" cy="118800"/>
              </a:xfrm>
              <a:custGeom>
                <a:avLst/>
                <a:gdLst>
                  <a:gd name="textAreaLeft" fmla="*/ 360 w 118800"/>
                  <a:gd name="textAreaRight" fmla="*/ 119520 w 118800"/>
                  <a:gd name="textAreaTop" fmla="*/ 0 h 118800"/>
                  <a:gd name="textAreaBottom" fmla="*/ 119520 h 118800"/>
                </a:gdLst>
                <a:ahLst/>
                <a:rect l="textAreaLeft" t="textAreaTop" r="textAreaRight" b="textAreaBottom"/>
                <a:pathLst>
                  <a:path w="2449366" h="2450387">
                    <a:moveTo>
                      <a:pt x="101599" y="101599"/>
                    </a:moveTo>
                    <a:cubicBezTo>
                      <a:pt x="54520" y="148679"/>
                      <a:pt x="20910" y="209229"/>
                      <a:pt x="7048" y="276972"/>
                    </a:cubicBezTo>
                    <a:lnTo>
                      <a:pt x="1516" y="331841"/>
                    </a:lnTo>
                    <a:lnTo>
                      <a:pt x="820" y="331841"/>
                    </a:lnTo>
                    <a:lnTo>
                      <a:pt x="820" y="338744"/>
                    </a:lnTo>
                    <a:lnTo>
                      <a:pt x="0" y="346881"/>
                    </a:lnTo>
                    <a:lnTo>
                      <a:pt x="820" y="355017"/>
                    </a:lnTo>
                    <a:lnTo>
                      <a:pt x="820" y="1959349"/>
                    </a:lnTo>
                    <a:lnTo>
                      <a:pt x="3907" y="1959349"/>
                    </a:lnTo>
                    <a:lnTo>
                      <a:pt x="820" y="1989974"/>
                    </a:lnTo>
                    <a:cubicBezTo>
                      <a:pt x="820" y="2244253"/>
                      <a:pt x="206954" y="2450387"/>
                      <a:pt x="461233" y="2450387"/>
                    </a:cubicBezTo>
                    <a:cubicBezTo>
                      <a:pt x="715512" y="2450387"/>
                      <a:pt x="921646" y="2244253"/>
                      <a:pt x="921646" y="1989974"/>
                    </a:cubicBezTo>
                    <a:lnTo>
                      <a:pt x="918559" y="1959349"/>
                    </a:lnTo>
                    <a:lnTo>
                      <a:pt x="921645" y="1959349"/>
                    </a:lnTo>
                    <a:lnTo>
                      <a:pt x="921645" y="922668"/>
                    </a:lnTo>
                    <a:lnTo>
                      <a:pt x="1958328" y="922668"/>
                    </a:lnTo>
                    <a:lnTo>
                      <a:pt x="1958328" y="919582"/>
                    </a:lnTo>
                    <a:lnTo>
                      <a:pt x="1988953" y="922669"/>
                    </a:lnTo>
                    <a:cubicBezTo>
                      <a:pt x="2243232" y="922669"/>
                      <a:pt x="2449366" y="716535"/>
                      <a:pt x="2449366" y="462256"/>
                    </a:cubicBezTo>
                    <a:cubicBezTo>
                      <a:pt x="2449366" y="207977"/>
                      <a:pt x="2243232" y="1843"/>
                      <a:pt x="1988953" y="1843"/>
                    </a:cubicBezTo>
                    <a:lnTo>
                      <a:pt x="1958328" y="4930"/>
                    </a:lnTo>
                    <a:lnTo>
                      <a:pt x="1958328" y="1843"/>
                    </a:lnTo>
                    <a:lnTo>
                      <a:pt x="357324" y="1843"/>
                    </a:lnTo>
                    <a:lnTo>
                      <a:pt x="346881" y="0"/>
                    </a:lnTo>
                    <a:cubicBezTo>
                      <a:pt x="251093" y="0"/>
                      <a:pt x="164372" y="38826"/>
                      <a:pt x="101599" y="101599"/>
                    </a:cubicBezTo>
                    <a:close/>
                  </a:path>
                </a:pathLst>
              </a:custGeom>
              <a:solidFill>
                <a:schemeClr val="lt1">
                  <a:alpha val="50000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44000" rIns="144000" tIns="22680" bIns="2268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GB" sz="1600" strike="noStrike" u="none">
                  <a:solidFill>
                    <a:schemeClr val="lt1"/>
                  </a:solidFill>
                  <a:uFillTx/>
                  <a:latin typeface="Calibri Light"/>
                </a:endParaRPr>
              </a:p>
            </p:txBody>
          </p:sp>
          <p:sp>
            <p:nvSpPr>
              <p:cNvPr id="178" name="Vrije vorm: vorm 20"/>
              <p:cNvSpPr/>
              <p:nvPr/>
            </p:nvSpPr>
            <p:spPr>
              <a:xfrm flipH="1" rot="2912400">
                <a:off x="6679440" y="1239120"/>
                <a:ext cx="118440" cy="118800"/>
              </a:xfrm>
              <a:custGeom>
                <a:avLst/>
                <a:gdLst>
                  <a:gd name="textAreaLeft" fmla="*/ -360 w 118440"/>
                  <a:gd name="textAreaRight" fmla="*/ 119160 w 118440"/>
                  <a:gd name="textAreaTop" fmla="*/ 0 h 118800"/>
                  <a:gd name="textAreaBottom" fmla="*/ 119880 h 118800"/>
                </a:gdLst>
                <a:ahLst/>
                <a:rect l="textAreaLeft" t="textAreaTop" r="textAreaRight" b="textAreaBottom"/>
                <a:pathLst>
                  <a:path w="2449366" h="2450387">
                    <a:moveTo>
                      <a:pt x="101599" y="101599"/>
                    </a:moveTo>
                    <a:cubicBezTo>
                      <a:pt x="54520" y="148679"/>
                      <a:pt x="20910" y="209229"/>
                      <a:pt x="7048" y="276972"/>
                    </a:cubicBezTo>
                    <a:lnTo>
                      <a:pt x="1516" y="331841"/>
                    </a:lnTo>
                    <a:lnTo>
                      <a:pt x="820" y="331841"/>
                    </a:lnTo>
                    <a:lnTo>
                      <a:pt x="820" y="338744"/>
                    </a:lnTo>
                    <a:lnTo>
                      <a:pt x="0" y="346881"/>
                    </a:lnTo>
                    <a:lnTo>
                      <a:pt x="820" y="355017"/>
                    </a:lnTo>
                    <a:lnTo>
                      <a:pt x="820" y="1959349"/>
                    </a:lnTo>
                    <a:lnTo>
                      <a:pt x="3907" y="1959349"/>
                    </a:lnTo>
                    <a:lnTo>
                      <a:pt x="820" y="1989974"/>
                    </a:lnTo>
                    <a:cubicBezTo>
                      <a:pt x="820" y="2244253"/>
                      <a:pt x="206954" y="2450387"/>
                      <a:pt x="461233" y="2450387"/>
                    </a:cubicBezTo>
                    <a:cubicBezTo>
                      <a:pt x="715512" y="2450387"/>
                      <a:pt x="921646" y="2244253"/>
                      <a:pt x="921646" y="1989974"/>
                    </a:cubicBezTo>
                    <a:lnTo>
                      <a:pt x="918559" y="1959349"/>
                    </a:lnTo>
                    <a:lnTo>
                      <a:pt x="921645" y="1959349"/>
                    </a:lnTo>
                    <a:lnTo>
                      <a:pt x="921645" y="922668"/>
                    </a:lnTo>
                    <a:lnTo>
                      <a:pt x="1958328" y="922668"/>
                    </a:lnTo>
                    <a:lnTo>
                      <a:pt x="1958328" y="919582"/>
                    </a:lnTo>
                    <a:lnTo>
                      <a:pt x="1988953" y="922669"/>
                    </a:lnTo>
                    <a:cubicBezTo>
                      <a:pt x="2243232" y="922669"/>
                      <a:pt x="2449366" y="716535"/>
                      <a:pt x="2449366" y="462256"/>
                    </a:cubicBezTo>
                    <a:cubicBezTo>
                      <a:pt x="2449366" y="207977"/>
                      <a:pt x="2243232" y="1843"/>
                      <a:pt x="1988953" y="1843"/>
                    </a:cubicBezTo>
                    <a:lnTo>
                      <a:pt x="1958328" y="4930"/>
                    </a:lnTo>
                    <a:lnTo>
                      <a:pt x="1958328" y="1843"/>
                    </a:lnTo>
                    <a:lnTo>
                      <a:pt x="357324" y="1843"/>
                    </a:lnTo>
                    <a:lnTo>
                      <a:pt x="346881" y="0"/>
                    </a:lnTo>
                    <a:cubicBezTo>
                      <a:pt x="251093" y="0"/>
                      <a:pt x="164372" y="38826"/>
                      <a:pt x="101599" y="101599"/>
                    </a:cubicBezTo>
                    <a:close/>
                  </a:path>
                </a:pathLst>
              </a:custGeom>
              <a:solidFill>
                <a:schemeClr val="lt1">
                  <a:alpha val="50000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44000" rIns="144000" tIns="22680" bIns="2268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GB" sz="1600" strike="noStrike" u="none">
                  <a:solidFill>
                    <a:schemeClr val="lt1"/>
                  </a:solidFill>
                  <a:uFillTx/>
                  <a:latin typeface="Calibri Light"/>
                </a:endParaRPr>
              </a:p>
            </p:txBody>
          </p:sp>
          <p:sp>
            <p:nvSpPr>
              <p:cNvPr id="179" name="Vrije vorm: vorm 21"/>
              <p:cNvSpPr/>
              <p:nvPr/>
            </p:nvSpPr>
            <p:spPr>
              <a:xfrm flipH="1" rot="2015400">
                <a:off x="6550560" y="1257120"/>
                <a:ext cx="119880" cy="119160"/>
              </a:xfrm>
              <a:custGeom>
                <a:avLst/>
                <a:gdLst>
                  <a:gd name="textAreaLeft" fmla="*/ -720 w 119880"/>
                  <a:gd name="textAreaRight" fmla="*/ 120240 w 119880"/>
                  <a:gd name="textAreaTop" fmla="*/ 0 h 119160"/>
                  <a:gd name="textAreaBottom" fmla="*/ 120240 h 119160"/>
                </a:gdLst>
                <a:ahLst/>
                <a:rect l="textAreaLeft" t="textAreaTop" r="textAreaRight" b="textAreaBottom"/>
                <a:pathLst>
                  <a:path w="2449366" h="2450387">
                    <a:moveTo>
                      <a:pt x="101599" y="101599"/>
                    </a:moveTo>
                    <a:cubicBezTo>
                      <a:pt x="54520" y="148679"/>
                      <a:pt x="20910" y="209229"/>
                      <a:pt x="7048" y="276972"/>
                    </a:cubicBezTo>
                    <a:lnTo>
                      <a:pt x="1516" y="331841"/>
                    </a:lnTo>
                    <a:lnTo>
                      <a:pt x="820" y="331841"/>
                    </a:lnTo>
                    <a:lnTo>
                      <a:pt x="820" y="338744"/>
                    </a:lnTo>
                    <a:lnTo>
                      <a:pt x="0" y="346881"/>
                    </a:lnTo>
                    <a:lnTo>
                      <a:pt x="820" y="355017"/>
                    </a:lnTo>
                    <a:lnTo>
                      <a:pt x="820" y="1959349"/>
                    </a:lnTo>
                    <a:lnTo>
                      <a:pt x="3907" y="1959349"/>
                    </a:lnTo>
                    <a:lnTo>
                      <a:pt x="820" y="1989974"/>
                    </a:lnTo>
                    <a:cubicBezTo>
                      <a:pt x="820" y="2244253"/>
                      <a:pt x="206954" y="2450387"/>
                      <a:pt x="461233" y="2450387"/>
                    </a:cubicBezTo>
                    <a:cubicBezTo>
                      <a:pt x="715512" y="2450387"/>
                      <a:pt x="921646" y="2244253"/>
                      <a:pt x="921646" y="1989974"/>
                    </a:cubicBezTo>
                    <a:lnTo>
                      <a:pt x="918559" y="1959349"/>
                    </a:lnTo>
                    <a:lnTo>
                      <a:pt x="921645" y="1959349"/>
                    </a:lnTo>
                    <a:lnTo>
                      <a:pt x="921645" y="922668"/>
                    </a:lnTo>
                    <a:lnTo>
                      <a:pt x="1958328" y="922668"/>
                    </a:lnTo>
                    <a:lnTo>
                      <a:pt x="1958328" y="919582"/>
                    </a:lnTo>
                    <a:lnTo>
                      <a:pt x="1988953" y="922669"/>
                    </a:lnTo>
                    <a:cubicBezTo>
                      <a:pt x="2243232" y="922669"/>
                      <a:pt x="2449366" y="716535"/>
                      <a:pt x="2449366" y="462256"/>
                    </a:cubicBezTo>
                    <a:cubicBezTo>
                      <a:pt x="2449366" y="207977"/>
                      <a:pt x="2243232" y="1843"/>
                      <a:pt x="1988953" y="1843"/>
                    </a:cubicBezTo>
                    <a:lnTo>
                      <a:pt x="1958328" y="4930"/>
                    </a:lnTo>
                    <a:lnTo>
                      <a:pt x="1958328" y="1843"/>
                    </a:lnTo>
                    <a:lnTo>
                      <a:pt x="357324" y="1843"/>
                    </a:lnTo>
                    <a:lnTo>
                      <a:pt x="346881" y="0"/>
                    </a:lnTo>
                    <a:cubicBezTo>
                      <a:pt x="251093" y="0"/>
                      <a:pt x="164372" y="38826"/>
                      <a:pt x="101599" y="101599"/>
                    </a:cubicBezTo>
                    <a:close/>
                  </a:path>
                </a:pathLst>
              </a:custGeom>
              <a:solidFill>
                <a:schemeClr val="lt1">
                  <a:alpha val="50000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44000" rIns="144000" tIns="23040" bIns="230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GB" sz="1600" strike="noStrike" u="none">
                  <a:solidFill>
                    <a:schemeClr val="lt1"/>
                  </a:solidFill>
                  <a:uFillTx/>
                  <a:latin typeface="Calibri Light"/>
                </a:endParaRPr>
              </a:p>
            </p:txBody>
          </p:sp>
        </p:grpSp>
        <p:sp>
          <p:nvSpPr>
            <p:cNvPr id="180" name="Tijdelijke aanduiding voor verticale tekst 8"/>
            <p:cNvSpPr txBox="1"/>
            <p:nvPr/>
          </p:nvSpPr>
          <p:spPr>
            <a:xfrm>
              <a:off x="6669000" y="2512080"/>
              <a:ext cx="1567440" cy="1511280"/>
            </a:xfrm>
            <a:prstGeom prst="rect">
              <a:avLst/>
            </a:prstGeom>
          </p:spPr>
          <p:txBody>
            <a:bodyPr wrap="none" lIns="0" rIns="0" tIns="0" bIns="0" anchor="t" anchorCtr="1">
              <a:prstTxWarp prst="textArchDown">
                <a:avLst>
                  <a:gd name="adj" fmla="val 0"/>
                </a:avLst>
              </a:prstTxWarp>
              <a:noAutofit/>
            </a:bodyPr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1" lang="nl-NL" sz="2800" strike="noStrike" u="none">
                  <a:ln w="0">
                    <a:noFill/>
                  </a:ln>
                  <a:solidFill>
                    <a:schemeClr val="lt1"/>
                  </a:solidFill>
                  <a:uFillTx/>
                  <a:latin typeface="Calibri"/>
                </a:rPr>
                <a:t>Threat assesment</a:t>
              </a:r>
              <a:endParaRPr b="0" lang="en-US" sz="2800" strike="noStrike" u="none">
                <a:ln w="0">
                  <a:noFill/>
                </a:ln>
                <a:solidFill>
                  <a:schemeClr val="lt1"/>
                </a:solidFill>
                <a:uFillTx/>
                <a:latin typeface="Arial"/>
              </a:endParaRPr>
            </a:p>
          </p:txBody>
        </p:sp>
        <p:grpSp>
          <p:nvGrpSpPr>
            <p:cNvPr id="181" name="Groep 8"/>
            <p:cNvGrpSpPr/>
            <p:nvPr/>
          </p:nvGrpSpPr>
          <p:grpSpPr>
            <a:xfrm>
              <a:off x="6633720" y="3005280"/>
              <a:ext cx="187920" cy="444240"/>
              <a:chOff x="6633720" y="3005280"/>
              <a:chExt cx="187920" cy="444240"/>
            </a:xfrm>
          </p:grpSpPr>
          <p:sp>
            <p:nvSpPr>
              <p:cNvPr id="182" name="Vrije vorm: vorm 22"/>
              <p:cNvSpPr/>
              <p:nvPr/>
            </p:nvSpPr>
            <p:spPr>
              <a:xfrm flipH="1" rot="20029200">
                <a:off x="6681960" y="3025440"/>
                <a:ext cx="119160" cy="119160"/>
              </a:xfrm>
              <a:custGeom>
                <a:avLst/>
                <a:gdLst>
                  <a:gd name="textAreaLeft" fmla="*/ -720 w 119160"/>
                  <a:gd name="textAreaRight" fmla="*/ 119520 w 119160"/>
                  <a:gd name="textAreaTop" fmla="*/ 0 h 119160"/>
                  <a:gd name="textAreaBottom" fmla="*/ 120240 h 119160"/>
                </a:gdLst>
                <a:ahLst/>
                <a:rect l="textAreaLeft" t="textAreaTop" r="textAreaRight" b="textAreaBottom"/>
                <a:pathLst>
                  <a:path w="2449366" h="2450387">
                    <a:moveTo>
                      <a:pt x="101599" y="101599"/>
                    </a:moveTo>
                    <a:cubicBezTo>
                      <a:pt x="54520" y="148679"/>
                      <a:pt x="20910" y="209229"/>
                      <a:pt x="7048" y="276972"/>
                    </a:cubicBezTo>
                    <a:lnTo>
                      <a:pt x="1516" y="331841"/>
                    </a:lnTo>
                    <a:lnTo>
                      <a:pt x="820" y="331841"/>
                    </a:lnTo>
                    <a:lnTo>
                      <a:pt x="820" y="338744"/>
                    </a:lnTo>
                    <a:lnTo>
                      <a:pt x="0" y="346881"/>
                    </a:lnTo>
                    <a:lnTo>
                      <a:pt x="820" y="355017"/>
                    </a:lnTo>
                    <a:lnTo>
                      <a:pt x="820" y="1959349"/>
                    </a:lnTo>
                    <a:lnTo>
                      <a:pt x="3907" y="1959349"/>
                    </a:lnTo>
                    <a:lnTo>
                      <a:pt x="820" y="1989974"/>
                    </a:lnTo>
                    <a:cubicBezTo>
                      <a:pt x="820" y="2244253"/>
                      <a:pt x="206954" y="2450387"/>
                      <a:pt x="461233" y="2450387"/>
                    </a:cubicBezTo>
                    <a:cubicBezTo>
                      <a:pt x="715512" y="2450387"/>
                      <a:pt x="921646" y="2244253"/>
                      <a:pt x="921646" y="1989974"/>
                    </a:cubicBezTo>
                    <a:lnTo>
                      <a:pt x="918559" y="1959349"/>
                    </a:lnTo>
                    <a:lnTo>
                      <a:pt x="921645" y="1959349"/>
                    </a:lnTo>
                    <a:lnTo>
                      <a:pt x="921645" y="922668"/>
                    </a:lnTo>
                    <a:lnTo>
                      <a:pt x="1958328" y="922668"/>
                    </a:lnTo>
                    <a:lnTo>
                      <a:pt x="1958328" y="919582"/>
                    </a:lnTo>
                    <a:lnTo>
                      <a:pt x="1988953" y="922669"/>
                    </a:lnTo>
                    <a:cubicBezTo>
                      <a:pt x="2243232" y="922669"/>
                      <a:pt x="2449366" y="716535"/>
                      <a:pt x="2449366" y="462256"/>
                    </a:cubicBezTo>
                    <a:cubicBezTo>
                      <a:pt x="2449366" y="207977"/>
                      <a:pt x="2243232" y="1843"/>
                      <a:pt x="1988953" y="1843"/>
                    </a:cubicBezTo>
                    <a:lnTo>
                      <a:pt x="1958328" y="4930"/>
                    </a:lnTo>
                    <a:lnTo>
                      <a:pt x="1958328" y="1843"/>
                    </a:lnTo>
                    <a:lnTo>
                      <a:pt x="357324" y="1843"/>
                    </a:lnTo>
                    <a:lnTo>
                      <a:pt x="346881" y="0"/>
                    </a:lnTo>
                    <a:cubicBezTo>
                      <a:pt x="251093" y="0"/>
                      <a:pt x="164372" y="38826"/>
                      <a:pt x="101599" y="101599"/>
                    </a:cubicBezTo>
                    <a:close/>
                  </a:path>
                </a:pathLst>
              </a:custGeom>
              <a:solidFill>
                <a:schemeClr val="lt1">
                  <a:alpha val="50000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44000" rIns="144000" tIns="22680" bIns="2268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GB" sz="1600" strike="noStrike" u="none">
                  <a:solidFill>
                    <a:schemeClr val="lt1"/>
                  </a:solidFill>
                  <a:uFillTx/>
                  <a:latin typeface="Calibri Light"/>
                </a:endParaRPr>
              </a:p>
            </p:txBody>
          </p:sp>
          <p:sp>
            <p:nvSpPr>
              <p:cNvPr id="183" name="Vrije vorm: vorm 23"/>
              <p:cNvSpPr/>
              <p:nvPr/>
            </p:nvSpPr>
            <p:spPr>
              <a:xfrm flipH="1" rot="19133400">
                <a:off x="6657840" y="3166200"/>
                <a:ext cx="119160" cy="118800"/>
              </a:xfrm>
              <a:custGeom>
                <a:avLst/>
                <a:gdLst>
                  <a:gd name="textAreaLeft" fmla="*/ -720 w 119160"/>
                  <a:gd name="textAreaRight" fmla="*/ 119520 w 119160"/>
                  <a:gd name="textAreaTop" fmla="*/ 0 h 118800"/>
                  <a:gd name="textAreaBottom" fmla="*/ 119880 h 118800"/>
                </a:gdLst>
                <a:ahLst/>
                <a:rect l="textAreaLeft" t="textAreaTop" r="textAreaRight" b="textAreaBottom"/>
                <a:pathLst>
                  <a:path w="2449366" h="2450387">
                    <a:moveTo>
                      <a:pt x="101599" y="101599"/>
                    </a:moveTo>
                    <a:cubicBezTo>
                      <a:pt x="54520" y="148679"/>
                      <a:pt x="20910" y="209229"/>
                      <a:pt x="7048" y="276972"/>
                    </a:cubicBezTo>
                    <a:lnTo>
                      <a:pt x="1516" y="331841"/>
                    </a:lnTo>
                    <a:lnTo>
                      <a:pt x="820" y="331841"/>
                    </a:lnTo>
                    <a:lnTo>
                      <a:pt x="820" y="338744"/>
                    </a:lnTo>
                    <a:lnTo>
                      <a:pt x="0" y="346881"/>
                    </a:lnTo>
                    <a:lnTo>
                      <a:pt x="820" y="355017"/>
                    </a:lnTo>
                    <a:lnTo>
                      <a:pt x="820" y="1959349"/>
                    </a:lnTo>
                    <a:lnTo>
                      <a:pt x="3907" y="1959349"/>
                    </a:lnTo>
                    <a:lnTo>
                      <a:pt x="820" y="1989974"/>
                    </a:lnTo>
                    <a:cubicBezTo>
                      <a:pt x="820" y="2244253"/>
                      <a:pt x="206954" y="2450387"/>
                      <a:pt x="461233" y="2450387"/>
                    </a:cubicBezTo>
                    <a:cubicBezTo>
                      <a:pt x="715512" y="2450387"/>
                      <a:pt x="921646" y="2244253"/>
                      <a:pt x="921646" y="1989974"/>
                    </a:cubicBezTo>
                    <a:lnTo>
                      <a:pt x="918559" y="1959349"/>
                    </a:lnTo>
                    <a:lnTo>
                      <a:pt x="921645" y="1959349"/>
                    </a:lnTo>
                    <a:lnTo>
                      <a:pt x="921645" y="922668"/>
                    </a:lnTo>
                    <a:lnTo>
                      <a:pt x="1958328" y="922668"/>
                    </a:lnTo>
                    <a:lnTo>
                      <a:pt x="1958328" y="919582"/>
                    </a:lnTo>
                    <a:lnTo>
                      <a:pt x="1988953" y="922669"/>
                    </a:lnTo>
                    <a:cubicBezTo>
                      <a:pt x="2243232" y="922669"/>
                      <a:pt x="2449366" y="716535"/>
                      <a:pt x="2449366" y="462256"/>
                    </a:cubicBezTo>
                    <a:cubicBezTo>
                      <a:pt x="2449366" y="207977"/>
                      <a:pt x="2243232" y="1843"/>
                      <a:pt x="1988953" y="1843"/>
                    </a:cubicBezTo>
                    <a:lnTo>
                      <a:pt x="1958328" y="4930"/>
                    </a:lnTo>
                    <a:lnTo>
                      <a:pt x="1958328" y="1843"/>
                    </a:lnTo>
                    <a:lnTo>
                      <a:pt x="357324" y="1843"/>
                    </a:lnTo>
                    <a:lnTo>
                      <a:pt x="346881" y="0"/>
                    </a:lnTo>
                    <a:cubicBezTo>
                      <a:pt x="251093" y="0"/>
                      <a:pt x="164372" y="38826"/>
                      <a:pt x="101599" y="101599"/>
                    </a:cubicBezTo>
                    <a:close/>
                  </a:path>
                </a:pathLst>
              </a:custGeom>
              <a:solidFill>
                <a:schemeClr val="lt1">
                  <a:alpha val="50000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44000" rIns="144000" tIns="22680" bIns="2268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GB" sz="1600" strike="noStrike" u="none">
                  <a:solidFill>
                    <a:schemeClr val="lt1"/>
                  </a:solidFill>
                  <a:uFillTx/>
                  <a:latin typeface="Calibri Light"/>
                </a:endParaRPr>
              </a:p>
            </p:txBody>
          </p:sp>
          <p:sp>
            <p:nvSpPr>
              <p:cNvPr id="184" name="Vrije vorm: vorm 24"/>
              <p:cNvSpPr/>
              <p:nvPr/>
            </p:nvSpPr>
            <p:spPr>
              <a:xfrm flipH="1" rot="18224400">
                <a:off x="6661440" y="3307320"/>
                <a:ext cx="119160" cy="119160"/>
              </a:xfrm>
              <a:custGeom>
                <a:avLst/>
                <a:gdLst>
                  <a:gd name="textAreaLeft" fmla="*/ -720 w 119160"/>
                  <a:gd name="textAreaRight" fmla="*/ 119520 w 119160"/>
                  <a:gd name="textAreaTop" fmla="*/ 0 h 119160"/>
                  <a:gd name="textAreaBottom" fmla="*/ 120240 h 119160"/>
                </a:gdLst>
                <a:ahLst/>
                <a:rect l="textAreaLeft" t="textAreaTop" r="textAreaRight" b="textAreaBottom"/>
                <a:pathLst>
                  <a:path w="2449366" h="2450387">
                    <a:moveTo>
                      <a:pt x="101599" y="101599"/>
                    </a:moveTo>
                    <a:cubicBezTo>
                      <a:pt x="54520" y="148679"/>
                      <a:pt x="20910" y="209229"/>
                      <a:pt x="7048" y="276972"/>
                    </a:cubicBezTo>
                    <a:lnTo>
                      <a:pt x="1516" y="331841"/>
                    </a:lnTo>
                    <a:lnTo>
                      <a:pt x="820" y="331841"/>
                    </a:lnTo>
                    <a:lnTo>
                      <a:pt x="820" y="338744"/>
                    </a:lnTo>
                    <a:lnTo>
                      <a:pt x="0" y="346881"/>
                    </a:lnTo>
                    <a:lnTo>
                      <a:pt x="820" y="355017"/>
                    </a:lnTo>
                    <a:lnTo>
                      <a:pt x="820" y="1959349"/>
                    </a:lnTo>
                    <a:lnTo>
                      <a:pt x="3907" y="1959349"/>
                    </a:lnTo>
                    <a:lnTo>
                      <a:pt x="820" y="1989974"/>
                    </a:lnTo>
                    <a:cubicBezTo>
                      <a:pt x="820" y="2244253"/>
                      <a:pt x="206954" y="2450387"/>
                      <a:pt x="461233" y="2450387"/>
                    </a:cubicBezTo>
                    <a:cubicBezTo>
                      <a:pt x="715512" y="2450387"/>
                      <a:pt x="921646" y="2244253"/>
                      <a:pt x="921646" y="1989974"/>
                    </a:cubicBezTo>
                    <a:lnTo>
                      <a:pt x="918559" y="1959349"/>
                    </a:lnTo>
                    <a:lnTo>
                      <a:pt x="921645" y="1959349"/>
                    </a:lnTo>
                    <a:lnTo>
                      <a:pt x="921645" y="922668"/>
                    </a:lnTo>
                    <a:lnTo>
                      <a:pt x="1958328" y="922668"/>
                    </a:lnTo>
                    <a:lnTo>
                      <a:pt x="1958328" y="919582"/>
                    </a:lnTo>
                    <a:lnTo>
                      <a:pt x="1988953" y="922669"/>
                    </a:lnTo>
                    <a:cubicBezTo>
                      <a:pt x="2243232" y="922669"/>
                      <a:pt x="2449366" y="716535"/>
                      <a:pt x="2449366" y="462256"/>
                    </a:cubicBezTo>
                    <a:cubicBezTo>
                      <a:pt x="2449366" y="207977"/>
                      <a:pt x="2243232" y="1843"/>
                      <a:pt x="1988953" y="1843"/>
                    </a:cubicBezTo>
                    <a:lnTo>
                      <a:pt x="1958328" y="4930"/>
                    </a:lnTo>
                    <a:lnTo>
                      <a:pt x="1958328" y="1843"/>
                    </a:lnTo>
                    <a:lnTo>
                      <a:pt x="357324" y="1843"/>
                    </a:lnTo>
                    <a:lnTo>
                      <a:pt x="346881" y="0"/>
                    </a:lnTo>
                    <a:cubicBezTo>
                      <a:pt x="251093" y="0"/>
                      <a:pt x="164372" y="38826"/>
                      <a:pt x="101599" y="101599"/>
                    </a:cubicBezTo>
                    <a:close/>
                  </a:path>
                </a:pathLst>
              </a:custGeom>
              <a:solidFill>
                <a:schemeClr val="lt1">
                  <a:alpha val="50000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44000" rIns="144000" tIns="22680" bIns="2268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GB" sz="1600" strike="noStrike" u="none">
                  <a:solidFill>
                    <a:schemeClr val="lt1"/>
                  </a:solidFill>
                  <a:uFillTx/>
                  <a:latin typeface="Calibri Light"/>
                </a:endParaRPr>
              </a:p>
            </p:txBody>
          </p:sp>
        </p:grpSp>
        <p:sp>
          <p:nvSpPr>
            <p:cNvPr id="185" name="Tijdelijke aanduiding voor verticale tekst 9"/>
            <p:cNvSpPr txBox="1"/>
            <p:nvPr/>
          </p:nvSpPr>
          <p:spPr>
            <a:xfrm rot="4500000">
              <a:off x="7252200" y="1277280"/>
              <a:ext cx="1568160" cy="1510920"/>
            </a:xfrm>
            <a:prstGeom prst="rect">
              <a:avLst/>
            </a:prstGeom>
          </p:spPr>
          <p:txBody>
            <a:bodyPr wrap="none" lIns="0" rIns="0" tIns="0" bIns="0" anchor="b" anchorCtr="1">
              <a:prstTxWarp prst="textArchUp">
                <a:avLst>
                  <a:gd name="adj" fmla="val 10800000"/>
                </a:avLst>
              </a:prstTxWarp>
              <a:noAutofit/>
            </a:bodyPr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1" lang="nl-NL" sz="2800" strike="noStrike" u="none">
                  <a:ln w="0">
                    <a:noFill/>
                  </a:ln>
                  <a:solidFill>
                    <a:schemeClr val="lt1"/>
                  </a:solidFill>
                  <a:uFillTx/>
                  <a:latin typeface="Calibri"/>
                </a:rPr>
                <a:t>PQC</a:t>
              </a:r>
              <a:endParaRPr b="0" lang="en-US" sz="2800" strike="noStrike" u="none">
                <a:ln w="0">
                  <a:noFill/>
                </a:ln>
                <a:solidFill>
                  <a:schemeClr val="lt1"/>
                </a:solidFill>
                <a:uFillTx/>
                <a:latin typeface="Arial"/>
              </a:endParaRPr>
            </a:p>
          </p:txBody>
        </p:sp>
        <p:grpSp>
          <p:nvGrpSpPr>
            <p:cNvPr id="186" name="Groep 9"/>
            <p:cNvGrpSpPr/>
            <p:nvPr/>
          </p:nvGrpSpPr>
          <p:grpSpPr>
            <a:xfrm>
              <a:off x="8462520" y="2356200"/>
              <a:ext cx="325080" cy="352080"/>
              <a:chOff x="8462520" y="2356200"/>
              <a:chExt cx="325080" cy="352080"/>
            </a:xfrm>
          </p:grpSpPr>
          <p:sp>
            <p:nvSpPr>
              <p:cNvPr id="187" name="Vrije vorm: vorm 25"/>
              <p:cNvSpPr/>
              <p:nvPr/>
            </p:nvSpPr>
            <p:spPr>
              <a:xfrm flipH="1" rot="11697000">
                <a:off x="8475480" y="2576160"/>
                <a:ext cx="119160" cy="118800"/>
              </a:xfrm>
              <a:custGeom>
                <a:avLst/>
                <a:gdLst>
                  <a:gd name="textAreaLeft" fmla="*/ -720 w 119160"/>
                  <a:gd name="textAreaRight" fmla="*/ 119520 w 119160"/>
                  <a:gd name="textAreaTop" fmla="*/ 0 h 118800"/>
                  <a:gd name="textAreaBottom" fmla="*/ 119520 h 118800"/>
                </a:gdLst>
                <a:ahLst/>
                <a:rect l="textAreaLeft" t="textAreaTop" r="textAreaRight" b="textAreaBottom"/>
                <a:pathLst>
                  <a:path w="2449366" h="2450387">
                    <a:moveTo>
                      <a:pt x="101599" y="101599"/>
                    </a:moveTo>
                    <a:cubicBezTo>
                      <a:pt x="54520" y="148679"/>
                      <a:pt x="20910" y="209229"/>
                      <a:pt x="7048" y="276972"/>
                    </a:cubicBezTo>
                    <a:lnTo>
                      <a:pt x="1516" y="331841"/>
                    </a:lnTo>
                    <a:lnTo>
                      <a:pt x="820" y="331841"/>
                    </a:lnTo>
                    <a:lnTo>
                      <a:pt x="820" y="338744"/>
                    </a:lnTo>
                    <a:lnTo>
                      <a:pt x="0" y="346881"/>
                    </a:lnTo>
                    <a:lnTo>
                      <a:pt x="820" y="355017"/>
                    </a:lnTo>
                    <a:lnTo>
                      <a:pt x="820" y="1959349"/>
                    </a:lnTo>
                    <a:lnTo>
                      <a:pt x="3907" y="1959349"/>
                    </a:lnTo>
                    <a:lnTo>
                      <a:pt x="820" y="1989974"/>
                    </a:lnTo>
                    <a:cubicBezTo>
                      <a:pt x="820" y="2244253"/>
                      <a:pt x="206954" y="2450387"/>
                      <a:pt x="461233" y="2450387"/>
                    </a:cubicBezTo>
                    <a:cubicBezTo>
                      <a:pt x="715512" y="2450387"/>
                      <a:pt x="921646" y="2244253"/>
                      <a:pt x="921646" y="1989974"/>
                    </a:cubicBezTo>
                    <a:lnTo>
                      <a:pt x="918559" y="1959349"/>
                    </a:lnTo>
                    <a:lnTo>
                      <a:pt x="921645" y="1959349"/>
                    </a:lnTo>
                    <a:lnTo>
                      <a:pt x="921645" y="922668"/>
                    </a:lnTo>
                    <a:lnTo>
                      <a:pt x="1958328" y="922668"/>
                    </a:lnTo>
                    <a:lnTo>
                      <a:pt x="1958328" y="919582"/>
                    </a:lnTo>
                    <a:lnTo>
                      <a:pt x="1988953" y="922669"/>
                    </a:lnTo>
                    <a:cubicBezTo>
                      <a:pt x="2243232" y="922669"/>
                      <a:pt x="2449366" y="716535"/>
                      <a:pt x="2449366" y="462256"/>
                    </a:cubicBezTo>
                    <a:cubicBezTo>
                      <a:pt x="2449366" y="207977"/>
                      <a:pt x="2243232" y="1843"/>
                      <a:pt x="1988953" y="1843"/>
                    </a:cubicBezTo>
                    <a:lnTo>
                      <a:pt x="1958328" y="4930"/>
                    </a:lnTo>
                    <a:lnTo>
                      <a:pt x="1958328" y="1843"/>
                    </a:lnTo>
                    <a:lnTo>
                      <a:pt x="357324" y="1843"/>
                    </a:lnTo>
                    <a:lnTo>
                      <a:pt x="346881" y="0"/>
                    </a:lnTo>
                    <a:cubicBezTo>
                      <a:pt x="251093" y="0"/>
                      <a:pt x="164372" y="38826"/>
                      <a:pt x="101599" y="101599"/>
                    </a:cubicBezTo>
                    <a:close/>
                  </a:path>
                </a:pathLst>
              </a:custGeom>
              <a:solidFill>
                <a:schemeClr val="lt1">
                  <a:alpha val="50000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44000" rIns="144000" tIns="22680" bIns="2268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GB" sz="1600" strike="noStrike" u="none">
                  <a:solidFill>
                    <a:schemeClr val="lt1"/>
                  </a:solidFill>
                  <a:uFillTx/>
                  <a:latin typeface="Calibri Light"/>
                </a:endParaRPr>
              </a:p>
            </p:txBody>
          </p:sp>
          <p:sp>
            <p:nvSpPr>
              <p:cNvPr id="188" name="Vrije vorm: vorm 26"/>
              <p:cNvSpPr/>
              <p:nvPr/>
            </p:nvSpPr>
            <p:spPr>
              <a:xfrm flipH="1" rot="10800000">
                <a:off x="8574480" y="2486520"/>
                <a:ext cx="119160" cy="119160"/>
              </a:xfrm>
              <a:custGeom>
                <a:avLst/>
                <a:gdLst>
                  <a:gd name="textAreaLeft" fmla="*/ -720 w 119160"/>
                  <a:gd name="textAreaRight" fmla="*/ 119520 w 119160"/>
                  <a:gd name="textAreaTop" fmla="*/ 0 h 119160"/>
                  <a:gd name="textAreaBottom" fmla="*/ 120240 h 119160"/>
                </a:gdLst>
                <a:ahLst/>
                <a:rect l="textAreaLeft" t="textAreaTop" r="textAreaRight" b="textAreaBottom"/>
                <a:pathLst>
                  <a:path w="2449366" h="2450387">
                    <a:moveTo>
                      <a:pt x="101599" y="101599"/>
                    </a:moveTo>
                    <a:cubicBezTo>
                      <a:pt x="54520" y="148679"/>
                      <a:pt x="20910" y="209229"/>
                      <a:pt x="7048" y="276972"/>
                    </a:cubicBezTo>
                    <a:lnTo>
                      <a:pt x="1516" y="331841"/>
                    </a:lnTo>
                    <a:lnTo>
                      <a:pt x="820" y="331841"/>
                    </a:lnTo>
                    <a:lnTo>
                      <a:pt x="820" y="338744"/>
                    </a:lnTo>
                    <a:lnTo>
                      <a:pt x="0" y="346881"/>
                    </a:lnTo>
                    <a:lnTo>
                      <a:pt x="820" y="355017"/>
                    </a:lnTo>
                    <a:lnTo>
                      <a:pt x="820" y="1959349"/>
                    </a:lnTo>
                    <a:lnTo>
                      <a:pt x="3907" y="1959349"/>
                    </a:lnTo>
                    <a:lnTo>
                      <a:pt x="820" y="1989974"/>
                    </a:lnTo>
                    <a:cubicBezTo>
                      <a:pt x="820" y="2244253"/>
                      <a:pt x="206954" y="2450387"/>
                      <a:pt x="461233" y="2450387"/>
                    </a:cubicBezTo>
                    <a:cubicBezTo>
                      <a:pt x="715512" y="2450387"/>
                      <a:pt x="921646" y="2244253"/>
                      <a:pt x="921646" y="1989974"/>
                    </a:cubicBezTo>
                    <a:lnTo>
                      <a:pt x="918559" y="1959349"/>
                    </a:lnTo>
                    <a:lnTo>
                      <a:pt x="921645" y="1959349"/>
                    </a:lnTo>
                    <a:lnTo>
                      <a:pt x="921645" y="922668"/>
                    </a:lnTo>
                    <a:lnTo>
                      <a:pt x="1958328" y="922668"/>
                    </a:lnTo>
                    <a:lnTo>
                      <a:pt x="1958328" y="919582"/>
                    </a:lnTo>
                    <a:lnTo>
                      <a:pt x="1988953" y="922669"/>
                    </a:lnTo>
                    <a:cubicBezTo>
                      <a:pt x="2243232" y="922669"/>
                      <a:pt x="2449366" y="716535"/>
                      <a:pt x="2449366" y="462256"/>
                    </a:cubicBezTo>
                    <a:cubicBezTo>
                      <a:pt x="2449366" y="207977"/>
                      <a:pt x="2243232" y="1843"/>
                      <a:pt x="1988953" y="1843"/>
                    </a:cubicBezTo>
                    <a:lnTo>
                      <a:pt x="1958328" y="4930"/>
                    </a:lnTo>
                    <a:lnTo>
                      <a:pt x="1958328" y="1843"/>
                    </a:lnTo>
                    <a:lnTo>
                      <a:pt x="357324" y="1843"/>
                    </a:lnTo>
                    <a:lnTo>
                      <a:pt x="346881" y="0"/>
                    </a:lnTo>
                    <a:cubicBezTo>
                      <a:pt x="251093" y="0"/>
                      <a:pt x="164372" y="38826"/>
                      <a:pt x="101599" y="101599"/>
                    </a:cubicBezTo>
                    <a:close/>
                  </a:path>
                </a:pathLst>
              </a:custGeom>
              <a:solidFill>
                <a:schemeClr val="lt1">
                  <a:alpha val="50000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44000" rIns="144000" tIns="22680" bIns="2268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GB" sz="1600" strike="noStrike" u="none">
                  <a:solidFill>
                    <a:schemeClr val="lt1"/>
                  </a:solidFill>
                  <a:uFillTx/>
                  <a:latin typeface="Calibri Light"/>
                </a:endParaRPr>
              </a:p>
            </p:txBody>
          </p:sp>
          <p:sp>
            <p:nvSpPr>
              <p:cNvPr id="189" name="Vrije vorm: vorm 27"/>
              <p:cNvSpPr/>
              <p:nvPr/>
            </p:nvSpPr>
            <p:spPr>
              <a:xfrm flipH="1" rot="9890400">
                <a:off x="8654760" y="2369520"/>
                <a:ext cx="119160" cy="118080"/>
              </a:xfrm>
              <a:custGeom>
                <a:avLst/>
                <a:gdLst>
                  <a:gd name="textAreaLeft" fmla="*/ -720 w 119160"/>
                  <a:gd name="textAreaRight" fmla="*/ 119520 w 119160"/>
                  <a:gd name="textAreaTop" fmla="*/ 0 h 118080"/>
                  <a:gd name="textAreaBottom" fmla="*/ 118440 h 118080"/>
                </a:gdLst>
                <a:ahLst/>
                <a:rect l="textAreaLeft" t="textAreaTop" r="textAreaRight" b="textAreaBottom"/>
                <a:pathLst>
                  <a:path w="2449366" h="2450387">
                    <a:moveTo>
                      <a:pt x="101599" y="101599"/>
                    </a:moveTo>
                    <a:cubicBezTo>
                      <a:pt x="54520" y="148679"/>
                      <a:pt x="20910" y="209229"/>
                      <a:pt x="7048" y="276972"/>
                    </a:cubicBezTo>
                    <a:lnTo>
                      <a:pt x="1516" y="331841"/>
                    </a:lnTo>
                    <a:lnTo>
                      <a:pt x="820" y="331841"/>
                    </a:lnTo>
                    <a:lnTo>
                      <a:pt x="820" y="338744"/>
                    </a:lnTo>
                    <a:lnTo>
                      <a:pt x="0" y="346881"/>
                    </a:lnTo>
                    <a:lnTo>
                      <a:pt x="820" y="355017"/>
                    </a:lnTo>
                    <a:lnTo>
                      <a:pt x="820" y="1959349"/>
                    </a:lnTo>
                    <a:lnTo>
                      <a:pt x="3907" y="1959349"/>
                    </a:lnTo>
                    <a:lnTo>
                      <a:pt x="820" y="1989974"/>
                    </a:lnTo>
                    <a:cubicBezTo>
                      <a:pt x="820" y="2244253"/>
                      <a:pt x="206954" y="2450387"/>
                      <a:pt x="461233" y="2450387"/>
                    </a:cubicBezTo>
                    <a:cubicBezTo>
                      <a:pt x="715512" y="2450387"/>
                      <a:pt x="921646" y="2244253"/>
                      <a:pt x="921646" y="1989974"/>
                    </a:cubicBezTo>
                    <a:lnTo>
                      <a:pt x="918559" y="1959349"/>
                    </a:lnTo>
                    <a:lnTo>
                      <a:pt x="921645" y="1959349"/>
                    </a:lnTo>
                    <a:lnTo>
                      <a:pt x="921645" y="922668"/>
                    </a:lnTo>
                    <a:lnTo>
                      <a:pt x="1958328" y="922668"/>
                    </a:lnTo>
                    <a:lnTo>
                      <a:pt x="1958328" y="919582"/>
                    </a:lnTo>
                    <a:lnTo>
                      <a:pt x="1988953" y="922669"/>
                    </a:lnTo>
                    <a:cubicBezTo>
                      <a:pt x="2243232" y="922669"/>
                      <a:pt x="2449366" y="716535"/>
                      <a:pt x="2449366" y="462256"/>
                    </a:cubicBezTo>
                    <a:cubicBezTo>
                      <a:pt x="2449366" y="207977"/>
                      <a:pt x="2243232" y="1843"/>
                      <a:pt x="1988953" y="1843"/>
                    </a:cubicBezTo>
                    <a:lnTo>
                      <a:pt x="1958328" y="4930"/>
                    </a:lnTo>
                    <a:lnTo>
                      <a:pt x="1958328" y="1843"/>
                    </a:lnTo>
                    <a:lnTo>
                      <a:pt x="357324" y="1843"/>
                    </a:lnTo>
                    <a:lnTo>
                      <a:pt x="346881" y="0"/>
                    </a:lnTo>
                    <a:cubicBezTo>
                      <a:pt x="251093" y="0"/>
                      <a:pt x="164372" y="38826"/>
                      <a:pt x="101599" y="101599"/>
                    </a:cubicBezTo>
                    <a:close/>
                  </a:path>
                </a:pathLst>
              </a:custGeom>
              <a:solidFill>
                <a:schemeClr val="lt1">
                  <a:alpha val="50000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44000" rIns="144000" tIns="22680" bIns="2268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GB" sz="1600" strike="noStrike" u="none">
                  <a:solidFill>
                    <a:schemeClr val="lt1"/>
                  </a:solidFill>
                  <a:uFillTx/>
                  <a:latin typeface="Calibri Light"/>
                </a:endParaRPr>
              </a:p>
            </p:txBody>
          </p:sp>
        </p:grpSp>
        <p:sp>
          <p:nvSpPr>
            <p:cNvPr id="190" name="Rounded Rectangle 9"/>
            <p:cNvSpPr/>
            <p:nvPr/>
          </p:nvSpPr>
          <p:spPr>
            <a:xfrm>
              <a:off x="5488560" y="421200"/>
              <a:ext cx="3007080" cy="7869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d9fa1"/>
                </a:gs>
                <a:gs pos="70000">
                  <a:srgbClr val="729fcf"/>
                </a:gs>
              </a:gsLst>
              <a:lin ang="2700000"/>
            </a:gradFill>
            <a:ln w="6480">
              <a:solidFill>
                <a:srgbClr val="a5a5a5"/>
              </a:solidFill>
              <a:miter/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NL" sz="1800" strike="noStrike" u="none">
                <a:solidFill>
                  <a:schemeClr val="dk1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191" name="Rounded Rectangle 10"/>
            <p:cNvSpPr/>
            <p:nvPr/>
          </p:nvSpPr>
          <p:spPr>
            <a:xfrm>
              <a:off x="5488560" y="1810080"/>
              <a:ext cx="3007080" cy="7869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ea9e"/>
                </a:gs>
                <a:gs pos="100000">
                  <a:srgbClr val="ffe690"/>
                </a:gs>
              </a:gsLst>
              <a:lin ang="5400000"/>
            </a:gradFill>
            <a:ln w="6480">
              <a:solidFill>
                <a:srgbClr val="4472c4"/>
              </a:solidFill>
              <a:miter/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NL" sz="1800" strike="noStrike" u="none">
                <a:solidFill>
                  <a:schemeClr val="dk1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192" name="Rounded Rectangle 12"/>
            <p:cNvSpPr/>
            <p:nvPr/>
          </p:nvSpPr>
          <p:spPr>
            <a:xfrm>
              <a:off x="5135400" y="3324960"/>
              <a:ext cx="946080" cy="7869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efa6a4"/>
                </a:gs>
                <a:gs pos="100000">
                  <a:srgbClr val="eb9895"/>
                </a:gs>
              </a:gsLst>
              <a:lin ang="5400000"/>
            </a:gradFill>
            <a:ln w="6480">
              <a:solidFill>
                <a:srgbClr val="ed7d31"/>
              </a:solidFill>
              <a:miter/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NL" sz="1800" strike="noStrike" u="none">
                <a:solidFill>
                  <a:schemeClr val="dk1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193" name="Rounded Rectangle 13"/>
            <p:cNvSpPr/>
            <p:nvPr/>
          </p:nvSpPr>
          <p:spPr>
            <a:xfrm>
              <a:off x="5261400" y="3450600"/>
              <a:ext cx="946080" cy="7869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efa6a4"/>
                </a:gs>
                <a:gs pos="100000">
                  <a:srgbClr val="eb9895"/>
                </a:gs>
              </a:gsLst>
              <a:lin ang="5400000"/>
            </a:gradFill>
            <a:ln w="6480">
              <a:solidFill>
                <a:srgbClr val="ed7d31"/>
              </a:solidFill>
              <a:miter/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NL" sz="1800" strike="noStrike" u="none">
                <a:solidFill>
                  <a:schemeClr val="dk1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194" name="Rounded Rectangle 15"/>
            <p:cNvSpPr/>
            <p:nvPr/>
          </p:nvSpPr>
          <p:spPr>
            <a:xfrm>
              <a:off x="6343200" y="3194640"/>
              <a:ext cx="946080" cy="7869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efa6a4"/>
                </a:gs>
                <a:gs pos="100000">
                  <a:srgbClr val="eb9895"/>
                </a:gs>
              </a:gsLst>
              <a:lin ang="5400000"/>
            </a:gradFill>
            <a:ln w="6480">
              <a:solidFill>
                <a:srgbClr val="ed7d31"/>
              </a:solidFill>
              <a:miter/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NL" sz="1800" strike="noStrike" u="none">
                <a:solidFill>
                  <a:schemeClr val="dk1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195" name="Rounded Rectangle 16"/>
            <p:cNvSpPr/>
            <p:nvPr/>
          </p:nvSpPr>
          <p:spPr>
            <a:xfrm>
              <a:off x="7546320" y="3198960"/>
              <a:ext cx="946080" cy="7869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b89d"/>
                </a:gs>
                <a:gs pos="100000">
                  <a:srgbClr val="f8ac90"/>
                </a:gs>
              </a:gsLst>
              <a:lin ang="5400000"/>
            </a:gradFill>
            <a:ln w="6480">
              <a:solidFill>
                <a:srgbClr val="5b9bd5"/>
              </a:solidFill>
              <a:miter/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NL" sz="1800" strike="noStrike" u="none">
                <a:solidFill>
                  <a:schemeClr val="dk1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196" name="Rounded Rectangle 17"/>
            <p:cNvSpPr/>
            <p:nvPr/>
          </p:nvSpPr>
          <p:spPr>
            <a:xfrm>
              <a:off x="7672320" y="3324960"/>
              <a:ext cx="946080" cy="7869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b89d"/>
                </a:gs>
                <a:gs pos="100000">
                  <a:srgbClr val="f8ac90"/>
                </a:gs>
              </a:gsLst>
              <a:lin ang="5400000"/>
            </a:gradFill>
            <a:ln w="6480">
              <a:solidFill>
                <a:srgbClr val="5b9bd5"/>
              </a:solidFill>
              <a:miter/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NL" sz="1800" strike="noStrike" u="none">
                <a:solidFill>
                  <a:schemeClr val="dk1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197" name="Rounded Rectangle 18"/>
            <p:cNvSpPr/>
            <p:nvPr/>
          </p:nvSpPr>
          <p:spPr>
            <a:xfrm>
              <a:off x="7798320" y="3450600"/>
              <a:ext cx="946080" cy="7869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b89d"/>
                </a:gs>
                <a:gs pos="100000">
                  <a:srgbClr val="f8ac90"/>
                </a:gs>
              </a:gsLst>
              <a:lin ang="5400000"/>
            </a:gradFill>
            <a:ln w="6480">
              <a:solidFill>
                <a:srgbClr val="5b9bd5"/>
              </a:solidFill>
              <a:miter/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NL" sz="1800" strike="noStrike" u="none">
                <a:solidFill>
                  <a:schemeClr val="dk1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198" name="Rounded Rectangle 19"/>
            <p:cNvSpPr/>
            <p:nvPr/>
          </p:nvSpPr>
          <p:spPr>
            <a:xfrm>
              <a:off x="7924320" y="3576960"/>
              <a:ext cx="946080" cy="7869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b89d"/>
                </a:gs>
                <a:gs pos="100000">
                  <a:srgbClr val="f8ac90"/>
                </a:gs>
              </a:gsLst>
              <a:lin ang="5400000"/>
            </a:gradFill>
            <a:ln w="6480">
              <a:solidFill>
                <a:srgbClr val="5b9bd5"/>
              </a:solidFill>
              <a:miter/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NL" sz="1800" strike="noStrike" u="none">
                <a:solidFill>
                  <a:schemeClr val="dk1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199" name="TextBox 2"/>
            <p:cNvSpPr/>
            <p:nvPr/>
          </p:nvSpPr>
          <p:spPr>
            <a:xfrm>
              <a:off x="5878800" y="578160"/>
              <a:ext cx="2233080" cy="42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NL" sz="1400" strike="noStrike" u="none">
                  <a:solidFill>
                    <a:srgbClr val="000000"/>
                  </a:solidFill>
                  <a:uFillTx/>
                  <a:latin typeface="Calibri"/>
                  <a:ea typeface="DejaVu Sans"/>
                </a:rPr>
                <a:t>Service A&amp;O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i="1" lang="en-NL" sz="1400" strike="noStrike" u="none">
                  <a:solidFill>
                    <a:srgbClr val="000000"/>
                  </a:solidFill>
                  <a:uFillTx/>
                  <a:latin typeface="Calibri"/>
                  <a:ea typeface="DejaVu Sans"/>
                </a:rPr>
                <a:t>WorkflowOrchestrator</a:t>
              </a:r>
              <a:r>
                <a:rPr b="1" lang="en-NL" sz="1400" strike="noStrike" u="none">
                  <a:solidFill>
                    <a:srgbClr val="000000"/>
                  </a:solidFill>
                  <a:uFillTx/>
                  <a:latin typeface="Calibri"/>
                  <a:ea typeface="DejaVu Sans"/>
                </a:rPr>
                <a:t>.org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00" name="TextBox 15"/>
            <p:cNvSpPr/>
            <p:nvPr/>
          </p:nvSpPr>
          <p:spPr>
            <a:xfrm>
              <a:off x="6330240" y="1983600"/>
              <a:ext cx="1327320" cy="42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en-NL" sz="1400" strike="noStrike" u="none">
                  <a:solidFill>
                    <a:srgbClr val="000000"/>
                  </a:solidFill>
                  <a:uFillTx/>
                  <a:latin typeface="Calibri"/>
                  <a:ea typeface="DejaVu Sans"/>
                </a:rPr>
                <a:t>Domain Control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NL" sz="1400" strike="noStrike" u="none">
                  <a:solidFill>
                    <a:srgbClr val="000000"/>
                  </a:solidFill>
                  <a:uFillTx/>
                  <a:latin typeface="Calibri"/>
                  <a:ea typeface="DejaVu Sans"/>
                </a:rPr>
                <a:t>eduQDC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01" name="Straight Arrow Connector 16"/>
            <p:cNvSpPr/>
            <p:nvPr/>
          </p:nvSpPr>
          <p:spPr>
            <a:xfrm>
              <a:off x="6994800" y="1213920"/>
              <a:ext cx="360" cy="591120"/>
            </a:xfrm>
            <a:custGeom>
              <a:avLst/>
              <a:gdLst>
                <a:gd name="textAreaLeft" fmla="*/ 0 w 360"/>
                <a:gd name="textAreaRight" fmla="*/ 23592960 w 360"/>
                <a:gd name="textAreaTop" fmla="*/ 0 h 591120"/>
                <a:gd name="textAreaBottom" fmla="*/ 595800 h 59112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648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rgbClr val="000000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202" name="Straight Arrow Connector 17"/>
            <p:cNvSpPr/>
            <p:nvPr/>
          </p:nvSpPr>
          <p:spPr>
            <a:xfrm flipH="1">
              <a:off x="8017200" y="2602080"/>
              <a:ext cx="246960" cy="591480"/>
            </a:xfrm>
            <a:custGeom>
              <a:avLst/>
              <a:gdLst>
                <a:gd name="textAreaLeft" fmla="*/ -2160 w 246960"/>
                <a:gd name="textAreaRight" fmla="*/ 249120 w 246960"/>
                <a:gd name="textAreaTop" fmla="*/ 0 h 591480"/>
                <a:gd name="textAreaBottom" fmla="*/ 596160 h 591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648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rgbClr val="000000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203" name="Straight Arrow Connector 18"/>
            <p:cNvSpPr/>
            <p:nvPr/>
          </p:nvSpPr>
          <p:spPr>
            <a:xfrm flipH="1">
              <a:off x="8137800" y="2601720"/>
              <a:ext cx="120600" cy="717480"/>
            </a:xfrm>
            <a:custGeom>
              <a:avLst/>
              <a:gdLst>
                <a:gd name="textAreaLeft" fmla="*/ -1440 w 120600"/>
                <a:gd name="textAreaRight" fmla="*/ 123480 w 120600"/>
                <a:gd name="textAreaTop" fmla="*/ 0 h 717480"/>
                <a:gd name="textAreaBottom" fmla="*/ 722160 h 717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648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rgbClr val="000000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204" name="Straight Arrow Connector 19"/>
            <p:cNvSpPr/>
            <p:nvPr/>
          </p:nvSpPr>
          <p:spPr>
            <a:xfrm>
              <a:off x="8274240" y="2602080"/>
              <a:ext cx="360" cy="843480"/>
            </a:xfrm>
            <a:custGeom>
              <a:avLst/>
              <a:gdLst>
                <a:gd name="textAreaLeft" fmla="*/ 0 w 360"/>
                <a:gd name="textAreaRight" fmla="*/ 23592960 w 360"/>
                <a:gd name="textAreaTop" fmla="*/ 0 h 843480"/>
                <a:gd name="textAreaBottom" fmla="*/ 848160 h 84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648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rgbClr val="000000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205" name="Straight Arrow Connector 20"/>
            <p:cNvSpPr/>
            <p:nvPr/>
          </p:nvSpPr>
          <p:spPr>
            <a:xfrm>
              <a:off x="8273880" y="2601720"/>
              <a:ext cx="120960" cy="969480"/>
            </a:xfrm>
            <a:custGeom>
              <a:avLst/>
              <a:gdLst>
                <a:gd name="textAreaLeft" fmla="*/ 0 w 120960"/>
                <a:gd name="textAreaRight" fmla="*/ 125640 w 120960"/>
                <a:gd name="textAreaTop" fmla="*/ 0 h 969480"/>
                <a:gd name="textAreaBottom" fmla="*/ 974160 h 969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648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rgbClr val="000000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206" name="Rounded Rectangle 22"/>
            <p:cNvSpPr/>
            <p:nvPr/>
          </p:nvSpPr>
          <p:spPr>
            <a:xfrm>
              <a:off x="6468840" y="3320640"/>
              <a:ext cx="946080" cy="7869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efa6a4"/>
                </a:gs>
                <a:gs pos="100000">
                  <a:srgbClr val="eb9895"/>
                </a:gs>
              </a:gsLst>
              <a:lin ang="5400000"/>
            </a:gradFill>
            <a:ln w="6480">
              <a:solidFill>
                <a:srgbClr val="ed7d31"/>
              </a:solidFill>
              <a:miter/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NL" sz="1800" strike="noStrike" u="none">
                <a:solidFill>
                  <a:schemeClr val="dk1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207" name="Straight Arrow Connector 21"/>
            <p:cNvSpPr/>
            <p:nvPr/>
          </p:nvSpPr>
          <p:spPr>
            <a:xfrm flipH="1">
              <a:off x="5479920" y="2619000"/>
              <a:ext cx="269280" cy="574560"/>
            </a:xfrm>
            <a:custGeom>
              <a:avLst/>
              <a:gdLst>
                <a:gd name="textAreaLeft" fmla="*/ 1440 w 269280"/>
                <a:gd name="textAreaRight" fmla="*/ 275760 w 269280"/>
                <a:gd name="textAreaTop" fmla="*/ 0 h 574560"/>
                <a:gd name="textAreaBottom" fmla="*/ 579240 h 57456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648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rgbClr val="000000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208" name="Straight Arrow Connector 22"/>
            <p:cNvSpPr/>
            <p:nvPr/>
          </p:nvSpPr>
          <p:spPr>
            <a:xfrm flipH="1">
              <a:off x="5600880" y="2619000"/>
              <a:ext cx="171720" cy="700560"/>
            </a:xfrm>
            <a:custGeom>
              <a:avLst/>
              <a:gdLst>
                <a:gd name="textAreaLeft" fmla="*/ -1440 w 171720"/>
                <a:gd name="textAreaRight" fmla="*/ 174600 w 171720"/>
                <a:gd name="textAreaTop" fmla="*/ 0 h 700560"/>
                <a:gd name="textAreaBottom" fmla="*/ 705240 h 70056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648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rgbClr val="000000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209" name="Straight Arrow Connector 1"/>
            <p:cNvSpPr/>
            <p:nvPr/>
          </p:nvSpPr>
          <p:spPr>
            <a:xfrm flipH="1">
              <a:off x="5726880" y="2619000"/>
              <a:ext cx="45720" cy="826200"/>
            </a:xfrm>
            <a:custGeom>
              <a:avLst/>
              <a:gdLst>
                <a:gd name="textAreaLeft" fmla="*/ -1440 w 45720"/>
                <a:gd name="textAreaRight" fmla="*/ 48600 w 45720"/>
                <a:gd name="textAreaTop" fmla="*/ 0 h 826200"/>
                <a:gd name="textAreaBottom" fmla="*/ 830880 h 82620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648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rgbClr val="000000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210" name="Straight Arrow Connector 24"/>
            <p:cNvSpPr/>
            <p:nvPr/>
          </p:nvSpPr>
          <p:spPr>
            <a:xfrm flipH="1">
              <a:off x="6807960" y="2610720"/>
              <a:ext cx="27000" cy="578520"/>
            </a:xfrm>
            <a:custGeom>
              <a:avLst/>
              <a:gdLst>
                <a:gd name="textAreaLeft" fmla="*/ 2160 w 27000"/>
                <a:gd name="textAreaRight" fmla="*/ 34200 w 27000"/>
                <a:gd name="textAreaTop" fmla="*/ 0 h 578520"/>
                <a:gd name="textAreaBottom" fmla="*/ 583200 h 57852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648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rgbClr val="000000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211" name="Straight Arrow Connector 25"/>
            <p:cNvSpPr/>
            <p:nvPr/>
          </p:nvSpPr>
          <p:spPr>
            <a:xfrm>
              <a:off x="6847200" y="2619000"/>
              <a:ext cx="92160" cy="696240"/>
            </a:xfrm>
            <a:custGeom>
              <a:avLst/>
              <a:gdLst>
                <a:gd name="textAreaLeft" fmla="*/ 0 w 92160"/>
                <a:gd name="textAreaRight" fmla="*/ 96840 w 92160"/>
                <a:gd name="textAreaTop" fmla="*/ 0 h 696240"/>
                <a:gd name="textAreaBottom" fmla="*/ 700920 h 6962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648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rgbClr val="000000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212" name="TextBox 3"/>
            <p:cNvSpPr/>
            <p:nvPr/>
          </p:nvSpPr>
          <p:spPr>
            <a:xfrm>
              <a:off x="5323320" y="3609720"/>
              <a:ext cx="869760" cy="42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NL" sz="1400" strike="noStrike" u="none">
                  <a:solidFill>
                    <a:srgbClr val="000000"/>
                  </a:solidFill>
                  <a:uFillTx/>
                  <a:latin typeface="Calibri"/>
                  <a:ea typeface="DejaVu Sans"/>
                </a:rPr>
                <a:t>QKD 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en-NL" sz="1400" strike="noStrike" u="none">
                  <a:solidFill>
                    <a:srgbClr val="000000"/>
                  </a:solidFill>
                  <a:uFillTx/>
                  <a:latin typeface="Calibri"/>
                  <a:ea typeface="DejaVu Sans"/>
                </a:rPr>
                <a:t>Vendor #1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13" name="TextBox 4"/>
            <p:cNvSpPr/>
            <p:nvPr/>
          </p:nvSpPr>
          <p:spPr>
            <a:xfrm>
              <a:off x="6495120" y="3515040"/>
              <a:ext cx="869760" cy="42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NL" sz="1400" strike="noStrike" u="none">
                  <a:solidFill>
                    <a:srgbClr val="000000"/>
                  </a:solidFill>
                  <a:uFillTx/>
                  <a:latin typeface="Calibri"/>
                  <a:ea typeface="DejaVu Sans"/>
                </a:rPr>
                <a:t>QKD 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en-NL" sz="1400" strike="noStrike" u="none">
                  <a:solidFill>
                    <a:srgbClr val="000000"/>
                  </a:solidFill>
                  <a:uFillTx/>
                  <a:latin typeface="Calibri"/>
                  <a:ea typeface="DejaVu Sans"/>
                </a:rPr>
                <a:t>Vendor #2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14" name="TextBox 5"/>
            <p:cNvSpPr/>
            <p:nvPr/>
          </p:nvSpPr>
          <p:spPr>
            <a:xfrm>
              <a:off x="8040240" y="3744000"/>
              <a:ext cx="719640" cy="70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NL" sz="1400" strike="noStrike" u="none">
                  <a:solidFill>
                    <a:srgbClr val="000000"/>
                  </a:solidFill>
                  <a:uFillTx/>
                  <a:latin typeface="Calibri"/>
                  <a:ea typeface="DejaVu Sans"/>
                </a:rPr>
                <a:t>KMS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NL" sz="1400" strike="noStrike" u="none">
                  <a:solidFill>
                    <a:srgbClr val="000000"/>
                  </a:solidFill>
                  <a:uFillTx/>
                  <a:latin typeface="Calibri"/>
                  <a:ea typeface="DejaVu Sans"/>
                </a:rPr>
                <a:t>eduKMS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15" name="TextBox 6"/>
            <p:cNvSpPr/>
            <p:nvPr/>
          </p:nvSpPr>
          <p:spPr>
            <a:xfrm>
              <a:off x="7043760" y="1403640"/>
              <a:ext cx="735480" cy="21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en-NL" sz="1400" strike="noStrike" u="none">
                  <a:solidFill>
                    <a:srgbClr val="000000"/>
                  </a:solidFill>
                  <a:uFillTx/>
                  <a:latin typeface="Calibri"/>
                  <a:ea typeface="DejaVu Sans"/>
                </a:rPr>
                <a:t>REST API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16" name="TextBox 1"/>
            <p:cNvSpPr/>
            <p:nvPr/>
          </p:nvSpPr>
          <p:spPr>
            <a:xfrm>
              <a:off x="8447760" y="2807640"/>
              <a:ext cx="520200" cy="21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en-NL" sz="1400" strike="noStrike" u="none">
                  <a:solidFill>
                    <a:srgbClr val="000000"/>
                  </a:solidFill>
                  <a:uFillTx/>
                  <a:latin typeface="Calibri"/>
                  <a:ea typeface="DejaVu Sans"/>
                </a:rPr>
                <a:t>config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pic>
        <p:nvPicPr>
          <p:cNvPr id="217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3447360" y="1402200"/>
            <a:ext cx="1568520" cy="156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8" name=""/>
          <p:cNvSpPr/>
          <p:nvPr/>
        </p:nvSpPr>
        <p:spPr>
          <a:xfrm>
            <a:off x="3657600" y="2881440"/>
            <a:ext cx="1370880" cy="28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US" sz="1200" strike="noStrike" u="none">
                <a:solidFill>
                  <a:srgbClr val="000000"/>
                </a:solidFill>
                <a:uFillTx/>
                <a:latin typeface="Arial"/>
              </a:rPr>
              <a:t>eduQKD repo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8F0A93C-3A01-4A17-84C2-6CF7969A30D6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/>
          </p:nvPr>
        </p:nvSpPr>
        <p:spPr>
          <a:xfrm>
            <a:off x="350280" y="964440"/>
            <a:ext cx="3306600" cy="3355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br>
              <a:rPr sz="1600"/>
            </a:br>
            <a:r>
              <a:rPr b="1" lang="en-US" sz="1600" strike="noStrike" u="none">
                <a:solidFill>
                  <a:srgbClr val="18355e"/>
                </a:solidFill>
                <a:uFillTx/>
                <a:latin typeface="Arial"/>
              </a:rPr>
              <a:t>If you need a fully open-source software stack to get your organization into QKD:</a:t>
            </a:r>
            <a:br>
              <a:rPr sz="1600"/>
            </a:br>
            <a:br>
              <a:rPr sz="1600"/>
            </a:br>
            <a:br>
              <a:rPr sz="1600"/>
            </a:br>
            <a:r>
              <a:rPr b="1" lang="en-US" sz="1600" strike="noStrike" u="none">
                <a:solidFill>
                  <a:srgbClr val="18355e"/>
                </a:solidFill>
                <a:uFillTx/>
                <a:latin typeface="Arial"/>
              </a:rPr>
              <a:t>Get in touch!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040" cy="69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2000" strike="noStrike" u="none">
                <a:solidFill>
                  <a:srgbClr val="e63961"/>
                </a:solidFill>
                <a:uFillTx/>
                <a:latin typeface="Arial"/>
              </a:rPr>
              <a:t>Open Software Stack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21" name=""/>
          <p:cNvGrpSpPr/>
          <p:nvPr/>
        </p:nvGrpSpPr>
        <p:grpSpPr>
          <a:xfrm>
            <a:off x="5135400" y="421200"/>
            <a:ext cx="3833640" cy="4023720"/>
            <a:chOff x="5135400" y="421200"/>
            <a:chExt cx="3833640" cy="4023720"/>
          </a:xfrm>
        </p:grpSpPr>
        <p:sp>
          <p:nvSpPr>
            <p:cNvPr id="222" name="Tijdelijke aanduiding voor verticale tekst 7"/>
            <p:cNvSpPr txBox="1"/>
            <p:nvPr/>
          </p:nvSpPr>
          <p:spPr>
            <a:xfrm rot="17100000">
              <a:off x="6098400" y="1278360"/>
              <a:ext cx="1409760" cy="1510560"/>
            </a:xfrm>
            <a:prstGeom prst="rect">
              <a:avLst/>
            </a:prstGeom>
          </p:spPr>
          <p:txBody>
            <a:bodyPr wrap="none" lIns="0" rIns="0" tIns="0" bIns="0" anchor="b" anchorCtr="1">
              <a:prstTxWarp prst="textArchUp">
                <a:avLst>
                  <a:gd name="adj" fmla="val 10800000"/>
                </a:avLst>
              </a:prstTxWarp>
              <a:noAutofit/>
            </a:bodyPr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1" lang="nl-NL" sz="2800" strike="noStrike" u="none">
                  <a:ln w="0">
                    <a:noFill/>
                  </a:ln>
                  <a:solidFill>
                    <a:schemeClr val="lt1"/>
                  </a:solidFill>
                  <a:uFillTx/>
                  <a:latin typeface="Calibri"/>
                </a:rPr>
                <a:t>QKD</a:t>
              </a:r>
              <a:endParaRPr b="0" lang="en-US" sz="2800" strike="noStrike" u="none">
                <a:ln w="0">
                  <a:noFill/>
                </a:ln>
                <a:solidFill>
                  <a:schemeClr val="lt1"/>
                </a:solidFill>
                <a:uFillTx/>
                <a:latin typeface="Arial"/>
              </a:endParaRPr>
            </a:p>
          </p:txBody>
        </p:sp>
        <p:grpSp>
          <p:nvGrpSpPr>
            <p:cNvPr id="223" name="Groep 7"/>
            <p:cNvGrpSpPr/>
            <p:nvPr/>
          </p:nvGrpSpPr>
          <p:grpSpPr>
            <a:xfrm>
              <a:off x="6527880" y="1215000"/>
              <a:ext cx="444960" cy="187920"/>
              <a:chOff x="6527880" y="1215000"/>
              <a:chExt cx="444960" cy="187920"/>
            </a:xfrm>
          </p:grpSpPr>
          <p:sp>
            <p:nvSpPr>
              <p:cNvPr id="224" name="Vrije vorm: vorm 19"/>
              <p:cNvSpPr/>
              <p:nvPr/>
            </p:nvSpPr>
            <p:spPr>
              <a:xfrm flipH="1" rot="3815400">
                <a:off x="6833160" y="1263960"/>
                <a:ext cx="118800" cy="118800"/>
              </a:xfrm>
              <a:custGeom>
                <a:avLst/>
                <a:gdLst>
                  <a:gd name="textAreaLeft" fmla="*/ 360 w 118800"/>
                  <a:gd name="textAreaRight" fmla="*/ 119520 w 118800"/>
                  <a:gd name="textAreaTop" fmla="*/ 0 h 118800"/>
                  <a:gd name="textAreaBottom" fmla="*/ 119520 h 118800"/>
                </a:gdLst>
                <a:ahLst/>
                <a:rect l="textAreaLeft" t="textAreaTop" r="textAreaRight" b="textAreaBottom"/>
                <a:pathLst>
                  <a:path w="2449366" h="2450387">
                    <a:moveTo>
                      <a:pt x="101599" y="101599"/>
                    </a:moveTo>
                    <a:cubicBezTo>
                      <a:pt x="54520" y="148679"/>
                      <a:pt x="20910" y="209229"/>
                      <a:pt x="7048" y="276972"/>
                    </a:cubicBezTo>
                    <a:lnTo>
                      <a:pt x="1516" y="331841"/>
                    </a:lnTo>
                    <a:lnTo>
                      <a:pt x="820" y="331841"/>
                    </a:lnTo>
                    <a:lnTo>
                      <a:pt x="820" y="338744"/>
                    </a:lnTo>
                    <a:lnTo>
                      <a:pt x="0" y="346881"/>
                    </a:lnTo>
                    <a:lnTo>
                      <a:pt x="820" y="355017"/>
                    </a:lnTo>
                    <a:lnTo>
                      <a:pt x="820" y="1959349"/>
                    </a:lnTo>
                    <a:lnTo>
                      <a:pt x="3907" y="1959349"/>
                    </a:lnTo>
                    <a:lnTo>
                      <a:pt x="820" y="1989974"/>
                    </a:lnTo>
                    <a:cubicBezTo>
                      <a:pt x="820" y="2244253"/>
                      <a:pt x="206954" y="2450387"/>
                      <a:pt x="461233" y="2450387"/>
                    </a:cubicBezTo>
                    <a:cubicBezTo>
                      <a:pt x="715512" y="2450387"/>
                      <a:pt x="921646" y="2244253"/>
                      <a:pt x="921646" y="1989974"/>
                    </a:cubicBezTo>
                    <a:lnTo>
                      <a:pt x="918559" y="1959349"/>
                    </a:lnTo>
                    <a:lnTo>
                      <a:pt x="921645" y="1959349"/>
                    </a:lnTo>
                    <a:lnTo>
                      <a:pt x="921645" y="922668"/>
                    </a:lnTo>
                    <a:lnTo>
                      <a:pt x="1958328" y="922668"/>
                    </a:lnTo>
                    <a:lnTo>
                      <a:pt x="1958328" y="919582"/>
                    </a:lnTo>
                    <a:lnTo>
                      <a:pt x="1988953" y="922669"/>
                    </a:lnTo>
                    <a:cubicBezTo>
                      <a:pt x="2243232" y="922669"/>
                      <a:pt x="2449366" y="716535"/>
                      <a:pt x="2449366" y="462256"/>
                    </a:cubicBezTo>
                    <a:cubicBezTo>
                      <a:pt x="2449366" y="207977"/>
                      <a:pt x="2243232" y="1843"/>
                      <a:pt x="1988953" y="1843"/>
                    </a:cubicBezTo>
                    <a:lnTo>
                      <a:pt x="1958328" y="4930"/>
                    </a:lnTo>
                    <a:lnTo>
                      <a:pt x="1958328" y="1843"/>
                    </a:lnTo>
                    <a:lnTo>
                      <a:pt x="357324" y="1843"/>
                    </a:lnTo>
                    <a:lnTo>
                      <a:pt x="346881" y="0"/>
                    </a:lnTo>
                    <a:cubicBezTo>
                      <a:pt x="251093" y="0"/>
                      <a:pt x="164372" y="38826"/>
                      <a:pt x="101599" y="101599"/>
                    </a:cubicBezTo>
                    <a:close/>
                  </a:path>
                </a:pathLst>
              </a:custGeom>
              <a:solidFill>
                <a:schemeClr val="lt1">
                  <a:alpha val="50000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44000" rIns="144000" tIns="22680" bIns="2268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GB" sz="1600" strike="noStrike" u="none">
                  <a:solidFill>
                    <a:schemeClr val="lt1"/>
                  </a:solidFill>
                  <a:uFillTx/>
                  <a:latin typeface="Calibri Light"/>
                </a:endParaRPr>
              </a:p>
            </p:txBody>
          </p:sp>
          <p:sp>
            <p:nvSpPr>
              <p:cNvPr id="225" name="Vrije vorm: vorm 20"/>
              <p:cNvSpPr/>
              <p:nvPr/>
            </p:nvSpPr>
            <p:spPr>
              <a:xfrm flipH="1" rot="2912400">
                <a:off x="6679440" y="1239120"/>
                <a:ext cx="118440" cy="118800"/>
              </a:xfrm>
              <a:custGeom>
                <a:avLst/>
                <a:gdLst>
                  <a:gd name="textAreaLeft" fmla="*/ -360 w 118440"/>
                  <a:gd name="textAreaRight" fmla="*/ 119160 w 118440"/>
                  <a:gd name="textAreaTop" fmla="*/ 0 h 118800"/>
                  <a:gd name="textAreaBottom" fmla="*/ 119880 h 118800"/>
                </a:gdLst>
                <a:ahLst/>
                <a:rect l="textAreaLeft" t="textAreaTop" r="textAreaRight" b="textAreaBottom"/>
                <a:pathLst>
                  <a:path w="2449366" h="2450387">
                    <a:moveTo>
                      <a:pt x="101599" y="101599"/>
                    </a:moveTo>
                    <a:cubicBezTo>
                      <a:pt x="54520" y="148679"/>
                      <a:pt x="20910" y="209229"/>
                      <a:pt x="7048" y="276972"/>
                    </a:cubicBezTo>
                    <a:lnTo>
                      <a:pt x="1516" y="331841"/>
                    </a:lnTo>
                    <a:lnTo>
                      <a:pt x="820" y="331841"/>
                    </a:lnTo>
                    <a:lnTo>
                      <a:pt x="820" y="338744"/>
                    </a:lnTo>
                    <a:lnTo>
                      <a:pt x="0" y="346881"/>
                    </a:lnTo>
                    <a:lnTo>
                      <a:pt x="820" y="355017"/>
                    </a:lnTo>
                    <a:lnTo>
                      <a:pt x="820" y="1959349"/>
                    </a:lnTo>
                    <a:lnTo>
                      <a:pt x="3907" y="1959349"/>
                    </a:lnTo>
                    <a:lnTo>
                      <a:pt x="820" y="1989974"/>
                    </a:lnTo>
                    <a:cubicBezTo>
                      <a:pt x="820" y="2244253"/>
                      <a:pt x="206954" y="2450387"/>
                      <a:pt x="461233" y="2450387"/>
                    </a:cubicBezTo>
                    <a:cubicBezTo>
                      <a:pt x="715512" y="2450387"/>
                      <a:pt x="921646" y="2244253"/>
                      <a:pt x="921646" y="1989974"/>
                    </a:cubicBezTo>
                    <a:lnTo>
                      <a:pt x="918559" y="1959349"/>
                    </a:lnTo>
                    <a:lnTo>
                      <a:pt x="921645" y="1959349"/>
                    </a:lnTo>
                    <a:lnTo>
                      <a:pt x="921645" y="922668"/>
                    </a:lnTo>
                    <a:lnTo>
                      <a:pt x="1958328" y="922668"/>
                    </a:lnTo>
                    <a:lnTo>
                      <a:pt x="1958328" y="919582"/>
                    </a:lnTo>
                    <a:lnTo>
                      <a:pt x="1988953" y="922669"/>
                    </a:lnTo>
                    <a:cubicBezTo>
                      <a:pt x="2243232" y="922669"/>
                      <a:pt x="2449366" y="716535"/>
                      <a:pt x="2449366" y="462256"/>
                    </a:cubicBezTo>
                    <a:cubicBezTo>
                      <a:pt x="2449366" y="207977"/>
                      <a:pt x="2243232" y="1843"/>
                      <a:pt x="1988953" y="1843"/>
                    </a:cubicBezTo>
                    <a:lnTo>
                      <a:pt x="1958328" y="4930"/>
                    </a:lnTo>
                    <a:lnTo>
                      <a:pt x="1958328" y="1843"/>
                    </a:lnTo>
                    <a:lnTo>
                      <a:pt x="357324" y="1843"/>
                    </a:lnTo>
                    <a:lnTo>
                      <a:pt x="346881" y="0"/>
                    </a:lnTo>
                    <a:cubicBezTo>
                      <a:pt x="251093" y="0"/>
                      <a:pt x="164372" y="38826"/>
                      <a:pt x="101599" y="101599"/>
                    </a:cubicBezTo>
                    <a:close/>
                  </a:path>
                </a:pathLst>
              </a:custGeom>
              <a:solidFill>
                <a:schemeClr val="lt1">
                  <a:alpha val="50000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44000" rIns="144000" tIns="22680" bIns="2268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GB" sz="1600" strike="noStrike" u="none">
                  <a:solidFill>
                    <a:schemeClr val="lt1"/>
                  </a:solidFill>
                  <a:uFillTx/>
                  <a:latin typeface="Calibri Light"/>
                </a:endParaRPr>
              </a:p>
            </p:txBody>
          </p:sp>
          <p:sp>
            <p:nvSpPr>
              <p:cNvPr id="226" name="Vrije vorm: vorm 21"/>
              <p:cNvSpPr/>
              <p:nvPr/>
            </p:nvSpPr>
            <p:spPr>
              <a:xfrm flipH="1" rot="2015400">
                <a:off x="6550560" y="1257120"/>
                <a:ext cx="119880" cy="119160"/>
              </a:xfrm>
              <a:custGeom>
                <a:avLst/>
                <a:gdLst>
                  <a:gd name="textAreaLeft" fmla="*/ -720 w 119880"/>
                  <a:gd name="textAreaRight" fmla="*/ 120240 w 119880"/>
                  <a:gd name="textAreaTop" fmla="*/ 0 h 119160"/>
                  <a:gd name="textAreaBottom" fmla="*/ 120240 h 119160"/>
                </a:gdLst>
                <a:ahLst/>
                <a:rect l="textAreaLeft" t="textAreaTop" r="textAreaRight" b="textAreaBottom"/>
                <a:pathLst>
                  <a:path w="2449366" h="2450387">
                    <a:moveTo>
                      <a:pt x="101599" y="101599"/>
                    </a:moveTo>
                    <a:cubicBezTo>
                      <a:pt x="54520" y="148679"/>
                      <a:pt x="20910" y="209229"/>
                      <a:pt x="7048" y="276972"/>
                    </a:cubicBezTo>
                    <a:lnTo>
                      <a:pt x="1516" y="331841"/>
                    </a:lnTo>
                    <a:lnTo>
                      <a:pt x="820" y="331841"/>
                    </a:lnTo>
                    <a:lnTo>
                      <a:pt x="820" y="338744"/>
                    </a:lnTo>
                    <a:lnTo>
                      <a:pt x="0" y="346881"/>
                    </a:lnTo>
                    <a:lnTo>
                      <a:pt x="820" y="355017"/>
                    </a:lnTo>
                    <a:lnTo>
                      <a:pt x="820" y="1959349"/>
                    </a:lnTo>
                    <a:lnTo>
                      <a:pt x="3907" y="1959349"/>
                    </a:lnTo>
                    <a:lnTo>
                      <a:pt x="820" y="1989974"/>
                    </a:lnTo>
                    <a:cubicBezTo>
                      <a:pt x="820" y="2244253"/>
                      <a:pt x="206954" y="2450387"/>
                      <a:pt x="461233" y="2450387"/>
                    </a:cubicBezTo>
                    <a:cubicBezTo>
                      <a:pt x="715512" y="2450387"/>
                      <a:pt x="921646" y="2244253"/>
                      <a:pt x="921646" y="1989974"/>
                    </a:cubicBezTo>
                    <a:lnTo>
                      <a:pt x="918559" y="1959349"/>
                    </a:lnTo>
                    <a:lnTo>
                      <a:pt x="921645" y="1959349"/>
                    </a:lnTo>
                    <a:lnTo>
                      <a:pt x="921645" y="922668"/>
                    </a:lnTo>
                    <a:lnTo>
                      <a:pt x="1958328" y="922668"/>
                    </a:lnTo>
                    <a:lnTo>
                      <a:pt x="1958328" y="919582"/>
                    </a:lnTo>
                    <a:lnTo>
                      <a:pt x="1988953" y="922669"/>
                    </a:lnTo>
                    <a:cubicBezTo>
                      <a:pt x="2243232" y="922669"/>
                      <a:pt x="2449366" y="716535"/>
                      <a:pt x="2449366" y="462256"/>
                    </a:cubicBezTo>
                    <a:cubicBezTo>
                      <a:pt x="2449366" y="207977"/>
                      <a:pt x="2243232" y="1843"/>
                      <a:pt x="1988953" y="1843"/>
                    </a:cubicBezTo>
                    <a:lnTo>
                      <a:pt x="1958328" y="4930"/>
                    </a:lnTo>
                    <a:lnTo>
                      <a:pt x="1958328" y="1843"/>
                    </a:lnTo>
                    <a:lnTo>
                      <a:pt x="357324" y="1843"/>
                    </a:lnTo>
                    <a:lnTo>
                      <a:pt x="346881" y="0"/>
                    </a:lnTo>
                    <a:cubicBezTo>
                      <a:pt x="251093" y="0"/>
                      <a:pt x="164372" y="38826"/>
                      <a:pt x="101599" y="101599"/>
                    </a:cubicBezTo>
                    <a:close/>
                  </a:path>
                </a:pathLst>
              </a:custGeom>
              <a:solidFill>
                <a:schemeClr val="lt1">
                  <a:alpha val="50000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44000" rIns="144000" tIns="23040" bIns="2304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GB" sz="1600" strike="noStrike" u="none">
                  <a:solidFill>
                    <a:schemeClr val="lt1"/>
                  </a:solidFill>
                  <a:uFillTx/>
                  <a:latin typeface="Calibri Light"/>
                </a:endParaRPr>
              </a:p>
            </p:txBody>
          </p:sp>
        </p:grpSp>
        <p:sp>
          <p:nvSpPr>
            <p:cNvPr id="227" name="Tijdelijke aanduiding voor verticale tekst 8"/>
            <p:cNvSpPr txBox="1"/>
            <p:nvPr/>
          </p:nvSpPr>
          <p:spPr>
            <a:xfrm>
              <a:off x="6669000" y="2512080"/>
              <a:ext cx="1567440" cy="1511280"/>
            </a:xfrm>
            <a:prstGeom prst="rect">
              <a:avLst/>
            </a:prstGeom>
          </p:spPr>
          <p:txBody>
            <a:bodyPr wrap="none" lIns="0" rIns="0" tIns="0" bIns="0" anchor="t" anchorCtr="1">
              <a:prstTxWarp prst="textArchDown">
                <a:avLst>
                  <a:gd name="adj" fmla="val 0"/>
                </a:avLst>
              </a:prstTxWarp>
              <a:noAutofit/>
            </a:bodyPr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1" lang="nl-NL" sz="2800" strike="noStrike" u="none">
                  <a:ln w="0">
                    <a:noFill/>
                  </a:ln>
                  <a:solidFill>
                    <a:schemeClr val="lt1"/>
                  </a:solidFill>
                  <a:uFillTx/>
                  <a:latin typeface="Calibri"/>
                </a:rPr>
                <a:t>Threat assesment</a:t>
              </a:r>
              <a:endParaRPr b="0" lang="en-US" sz="2800" strike="noStrike" u="none">
                <a:ln w="0">
                  <a:noFill/>
                </a:ln>
                <a:solidFill>
                  <a:schemeClr val="lt1"/>
                </a:solidFill>
                <a:uFillTx/>
                <a:latin typeface="Arial"/>
              </a:endParaRPr>
            </a:p>
          </p:txBody>
        </p:sp>
        <p:grpSp>
          <p:nvGrpSpPr>
            <p:cNvPr id="228" name="Groep 8"/>
            <p:cNvGrpSpPr/>
            <p:nvPr/>
          </p:nvGrpSpPr>
          <p:grpSpPr>
            <a:xfrm>
              <a:off x="6633720" y="3005280"/>
              <a:ext cx="187920" cy="444240"/>
              <a:chOff x="6633720" y="3005280"/>
              <a:chExt cx="187920" cy="444240"/>
            </a:xfrm>
          </p:grpSpPr>
          <p:sp>
            <p:nvSpPr>
              <p:cNvPr id="229" name="Vrije vorm: vorm 22"/>
              <p:cNvSpPr/>
              <p:nvPr/>
            </p:nvSpPr>
            <p:spPr>
              <a:xfrm flipH="1" rot="20029200">
                <a:off x="6681960" y="3025440"/>
                <a:ext cx="119160" cy="119160"/>
              </a:xfrm>
              <a:custGeom>
                <a:avLst/>
                <a:gdLst>
                  <a:gd name="textAreaLeft" fmla="*/ -720 w 119160"/>
                  <a:gd name="textAreaRight" fmla="*/ 119520 w 119160"/>
                  <a:gd name="textAreaTop" fmla="*/ 0 h 119160"/>
                  <a:gd name="textAreaBottom" fmla="*/ 120240 h 119160"/>
                </a:gdLst>
                <a:ahLst/>
                <a:rect l="textAreaLeft" t="textAreaTop" r="textAreaRight" b="textAreaBottom"/>
                <a:pathLst>
                  <a:path w="2449366" h="2450387">
                    <a:moveTo>
                      <a:pt x="101599" y="101599"/>
                    </a:moveTo>
                    <a:cubicBezTo>
                      <a:pt x="54520" y="148679"/>
                      <a:pt x="20910" y="209229"/>
                      <a:pt x="7048" y="276972"/>
                    </a:cubicBezTo>
                    <a:lnTo>
                      <a:pt x="1516" y="331841"/>
                    </a:lnTo>
                    <a:lnTo>
                      <a:pt x="820" y="331841"/>
                    </a:lnTo>
                    <a:lnTo>
                      <a:pt x="820" y="338744"/>
                    </a:lnTo>
                    <a:lnTo>
                      <a:pt x="0" y="346881"/>
                    </a:lnTo>
                    <a:lnTo>
                      <a:pt x="820" y="355017"/>
                    </a:lnTo>
                    <a:lnTo>
                      <a:pt x="820" y="1959349"/>
                    </a:lnTo>
                    <a:lnTo>
                      <a:pt x="3907" y="1959349"/>
                    </a:lnTo>
                    <a:lnTo>
                      <a:pt x="820" y="1989974"/>
                    </a:lnTo>
                    <a:cubicBezTo>
                      <a:pt x="820" y="2244253"/>
                      <a:pt x="206954" y="2450387"/>
                      <a:pt x="461233" y="2450387"/>
                    </a:cubicBezTo>
                    <a:cubicBezTo>
                      <a:pt x="715512" y="2450387"/>
                      <a:pt x="921646" y="2244253"/>
                      <a:pt x="921646" y="1989974"/>
                    </a:cubicBezTo>
                    <a:lnTo>
                      <a:pt x="918559" y="1959349"/>
                    </a:lnTo>
                    <a:lnTo>
                      <a:pt x="921645" y="1959349"/>
                    </a:lnTo>
                    <a:lnTo>
                      <a:pt x="921645" y="922668"/>
                    </a:lnTo>
                    <a:lnTo>
                      <a:pt x="1958328" y="922668"/>
                    </a:lnTo>
                    <a:lnTo>
                      <a:pt x="1958328" y="919582"/>
                    </a:lnTo>
                    <a:lnTo>
                      <a:pt x="1988953" y="922669"/>
                    </a:lnTo>
                    <a:cubicBezTo>
                      <a:pt x="2243232" y="922669"/>
                      <a:pt x="2449366" y="716535"/>
                      <a:pt x="2449366" y="462256"/>
                    </a:cubicBezTo>
                    <a:cubicBezTo>
                      <a:pt x="2449366" y="207977"/>
                      <a:pt x="2243232" y="1843"/>
                      <a:pt x="1988953" y="1843"/>
                    </a:cubicBezTo>
                    <a:lnTo>
                      <a:pt x="1958328" y="4930"/>
                    </a:lnTo>
                    <a:lnTo>
                      <a:pt x="1958328" y="1843"/>
                    </a:lnTo>
                    <a:lnTo>
                      <a:pt x="357324" y="1843"/>
                    </a:lnTo>
                    <a:lnTo>
                      <a:pt x="346881" y="0"/>
                    </a:lnTo>
                    <a:cubicBezTo>
                      <a:pt x="251093" y="0"/>
                      <a:pt x="164372" y="38826"/>
                      <a:pt x="101599" y="101599"/>
                    </a:cubicBezTo>
                    <a:close/>
                  </a:path>
                </a:pathLst>
              </a:custGeom>
              <a:solidFill>
                <a:schemeClr val="lt1">
                  <a:alpha val="50000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44000" rIns="144000" tIns="22680" bIns="2268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GB" sz="1600" strike="noStrike" u="none">
                  <a:solidFill>
                    <a:schemeClr val="lt1"/>
                  </a:solidFill>
                  <a:uFillTx/>
                  <a:latin typeface="Calibri Light"/>
                </a:endParaRPr>
              </a:p>
            </p:txBody>
          </p:sp>
          <p:sp>
            <p:nvSpPr>
              <p:cNvPr id="230" name="Vrije vorm: vorm 23"/>
              <p:cNvSpPr/>
              <p:nvPr/>
            </p:nvSpPr>
            <p:spPr>
              <a:xfrm flipH="1" rot="19133400">
                <a:off x="6657840" y="3166200"/>
                <a:ext cx="119160" cy="118800"/>
              </a:xfrm>
              <a:custGeom>
                <a:avLst/>
                <a:gdLst>
                  <a:gd name="textAreaLeft" fmla="*/ -720 w 119160"/>
                  <a:gd name="textAreaRight" fmla="*/ 119520 w 119160"/>
                  <a:gd name="textAreaTop" fmla="*/ 0 h 118800"/>
                  <a:gd name="textAreaBottom" fmla="*/ 119880 h 118800"/>
                </a:gdLst>
                <a:ahLst/>
                <a:rect l="textAreaLeft" t="textAreaTop" r="textAreaRight" b="textAreaBottom"/>
                <a:pathLst>
                  <a:path w="2449366" h="2450387">
                    <a:moveTo>
                      <a:pt x="101599" y="101599"/>
                    </a:moveTo>
                    <a:cubicBezTo>
                      <a:pt x="54520" y="148679"/>
                      <a:pt x="20910" y="209229"/>
                      <a:pt x="7048" y="276972"/>
                    </a:cubicBezTo>
                    <a:lnTo>
                      <a:pt x="1516" y="331841"/>
                    </a:lnTo>
                    <a:lnTo>
                      <a:pt x="820" y="331841"/>
                    </a:lnTo>
                    <a:lnTo>
                      <a:pt x="820" y="338744"/>
                    </a:lnTo>
                    <a:lnTo>
                      <a:pt x="0" y="346881"/>
                    </a:lnTo>
                    <a:lnTo>
                      <a:pt x="820" y="355017"/>
                    </a:lnTo>
                    <a:lnTo>
                      <a:pt x="820" y="1959349"/>
                    </a:lnTo>
                    <a:lnTo>
                      <a:pt x="3907" y="1959349"/>
                    </a:lnTo>
                    <a:lnTo>
                      <a:pt x="820" y="1989974"/>
                    </a:lnTo>
                    <a:cubicBezTo>
                      <a:pt x="820" y="2244253"/>
                      <a:pt x="206954" y="2450387"/>
                      <a:pt x="461233" y="2450387"/>
                    </a:cubicBezTo>
                    <a:cubicBezTo>
                      <a:pt x="715512" y="2450387"/>
                      <a:pt x="921646" y="2244253"/>
                      <a:pt x="921646" y="1989974"/>
                    </a:cubicBezTo>
                    <a:lnTo>
                      <a:pt x="918559" y="1959349"/>
                    </a:lnTo>
                    <a:lnTo>
                      <a:pt x="921645" y="1959349"/>
                    </a:lnTo>
                    <a:lnTo>
                      <a:pt x="921645" y="922668"/>
                    </a:lnTo>
                    <a:lnTo>
                      <a:pt x="1958328" y="922668"/>
                    </a:lnTo>
                    <a:lnTo>
                      <a:pt x="1958328" y="919582"/>
                    </a:lnTo>
                    <a:lnTo>
                      <a:pt x="1988953" y="922669"/>
                    </a:lnTo>
                    <a:cubicBezTo>
                      <a:pt x="2243232" y="922669"/>
                      <a:pt x="2449366" y="716535"/>
                      <a:pt x="2449366" y="462256"/>
                    </a:cubicBezTo>
                    <a:cubicBezTo>
                      <a:pt x="2449366" y="207977"/>
                      <a:pt x="2243232" y="1843"/>
                      <a:pt x="1988953" y="1843"/>
                    </a:cubicBezTo>
                    <a:lnTo>
                      <a:pt x="1958328" y="4930"/>
                    </a:lnTo>
                    <a:lnTo>
                      <a:pt x="1958328" y="1843"/>
                    </a:lnTo>
                    <a:lnTo>
                      <a:pt x="357324" y="1843"/>
                    </a:lnTo>
                    <a:lnTo>
                      <a:pt x="346881" y="0"/>
                    </a:lnTo>
                    <a:cubicBezTo>
                      <a:pt x="251093" y="0"/>
                      <a:pt x="164372" y="38826"/>
                      <a:pt x="101599" y="101599"/>
                    </a:cubicBezTo>
                    <a:close/>
                  </a:path>
                </a:pathLst>
              </a:custGeom>
              <a:solidFill>
                <a:schemeClr val="lt1">
                  <a:alpha val="50000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44000" rIns="144000" tIns="22680" bIns="2268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GB" sz="1600" strike="noStrike" u="none">
                  <a:solidFill>
                    <a:schemeClr val="lt1"/>
                  </a:solidFill>
                  <a:uFillTx/>
                  <a:latin typeface="Calibri Light"/>
                </a:endParaRPr>
              </a:p>
            </p:txBody>
          </p:sp>
          <p:sp>
            <p:nvSpPr>
              <p:cNvPr id="231" name="Vrije vorm: vorm 24"/>
              <p:cNvSpPr/>
              <p:nvPr/>
            </p:nvSpPr>
            <p:spPr>
              <a:xfrm flipH="1" rot="18224400">
                <a:off x="6661440" y="3307320"/>
                <a:ext cx="119160" cy="119160"/>
              </a:xfrm>
              <a:custGeom>
                <a:avLst/>
                <a:gdLst>
                  <a:gd name="textAreaLeft" fmla="*/ -720 w 119160"/>
                  <a:gd name="textAreaRight" fmla="*/ 119520 w 119160"/>
                  <a:gd name="textAreaTop" fmla="*/ 0 h 119160"/>
                  <a:gd name="textAreaBottom" fmla="*/ 120240 h 119160"/>
                </a:gdLst>
                <a:ahLst/>
                <a:rect l="textAreaLeft" t="textAreaTop" r="textAreaRight" b="textAreaBottom"/>
                <a:pathLst>
                  <a:path w="2449366" h="2450387">
                    <a:moveTo>
                      <a:pt x="101599" y="101599"/>
                    </a:moveTo>
                    <a:cubicBezTo>
                      <a:pt x="54520" y="148679"/>
                      <a:pt x="20910" y="209229"/>
                      <a:pt x="7048" y="276972"/>
                    </a:cubicBezTo>
                    <a:lnTo>
                      <a:pt x="1516" y="331841"/>
                    </a:lnTo>
                    <a:lnTo>
                      <a:pt x="820" y="331841"/>
                    </a:lnTo>
                    <a:lnTo>
                      <a:pt x="820" y="338744"/>
                    </a:lnTo>
                    <a:lnTo>
                      <a:pt x="0" y="346881"/>
                    </a:lnTo>
                    <a:lnTo>
                      <a:pt x="820" y="355017"/>
                    </a:lnTo>
                    <a:lnTo>
                      <a:pt x="820" y="1959349"/>
                    </a:lnTo>
                    <a:lnTo>
                      <a:pt x="3907" y="1959349"/>
                    </a:lnTo>
                    <a:lnTo>
                      <a:pt x="820" y="1989974"/>
                    </a:lnTo>
                    <a:cubicBezTo>
                      <a:pt x="820" y="2244253"/>
                      <a:pt x="206954" y="2450387"/>
                      <a:pt x="461233" y="2450387"/>
                    </a:cubicBezTo>
                    <a:cubicBezTo>
                      <a:pt x="715512" y="2450387"/>
                      <a:pt x="921646" y="2244253"/>
                      <a:pt x="921646" y="1989974"/>
                    </a:cubicBezTo>
                    <a:lnTo>
                      <a:pt x="918559" y="1959349"/>
                    </a:lnTo>
                    <a:lnTo>
                      <a:pt x="921645" y="1959349"/>
                    </a:lnTo>
                    <a:lnTo>
                      <a:pt x="921645" y="922668"/>
                    </a:lnTo>
                    <a:lnTo>
                      <a:pt x="1958328" y="922668"/>
                    </a:lnTo>
                    <a:lnTo>
                      <a:pt x="1958328" y="919582"/>
                    </a:lnTo>
                    <a:lnTo>
                      <a:pt x="1988953" y="922669"/>
                    </a:lnTo>
                    <a:cubicBezTo>
                      <a:pt x="2243232" y="922669"/>
                      <a:pt x="2449366" y="716535"/>
                      <a:pt x="2449366" y="462256"/>
                    </a:cubicBezTo>
                    <a:cubicBezTo>
                      <a:pt x="2449366" y="207977"/>
                      <a:pt x="2243232" y="1843"/>
                      <a:pt x="1988953" y="1843"/>
                    </a:cubicBezTo>
                    <a:lnTo>
                      <a:pt x="1958328" y="4930"/>
                    </a:lnTo>
                    <a:lnTo>
                      <a:pt x="1958328" y="1843"/>
                    </a:lnTo>
                    <a:lnTo>
                      <a:pt x="357324" y="1843"/>
                    </a:lnTo>
                    <a:lnTo>
                      <a:pt x="346881" y="0"/>
                    </a:lnTo>
                    <a:cubicBezTo>
                      <a:pt x="251093" y="0"/>
                      <a:pt x="164372" y="38826"/>
                      <a:pt x="101599" y="101599"/>
                    </a:cubicBezTo>
                    <a:close/>
                  </a:path>
                </a:pathLst>
              </a:custGeom>
              <a:solidFill>
                <a:schemeClr val="lt1">
                  <a:alpha val="50000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44000" rIns="144000" tIns="22680" bIns="2268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GB" sz="1600" strike="noStrike" u="none">
                  <a:solidFill>
                    <a:schemeClr val="lt1"/>
                  </a:solidFill>
                  <a:uFillTx/>
                  <a:latin typeface="Calibri Light"/>
                </a:endParaRPr>
              </a:p>
            </p:txBody>
          </p:sp>
        </p:grpSp>
        <p:sp>
          <p:nvSpPr>
            <p:cNvPr id="232" name="Tijdelijke aanduiding voor verticale tekst 9"/>
            <p:cNvSpPr txBox="1"/>
            <p:nvPr/>
          </p:nvSpPr>
          <p:spPr>
            <a:xfrm rot="4500000">
              <a:off x="7252200" y="1277280"/>
              <a:ext cx="1568160" cy="1510920"/>
            </a:xfrm>
            <a:prstGeom prst="rect">
              <a:avLst/>
            </a:prstGeom>
          </p:spPr>
          <p:txBody>
            <a:bodyPr wrap="none" lIns="0" rIns="0" tIns="0" bIns="0" anchor="b" anchorCtr="1">
              <a:prstTxWarp prst="textArchUp">
                <a:avLst>
                  <a:gd name="adj" fmla="val 10800000"/>
                </a:avLst>
              </a:prstTxWarp>
              <a:noAutofit/>
            </a:bodyPr>
            <a:p>
              <a:pPr algn="ctr" defTabSz="914400">
                <a:lnSpc>
                  <a:spcPct val="90000"/>
                </a:lnSpc>
                <a:spcBef>
                  <a:spcPts val="601"/>
                </a:spcBef>
                <a:spcAft>
                  <a:spcPts val="601"/>
                </a:spcAft>
                <a:tabLst>
                  <a:tab algn="l" pos="0"/>
                </a:tabLst>
              </a:pPr>
              <a:r>
                <a:rPr b="1" lang="nl-NL" sz="2800" strike="noStrike" u="none">
                  <a:ln w="0">
                    <a:noFill/>
                  </a:ln>
                  <a:solidFill>
                    <a:schemeClr val="lt1"/>
                  </a:solidFill>
                  <a:uFillTx/>
                  <a:latin typeface="Calibri"/>
                </a:rPr>
                <a:t>PQC</a:t>
              </a:r>
              <a:endParaRPr b="0" lang="en-US" sz="2800" strike="noStrike" u="none">
                <a:ln w="0">
                  <a:noFill/>
                </a:ln>
                <a:solidFill>
                  <a:schemeClr val="lt1"/>
                </a:solidFill>
                <a:uFillTx/>
                <a:latin typeface="Arial"/>
              </a:endParaRPr>
            </a:p>
          </p:txBody>
        </p:sp>
        <p:grpSp>
          <p:nvGrpSpPr>
            <p:cNvPr id="233" name="Groep 9"/>
            <p:cNvGrpSpPr/>
            <p:nvPr/>
          </p:nvGrpSpPr>
          <p:grpSpPr>
            <a:xfrm>
              <a:off x="8462520" y="2356200"/>
              <a:ext cx="325080" cy="352080"/>
              <a:chOff x="8462520" y="2356200"/>
              <a:chExt cx="325080" cy="352080"/>
            </a:xfrm>
          </p:grpSpPr>
          <p:sp>
            <p:nvSpPr>
              <p:cNvPr id="234" name="Vrije vorm: vorm 25"/>
              <p:cNvSpPr/>
              <p:nvPr/>
            </p:nvSpPr>
            <p:spPr>
              <a:xfrm flipH="1" rot="11697000">
                <a:off x="8475480" y="2576160"/>
                <a:ext cx="119160" cy="118800"/>
              </a:xfrm>
              <a:custGeom>
                <a:avLst/>
                <a:gdLst>
                  <a:gd name="textAreaLeft" fmla="*/ -720 w 119160"/>
                  <a:gd name="textAreaRight" fmla="*/ 119520 w 119160"/>
                  <a:gd name="textAreaTop" fmla="*/ 0 h 118800"/>
                  <a:gd name="textAreaBottom" fmla="*/ 119520 h 118800"/>
                </a:gdLst>
                <a:ahLst/>
                <a:rect l="textAreaLeft" t="textAreaTop" r="textAreaRight" b="textAreaBottom"/>
                <a:pathLst>
                  <a:path w="2449366" h="2450387">
                    <a:moveTo>
                      <a:pt x="101599" y="101599"/>
                    </a:moveTo>
                    <a:cubicBezTo>
                      <a:pt x="54520" y="148679"/>
                      <a:pt x="20910" y="209229"/>
                      <a:pt x="7048" y="276972"/>
                    </a:cubicBezTo>
                    <a:lnTo>
                      <a:pt x="1516" y="331841"/>
                    </a:lnTo>
                    <a:lnTo>
                      <a:pt x="820" y="331841"/>
                    </a:lnTo>
                    <a:lnTo>
                      <a:pt x="820" y="338744"/>
                    </a:lnTo>
                    <a:lnTo>
                      <a:pt x="0" y="346881"/>
                    </a:lnTo>
                    <a:lnTo>
                      <a:pt x="820" y="355017"/>
                    </a:lnTo>
                    <a:lnTo>
                      <a:pt x="820" y="1959349"/>
                    </a:lnTo>
                    <a:lnTo>
                      <a:pt x="3907" y="1959349"/>
                    </a:lnTo>
                    <a:lnTo>
                      <a:pt x="820" y="1989974"/>
                    </a:lnTo>
                    <a:cubicBezTo>
                      <a:pt x="820" y="2244253"/>
                      <a:pt x="206954" y="2450387"/>
                      <a:pt x="461233" y="2450387"/>
                    </a:cubicBezTo>
                    <a:cubicBezTo>
                      <a:pt x="715512" y="2450387"/>
                      <a:pt x="921646" y="2244253"/>
                      <a:pt x="921646" y="1989974"/>
                    </a:cubicBezTo>
                    <a:lnTo>
                      <a:pt x="918559" y="1959349"/>
                    </a:lnTo>
                    <a:lnTo>
                      <a:pt x="921645" y="1959349"/>
                    </a:lnTo>
                    <a:lnTo>
                      <a:pt x="921645" y="922668"/>
                    </a:lnTo>
                    <a:lnTo>
                      <a:pt x="1958328" y="922668"/>
                    </a:lnTo>
                    <a:lnTo>
                      <a:pt x="1958328" y="919582"/>
                    </a:lnTo>
                    <a:lnTo>
                      <a:pt x="1988953" y="922669"/>
                    </a:lnTo>
                    <a:cubicBezTo>
                      <a:pt x="2243232" y="922669"/>
                      <a:pt x="2449366" y="716535"/>
                      <a:pt x="2449366" y="462256"/>
                    </a:cubicBezTo>
                    <a:cubicBezTo>
                      <a:pt x="2449366" y="207977"/>
                      <a:pt x="2243232" y="1843"/>
                      <a:pt x="1988953" y="1843"/>
                    </a:cubicBezTo>
                    <a:lnTo>
                      <a:pt x="1958328" y="4930"/>
                    </a:lnTo>
                    <a:lnTo>
                      <a:pt x="1958328" y="1843"/>
                    </a:lnTo>
                    <a:lnTo>
                      <a:pt x="357324" y="1843"/>
                    </a:lnTo>
                    <a:lnTo>
                      <a:pt x="346881" y="0"/>
                    </a:lnTo>
                    <a:cubicBezTo>
                      <a:pt x="251093" y="0"/>
                      <a:pt x="164372" y="38826"/>
                      <a:pt x="101599" y="101599"/>
                    </a:cubicBezTo>
                    <a:close/>
                  </a:path>
                </a:pathLst>
              </a:custGeom>
              <a:solidFill>
                <a:schemeClr val="lt1">
                  <a:alpha val="50000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44000" rIns="144000" tIns="22680" bIns="2268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GB" sz="1600" strike="noStrike" u="none">
                  <a:solidFill>
                    <a:schemeClr val="lt1"/>
                  </a:solidFill>
                  <a:uFillTx/>
                  <a:latin typeface="Calibri Light"/>
                </a:endParaRPr>
              </a:p>
            </p:txBody>
          </p:sp>
          <p:sp>
            <p:nvSpPr>
              <p:cNvPr id="235" name="Vrije vorm: vorm 26"/>
              <p:cNvSpPr/>
              <p:nvPr/>
            </p:nvSpPr>
            <p:spPr>
              <a:xfrm flipH="1" rot="10800000">
                <a:off x="8574480" y="2486520"/>
                <a:ext cx="119160" cy="119160"/>
              </a:xfrm>
              <a:custGeom>
                <a:avLst/>
                <a:gdLst>
                  <a:gd name="textAreaLeft" fmla="*/ -720 w 119160"/>
                  <a:gd name="textAreaRight" fmla="*/ 119520 w 119160"/>
                  <a:gd name="textAreaTop" fmla="*/ 0 h 119160"/>
                  <a:gd name="textAreaBottom" fmla="*/ 120240 h 119160"/>
                </a:gdLst>
                <a:ahLst/>
                <a:rect l="textAreaLeft" t="textAreaTop" r="textAreaRight" b="textAreaBottom"/>
                <a:pathLst>
                  <a:path w="2449366" h="2450387">
                    <a:moveTo>
                      <a:pt x="101599" y="101599"/>
                    </a:moveTo>
                    <a:cubicBezTo>
                      <a:pt x="54520" y="148679"/>
                      <a:pt x="20910" y="209229"/>
                      <a:pt x="7048" y="276972"/>
                    </a:cubicBezTo>
                    <a:lnTo>
                      <a:pt x="1516" y="331841"/>
                    </a:lnTo>
                    <a:lnTo>
                      <a:pt x="820" y="331841"/>
                    </a:lnTo>
                    <a:lnTo>
                      <a:pt x="820" y="338744"/>
                    </a:lnTo>
                    <a:lnTo>
                      <a:pt x="0" y="346881"/>
                    </a:lnTo>
                    <a:lnTo>
                      <a:pt x="820" y="355017"/>
                    </a:lnTo>
                    <a:lnTo>
                      <a:pt x="820" y="1959349"/>
                    </a:lnTo>
                    <a:lnTo>
                      <a:pt x="3907" y="1959349"/>
                    </a:lnTo>
                    <a:lnTo>
                      <a:pt x="820" y="1989974"/>
                    </a:lnTo>
                    <a:cubicBezTo>
                      <a:pt x="820" y="2244253"/>
                      <a:pt x="206954" y="2450387"/>
                      <a:pt x="461233" y="2450387"/>
                    </a:cubicBezTo>
                    <a:cubicBezTo>
                      <a:pt x="715512" y="2450387"/>
                      <a:pt x="921646" y="2244253"/>
                      <a:pt x="921646" y="1989974"/>
                    </a:cubicBezTo>
                    <a:lnTo>
                      <a:pt x="918559" y="1959349"/>
                    </a:lnTo>
                    <a:lnTo>
                      <a:pt x="921645" y="1959349"/>
                    </a:lnTo>
                    <a:lnTo>
                      <a:pt x="921645" y="922668"/>
                    </a:lnTo>
                    <a:lnTo>
                      <a:pt x="1958328" y="922668"/>
                    </a:lnTo>
                    <a:lnTo>
                      <a:pt x="1958328" y="919582"/>
                    </a:lnTo>
                    <a:lnTo>
                      <a:pt x="1988953" y="922669"/>
                    </a:lnTo>
                    <a:cubicBezTo>
                      <a:pt x="2243232" y="922669"/>
                      <a:pt x="2449366" y="716535"/>
                      <a:pt x="2449366" y="462256"/>
                    </a:cubicBezTo>
                    <a:cubicBezTo>
                      <a:pt x="2449366" y="207977"/>
                      <a:pt x="2243232" y="1843"/>
                      <a:pt x="1988953" y="1843"/>
                    </a:cubicBezTo>
                    <a:lnTo>
                      <a:pt x="1958328" y="4930"/>
                    </a:lnTo>
                    <a:lnTo>
                      <a:pt x="1958328" y="1843"/>
                    </a:lnTo>
                    <a:lnTo>
                      <a:pt x="357324" y="1843"/>
                    </a:lnTo>
                    <a:lnTo>
                      <a:pt x="346881" y="0"/>
                    </a:lnTo>
                    <a:cubicBezTo>
                      <a:pt x="251093" y="0"/>
                      <a:pt x="164372" y="38826"/>
                      <a:pt x="101599" y="101599"/>
                    </a:cubicBezTo>
                    <a:close/>
                  </a:path>
                </a:pathLst>
              </a:custGeom>
              <a:solidFill>
                <a:schemeClr val="lt1">
                  <a:alpha val="50000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44000" rIns="144000" tIns="22680" bIns="2268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GB" sz="1600" strike="noStrike" u="none">
                  <a:solidFill>
                    <a:schemeClr val="lt1"/>
                  </a:solidFill>
                  <a:uFillTx/>
                  <a:latin typeface="Calibri Light"/>
                </a:endParaRPr>
              </a:p>
            </p:txBody>
          </p:sp>
          <p:sp>
            <p:nvSpPr>
              <p:cNvPr id="236" name="Vrije vorm: vorm 27"/>
              <p:cNvSpPr/>
              <p:nvPr/>
            </p:nvSpPr>
            <p:spPr>
              <a:xfrm flipH="1" rot="9890400">
                <a:off x="8654760" y="2369520"/>
                <a:ext cx="119160" cy="118080"/>
              </a:xfrm>
              <a:custGeom>
                <a:avLst/>
                <a:gdLst>
                  <a:gd name="textAreaLeft" fmla="*/ -720 w 119160"/>
                  <a:gd name="textAreaRight" fmla="*/ 119520 w 119160"/>
                  <a:gd name="textAreaTop" fmla="*/ 0 h 118080"/>
                  <a:gd name="textAreaBottom" fmla="*/ 118440 h 118080"/>
                </a:gdLst>
                <a:ahLst/>
                <a:rect l="textAreaLeft" t="textAreaTop" r="textAreaRight" b="textAreaBottom"/>
                <a:pathLst>
                  <a:path w="2449366" h="2450387">
                    <a:moveTo>
                      <a:pt x="101599" y="101599"/>
                    </a:moveTo>
                    <a:cubicBezTo>
                      <a:pt x="54520" y="148679"/>
                      <a:pt x="20910" y="209229"/>
                      <a:pt x="7048" y="276972"/>
                    </a:cubicBezTo>
                    <a:lnTo>
                      <a:pt x="1516" y="331841"/>
                    </a:lnTo>
                    <a:lnTo>
                      <a:pt x="820" y="331841"/>
                    </a:lnTo>
                    <a:lnTo>
                      <a:pt x="820" y="338744"/>
                    </a:lnTo>
                    <a:lnTo>
                      <a:pt x="0" y="346881"/>
                    </a:lnTo>
                    <a:lnTo>
                      <a:pt x="820" y="355017"/>
                    </a:lnTo>
                    <a:lnTo>
                      <a:pt x="820" y="1959349"/>
                    </a:lnTo>
                    <a:lnTo>
                      <a:pt x="3907" y="1959349"/>
                    </a:lnTo>
                    <a:lnTo>
                      <a:pt x="820" y="1989974"/>
                    </a:lnTo>
                    <a:cubicBezTo>
                      <a:pt x="820" y="2244253"/>
                      <a:pt x="206954" y="2450387"/>
                      <a:pt x="461233" y="2450387"/>
                    </a:cubicBezTo>
                    <a:cubicBezTo>
                      <a:pt x="715512" y="2450387"/>
                      <a:pt x="921646" y="2244253"/>
                      <a:pt x="921646" y="1989974"/>
                    </a:cubicBezTo>
                    <a:lnTo>
                      <a:pt x="918559" y="1959349"/>
                    </a:lnTo>
                    <a:lnTo>
                      <a:pt x="921645" y="1959349"/>
                    </a:lnTo>
                    <a:lnTo>
                      <a:pt x="921645" y="922668"/>
                    </a:lnTo>
                    <a:lnTo>
                      <a:pt x="1958328" y="922668"/>
                    </a:lnTo>
                    <a:lnTo>
                      <a:pt x="1958328" y="919582"/>
                    </a:lnTo>
                    <a:lnTo>
                      <a:pt x="1988953" y="922669"/>
                    </a:lnTo>
                    <a:cubicBezTo>
                      <a:pt x="2243232" y="922669"/>
                      <a:pt x="2449366" y="716535"/>
                      <a:pt x="2449366" y="462256"/>
                    </a:cubicBezTo>
                    <a:cubicBezTo>
                      <a:pt x="2449366" y="207977"/>
                      <a:pt x="2243232" y="1843"/>
                      <a:pt x="1988953" y="1843"/>
                    </a:cubicBezTo>
                    <a:lnTo>
                      <a:pt x="1958328" y="4930"/>
                    </a:lnTo>
                    <a:lnTo>
                      <a:pt x="1958328" y="1843"/>
                    </a:lnTo>
                    <a:lnTo>
                      <a:pt x="357324" y="1843"/>
                    </a:lnTo>
                    <a:lnTo>
                      <a:pt x="346881" y="0"/>
                    </a:lnTo>
                    <a:cubicBezTo>
                      <a:pt x="251093" y="0"/>
                      <a:pt x="164372" y="38826"/>
                      <a:pt x="101599" y="101599"/>
                    </a:cubicBezTo>
                    <a:close/>
                  </a:path>
                </a:pathLst>
              </a:custGeom>
              <a:solidFill>
                <a:schemeClr val="lt1">
                  <a:alpha val="50000"/>
                </a:schemeClr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44000" rIns="144000" tIns="22680" bIns="2268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en-GB" sz="1600" strike="noStrike" u="none">
                  <a:solidFill>
                    <a:schemeClr val="lt1"/>
                  </a:solidFill>
                  <a:uFillTx/>
                  <a:latin typeface="Calibri Light"/>
                </a:endParaRPr>
              </a:p>
            </p:txBody>
          </p:sp>
        </p:grpSp>
        <p:sp>
          <p:nvSpPr>
            <p:cNvPr id="237" name="Rounded Rectangle 9"/>
            <p:cNvSpPr/>
            <p:nvPr/>
          </p:nvSpPr>
          <p:spPr>
            <a:xfrm>
              <a:off x="5488560" y="421200"/>
              <a:ext cx="3007080" cy="7869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d9fa1"/>
                </a:gs>
                <a:gs pos="70000">
                  <a:srgbClr val="729fcf"/>
                </a:gs>
              </a:gsLst>
              <a:lin ang="2700000"/>
            </a:gradFill>
            <a:ln w="6480">
              <a:solidFill>
                <a:srgbClr val="a5a5a5"/>
              </a:solidFill>
              <a:miter/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NL" sz="1800" strike="noStrike" u="none">
                <a:solidFill>
                  <a:schemeClr val="dk1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238" name="Rounded Rectangle 10"/>
            <p:cNvSpPr/>
            <p:nvPr/>
          </p:nvSpPr>
          <p:spPr>
            <a:xfrm>
              <a:off x="5488560" y="1810080"/>
              <a:ext cx="3007080" cy="7869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ea9e"/>
                </a:gs>
                <a:gs pos="100000">
                  <a:srgbClr val="ffe690"/>
                </a:gs>
              </a:gsLst>
              <a:lin ang="5400000"/>
            </a:gradFill>
            <a:ln w="6480">
              <a:solidFill>
                <a:srgbClr val="4472c4"/>
              </a:solidFill>
              <a:miter/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NL" sz="1800" strike="noStrike" u="none">
                <a:solidFill>
                  <a:schemeClr val="dk1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239" name="Rounded Rectangle 12"/>
            <p:cNvSpPr/>
            <p:nvPr/>
          </p:nvSpPr>
          <p:spPr>
            <a:xfrm>
              <a:off x="5135400" y="3324960"/>
              <a:ext cx="946080" cy="7869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efa6a4"/>
                </a:gs>
                <a:gs pos="100000">
                  <a:srgbClr val="eb9895"/>
                </a:gs>
              </a:gsLst>
              <a:lin ang="5400000"/>
            </a:gradFill>
            <a:ln w="6480">
              <a:solidFill>
                <a:srgbClr val="ed7d31"/>
              </a:solidFill>
              <a:miter/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NL" sz="1800" strike="noStrike" u="none">
                <a:solidFill>
                  <a:schemeClr val="dk1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240" name="Rounded Rectangle 13"/>
            <p:cNvSpPr/>
            <p:nvPr/>
          </p:nvSpPr>
          <p:spPr>
            <a:xfrm>
              <a:off x="5261400" y="3450600"/>
              <a:ext cx="946080" cy="7869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efa6a4"/>
                </a:gs>
                <a:gs pos="100000">
                  <a:srgbClr val="eb9895"/>
                </a:gs>
              </a:gsLst>
              <a:lin ang="5400000"/>
            </a:gradFill>
            <a:ln w="6480">
              <a:solidFill>
                <a:srgbClr val="ed7d31"/>
              </a:solidFill>
              <a:miter/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NL" sz="1800" strike="noStrike" u="none">
                <a:solidFill>
                  <a:schemeClr val="dk1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241" name="Rounded Rectangle 15"/>
            <p:cNvSpPr/>
            <p:nvPr/>
          </p:nvSpPr>
          <p:spPr>
            <a:xfrm>
              <a:off x="6343200" y="3194640"/>
              <a:ext cx="946080" cy="7869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efa6a4"/>
                </a:gs>
                <a:gs pos="100000">
                  <a:srgbClr val="eb9895"/>
                </a:gs>
              </a:gsLst>
              <a:lin ang="5400000"/>
            </a:gradFill>
            <a:ln w="6480">
              <a:solidFill>
                <a:srgbClr val="ed7d31"/>
              </a:solidFill>
              <a:miter/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NL" sz="1800" strike="noStrike" u="none">
                <a:solidFill>
                  <a:schemeClr val="dk1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242" name="Rounded Rectangle 16"/>
            <p:cNvSpPr/>
            <p:nvPr/>
          </p:nvSpPr>
          <p:spPr>
            <a:xfrm>
              <a:off x="7546320" y="3198960"/>
              <a:ext cx="946080" cy="7869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b89d"/>
                </a:gs>
                <a:gs pos="100000">
                  <a:srgbClr val="f8ac90"/>
                </a:gs>
              </a:gsLst>
              <a:lin ang="5400000"/>
            </a:gradFill>
            <a:ln w="6480">
              <a:solidFill>
                <a:srgbClr val="5b9bd5"/>
              </a:solidFill>
              <a:miter/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NL" sz="1800" strike="noStrike" u="none">
                <a:solidFill>
                  <a:schemeClr val="dk1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243" name="Rounded Rectangle 17"/>
            <p:cNvSpPr/>
            <p:nvPr/>
          </p:nvSpPr>
          <p:spPr>
            <a:xfrm>
              <a:off x="7672320" y="3324960"/>
              <a:ext cx="946080" cy="7869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b89d"/>
                </a:gs>
                <a:gs pos="100000">
                  <a:srgbClr val="f8ac90"/>
                </a:gs>
              </a:gsLst>
              <a:lin ang="5400000"/>
            </a:gradFill>
            <a:ln w="6480">
              <a:solidFill>
                <a:srgbClr val="5b9bd5"/>
              </a:solidFill>
              <a:miter/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NL" sz="1800" strike="noStrike" u="none">
                <a:solidFill>
                  <a:schemeClr val="dk1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244" name="Rounded Rectangle 18"/>
            <p:cNvSpPr/>
            <p:nvPr/>
          </p:nvSpPr>
          <p:spPr>
            <a:xfrm>
              <a:off x="7798320" y="3450600"/>
              <a:ext cx="946080" cy="7869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b89d"/>
                </a:gs>
                <a:gs pos="100000">
                  <a:srgbClr val="f8ac90"/>
                </a:gs>
              </a:gsLst>
              <a:lin ang="5400000"/>
            </a:gradFill>
            <a:ln w="6480">
              <a:solidFill>
                <a:srgbClr val="5b9bd5"/>
              </a:solidFill>
              <a:miter/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NL" sz="1800" strike="noStrike" u="none">
                <a:solidFill>
                  <a:schemeClr val="dk1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245" name="Rounded Rectangle 19"/>
            <p:cNvSpPr/>
            <p:nvPr/>
          </p:nvSpPr>
          <p:spPr>
            <a:xfrm>
              <a:off x="7924320" y="3576960"/>
              <a:ext cx="946080" cy="7869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b89d"/>
                </a:gs>
                <a:gs pos="100000">
                  <a:srgbClr val="f8ac90"/>
                </a:gs>
              </a:gsLst>
              <a:lin ang="5400000"/>
            </a:gradFill>
            <a:ln w="6480">
              <a:solidFill>
                <a:srgbClr val="5b9bd5"/>
              </a:solidFill>
              <a:miter/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NL" sz="1800" strike="noStrike" u="none">
                <a:solidFill>
                  <a:schemeClr val="dk1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246" name="TextBox 2"/>
            <p:cNvSpPr/>
            <p:nvPr/>
          </p:nvSpPr>
          <p:spPr>
            <a:xfrm>
              <a:off x="5878800" y="578160"/>
              <a:ext cx="2233080" cy="42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NL" sz="1400" strike="noStrike" u="none">
                  <a:solidFill>
                    <a:srgbClr val="000000"/>
                  </a:solidFill>
                  <a:uFillTx/>
                  <a:latin typeface="Calibri"/>
                  <a:ea typeface="DejaVu Sans"/>
                </a:rPr>
                <a:t>Service A&amp;O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i="1" lang="en-NL" sz="1400" strike="noStrike" u="none">
                  <a:solidFill>
                    <a:srgbClr val="000000"/>
                  </a:solidFill>
                  <a:uFillTx/>
                  <a:latin typeface="Calibri"/>
                  <a:ea typeface="DejaVu Sans"/>
                </a:rPr>
                <a:t>WorkflowOrchestrator</a:t>
              </a:r>
              <a:r>
                <a:rPr b="1" lang="en-NL" sz="1400" strike="noStrike" u="none">
                  <a:solidFill>
                    <a:srgbClr val="000000"/>
                  </a:solidFill>
                  <a:uFillTx/>
                  <a:latin typeface="Calibri"/>
                  <a:ea typeface="DejaVu Sans"/>
                </a:rPr>
                <a:t>.org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47" name="TextBox 15"/>
            <p:cNvSpPr/>
            <p:nvPr/>
          </p:nvSpPr>
          <p:spPr>
            <a:xfrm>
              <a:off x="6330240" y="1983600"/>
              <a:ext cx="1327320" cy="42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en-NL" sz="1400" strike="noStrike" u="none">
                  <a:solidFill>
                    <a:srgbClr val="000000"/>
                  </a:solidFill>
                  <a:uFillTx/>
                  <a:latin typeface="Calibri"/>
                  <a:ea typeface="DejaVu Sans"/>
                </a:rPr>
                <a:t>Domain Control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NL" sz="1400" strike="noStrike" u="none">
                  <a:solidFill>
                    <a:srgbClr val="000000"/>
                  </a:solidFill>
                  <a:uFillTx/>
                  <a:latin typeface="Calibri"/>
                  <a:ea typeface="DejaVu Sans"/>
                </a:rPr>
                <a:t>eduQDC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48" name="Straight Arrow Connector 16"/>
            <p:cNvSpPr/>
            <p:nvPr/>
          </p:nvSpPr>
          <p:spPr>
            <a:xfrm>
              <a:off x="6994800" y="1213920"/>
              <a:ext cx="360" cy="591120"/>
            </a:xfrm>
            <a:custGeom>
              <a:avLst/>
              <a:gdLst>
                <a:gd name="textAreaLeft" fmla="*/ 0 w 360"/>
                <a:gd name="textAreaRight" fmla="*/ 23592960 w 360"/>
                <a:gd name="textAreaTop" fmla="*/ 0 h 591120"/>
                <a:gd name="textAreaBottom" fmla="*/ 595800 h 59112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648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rgbClr val="000000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249" name="Straight Arrow Connector 17"/>
            <p:cNvSpPr/>
            <p:nvPr/>
          </p:nvSpPr>
          <p:spPr>
            <a:xfrm flipH="1">
              <a:off x="8017200" y="2602080"/>
              <a:ext cx="246960" cy="591480"/>
            </a:xfrm>
            <a:custGeom>
              <a:avLst/>
              <a:gdLst>
                <a:gd name="textAreaLeft" fmla="*/ -2160 w 246960"/>
                <a:gd name="textAreaRight" fmla="*/ 249120 w 246960"/>
                <a:gd name="textAreaTop" fmla="*/ 0 h 591480"/>
                <a:gd name="textAreaBottom" fmla="*/ 596160 h 591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648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rgbClr val="000000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250" name="Straight Arrow Connector 18"/>
            <p:cNvSpPr/>
            <p:nvPr/>
          </p:nvSpPr>
          <p:spPr>
            <a:xfrm flipH="1">
              <a:off x="8137800" y="2601720"/>
              <a:ext cx="120600" cy="717480"/>
            </a:xfrm>
            <a:custGeom>
              <a:avLst/>
              <a:gdLst>
                <a:gd name="textAreaLeft" fmla="*/ -1440 w 120600"/>
                <a:gd name="textAreaRight" fmla="*/ 123480 w 120600"/>
                <a:gd name="textAreaTop" fmla="*/ 0 h 717480"/>
                <a:gd name="textAreaBottom" fmla="*/ 722160 h 717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648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rgbClr val="000000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251" name="Straight Arrow Connector 19"/>
            <p:cNvSpPr/>
            <p:nvPr/>
          </p:nvSpPr>
          <p:spPr>
            <a:xfrm>
              <a:off x="8274240" y="2602080"/>
              <a:ext cx="360" cy="843480"/>
            </a:xfrm>
            <a:custGeom>
              <a:avLst/>
              <a:gdLst>
                <a:gd name="textAreaLeft" fmla="*/ 0 w 360"/>
                <a:gd name="textAreaRight" fmla="*/ 23592960 w 360"/>
                <a:gd name="textAreaTop" fmla="*/ 0 h 843480"/>
                <a:gd name="textAreaBottom" fmla="*/ 848160 h 843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648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rgbClr val="000000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252" name="Straight Arrow Connector 20"/>
            <p:cNvSpPr/>
            <p:nvPr/>
          </p:nvSpPr>
          <p:spPr>
            <a:xfrm>
              <a:off x="8273880" y="2601720"/>
              <a:ext cx="120960" cy="969480"/>
            </a:xfrm>
            <a:custGeom>
              <a:avLst/>
              <a:gdLst>
                <a:gd name="textAreaLeft" fmla="*/ 0 w 120960"/>
                <a:gd name="textAreaRight" fmla="*/ 125640 w 120960"/>
                <a:gd name="textAreaTop" fmla="*/ 0 h 969480"/>
                <a:gd name="textAreaBottom" fmla="*/ 974160 h 96948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648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rgbClr val="000000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253" name="Rounded Rectangle 22"/>
            <p:cNvSpPr/>
            <p:nvPr/>
          </p:nvSpPr>
          <p:spPr>
            <a:xfrm>
              <a:off x="6468840" y="3320640"/>
              <a:ext cx="946080" cy="7869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efa6a4"/>
                </a:gs>
                <a:gs pos="100000">
                  <a:srgbClr val="eb9895"/>
                </a:gs>
              </a:gsLst>
              <a:lin ang="5400000"/>
            </a:gradFill>
            <a:ln w="6480">
              <a:solidFill>
                <a:srgbClr val="ed7d31"/>
              </a:solidFill>
              <a:miter/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en-NL" sz="1800" strike="noStrike" u="none">
                <a:solidFill>
                  <a:schemeClr val="dk1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254" name="Straight Arrow Connector 21"/>
            <p:cNvSpPr/>
            <p:nvPr/>
          </p:nvSpPr>
          <p:spPr>
            <a:xfrm flipH="1">
              <a:off x="5479920" y="2619000"/>
              <a:ext cx="269280" cy="574560"/>
            </a:xfrm>
            <a:custGeom>
              <a:avLst/>
              <a:gdLst>
                <a:gd name="textAreaLeft" fmla="*/ 1440 w 269280"/>
                <a:gd name="textAreaRight" fmla="*/ 275760 w 269280"/>
                <a:gd name="textAreaTop" fmla="*/ 0 h 574560"/>
                <a:gd name="textAreaBottom" fmla="*/ 579240 h 57456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648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rgbClr val="000000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255" name="Straight Arrow Connector 22"/>
            <p:cNvSpPr/>
            <p:nvPr/>
          </p:nvSpPr>
          <p:spPr>
            <a:xfrm flipH="1">
              <a:off x="5600880" y="2619000"/>
              <a:ext cx="171720" cy="700560"/>
            </a:xfrm>
            <a:custGeom>
              <a:avLst/>
              <a:gdLst>
                <a:gd name="textAreaLeft" fmla="*/ -1440 w 171720"/>
                <a:gd name="textAreaRight" fmla="*/ 174600 w 171720"/>
                <a:gd name="textAreaTop" fmla="*/ 0 h 700560"/>
                <a:gd name="textAreaBottom" fmla="*/ 705240 h 70056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648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rgbClr val="000000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256" name="Straight Arrow Connector 1"/>
            <p:cNvSpPr/>
            <p:nvPr/>
          </p:nvSpPr>
          <p:spPr>
            <a:xfrm flipH="1">
              <a:off x="5726880" y="2619000"/>
              <a:ext cx="45720" cy="826200"/>
            </a:xfrm>
            <a:custGeom>
              <a:avLst/>
              <a:gdLst>
                <a:gd name="textAreaLeft" fmla="*/ -1440 w 45720"/>
                <a:gd name="textAreaRight" fmla="*/ 48600 w 45720"/>
                <a:gd name="textAreaTop" fmla="*/ 0 h 826200"/>
                <a:gd name="textAreaBottom" fmla="*/ 830880 h 82620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648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rgbClr val="000000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257" name="Straight Arrow Connector 24"/>
            <p:cNvSpPr/>
            <p:nvPr/>
          </p:nvSpPr>
          <p:spPr>
            <a:xfrm flipH="1">
              <a:off x="6807960" y="2610720"/>
              <a:ext cx="27000" cy="578520"/>
            </a:xfrm>
            <a:custGeom>
              <a:avLst/>
              <a:gdLst>
                <a:gd name="textAreaLeft" fmla="*/ 2160 w 27000"/>
                <a:gd name="textAreaRight" fmla="*/ 34200 w 27000"/>
                <a:gd name="textAreaTop" fmla="*/ 0 h 578520"/>
                <a:gd name="textAreaBottom" fmla="*/ 583200 h 57852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648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rgbClr val="000000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258" name="Straight Arrow Connector 25"/>
            <p:cNvSpPr/>
            <p:nvPr/>
          </p:nvSpPr>
          <p:spPr>
            <a:xfrm>
              <a:off x="6847200" y="2619000"/>
              <a:ext cx="92160" cy="696240"/>
            </a:xfrm>
            <a:custGeom>
              <a:avLst/>
              <a:gdLst>
                <a:gd name="textAreaLeft" fmla="*/ 0 w 92160"/>
                <a:gd name="textAreaRight" fmla="*/ 96840 w 92160"/>
                <a:gd name="textAreaTop" fmla="*/ 0 h 696240"/>
                <a:gd name="textAreaBottom" fmla="*/ 700920 h 696240"/>
              </a:gdLst>
              <a:ah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648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en-US" sz="1800" strike="noStrike" u="none">
                <a:solidFill>
                  <a:srgbClr val="000000"/>
                </a:solidFill>
                <a:uFillTx/>
                <a:latin typeface="Calibri"/>
                <a:ea typeface="DejaVu Sans"/>
              </a:endParaRPr>
            </a:p>
          </p:txBody>
        </p:sp>
        <p:sp>
          <p:nvSpPr>
            <p:cNvPr id="259" name="TextBox 3"/>
            <p:cNvSpPr/>
            <p:nvPr/>
          </p:nvSpPr>
          <p:spPr>
            <a:xfrm>
              <a:off x="5323320" y="3609720"/>
              <a:ext cx="869760" cy="42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NL" sz="1400" strike="noStrike" u="none">
                  <a:solidFill>
                    <a:srgbClr val="000000"/>
                  </a:solidFill>
                  <a:uFillTx/>
                  <a:latin typeface="Calibri"/>
                  <a:ea typeface="DejaVu Sans"/>
                </a:rPr>
                <a:t>QKD 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en-NL" sz="1400" strike="noStrike" u="none">
                  <a:solidFill>
                    <a:srgbClr val="000000"/>
                  </a:solidFill>
                  <a:uFillTx/>
                  <a:latin typeface="Calibri"/>
                  <a:ea typeface="DejaVu Sans"/>
                </a:rPr>
                <a:t>Vendor #1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60" name="TextBox 4"/>
            <p:cNvSpPr/>
            <p:nvPr/>
          </p:nvSpPr>
          <p:spPr>
            <a:xfrm>
              <a:off x="6495120" y="3515040"/>
              <a:ext cx="869760" cy="42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NL" sz="1400" strike="noStrike" u="none">
                  <a:solidFill>
                    <a:srgbClr val="000000"/>
                  </a:solidFill>
                  <a:uFillTx/>
                  <a:latin typeface="Calibri"/>
                  <a:ea typeface="DejaVu Sans"/>
                </a:rPr>
                <a:t>QKD 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en-NL" sz="1400" strike="noStrike" u="none">
                  <a:solidFill>
                    <a:srgbClr val="000000"/>
                  </a:solidFill>
                  <a:uFillTx/>
                  <a:latin typeface="Calibri"/>
                  <a:ea typeface="DejaVu Sans"/>
                </a:rPr>
                <a:t>Vendor #2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61" name="TextBox 5"/>
            <p:cNvSpPr/>
            <p:nvPr/>
          </p:nvSpPr>
          <p:spPr>
            <a:xfrm>
              <a:off x="8040240" y="3744000"/>
              <a:ext cx="719640" cy="70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NL" sz="1400" strike="noStrike" u="none">
                  <a:solidFill>
                    <a:srgbClr val="000000"/>
                  </a:solidFill>
                  <a:uFillTx/>
                  <a:latin typeface="Calibri"/>
                  <a:ea typeface="DejaVu Sans"/>
                </a:rPr>
                <a:t>KMS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NL" sz="1400" strike="noStrike" u="none">
                  <a:solidFill>
                    <a:srgbClr val="000000"/>
                  </a:solidFill>
                  <a:uFillTx/>
                  <a:latin typeface="Calibri"/>
                  <a:ea typeface="DejaVu Sans"/>
                </a:rPr>
                <a:t>eduKMS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62" name="TextBox 6"/>
            <p:cNvSpPr/>
            <p:nvPr/>
          </p:nvSpPr>
          <p:spPr>
            <a:xfrm>
              <a:off x="7043760" y="1403640"/>
              <a:ext cx="735480" cy="21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en-NL" sz="1400" strike="noStrike" u="none">
                  <a:solidFill>
                    <a:srgbClr val="000000"/>
                  </a:solidFill>
                  <a:uFillTx/>
                  <a:latin typeface="Calibri"/>
                  <a:ea typeface="DejaVu Sans"/>
                </a:rPr>
                <a:t>REST API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63" name="TextBox 1"/>
            <p:cNvSpPr/>
            <p:nvPr/>
          </p:nvSpPr>
          <p:spPr>
            <a:xfrm>
              <a:off x="8447760" y="2807640"/>
              <a:ext cx="520200" cy="21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en-NL" sz="1400" strike="noStrike" u="none">
                  <a:solidFill>
                    <a:srgbClr val="000000"/>
                  </a:solidFill>
                  <a:uFillTx/>
                  <a:latin typeface="Calibri"/>
                  <a:ea typeface="DejaVu Sans"/>
                </a:rPr>
                <a:t>config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pic>
        <p:nvPicPr>
          <p:cNvPr id="264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3447360" y="1402200"/>
            <a:ext cx="1568520" cy="156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5" name=""/>
          <p:cNvSpPr/>
          <p:nvPr/>
        </p:nvSpPr>
        <p:spPr>
          <a:xfrm>
            <a:off x="3657600" y="2881440"/>
            <a:ext cx="1370880" cy="28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US" sz="1200" strike="noStrike" u="none">
                <a:solidFill>
                  <a:srgbClr val="000000"/>
                </a:solidFill>
                <a:uFillTx/>
                <a:latin typeface="Arial"/>
              </a:rPr>
              <a:t>eduQKD repo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A49A4DC-9709-455F-918B-543510EA0E77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/>
          </p:nvPr>
        </p:nvSpPr>
        <p:spPr>
          <a:xfrm>
            <a:off x="350280" y="820440"/>
            <a:ext cx="8438040" cy="3355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1" lang="en-US" sz="1400" strike="noStrike" u="none">
                <a:solidFill>
                  <a:srgbClr val="1c2c4f"/>
                </a:solidFill>
                <a:uFillTx/>
                <a:latin typeface="Arial"/>
              </a:rPr>
              <a:t>Use case development / exploration crucial for engaging our members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1" lang="en-US" sz="1400" strike="noStrike" u="none">
                <a:solidFill>
                  <a:srgbClr val="1c2c4f"/>
                </a:solidFill>
                <a:uFillTx/>
                <a:latin typeface="Arial"/>
              </a:rPr>
              <a:t>“</a:t>
            </a:r>
            <a:r>
              <a:rPr b="1" lang="en-US" sz="1400" strike="noStrike" u="none">
                <a:solidFill>
                  <a:srgbClr val="1c2c4f"/>
                </a:solidFill>
                <a:uFillTx/>
                <a:latin typeface="Arial"/>
              </a:rPr>
              <a:t>Classical” QKD use-cases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 defTabSz="6858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trike="noStrike" u="none">
                <a:solidFill>
                  <a:srgbClr val="1c2c4f"/>
                </a:solidFill>
                <a:uFillTx/>
                <a:latin typeface="Arial"/>
              </a:rPr>
              <a:t>MAC-Sec 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 defTabSz="6858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trike="noStrike" u="none">
                <a:solidFill>
                  <a:srgbClr val="1c2c4f"/>
                </a:solidFill>
                <a:uFillTx/>
                <a:latin typeface="Arial"/>
              </a:rPr>
              <a:t>IP-Sec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 defTabSz="6858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trike="noStrike" u="none">
                <a:solidFill>
                  <a:srgbClr val="1c2c4f"/>
                </a:solidFill>
                <a:uFillTx/>
                <a:latin typeface="Arial"/>
              </a:rPr>
              <a:t>TLS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 defTabSz="6858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trike="noStrike" u="none">
                <a:solidFill>
                  <a:srgbClr val="1c2c4f"/>
                </a:solidFill>
                <a:uFillTx/>
                <a:latin typeface="Arial"/>
              </a:rPr>
              <a:t>Application-specific encryption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1c2c4f"/>
              </a:buClr>
              <a:buFont typeface="Arial"/>
              <a:buChar char="•"/>
            </a:pPr>
            <a:r>
              <a:rPr b="1" lang="en-US" sz="1400" strike="noStrike" u="none">
                <a:solidFill>
                  <a:srgbClr val="1c2c4f"/>
                </a:solidFill>
                <a:uFillTx/>
                <a:latin typeface="Arial"/>
              </a:rPr>
              <a:t>“</a:t>
            </a:r>
            <a:r>
              <a:rPr b="1" lang="en-US" sz="1400" strike="noStrike" u="none">
                <a:solidFill>
                  <a:srgbClr val="1c2c4f"/>
                </a:solidFill>
                <a:uFillTx/>
                <a:latin typeface="Arial"/>
              </a:rPr>
              <a:t>Beyond” QKD use-cases</a:t>
            </a:r>
            <a:r>
              <a:rPr b="0" lang="en-US" sz="1400" strike="noStrike" u="none">
                <a:solidFill>
                  <a:srgbClr val="1c2c4f"/>
                </a:solidFill>
                <a:uFillTx/>
                <a:latin typeface="Arial"/>
              </a:rPr>
              <a:t> (possible with current QKD hardware)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 defTabSz="6858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trike="noStrike" u="none">
                <a:solidFill>
                  <a:srgbClr val="1c2c4f"/>
                </a:solidFill>
                <a:uFillTx/>
                <a:latin typeface="Arial"/>
              </a:rPr>
              <a:t>Secure multi-party computation via quantum oblivious transfer (see e.g. “QuGenome: Quantum Enabled Private Recognition of Composite Signals in Genome” in MadQCI)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 defTabSz="6858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trike="noStrike" u="none">
                <a:solidFill>
                  <a:srgbClr val="1c2c4f"/>
                </a:solidFill>
                <a:uFillTx/>
                <a:latin typeface="Arial"/>
              </a:rPr>
              <a:t>QgeKO: Quantum Secure Distribution of Precise Global Navigation Satellite System Keys and Order 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71360"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title"/>
          </p:nvPr>
        </p:nvSpPr>
        <p:spPr>
          <a:xfrm>
            <a:off x="350280" y="131400"/>
            <a:ext cx="8438040" cy="69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2000" strike="noStrike" u="none">
                <a:solidFill>
                  <a:srgbClr val="e63961"/>
                </a:solidFill>
                <a:uFillTx/>
                <a:latin typeface="Arial"/>
              </a:rPr>
              <a:t>QKD use cases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3B63B49-F42F-44E5-A8BF-B21BA2227452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GEANT Associatio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ANT Associatio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EANT Associatio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GEANT Associatio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_rels/item4.xml.rels><?xml version="1.0" encoding="UTF-8"?>
<Relationships xmlns="http://schemas.openxmlformats.org/package/2006/relationships"><Relationship Id="rId1" Type="http://schemas.openxmlformats.org/officeDocument/2006/relationships/customXmlProps" Target="itemProps4.xml"/>
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e7019c98-23ef-46f8-8434-cfd3a3bc7393">GN4PROJ-13-16</_dlc_DocId>
    <_dlc_DocIdUrl xmlns="e7019c98-23ef-46f8-8434-cfd3a3bc7393">
      <Url>https://intranet.geant.org/help-and-support/_layouts/15/DocIdRedir.aspx?ID=GN4PROJ-13-16</Url>
      <Description>GN4PROJ-13-16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C14C35B6BD02428EFDFCF6B38DCCFF" ma:contentTypeVersion="3" ma:contentTypeDescription="Create a new document." ma:contentTypeScope="" ma:versionID="cb80918fe4a605eb18370ba55c5d957b">
  <xsd:schema xmlns:xsd="http://www.w3.org/2001/XMLSchema" xmlns:xs="http://www.w3.org/2001/XMLSchema" xmlns:p="http://schemas.microsoft.com/office/2006/metadata/properties" xmlns:ns1="http://schemas.microsoft.com/sharepoint/v3" xmlns:ns2="e7019c98-23ef-46f8-8434-cfd3a3bc7393" targetNamespace="http://schemas.microsoft.com/office/2006/metadata/properties" ma:root="true" ma:fieldsID="19d4d48c21c094bbdb8e7cf95f595ca6" ns1:_="" ns2:_="">
    <xsd:import namespace="http://schemas.microsoft.com/sharepoint/v3"/>
    <xsd:import namespace="e7019c98-23ef-46f8-8434-cfd3a3bc739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19c98-23ef-46f8-8434-cfd3a3bc739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AA3960-760A-4B61-8C8B-DBF90F37C8C8}">
  <ds:schemaRefs>
    <ds:schemaRef ds:uri="e7019c98-23ef-46f8-8434-cfd3a3bc7393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2E35BE0-4019-4082-B1C6-2E4ACDDEA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019c98-23ef-46f8-8434-cfd3a3bc73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4E8D75-8AF6-4906-9862-16846F3CF79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7737</TotalTime>
  <Application>LibreOffice/24.8.7.2$Linux_X86_64 LibreOffice_project/480$Build-2</Application>
  <AppVersion>15.0000</AppVersion>
  <Words>10</Words>
  <Paragraphs>6</Paragraphs>
  <Company>DANTE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2015-04-29T14:13:57Z</dcterms:created>
  <dc:creator>Karl Meyer</dc:creator>
  <dc:description>change to funding information Nov 2015</dc:description>
  <dc:language>en-US</dc:language>
  <cp:lastModifiedBy/>
  <dcterms:modified xsi:type="dcterms:W3CDTF">2025-06-07T14:04:06Z</dcterms:modified>
  <cp:revision>193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0x010100EFC14C35B6BD02428EFDFCF6B38DCCFF</vt:lpwstr>
  </property>
  <property fmtid="{D5CDD505-2E9C-101B-9397-08002B2CF9AE}" pid="3" name="PresentationFormat">
    <vt:lpwstr>On-screen Show (16:9)</vt:lpwstr>
  </property>
  <property fmtid="{D5CDD505-2E9C-101B-9397-08002B2CF9AE}" pid="4" name="Slides">
    <vt:i4>4</vt:i4>
  </property>
  <property fmtid="{D5CDD505-2E9C-101B-9397-08002B2CF9AE}" pid="5" name="_dlc_DocIdItemGuid">
    <vt:lpwstr>44859268-e552-4f71-81b4-ca39bd175d99</vt:lpwstr>
  </property>
</Properties>
</file>