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sldIdLst>
    <p:sldId id="297" r:id="rId5"/>
    <p:sldId id="298" r:id="rId6"/>
    <p:sldId id="307" r:id="rId7"/>
    <p:sldId id="299" r:id="rId8"/>
    <p:sldId id="300" r:id="rId9"/>
    <p:sldId id="301" r:id="rId10"/>
    <p:sldId id="302" r:id="rId11"/>
    <p:sldId id="303" r:id="rId12"/>
    <p:sldId id="304" r:id="rId13"/>
    <p:sldId id="306" r:id="rId14"/>
    <p:sldId id="295" r:id="rId1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400"/>
    <a:srgbClr val="E63961"/>
    <a:srgbClr val="18355E"/>
    <a:srgbClr val="1C2C4F"/>
    <a:srgbClr val="6396BA"/>
    <a:srgbClr val="285D93"/>
    <a:srgbClr val="414140"/>
    <a:srgbClr val="1A6992"/>
    <a:srgbClr val="F6A500"/>
    <a:srgbClr val="008B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73" autoAdjust="0"/>
    <p:restoredTop sz="94660"/>
  </p:normalViewPr>
  <p:slideViewPr>
    <p:cSldViewPr snapToGrid="0">
      <p:cViewPr varScale="1">
        <p:scale>
          <a:sx n="210" d="100"/>
          <a:sy n="210" d="100"/>
        </p:scale>
        <p:origin x="606" y="15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07/06/2025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olorful swirly circle on a blue background&#10;&#10;Description automatically generated">
            <a:extLst>
              <a:ext uri="{FF2B5EF4-FFF2-40B4-BE49-F238E27FC236}">
                <a16:creationId xmlns:a16="http://schemas.microsoft.com/office/drawing/2014/main" id="{BA2D9F37-CECE-956D-E16A-DA131AFCDF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601" y="3317146"/>
            <a:ext cx="3822700" cy="237388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E3B400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0602" y="2442175"/>
            <a:ext cx="5044588" cy="545199"/>
          </a:xfrm>
        </p:spPr>
        <p:txBody>
          <a:bodyPr wrap="square">
            <a:noAutofit/>
          </a:bodyPr>
          <a:lstStyle>
            <a:lvl1pPr marL="0" indent="0">
              <a:lnSpc>
                <a:spcPct val="1500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6907" y="1672929"/>
            <a:ext cx="5000704" cy="709965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0601" y="3601634"/>
            <a:ext cx="3752453" cy="22922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E3B400"/>
                </a:solidFill>
              </a:defRPr>
            </a:lvl1pPr>
          </a:lstStyle>
          <a:p>
            <a:pPr lvl="0"/>
            <a:r>
              <a:rPr lang="en-US" dirty="0"/>
              <a:t>Location</a:t>
            </a:r>
            <a:endParaRPr lang="en-GB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0601" y="3814701"/>
            <a:ext cx="3752453" cy="2373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E3B400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CCF5F0-1DF6-300C-424D-3E72A981A8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35" y="4492489"/>
            <a:ext cx="1507657" cy="321239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9475E73F-3C4A-B878-50A1-1B7888C031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31" y="4426116"/>
            <a:ext cx="762024" cy="330830"/>
          </a:xfrm>
          <a:prstGeom prst="rect">
            <a:avLst/>
          </a:prstGeom>
        </p:spPr>
      </p:pic>
      <p:pic>
        <p:nvPicPr>
          <p:cNvPr id="14" name="Picture 13" descr="A black background with white text and colorful letters&#10;&#10;Description automatically generated">
            <a:extLst>
              <a:ext uri="{FF2B5EF4-FFF2-40B4-BE49-F238E27FC236}">
                <a16:creationId xmlns:a16="http://schemas.microsoft.com/office/drawing/2014/main" id="{5D091CCF-46BF-82B9-2DE0-ECDA90878F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40" y="301261"/>
            <a:ext cx="1688014" cy="94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78242A-115F-FAAB-3C19-C8B609AB6C4B}"/>
              </a:ext>
            </a:extLst>
          </p:cNvPr>
          <p:cNvSpPr/>
          <p:nvPr userDrawn="1"/>
        </p:nvSpPr>
        <p:spPr>
          <a:xfrm>
            <a:off x="0" y="4340267"/>
            <a:ext cx="9144000" cy="824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3601320"/>
          </a:xfrm>
        </p:spPr>
        <p:txBody>
          <a:bodyPr/>
          <a:lstStyle>
            <a:lvl1pPr>
              <a:defRPr sz="1600"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6396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 descr="A colorful background with lines&#10;&#10;Description automatically generated with medium confidence">
            <a:extLst>
              <a:ext uri="{FF2B5EF4-FFF2-40B4-BE49-F238E27FC236}">
                <a16:creationId xmlns:a16="http://schemas.microsoft.com/office/drawing/2014/main" id="{F477A8E2-0B99-ED90-CC54-CF0C457577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89" t="67861" r="4589" b="1"/>
          <a:stretch/>
        </p:blipFill>
        <p:spPr>
          <a:xfrm>
            <a:off x="0" y="4755599"/>
            <a:ext cx="9144000" cy="412398"/>
          </a:xfrm>
          <a:prstGeom prst="rect">
            <a:avLst/>
          </a:prstGeom>
          <a:solidFill>
            <a:srgbClr val="18355E"/>
          </a:solidFill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82551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A black background with white text and colorful letters&#10;&#10;Description automatically generated">
            <a:extLst>
              <a:ext uri="{FF2B5EF4-FFF2-40B4-BE49-F238E27FC236}">
                <a16:creationId xmlns:a16="http://schemas.microsoft.com/office/drawing/2014/main" id="{98D6321C-472B-7FBA-DCAD-482BD2B909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43"/>
          <a:stretch/>
        </p:blipFill>
        <p:spPr>
          <a:xfrm>
            <a:off x="350201" y="4818216"/>
            <a:ext cx="861109" cy="2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2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3357062"/>
          </a:xfrm>
        </p:spPr>
        <p:txBody>
          <a:bodyPr/>
          <a:lstStyle>
            <a:lvl1pPr>
              <a:defRPr sz="16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3378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0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swirly circle on a blue background&#10;&#10;Description automatically generated">
            <a:extLst>
              <a:ext uri="{FF2B5EF4-FFF2-40B4-BE49-F238E27FC236}">
                <a16:creationId xmlns:a16="http://schemas.microsoft.com/office/drawing/2014/main" id="{96F747BC-CA05-EF83-86CD-9413EFB5A3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02E3BFA-A031-B223-B9E0-F61758792D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35" y="4492489"/>
            <a:ext cx="1507657" cy="321239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9773C053-F1AA-0816-AD3B-A02CA69E17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31" y="4426116"/>
            <a:ext cx="762024" cy="33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olorful background with lines&#10;&#10;Description automatically generated with medium confidence">
            <a:extLst>
              <a:ext uri="{FF2B5EF4-FFF2-40B4-BE49-F238E27FC236}">
                <a16:creationId xmlns:a16="http://schemas.microsoft.com/office/drawing/2014/main" id="{AD9C7099-EDE5-12F7-416D-ECC87915A59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89" t="45774" r="4589"/>
          <a:stretch/>
        </p:blipFill>
        <p:spPr>
          <a:xfrm>
            <a:off x="0" y="4465908"/>
            <a:ext cx="9144000" cy="695826"/>
          </a:xfrm>
          <a:prstGeom prst="rect">
            <a:avLst/>
          </a:prstGeom>
          <a:solidFill>
            <a:srgbClr val="18355E"/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1" y="964414"/>
            <a:ext cx="8439238" cy="3306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271CF10B-5905-E541-B922-641440E09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9244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A black background with white text and colorful letters&#10;&#10;Description automatically generated">
            <a:extLst>
              <a:ext uri="{FF2B5EF4-FFF2-40B4-BE49-F238E27FC236}">
                <a16:creationId xmlns:a16="http://schemas.microsoft.com/office/drawing/2014/main" id="{1DEE7437-BF42-38B7-CCA3-CE0457B53B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28"/>
          <a:stretch/>
        </p:blipFill>
        <p:spPr>
          <a:xfrm>
            <a:off x="350202" y="4598129"/>
            <a:ext cx="977558" cy="42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3" r:id="rId2"/>
    <p:sldLayoutId id="2147483650" r:id="rId3"/>
    <p:sldLayoutId id="2147483661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E6396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o@belnet.be" TargetMode="External"/><Relationship Id="rId2" Type="http://schemas.openxmlformats.org/officeDocument/2006/relationships/hyperlink" Target="mailto:Jonathan@belnet.be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beqci.e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A08FEB-7D89-4706-0C59-EAB786EECA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Jonathan Van Overmeir - Belnet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9933F4-5A63-35A2-B85D-8BAAB008C0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8841" y="2215408"/>
            <a:ext cx="5044588" cy="545199"/>
          </a:xfrm>
        </p:spPr>
        <p:txBody>
          <a:bodyPr/>
          <a:lstStyle/>
          <a:p>
            <a:r>
              <a:rPr lang="en-GB" sz="1400" b="1" dirty="0"/>
              <a:t>Leveraging MDI-QKD for On-Demand Key Distribution</a:t>
            </a:r>
            <a:endParaRPr lang="en-US" sz="1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3465FD-75EF-F8F6-54FF-3113B792E5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2000" b="1" dirty="0"/>
              <a:t>Quantum-Safe Communication at Scale</a:t>
            </a:r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CE6B3-0A94-472D-F8D4-F5D0EE9E79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TNC 25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A79CE5-2B6A-BA67-AAD6-05CD56D779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11/06/2025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3E1CB-530C-3CD0-5CDA-3523DC6449D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4633913"/>
            <a:ext cx="2057400" cy="274637"/>
          </a:xfrm>
        </p:spPr>
        <p:txBody>
          <a:bodyPr/>
          <a:lstStyle/>
          <a:p>
            <a:fld id="{9E7CA0F2-EE66-4F60-8C00-E0BE38E7AEC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137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3D26FB-DF0E-8058-9FF9-12E1802EC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GB" dirty="0"/>
              <a:t>Finish </a:t>
            </a:r>
            <a:r>
              <a:rPr lang="en-GB" dirty="0" err="1"/>
              <a:t>BeQCI</a:t>
            </a:r>
            <a:r>
              <a:rPr lang="en-GB" dirty="0"/>
              <a:t> deployment beyond pilot phase</a:t>
            </a:r>
          </a:p>
          <a:p>
            <a:pPr marL="457200" indent="-457200"/>
            <a:endParaRPr lang="en-GB" dirty="0"/>
          </a:p>
          <a:p>
            <a:pPr marL="457200" indent="-457200"/>
            <a:r>
              <a:rPr lang="en-GB" dirty="0"/>
              <a:t>CEF call joint with Netherlands and Luxemburg</a:t>
            </a:r>
          </a:p>
          <a:p>
            <a:pPr marL="457200" indent="-457200"/>
            <a:endParaRPr lang="en-GB" dirty="0"/>
          </a:p>
          <a:p>
            <a:pPr marL="457200" indent="-457200"/>
            <a:endParaRPr lang="en-GB" dirty="0"/>
          </a:p>
          <a:p>
            <a:pPr marL="457200" indent="-457200"/>
            <a:r>
              <a:rPr lang="en-GB" dirty="0"/>
              <a:t>Try to consider using MDI-QKD in your environment !</a:t>
            </a:r>
          </a:p>
          <a:p>
            <a:pPr marL="457200" indent="-457200"/>
            <a:endParaRPr lang="en-GB" dirty="0"/>
          </a:p>
          <a:p>
            <a:pPr marL="457200" indent="-457200"/>
            <a:r>
              <a:rPr lang="en-GB" dirty="0"/>
              <a:t>If you have a good fit, it could save you a whole bunch of money</a:t>
            </a:r>
          </a:p>
          <a:p>
            <a:pPr marL="457200" indent="-457200"/>
            <a:endParaRPr lang="en-GB" dirty="0"/>
          </a:p>
          <a:p>
            <a:pPr marL="457200" indent="-457200"/>
            <a:r>
              <a:rPr lang="en-GB" dirty="0"/>
              <a:t>The more people on board, the more issue will be resolved</a:t>
            </a:r>
            <a:endParaRPr lang="en-BE" dirty="0"/>
          </a:p>
          <a:p>
            <a:pPr marL="457200" indent="-457200"/>
            <a:endParaRPr lang="en-GB" dirty="0"/>
          </a:p>
          <a:p>
            <a:pPr marL="0" indent="0">
              <a:buNone/>
            </a:pPr>
            <a:endParaRPr lang="en-BE" dirty="0"/>
          </a:p>
          <a:p>
            <a:endParaRPr lang="en-BE" dirty="0"/>
          </a:p>
          <a:p>
            <a:endParaRPr lang="en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AB3F86-F63D-0F59-70CA-EBD9553AB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Roadmap and Future Plans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917C9-81C9-0C31-8BA0-466E01CF0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117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348D8F-4883-F698-E8B7-38962B0631B6}"/>
              </a:ext>
            </a:extLst>
          </p:cNvPr>
          <p:cNvSpPr txBox="1">
            <a:spLocks/>
          </p:cNvSpPr>
          <p:nvPr/>
        </p:nvSpPr>
        <p:spPr>
          <a:xfrm>
            <a:off x="610930" y="2447997"/>
            <a:ext cx="5793498" cy="426330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Any questions?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C39C7EC-1AC8-7BAD-8633-820FEC8D5523}"/>
              </a:ext>
            </a:extLst>
          </p:cNvPr>
          <p:cNvSpPr txBox="1">
            <a:spLocks/>
          </p:cNvSpPr>
          <p:nvPr/>
        </p:nvSpPr>
        <p:spPr>
          <a:xfrm>
            <a:off x="555228" y="1852204"/>
            <a:ext cx="5981102" cy="76552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4"/>
                </a:solidFill>
              </a:rPr>
              <a:t>Thank you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F9C187A-2B08-31D4-7F63-BFCF807A1155}"/>
              </a:ext>
            </a:extLst>
          </p:cNvPr>
          <p:cNvSpPr txBox="1">
            <a:spLocks/>
          </p:cNvSpPr>
          <p:nvPr/>
        </p:nvSpPr>
        <p:spPr>
          <a:xfrm>
            <a:off x="610930" y="3036777"/>
            <a:ext cx="3795964" cy="1258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0" kern="1200" baseline="0">
                <a:solidFill>
                  <a:srgbClr val="E3B4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Contacts:</a:t>
            </a:r>
          </a:p>
          <a:p>
            <a:pPr marL="342900" lvl="1" indent="0">
              <a:buNone/>
            </a:pPr>
            <a:r>
              <a:rPr lang="en-GB" dirty="0">
                <a:solidFill>
                  <a:srgbClr val="E3B4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Jonathan@belnet.be</a:t>
            </a:r>
            <a:r>
              <a:rPr lang="en-GB" dirty="0">
                <a:solidFill>
                  <a:srgbClr val="E3B400"/>
                </a:solidFill>
              </a:rPr>
              <a:t> – </a:t>
            </a:r>
            <a:r>
              <a:rPr lang="en-GB" dirty="0">
                <a:solidFill>
                  <a:srgbClr val="E3B4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Jo@belnet.be</a:t>
            </a:r>
            <a:r>
              <a:rPr lang="en-GB" dirty="0"/>
              <a:t>	</a:t>
            </a:r>
          </a:p>
          <a:p>
            <a:r>
              <a:rPr lang="en-GB" dirty="0" err="1"/>
              <a:t>BeQCI</a:t>
            </a:r>
            <a:r>
              <a:rPr lang="en-GB" dirty="0"/>
              <a:t> link and resources :</a:t>
            </a:r>
          </a:p>
          <a:p>
            <a:pPr marL="342900" lvl="1" indent="0">
              <a:buNone/>
            </a:pPr>
            <a:r>
              <a:rPr lang="en-GB" dirty="0">
                <a:solidFill>
                  <a:srgbClr val="E3B4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https://beqci.eu/</a:t>
            </a:r>
            <a:endParaRPr lang="en-GB" dirty="0">
              <a:solidFill>
                <a:srgbClr val="E3B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28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F40DC-C8BF-9A89-A35E-A084A5EAA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/>
            <a:r>
              <a:rPr lang="en-GB" dirty="0" err="1"/>
              <a:t>BeQCI</a:t>
            </a:r>
            <a:r>
              <a:rPr lang="en-GB" dirty="0"/>
              <a:t>: Belgian Quantum Communication Infrastructure</a:t>
            </a:r>
          </a:p>
          <a:p>
            <a:pPr marL="571500" indent="-571500"/>
            <a:r>
              <a:rPr lang="en-GB" dirty="0"/>
              <a:t>Partners and roles (Belnet, universities, research </a:t>
            </a:r>
            <a:r>
              <a:rPr lang="en-GB" dirty="0" err="1"/>
              <a:t>centers</a:t>
            </a:r>
            <a:r>
              <a:rPr lang="en-GB" dirty="0"/>
              <a:t>)</a:t>
            </a:r>
          </a:p>
          <a:p>
            <a:pPr marL="571500" indent="-571500"/>
            <a:r>
              <a:rPr lang="en-GB" dirty="0"/>
              <a:t>National QKD backbone project, supported by EU QCI initiatives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DC7249-20CD-F8CD-AB6A-84A2A873E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3C7EF5-31FB-E58B-F17D-668635F59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BeQCI</a:t>
            </a:r>
            <a:r>
              <a:rPr lang="en-GB" dirty="0"/>
              <a:t> in the </a:t>
            </a:r>
            <a:r>
              <a:rPr lang="en-GB" dirty="0" err="1"/>
              <a:t>EuroQCI</a:t>
            </a:r>
            <a:r>
              <a:rPr lang="en-GB" dirty="0"/>
              <a:t> context</a:t>
            </a:r>
            <a:endParaRPr lang="en-US" dirty="0"/>
          </a:p>
        </p:txBody>
      </p:sp>
      <p:pic>
        <p:nvPicPr>
          <p:cNvPr id="5" name="Picture 4" descr="A map with red dotted lines&#10;&#10;AI-generated content may be incorrect.">
            <a:extLst>
              <a:ext uri="{FF2B5EF4-FFF2-40B4-BE49-F238E27FC236}">
                <a16:creationId xmlns:a16="http://schemas.microsoft.com/office/drawing/2014/main" id="{A73D65EC-6C24-CE97-F028-794906CB2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08" y="2102980"/>
            <a:ext cx="3121084" cy="23747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FA487E-0171-4AA2-96D1-0957BC2FC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662" y="2056720"/>
            <a:ext cx="2656753" cy="246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31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6A916E-8110-133C-C95C-268DABAA5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QKD allows two parties to generate a shared, secret cryptographic key using quantum mechanics</a:t>
            </a:r>
          </a:p>
          <a:p>
            <a:r>
              <a:rPr lang="en-GB" sz="1800" dirty="0"/>
              <a:t>Security is based on fundamental laws of physics: any eavesdropping attempt disturbs the quantum states</a:t>
            </a:r>
          </a:p>
          <a:p>
            <a:r>
              <a:rPr lang="en-GB" sz="1800" dirty="0"/>
              <a:t>Key types:</a:t>
            </a:r>
          </a:p>
          <a:p>
            <a:pPr lvl="1"/>
            <a:r>
              <a:rPr lang="en-GB" sz="1600" dirty="0"/>
              <a:t>DV-QKD</a:t>
            </a:r>
          </a:p>
          <a:p>
            <a:pPr lvl="1"/>
            <a:r>
              <a:rPr lang="en-GB" sz="1600" dirty="0"/>
              <a:t>CV-QKD</a:t>
            </a:r>
          </a:p>
          <a:p>
            <a:pPr lvl="1"/>
            <a:r>
              <a:rPr lang="en-GB" sz="1600" dirty="0"/>
              <a:t>MDI-QKD </a:t>
            </a:r>
          </a:p>
          <a:p>
            <a:r>
              <a:rPr lang="en-GB" sz="2000" dirty="0"/>
              <a:t>Offers information-theoretic security against both classical and quantum adversaries</a:t>
            </a:r>
          </a:p>
          <a:p>
            <a:pPr marL="0" indent="0">
              <a:buNone/>
            </a:pPr>
            <a:endParaRPr lang="en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3C474A-950B-A4BA-BC7E-DE2C99E2E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QKD ?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A0CF7-70CD-947A-7D2E-F80D02A5E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21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4345AD-3C6B-AD5A-92A9-C17DD2A77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4000" dirty="0"/>
              <a:t>MDI-QKD = Measurement Device Independent Quantum Key Distribution</a:t>
            </a:r>
          </a:p>
          <a:p>
            <a:endParaRPr lang="en-GB" sz="4000" dirty="0"/>
          </a:p>
          <a:p>
            <a:pPr marL="0" indent="0">
              <a:buNone/>
            </a:pPr>
            <a:r>
              <a:rPr lang="en-GB" sz="4000" dirty="0"/>
              <a:t>Measurement device :</a:t>
            </a:r>
          </a:p>
          <a:p>
            <a:endParaRPr lang="en-GB" sz="4000" dirty="0"/>
          </a:p>
          <a:p>
            <a:pPr marL="571500" indent="-571500"/>
            <a:r>
              <a:rPr lang="en-GB" sz="4000" dirty="0"/>
              <a:t>Doesn’t require to be trusted</a:t>
            </a:r>
          </a:p>
          <a:p>
            <a:pPr marL="1485854" lvl="1" indent="-571500"/>
            <a:r>
              <a:rPr lang="en-GB" sz="4000" dirty="0"/>
              <a:t>Increased security – No side-channel attack on the detector</a:t>
            </a:r>
          </a:p>
          <a:p>
            <a:pPr marL="1485854" lvl="1" indent="-571500"/>
            <a:endParaRPr lang="en-GB" sz="4000" dirty="0"/>
          </a:p>
          <a:p>
            <a:pPr marL="571500" indent="-571500"/>
            <a:r>
              <a:rPr lang="en-GB" sz="4000" dirty="0"/>
              <a:t>Centrally located</a:t>
            </a:r>
          </a:p>
          <a:p>
            <a:pPr marL="1485854" lvl="1" indent="-571500"/>
            <a:r>
              <a:rPr lang="en-GB" sz="4000" dirty="0"/>
              <a:t>Decrease cost</a:t>
            </a:r>
          </a:p>
          <a:p>
            <a:pPr marL="1485854" lvl="1" indent="-571500"/>
            <a:r>
              <a:rPr lang="en-GB" sz="4000" dirty="0"/>
              <a:t>Enable star topology with linear scaling</a:t>
            </a:r>
          </a:p>
          <a:p>
            <a:endParaRPr lang="en-GB" dirty="0"/>
          </a:p>
          <a:p>
            <a:endParaRPr lang="en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4EA6AE-F485-9C31-4A4E-233922C6E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MDI vs traditional QKD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1977D-1FDD-0CE9-18CD-10E0A4FA6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761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E2600B-CA9E-C927-C432-3E23D8F9D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964417"/>
            <a:ext cx="4655187" cy="3601320"/>
          </a:xfrm>
        </p:spPr>
        <p:txBody>
          <a:bodyPr>
            <a:normAutofit/>
          </a:bodyPr>
          <a:lstStyle/>
          <a:p>
            <a:r>
              <a:rPr lang="en-GB" sz="1800" dirty="0"/>
              <a:t>Star topologies and central untrusted nodes: a practical fit for real-world networks</a:t>
            </a:r>
          </a:p>
          <a:p>
            <a:pPr lvl="1"/>
            <a:r>
              <a:rPr lang="en-GB" sz="1800" dirty="0"/>
              <a:t>The Hasselt case</a:t>
            </a:r>
          </a:p>
          <a:p>
            <a:pPr lvl="1"/>
            <a:r>
              <a:rPr lang="en-GB" sz="1800" dirty="0"/>
              <a:t>The Brussels case</a:t>
            </a:r>
          </a:p>
          <a:p>
            <a:pPr marL="342900" lvl="1" indent="0">
              <a:buNone/>
            </a:pPr>
            <a:endParaRPr lang="en-GB" sz="1800" dirty="0"/>
          </a:p>
          <a:p>
            <a:pPr marL="457200" indent="-457200"/>
            <a:r>
              <a:rPr lang="en-GB" sz="1800" dirty="0"/>
              <a:t>Highly cost-efficient for large-scale deployments:</a:t>
            </a:r>
          </a:p>
          <a:p>
            <a:pPr marL="742950" lvl="1" indent="-285750"/>
            <a:r>
              <a:rPr lang="en-GB" sz="1800" dirty="0"/>
              <a:t>Centralizes expensive single-photon detectors</a:t>
            </a:r>
          </a:p>
          <a:p>
            <a:pPr marL="742950" lvl="1" indent="-285750"/>
            <a:r>
              <a:rPr lang="en-GB" sz="1800" dirty="0"/>
              <a:t>Reduces total hardware costs by up to 50% in networks with 10 node</a:t>
            </a:r>
            <a:endParaRPr lang="en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F68AEE-EE52-B267-506A-584DC1E99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MDI-QKD ?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1E85C-5CB6-89B0-D1A0-C18FC8CC14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227029-5EDE-5432-F42D-F4E3BD1C3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0" y="339658"/>
            <a:ext cx="3988839" cy="422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24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36396A-20E3-4B80-F280-BC9010358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964417"/>
            <a:ext cx="4879024" cy="3601320"/>
          </a:xfrm>
        </p:spPr>
        <p:txBody>
          <a:bodyPr/>
          <a:lstStyle/>
          <a:p>
            <a:pPr marL="571500" indent="-571500"/>
            <a:r>
              <a:rPr lang="en-GB" dirty="0"/>
              <a:t>Each node independently sends quantum signals to relay</a:t>
            </a:r>
          </a:p>
          <a:p>
            <a:pPr marL="571500" indent="-571500"/>
            <a:r>
              <a:rPr lang="en-GB" dirty="0"/>
              <a:t>Central node performs Bell state measurements</a:t>
            </a:r>
          </a:p>
          <a:p>
            <a:pPr marL="571500" indent="-571500"/>
            <a:r>
              <a:rPr lang="en-GB" dirty="0"/>
              <a:t>Supports scalable user communication</a:t>
            </a:r>
          </a:p>
          <a:p>
            <a:pPr marL="571500" indent="-571500"/>
            <a:r>
              <a:rPr lang="en-GB" dirty="0"/>
              <a:t>In small concentrated area, it is way better fit than classical QKD, even more with shared location</a:t>
            </a:r>
          </a:p>
          <a:p>
            <a:endParaRPr lang="en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5D5AF7-09FB-FCB3-E788-F4335AD94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Network Architecture – Star Topology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04260-78EA-BC13-6D96-7CB532D34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705725-854A-4AA2-246E-0547818E0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112" y="1027413"/>
            <a:ext cx="3403327" cy="336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92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02773F-A681-B5DA-D647-DE518E989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On-Demand Key Distribution Workflow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335F9-6C49-3BE5-1104-F24F04FA1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3822759-FAC4-C312-4BA0-66ACC1D7D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44" y="1409700"/>
            <a:ext cx="3995590" cy="25034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F99F7C-42F4-5ED1-2205-CF8AB61A43A4}"/>
              </a:ext>
            </a:extLst>
          </p:cNvPr>
          <p:cNvSpPr txBox="1"/>
          <p:nvPr/>
        </p:nvSpPr>
        <p:spPr>
          <a:xfrm>
            <a:off x="162244" y="1402199"/>
            <a:ext cx="4572000" cy="2053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Request-based key generation process</a:t>
            </a:r>
          </a:p>
          <a:p>
            <a:pPr marL="571500" indent="-5715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Orchestration layer: request, match, transmit keys</a:t>
            </a:r>
          </a:p>
          <a:p>
            <a:pPr marL="571500" indent="-5715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Integration with classical key management systems</a:t>
            </a:r>
          </a:p>
          <a:p>
            <a:pPr marL="571500" indent="-5715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API-based access control and distribution</a:t>
            </a:r>
          </a:p>
          <a:p>
            <a:pPr marL="571500" indent="-5715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Client-side encryption</a:t>
            </a:r>
          </a:p>
        </p:txBody>
      </p:sp>
    </p:spTree>
    <p:extLst>
      <p:ext uri="{BB962C8B-B14F-4D97-AF65-F5344CB8AC3E}">
        <p14:creationId xmlns:p14="http://schemas.microsoft.com/office/powerpoint/2010/main" val="2045176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D9C842-FE46-7A47-6FD2-C7392DFCC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512" y="1410268"/>
            <a:ext cx="4330890" cy="2179093"/>
          </a:xfrm>
        </p:spPr>
        <p:txBody>
          <a:bodyPr/>
          <a:lstStyle/>
          <a:p>
            <a:pPr marL="571500" indent="-571500"/>
            <a:r>
              <a:rPr lang="en-GB" dirty="0"/>
              <a:t>Maximum operational distance: ~100 km with current telecom fibre infrastructure</a:t>
            </a:r>
          </a:p>
          <a:p>
            <a:pPr marL="571500" indent="-571500"/>
            <a:r>
              <a:rPr lang="en-GB" dirty="0"/>
              <a:t>Resilience to loss and noise: robust up to 40 dB channel loss</a:t>
            </a:r>
          </a:p>
          <a:p>
            <a:pPr marL="571500" indent="-571500"/>
            <a:r>
              <a:rPr lang="en-GB" dirty="0"/>
              <a:t>Channel stability  </a:t>
            </a:r>
          </a:p>
          <a:p>
            <a:pPr marL="571500" indent="-571500"/>
            <a:r>
              <a:rPr lang="en-GB" dirty="0"/>
              <a:t>No functional quantum repeater yet</a:t>
            </a:r>
          </a:p>
          <a:p>
            <a:endParaRPr lang="en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123AF6-6BE4-34DB-ED45-FEFEB7AD8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Fiber Frontier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200CE-361B-FE68-5D63-6494B1995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510544-5BCA-4E78-6070-9ED588E25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092" y="1081740"/>
            <a:ext cx="4330890" cy="271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53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642CC0-C9BF-C752-AF5B-B66BAAD99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964417"/>
            <a:ext cx="4221799" cy="3601320"/>
          </a:xfrm>
        </p:spPr>
        <p:txBody>
          <a:bodyPr>
            <a:normAutofit/>
          </a:bodyPr>
          <a:lstStyle/>
          <a:p>
            <a:pPr marL="457200" indent="-457200"/>
            <a:r>
              <a:rPr lang="en-GB" dirty="0"/>
              <a:t>Key rates:</a:t>
            </a:r>
          </a:p>
          <a:p>
            <a:pPr lvl="1"/>
            <a:r>
              <a:rPr lang="en-GB" sz="1600" dirty="0"/>
              <a:t>20 dB loss: 1000 b/s</a:t>
            </a:r>
          </a:p>
          <a:p>
            <a:pPr lvl="1"/>
            <a:r>
              <a:rPr lang="en-GB" sz="1600" dirty="0"/>
              <a:t>25 dB loss: 500 b/s</a:t>
            </a:r>
          </a:p>
          <a:p>
            <a:pPr lvl="1"/>
            <a:r>
              <a:rPr lang="en-GB" sz="1600" dirty="0"/>
              <a:t>30 dB loss: 50 b/s</a:t>
            </a:r>
          </a:p>
          <a:p>
            <a:pPr marL="457200" indent="-457200"/>
            <a:r>
              <a:rPr lang="en-GB" dirty="0"/>
              <a:t>Max range up to 40dB</a:t>
            </a:r>
          </a:p>
          <a:p>
            <a:pPr marL="457200" indent="-457200"/>
            <a:r>
              <a:rPr lang="en-GB" dirty="0"/>
              <a:t>Unsuitable for bulk data, no One-time Pad possibility</a:t>
            </a:r>
          </a:p>
          <a:p>
            <a:pPr marL="457200" indent="-457200"/>
            <a:r>
              <a:rPr lang="en-GB" dirty="0"/>
              <a:t>Redundancy is hard</a:t>
            </a:r>
          </a:p>
          <a:p>
            <a:pPr marL="457200" indent="-457200"/>
            <a:r>
              <a:rPr lang="en-GB" dirty="0"/>
              <a:t>Power cut is the biggest </a:t>
            </a:r>
            <a:r>
              <a:rPr lang="en-GB" dirty="0" err="1"/>
              <a:t>ennemy</a:t>
            </a:r>
            <a:endParaRPr lang="en-GB" dirty="0"/>
          </a:p>
          <a:p>
            <a:endParaRPr lang="en-BE" dirty="0"/>
          </a:p>
          <a:p>
            <a:endParaRPr lang="en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6ACC30-1DC1-5BD4-92B9-84B7FCBAC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it keep up?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3F449-3070-7115-15E7-CB7E38A32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" name="Picture 4" descr="A graph with a blue line&#10;&#10;AI-generated content may be incorrect.">
            <a:extLst>
              <a:ext uri="{FF2B5EF4-FFF2-40B4-BE49-F238E27FC236}">
                <a16:creationId xmlns:a16="http://schemas.microsoft.com/office/drawing/2014/main" id="{2FA3814A-D5FC-B392-92E8-914138C658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80" y="1213849"/>
            <a:ext cx="3898668" cy="232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64281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98688E82F84B4D97D192F5621B6236" ma:contentTypeVersion="15" ma:contentTypeDescription="Create a new document." ma:contentTypeScope="" ma:versionID="6fa1bf004e54fecce077d71004e6681f">
  <xsd:schema xmlns:xsd="http://www.w3.org/2001/XMLSchema" xmlns:xs="http://www.w3.org/2001/XMLSchema" xmlns:p="http://schemas.microsoft.com/office/2006/metadata/properties" xmlns:ns3="1e69ab8f-4c20-445a-8a1c-68bfbe78a27d" xmlns:ns4="922908ef-272b-49b8-a16b-b4a2b28a9486" targetNamespace="http://schemas.microsoft.com/office/2006/metadata/properties" ma:root="true" ma:fieldsID="6641148f4fb589ea60fff48bfec2bd30" ns3:_="" ns4:_="">
    <xsd:import namespace="1e69ab8f-4c20-445a-8a1c-68bfbe78a27d"/>
    <xsd:import namespace="922908ef-272b-49b8-a16b-b4a2b28a94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69ab8f-4c20-445a-8a1c-68bfbe78a2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2908ef-272b-49b8-a16b-b4a2b28a948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e69ab8f-4c20-445a-8a1c-68bfbe78a27d" xsi:nil="true"/>
  </documentManagement>
</p:properties>
</file>

<file path=customXml/itemProps1.xml><?xml version="1.0" encoding="utf-8"?>
<ds:datastoreItem xmlns:ds="http://schemas.openxmlformats.org/officeDocument/2006/customXml" ds:itemID="{1E702093-59A6-425A-A6BC-B2FBF69934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69ab8f-4c20-445a-8a1c-68bfbe78a27d"/>
    <ds:schemaRef ds:uri="922908ef-272b-49b8-a16b-b4a2b28a94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AA3960-760A-4B61-8C8B-DBF90F37C8C8}">
  <ds:schemaRefs>
    <ds:schemaRef ds:uri="1e69ab8f-4c20-445a-8a1c-68bfbe78a27d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922908ef-272b-49b8-a16b-b4a2b28a9486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6443</TotalTime>
  <Words>441</Words>
  <Application>Microsoft Office PowerPoint</Application>
  <PresentationFormat>On-screen Show (16:9)</PresentationFormat>
  <Paragraphs>90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GEANT Association</vt:lpstr>
      <vt:lpstr>PowerPoint Presentation</vt:lpstr>
      <vt:lpstr>BeQCI in the EuroQCI context</vt:lpstr>
      <vt:lpstr>What is QKD ?</vt:lpstr>
      <vt:lpstr>MDI vs traditional QKD</vt:lpstr>
      <vt:lpstr>Why MDI-QKD ?</vt:lpstr>
      <vt:lpstr>Network Architecture – Star Topology</vt:lpstr>
      <vt:lpstr>On-Demand Key Distribution Workflow</vt:lpstr>
      <vt:lpstr>The Fiber Frontier</vt:lpstr>
      <vt:lpstr>Can it keep up?</vt:lpstr>
      <vt:lpstr>Roadmap and Future Plans</vt:lpstr>
      <vt:lpstr>PowerPoint Presentation</vt:lpstr>
    </vt:vector>
  </TitlesOfParts>
  <Company>DANTE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keywords/>
  <dc:description>change to funding information Nov 2015</dc:description>
  <cp:lastModifiedBy>Jonathan Van Overmeir</cp:lastModifiedBy>
  <cp:revision>163</cp:revision>
  <dcterms:created xsi:type="dcterms:W3CDTF">2015-04-29T14:13:57Z</dcterms:created>
  <dcterms:modified xsi:type="dcterms:W3CDTF">2025-06-07T20:16:05Z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0x010100CF98688E82F84B4D97D192F5621B6236</vt:lpwstr>
  </property>
  <property fmtid="{D5CDD505-2E9C-101B-9397-08002B2CF9AE}" pid="3" name="_dlc_DocIdItemGuid">
    <vt:lpwstr>44859268-e552-4f71-81b4-ca39bd175d99</vt:lpwstr>
  </property>
</Properties>
</file>