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38"/>
  </p:notesMasterIdLst>
  <p:sldIdLst>
    <p:sldId id="297" r:id="rId6"/>
    <p:sldId id="298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8" r:id="rId15"/>
    <p:sldId id="311" r:id="rId16"/>
    <p:sldId id="310" r:id="rId17"/>
    <p:sldId id="309" r:id="rId18"/>
    <p:sldId id="312" r:id="rId19"/>
    <p:sldId id="299" r:id="rId20"/>
    <p:sldId id="313" r:id="rId21"/>
    <p:sldId id="316" r:id="rId22"/>
    <p:sldId id="317" r:id="rId23"/>
    <p:sldId id="315" r:id="rId24"/>
    <p:sldId id="318" r:id="rId25"/>
    <p:sldId id="319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295" r:id="rId3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961"/>
    <a:srgbClr val="F6A500"/>
    <a:srgbClr val="E3B400"/>
    <a:srgbClr val="18355E"/>
    <a:srgbClr val="1C2C4F"/>
    <a:srgbClr val="6396BA"/>
    <a:srgbClr val="285D93"/>
    <a:srgbClr val="414140"/>
    <a:srgbClr val="1A6992"/>
    <a:srgbClr val="008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184" y="77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08/06/2025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olorful swirly circle on a blue background&#10;&#10;Description automatically generated">
            <a:extLst>
              <a:ext uri="{FF2B5EF4-FFF2-40B4-BE49-F238E27FC236}">
                <a16:creationId xmlns:a16="http://schemas.microsoft.com/office/drawing/2014/main" id="{BA2D9F37-CECE-956D-E16A-DA131AFCDF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0601" y="3317146"/>
            <a:ext cx="3822700" cy="2373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E3B400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60602" y="2442175"/>
            <a:ext cx="5044588" cy="545199"/>
          </a:xfrm>
        </p:spPr>
        <p:txBody>
          <a:bodyPr wrap="square">
            <a:no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6907" y="1672929"/>
            <a:ext cx="5000704" cy="709965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60601" y="3601634"/>
            <a:ext cx="3752453" cy="22922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E3B400"/>
                </a:solidFill>
              </a:defRPr>
            </a:lvl1pPr>
          </a:lstStyle>
          <a:p>
            <a:pPr lvl="0"/>
            <a:r>
              <a:rPr lang="en-US" dirty="0"/>
              <a:t>Location</a:t>
            </a:r>
            <a:endParaRPr lang="en-GB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0601" y="3814701"/>
            <a:ext cx="3752453" cy="23738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E3B400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DCCF5F0-1DF6-300C-424D-3E72A981A8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5" y="4492489"/>
            <a:ext cx="1507657" cy="321239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9475E73F-3C4A-B878-50A1-1B7888C031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31" y="4426116"/>
            <a:ext cx="762024" cy="330830"/>
          </a:xfrm>
          <a:prstGeom prst="rect">
            <a:avLst/>
          </a:prstGeom>
        </p:spPr>
      </p:pic>
      <p:pic>
        <p:nvPicPr>
          <p:cNvPr id="14" name="Picture 13" descr="A black background with white text and colorful letters&#10;&#10;Description automatically generated">
            <a:extLst>
              <a:ext uri="{FF2B5EF4-FFF2-40B4-BE49-F238E27FC236}">
                <a16:creationId xmlns:a16="http://schemas.microsoft.com/office/drawing/2014/main" id="{5D091CCF-46BF-82B9-2DE0-ECDA90878F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0" y="301261"/>
            <a:ext cx="1688014" cy="94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78242A-115F-FAAB-3C19-C8B609AB6C4B}"/>
              </a:ext>
            </a:extLst>
          </p:cNvPr>
          <p:cNvSpPr/>
          <p:nvPr userDrawn="1"/>
        </p:nvSpPr>
        <p:spPr>
          <a:xfrm>
            <a:off x="0" y="4340267"/>
            <a:ext cx="9144000" cy="824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3601320"/>
          </a:xfrm>
        </p:spPr>
        <p:txBody>
          <a:bodyPr/>
          <a:lstStyle>
            <a:lvl1pPr>
              <a:defRPr sz="160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8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396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8" name="Picture 7" descr="A colorful background with lines&#10;&#10;Description automatically generated with medium confidence">
            <a:extLst>
              <a:ext uri="{FF2B5EF4-FFF2-40B4-BE49-F238E27FC236}">
                <a16:creationId xmlns:a16="http://schemas.microsoft.com/office/drawing/2014/main" id="{F477A8E2-0B99-ED90-CC54-CF0C457577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9" t="67861" r="4589" b="1"/>
          <a:stretch/>
        </p:blipFill>
        <p:spPr>
          <a:xfrm>
            <a:off x="0" y="4755599"/>
            <a:ext cx="9144000" cy="412398"/>
          </a:xfrm>
          <a:prstGeom prst="rect">
            <a:avLst/>
          </a:prstGeom>
          <a:solidFill>
            <a:srgbClr val="18355E"/>
          </a:solidFill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825515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 descr="A black background with white text and colorful letters&#10;&#10;Description automatically generated">
            <a:extLst>
              <a:ext uri="{FF2B5EF4-FFF2-40B4-BE49-F238E27FC236}">
                <a16:creationId xmlns:a16="http://schemas.microsoft.com/office/drawing/2014/main" id="{98D6321C-472B-7FBA-DCAD-482BD2B909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43"/>
          <a:stretch/>
        </p:blipFill>
        <p:spPr>
          <a:xfrm>
            <a:off x="350201" y="4818216"/>
            <a:ext cx="861109" cy="2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3357062"/>
          </a:xfrm>
        </p:spPr>
        <p:txBody>
          <a:bodyPr/>
          <a:lstStyle>
            <a:lvl1pPr>
              <a:defRPr sz="16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C2C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swirly circle on a blue background&#10;&#10;Description automatically generated">
            <a:extLst>
              <a:ext uri="{FF2B5EF4-FFF2-40B4-BE49-F238E27FC236}">
                <a16:creationId xmlns:a16="http://schemas.microsoft.com/office/drawing/2014/main" id="{96F747BC-CA05-EF83-86CD-9413EFB5A3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02E3BFA-A031-B223-B9E0-F61758792D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5" y="4492489"/>
            <a:ext cx="1507657" cy="321239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9773C053-F1AA-0816-AD3B-A02CA69E17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31" y="4426116"/>
            <a:ext cx="762024" cy="33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16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orful background with lines&#10;&#10;Description automatically generated with medium confidence">
            <a:extLst>
              <a:ext uri="{FF2B5EF4-FFF2-40B4-BE49-F238E27FC236}">
                <a16:creationId xmlns:a16="http://schemas.microsoft.com/office/drawing/2014/main" id="{AD9C7099-EDE5-12F7-416D-ECC87915A59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9" t="45774" r="4589"/>
          <a:stretch/>
        </p:blipFill>
        <p:spPr>
          <a:xfrm>
            <a:off x="0" y="4465908"/>
            <a:ext cx="9144000" cy="695826"/>
          </a:xfrm>
          <a:prstGeom prst="rect">
            <a:avLst/>
          </a:prstGeom>
          <a:solidFill>
            <a:srgbClr val="18355E"/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201" y="964414"/>
            <a:ext cx="8439238" cy="3306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71CF10B-5905-E541-B922-641440E0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69244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A black background with white text and colorful letters&#10;&#10;Description automatically generated">
            <a:extLst>
              <a:ext uri="{FF2B5EF4-FFF2-40B4-BE49-F238E27FC236}">
                <a16:creationId xmlns:a16="http://schemas.microsoft.com/office/drawing/2014/main" id="{1DEE7437-BF42-38B7-CCA3-CE0457B53B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28"/>
          <a:stretch/>
        </p:blipFill>
        <p:spPr>
          <a:xfrm>
            <a:off x="350202" y="4598129"/>
            <a:ext cx="977558" cy="42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3" r:id="rId2"/>
    <p:sldLayoutId id="2147483650" r:id="rId3"/>
    <p:sldLayoutId id="2147483661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E6396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8355E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geant.org/display/NETDEV/QT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qkd.lumii.lv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A08FEB-7D89-4706-0C59-EAB786EECA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600" y="3317146"/>
            <a:ext cx="4858745" cy="237388"/>
          </a:xfrm>
        </p:spPr>
        <p:txBody>
          <a:bodyPr/>
          <a:lstStyle/>
          <a:p>
            <a:r>
              <a:rPr lang="en-US" dirty="0"/>
              <a:t>Sergejs </a:t>
            </a:r>
            <a:r>
              <a:rPr lang="en-US" dirty="0" err="1"/>
              <a:t>Kozlovičs</a:t>
            </a:r>
            <a:r>
              <a:rPr lang="en-US" b="0" dirty="0"/>
              <a:t>, Rihards Balodis, Ināra </a:t>
            </a:r>
            <a:r>
              <a:rPr lang="en-US" b="0" dirty="0" err="1"/>
              <a:t>Opmane</a:t>
            </a:r>
            <a:endParaRPr lang="en-US" b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9933F4-5A63-35A2-B85D-8BAAB008C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(and a bit of Layer 4)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3465FD-75EF-F8F6-54FF-3113B792E5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On Quantum-Secure Layer 3 (IP) and Layer 2 Networking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CE6B3-0A94-472D-F8D4-F5D0EE9E7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TNC25 @ Brighton, UK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A79CE5-2B6A-BA67-AAD6-05CD56D779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June 11,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33E1CB-530C-3CD0-5CDA-3523DC6449D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4633913"/>
            <a:ext cx="2057400" cy="274637"/>
          </a:xfrm>
        </p:spPr>
        <p:txBody>
          <a:bodyPr/>
          <a:lstStyle/>
          <a:p>
            <a:fld id="{9E7CA0F2-EE66-4F60-8C00-E0BE38E7AEC5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5" name="Google Shape;64;p14" title="IMCSULlogoEN.png">
            <a:extLst>
              <a:ext uri="{FF2B5EF4-FFF2-40B4-BE49-F238E27FC236}">
                <a16:creationId xmlns:a16="http://schemas.microsoft.com/office/drawing/2014/main" id="{385C0F01-F780-D9AB-4BF5-78F93C38F302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88607"/>
          <a:stretch/>
        </p:blipFill>
        <p:spPr>
          <a:xfrm>
            <a:off x="3385040" y="306112"/>
            <a:ext cx="613528" cy="67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6;p14">
            <a:extLst>
              <a:ext uri="{FF2B5EF4-FFF2-40B4-BE49-F238E27FC236}">
                <a16:creationId xmlns:a16="http://schemas.microsoft.com/office/drawing/2014/main" id="{0B69A7D5-8F2D-31F2-BBCF-FA4B82188925}"/>
              </a:ext>
            </a:extLst>
          </p:cNvPr>
          <p:cNvSpPr txBox="1"/>
          <p:nvPr/>
        </p:nvSpPr>
        <p:spPr>
          <a:xfrm>
            <a:off x="3959219" y="149712"/>
            <a:ext cx="5270400" cy="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threePt" dir="t"/>
            </a:scene3d>
            <a:flatTx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>
                    <a:lumMod val="95000"/>
                  </a:schemeClr>
                </a:solidFill>
                <a:effectLst/>
                <a:latin typeface="Barlow"/>
                <a:ea typeface="Barlow"/>
                <a:cs typeface="Barlow"/>
                <a:sym typeface="Barlow"/>
              </a:rPr>
              <a:t>Institute of Mathematics and Computer Science</a:t>
            </a:r>
            <a:br>
              <a:rPr lang="en" sz="1800" dirty="0">
                <a:solidFill>
                  <a:schemeClr val="bg1">
                    <a:lumMod val="95000"/>
                  </a:schemeClr>
                </a:solidFill>
                <a:effectLst/>
                <a:latin typeface="Barlow"/>
                <a:ea typeface="Barlow"/>
                <a:cs typeface="Barlow"/>
                <a:sym typeface="Barlow"/>
              </a:rPr>
            </a:br>
            <a:r>
              <a:rPr lang="en" sz="1800" dirty="0">
                <a:solidFill>
                  <a:schemeClr val="bg1">
                    <a:lumMod val="95000"/>
                  </a:schemeClr>
                </a:solidFill>
                <a:effectLst/>
                <a:latin typeface="Barlow"/>
                <a:ea typeface="Barlow"/>
                <a:cs typeface="Barlow"/>
                <a:sym typeface="Barlow"/>
              </a:rPr>
              <a:t>University of Latvia</a:t>
            </a:r>
            <a:endParaRPr sz="1800" dirty="0">
              <a:solidFill>
                <a:schemeClr val="bg1">
                  <a:lumMod val="95000"/>
                </a:schemeClr>
              </a:solidFill>
              <a:effectLst/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0" name="Google Shape;61;p14">
            <a:extLst>
              <a:ext uri="{FF2B5EF4-FFF2-40B4-BE49-F238E27FC236}">
                <a16:creationId xmlns:a16="http://schemas.microsoft.com/office/drawing/2014/main" id="{ADE18EBB-9D0D-9323-E3C5-1B984EDA4B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784" t="9155" r="4366" b="32302"/>
          <a:stretch>
            <a:fillRect/>
          </a:stretch>
        </p:blipFill>
        <p:spPr>
          <a:xfrm>
            <a:off x="5634665" y="3971627"/>
            <a:ext cx="3137884" cy="1022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1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F1AD5C-B332-574A-15B9-4AB678DA8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584" y="3070038"/>
            <a:ext cx="3066325" cy="1743614"/>
          </a:xfrm>
        </p:spPr>
        <p:txBody>
          <a:bodyPr/>
          <a:lstStyle/>
          <a:p>
            <a:pPr marL="0" lvl="0" indent="0">
              <a:spcBef>
                <a:spcPts val="1000"/>
              </a:spcBef>
              <a:buNone/>
            </a:pPr>
            <a:r>
              <a:rPr lang="en-GB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Quantum Random Number Generators utilize </a:t>
            </a:r>
            <a:r>
              <a:rPr lang="en-GB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inherently random</a:t>
            </a:r>
            <a:r>
              <a:rPr lang="en-GB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quantum processes</a:t>
            </a:r>
            <a:br>
              <a:rPr lang="en-GB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-GB" sz="14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(nuclear decay, photon behaviour, quantum vacuum fluctuations)</a:t>
            </a:r>
            <a:endParaRPr lang="en-GB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endParaRPr lang="en-LV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AFB9C7-3876-AE8B-9236-28037B03E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QRNGs: Quantum Random Number Generators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84139-0280-C2D5-591D-394E9FC8A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Google Shape;186;p27">
            <a:extLst>
              <a:ext uri="{FF2B5EF4-FFF2-40B4-BE49-F238E27FC236}">
                <a16:creationId xmlns:a16="http://schemas.microsoft.com/office/drawing/2014/main" id="{B26774F5-9957-FF9C-2E05-A89D63E3145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54971" y="827388"/>
            <a:ext cx="1710274" cy="22426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0763093-C4F2-905E-F084-4AB10DD3606C}"/>
              </a:ext>
            </a:extLst>
          </p:cNvPr>
          <p:cNvSpPr txBox="1">
            <a:spLocks/>
          </p:cNvSpPr>
          <p:nvPr/>
        </p:nvSpPr>
        <p:spPr>
          <a:xfrm>
            <a:off x="350201" y="964417"/>
            <a:ext cx="5435137" cy="3601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Each </a:t>
            </a:r>
            <a:r>
              <a:rPr lang="en-US" b="1" dirty="0"/>
              <a:t>QKD</a:t>
            </a:r>
            <a:r>
              <a:rPr lang="en-US" dirty="0"/>
              <a:t> device must have one.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QRNGs are essential for </a:t>
            </a:r>
            <a:r>
              <a:rPr lang="en-US" b="1" dirty="0"/>
              <a:t>PQC</a:t>
            </a:r>
            <a:r>
              <a:rPr lang="en-US" dirty="0"/>
              <a:t> algorithms:</a:t>
            </a:r>
          </a:p>
          <a:p>
            <a:r>
              <a:rPr lang="en-US" dirty="0"/>
              <a:t>uniform bitstring sampling</a:t>
            </a:r>
          </a:p>
          <a:p>
            <a:r>
              <a:rPr lang="en-US" dirty="0"/>
              <a:t>nonces</a:t>
            </a:r>
          </a:p>
          <a:p>
            <a:r>
              <a:rPr lang="en-US" dirty="0"/>
              <a:t>seeds</a:t>
            </a:r>
          </a:p>
          <a:p>
            <a:r>
              <a:rPr lang="en-US" dirty="0"/>
              <a:t>salt...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915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D9B86-A888-AC75-83BF-6F04BED89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102C33-82C6-8A07-4425-B5724BF43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Our QRNG as a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B0D3B-C660-83C0-7EAF-55A1DE09F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5" name="Google Shape;186;p27">
            <a:extLst>
              <a:ext uri="{FF2B5EF4-FFF2-40B4-BE49-F238E27FC236}">
                <a16:creationId xmlns:a16="http://schemas.microsoft.com/office/drawing/2014/main" id="{C30E398A-F94A-3002-608B-86DDB1BA5D5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85338" y="713629"/>
            <a:ext cx="1710274" cy="22426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D812B1-EAF5-7658-518B-F446E9A41F2C}"/>
              </a:ext>
            </a:extLst>
          </p:cNvPr>
          <p:cNvSpPr txBox="1"/>
          <p:nvPr/>
        </p:nvSpPr>
        <p:spPr>
          <a:xfrm>
            <a:off x="350201" y="168106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GB" sz="14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D3A2F95-C4F6-84E6-5A7F-C711185CDF11}"/>
              </a:ext>
            </a:extLst>
          </p:cNvPr>
          <p:cNvSpPr txBox="1">
            <a:spLocks/>
          </p:cNvSpPr>
          <p:nvPr/>
        </p:nvSpPr>
        <p:spPr>
          <a:xfrm>
            <a:off x="350201" y="964417"/>
            <a:ext cx="5435137" cy="3601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We developed: </a:t>
            </a:r>
          </a:p>
          <a:p>
            <a:r>
              <a:rPr lang="en-US" dirty="0"/>
              <a:t>QNRG as a Service (</a:t>
            </a:r>
            <a:r>
              <a:rPr lang="en-US" dirty="0" err="1"/>
              <a:t>qrng.lumii.lv</a:t>
            </a:r>
            <a:r>
              <a:rPr lang="en-US" dirty="0"/>
              <a:t>), 2022</a:t>
            </a:r>
          </a:p>
          <a:p>
            <a:pPr marL="342900" lvl="1" indent="0">
              <a:buNone/>
            </a:pPr>
            <a:r>
              <a:rPr lang="en-US" b="1" dirty="0"/>
              <a:t>the first QRNG service secured with PQC</a:t>
            </a:r>
          </a:p>
          <a:p>
            <a:r>
              <a:rPr lang="en-US" dirty="0"/>
              <a:t>Linux kernel module (/dev/qrandom0 simulation)</a:t>
            </a:r>
          </a:p>
          <a:p>
            <a:r>
              <a:rPr lang="en-US" dirty="0"/>
              <a:t>Windows DLL with Detours (non-open-source)</a:t>
            </a:r>
          </a:p>
          <a:p>
            <a:r>
              <a:rPr lang="en-US" dirty="0"/>
              <a:t>D-Bus QRNG service</a:t>
            </a:r>
          </a:p>
          <a:p>
            <a:r>
              <a:rPr lang="en-US" dirty="0"/>
              <a:t>OpenSSL3 provider</a:t>
            </a:r>
          </a:p>
        </p:txBody>
      </p:sp>
      <p:pic>
        <p:nvPicPr>
          <p:cNvPr id="1026" name="Picture 2" descr="Connected globe vector icon">
            <a:extLst>
              <a:ext uri="{FF2B5EF4-FFF2-40B4-BE49-F238E27FC236}">
                <a16:creationId xmlns:a16="http://schemas.microsoft.com/office/drawing/2014/main" id="{D1A8485C-DF93-2D7A-6807-CFD5378A5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764" y="1681066"/>
            <a:ext cx="3063695" cy="306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lor penguin vector image">
            <a:extLst>
              <a:ext uri="{FF2B5EF4-FFF2-40B4-BE49-F238E27FC236}">
                <a16:creationId xmlns:a16="http://schemas.microsoft.com/office/drawing/2014/main" id="{6D2D8787-3838-6265-B033-1E109B20A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762" y="2660737"/>
            <a:ext cx="1492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159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ED153-3CC5-313F-EBD7-961784CD3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D9F6B0-C688-D206-7D83-988509073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2399E1-8B65-F87A-1AAB-A08B68D3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Motto: Fight Quantum with Quantum!</a:t>
            </a:r>
          </a:p>
        </p:txBody>
      </p:sp>
      <p:sp>
        <p:nvSpPr>
          <p:cNvPr id="9" name="Google Shape;178;p26">
            <a:extLst>
              <a:ext uri="{FF2B5EF4-FFF2-40B4-BE49-F238E27FC236}">
                <a16:creationId xmlns:a16="http://schemas.microsoft.com/office/drawing/2014/main" id="{FB67C316-75D7-AA07-34DC-5EAEB7B68EF0}"/>
              </a:ext>
            </a:extLst>
          </p:cNvPr>
          <p:cNvSpPr txBox="1">
            <a:spLocks/>
          </p:cNvSpPr>
          <p:nvPr/>
        </p:nvSpPr>
        <p:spPr>
          <a:xfrm>
            <a:off x="1865188" y="1171763"/>
            <a:ext cx="19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E6396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dirty="0">
                <a:solidFill>
                  <a:srgbClr val="FF9900"/>
                </a:solidFill>
                <a:latin typeface="Hepta Slab"/>
                <a:ea typeface="Hepta Slab"/>
                <a:cs typeface="Hepta Slab"/>
                <a:sym typeface="Hepta Slab"/>
              </a:rPr>
              <a:t>Q</a:t>
            </a:r>
            <a:r>
              <a:rPr lang="en-GB" dirty="0">
                <a:latin typeface="Hepta Slab"/>
                <a:ea typeface="Hepta Slab"/>
                <a:cs typeface="Hepta Slab"/>
                <a:sym typeface="Hepta Slab"/>
              </a:rPr>
              <a:t>RNG</a:t>
            </a:r>
          </a:p>
        </p:txBody>
      </p:sp>
      <p:sp>
        <p:nvSpPr>
          <p:cNvPr id="10" name="Google Shape;179;p26">
            <a:extLst>
              <a:ext uri="{FF2B5EF4-FFF2-40B4-BE49-F238E27FC236}">
                <a16:creationId xmlns:a16="http://schemas.microsoft.com/office/drawing/2014/main" id="{740F023A-A908-DAA7-D2A6-E9A357FAF904}"/>
              </a:ext>
            </a:extLst>
          </p:cNvPr>
          <p:cNvSpPr txBox="1">
            <a:spLocks/>
          </p:cNvSpPr>
          <p:nvPr/>
        </p:nvSpPr>
        <p:spPr>
          <a:xfrm>
            <a:off x="5621194" y="1178064"/>
            <a:ext cx="3059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E6396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>
                <a:solidFill>
                  <a:srgbClr val="FF9900"/>
                </a:solidFill>
                <a:latin typeface="Hepta Slab"/>
                <a:ea typeface="Hepta Slab"/>
                <a:cs typeface="Hepta Slab"/>
                <a:sym typeface="Hepta Slab"/>
              </a:rPr>
              <a:t>Q</a:t>
            </a:r>
            <a:r>
              <a:rPr lang="en-GB">
                <a:latin typeface="Hepta Slab"/>
                <a:ea typeface="Hepta Slab"/>
                <a:cs typeface="Hepta Slab"/>
                <a:sym typeface="Hepta Slab"/>
              </a:rPr>
              <a:t>KD</a:t>
            </a:r>
          </a:p>
        </p:txBody>
      </p:sp>
      <p:sp>
        <p:nvSpPr>
          <p:cNvPr id="11" name="Google Shape;180;p26">
            <a:extLst>
              <a:ext uri="{FF2B5EF4-FFF2-40B4-BE49-F238E27FC236}">
                <a16:creationId xmlns:a16="http://schemas.microsoft.com/office/drawing/2014/main" id="{7A6F8002-2777-FA2D-75E9-B78E21275985}"/>
              </a:ext>
            </a:extLst>
          </p:cNvPr>
          <p:cNvSpPr txBox="1">
            <a:spLocks/>
          </p:cNvSpPr>
          <p:nvPr/>
        </p:nvSpPr>
        <p:spPr>
          <a:xfrm>
            <a:off x="1111288" y="3356002"/>
            <a:ext cx="34959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E6396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dirty="0">
                <a:latin typeface="Hepta Slab"/>
                <a:ea typeface="Hepta Slab"/>
                <a:cs typeface="Hepta Slab"/>
                <a:sym typeface="Hepta Slab"/>
              </a:rPr>
              <a:t>PQC</a:t>
            </a:r>
          </a:p>
        </p:txBody>
      </p:sp>
      <p:sp>
        <p:nvSpPr>
          <p:cNvPr id="12" name="Google Shape;182;p26">
            <a:extLst>
              <a:ext uri="{FF2B5EF4-FFF2-40B4-BE49-F238E27FC236}">
                <a16:creationId xmlns:a16="http://schemas.microsoft.com/office/drawing/2014/main" id="{9C05A07B-D9CA-6DB1-6E38-579885327209}"/>
              </a:ext>
            </a:extLst>
          </p:cNvPr>
          <p:cNvSpPr/>
          <p:nvPr/>
        </p:nvSpPr>
        <p:spPr>
          <a:xfrm>
            <a:off x="3704269" y="1262864"/>
            <a:ext cx="2777700" cy="413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83;p26">
            <a:extLst>
              <a:ext uri="{FF2B5EF4-FFF2-40B4-BE49-F238E27FC236}">
                <a16:creationId xmlns:a16="http://schemas.microsoft.com/office/drawing/2014/main" id="{ADD9629E-5F0A-5B25-8F16-75DDC06EEF3E}"/>
              </a:ext>
            </a:extLst>
          </p:cNvPr>
          <p:cNvSpPr/>
          <p:nvPr/>
        </p:nvSpPr>
        <p:spPr>
          <a:xfrm>
            <a:off x="3643600" y="2854989"/>
            <a:ext cx="2777700" cy="413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84;p26">
            <a:extLst>
              <a:ext uri="{FF2B5EF4-FFF2-40B4-BE49-F238E27FC236}">
                <a16:creationId xmlns:a16="http://schemas.microsoft.com/office/drawing/2014/main" id="{46E1058F-0847-8341-C850-1CC0E55B0EDB}"/>
              </a:ext>
            </a:extLst>
          </p:cNvPr>
          <p:cNvSpPr/>
          <p:nvPr/>
        </p:nvSpPr>
        <p:spPr>
          <a:xfrm rot="5400000">
            <a:off x="2000957" y="2272153"/>
            <a:ext cx="1716773" cy="52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85;p26">
            <a:extLst>
              <a:ext uri="{FF2B5EF4-FFF2-40B4-BE49-F238E27FC236}">
                <a16:creationId xmlns:a16="http://schemas.microsoft.com/office/drawing/2014/main" id="{734E6A79-005A-F6C0-95C3-C902707030FF}"/>
              </a:ext>
            </a:extLst>
          </p:cNvPr>
          <p:cNvSpPr/>
          <p:nvPr/>
        </p:nvSpPr>
        <p:spPr>
          <a:xfrm rot="5400000">
            <a:off x="6292357" y="2277102"/>
            <a:ext cx="1716774" cy="51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86;p26">
            <a:extLst>
              <a:ext uri="{FF2B5EF4-FFF2-40B4-BE49-F238E27FC236}">
                <a16:creationId xmlns:a16="http://schemas.microsoft.com/office/drawing/2014/main" id="{51E46EA0-8FC9-D96A-69A2-48C41985D924}"/>
              </a:ext>
            </a:extLst>
          </p:cNvPr>
          <p:cNvSpPr txBox="1"/>
          <p:nvPr/>
        </p:nvSpPr>
        <p:spPr>
          <a:xfrm>
            <a:off x="4805444" y="3649427"/>
            <a:ext cx="4196225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considered</a:t>
            </a:r>
            <a:r>
              <a:rPr lang="en" sz="2000" dirty="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2000" dirty="0">
                <a:solidFill>
                  <a:srgbClr val="38761D"/>
                </a:solidFill>
                <a:latin typeface="Barlow"/>
                <a:ea typeface="Barlow"/>
                <a:cs typeface="Barlow"/>
                <a:sym typeface="Barlow"/>
              </a:rPr>
              <a:t>quantum-safe</a:t>
            </a:r>
          </a:p>
          <a:p>
            <a:pPr lvl="0" algn="ctr"/>
            <a:r>
              <a:rPr lang="en" sz="1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(AES: limited speedup by Grover’s search;</a:t>
            </a:r>
            <a:br>
              <a:rPr lang="en" sz="1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1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OTP is information-theoretically secure)</a:t>
            </a:r>
            <a:endParaRPr sz="1600" dirty="0">
              <a:solidFill>
                <a:srgbClr val="38761D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" name="Google Shape;187;p26">
            <a:extLst>
              <a:ext uri="{FF2B5EF4-FFF2-40B4-BE49-F238E27FC236}">
                <a16:creationId xmlns:a16="http://schemas.microsoft.com/office/drawing/2014/main" id="{860CE485-8137-8452-855C-407597B81066}"/>
              </a:ext>
            </a:extLst>
          </p:cNvPr>
          <p:cNvSpPr txBox="1"/>
          <p:nvPr/>
        </p:nvSpPr>
        <p:spPr>
          <a:xfrm>
            <a:off x="4566292" y="989963"/>
            <a:ext cx="129780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6A500"/>
                </a:solidFill>
              </a:rPr>
              <a:t>entropy</a:t>
            </a:r>
            <a:endParaRPr sz="2000" b="1" dirty="0">
              <a:solidFill>
                <a:srgbClr val="F6A500"/>
              </a:solidFill>
            </a:endParaRPr>
          </a:p>
        </p:txBody>
      </p:sp>
      <p:sp>
        <p:nvSpPr>
          <p:cNvPr id="18" name="Google Shape;188;p26">
            <a:extLst>
              <a:ext uri="{FF2B5EF4-FFF2-40B4-BE49-F238E27FC236}">
                <a16:creationId xmlns:a16="http://schemas.microsoft.com/office/drawing/2014/main" id="{0E0BDFDE-FEDE-1FC4-CC3D-5CF3852E7541}"/>
              </a:ext>
            </a:extLst>
          </p:cNvPr>
          <p:cNvSpPr txBox="1"/>
          <p:nvPr/>
        </p:nvSpPr>
        <p:spPr>
          <a:xfrm>
            <a:off x="1710357" y="2173315"/>
            <a:ext cx="110400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6A500"/>
                </a:solidFill>
                <a:latin typeface="Barlow"/>
                <a:ea typeface="Barlow"/>
                <a:cs typeface="Barlow"/>
                <a:sym typeface="Barlow"/>
              </a:rPr>
              <a:t>entropy</a:t>
            </a:r>
            <a:endParaRPr sz="2000" b="1" dirty="0">
              <a:solidFill>
                <a:srgbClr val="F6A5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19" name="Google Shape;189;p26">
            <a:extLst>
              <a:ext uri="{FF2B5EF4-FFF2-40B4-BE49-F238E27FC236}">
                <a16:creationId xmlns:a16="http://schemas.microsoft.com/office/drawing/2014/main" id="{079DCBA0-98E2-D715-D1AA-AFD83B1F09A8}"/>
              </a:ext>
            </a:extLst>
          </p:cNvPr>
          <p:cNvCxnSpPr>
            <a:cxnSpLocks/>
          </p:cNvCxnSpPr>
          <p:nvPr/>
        </p:nvCxnSpPr>
        <p:spPr>
          <a:xfrm rot="10800000" flipH="1">
            <a:off x="646994" y="2276939"/>
            <a:ext cx="8316900" cy="23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0" name="Google Shape;190;p26">
            <a:extLst>
              <a:ext uri="{FF2B5EF4-FFF2-40B4-BE49-F238E27FC236}">
                <a16:creationId xmlns:a16="http://schemas.microsoft.com/office/drawing/2014/main" id="{4E36C0CD-885B-8D6E-5328-A9E7468D94DD}"/>
              </a:ext>
            </a:extLst>
          </p:cNvPr>
          <p:cNvSpPr txBox="1"/>
          <p:nvPr/>
        </p:nvSpPr>
        <p:spPr>
          <a:xfrm>
            <a:off x="146944" y="1338902"/>
            <a:ext cx="2240100" cy="10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bg1">
                    <a:lumMod val="65000"/>
                  </a:schemeClr>
                </a:solidFill>
                <a:latin typeface="Hepta Slab"/>
                <a:ea typeface="Hepta Slab"/>
                <a:cs typeface="Hepta Slab"/>
                <a:sym typeface="Hepta Slab"/>
              </a:rPr>
              <a:t>quantum hardware</a:t>
            </a:r>
            <a:endParaRPr sz="2200" dirty="0">
              <a:solidFill>
                <a:schemeClr val="bg1">
                  <a:lumMod val="65000"/>
                </a:schemeClr>
              </a:solidFill>
              <a:latin typeface="Hepta Slab"/>
              <a:ea typeface="Hepta Slab"/>
              <a:cs typeface="Hepta Slab"/>
              <a:sym typeface="Hepta Slab"/>
            </a:endParaRPr>
          </a:p>
        </p:txBody>
      </p:sp>
      <p:sp>
        <p:nvSpPr>
          <p:cNvPr id="21" name="Google Shape;191;p26">
            <a:extLst>
              <a:ext uri="{FF2B5EF4-FFF2-40B4-BE49-F238E27FC236}">
                <a16:creationId xmlns:a16="http://schemas.microsoft.com/office/drawing/2014/main" id="{C184E855-D408-3818-97C1-15CA47305191}"/>
              </a:ext>
            </a:extLst>
          </p:cNvPr>
          <p:cNvSpPr txBox="1"/>
          <p:nvPr/>
        </p:nvSpPr>
        <p:spPr>
          <a:xfrm>
            <a:off x="146944" y="2463439"/>
            <a:ext cx="333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bg1">
                    <a:lumMod val="65000"/>
                  </a:schemeClr>
                </a:solidFill>
                <a:latin typeface="Hepta Slab"/>
                <a:ea typeface="Hepta Slab"/>
                <a:cs typeface="Hepta Slab"/>
                <a:sym typeface="Hepta Slab"/>
              </a:rPr>
              <a:t>quantum-safe</a:t>
            </a:r>
            <a:endParaRPr sz="2200" dirty="0">
              <a:solidFill>
                <a:schemeClr val="bg1">
                  <a:lumMod val="65000"/>
                </a:schemeClr>
              </a:solidFill>
              <a:latin typeface="Hepta Slab"/>
              <a:ea typeface="Hepta Slab"/>
              <a:cs typeface="Hepta Slab"/>
              <a:sym typeface="Hepta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bg1">
                    <a:lumMod val="65000"/>
                  </a:schemeClr>
                </a:solidFill>
                <a:latin typeface="Hepta Slab"/>
                <a:ea typeface="Hepta Slab"/>
                <a:cs typeface="Hepta Slab"/>
                <a:sym typeface="Hepta Slab"/>
              </a:rPr>
              <a:t>algorithms</a:t>
            </a:r>
            <a:endParaRPr sz="2200" dirty="0">
              <a:solidFill>
                <a:schemeClr val="bg1">
                  <a:lumMod val="65000"/>
                </a:schemeClr>
              </a:solidFill>
              <a:latin typeface="Hepta Slab"/>
              <a:ea typeface="Hepta Slab"/>
              <a:cs typeface="Hepta Slab"/>
              <a:sym typeface="Hepta Slab"/>
            </a:endParaRPr>
          </a:p>
        </p:txBody>
      </p:sp>
      <p:pic>
        <p:nvPicPr>
          <p:cNvPr id="22" name="Google Shape;192;p26">
            <a:extLst>
              <a:ext uri="{FF2B5EF4-FFF2-40B4-BE49-F238E27FC236}">
                <a16:creationId xmlns:a16="http://schemas.microsoft.com/office/drawing/2014/main" id="{69154489-87C0-8288-726D-A9B91E58DEE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31975">
            <a:off x="4513583" y="2802696"/>
            <a:ext cx="1013447" cy="496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93;p26">
            <a:extLst>
              <a:ext uri="{FF2B5EF4-FFF2-40B4-BE49-F238E27FC236}">
                <a16:creationId xmlns:a16="http://schemas.microsoft.com/office/drawing/2014/main" id="{0378643D-4F73-E78F-1240-47269312D79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31975">
            <a:off x="6644018" y="2465907"/>
            <a:ext cx="1013447" cy="49659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80;p26">
            <a:extLst>
              <a:ext uri="{FF2B5EF4-FFF2-40B4-BE49-F238E27FC236}">
                <a16:creationId xmlns:a16="http://schemas.microsoft.com/office/drawing/2014/main" id="{CE435A8C-199B-3C96-5955-1FDB58F76096}"/>
              </a:ext>
            </a:extLst>
          </p:cNvPr>
          <p:cNvSpPr txBox="1">
            <a:spLocks/>
          </p:cNvSpPr>
          <p:nvPr/>
        </p:nvSpPr>
        <p:spPr>
          <a:xfrm>
            <a:off x="5357744" y="3375697"/>
            <a:ext cx="34959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E6396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dirty="0">
                <a:latin typeface="Hepta Slab"/>
                <a:ea typeface="Hepta Slab"/>
                <a:cs typeface="Hepta Slab"/>
                <a:sym typeface="Hepta Slab"/>
              </a:rPr>
              <a:t>AES, OTP</a:t>
            </a:r>
          </a:p>
        </p:txBody>
      </p:sp>
      <p:sp>
        <p:nvSpPr>
          <p:cNvPr id="25" name="Google Shape;194;p26">
            <a:extLst>
              <a:ext uri="{FF2B5EF4-FFF2-40B4-BE49-F238E27FC236}">
                <a16:creationId xmlns:a16="http://schemas.microsoft.com/office/drawing/2014/main" id="{30CB9DF7-FB9A-B586-2955-DA75BB4C26BD}"/>
              </a:ext>
            </a:extLst>
          </p:cNvPr>
          <p:cNvSpPr txBox="1"/>
          <p:nvPr/>
        </p:nvSpPr>
        <p:spPr>
          <a:xfrm>
            <a:off x="905119" y="3624690"/>
            <a:ext cx="4048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considered</a:t>
            </a:r>
            <a:r>
              <a:rPr lang="en" sz="2000" dirty="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2000" dirty="0">
                <a:solidFill>
                  <a:srgbClr val="38761D"/>
                </a:solidFill>
                <a:latin typeface="Barlow"/>
                <a:ea typeface="Barlow"/>
                <a:cs typeface="Barlow"/>
                <a:sym typeface="Barlow"/>
              </a:rPr>
              <a:t>quantum-safe</a:t>
            </a:r>
            <a:br>
              <a:rPr lang="en" sz="2000" dirty="0">
                <a:solidFill>
                  <a:srgbClr val="38761D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1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(believed to be hard problems for</a:t>
            </a:r>
            <a:br>
              <a:rPr lang="en" sz="1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1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the quantum computer)</a:t>
            </a:r>
            <a:endParaRPr sz="1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13466DA-6355-AC74-3A60-0F22312EF79F}"/>
              </a:ext>
            </a:extLst>
          </p:cNvPr>
          <p:cNvSpPr/>
          <p:nvPr/>
        </p:nvSpPr>
        <p:spPr>
          <a:xfrm>
            <a:off x="2023558" y="3171224"/>
            <a:ext cx="1620042" cy="762895"/>
          </a:xfrm>
          <a:prstGeom prst="ellipse">
            <a:avLst/>
          </a:prstGeom>
          <a:noFill/>
          <a:ln w="38100">
            <a:solidFill>
              <a:srgbClr val="E639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C056C2B-F4F8-FB62-A82D-683CD4C0AC79}"/>
              </a:ext>
            </a:extLst>
          </p:cNvPr>
          <p:cNvSpPr/>
          <p:nvPr/>
        </p:nvSpPr>
        <p:spPr>
          <a:xfrm>
            <a:off x="6421300" y="1000889"/>
            <a:ext cx="1620042" cy="762895"/>
          </a:xfrm>
          <a:prstGeom prst="ellipse">
            <a:avLst/>
          </a:prstGeom>
          <a:noFill/>
          <a:ln w="38100">
            <a:solidFill>
              <a:srgbClr val="E639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097214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6BA14-5149-3E30-E137-C765F3987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68F7696-CE4A-A188-BE2F-1B2EEEDA2D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6984513"/>
              </p:ext>
            </p:extLst>
          </p:nvPr>
        </p:nvGraphicFramePr>
        <p:xfrm>
          <a:off x="350289" y="827388"/>
          <a:ext cx="8439150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9575">
                  <a:extLst>
                    <a:ext uri="{9D8B030D-6E8A-4147-A177-3AD203B41FA5}">
                      <a16:colId xmlns:a16="http://schemas.microsoft.com/office/drawing/2014/main" val="4209200460"/>
                    </a:ext>
                  </a:extLst>
                </a:gridCol>
                <a:gridCol w="4219575">
                  <a:extLst>
                    <a:ext uri="{9D8B030D-6E8A-4147-A177-3AD203B41FA5}">
                      <a16:colId xmlns:a16="http://schemas.microsoft.com/office/drawing/2014/main" val="8932803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LV" dirty="0"/>
                        <a:t>QKD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LV" dirty="0"/>
                        <a:t>PQC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591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sz="1400" b="1" dirty="0">
                          <a:solidFill>
                            <a:srgbClr val="00B05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Perfect Forward Secrecy</a:t>
                      </a:r>
                      <a:br>
                        <a:rPr lang="en" sz="140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</a:br>
                      <a:endParaRPr lang="en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C000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Vulnerabilities can be found</a:t>
                      </a:r>
                      <a:r>
                        <a:rPr lang="en-GB" sz="140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in the future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Have to withstand the test of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461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" sz="1400" b="1" dirty="0">
                          <a:solidFill>
                            <a:srgbClr val="00B05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Information-Theoretically Secure</a:t>
                      </a:r>
                      <a:endParaRPr lang="en-LV" sz="1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1" dirty="0">
                          <a:solidFill>
                            <a:srgbClr val="C000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Not Information-Theoretically Secure</a:t>
                      </a:r>
                      <a:endParaRPr lang="en-LV" sz="14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chemeClr val="dk1"/>
                        </a:solidFill>
                        <a:latin typeface="Barlow"/>
                        <a:ea typeface="Barlow"/>
                        <a:cs typeface="Barlow"/>
                        <a:sym typeface="Barl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143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00B05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Non-breakable</a:t>
                      </a:r>
                      <a:r>
                        <a:rPr lang="en-GB" sz="140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unless Quantum Mechanics are false</a:t>
                      </a:r>
                    </a:p>
                    <a:p>
                      <a:endParaRPr lang="en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Believed</a:t>
                      </a:r>
                      <a:r>
                        <a:rPr lang="en-GB" sz="140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to be quantum-safe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Breakable with unlimited computational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83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C000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Expensive: devices </a:t>
                      </a:r>
                      <a:r>
                        <a:rPr lang="en-GB" sz="1400" b="1" i="1" dirty="0">
                          <a:solidFill>
                            <a:srgbClr val="C000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and</a:t>
                      </a:r>
                      <a:r>
                        <a:rPr lang="en-GB" sz="1400" b="1" dirty="0">
                          <a:solidFill>
                            <a:srgbClr val="C000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infrastructure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Operates on </a:t>
                      </a:r>
                      <a:r>
                        <a:rPr lang="en-GB" sz="1400" b="1" dirty="0">
                          <a:solidFill>
                            <a:srgbClr val="00B05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existing Internet infrastructure</a:t>
                      </a:r>
                      <a:endParaRPr lang="en-LV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509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C000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Difficult to configure and maintain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sz="1400" b="1" dirty="0">
                          <a:solidFill>
                            <a:srgbClr val="00B05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Integrates</a:t>
                      </a:r>
                      <a:r>
                        <a:rPr lang="en" sz="140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 well into existing software and</a:t>
                      </a:r>
                      <a:br>
                        <a:rPr lang="en" sz="140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</a:br>
                      <a:r>
                        <a:rPr lang="en" sz="1400" b="1" dirty="0">
                          <a:solidFill>
                            <a:srgbClr val="00B05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Public Key Infrastructure (PKI) </a:t>
                      </a:r>
                      <a:endParaRPr lang="en-LV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922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C0000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No authentication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dk1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Provides </a:t>
                      </a:r>
                      <a:r>
                        <a:rPr lang="en-GB" sz="1400" b="1" dirty="0">
                          <a:solidFill>
                            <a:srgbClr val="00B05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Authentication </a:t>
                      </a:r>
                      <a:r>
                        <a:rPr lang="en-GB" sz="1400" dirty="0">
                          <a:solidFill>
                            <a:srgbClr val="00B050"/>
                          </a:solidFill>
                          <a:latin typeface="Barlow"/>
                          <a:ea typeface="Barlow"/>
                          <a:cs typeface="Barlow"/>
                          <a:sym typeface="Barlow"/>
                        </a:rPr>
                        <a:t>and Encryption (AE)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27015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ACED8BE-3DEB-FCCC-3801-8FD41995D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QKD vs. PQC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E491F-A7E5-1E6E-106D-A7FECECE3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5028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151BFD-B55A-F5D1-4D07-9B77C5E75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latin typeface="Hepta Slab"/>
                <a:ea typeface="Hepta Slab"/>
                <a:cs typeface="Hepta Slab"/>
                <a:sym typeface="Hepta Slab"/>
              </a:rPr>
              <a:t>The Four-Wheel Drive Engine Model (Hybrid!)</a:t>
            </a:r>
            <a:endParaRPr lang="en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B0F21-3667-0B18-EC1D-63A6498EA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5" name="Google Shape;213;p31" title="NeRihardaMašīna.jpg">
            <a:extLst>
              <a:ext uri="{FF2B5EF4-FFF2-40B4-BE49-F238E27FC236}">
                <a16:creationId xmlns:a16="http://schemas.microsoft.com/office/drawing/2014/main" id="{E1D8D078-1A12-AADB-D0DA-F163006E5CE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2155" y="926971"/>
            <a:ext cx="7245926" cy="35474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4;p31">
            <a:extLst>
              <a:ext uri="{FF2B5EF4-FFF2-40B4-BE49-F238E27FC236}">
                <a16:creationId xmlns:a16="http://schemas.microsoft.com/office/drawing/2014/main" id="{E8EA79A0-3008-38DB-CC46-D5F3F9BB56B8}"/>
              </a:ext>
            </a:extLst>
          </p:cNvPr>
          <p:cNvSpPr txBox="1"/>
          <p:nvPr/>
        </p:nvSpPr>
        <p:spPr>
          <a:xfrm>
            <a:off x="1468492" y="3177471"/>
            <a:ext cx="79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 b="1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QKD</a:t>
            </a:r>
            <a:endParaRPr sz="2200" b="1">
              <a:solidFill>
                <a:srgbClr val="FF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" name="Google Shape;215;p31">
            <a:extLst>
              <a:ext uri="{FF2B5EF4-FFF2-40B4-BE49-F238E27FC236}">
                <a16:creationId xmlns:a16="http://schemas.microsoft.com/office/drawing/2014/main" id="{83546785-00D4-3036-AE69-D007BCC71EA4}"/>
              </a:ext>
            </a:extLst>
          </p:cNvPr>
          <p:cNvSpPr txBox="1"/>
          <p:nvPr/>
        </p:nvSpPr>
        <p:spPr>
          <a:xfrm>
            <a:off x="2704992" y="1613371"/>
            <a:ext cx="79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 b="1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PQC</a:t>
            </a:r>
            <a:endParaRPr sz="2200" b="1">
              <a:solidFill>
                <a:srgbClr val="FF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" name="Google Shape;216;p31">
            <a:extLst>
              <a:ext uri="{FF2B5EF4-FFF2-40B4-BE49-F238E27FC236}">
                <a16:creationId xmlns:a16="http://schemas.microsoft.com/office/drawing/2014/main" id="{F3316615-1D3A-DCB0-9F79-0BC93168CF2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722" y="1187721"/>
            <a:ext cx="53902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7;p31">
            <a:extLst>
              <a:ext uri="{FF2B5EF4-FFF2-40B4-BE49-F238E27FC236}">
                <a16:creationId xmlns:a16="http://schemas.microsoft.com/office/drawing/2014/main" id="{88C3FCB7-586E-E496-C1E0-6DABEC6F1C0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8492" y="2663721"/>
            <a:ext cx="626200" cy="6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18;p31">
            <a:extLst>
              <a:ext uri="{FF2B5EF4-FFF2-40B4-BE49-F238E27FC236}">
                <a16:creationId xmlns:a16="http://schemas.microsoft.com/office/drawing/2014/main" id="{4F172735-B621-61ED-20CD-030764B31325}"/>
              </a:ext>
            </a:extLst>
          </p:cNvPr>
          <p:cNvSpPr txBox="1"/>
          <p:nvPr/>
        </p:nvSpPr>
        <p:spPr>
          <a:xfrm>
            <a:off x="1301981" y="3501921"/>
            <a:ext cx="1060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IDQ</a:t>
            </a:r>
            <a:endParaRPr sz="2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" name="Google Shape;219;p31">
            <a:extLst>
              <a:ext uri="{FF2B5EF4-FFF2-40B4-BE49-F238E27FC236}">
                <a16:creationId xmlns:a16="http://schemas.microsoft.com/office/drawing/2014/main" id="{F256C0B9-80FE-F4C7-89BC-237B9D183474}"/>
              </a:ext>
            </a:extLst>
          </p:cNvPr>
          <p:cNvSpPr txBox="1"/>
          <p:nvPr/>
        </p:nvSpPr>
        <p:spPr>
          <a:xfrm>
            <a:off x="2065478" y="1988871"/>
            <a:ext cx="1951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NIST selected</a:t>
            </a:r>
            <a:endParaRPr sz="17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" name="Google Shape;220;p31">
            <a:extLst>
              <a:ext uri="{FF2B5EF4-FFF2-40B4-BE49-F238E27FC236}">
                <a16:creationId xmlns:a16="http://schemas.microsoft.com/office/drawing/2014/main" id="{B2D35925-4D33-A23B-61E9-E25317D43578}"/>
              </a:ext>
            </a:extLst>
          </p:cNvPr>
          <p:cNvSpPr txBox="1"/>
          <p:nvPr/>
        </p:nvSpPr>
        <p:spPr>
          <a:xfrm>
            <a:off x="6574542" y="2136571"/>
            <a:ext cx="1319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 b="1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Juniper</a:t>
            </a:r>
            <a:endParaRPr sz="2200" b="1">
              <a:solidFill>
                <a:srgbClr val="FF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" name="Google Shape;221;p31">
            <a:extLst>
              <a:ext uri="{FF2B5EF4-FFF2-40B4-BE49-F238E27FC236}">
                <a16:creationId xmlns:a16="http://schemas.microsoft.com/office/drawing/2014/main" id="{F56999E2-A2BE-CBEC-39C4-CA3CA1976FC1}"/>
              </a:ext>
            </a:extLst>
          </p:cNvPr>
          <p:cNvSpPr txBox="1"/>
          <p:nvPr/>
        </p:nvSpPr>
        <p:spPr>
          <a:xfrm>
            <a:off x="5462142" y="3632071"/>
            <a:ext cx="1319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 b="1">
                <a:solidFill>
                  <a:srgbClr val="FF0000"/>
                </a:solidFill>
                <a:latin typeface="Barlow"/>
                <a:ea typeface="Barlow"/>
                <a:cs typeface="Barlow"/>
                <a:sym typeface="Barlow"/>
              </a:rPr>
              <a:t>Cisco</a:t>
            </a:r>
            <a:endParaRPr sz="2200" b="1">
              <a:solidFill>
                <a:srgbClr val="FF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4" name="Google Shape;222;p31">
            <a:extLst>
              <a:ext uri="{FF2B5EF4-FFF2-40B4-BE49-F238E27FC236}">
                <a16:creationId xmlns:a16="http://schemas.microsoft.com/office/drawing/2014/main" id="{005754F6-1111-FD0F-4F51-8DF68C7AC6C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4767" y="2404697"/>
            <a:ext cx="970821" cy="5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23;p31">
            <a:extLst>
              <a:ext uri="{FF2B5EF4-FFF2-40B4-BE49-F238E27FC236}">
                <a16:creationId xmlns:a16="http://schemas.microsoft.com/office/drawing/2014/main" id="{4362FC43-8284-2421-D009-CA0F45B6A23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9742" y="3700672"/>
            <a:ext cx="970821" cy="50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823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2738B-1743-F113-5ED0-E5DFF10F8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Infinera DTN-X optical equipment over dark </a:t>
            </a:r>
            <a:r>
              <a:rPr lang="en-US" dirty="0" err="1"/>
              <a:t>fibre</a:t>
            </a:r>
            <a:endParaRPr lang="en-US" dirty="0"/>
          </a:p>
          <a:p>
            <a:r>
              <a:rPr lang="en-US" b="1" dirty="0"/>
              <a:t>Dark </a:t>
            </a:r>
            <a:r>
              <a:rPr lang="en-US" b="1" dirty="0" err="1"/>
              <a:t>fibre</a:t>
            </a:r>
            <a:r>
              <a:rPr lang="en-US" b="1" dirty="0"/>
              <a:t> </a:t>
            </a:r>
            <a:r>
              <a:rPr lang="en-US" dirty="0"/>
              <a:t>is good for </a:t>
            </a:r>
            <a:r>
              <a:rPr lang="en-US" dirty="0" err="1"/>
              <a:t>quantumness</a:t>
            </a:r>
            <a:r>
              <a:rPr lang="en-US" dirty="0"/>
              <a:t>!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But: Optical Transport Network (OTN) switching…</a:t>
            </a:r>
          </a:p>
          <a:p>
            <a:r>
              <a:rPr lang="en-US" dirty="0"/>
              <a:t>Optical </a:t>
            </a:r>
            <a:r>
              <a:rPr lang="en-US" b="1" dirty="0"/>
              <a:t>routing/switching is a problem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since we cannot copy an unknown quantum state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806DC3-3809-815C-712B-9D1CA5343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833B02-BAF0-D103-53D7-7DD9AD04B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GÉANT + QKD: The Problem</a:t>
            </a:r>
          </a:p>
        </p:txBody>
      </p:sp>
    </p:spTree>
    <p:extLst>
      <p:ext uri="{BB962C8B-B14F-4D97-AF65-F5344CB8AC3E}">
        <p14:creationId xmlns:p14="http://schemas.microsoft.com/office/powerpoint/2010/main" val="1406462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585CE-C1DE-7722-48AF-B380787A6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311CA7-34D7-80EA-0BA7-736BCCDE1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QKD as a Service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“WP6 Task 1 is currently reviewing network support requirements for Quantum Technology and quantum key distribution/exchange (</a:t>
            </a:r>
            <a:r>
              <a:rPr lang="en-US" b="1" dirty="0"/>
              <a:t>QKD/QKE</a:t>
            </a:r>
            <a:r>
              <a:rPr lang="en-US" dirty="0"/>
              <a:t>) technology in order to consider its applicability </a:t>
            </a:r>
            <a:r>
              <a:rPr lang="en-US" b="1" dirty="0"/>
              <a:t>as a service </a:t>
            </a:r>
            <a:r>
              <a:rPr lang="en-US" dirty="0"/>
              <a:t>for use by the GÉANT community.”</a:t>
            </a:r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[NETDEV: </a:t>
            </a:r>
            <a:r>
              <a:rPr lang="en-US" dirty="0">
                <a:hlinkClick r:id="rId2"/>
              </a:rPr>
              <a:t>https://wiki.geant.org/display/NETDEV/QT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4A308A-CE35-C76E-0C26-B83A1D027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2408A4-0D30-5E47-98CE-7A826FB17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GÉANT + QKD: The IDEA!</a:t>
            </a:r>
          </a:p>
        </p:txBody>
      </p:sp>
    </p:spTree>
    <p:extLst>
      <p:ext uri="{BB962C8B-B14F-4D97-AF65-F5344CB8AC3E}">
        <p14:creationId xmlns:p14="http://schemas.microsoft.com/office/powerpoint/2010/main" val="3798955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FF588-AE52-C1DF-11AA-A1B7E650E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C9F829-BB6C-D9B7-694F-01F4DE277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Replace your cable with our backbone!</a:t>
            </a:r>
          </a:p>
          <a:p>
            <a:pPr marL="0" indent="0">
              <a:buNone/>
            </a:pPr>
            <a:r>
              <a:rPr lang="en-US" dirty="0"/>
              <a:t>We offer a network segment (trunk) secured with quantum keys.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8EF6BD-4C32-BCB1-7CBE-ECB9B436C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81BAC9-5B85-15D4-88A7-BAD1AB725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 #1: the Backbone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264944-75C9-FC24-DF9B-BF1FD09F9A52}"/>
              </a:ext>
            </a:extLst>
          </p:cNvPr>
          <p:cNvGrpSpPr/>
          <p:nvPr/>
        </p:nvGrpSpPr>
        <p:grpSpPr>
          <a:xfrm>
            <a:off x="1114715" y="1888485"/>
            <a:ext cx="6646024" cy="3554979"/>
            <a:chOff x="1114715" y="1888485"/>
            <a:chExt cx="6646024" cy="3554979"/>
          </a:xfrm>
        </p:grpSpPr>
        <p:pic>
          <p:nvPicPr>
            <p:cNvPr id="2" name="Google Shape;257;p34">
              <a:extLst>
                <a:ext uri="{FF2B5EF4-FFF2-40B4-BE49-F238E27FC236}">
                  <a16:creationId xmlns:a16="http://schemas.microsoft.com/office/drawing/2014/main" id="{4E2D5951-FBFE-8403-53BB-BDDA68C54E6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-1930" t="37079" r="1929" b="-37080"/>
            <a:stretch/>
          </p:blipFill>
          <p:spPr>
            <a:xfrm>
              <a:off x="1114715" y="2025514"/>
              <a:ext cx="6646024" cy="341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0" name="Picture 2" descr="Network emoji">
              <a:extLst>
                <a:ext uri="{FF2B5EF4-FFF2-40B4-BE49-F238E27FC236}">
                  <a16:creationId xmlns:a16="http://schemas.microsoft.com/office/drawing/2014/main" id="{492F7518-DACF-29E0-33C1-495897A412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1100" y="1888485"/>
              <a:ext cx="504146" cy="421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Network emoji">
              <a:extLst>
                <a:ext uri="{FF2B5EF4-FFF2-40B4-BE49-F238E27FC236}">
                  <a16:creationId xmlns:a16="http://schemas.microsoft.com/office/drawing/2014/main" id="{7E844E60-B290-B69A-3265-AA5562CD3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196" y="1888485"/>
              <a:ext cx="504146" cy="421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6788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57611-59C6-6987-B437-10F322C63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CA813A-C95A-4D1C-53AA-EC542DA73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00C5D7-F125-D8EB-00F4-7FCC5FF86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 #1: the Backbone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90D4F09-6116-F59E-92A3-C5F56A5E8021}"/>
              </a:ext>
            </a:extLst>
          </p:cNvPr>
          <p:cNvGrpSpPr/>
          <p:nvPr/>
        </p:nvGrpSpPr>
        <p:grpSpPr>
          <a:xfrm>
            <a:off x="1114715" y="1888485"/>
            <a:ext cx="6646024" cy="3554979"/>
            <a:chOff x="1114715" y="1888485"/>
            <a:chExt cx="6646024" cy="3554979"/>
          </a:xfrm>
        </p:grpSpPr>
        <p:pic>
          <p:nvPicPr>
            <p:cNvPr id="2" name="Google Shape;257;p34">
              <a:extLst>
                <a:ext uri="{FF2B5EF4-FFF2-40B4-BE49-F238E27FC236}">
                  <a16:creationId xmlns:a16="http://schemas.microsoft.com/office/drawing/2014/main" id="{E1FFA5C1-D156-EF88-4F95-309141B8A42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-1930" t="37079" r="1929" b="-37080"/>
            <a:stretch/>
          </p:blipFill>
          <p:spPr>
            <a:xfrm>
              <a:off x="1114715" y="2025514"/>
              <a:ext cx="6646024" cy="341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0" name="Picture 2" descr="Network emoji">
              <a:extLst>
                <a:ext uri="{FF2B5EF4-FFF2-40B4-BE49-F238E27FC236}">
                  <a16:creationId xmlns:a16="http://schemas.microsoft.com/office/drawing/2014/main" id="{9451DBA7-3ECD-D77C-0462-3A8C9AF118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1100" y="1888485"/>
              <a:ext cx="504146" cy="421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Network emoji">
              <a:extLst>
                <a:ext uri="{FF2B5EF4-FFF2-40B4-BE49-F238E27FC236}">
                  <a16:creationId xmlns:a16="http://schemas.microsoft.com/office/drawing/2014/main" id="{2CF8E2C1-00D2-4DC0-29EB-3F2CF17ED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196" y="1888485"/>
              <a:ext cx="504146" cy="421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841A8BC-B058-E148-4F04-3ACE8B52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33570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Can be implemented via:</a:t>
            </a:r>
          </a:p>
          <a:p>
            <a:r>
              <a:rPr lang="en-US" dirty="0"/>
              <a:t>L2 encryptors with QKD support (</a:t>
            </a:r>
            <a:r>
              <a:rPr lang="en-US" dirty="0" err="1"/>
              <a:t>Centauris</a:t>
            </a:r>
            <a:r>
              <a:rPr lang="en-US" dirty="0"/>
              <a:t>)</a:t>
            </a:r>
          </a:p>
          <a:p>
            <a:r>
              <a:rPr lang="en-US" dirty="0"/>
              <a:t>L3 routers/firewalls with QKD support (Cisco, Juniper)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07183C-3869-0500-7921-8827256114BC}"/>
              </a:ext>
            </a:extLst>
          </p:cNvPr>
          <p:cNvSpPr txBox="1"/>
          <p:nvPr/>
        </p:nvSpPr>
        <p:spPr>
          <a:xfrm>
            <a:off x="6182488" y="1195253"/>
            <a:ext cx="25131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i="1" dirty="0"/>
              <a:t>certified devices!</a:t>
            </a:r>
          </a:p>
          <a:p>
            <a:r>
              <a:rPr lang="en-LV" i="1" dirty="0"/>
              <a:t>preferrably, with PQC support</a:t>
            </a:r>
          </a:p>
        </p:txBody>
      </p:sp>
    </p:spTree>
    <p:extLst>
      <p:ext uri="{BB962C8B-B14F-4D97-AF65-F5344CB8AC3E}">
        <p14:creationId xmlns:p14="http://schemas.microsoft.com/office/powerpoint/2010/main" val="978294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7A06AD-F24D-2B0C-BB6E-F92EA880E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1872761"/>
            <a:ext cx="8439238" cy="244871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L2/L3 VPN:</a:t>
            </a:r>
          </a:p>
          <a:p>
            <a:pPr marL="0" indent="0">
              <a:buNone/>
            </a:pPr>
            <a:r>
              <a:rPr lang="en-GB" dirty="0"/>
              <a:t>classical</a:t>
            </a:r>
          </a:p>
          <a:p>
            <a:pPr marL="0" indent="0">
              <a:buNone/>
            </a:pPr>
            <a:r>
              <a:rPr lang="en-GB" dirty="0"/>
              <a:t>and PQC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LV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15DA14-9E37-000B-18E6-07D2EF8C4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DE762F-FBAE-D9FF-2428-F76222EA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ea typeface="Hepta Slab"/>
                <a:sym typeface="Hepta Slab"/>
              </a:rPr>
              <a:t>Our Solution #2: Access via PQC VPN</a:t>
            </a:r>
            <a:endParaRPr lang="en-LV" dirty="0"/>
          </a:p>
        </p:txBody>
      </p:sp>
      <p:pic>
        <p:nvPicPr>
          <p:cNvPr id="5" name="Google Shape;263;p35">
            <a:extLst>
              <a:ext uri="{FF2B5EF4-FFF2-40B4-BE49-F238E27FC236}">
                <a16:creationId xmlns:a16="http://schemas.microsoft.com/office/drawing/2014/main" id="{CD7BA064-E7E2-9217-342E-2488F993DF3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rcRect l="1" r="162"/>
          <a:stretch>
            <a:fillRect/>
          </a:stretch>
        </p:blipFill>
        <p:spPr>
          <a:xfrm>
            <a:off x="2290014" y="1139689"/>
            <a:ext cx="5903999" cy="3041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1463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F40DC-C8BF-9A89-A35E-A084A5EAA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DC7249-20CD-F8CD-AB6A-84A2A873E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C7EF5-31FB-E58B-F17D-668635F59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oogle Shape;74;p15">
            <a:extLst>
              <a:ext uri="{FF2B5EF4-FFF2-40B4-BE49-F238E27FC236}">
                <a16:creationId xmlns:a16="http://schemas.microsoft.com/office/drawing/2014/main" id="{F99B8735-6FA2-3A07-CEF7-34E6C779ECC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rcRect l="1436" t="16511" b="15125"/>
          <a:stretch>
            <a:fillRect/>
          </a:stretch>
        </p:blipFill>
        <p:spPr>
          <a:xfrm>
            <a:off x="0" y="0"/>
            <a:ext cx="9144000" cy="47566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5;p15">
            <a:extLst>
              <a:ext uri="{FF2B5EF4-FFF2-40B4-BE49-F238E27FC236}">
                <a16:creationId xmlns:a16="http://schemas.microsoft.com/office/drawing/2014/main" id="{531A1EC3-0817-AB48-0BC0-AD48B91D3D5C}"/>
              </a:ext>
            </a:extLst>
          </p:cNvPr>
          <p:cNvSpPr txBox="1"/>
          <p:nvPr/>
        </p:nvSpPr>
        <p:spPr>
          <a:xfrm>
            <a:off x="211500" y="667700"/>
            <a:ext cx="2879100" cy="341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Barlow"/>
                <a:ea typeface="Barlow"/>
                <a:cs typeface="Barlow"/>
                <a:sym typeface="Barlow"/>
              </a:rPr>
              <a:t>IMCS UL </a:t>
            </a:r>
            <a:br>
              <a:rPr lang="en" dirty="0">
                <a:latin typeface="Barlow Light"/>
                <a:ea typeface="Barlow Light"/>
                <a:cs typeface="Barlow Light"/>
                <a:sym typeface="Barlow Light"/>
              </a:rPr>
            </a:br>
            <a:r>
              <a:rPr lang="en" i="1" dirty="0">
                <a:latin typeface="Barlow Light"/>
                <a:ea typeface="Barlow Light"/>
                <a:cs typeface="Barlow Light"/>
                <a:sym typeface="Barlow Light"/>
              </a:rPr>
              <a:t>Institute of Mathematics and Computer Science of University of Latvia</a:t>
            </a:r>
            <a:endParaRPr i="1" dirty="0"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Barlow Light"/>
                <a:ea typeface="Barlow Light"/>
                <a:cs typeface="Barlow Light"/>
                <a:sym typeface="Barlow Light"/>
              </a:rPr>
              <a:t>Founded:</a:t>
            </a:r>
            <a:endParaRPr dirty="0"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Barlow Light"/>
                <a:ea typeface="Barlow Light"/>
                <a:cs typeface="Barlow Light"/>
                <a:sym typeface="Barlow Light"/>
              </a:rPr>
              <a:t>  1959</a:t>
            </a:r>
            <a:endParaRPr dirty="0"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Now:</a:t>
            </a:r>
            <a:endParaRPr dirty="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  One of the largest and most</a:t>
            </a:r>
            <a:br>
              <a:rPr lang="en" dirty="0">
                <a:solidFill>
                  <a:srgbClr val="0E101A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r>
              <a:rPr lang="en" dirty="0">
                <a:solidFill>
                  <a:srgbClr val="0E101A"/>
                </a:solidFill>
                <a:latin typeface="Barlow Light"/>
                <a:ea typeface="Barlow Light"/>
                <a:cs typeface="Barlow Light"/>
                <a:sym typeface="Barlow Light"/>
              </a:rPr>
              <a:t>  influential research institutions</a:t>
            </a:r>
            <a:br>
              <a:rPr lang="en" dirty="0">
                <a:solidFill>
                  <a:srgbClr val="0E101A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r>
              <a:rPr lang="en" dirty="0">
                <a:solidFill>
                  <a:srgbClr val="0E101A"/>
                </a:solidFill>
                <a:latin typeface="Barlow Light"/>
                <a:ea typeface="Barlow Light"/>
                <a:cs typeface="Barlow Light"/>
                <a:sym typeface="Barlow Light"/>
              </a:rPr>
              <a:t>  in Latvia, EU</a:t>
            </a:r>
            <a:endParaRPr dirty="0"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Barlow Light"/>
                <a:ea typeface="Barlow Light"/>
                <a:cs typeface="Barlow Light"/>
                <a:sym typeface="Barlow Light"/>
              </a:rPr>
              <a:t>Formerly:</a:t>
            </a:r>
            <a:endParaRPr dirty="0"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Barlow Light"/>
                <a:ea typeface="Barlow Light"/>
                <a:cs typeface="Barlow Light"/>
                <a:sym typeface="Barlow Light"/>
              </a:rPr>
              <a:t>  The Latvia Computing Center</a:t>
            </a:r>
            <a:endParaRPr dirty="0">
              <a:latin typeface="Barlow Light"/>
              <a:ea typeface="Barlow Light"/>
              <a:cs typeface="Barlow Light"/>
              <a:sym typeface="Barlow Light"/>
            </a:endParaRPr>
          </a:p>
        </p:txBody>
      </p:sp>
    </p:spTree>
    <p:extLst>
      <p:ext uri="{BB962C8B-B14F-4D97-AF65-F5344CB8AC3E}">
        <p14:creationId xmlns:p14="http://schemas.microsoft.com/office/powerpoint/2010/main" val="896631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02146A-9306-5FDB-33D3-9359AC513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20FAAA-D71E-C317-3D8F-870F66DAA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One More Problem, Sorry </a:t>
            </a:r>
            <a:r>
              <a:rPr lang="en-LV" dirty="0">
                <a:sym typeface="Wingdings" pitchFamily="2" charset="2"/>
              </a:rPr>
              <a:t></a:t>
            </a:r>
            <a:endParaRPr lang="en-LV" dirty="0"/>
          </a:p>
        </p:txBody>
      </p:sp>
      <p:pic>
        <p:nvPicPr>
          <p:cNvPr id="5" name="Google Shape;271;p36">
            <a:extLst>
              <a:ext uri="{FF2B5EF4-FFF2-40B4-BE49-F238E27FC236}">
                <a16:creationId xmlns:a16="http://schemas.microsoft.com/office/drawing/2014/main" id="{0A7F67CC-A39D-1F5A-B70E-085C87DECDB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33245" y="1163389"/>
            <a:ext cx="5175597" cy="28167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72;p36">
            <a:extLst>
              <a:ext uri="{FF2B5EF4-FFF2-40B4-BE49-F238E27FC236}">
                <a16:creationId xmlns:a16="http://schemas.microsoft.com/office/drawing/2014/main" id="{5516FE38-131C-0C98-852B-E5E1C371EE8D}"/>
              </a:ext>
            </a:extLst>
          </p:cNvPr>
          <p:cNvSpPr txBox="1"/>
          <p:nvPr/>
        </p:nvSpPr>
        <p:spPr>
          <a:xfrm>
            <a:off x="3050170" y="827388"/>
            <a:ext cx="3039300" cy="138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F0000"/>
                </a:solidFill>
              </a:rPr>
              <a:t>PROBLEM: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0000"/>
                </a:solidFill>
              </a:rPr>
              <a:t>distance ~150km</a:t>
            </a:r>
            <a:endParaRPr sz="1800" b="1"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0000"/>
                </a:solidFill>
              </a:rPr>
              <a:t>(for most commercial </a:t>
            </a:r>
            <a:br>
              <a:rPr lang="en" sz="1800" b="1" dirty="0">
                <a:solidFill>
                  <a:srgbClr val="FF0000"/>
                </a:solidFill>
              </a:rPr>
            </a:br>
            <a:r>
              <a:rPr lang="en" sz="1800" b="1" dirty="0">
                <a:solidFill>
                  <a:srgbClr val="FF0000"/>
                </a:solidFill>
              </a:rPr>
              <a:t>QKD devices)</a:t>
            </a:r>
            <a:endParaRPr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85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1FBFDC-3AF2-472E-8127-155D9F5E8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25A038-CB9C-6D37-5490-FDDCB036E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Trusted Nodes</a:t>
            </a:r>
          </a:p>
        </p:txBody>
      </p:sp>
      <p:pic>
        <p:nvPicPr>
          <p:cNvPr id="5" name="Google Shape;281;p37">
            <a:extLst>
              <a:ext uri="{FF2B5EF4-FFF2-40B4-BE49-F238E27FC236}">
                <a16:creationId xmlns:a16="http://schemas.microsoft.com/office/drawing/2014/main" id="{B909EB04-A05E-115C-54D0-D5AAE766DD4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9899" y="1192951"/>
            <a:ext cx="7499841" cy="2026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433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3D5E7-BFF1-FBB2-208A-B560C96F5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B176B2-1454-2DDE-14A9-1D1C22ACE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3183410"/>
            <a:ext cx="3421699" cy="736494"/>
          </a:xfrm>
        </p:spPr>
        <p:txBody>
          <a:bodyPr>
            <a:normAutofit fontScale="92500" lnSpcReduction="20000"/>
          </a:bodyPr>
          <a:lstStyle/>
          <a:p>
            <a:r>
              <a:rPr lang="en-LV" b="1" dirty="0"/>
              <a:t>Key Relay </a:t>
            </a:r>
            <a:r>
              <a:rPr lang="en-LV" dirty="0"/>
              <a:t>algorithms are needed</a:t>
            </a:r>
          </a:p>
          <a:p>
            <a:r>
              <a:rPr lang="en-LV" dirty="0"/>
              <a:t>We have to </a:t>
            </a:r>
            <a:r>
              <a:rPr lang="en-LV" b="1" dirty="0"/>
              <a:t>sacrifice some QKD keys </a:t>
            </a:r>
            <a:r>
              <a:rPr lang="en-LV" dirty="0"/>
              <a:t>for that (a precious resource!)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02A921-9D52-F9A4-4AF8-779D77CC7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073BD3-53DD-F8DA-E21F-8D5C7E9A8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Complex Topologies</a:t>
            </a:r>
          </a:p>
        </p:txBody>
      </p:sp>
      <p:pic>
        <p:nvPicPr>
          <p:cNvPr id="6" name="Google Shape;287;p38">
            <a:extLst>
              <a:ext uri="{FF2B5EF4-FFF2-40B4-BE49-F238E27FC236}">
                <a16:creationId xmlns:a16="http://schemas.microsoft.com/office/drawing/2014/main" id="{79EACC6A-F8F3-D86F-9BE7-D3BEC2DE160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14015" y="235083"/>
            <a:ext cx="4375424" cy="36320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287D06-8890-FC1B-5E87-804C6282500C}"/>
              </a:ext>
            </a:extLst>
          </p:cNvPr>
          <p:cNvSpPr txBox="1"/>
          <p:nvPr/>
        </p:nvSpPr>
        <p:spPr>
          <a:xfrm>
            <a:off x="350201" y="1445795"/>
            <a:ext cx="3773391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 the </a:t>
            </a:r>
            <a:r>
              <a:rPr lang="en-GB" sz="1400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LatQN</a:t>
            </a:r>
            <a:r>
              <a:rPr lang="en-GB" sz="14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project, we are implementing the "triangle" topology between different partners in Latvia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=&gt; </a:t>
            </a:r>
            <a:r>
              <a:rPr lang="en-GB" sz="1400" b="1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latqn.eu</a:t>
            </a:r>
            <a:r>
              <a:rPr lang="en-GB" sz="14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4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(part of </a:t>
            </a:r>
            <a:r>
              <a:rPr lang="en-GB" sz="1400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EuroQCI</a:t>
            </a:r>
            <a:r>
              <a:rPr lang="en-GB" sz="14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334E4-E40F-798B-DF85-F38223F93059}"/>
              </a:ext>
            </a:extLst>
          </p:cNvPr>
          <p:cNvSpPr txBox="1"/>
          <p:nvPr/>
        </p:nvSpPr>
        <p:spPr>
          <a:xfrm>
            <a:off x="3771900" y="3972712"/>
            <a:ext cx="53647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1100" i="1" dirty="0"/>
              <a:t>The research is supported by the European Union, project No. </a:t>
            </a:r>
            <a:r>
              <a:rPr lang="en-LV" sz="1100" i="1"/>
              <a:t>101091559 </a:t>
            </a:r>
            <a:br>
              <a:rPr lang="en-LV" sz="1100" i="1"/>
            </a:br>
            <a:r>
              <a:rPr lang="en-LV" sz="1100" i="1"/>
              <a:t>”</a:t>
            </a:r>
            <a:r>
              <a:rPr lang="en-LV" sz="1100" i="1" dirty="0"/>
              <a:t>Development of experimental quantum communication infrastructure in Latvia (LATQN)”.</a:t>
            </a:r>
          </a:p>
        </p:txBody>
      </p:sp>
    </p:spTree>
    <p:extLst>
      <p:ext uri="{BB962C8B-B14F-4D97-AF65-F5344CB8AC3E}">
        <p14:creationId xmlns:p14="http://schemas.microsoft.com/office/powerpoint/2010/main" val="919001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7B1B23-66E2-6A76-C02E-24E045BC6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374140-CB44-8F13-D6D9-DA74D62EE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975A3E-8FDD-43B6-297D-D9649C7BE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/>
          </a:p>
        </p:txBody>
      </p:sp>
      <p:pic>
        <p:nvPicPr>
          <p:cNvPr id="5" name="Google Shape;296;p39">
            <a:extLst>
              <a:ext uri="{FF2B5EF4-FFF2-40B4-BE49-F238E27FC236}">
                <a16:creationId xmlns:a16="http://schemas.microsoft.com/office/drawing/2014/main" id="{0E2A3578-4E6B-B66D-E862-7BD0411FDBC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9996"/>
            <a:ext cx="9143998" cy="55442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97;p39">
            <a:extLst>
              <a:ext uri="{FF2B5EF4-FFF2-40B4-BE49-F238E27FC236}">
                <a16:creationId xmlns:a16="http://schemas.microsoft.com/office/drawing/2014/main" id="{A70B00DA-82D6-9756-9665-75B87A3CFB58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E6396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GB" dirty="0" err="1">
                <a:solidFill>
                  <a:schemeClr val="lt1"/>
                </a:solidFill>
                <a:ea typeface="Hepta Slab"/>
                <a:sym typeface="Hepta Slab"/>
              </a:rPr>
              <a:t>EuroQCI</a:t>
            </a:r>
            <a:r>
              <a:rPr lang="en-GB" dirty="0">
                <a:solidFill>
                  <a:schemeClr val="lt1"/>
                </a:solidFill>
                <a:ea typeface="Hepta Slab"/>
                <a:sym typeface="Hepta Slab"/>
              </a:rPr>
              <a:t> = </a:t>
            </a:r>
            <a:br>
              <a:rPr lang="en-GB" dirty="0">
                <a:solidFill>
                  <a:schemeClr val="lt1"/>
                </a:solidFill>
                <a:ea typeface="Hepta Slab"/>
                <a:sym typeface="Hepta Slab"/>
              </a:rPr>
            </a:br>
            <a:r>
              <a:rPr lang="en-GB" dirty="0">
                <a:solidFill>
                  <a:schemeClr val="lt1"/>
                </a:solidFill>
                <a:ea typeface="Hepta Slab"/>
                <a:sym typeface="Hepta Slab"/>
              </a:rPr>
              <a:t>European</a:t>
            </a:r>
          </a:p>
          <a:p>
            <a:pPr>
              <a:spcBef>
                <a:spcPts val="0"/>
              </a:spcBef>
            </a:pPr>
            <a:r>
              <a:rPr lang="en-GB" dirty="0">
                <a:solidFill>
                  <a:schemeClr val="lt1"/>
                </a:solidFill>
                <a:ea typeface="Hepta Slab"/>
                <a:sym typeface="Hepta Slab"/>
              </a:rPr>
              <a:t>QKD "Internet"</a:t>
            </a:r>
          </a:p>
        </p:txBody>
      </p:sp>
    </p:spTree>
    <p:extLst>
      <p:ext uri="{BB962C8B-B14F-4D97-AF65-F5344CB8AC3E}">
        <p14:creationId xmlns:p14="http://schemas.microsoft.com/office/powerpoint/2010/main" val="797889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E50DE-C196-AA6E-4A2B-669FFDDD7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B865E0-D72D-1123-90D3-F8BE54399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1187FD-F1AA-2A28-F203-453B07464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5F21E7-6510-3567-7033-2780F2F4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/>
          </a:p>
        </p:txBody>
      </p:sp>
      <p:pic>
        <p:nvPicPr>
          <p:cNvPr id="5" name="Google Shape;296;p39">
            <a:extLst>
              <a:ext uri="{FF2B5EF4-FFF2-40B4-BE49-F238E27FC236}">
                <a16:creationId xmlns:a16="http://schemas.microsoft.com/office/drawing/2014/main" id="{2970C1F2-2878-20FD-0C77-91A0AC06721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9996"/>
            <a:ext cx="9143998" cy="5544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3D Laptop">
            <a:extLst>
              <a:ext uri="{FF2B5EF4-FFF2-40B4-BE49-F238E27FC236}">
                <a16:creationId xmlns:a16="http://schemas.microsoft.com/office/drawing/2014/main" id="{85857717-C89B-C985-D7C7-C7FBB35BA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854" y="415450"/>
            <a:ext cx="955431" cy="95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3D Laptop">
            <a:extLst>
              <a:ext uri="{FF2B5EF4-FFF2-40B4-BE49-F238E27FC236}">
                <a16:creationId xmlns:a16="http://schemas.microsoft.com/office/drawing/2014/main" id="{87D21A18-A450-5BB6-981B-AEF97A2EB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60139" y="2174411"/>
            <a:ext cx="955431" cy="95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97;p39">
            <a:extLst>
              <a:ext uri="{FF2B5EF4-FFF2-40B4-BE49-F238E27FC236}">
                <a16:creationId xmlns:a16="http://schemas.microsoft.com/office/drawing/2014/main" id="{AC6C28B7-B540-981C-8F1B-9E0376BACBE7}"/>
              </a:ext>
            </a:extLst>
          </p:cNvPr>
          <p:cNvSpPr txBox="1">
            <a:spLocks/>
          </p:cNvSpPr>
          <p:nvPr/>
        </p:nvSpPr>
        <p:spPr>
          <a:xfrm>
            <a:off x="446119" y="3713828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E6396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GB" dirty="0">
                <a:solidFill>
                  <a:schemeClr val="accent4">
                    <a:lumMod val="60000"/>
                    <a:lumOff val="40000"/>
                  </a:schemeClr>
                </a:solidFill>
                <a:ea typeface="Hepta Slab"/>
                <a:sym typeface="Hepta Slab"/>
              </a:rPr>
              <a:t>How to provide QKD as a Service for end users without L2/L3 hardware or VPN software?</a:t>
            </a:r>
          </a:p>
        </p:txBody>
      </p:sp>
    </p:spTree>
    <p:extLst>
      <p:ext uri="{BB962C8B-B14F-4D97-AF65-F5344CB8AC3E}">
        <p14:creationId xmlns:p14="http://schemas.microsoft.com/office/powerpoint/2010/main" val="387900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122879-6380-60E2-6AC3-80B645D3B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1086825"/>
            <a:ext cx="3043630" cy="33570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We developed a library </a:t>
            </a:r>
            <a:br>
              <a:rPr lang="en-GB" dirty="0"/>
            </a:br>
            <a:r>
              <a:rPr lang="en-GB" dirty="0"/>
              <a:t>(Java and native) that implements TLSv1.3 secured with quantum keys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We replace TLS Key Exchange with an abstract Key Encapsulation Mechanism, </a:t>
            </a:r>
            <a:br>
              <a:rPr lang="en-GB" dirty="0"/>
            </a:br>
            <a:r>
              <a:rPr lang="en-GB" dirty="0"/>
              <a:t>KEM (like in PQC)</a:t>
            </a:r>
          </a:p>
          <a:p>
            <a:r>
              <a:rPr lang="en-GB" dirty="0"/>
              <a:t>“Quantum KEM” does not exchange keys but</a:t>
            </a:r>
            <a:br>
              <a:rPr lang="en-GB" dirty="0"/>
            </a:br>
            <a:r>
              <a:rPr lang="en-GB" dirty="0"/>
              <a:t>obtains them from</a:t>
            </a:r>
            <a:br>
              <a:rPr lang="en-GB" dirty="0"/>
            </a:br>
            <a:r>
              <a:rPr lang="en-GB" dirty="0"/>
              <a:t>quantum devices</a:t>
            </a:r>
          </a:p>
          <a:p>
            <a:endParaRPr lang="en-GB" dirty="0"/>
          </a:p>
          <a:p>
            <a:endParaRPr lang="en-LV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6F1326-CB14-4952-C805-21B48AB43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CA7173-E9F0-BEBE-70EE-6551AA691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Our Solution #3: TLS (Layer 4) Integration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A6CCD-B882-9C6D-7900-C79647634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589" y="1209233"/>
            <a:ext cx="6165979" cy="311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34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1C282-966C-2525-1F3F-A6FB0266A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89DA3B-9AAF-E314-A399-020D9A152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“Quantum KEM” implementations:</a:t>
            </a:r>
          </a:p>
          <a:p>
            <a:r>
              <a:rPr lang="en-GB" dirty="0"/>
              <a:t>Direct ETSI QKD GS 014</a:t>
            </a:r>
          </a:p>
          <a:p>
            <a:r>
              <a:rPr lang="en-GB" dirty="0"/>
              <a:t>Direct CISCO SKIP</a:t>
            </a:r>
          </a:p>
          <a:p>
            <a:r>
              <a:rPr lang="en-GB" dirty="0"/>
              <a:t>Our original double-secure Butterfly Protocol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LV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45FD65-275E-0E0F-AE5E-C3D8E6410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2FEA9F-B237-AF0F-A6CD-AB75440C2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Our Solution #3: TLS (Layer 4) Integration</a:t>
            </a:r>
          </a:p>
        </p:txBody>
      </p:sp>
    </p:spTree>
    <p:extLst>
      <p:ext uri="{BB962C8B-B14F-4D97-AF65-F5344CB8AC3E}">
        <p14:creationId xmlns:p14="http://schemas.microsoft.com/office/powerpoint/2010/main" val="38212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B1A076-B067-159C-16DA-69A1A4387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0" y="1556237"/>
            <a:ext cx="1880969" cy="2765241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GB" u="sng" dirty="0">
                <a:solidFill>
                  <a:schemeClr val="hlink"/>
                </a:solidFill>
                <a:hlinkClick r:id="rId2"/>
              </a:rPr>
              <a:t>qkd.lumii.lv</a:t>
            </a:r>
            <a:endParaRPr lang="en-GB" dirty="0">
              <a:solidFill>
                <a:schemeClr val="dk2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GB" dirty="0">
              <a:solidFill>
                <a:schemeClr val="dk2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dirty="0">
                <a:solidFill>
                  <a:schemeClr val="dk2"/>
                </a:solidFill>
              </a:rPr>
              <a:t>QKD as a Service via our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GB" dirty="0">
                <a:solidFill>
                  <a:schemeClr val="dk2"/>
                </a:solidFill>
              </a:rPr>
              <a:t>Butterfly Protocol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GB" dirty="0">
                <a:solidFill>
                  <a:schemeClr val="dk2"/>
                </a:solidFill>
              </a:rPr>
              <a:t>with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GB" dirty="0">
                <a:solidFill>
                  <a:schemeClr val="dk2"/>
                </a:solidFill>
              </a:rPr>
              <a:t>TLSv1.3 integration</a:t>
            </a:r>
          </a:p>
          <a:p>
            <a:pPr marL="0" lvl="0" indent="0">
              <a:spcBef>
                <a:spcPts val="0"/>
              </a:spcBef>
              <a:buNone/>
            </a:pPr>
            <a:endParaRPr lang="en-GB" dirty="0">
              <a:solidFill>
                <a:schemeClr val="dk2"/>
              </a:solidFill>
            </a:endParaRPr>
          </a:p>
          <a:p>
            <a:endParaRPr lang="en-LV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9F8CD3-881C-9494-4CF5-529D01D08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B6ABA-2AF3-421F-BF11-CBA7ADC4F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Our Double-Secure Butterfly Protocol</a:t>
            </a:r>
          </a:p>
        </p:txBody>
      </p:sp>
      <p:pic>
        <p:nvPicPr>
          <p:cNvPr id="5" name="Google Shape;308;p41">
            <a:extLst>
              <a:ext uri="{FF2B5EF4-FFF2-40B4-BE49-F238E27FC236}">
                <a16:creationId xmlns:a16="http://schemas.microsoft.com/office/drawing/2014/main" id="{B02FDC87-C3CC-3DEF-482D-F843FE6CF5D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0785" y="985625"/>
            <a:ext cx="4677299" cy="317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352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D0507A-6005-6F51-ED7C-969CE07E2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7EE9FA-FF15-6530-A201-F65E81FBD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2FFEC2-40DA-21A7-E1D8-0FFD2F812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V" dirty="0"/>
              <a:t>Butterfly Protocol as KEM in TLSv1.3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1B8EEE-4FF5-ADDB-AA43-3450D77E1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953" y="964417"/>
            <a:ext cx="6013198" cy="335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61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04894A-D523-1CA8-A963-28CB8C6E9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DA63BC-3456-BADC-AF2A-3FAFD3F14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162D1F-8200-BF62-CAF8-88C868087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Please do not take technology for granted!</a:t>
            </a:r>
            <a:endParaRPr lang="en-LV" dirty="0"/>
          </a:p>
        </p:txBody>
      </p:sp>
      <p:pic>
        <p:nvPicPr>
          <p:cNvPr id="5" name="Google Shape;320;p42">
            <a:extLst>
              <a:ext uri="{FF2B5EF4-FFF2-40B4-BE49-F238E27FC236}">
                <a16:creationId xmlns:a16="http://schemas.microsoft.com/office/drawing/2014/main" id="{990AC3C1-A752-948F-5C1D-C3BC8AD44F4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31053" y="706059"/>
            <a:ext cx="6508400" cy="3731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96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8B9F9-A690-2797-7AB5-2DC995CAB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B1D5B-B87B-5F2D-BA10-EAF0F338D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1990-ties: </a:t>
            </a:r>
          </a:p>
          <a:p>
            <a:pPr lvl="1"/>
            <a:r>
              <a:rPr lang="en-GB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IMCS UL connects Latvia to the global Internet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Before 2000-ties: </a:t>
            </a:r>
          </a:p>
          <a:p>
            <a:pPr lvl="1"/>
            <a:r>
              <a:rPr lang="en-GB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IMCS UL actively cooperated with DANTE and NORDUNET, and partnered with the</a:t>
            </a:r>
            <a:br>
              <a:rPr lang="en-GB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-GB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TEN34 (19 countries) and </a:t>
            </a:r>
            <a:r>
              <a:rPr lang="en-GB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BaltNet</a:t>
            </a:r>
            <a:r>
              <a:rPr lang="en-GB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projects</a:t>
            </a:r>
          </a:p>
          <a:p>
            <a:pPr marL="0" indent="0">
              <a:buNone/>
            </a:pPr>
            <a:r>
              <a:rPr lang="en-US" dirty="0"/>
              <a:t>Since 2000-ties: </a:t>
            </a:r>
          </a:p>
          <a:p>
            <a:pPr lvl="1"/>
            <a:r>
              <a:rPr lang="en-GB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IMCS UL has been a partner in all GÉANT projects GN1/2/3/4</a:t>
            </a:r>
            <a:br>
              <a:rPr lang="en-GB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i="1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Latnet</a:t>
            </a:r>
            <a:r>
              <a:rPr lang="en" i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/</a:t>
            </a:r>
            <a:r>
              <a:rPr lang="en" i="1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Sigmanet</a:t>
            </a:r>
            <a:r>
              <a:rPr lang="en" i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(part of IMCS UL) is a long-term GÉANT partner</a:t>
            </a:r>
          </a:p>
          <a:p>
            <a:pPr lvl="1"/>
            <a:r>
              <a:rPr lang="en-GB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IMCS UL is is a partner now (we maintain a GÉANT node)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E1E1EA-6EF8-80E1-3D7B-521DBD673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2B348-B3B7-429C-A193-B263F29EE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IMCS UL: Latvian/Baltic/European Internet</a:t>
            </a:r>
          </a:p>
        </p:txBody>
      </p:sp>
      <p:sp>
        <p:nvSpPr>
          <p:cNvPr id="7" name="Google Shape;84;p16">
            <a:extLst>
              <a:ext uri="{FF2B5EF4-FFF2-40B4-BE49-F238E27FC236}">
                <a16:creationId xmlns:a16="http://schemas.microsoft.com/office/drawing/2014/main" id="{4B409195-BF49-F3F8-1A89-132CAB434985}"/>
              </a:ext>
            </a:extLst>
          </p:cNvPr>
          <p:cNvSpPr txBox="1"/>
          <p:nvPr/>
        </p:nvSpPr>
        <p:spPr>
          <a:xfrm>
            <a:off x="5236435" y="1319479"/>
            <a:ext cx="30000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August, 1990: </a:t>
            </a:r>
            <a:br>
              <a:rPr lang="en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r>
              <a:rPr lang="en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  first e-mail via a</a:t>
            </a:r>
            <a:br>
              <a:rPr lang="en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r>
              <a:rPr lang="en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  modem connection</a:t>
            </a:r>
            <a:endParaRPr dirty="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October, 1992:</a:t>
            </a:r>
            <a:endParaRPr dirty="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  Riga-Tallinn permanent link,</a:t>
            </a:r>
            <a:br>
              <a:rPr lang="en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r>
              <a:rPr lang="en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  2400 bits/second</a:t>
            </a:r>
            <a:endParaRPr dirty="0">
              <a:latin typeface="Barlow Light"/>
              <a:ea typeface="Barlow Light"/>
              <a:cs typeface="Barlow Light"/>
              <a:sym typeface="Barlow Light"/>
            </a:endParaRPr>
          </a:p>
        </p:txBody>
      </p:sp>
      <p:pic>
        <p:nvPicPr>
          <p:cNvPr id="8" name="Google Shape;80;p16">
            <a:extLst>
              <a:ext uri="{FF2B5EF4-FFF2-40B4-BE49-F238E27FC236}">
                <a16:creationId xmlns:a16="http://schemas.microsoft.com/office/drawing/2014/main" id="{DED48661-1B5F-6A1A-AA9D-A33B41455BA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29272" y="1567082"/>
            <a:ext cx="2354159" cy="119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2;p17">
            <a:extLst>
              <a:ext uri="{FF2B5EF4-FFF2-40B4-BE49-F238E27FC236}">
                <a16:creationId xmlns:a16="http://schemas.microsoft.com/office/drawing/2014/main" id="{BE36240F-8921-AE34-0CB7-FBD739F65FF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7208" y="3856899"/>
            <a:ext cx="1609661" cy="644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170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DB0405-B7EA-5B2A-0323-FC1F00B9B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325243-7A37-08EA-EC7B-39DA16928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Projects</a:t>
            </a:r>
            <a:endParaRPr lang="en-LV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B16417-BF3D-C5F6-F0E4-B93FCFE19E14}"/>
              </a:ext>
            </a:extLst>
          </p:cNvPr>
          <p:cNvSpPr txBox="1"/>
          <p:nvPr/>
        </p:nvSpPr>
        <p:spPr>
          <a:xfrm>
            <a:off x="350201" y="1144478"/>
            <a:ext cx="4572000" cy="1142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Lat-</a:t>
            </a:r>
            <a:r>
              <a:rPr lang="en-GB" sz="1800" dirty="0" err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LitQN</a:t>
            </a:r>
            <a:r>
              <a:rPr lang="en-GB" sz="18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: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rlow"/>
              <a:buChar char="●"/>
            </a:pPr>
            <a:r>
              <a:rPr lang="en-GB" sz="18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Riga (LV) - Kaunas (LT) - Vilnius (LT)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rlow"/>
              <a:buChar char="●"/>
            </a:pPr>
            <a:r>
              <a:rPr lang="en-GB" sz="18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with the ability to connect to Poland</a:t>
            </a:r>
          </a:p>
        </p:txBody>
      </p:sp>
      <p:pic>
        <p:nvPicPr>
          <p:cNvPr id="7" name="Google Shape;336;p44">
            <a:extLst>
              <a:ext uri="{FF2B5EF4-FFF2-40B4-BE49-F238E27FC236}">
                <a16:creationId xmlns:a16="http://schemas.microsoft.com/office/drawing/2014/main" id="{FB113FB6-E4FC-2146-2003-1C05F8976F4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87747" y="132132"/>
            <a:ext cx="2341168" cy="22872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34;p44">
            <a:extLst>
              <a:ext uri="{FF2B5EF4-FFF2-40B4-BE49-F238E27FC236}">
                <a16:creationId xmlns:a16="http://schemas.microsoft.com/office/drawing/2014/main" id="{0E90BE49-F1F1-208F-DFDF-F70CEA335BE7}"/>
              </a:ext>
            </a:extLst>
          </p:cNvPr>
          <p:cNvSpPr txBox="1"/>
          <p:nvPr/>
        </p:nvSpPr>
        <p:spPr>
          <a:xfrm>
            <a:off x="367800" y="2916900"/>
            <a:ext cx="8408400" cy="1268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Quantum Shield for Data:</a:t>
            </a:r>
            <a:endParaRPr sz="18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rlow"/>
              <a:buChar char="●"/>
            </a:pPr>
            <a:r>
              <a:rPr lang="en" sz="18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Quantum-Secure Access to the Cloud</a:t>
            </a:r>
            <a:endParaRPr sz="18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rlow"/>
              <a:buChar char="●"/>
            </a:pPr>
            <a:r>
              <a:rPr lang="en" sz="18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Quantum-Secure Backups for Data</a:t>
            </a:r>
            <a:endParaRPr sz="18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" name="Google Shape;337;p44">
            <a:extLst>
              <a:ext uri="{FF2B5EF4-FFF2-40B4-BE49-F238E27FC236}">
                <a16:creationId xmlns:a16="http://schemas.microsoft.com/office/drawing/2014/main" id="{48F23033-4D12-24CB-9ED8-1E3BF81E9FB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8106" y="2450122"/>
            <a:ext cx="1972250" cy="197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38;p44">
            <a:extLst>
              <a:ext uri="{FF2B5EF4-FFF2-40B4-BE49-F238E27FC236}">
                <a16:creationId xmlns:a16="http://schemas.microsoft.com/office/drawing/2014/main" id="{859B5F13-D633-6E9B-3451-DF5D5235F61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7531" y="2450122"/>
            <a:ext cx="2981600" cy="173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658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331;p45">
            <a:extLst>
              <a:ext uri="{FF2B5EF4-FFF2-40B4-BE49-F238E27FC236}">
                <a16:creationId xmlns:a16="http://schemas.microsoft.com/office/drawing/2014/main" id="{7203A165-0E64-C1AC-AFF0-CBF4F436A88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76326" y="1203366"/>
            <a:ext cx="4095565" cy="16860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388144-4CEE-D06A-0293-7C26FDF4C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964417"/>
            <a:ext cx="4863637" cy="33570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Satellites could help establish long-distance QKD without the need for trusted nodes.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Entanglement-based protocols can be utilised (although quantum memory is required in some cases).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We and the satellites:</a:t>
            </a:r>
          </a:p>
          <a:p>
            <a:r>
              <a:rPr lang="en-GB" dirty="0"/>
              <a:t>During 1997-1999, IMCS UL operated an international satellite channel between IMCS UL (LV) and Crawford Communications (US)</a:t>
            </a:r>
          </a:p>
          <a:p>
            <a:r>
              <a:rPr lang="en-GB" dirty="0"/>
              <a:t>During the Lat-</a:t>
            </a:r>
            <a:r>
              <a:rPr lang="en-GB" dirty="0" err="1"/>
              <a:t>LitQN</a:t>
            </a:r>
            <a:r>
              <a:rPr lang="en-GB" dirty="0"/>
              <a:t> project, we are going to do research on QKD via satellites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4636F9-2474-FB32-17CA-6936C4B21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5215B4-76FE-6B7C-440B-EC9887162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ea typeface="Hepta Slab"/>
                <a:sym typeface="Hepta Slab"/>
              </a:rPr>
              <a:t>Satellite QKD?</a:t>
            </a:r>
            <a:endParaRPr lang="en-LV" dirty="0"/>
          </a:p>
        </p:txBody>
      </p:sp>
      <p:sp>
        <p:nvSpPr>
          <p:cNvPr id="7" name="Google Shape;330;p45">
            <a:extLst>
              <a:ext uri="{FF2B5EF4-FFF2-40B4-BE49-F238E27FC236}">
                <a16:creationId xmlns:a16="http://schemas.microsoft.com/office/drawing/2014/main" id="{61A672B0-9787-4933-D5A4-B3534B1AEA8A}"/>
              </a:ext>
            </a:extLst>
          </p:cNvPr>
          <p:cNvSpPr txBox="1"/>
          <p:nvPr/>
        </p:nvSpPr>
        <p:spPr>
          <a:xfrm>
            <a:off x="5416723" y="3303725"/>
            <a:ext cx="35343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Huttner, B., </a:t>
            </a:r>
            <a:r>
              <a:rPr lang="en" sz="1000" dirty="0" err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Alléaume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R., Diamanti, E. </a:t>
            </a:r>
            <a:r>
              <a:rPr lang="en" sz="1000" i="1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et al.</a:t>
            </a:r>
            <a:b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000" b="1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Long-range QKD without trusted nodes</a:t>
            </a:r>
            <a:br>
              <a:rPr lang="en" sz="1000" b="1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000" b="1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is not possible with current technology.</a:t>
            </a:r>
            <a:b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000" i="1" dirty="0" err="1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npj</a:t>
            </a:r>
            <a:r>
              <a:rPr lang="en" sz="1000" i="1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 Quantum Inf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000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8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108 (2022). https://</a:t>
            </a:r>
            <a:r>
              <a:rPr lang="en" sz="1000" dirty="0" err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doi.org</a:t>
            </a:r>
            <a:r>
              <a:rPr lang="en" sz="1000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/10.1038/s41534-022-00613-4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686272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348D8F-4883-F698-E8B7-38962B0631B6}"/>
              </a:ext>
            </a:extLst>
          </p:cNvPr>
          <p:cNvSpPr txBox="1">
            <a:spLocks/>
          </p:cNvSpPr>
          <p:nvPr/>
        </p:nvSpPr>
        <p:spPr>
          <a:xfrm>
            <a:off x="610930" y="2447997"/>
            <a:ext cx="5793498" cy="426330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Any questions?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C39C7EC-1AC8-7BAD-8633-820FEC8D5523}"/>
              </a:ext>
            </a:extLst>
          </p:cNvPr>
          <p:cNvSpPr txBox="1">
            <a:spLocks/>
          </p:cNvSpPr>
          <p:nvPr/>
        </p:nvSpPr>
        <p:spPr>
          <a:xfrm>
            <a:off x="555228" y="1852204"/>
            <a:ext cx="5981102" cy="76552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accent4"/>
                </a:solidFill>
              </a:rPr>
              <a:t>Thank you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F9C187A-2B08-31D4-7F63-BFCF807A1155}"/>
              </a:ext>
            </a:extLst>
          </p:cNvPr>
          <p:cNvSpPr txBox="1">
            <a:spLocks/>
          </p:cNvSpPr>
          <p:nvPr/>
        </p:nvSpPr>
        <p:spPr>
          <a:xfrm>
            <a:off x="610930" y="3470165"/>
            <a:ext cx="3795964" cy="2631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kern="1200" baseline="0">
                <a:solidFill>
                  <a:srgbClr val="E3B4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sergejs.kozlovics@lumii.lv</a:t>
            </a:r>
            <a:endParaRPr lang="en-GB" dirty="0"/>
          </a:p>
          <a:p>
            <a:r>
              <a:rPr lang="en-GB" dirty="0" err="1"/>
              <a:t>imcs@lumii.lv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62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DB6DE-49AA-C268-63B6-9A34EAC57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77ACD-9756-7B94-B666-337170F86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2019, and 2020-ties: </a:t>
            </a:r>
          </a:p>
          <a:p>
            <a:pPr lvl="1"/>
            <a:r>
              <a:rPr lang="en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IMCS UL introduces the very first quantum communication</a:t>
            </a:r>
            <a:br>
              <a:rPr lang="en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	Channels in Latvia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Since 2023: </a:t>
            </a:r>
          </a:p>
          <a:p>
            <a:pPr lvl="1"/>
            <a:r>
              <a:rPr lang="en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Conventional telecommunications industry partners</a:t>
            </a:r>
            <a:br>
              <a:rPr lang="en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	(LVRTC, TET, ECO) turn towards quantum communications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9015DE-09F8-2E72-4C42-B9E90C47A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E36E5B-05BD-39A2-5BB5-2658D4D8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IMCS UL: Quantum Connections</a:t>
            </a:r>
          </a:p>
        </p:txBody>
      </p:sp>
      <p:sp>
        <p:nvSpPr>
          <p:cNvPr id="7" name="Google Shape;84;p16">
            <a:extLst>
              <a:ext uri="{FF2B5EF4-FFF2-40B4-BE49-F238E27FC236}">
                <a16:creationId xmlns:a16="http://schemas.microsoft.com/office/drawing/2014/main" id="{3CF38C0B-A436-608E-017C-CA5B5974873D}"/>
              </a:ext>
            </a:extLst>
          </p:cNvPr>
          <p:cNvSpPr txBox="1"/>
          <p:nvPr/>
        </p:nvSpPr>
        <p:spPr>
          <a:xfrm>
            <a:off x="5232039" y="1563956"/>
            <a:ext cx="3000000" cy="143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GB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2019:</a:t>
            </a:r>
          </a:p>
          <a:p>
            <a:pPr lvl="0"/>
            <a:r>
              <a:rPr lang="en-GB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  the first in-lab quantum link</a:t>
            </a:r>
          </a:p>
          <a:p>
            <a:pPr lvl="0"/>
            <a:endParaRPr lang="en-GB" dirty="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lvl="0"/>
            <a:r>
              <a:rPr lang="en-GB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2021:</a:t>
            </a:r>
          </a:p>
          <a:p>
            <a:pPr lvl="0"/>
            <a:r>
              <a:rPr lang="en-GB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  the first metropolitan-scale link</a:t>
            </a:r>
            <a:br>
              <a:rPr lang="en-GB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r>
              <a:rPr lang="en-GB" dirty="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  in Riga (33km), with partners</a:t>
            </a:r>
          </a:p>
        </p:txBody>
      </p:sp>
      <p:pic>
        <p:nvPicPr>
          <p:cNvPr id="5" name="Google Shape;100;p18">
            <a:extLst>
              <a:ext uri="{FF2B5EF4-FFF2-40B4-BE49-F238E27FC236}">
                <a16:creationId xmlns:a16="http://schemas.microsoft.com/office/drawing/2014/main" id="{FD84EDE7-9BF7-24C6-3B1A-F5A5E81185B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44852" y="1168873"/>
            <a:ext cx="2221299" cy="2221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016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EEDC3-8481-0FCB-B31C-D21F63391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9CC4A7-35BA-3775-14D8-B584DEC2F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534" y="385396"/>
            <a:ext cx="5775406" cy="39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0A8EE5-C0E7-23D9-1751-918F3661E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12682F-ECCC-FF4B-D6B4-E34387F00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the Quantum Internet</a:t>
            </a:r>
          </a:p>
        </p:txBody>
      </p:sp>
      <p:sp>
        <p:nvSpPr>
          <p:cNvPr id="7" name="Google Shape;84;p16">
            <a:extLst>
              <a:ext uri="{FF2B5EF4-FFF2-40B4-BE49-F238E27FC236}">
                <a16:creationId xmlns:a16="http://schemas.microsoft.com/office/drawing/2014/main" id="{B3B5452B-0D13-7E80-E76A-DB0B8F78ABDE}"/>
              </a:ext>
            </a:extLst>
          </p:cNvPr>
          <p:cNvSpPr txBox="1"/>
          <p:nvPr/>
        </p:nvSpPr>
        <p:spPr>
          <a:xfrm>
            <a:off x="350201" y="3655994"/>
            <a:ext cx="30000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Clr>
                <a:schemeClr val="dk1"/>
              </a:buClr>
              <a:buSzPct val="61111"/>
            </a:pPr>
            <a:r>
              <a:rPr lang="en-GB" dirty="0">
                <a:solidFill>
                  <a:srgbClr val="474747"/>
                </a:solidFill>
                <a:highlight>
                  <a:srgbClr val="FFFFFF"/>
                </a:highlight>
                <a:ea typeface="Calibri"/>
                <a:cs typeface="Calibri"/>
                <a:sym typeface="Calibri"/>
              </a:rPr>
              <a:t>Stephanie Wehner </a:t>
            </a:r>
            <a:r>
              <a:rPr lang="en-GB" i="1" dirty="0">
                <a:solidFill>
                  <a:srgbClr val="474747"/>
                </a:solidFill>
                <a:highlight>
                  <a:srgbClr val="FFFFFF"/>
                </a:highlight>
                <a:ea typeface="Calibri"/>
                <a:cs typeface="Calibri"/>
                <a:sym typeface="Calibri"/>
              </a:rPr>
              <a:t>et al.</a:t>
            </a:r>
            <a:r>
              <a:rPr lang="en-GB" dirty="0">
                <a:solidFill>
                  <a:srgbClr val="474747"/>
                </a:solidFill>
                <a:highlight>
                  <a:srgbClr val="FFFFFF"/>
                </a:highlight>
                <a:ea typeface="Calibri"/>
                <a:cs typeface="Calibri"/>
                <a:sym typeface="Calibri"/>
              </a:rPr>
              <a:t> Quantum internet: A vision for the road ahead. </a:t>
            </a:r>
            <a:br>
              <a:rPr lang="en-GB" dirty="0">
                <a:solidFill>
                  <a:srgbClr val="474747"/>
                </a:solidFill>
                <a:highlight>
                  <a:srgbClr val="FFFFFF"/>
                </a:highlight>
                <a:ea typeface="Calibri"/>
                <a:cs typeface="Calibri"/>
                <a:sym typeface="Calibri"/>
              </a:rPr>
            </a:br>
            <a:r>
              <a:rPr lang="en-GB" i="1" dirty="0">
                <a:solidFill>
                  <a:srgbClr val="474747"/>
                </a:solidFill>
                <a:highlight>
                  <a:srgbClr val="FFFFFF"/>
                </a:highlight>
                <a:ea typeface="Calibri"/>
                <a:cs typeface="Calibri"/>
                <a:sym typeface="Calibri"/>
              </a:rPr>
              <a:t>Science </a:t>
            </a:r>
            <a:r>
              <a:rPr lang="en-GB" b="1" dirty="0">
                <a:solidFill>
                  <a:srgbClr val="474747"/>
                </a:solidFill>
                <a:highlight>
                  <a:srgbClr val="FFFFFF"/>
                </a:highlight>
                <a:ea typeface="Calibri"/>
                <a:cs typeface="Calibri"/>
                <a:sym typeface="Calibri"/>
              </a:rPr>
              <a:t>362</a:t>
            </a:r>
            <a:r>
              <a:rPr lang="en-GB" dirty="0">
                <a:solidFill>
                  <a:srgbClr val="474747"/>
                </a:solidFill>
                <a:highlight>
                  <a:srgbClr val="FFFFFF"/>
                </a:highlight>
                <a:ea typeface="Calibri"/>
                <a:cs typeface="Calibri"/>
                <a:sym typeface="Calibri"/>
              </a:rPr>
              <a:t>, eaam9288 (2018)</a:t>
            </a:r>
          </a:p>
          <a:p>
            <a:pPr lvl="0">
              <a:spcAft>
                <a:spcPts val="1200"/>
              </a:spcAf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6961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22860-9147-D9AE-792C-2F1CD1553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C233523-509C-B84D-1DC6-44FC24D75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534" y="385396"/>
            <a:ext cx="5775406" cy="39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7555C8-18A1-1D64-D819-99536D329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608C95-C86A-B77D-6471-4019620CA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the Quantum Internet</a:t>
            </a:r>
          </a:p>
        </p:txBody>
      </p:sp>
      <p:sp>
        <p:nvSpPr>
          <p:cNvPr id="5" name="Google Shape;84;p16">
            <a:extLst>
              <a:ext uri="{FF2B5EF4-FFF2-40B4-BE49-F238E27FC236}">
                <a16:creationId xmlns:a16="http://schemas.microsoft.com/office/drawing/2014/main" id="{D90ED4D5-80C7-0F41-F868-FDA5B46F3264}"/>
              </a:ext>
            </a:extLst>
          </p:cNvPr>
          <p:cNvSpPr txBox="1"/>
          <p:nvPr/>
        </p:nvSpPr>
        <p:spPr>
          <a:xfrm>
            <a:off x="273295" y="1258215"/>
            <a:ext cx="3000000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GB" b="1" dirty="0">
                <a:solidFill>
                  <a:srgbClr val="00B050"/>
                </a:solidFill>
                <a:latin typeface="Arial" panose="020B0604020202020204" pitchFamily="34" charset="0"/>
                <a:ea typeface="Barlow Light"/>
                <a:cs typeface="Arial" panose="020B0604020202020204" pitchFamily="34" charset="0"/>
                <a:sym typeface="Barlow Light"/>
              </a:rPr>
              <a:t>The Quantum Internet can wait 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Barlow Light"/>
                <a:cs typeface="Arial" panose="020B0604020202020204" pitchFamily="34" charset="0"/>
                <a:sym typeface="Barlow Light"/>
              </a:rPr>
              <a:t>(entanglement distribution, distributed quantum computing...)</a:t>
            </a:r>
          </a:p>
        </p:txBody>
      </p:sp>
      <p:sp>
        <p:nvSpPr>
          <p:cNvPr id="6" name="Google Shape;84;p16">
            <a:extLst>
              <a:ext uri="{FF2B5EF4-FFF2-40B4-BE49-F238E27FC236}">
                <a16:creationId xmlns:a16="http://schemas.microsoft.com/office/drawing/2014/main" id="{49BD2F4E-15BF-6A74-4881-BFCC18448E06}"/>
              </a:ext>
            </a:extLst>
          </p:cNvPr>
          <p:cNvSpPr txBox="1"/>
          <p:nvPr/>
        </p:nvSpPr>
        <p:spPr>
          <a:xfrm>
            <a:off x="273295" y="2496925"/>
            <a:ext cx="30000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Barlow Light"/>
                <a:cs typeface="Arial" panose="020B0604020202020204" pitchFamily="34" charset="0"/>
                <a:sym typeface="Barlow Light"/>
              </a:rPr>
              <a:t>Quantum-secure key exchange cannot wait!</a:t>
            </a:r>
          </a:p>
        </p:txBody>
      </p:sp>
    </p:spTree>
    <p:extLst>
      <p:ext uri="{BB962C8B-B14F-4D97-AF65-F5344CB8AC3E}">
        <p14:creationId xmlns:p14="http://schemas.microsoft.com/office/powerpoint/2010/main" val="3584547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C0453-6BF9-29D9-B90F-49607F485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1ADC9C-7657-36F1-FBB6-1AE7C01A2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04400" y="4394815"/>
            <a:ext cx="2057400" cy="274637"/>
          </a:xfrm>
        </p:spPr>
        <p:txBody>
          <a:bodyPr/>
          <a:lstStyle/>
          <a:p>
            <a:fld id="{9E7CA0F2-EE66-4F60-8C00-E0BE38E7AEC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FD6FDE-DD85-2C1F-F011-84DCD2604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Quantum Threat</a:t>
            </a:r>
          </a:p>
        </p:txBody>
      </p:sp>
      <p:pic>
        <p:nvPicPr>
          <p:cNvPr id="4" name="Google Shape;125;p21">
            <a:extLst>
              <a:ext uri="{FF2B5EF4-FFF2-40B4-BE49-F238E27FC236}">
                <a16:creationId xmlns:a16="http://schemas.microsoft.com/office/drawing/2014/main" id="{70AA9AEF-BEED-9ABA-1C67-D3A4311D0A0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3906" y="597150"/>
            <a:ext cx="3291000" cy="19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6;p21">
            <a:extLst>
              <a:ext uri="{FF2B5EF4-FFF2-40B4-BE49-F238E27FC236}">
                <a16:creationId xmlns:a16="http://schemas.microsoft.com/office/drawing/2014/main" id="{A955E786-0ACA-D48B-ED7E-9BD27CE0E88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6848" y="815076"/>
            <a:ext cx="2342232" cy="175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9;p21">
            <a:extLst>
              <a:ext uri="{FF2B5EF4-FFF2-40B4-BE49-F238E27FC236}">
                <a16:creationId xmlns:a16="http://schemas.microsoft.com/office/drawing/2014/main" id="{976E7B08-654B-6523-621F-7B12DE7CC64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9736" y="2719625"/>
            <a:ext cx="2115991" cy="18052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30;p21">
            <a:extLst>
              <a:ext uri="{FF2B5EF4-FFF2-40B4-BE49-F238E27FC236}">
                <a16:creationId xmlns:a16="http://schemas.microsoft.com/office/drawing/2014/main" id="{8CEEAF13-8F64-106C-E61E-A38BCAC0E2D9}"/>
              </a:ext>
            </a:extLst>
          </p:cNvPr>
          <p:cNvSpPr txBox="1"/>
          <p:nvPr/>
        </p:nvSpPr>
        <p:spPr>
          <a:xfrm>
            <a:off x="2316286" y="2829400"/>
            <a:ext cx="211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TLS 1.3 and below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11" name="Google Shape;131;p21">
            <a:extLst>
              <a:ext uri="{FF2B5EF4-FFF2-40B4-BE49-F238E27FC236}">
                <a16:creationId xmlns:a16="http://schemas.microsoft.com/office/drawing/2014/main" id="{0CCBC5AC-87A3-230D-E2E5-C6CBC2125A3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3574" y="3202298"/>
            <a:ext cx="1801309" cy="119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32;p21">
            <a:extLst>
              <a:ext uri="{FF2B5EF4-FFF2-40B4-BE49-F238E27FC236}">
                <a16:creationId xmlns:a16="http://schemas.microsoft.com/office/drawing/2014/main" id="{7ABD2852-E08E-B929-17A3-59E37079DED6}"/>
              </a:ext>
            </a:extLst>
          </p:cNvPr>
          <p:cNvSpPr txBox="1"/>
          <p:nvPr/>
        </p:nvSpPr>
        <p:spPr>
          <a:xfrm>
            <a:off x="6523836" y="3104275"/>
            <a:ext cx="1065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ECC,</a:t>
            </a:r>
            <a:br>
              <a:rPr lang="en" sz="1800">
                <a:solidFill>
                  <a:schemeClr val="dk2"/>
                </a:solidFill>
              </a:rPr>
            </a:br>
            <a:r>
              <a:rPr lang="en" sz="1800">
                <a:solidFill>
                  <a:schemeClr val="dk2"/>
                </a:solidFill>
              </a:rPr>
              <a:t>RSA,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...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3" name="Google Shape;133;p21">
            <a:extLst>
              <a:ext uri="{FF2B5EF4-FFF2-40B4-BE49-F238E27FC236}">
                <a16:creationId xmlns:a16="http://schemas.microsoft.com/office/drawing/2014/main" id="{5EC2B9D4-2521-873E-21F0-962BC881723E}"/>
              </a:ext>
            </a:extLst>
          </p:cNvPr>
          <p:cNvCxnSpPr/>
          <p:nvPr/>
        </p:nvCxnSpPr>
        <p:spPr>
          <a:xfrm>
            <a:off x="1003686" y="2571750"/>
            <a:ext cx="6663300" cy="198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34;p21">
            <a:extLst>
              <a:ext uri="{FF2B5EF4-FFF2-40B4-BE49-F238E27FC236}">
                <a16:creationId xmlns:a16="http://schemas.microsoft.com/office/drawing/2014/main" id="{F5F87E8C-7EC5-25C0-68CC-71AC99A5D775}"/>
              </a:ext>
            </a:extLst>
          </p:cNvPr>
          <p:cNvCxnSpPr/>
          <p:nvPr/>
        </p:nvCxnSpPr>
        <p:spPr>
          <a:xfrm flipH="1">
            <a:off x="1756911" y="2625400"/>
            <a:ext cx="5260500" cy="1831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57311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831DA-5DCE-6551-562E-43A783E04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C731D-DE99-DD64-43BB-311125B0E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01" y="964417"/>
            <a:ext cx="5435137" cy="3601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Most quantum-vulnerable algorithms should be:</a:t>
            </a:r>
          </a:p>
          <a:p>
            <a:r>
              <a:rPr lang="en-US" dirty="0"/>
              <a:t>deprecated by 2030 and</a:t>
            </a:r>
          </a:p>
          <a:p>
            <a:r>
              <a:rPr lang="en-US" dirty="0"/>
              <a:t>disallowed by 2035.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BA858F-FBF7-BCAD-8B1F-6D069B7E4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A2B34E-19C3-0BB4-F5DA-EF4C73221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Harvest Now, Decrypt Later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31D10-E7B5-814E-6C3B-8A033044BB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37" r="2605" b="4039"/>
          <a:stretch>
            <a:fillRect/>
          </a:stretch>
        </p:blipFill>
        <p:spPr>
          <a:xfrm>
            <a:off x="3930155" y="1450730"/>
            <a:ext cx="4955999" cy="31150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4FB8F4-600C-52BA-16F5-FDACE6391713}"/>
              </a:ext>
            </a:extLst>
          </p:cNvPr>
          <p:cNvSpPr txBox="1"/>
          <p:nvPr/>
        </p:nvSpPr>
        <p:spPr>
          <a:xfrm>
            <a:off x="350201" y="4104072"/>
            <a:ext cx="31579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chemeClr val="tx1"/>
                </a:solidFill>
              </a:rPr>
              <a:t>[NIST Internal Report, NIST IR 8547, “Transition to Post-Quantum Cryptography Standards”]</a:t>
            </a:r>
          </a:p>
        </p:txBody>
      </p:sp>
    </p:spTree>
    <p:extLst>
      <p:ext uri="{BB962C8B-B14F-4D97-AF65-F5344CB8AC3E}">
        <p14:creationId xmlns:p14="http://schemas.microsoft.com/office/powerpoint/2010/main" val="3633187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65772-947F-0A68-C69D-76FF4E8C5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3E2699-96AA-145D-4798-8A294A263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E4600-D23D-B2A0-C9D1-EC037083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Motto: Fight Quantum with Quantum!</a:t>
            </a:r>
          </a:p>
        </p:txBody>
      </p:sp>
      <p:sp>
        <p:nvSpPr>
          <p:cNvPr id="9" name="Google Shape;178;p26">
            <a:extLst>
              <a:ext uri="{FF2B5EF4-FFF2-40B4-BE49-F238E27FC236}">
                <a16:creationId xmlns:a16="http://schemas.microsoft.com/office/drawing/2014/main" id="{E9091518-51D9-F5F4-F8C1-8512CDB37C57}"/>
              </a:ext>
            </a:extLst>
          </p:cNvPr>
          <p:cNvSpPr txBox="1">
            <a:spLocks/>
          </p:cNvSpPr>
          <p:nvPr/>
        </p:nvSpPr>
        <p:spPr>
          <a:xfrm>
            <a:off x="1865188" y="1171763"/>
            <a:ext cx="19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E6396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dirty="0">
                <a:solidFill>
                  <a:srgbClr val="FF9900"/>
                </a:solidFill>
                <a:latin typeface="Hepta Slab"/>
                <a:ea typeface="Hepta Slab"/>
                <a:cs typeface="Hepta Slab"/>
                <a:sym typeface="Hepta Slab"/>
              </a:rPr>
              <a:t>Q</a:t>
            </a:r>
            <a:r>
              <a:rPr lang="en-GB" dirty="0">
                <a:latin typeface="Hepta Slab"/>
                <a:ea typeface="Hepta Slab"/>
                <a:cs typeface="Hepta Slab"/>
                <a:sym typeface="Hepta Slab"/>
              </a:rPr>
              <a:t>RNG</a:t>
            </a:r>
          </a:p>
        </p:txBody>
      </p:sp>
      <p:sp>
        <p:nvSpPr>
          <p:cNvPr id="10" name="Google Shape;179;p26">
            <a:extLst>
              <a:ext uri="{FF2B5EF4-FFF2-40B4-BE49-F238E27FC236}">
                <a16:creationId xmlns:a16="http://schemas.microsoft.com/office/drawing/2014/main" id="{45CBA2C3-B2E4-D931-76EE-357DDC6C2D82}"/>
              </a:ext>
            </a:extLst>
          </p:cNvPr>
          <p:cNvSpPr txBox="1">
            <a:spLocks/>
          </p:cNvSpPr>
          <p:nvPr/>
        </p:nvSpPr>
        <p:spPr>
          <a:xfrm>
            <a:off x="5621194" y="1178064"/>
            <a:ext cx="3059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E6396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>
                <a:solidFill>
                  <a:srgbClr val="FF9900"/>
                </a:solidFill>
                <a:latin typeface="Hepta Slab"/>
                <a:ea typeface="Hepta Slab"/>
                <a:cs typeface="Hepta Slab"/>
                <a:sym typeface="Hepta Slab"/>
              </a:rPr>
              <a:t>Q</a:t>
            </a:r>
            <a:r>
              <a:rPr lang="en-GB">
                <a:latin typeface="Hepta Slab"/>
                <a:ea typeface="Hepta Slab"/>
                <a:cs typeface="Hepta Slab"/>
                <a:sym typeface="Hepta Slab"/>
              </a:rPr>
              <a:t>KD</a:t>
            </a:r>
          </a:p>
        </p:txBody>
      </p:sp>
      <p:sp>
        <p:nvSpPr>
          <p:cNvPr id="11" name="Google Shape;180;p26">
            <a:extLst>
              <a:ext uri="{FF2B5EF4-FFF2-40B4-BE49-F238E27FC236}">
                <a16:creationId xmlns:a16="http://schemas.microsoft.com/office/drawing/2014/main" id="{FF497AD3-4A07-8ABC-753F-E155A8F64973}"/>
              </a:ext>
            </a:extLst>
          </p:cNvPr>
          <p:cNvSpPr txBox="1">
            <a:spLocks/>
          </p:cNvSpPr>
          <p:nvPr/>
        </p:nvSpPr>
        <p:spPr>
          <a:xfrm>
            <a:off x="1111288" y="3356002"/>
            <a:ext cx="34959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E6396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dirty="0">
                <a:latin typeface="Hepta Slab"/>
                <a:ea typeface="Hepta Slab"/>
                <a:cs typeface="Hepta Slab"/>
                <a:sym typeface="Hepta Slab"/>
              </a:rPr>
              <a:t>PQC</a:t>
            </a:r>
          </a:p>
        </p:txBody>
      </p:sp>
      <p:sp>
        <p:nvSpPr>
          <p:cNvPr id="12" name="Google Shape;182;p26">
            <a:extLst>
              <a:ext uri="{FF2B5EF4-FFF2-40B4-BE49-F238E27FC236}">
                <a16:creationId xmlns:a16="http://schemas.microsoft.com/office/drawing/2014/main" id="{5A25939E-949D-D927-EE9A-91E578556616}"/>
              </a:ext>
            </a:extLst>
          </p:cNvPr>
          <p:cNvSpPr/>
          <p:nvPr/>
        </p:nvSpPr>
        <p:spPr>
          <a:xfrm>
            <a:off x="3704269" y="1262864"/>
            <a:ext cx="2777700" cy="413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83;p26">
            <a:extLst>
              <a:ext uri="{FF2B5EF4-FFF2-40B4-BE49-F238E27FC236}">
                <a16:creationId xmlns:a16="http://schemas.microsoft.com/office/drawing/2014/main" id="{90E68E3D-3FF5-204A-7724-5C2C21C9B31E}"/>
              </a:ext>
            </a:extLst>
          </p:cNvPr>
          <p:cNvSpPr/>
          <p:nvPr/>
        </p:nvSpPr>
        <p:spPr>
          <a:xfrm>
            <a:off x="3643600" y="2854989"/>
            <a:ext cx="2777700" cy="413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84;p26">
            <a:extLst>
              <a:ext uri="{FF2B5EF4-FFF2-40B4-BE49-F238E27FC236}">
                <a16:creationId xmlns:a16="http://schemas.microsoft.com/office/drawing/2014/main" id="{90A9B724-6D90-14D1-04CA-8A4F71425AA5}"/>
              </a:ext>
            </a:extLst>
          </p:cNvPr>
          <p:cNvSpPr/>
          <p:nvPr/>
        </p:nvSpPr>
        <p:spPr>
          <a:xfrm rot="5400000">
            <a:off x="2000957" y="2272153"/>
            <a:ext cx="1716773" cy="52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85;p26">
            <a:extLst>
              <a:ext uri="{FF2B5EF4-FFF2-40B4-BE49-F238E27FC236}">
                <a16:creationId xmlns:a16="http://schemas.microsoft.com/office/drawing/2014/main" id="{2777C944-376A-D421-1601-75EB6902CF9D}"/>
              </a:ext>
            </a:extLst>
          </p:cNvPr>
          <p:cNvSpPr/>
          <p:nvPr/>
        </p:nvSpPr>
        <p:spPr>
          <a:xfrm rot="5400000">
            <a:off x="6292357" y="2277102"/>
            <a:ext cx="1716774" cy="51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86;p26">
            <a:extLst>
              <a:ext uri="{FF2B5EF4-FFF2-40B4-BE49-F238E27FC236}">
                <a16:creationId xmlns:a16="http://schemas.microsoft.com/office/drawing/2014/main" id="{14FA9101-AC0F-3684-E795-D6061847F260}"/>
              </a:ext>
            </a:extLst>
          </p:cNvPr>
          <p:cNvSpPr txBox="1"/>
          <p:nvPr/>
        </p:nvSpPr>
        <p:spPr>
          <a:xfrm>
            <a:off x="4805444" y="3649427"/>
            <a:ext cx="4196225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considered</a:t>
            </a:r>
            <a:r>
              <a:rPr lang="en" sz="2000" dirty="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2000" dirty="0">
                <a:solidFill>
                  <a:srgbClr val="38761D"/>
                </a:solidFill>
                <a:latin typeface="Barlow"/>
                <a:ea typeface="Barlow"/>
                <a:cs typeface="Barlow"/>
                <a:sym typeface="Barlow"/>
              </a:rPr>
              <a:t>quantum-safe</a:t>
            </a:r>
          </a:p>
          <a:p>
            <a:pPr lvl="0" algn="ctr"/>
            <a:r>
              <a:rPr lang="en" sz="1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(AES: limited speedup by Grover’s search;</a:t>
            </a:r>
            <a:br>
              <a:rPr lang="en" sz="1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1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OTP is information-theoretically secure)</a:t>
            </a:r>
            <a:endParaRPr sz="1600" dirty="0">
              <a:solidFill>
                <a:srgbClr val="38761D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" name="Google Shape;187;p26">
            <a:extLst>
              <a:ext uri="{FF2B5EF4-FFF2-40B4-BE49-F238E27FC236}">
                <a16:creationId xmlns:a16="http://schemas.microsoft.com/office/drawing/2014/main" id="{9F334458-884C-CD30-879E-5D943C340ABF}"/>
              </a:ext>
            </a:extLst>
          </p:cNvPr>
          <p:cNvSpPr txBox="1"/>
          <p:nvPr/>
        </p:nvSpPr>
        <p:spPr>
          <a:xfrm>
            <a:off x="4566292" y="989963"/>
            <a:ext cx="129780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6A500"/>
                </a:solidFill>
              </a:rPr>
              <a:t>entropy</a:t>
            </a:r>
            <a:endParaRPr sz="2000" b="1" dirty="0">
              <a:solidFill>
                <a:srgbClr val="F6A500"/>
              </a:solidFill>
            </a:endParaRPr>
          </a:p>
        </p:txBody>
      </p:sp>
      <p:sp>
        <p:nvSpPr>
          <p:cNvPr id="18" name="Google Shape;188;p26">
            <a:extLst>
              <a:ext uri="{FF2B5EF4-FFF2-40B4-BE49-F238E27FC236}">
                <a16:creationId xmlns:a16="http://schemas.microsoft.com/office/drawing/2014/main" id="{AD40DF21-22F9-9AC7-195B-419A09FCF43D}"/>
              </a:ext>
            </a:extLst>
          </p:cNvPr>
          <p:cNvSpPr txBox="1"/>
          <p:nvPr/>
        </p:nvSpPr>
        <p:spPr>
          <a:xfrm>
            <a:off x="1710357" y="2173315"/>
            <a:ext cx="110400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6A500"/>
                </a:solidFill>
                <a:latin typeface="Barlow"/>
                <a:ea typeface="Barlow"/>
                <a:cs typeface="Barlow"/>
                <a:sym typeface="Barlow"/>
              </a:rPr>
              <a:t>entropy</a:t>
            </a:r>
            <a:endParaRPr sz="2000" b="1" dirty="0">
              <a:solidFill>
                <a:srgbClr val="F6A5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19" name="Google Shape;189;p26">
            <a:extLst>
              <a:ext uri="{FF2B5EF4-FFF2-40B4-BE49-F238E27FC236}">
                <a16:creationId xmlns:a16="http://schemas.microsoft.com/office/drawing/2014/main" id="{E834ACDF-5191-85A4-6CC0-8AC669616461}"/>
              </a:ext>
            </a:extLst>
          </p:cNvPr>
          <p:cNvCxnSpPr>
            <a:cxnSpLocks/>
          </p:cNvCxnSpPr>
          <p:nvPr/>
        </p:nvCxnSpPr>
        <p:spPr>
          <a:xfrm rot="10800000" flipH="1">
            <a:off x="646994" y="2276939"/>
            <a:ext cx="8316900" cy="23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0" name="Google Shape;190;p26">
            <a:extLst>
              <a:ext uri="{FF2B5EF4-FFF2-40B4-BE49-F238E27FC236}">
                <a16:creationId xmlns:a16="http://schemas.microsoft.com/office/drawing/2014/main" id="{C9451CF7-F8D4-E190-0FD8-0A528150AF83}"/>
              </a:ext>
            </a:extLst>
          </p:cNvPr>
          <p:cNvSpPr txBox="1"/>
          <p:nvPr/>
        </p:nvSpPr>
        <p:spPr>
          <a:xfrm>
            <a:off x="146944" y="1338902"/>
            <a:ext cx="2240100" cy="10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bg1">
                    <a:lumMod val="65000"/>
                  </a:schemeClr>
                </a:solidFill>
                <a:latin typeface="Hepta Slab"/>
                <a:ea typeface="Hepta Slab"/>
                <a:cs typeface="Hepta Slab"/>
                <a:sym typeface="Hepta Slab"/>
              </a:rPr>
              <a:t>quantum hardware</a:t>
            </a:r>
            <a:endParaRPr sz="2200" dirty="0">
              <a:solidFill>
                <a:schemeClr val="bg1">
                  <a:lumMod val="65000"/>
                </a:schemeClr>
              </a:solidFill>
              <a:latin typeface="Hepta Slab"/>
              <a:ea typeface="Hepta Slab"/>
              <a:cs typeface="Hepta Slab"/>
              <a:sym typeface="Hepta Slab"/>
            </a:endParaRPr>
          </a:p>
        </p:txBody>
      </p:sp>
      <p:sp>
        <p:nvSpPr>
          <p:cNvPr id="21" name="Google Shape;191;p26">
            <a:extLst>
              <a:ext uri="{FF2B5EF4-FFF2-40B4-BE49-F238E27FC236}">
                <a16:creationId xmlns:a16="http://schemas.microsoft.com/office/drawing/2014/main" id="{BA0637B7-3732-FF82-2F27-F822E41FF11C}"/>
              </a:ext>
            </a:extLst>
          </p:cNvPr>
          <p:cNvSpPr txBox="1"/>
          <p:nvPr/>
        </p:nvSpPr>
        <p:spPr>
          <a:xfrm>
            <a:off x="146944" y="2463439"/>
            <a:ext cx="333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bg1">
                    <a:lumMod val="65000"/>
                  </a:schemeClr>
                </a:solidFill>
                <a:latin typeface="Hepta Slab"/>
                <a:ea typeface="Hepta Slab"/>
                <a:cs typeface="Hepta Slab"/>
                <a:sym typeface="Hepta Slab"/>
              </a:rPr>
              <a:t>quantum-safe</a:t>
            </a:r>
            <a:endParaRPr sz="2200" dirty="0">
              <a:solidFill>
                <a:schemeClr val="bg1">
                  <a:lumMod val="65000"/>
                </a:schemeClr>
              </a:solidFill>
              <a:latin typeface="Hepta Slab"/>
              <a:ea typeface="Hepta Slab"/>
              <a:cs typeface="Hepta Slab"/>
              <a:sym typeface="Hepta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bg1">
                    <a:lumMod val="65000"/>
                  </a:schemeClr>
                </a:solidFill>
                <a:latin typeface="Hepta Slab"/>
                <a:ea typeface="Hepta Slab"/>
                <a:cs typeface="Hepta Slab"/>
                <a:sym typeface="Hepta Slab"/>
              </a:rPr>
              <a:t>algorithms</a:t>
            </a:r>
            <a:endParaRPr sz="2200" dirty="0">
              <a:solidFill>
                <a:schemeClr val="bg1">
                  <a:lumMod val="65000"/>
                </a:schemeClr>
              </a:solidFill>
              <a:latin typeface="Hepta Slab"/>
              <a:ea typeface="Hepta Slab"/>
              <a:cs typeface="Hepta Slab"/>
              <a:sym typeface="Hepta Slab"/>
            </a:endParaRPr>
          </a:p>
        </p:txBody>
      </p:sp>
      <p:pic>
        <p:nvPicPr>
          <p:cNvPr id="22" name="Google Shape;192;p26">
            <a:extLst>
              <a:ext uri="{FF2B5EF4-FFF2-40B4-BE49-F238E27FC236}">
                <a16:creationId xmlns:a16="http://schemas.microsoft.com/office/drawing/2014/main" id="{D9C98FC3-552E-FDC2-5F76-8305B4C2077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31975">
            <a:off x="4513583" y="2802696"/>
            <a:ext cx="1013447" cy="496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93;p26">
            <a:extLst>
              <a:ext uri="{FF2B5EF4-FFF2-40B4-BE49-F238E27FC236}">
                <a16:creationId xmlns:a16="http://schemas.microsoft.com/office/drawing/2014/main" id="{A96545E3-52E5-64BF-4E62-0CD4090E7CD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31975">
            <a:off x="6644018" y="2465907"/>
            <a:ext cx="1013447" cy="49659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80;p26">
            <a:extLst>
              <a:ext uri="{FF2B5EF4-FFF2-40B4-BE49-F238E27FC236}">
                <a16:creationId xmlns:a16="http://schemas.microsoft.com/office/drawing/2014/main" id="{666291EC-9C55-E2A7-BD0B-373CFADD3E3D}"/>
              </a:ext>
            </a:extLst>
          </p:cNvPr>
          <p:cNvSpPr txBox="1">
            <a:spLocks/>
          </p:cNvSpPr>
          <p:nvPr/>
        </p:nvSpPr>
        <p:spPr>
          <a:xfrm>
            <a:off x="5357744" y="3375697"/>
            <a:ext cx="34959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E6396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dirty="0">
                <a:latin typeface="Hepta Slab"/>
                <a:ea typeface="Hepta Slab"/>
                <a:cs typeface="Hepta Slab"/>
                <a:sym typeface="Hepta Slab"/>
              </a:rPr>
              <a:t>AES, OTP</a:t>
            </a:r>
          </a:p>
        </p:txBody>
      </p:sp>
      <p:sp>
        <p:nvSpPr>
          <p:cNvPr id="25" name="Google Shape;194;p26">
            <a:extLst>
              <a:ext uri="{FF2B5EF4-FFF2-40B4-BE49-F238E27FC236}">
                <a16:creationId xmlns:a16="http://schemas.microsoft.com/office/drawing/2014/main" id="{EE2016EF-7BEF-5C8F-4813-EEA5ED33C3C3}"/>
              </a:ext>
            </a:extLst>
          </p:cNvPr>
          <p:cNvSpPr txBox="1"/>
          <p:nvPr/>
        </p:nvSpPr>
        <p:spPr>
          <a:xfrm>
            <a:off x="905119" y="3624690"/>
            <a:ext cx="4048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considered</a:t>
            </a:r>
            <a:r>
              <a:rPr lang="en" sz="2000" dirty="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2000" dirty="0">
                <a:solidFill>
                  <a:srgbClr val="38761D"/>
                </a:solidFill>
                <a:latin typeface="Barlow"/>
                <a:ea typeface="Barlow"/>
                <a:cs typeface="Barlow"/>
                <a:sym typeface="Barlow"/>
              </a:rPr>
              <a:t>quantum-safe</a:t>
            </a:r>
            <a:br>
              <a:rPr lang="en" sz="2000" dirty="0">
                <a:solidFill>
                  <a:srgbClr val="38761D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1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(believed to be hard problems for</a:t>
            </a:r>
            <a:br>
              <a:rPr lang="en" sz="1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en" sz="1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the quantum computer)</a:t>
            </a:r>
            <a:endParaRPr sz="1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4185002947"/>
      </p:ext>
    </p:extLst>
  </p:cSld>
  <p:clrMapOvr>
    <a:masterClrMapping/>
  </p:clrMapOvr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e7019c98-23ef-46f8-8434-cfd3a3bc7393">GN4PROJ-13-16</_dlc_DocId>
    <_dlc_DocIdUrl xmlns="e7019c98-23ef-46f8-8434-cfd3a3bc7393">
      <Url>https://intranet.geant.org/help-and-support/_layouts/15/DocIdRedir.aspx?ID=GN4PROJ-13-16</Url>
      <Description>GN4PROJ-13-16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14C35B6BD02428EFDFCF6B38DCCFF" ma:contentTypeVersion="3" ma:contentTypeDescription="Create a new document." ma:contentTypeScope="" ma:versionID="cb80918fe4a605eb18370ba55c5d957b">
  <xsd:schema xmlns:xsd="http://www.w3.org/2001/XMLSchema" xmlns:xs="http://www.w3.org/2001/XMLSchema" xmlns:p="http://schemas.microsoft.com/office/2006/metadata/properties" xmlns:ns1="http://schemas.microsoft.com/sharepoint/v3" xmlns:ns2="e7019c98-23ef-46f8-8434-cfd3a3bc7393" targetNamespace="http://schemas.microsoft.com/office/2006/metadata/properties" ma:root="true" ma:fieldsID="19d4d48c21c094bbdb8e7cf95f595ca6" ns1:_="" ns2:_="">
    <xsd:import namespace="http://schemas.microsoft.com/sharepoint/v3"/>
    <xsd:import namespace="e7019c98-23ef-46f8-8434-cfd3a3bc739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19c98-23ef-46f8-8434-cfd3a3bc7393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10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AA3960-760A-4B61-8C8B-DBF90F37C8C8}">
  <ds:schemaRefs>
    <ds:schemaRef ds:uri="e7019c98-23ef-46f8-8434-cfd3a3bc7393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2E35BE0-4019-4082-B1C6-2E4ACDDEA2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019c98-23ef-46f8-8434-cfd3a3bc73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54E8D75-8AF6-4906-9862-16846F3CF79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8785</TotalTime>
  <Words>1327</Words>
  <Application>Microsoft Macintosh PowerPoint</Application>
  <PresentationFormat>On-screen Show (16:9)</PresentationFormat>
  <Paragraphs>246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Barlow</vt:lpstr>
      <vt:lpstr>Barlow Light</vt:lpstr>
      <vt:lpstr>Calibri</vt:lpstr>
      <vt:lpstr>Hepta Slab</vt:lpstr>
      <vt:lpstr>Roboto</vt:lpstr>
      <vt:lpstr>Wingdings</vt:lpstr>
      <vt:lpstr>GEANT Association</vt:lpstr>
      <vt:lpstr>PowerPoint Presentation</vt:lpstr>
      <vt:lpstr>PowerPoint Presentation</vt:lpstr>
      <vt:lpstr>IMCS UL: Latvian/Baltic/European Internet</vt:lpstr>
      <vt:lpstr>IMCS UL: Quantum Connections</vt:lpstr>
      <vt:lpstr>Towards the Quantum Internet</vt:lpstr>
      <vt:lpstr>Towards the Quantum Internet</vt:lpstr>
      <vt:lpstr>The Quantum Threat</vt:lpstr>
      <vt:lpstr>Harvest Now, Decrypt Later</vt:lpstr>
      <vt:lpstr>Our Motto: Fight Quantum with Quantum!</vt:lpstr>
      <vt:lpstr>QRNGs: Quantum Random Number Generators</vt:lpstr>
      <vt:lpstr>Our QRNG as a Service</vt:lpstr>
      <vt:lpstr>Our Motto: Fight Quantum with Quantum!</vt:lpstr>
      <vt:lpstr>QKD vs. PQC</vt:lpstr>
      <vt:lpstr>The Four-Wheel Drive Engine Model (Hybrid!)</vt:lpstr>
      <vt:lpstr>GÉANT + QKD: The Problem</vt:lpstr>
      <vt:lpstr>GÉANT + QKD: The IDEA!</vt:lpstr>
      <vt:lpstr>Our Solution #1: the Backbone</vt:lpstr>
      <vt:lpstr>Our Solution #1: the Backbone</vt:lpstr>
      <vt:lpstr>Our Solution #2: Access via PQC VPN</vt:lpstr>
      <vt:lpstr>One More Problem, Sorry </vt:lpstr>
      <vt:lpstr>Trusted Nodes</vt:lpstr>
      <vt:lpstr>Complex Topologies</vt:lpstr>
      <vt:lpstr>PowerPoint Presentation</vt:lpstr>
      <vt:lpstr>PowerPoint Presentation</vt:lpstr>
      <vt:lpstr>Our Solution #3: TLS (Layer 4) Integration</vt:lpstr>
      <vt:lpstr>Our Solution #3: TLS (Layer 4) Integration</vt:lpstr>
      <vt:lpstr>Our Double-Secure Butterfly Protocol</vt:lpstr>
      <vt:lpstr>Butterfly Protocol as KEM in TLSv1.3</vt:lpstr>
      <vt:lpstr>Please do not take technology for granted!</vt:lpstr>
      <vt:lpstr>Further Projects</vt:lpstr>
      <vt:lpstr>Satellite QKD?</vt:lpstr>
      <vt:lpstr>PowerPoint Presentation</vt:lpstr>
    </vt:vector>
  </TitlesOfParts>
  <Company>DANTE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Meyer</dc:creator>
  <cp:keywords/>
  <dc:description>change to funding information Nov 2015</dc:description>
  <cp:lastModifiedBy>Sergejs Kozlovics</cp:lastModifiedBy>
  <cp:revision>306</cp:revision>
  <dcterms:created xsi:type="dcterms:W3CDTF">2015-04-29T14:13:57Z</dcterms:created>
  <dcterms:modified xsi:type="dcterms:W3CDTF">2025-06-08T16:49:22Z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0x010100EFC14C35B6BD02428EFDFCF6B38DCCFF</vt:lpwstr>
  </property>
  <property fmtid="{D5CDD505-2E9C-101B-9397-08002B2CF9AE}" pid="3" name="_dlc_DocIdItemGuid">
    <vt:lpwstr>44859268-e552-4f71-81b4-ca39bd175d99</vt:lpwstr>
  </property>
</Properties>
</file>