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7"/>
  </p:notesMasterIdLst>
  <p:sldIdLst>
    <p:sldId id="259" r:id="rId6"/>
    <p:sldId id="3842" r:id="rId7"/>
    <p:sldId id="269" r:id="rId8"/>
    <p:sldId id="257" r:id="rId9"/>
    <p:sldId id="3865" r:id="rId10"/>
    <p:sldId id="3888" r:id="rId11"/>
    <p:sldId id="3889" r:id="rId12"/>
    <p:sldId id="3891" r:id="rId13"/>
    <p:sldId id="3871" r:id="rId14"/>
    <p:sldId id="3862" r:id="rId15"/>
    <p:sldId id="3890" r:id="rId16"/>
    <p:sldId id="3846" r:id="rId17"/>
    <p:sldId id="3878" r:id="rId18"/>
    <p:sldId id="3861" r:id="rId19"/>
    <p:sldId id="3893" r:id="rId20"/>
    <p:sldId id="3875" r:id="rId21"/>
    <p:sldId id="3880" r:id="rId22"/>
    <p:sldId id="3892" r:id="rId23"/>
    <p:sldId id="3887" r:id="rId24"/>
    <p:sldId id="3867" r:id="rId25"/>
    <p:sldId id="3849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D1C"/>
    <a:srgbClr val="E2DBFE"/>
    <a:srgbClr val="161B1F"/>
    <a:srgbClr val="13181A"/>
    <a:srgbClr val="FAF5F2"/>
    <a:srgbClr val="E4D5BD"/>
    <a:srgbClr val="09002E"/>
    <a:srgbClr val="B5B0FA"/>
    <a:srgbClr val="261C47"/>
    <a:srgbClr val="634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6"/>
    <p:restoredTop sz="68793"/>
  </p:normalViewPr>
  <p:slideViewPr>
    <p:cSldViewPr snapToGrid="0">
      <p:cViewPr varScale="1">
        <p:scale>
          <a:sx n="80" d="100"/>
          <a:sy n="80" d="100"/>
        </p:scale>
        <p:origin x="2376" y="192"/>
      </p:cViewPr>
      <p:guideLst/>
    </p:cSldViewPr>
  </p:slideViewPr>
  <p:outlineViewPr>
    <p:cViewPr>
      <p:scale>
        <a:sx n="33" d="100"/>
        <a:sy n="33" d="100"/>
      </p:scale>
      <p:origin x="0" y="-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93B25-A9CD-9C43-8BC1-35534DBD65DB}" type="datetimeFigureOut">
              <a:rPr lang="nb-NO" smtClean="0"/>
              <a:t>13.06.2025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CB5F2-4AD8-2246-A53E-DD729D0BFB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240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sz="2800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  <a:p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0313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132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3A973-A1C5-F0CC-1341-B54138270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2618727-5FB3-89F1-90DE-681A699FF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4BF3832-8B96-2A14-5D19-C4C20418E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95711F-CE5A-B41B-5999-2DB4ABC7A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526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132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494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065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b="1" i="0" u="none" strike="noStrike" dirty="0">
              <a:solidFill>
                <a:srgbClr val="374151"/>
              </a:solidFill>
              <a:effectLst/>
              <a:latin typeface="__haffer_14b61f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0649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800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936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  <a:p>
            <a:pPr algn="l"/>
            <a:endParaRPr lang="nb-NO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  <a:p>
            <a:pPr algn="l"/>
            <a:endParaRPr lang="nb-NO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929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4480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CA2D1-650A-6CD0-5806-37038EBD5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78CC499-3134-EC7E-D92A-D5B3B5405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EC2C023-91E1-6E88-B14E-F9430E5FB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A2401F8-CEC1-D053-C081-5CCE2721C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197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i="0" u="none" strike="noStrike">
              <a:solidFill>
                <a:srgbClr val="0F0035"/>
              </a:solidFill>
              <a:effectLst/>
              <a:latin typeface="Haffer" pitchFamily="2" charset="77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955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7288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65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5687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309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018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58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31CBE-3B87-1137-78FE-9C3B41779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057AF31-9713-ED2A-451A-6BEDAEF7E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62003A8-652A-5ACE-DC1B-88C0CF45D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b="0" i="0" u="none" strike="noStrike" kern="100" dirty="0">
              <a:solidFill>
                <a:schemeClr val="tx1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3BE4BBF-CC33-B773-6E8B-A6C009093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4073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  <a:p>
            <a:pPr algn="l"/>
            <a:endParaRPr lang="nb-NO" b="0" i="0" u="none" strike="noStrike" dirty="0">
              <a:solidFill>
                <a:srgbClr val="374151"/>
              </a:solidFill>
              <a:effectLst/>
              <a:latin typeface="__haffer_14b61f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0629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b="0" i="0" u="none" strike="noStrike" dirty="0">
                <a:solidFill>
                  <a:srgbClr val="374151"/>
                </a:solidFill>
                <a:effectLst/>
                <a:latin typeface="__haffer_14b61f"/>
              </a:rPr>
              <a:t> </a:t>
            </a:r>
          </a:p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CB5F2-4AD8-2246-A53E-DD729D0BFBC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27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558B7D-3232-2248-A7A6-F3ECF50F3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4A10565-9497-BA46-8E80-70C0BAA71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03243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7AE9A4-1E56-644E-AF0F-3E64F21D2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212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B568562-2038-7549-A3BA-D2A27552E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212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b-NO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50CFA90-8016-174B-940D-20A71100C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8387" y="3218688"/>
            <a:ext cx="4211332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614BDC-6C7D-7E4D-BB5C-E9F734481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211" y="1799245"/>
            <a:ext cx="6813176" cy="3042910"/>
          </a:xfrm>
        </p:spPr>
        <p:txBody>
          <a:bodyPr>
            <a:normAutofit/>
          </a:bodyPr>
          <a:lstStyle>
            <a:lvl1pPr algn="l">
              <a:defRPr sz="6000"/>
            </a:lvl1pPr>
          </a:lstStyle>
          <a:p>
            <a:r>
              <a:rPr lang="nb-NO" err="1"/>
              <a:t>Kaplittelslide</a:t>
            </a:r>
            <a:r>
              <a:rPr lang="nb-NO"/>
              <a:t> over to linjer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DEFC89E-ACF4-1448-95A4-153375A34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6828" y="3537300"/>
            <a:ext cx="4345171" cy="33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6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865C29-4451-ED43-A45C-40EF00D0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DD9E2-FDAE-A743-B22B-0C4C66A61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30790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479ADB-C331-584C-AE7E-7152F4AF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98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E57B96-74B5-CF4B-AF80-C6A00CAAD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87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3166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019C3A-C6DE-AA4A-9D55-AC7F29E1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B9769A-6447-104F-9A35-58017438E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743C77-EE05-FC49-8AB4-A7F081826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69707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D97705-FF99-A240-B505-9F24371C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6DF836-EECD-ED49-A770-49DFAAA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3F8D435-29CF-9F4F-9108-CFF989E05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7E2AEC9-0DAC-B74D-A51A-10C3893D3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EC3D9E5-C23C-5C44-AAF7-AA9C545BC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2011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6F11A-6DE2-7D41-A049-5BC7F4B9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2648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022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D55450-A01F-DA45-A422-7F12DBB3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BA41EE-0E48-3D4B-A01C-D396669FE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5064FD-362B-3146-B473-BE0FB6053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83663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87F95-10F8-174D-835E-639E648C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49C004D-5D1B-D34A-BE09-E3D384B45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02C004-B9DD-464D-B40C-C19287A7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1100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80E3BE-D05E-5849-A617-35651F9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CC5231-15F3-B444-AEAB-23D4B251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9732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950A12-26F3-6A41-9F79-9956BBF4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922691-74B5-FC4B-9320-5FDBB1055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1584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332176-1178-DF4F-8235-F7FEC155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DD42E4-FAFB-0148-B5A6-0044369EB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CA34136-F2A5-224D-9E5D-703A28D0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3019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4035C9-2510-744E-8997-48A32CE0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806AD0-CEF1-A544-AB96-61C558DAD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47E2B9-83AD-6347-A219-18C92173F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B7813B-2E91-1341-AF63-CD9205A05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49FDAEB-DC44-EA4D-A7CB-3C5E70B72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5406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3239B4-C8C4-D941-8C5C-B09D07E5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89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7555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29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84351F-8F04-FE48-AB52-02CB1711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6738EB-3E94-7B47-89E7-D6B17CF24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81E2C6-DA4C-524A-8ECC-B8CF44A6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2239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C088C6-8C10-744D-B691-8032B282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AEE9DBC-D07F-354B-837D-B6F307336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8217779-A1B6-4944-9289-95A2DA2B0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306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7DDC844-9B7B-5E4C-BAD5-FFC2CE2C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4A6E38F-99C7-7249-919F-3E532DE81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A08E5B9-255C-C447-873C-2412C26C128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3441" y="6472997"/>
            <a:ext cx="800290" cy="2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5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affer" pitchFamily="2" charset="77"/>
          <a:ea typeface="+mj-ea"/>
          <a:cs typeface="Haffer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ffer" pitchFamily="2" charset="77"/>
          <a:ea typeface="+mn-ea"/>
          <a:cs typeface="Haffer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F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A827ACC-2FFC-5A47-9806-466DD9F1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667CA1-20C0-BB4A-8C15-D4F093EC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728298E-1EAF-1F4B-BCAD-17112CEF7E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5110" y="6492875"/>
            <a:ext cx="760311" cy="2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1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affer" pitchFamily="2" charset="77"/>
          <a:ea typeface="+mj-ea"/>
          <a:cs typeface="Haffer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Haffer" pitchFamily="2" charset="77"/>
          <a:ea typeface="+mn-ea"/>
          <a:cs typeface="Haffer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DFF600C0-B607-0152-8562-696ECAA2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39" y="2780790"/>
            <a:ext cx="9581322" cy="12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8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Underordnet spiller i arkene">
            <a:extLst>
              <a:ext uri="{FF2B5EF4-FFF2-40B4-BE49-F238E27FC236}">
                <a16:creationId xmlns:a16="http://schemas.microsoft.com/office/drawing/2014/main" id="{B4A9DD64-840F-9BC0-4537-376C90F3DD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773"/>
          <a:stretch/>
        </p:blipFill>
        <p:spPr>
          <a:xfrm>
            <a:off x="21" y="0"/>
            <a:ext cx="12222081" cy="68749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62BCB53-F0B8-F489-A63F-80DC47A84677}"/>
              </a:ext>
            </a:extLst>
          </p:cNvPr>
          <p:cNvSpPr txBox="1"/>
          <p:nvPr/>
        </p:nvSpPr>
        <p:spPr>
          <a:xfrm>
            <a:off x="-423334" y="5447440"/>
            <a:ext cx="839893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800" i="0" u="none" strike="noStrike">
                <a:effectLst/>
              </a:rPr>
              <a:t>	</a:t>
            </a:r>
            <a:r>
              <a:rPr lang="nb-NO" sz="2800" i="0" u="none" strike="noStrike" err="1">
                <a:effectLst/>
              </a:rPr>
              <a:t>We</a:t>
            </a:r>
            <a:r>
              <a:rPr lang="nb-NO" sz="2800" i="0" u="none" strike="noStrike">
                <a:effectLst/>
              </a:rPr>
              <a:t> used to </a:t>
            </a:r>
            <a:r>
              <a:rPr lang="nb-NO" sz="2800" i="0" u="none" strike="noStrike" err="1">
                <a:effectLst/>
              </a:rPr>
              <a:t>chase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the</a:t>
            </a:r>
            <a:r>
              <a:rPr lang="nb-NO" sz="2800" i="0" u="none" strike="noStrike">
                <a:effectLst/>
              </a:rPr>
              <a:t> smartest 	</a:t>
            </a:r>
            <a:r>
              <a:rPr lang="nb-NO" sz="2800" i="0" u="none" strike="noStrike" err="1">
                <a:effectLst/>
              </a:rPr>
              <a:t>fish</a:t>
            </a:r>
            <a:r>
              <a:rPr lang="nb-NO" sz="2800" i="0" u="none" strike="noStrike">
                <a:effectLst/>
              </a:rPr>
              <a:t> in </a:t>
            </a:r>
            <a:r>
              <a:rPr lang="nb-NO" sz="2800" i="0" u="none" strike="noStrike" err="1">
                <a:effectLst/>
              </a:rPr>
              <a:t>the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sea</a:t>
            </a:r>
            <a:r>
              <a:rPr lang="nb-NO" sz="2800" i="0" u="none" strike="noStrike">
                <a:effectLst/>
              </a:rPr>
              <a:t>, </a:t>
            </a:r>
          </a:p>
          <a:p>
            <a:r>
              <a:rPr lang="nb-NO" sz="2800" i="0" u="none" strike="noStrike">
                <a:effectLst/>
              </a:rPr>
              <a:t>	</a:t>
            </a:r>
            <a:r>
              <a:rPr lang="nb-NO" sz="2800" i="0" u="none" strike="noStrike" err="1">
                <a:effectLst/>
              </a:rPr>
              <a:t>now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we're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nurturing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the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next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wave</a:t>
            </a:r>
            <a:r>
              <a:rPr lang="nb-NO" sz="2800" i="0" u="none" strike="noStrike">
                <a:effectLst/>
              </a:rPr>
              <a:t> </a:t>
            </a:r>
            <a:r>
              <a:rPr lang="nb-NO" sz="2800" i="0" u="none" strike="noStrike" err="1">
                <a:effectLst/>
              </a:rPr>
              <a:t>of</a:t>
            </a:r>
            <a:r>
              <a:rPr lang="nb-NO" sz="2800" i="0" u="none" strike="noStrike">
                <a:effectLst/>
              </a:rPr>
              <a:t> talent.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886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91EEC-A919-A463-64D5-6D67E8F2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434E5B1B-DE1E-516B-35BF-17377FACDD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463" b="-2"/>
          <a:stretch/>
        </p:blipFill>
        <p:spPr>
          <a:xfrm>
            <a:off x="0" y="-254359"/>
            <a:ext cx="12192057" cy="96269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4FC190E-28BA-01FE-07E9-5E935153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5" y="823854"/>
            <a:ext cx="6159528" cy="1234221"/>
          </a:xfrm>
        </p:spPr>
        <p:txBody>
          <a:bodyPr anchor="b">
            <a:normAutofit fontScale="90000"/>
          </a:bodyPr>
          <a:lstStyle/>
          <a:p>
            <a:r>
              <a:rPr lang="nb-NO" sz="4000" b="1" err="1">
                <a:solidFill>
                  <a:schemeClr val="bg1"/>
                </a:solidFill>
              </a:rPr>
              <a:t>Why</a:t>
            </a:r>
            <a:r>
              <a:rPr lang="nb-NO" sz="4000" b="1">
                <a:solidFill>
                  <a:schemeClr val="bg1"/>
                </a:solidFill>
              </a:rPr>
              <a:t> </a:t>
            </a:r>
            <a:r>
              <a:rPr lang="nb-NO" sz="4000" b="1" err="1">
                <a:solidFill>
                  <a:schemeClr val="bg1"/>
                </a:solidFill>
              </a:rPr>
              <a:t>should</a:t>
            </a:r>
            <a:r>
              <a:rPr lang="nb-NO" sz="4000" b="1">
                <a:solidFill>
                  <a:schemeClr val="bg1"/>
                </a:solidFill>
              </a:rPr>
              <a:t> </a:t>
            </a:r>
            <a:r>
              <a:rPr lang="nb-NO" sz="4000" b="1" err="1">
                <a:solidFill>
                  <a:schemeClr val="bg1"/>
                </a:solidFill>
              </a:rPr>
              <a:t>we</a:t>
            </a:r>
            <a:r>
              <a:rPr lang="nb-NO" sz="4000" b="1">
                <a:solidFill>
                  <a:schemeClr val="bg1"/>
                </a:solidFill>
              </a:rPr>
              <a:t> </a:t>
            </a:r>
            <a:r>
              <a:rPr lang="nb-NO" sz="4000" b="1" err="1">
                <a:solidFill>
                  <a:schemeClr val="bg1"/>
                </a:solidFill>
              </a:rPr>
              <a:t>focus</a:t>
            </a:r>
            <a:r>
              <a:rPr lang="nb-NO" sz="4000" b="1">
                <a:solidFill>
                  <a:schemeClr val="bg1"/>
                </a:solidFill>
              </a:rPr>
              <a:t> </a:t>
            </a:r>
            <a:r>
              <a:rPr lang="nb-NO" sz="4000" b="1" err="1">
                <a:solidFill>
                  <a:schemeClr val="bg1"/>
                </a:solidFill>
              </a:rPr>
              <a:t>on</a:t>
            </a:r>
            <a:r>
              <a:rPr lang="nb-NO" sz="4000" b="1">
                <a:solidFill>
                  <a:schemeClr val="bg1"/>
                </a:solidFill>
              </a:rPr>
              <a:t> </a:t>
            </a:r>
            <a:r>
              <a:rPr lang="nb-NO" sz="4000" b="1" err="1">
                <a:solidFill>
                  <a:schemeClr val="bg1"/>
                </a:solidFill>
              </a:rPr>
              <a:t>potential</a:t>
            </a:r>
            <a:r>
              <a:rPr lang="nb-NO" sz="4000" b="1">
                <a:solidFill>
                  <a:schemeClr val="bg1"/>
                </a:solidFill>
              </a:rPr>
              <a:t>?</a:t>
            </a:r>
            <a:r>
              <a:rPr lang="nb-NO" sz="4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832E7D4-628A-C057-E986-2564C1018B52}"/>
              </a:ext>
            </a:extLst>
          </p:cNvPr>
          <p:cNvSpPr txBox="1"/>
          <p:nvPr/>
        </p:nvSpPr>
        <p:spPr>
          <a:xfrm>
            <a:off x="674915" y="2249468"/>
            <a:ext cx="52578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chemeClr val="bg1"/>
                </a:solidFill>
              </a:rPr>
              <a:t>broaden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our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perspective</a:t>
            </a:r>
            <a:endParaRPr lang="nb-NO" sz="28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chemeClr val="bg1"/>
                </a:solidFill>
              </a:rPr>
              <a:t>change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our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role</a:t>
            </a:r>
            <a:r>
              <a:rPr lang="nb-NO" sz="2800">
                <a:solidFill>
                  <a:schemeClr val="bg1"/>
                </a:solidFill>
              </a:rPr>
              <a:t> and </a:t>
            </a:r>
            <a:r>
              <a:rPr lang="nb-NO" sz="2800" err="1">
                <a:solidFill>
                  <a:schemeClr val="bg1"/>
                </a:solidFill>
              </a:rPr>
              <a:t>approach</a:t>
            </a:r>
            <a:endParaRPr lang="nb-NO" sz="28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chemeClr val="bg1"/>
                </a:solidFill>
              </a:rPr>
              <a:t>open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new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markets</a:t>
            </a:r>
            <a:r>
              <a:rPr lang="nb-NO" sz="280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26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teve Wozniak | Technology &amp; Innovation Speaker">
            <a:extLst>
              <a:ext uri="{FF2B5EF4-FFF2-40B4-BE49-F238E27FC236}">
                <a16:creationId xmlns:a16="http://schemas.microsoft.com/office/drawing/2014/main" id="{CB949332-AC27-518B-CED3-8D36DE15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70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8D9914-B202-5B5E-A4A2-8D22C2611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5" y="1825625"/>
            <a:ext cx="5154385" cy="1603374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Imagine </a:t>
            </a:r>
            <a:r>
              <a:rPr lang="nb-NO" sz="3200" b="0" i="1" u="none" strike="noStrike" err="1">
                <a:solidFill>
                  <a:schemeClr val="bg1"/>
                </a:solidFill>
                <a:effectLst/>
                <a:latin typeface="__haffer_14b61f"/>
              </a:rPr>
              <a:t>discovering</a:t>
            </a: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 </a:t>
            </a:r>
            <a:r>
              <a:rPr lang="nb-NO" sz="3200" b="0" i="1" u="none" strike="noStrike" err="1">
                <a:solidFill>
                  <a:schemeClr val="bg1"/>
                </a:solidFill>
                <a:effectLst/>
                <a:latin typeface="__haffer_14b61f"/>
              </a:rPr>
              <a:t>the</a:t>
            </a: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 </a:t>
            </a:r>
            <a:r>
              <a:rPr lang="nb-NO" sz="3200" b="0" i="1" u="none" strike="noStrike" err="1">
                <a:solidFill>
                  <a:schemeClr val="bg1"/>
                </a:solidFill>
                <a:effectLst/>
                <a:latin typeface="__haffer_14b61f"/>
              </a:rPr>
              <a:t>next</a:t>
            </a: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 Steve </a:t>
            </a:r>
            <a:r>
              <a:rPr lang="nb-NO" sz="3200" i="1" err="1">
                <a:solidFill>
                  <a:schemeClr val="bg1"/>
                </a:solidFill>
                <a:latin typeface="__haffer_14b61f"/>
              </a:rPr>
              <a:t>Wozniack</a:t>
            </a: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 </a:t>
            </a:r>
            <a:r>
              <a:rPr lang="nb-NO" sz="3200" b="0" i="1" u="none" strike="noStrike" err="1">
                <a:solidFill>
                  <a:schemeClr val="bg1"/>
                </a:solidFill>
                <a:effectLst/>
                <a:latin typeface="__haffer_14b61f"/>
              </a:rPr>
              <a:t>while</a:t>
            </a: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 </a:t>
            </a:r>
            <a:r>
              <a:rPr lang="nb-NO" sz="3200" b="0" i="1" u="none" strike="noStrike" err="1">
                <a:solidFill>
                  <a:schemeClr val="bg1"/>
                </a:solidFill>
                <a:effectLst/>
                <a:latin typeface="__haffer_14b61f"/>
              </a:rPr>
              <a:t>he's</a:t>
            </a: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 still </a:t>
            </a:r>
            <a:r>
              <a:rPr lang="nb-NO" sz="3200" b="0" i="1" u="none" strike="noStrike" err="1">
                <a:solidFill>
                  <a:schemeClr val="bg1"/>
                </a:solidFill>
                <a:effectLst/>
                <a:latin typeface="__haffer_14b61f"/>
              </a:rPr>
              <a:t>flipping</a:t>
            </a:r>
            <a:r>
              <a:rPr lang="nb-NO" sz="3200" b="0" i="1" u="none" strike="noStrike">
                <a:solidFill>
                  <a:schemeClr val="bg1"/>
                </a:solidFill>
                <a:effectLst/>
                <a:latin typeface="__haffer_14b61f"/>
              </a:rPr>
              <a:t> burgers!</a:t>
            </a:r>
          </a:p>
          <a:p>
            <a:pPr algn="ctr"/>
            <a:endParaRPr lang="nb-NO"/>
          </a:p>
        </p:txBody>
      </p:sp>
      <p:sp>
        <p:nvSpPr>
          <p:cNvPr id="4" name="AutoShape 2" descr="Steve Jobs Wallpaper 1280x800 by uncannyNuncertainty on DeviantArt">
            <a:extLst>
              <a:ext uri="{FF2B5EF4-FFF2-40B4-BE49-F238E27FC236}">
                <a16:creationId xmlns:a16="http://schemas.microsoft.com/office/drawing/2014/main" id="{29325D9A-5475-824F-28B5-409CE68AE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4" descr="Steve Jobs Wallpaper 1280x800 by uncannyNuncertainty on DeviantArt">
            <a:extLst>
              <a:ext uri="{FF2B5EF4-FFF2-40B4-BE49-F238E27FC236}">
                <a16:creationId xmlns:a16="http://schemas.microsoft.com/office/drawing/2014/main" id="{87F43287-3E57-90DD-475A-795CAAA2A1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02429" y="3428999"/>
            <a:ext cx="3298371" cy="329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431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2ACF17B-54E7-2C57-BABB-B9616FA2A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7732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59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116902B-E75B-8BBD-6513-F53E964F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58" b="121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55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Pedestrians People photo and picture">
            <a:extLst>
              <a:ext uri="{FF2B5EF4-FFF2-40B4-BE49-F238E27FC236}">
                <a16:creationId xmlns:a16="http://schemas.microsoft.com/office/drawing/2014/main" id="{6A9BB452-CC47-C7CB-D874-F63AC3A4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66106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372627-B5A5-CE24-98A8-50881704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A0550AD-713A-94DF-C453-6E8951741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2845C6-2B25-45F7-81BB-A93180B7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130A81A-B6AB-C071-B100-B042273985A0}"/>
              </a:ext>
            </a:extLst>
          </p:cNvPr>
          <p:cNvSpPr txBox="1"/>
          <p:nvPr/>
        </p:nvSpPr>
        <p:spPr>
          <a:xfrm>
            <a:off x="-423334" y="5543692"/>
            <a:ext cx="839893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800" i="0" u="none" strike="noStrike">
                <a:effectLst/>
                <a:latin typeface="__haffer_14b61f"/>
              </a:rPr>
              <a:t>	The </a:t>
            </a:r>
            <a:r>
              <a:rPr lang="nb-NO" sz="2800" i="0" u="none" strike="noStrike" err="1">
                <a:effectLst/>
                <a:latin typeface="__haffer_14b61f"/>
              </a:rPr>
              <a:t>importance</a:t>
            </a:r>
            <a:r>
              <a:rPr lang="nb-NO" sz="2800" i="0" u="none" strike="noStrike">
                <a:effectLst/>
                <a:latin typeface="__haffer_14b61f"/>
              </a:rPr>
              <a:t> </a:t>
            </a:r>
            <a:r>
              <a:rPr lang="nb-NO" sz="2800" i="0" u="none" strike="noStrike" err="1">
                <a:effectLst/>
                <a:latin typeface="__haffer_14b61f"/>
              </a:rPr>
              <a:t>on</a:t>
            </a:r>
            <a:r>
              <a:rPr lang="nb-NO" sz="2800" i="0" u="none" strike="noStrike">
                <a:effectLst/>
                <a:latin typeface="__haffer_14b61f"/>
              </a:rPr>
              <a:t> </a:t>
            </a:r>
            <a:r>
              <a:rPr lang="nb-NO" sz="2800" i="0" u="none" strike="noStrike" err="1">
                <a:effectLst/>
                <a:latin typeface="__haffer_14b61f"/>
              </a:rPr>
              <a:t>retaining</a:t>
            </a:r>
            <a:r>
              <a:rPr lang="nb-NO" sz="2800" i="0" u="none" strike="noStrike">
                <a:effectLst/>
                <a:latin typeface="__haffer_14b61f"/>
              </a:rPr>
              <a:t> and </a:t>
            </a:r>
            <a:r>
              <a:rPr lang="nb-NO" sz="2800" i="0" u="none" strike="noStrike" err="1">
                <a:effectLst/>
                <a:latin typeface="__haffer_14b61f"/>
              </a:rPr>
              <a:t>naturing</a:t>
            </a:r>
            <a:r>
              <a:rPr lang="nb-NO" sz="2800" i="0" u="none" strike="noStrike">
                <a:effectLst/>
                <a:latin typeface="__haffer_14b61f"/>
              </a:rPr>
              <a:t> </a:t>
            </a:r>
            <a:r>
              <a:rPr lang="nb-NO" sz="2800" i="0" u="none" strike="noStrike" err="1">
                <a:effectLst/>
                <a:latin typeface="__haffer_14b61f"/>
              </a:rPr>
              <a:t>our</a:t>
            </a:r>
            <a:r>
              <a:rPr lang="nb-NO" sz="2800" i="0" u="none" strike="noStrike">
                <a:effectLst/>
                <a:latin typeface="__haffer_14b61f"/>
              </a:rPr>
              <a:t> 	</a:t>
            </a:r>
            <a:r>
              <a:rPr lang="nb-NO" sz="2800" i="0" u="none" strike="noStrike" err="1">
                <a:effectLst/>
                <a:latin typeface="__haffer_14b61f"/>
              </a:rPr>
              <a:t>existing</a:t>
            </a:r>
            <a:r>
              <a:rPr lang="nb-NO" sz="2800" i="0" u="none" strike="noStrike">
                <a:effectLst/>
                <a:latin typeface="__haffer_14b61f"/>
              </a:rPr>
              <a:t> talents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3679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8AE35A3-DA78-E62A-1F78-29F458BD4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44295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innendørs, person, PC, dataskjerm&#10;&#10;Automatisk generert beskrivelse">
            <a:extLst>
              <a:ext uri="{FF2B5EF4-FFF2-40B4-BE49-F238E27FC236}">
                <a16:creationId xmlns:a16="http://schemas.microsoft.com/office/drawing/2014/main" id="{E10088A0-8520-CC71-E49F-11148EEF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055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86F9-463F-2CBC-5266-299CFFD28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264FE21-B8AA-9A68-EB0A-DBDDBE7BBBD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2D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418DD2-079B-2AA7-65C1-C1A4D776B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53331"/>
            <a:ext cx="5181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Results</a:t>
            </a: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so far</a:t>
            </a: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Over 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20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% team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growth</a:t>
            </a: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1200150" lvl="2" indent="-285750"/>
            <a:r>
              <a:rPr lang="nb-NO">
                <a:solidFill>
                  <a:srgbClr val="374151"/>
                </a:solidFill>
                <a:latin typeface="__haffer_14b61f"/>
              </a:rPr>
              <a:t>8 juniors</a:t>
            </a:r>
          </a:p>
          <a:p>
            <a:pPr marL="1200150" lvl="2" indent="-285750"/>
            <a:r>
              <a:rPr lang="nb-NO">
                <a:solidFill>
                  <a:srgbClr val="374151"/>
                </a:solidFill>
                <a:latin typeface="__haffer_14b61f"/>
              </a:rPr>
              <a:t>2 seniors 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</a:p>
          <a:p>
            <a:pPr marL="914400" lvl="2" indent="0">
              <a:buNone/>
            </a:pP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err="1">
                <a:solidFill>
                  <a:srgbClr val="374151"/>
                </a:solidFill>
                <a:latin typeface="__haffer_14b61f"/>
              </a:rPr>
              <a:t>Increased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err="1">
                <a:solidFill>
                  <a:srgbClr val="374151"/>
                </a:solidFill>
                <a:latin typeface="__haffer_14b61f"/>
              </a:rPr>
              <a:t>the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 team </a:t>
            </a:r>
            <a:r>
              <a:rPr lang="nb-NO" err="1">
                <a:solidFill>
                  <a:srgbClr val="374151"/>
                </a:solidFill>
                <a:latin typeface="__haffer_14b61f"/>
              </a:rPr>
              <a:t>with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 2 </a:t>
            </a:r>
            <a:r>
              <a:rPr lang="nb-NO" err="1">
                <a:solidFill>
                  <a:srgbClr val="374151"/>
                </a:solidFill>
                <a:latin typeface="__haffer_14b61f"/>
              </a:rPr>
              <a:t>highly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err="1">
                <a:solidFill>
                  <a:srgbClr val="374151"/>
                </a:solidFill>
                <a:latin typeface="__haffer_14b61f"/>
              </a:rPr>
              <a:t>qulified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err="1">
                <a:solidFill>
                  <a:srgbClr val="374151"/>
                </a:solidFill>
                <a:latin typeface="__haffer_14b61f"/>
              </a:rPr>
              <a:t>women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nb-NO">
              <a:solidFill>
                <a:srgbClr val="374151"/>
              </a:solidFill>
              <a:latin typeface="__haffer_14b61f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Increased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the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focus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on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team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mentality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and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internal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mobility</a:t>
            </a: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</p:txBody>
      </p:sp>
      <p:sp>
        <p:nvSpPr>
          <p:cNvPr id="65" name="Plassholder for innhold 64">
            <a:extLst>
              <a:ext uri="{FF2B5EF4-FFF2-40B4-BE49-F238E27FC236}">
                <a16:creationId xmlns:a16="http://schemas.microsoft.com/office/drawing/2014/main" id="{8DEBFD14-225A-3DB3-2DAF-848FAB063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1253331"/>
            <a:ext cx="5181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Ongoing</a:t>
            </a: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e</a:t>
            </a: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fforts</a:t>
            </a: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742950" lvl="1" indent="-285750"/>
            <a:r>
              <a:rPr lang="nb-NO" err="1">
                <a:solidFill>
                  <a:srgbClr val="374151"/>
                </a:solidFill>
                <a:latin typeface="__haffer_14b61f"/>
              </a:rPr>
              <a:t>Recruiting</a:t>
            </a:r>
            <a:r>
              <a:rPr lang="nb-NO">
                <a:solidFill>
                  <a:srgbClr val="374151"/>
                </a:solidFill>
                <a:latin typeface="__haffer_14b61f"/>
              </a:rPr>
              <a:t> senior </a:t>
            </a:r>
            <a:r>
              <a:rPr lang="nb-NO" err="1">
                <a:solidFill>
                  <a:srgbClr val="374151"/>
                </a:solidFill>
                <a:latin typeface="__haffer_14b61f"/>
              </a:rPr>
              <a:t>expertise</a:t>
            </a:r>
            <a:endParaRPr lang="nb-NO">
              <a:solidFill>
                <a:srgbClr val="374151"/>
              </a:solidFill>
              <a:latin typeface="__haffer_14b61f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Cultivating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a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culture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of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lifelong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learning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to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keep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and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retain</a:t>
            </a: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457200" lvl="1" indent="0" algn="l">
              <a:buNone/>
            </a:pP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Continuous</a:t>
            </a:r>
            <a:r>
              <a:rPr lang="nb-NO" b="0" i="0" u="none" strike="noStrike">
                <a:solidFill>
                  <a:srgbClr val="374151"/>
                </a:solidFill>
                <a:effectLst/>
                <a:latin typeface="__haffer_14b61f"/>
              </a:rPr>
              <a:t> testing and </a:t>
            </a:r>
            <a:r>
              <a:rPr lang="nb-NO" b="0" i="0" u="none" strike="noStrike" err="1">
                <a:solidFill>
                  <a:srgbClr val="374151"/>
                </a:solidFill>
                <a:effectLst/>
                <a:latin typeface="__haffer_14b61f"/>
              </a:rPr>
              <a:t>refinement</a:t>
            </a: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357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9951BE8A-F974-20E1-6E3B-536B76C5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About </a:t>
            </a:r>
            <a:r>
              <a:rPr lang="en-GB" err="1"/>
              <a:t>Sikt</a:t>
            </a:r>
            <a:r>
              <a:rPr lang="en-GB" sz="4400"/>
              <a:t> 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199643-00C9-AFC7-C9F8-CBA1131CF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77148" y="1876426"/>
            <a:ext cx="9191625" cy="3526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/>
              <a:t>The organisation is a public administrative body under the Ministry of Education and Research.</a:t>
            </a:r>
          </a:p>
          <a:p>
            <a:pPr marL="0" indent="0">
              <a:buNone/>
            </a:pPr>
            <a:endParaRPr lang="en-GB" sz="2400" b="1"/>
          </a:p>
          <a:p>
            <a:pPr marL="0" indent="0">
              <a:buNone/>
            </a:pPr>
            <a:r>
              <a:rPr lang="en-GB" sz="2400" err="1"/>
              <a:t>Sikt</a:t>
            </a:r>
            <a:r>
              <a:rPr lang="en-GB" sz="2400"/>
              <a:t> delivers products and services for the knowledge sector. 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r>
              <a:rPr lang="en-GB" sz="2400"/>
              <a:t>Our aim is to ensure great user experience, and that our services shall support digitalisation, data sharing and open research. </a:t>
            </a:r>
          </a:p>
          <a:p>
            <a:endParaRPr lang="nb-NO" sz="2400"/>
          </a:p>
        </p:txBody>
      </p:sp>
      <p:pic>
        <p:nvPicPr>
          <p:cNvPr id="5" name="Picture 59">
            <a:extLst>
              <a:ext uri="{FF2B5EF4-FFF2-40B4-BE49-F238E27FC236}">
                <a16:creationId xmlns:a16="http://schemas.microsoft.com/office/drawing/2014/main" id="{8D0C6119-F4A3-2941-FB5C-57A2F21EC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56" y="1962536"/>
            <a:ext cx="361065" cy="361065"/>
          </a:xfrm>
          <a:prstGeom prst="rect">
            <a:avLst/>
          </a:prstGeom>
        </p:spPr>
      </p:pic>
      <p:pic>
        <p:nvPicPr>
          <p:cNvPr id="6" name="Picture 59">
            <a:extLst>
              <a:ext uri="{FF2B5EF4-FFF2-40B4-BE49-F238E27FC236}">
                <a16:creationId xmlns:a16="http://schemas.microsoft.com/office/drawing/2014/main" id="{216B82FC-3E64-7745-4664-440D6C41E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54" y="3214155"/>
            <a:ext cx="361065" cy="361065"/>
          </a:xfrm>
          <a:prstGeom prst="rect">
            <a:avLst/>
          </a:prstGeom>
        </p:spPr>
      </p:pic>
      <p:pic>
        <p:nvPicPr>
          <p:cNvPr id="7" name="Picture 59">
            <a:extLst>
              <a:ext uri="{FF2B5EF4-FFF2-40B4-BE49-F238E27FC236}">
                <a16:creationId xmlns:a16="http://schemas.microsoft.com/office/drawing/2014/main" id="{89E0BCF5-1C1F-4F60-F88E-C78E5982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54" y="4089547"/>
            <a:ext cx="361065" cy="3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1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98639C-51C4-3556-799B-C74A74EB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Key </a:t>
            </a:r>
            <a:r>
              <a:rPr lang="nb-NO" err="1"/>
              <a:t>takeaways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B5467D-C43F-309A-A7BB-7179F460F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Focus </a:t>
            </a: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on</a:t>
            </a: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Potential</a:t>
            </a:r>
            <a:endParaRPr lang="nb-NO" b="1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algn="l">
              <a:buFont typeface="+mj-lt"/>
              <a:buAutoNum type="arabicPeriod"/>
            </a:pPr>
            <a:endParaRPr lang="nb-NO" b="1">
              <a:solidFill>
                <a:srgbClr val="374151"/>
              </a:solidFill>
              <a:latin typeface="__haffer_14b61f"/>
            </a:endParaRPr>
          </a:p>
          <a:p>
            <a:pPr>
              <a:buFont typeface="+mj-lt"/>
              <a:buAutoNum type="arabicPeriod"/>
            </a:pP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Innovation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and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Adaptability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are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Crucial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</a:t>
            </a:r>
          </a:p>
          <a:p>
            <a:pPr>
              <a:buFont typeface="+mj-lt"/>
              <a:buAutoNum type="arabicPeriod"/>
            </a:pPr>
            <a:endParaRPr lang="nb-NO" b="1">
              <a:solidFill>
                <a:srgbClr val="374151"/>
              </a:solidFill>
              <a:latin typeface="__haffer_14b61f"/>
            </a:endParaRPr>
          </a:p>
          <a:p>
            <a:pPr algn="l">
              <a:buFont typeface="+mj-lt"/>
              <a:buAutoNum type="arabicPeriod"/>
            </a:pPr>
            <a:r>
              <a:rPr lang="nb-NO" b="1">
                <a:solidFill>
                  <a:srgbClr val="374151"/>
                </a:solidFill>
                <a:latin typeface="__haffer_14b61f"/>
              </a:rPr>
              <a:t> Hacking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the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Culture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of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</a:t>
            </a:r>
            <a:r>
              <a:rPr lang="nb-NO" b="1" err="1">
                <a:solidFill>
                  <a:srgbClr val="374151"/>
                </a:solidFill>
                <a:latin typeface="__haffer_14b61f"/>
              </a:rPr>
              <a:t>the</a:t>
            </a:r>
            <a:r>
              <a:rPr lang="nb-NO" b="1">
                <a:solidFill>
                  <a:srgbClr val="374151"/>
                </a:solidFill>
                <a:latin typeface="__haffer_14b61f"/>
              </a:rPr>
              <a:t> Organization </a:t>
            </a:r>
            <a:endParaRPr lang="nb-NO" b="1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algn="l">
              <a:buFont typeface="+mj-lt"/>
              <a:buAutoNum type="arabicPeriod"/>
            </a:pPr>
            <a:endParaRPr lang="nb-NO" b="0" i="0" u="none" strike="noStrike">
              <a:solidFill>
                <a:srgbClr val="374151"/>
              </a:solidFill>
              <a:effectLst/>
              <a:latin typeface="__haffer_14b61f"/>
            </a:endParaRPr>
          </a:p>
          <a:p>
            <a:pPr algn="l">
              <a:buFont typeface="+mj-lt"/>
              <a:buAutoNum type="arabicPeriod"/>
            </a:pP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Embrace</a:t>
            </a: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New </a:t>
            </a: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Strategies</a:t>
            </a: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for a </a:t>
            </a:r>
            <a:r>
              <a:rPr lang="nb-NO" b="1" i="0" u="none" strike="noStrike" err="1">
                <a:solidFill>
                  <a:srgbClr val="374151"/>
                </a:solidFill>
                <a:effectLst/>
                <a:latin typeface="__haffer_14b61f"/>
              </a:rPr>
              <a:t>Resilient</a:t>
            </a:r>
            <a:r>
              <a:rPr lang="nb-NO" b="1" i="0" u="none" strike="noStrike">
                <a:solidFill>
                  <a:srgbClr val="374151"/>
                </a:solidFill>
                <a:effectLst/>
                <a:latin typeface="__haffer_14b61f"/>
              </a:rPr>
              <a:t> Talent Pool</a:t>
            </a:r>
          </a:p>
          <a:p>
            <a:pPr marL="0" indent="0" algn="l">
              <a:buNone/>
            </a:pPr>
            <a:endParaRPr lang="nb-NO" b="1">
              <a:solidFill>
                <a:srgbClr val="374151"/>
              </a:solidFill>
              <a:latin typeface="__haffer_14b61f"/>
            </a:endParaRPr>
          </a:p>
        </p:txBody>
      </p:sp>
    </p:spTree>
    <p:extLst>
      <p:ext uri="{BB962C8B-B14F-4D97-AF65-F5344CB8AC3E}">
        <p14:creationId xmlns:p14="http://schemas.microsoft.com/office/powerpoint/2010/main" val="822994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38EB5A-984F-E473-BFBC-22D8C3ED7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089" y="1849193"/>
            <a:ext cx="9144000" cy="2387600"/>
          </a:xfrm>
        </p:spPr>
        <p:txBody>
          <a:bodyPr anchor="b">
            <a:normAutofit/>
          </a:bodyPr>
          <a:lstStyle/>
          <a:p>
            <a:r>
              <a:rPr lang="nb-NO" sz="3600" b="0" i="0" u="none" strike="noStrike">
                <a:effectLst/>
              </a:rPr>
              <a:t>In </a:t>
            </a:r>
            <a:r>
              <a:rPr lang="nb-NO" sz="3600" b="0" i="0" u="none" strike="noStrike" err="1">
                <a:effectLst/>
              </a:rPr>
              <a:t>the</a:t>
            </a:r>
            <a:r>
              <a:rPr lang="nb-NO" sz="3600" b="0" i="0" u="none" strike="noStrike">
                <a:effectLst/>
              </a:rPr>
              <a:t> </a:t>
            </a:r>
            <a:r>
              <a:rPr lang="nb-NO" sz="3600" b="0" i="0" u="none" strike="noStrike" err="1">
                <a:effectLst/>
              </a:rPr>
              <a:t>quest</a:t>
            </a:r>
            <a:r>
              <a:rPr lang="nb-NO" sz="3600" b="0" i="0" u="none" strike="noStrike">
                <a:effectLst/>
              </a:rPr>
              <a:t> for </a:t>
            </a:r>
            <a:r>
              <a:rPr lang="nb-NO" sz="3600" b="0" i="0" u="none" strike="noStrike" err="1">
                <a:effectLst/>
              </a:rPr>
              <a:t>recruiting</a:t>
            </a:r>
            <a:r>
              <a:rPr lang="nb-NO" sz="3600" b="0" i="0" u="none" strike="noStrike">
                <a:effectLst/>
              </a:rPr>
              <a:t>, </a:t>
            </a:r>
            <a:br>
              <a:rPr lang="nb-NO" sz="3600" b="0" i="0" u="none" strike="noStrike">
                <a:effectLst/>
              </a:rPr>
            </a:br>
            <a:r>
              <a:rPr lang="nb-NO" sz="3600" b="0" i="0" u="none" strike="noStrike" err="1">
                <a:effectLst/>
              </a:rPr>
              <a:t>let's</a:t>
            </a:r>
            <a:r>
              <a:rPr lang="nb-NO" sz="3600" b="0" i="0" u="none" strike="noStrike">
                <a:effectLst/>
              </a:rPr>
              <a:t> not just </a:t>
            </a:r>
            <a:r>
              <a:rPr lang="nb-NO" sz="3600" b="0" i="0" u="none" strike="noStrike" err="1">
                <a:effectLst/>
              </a:rPr>
              <a:t>find</a:t>
            </a:r>
            <a:r>
              <a:rPr lang="nb-NO" sz="3600" b="0" i="0" u="none" strike="noStrike">
                <a:effectLst/>
              </a:rPr>
              <a:t> </a:t>
            </a:r>
            <a:r>
              <a:rPr lang="nb-NO" sz="3600" b="0" i="0" u="none" strike="noStrike" err="1">
                <a:effectLst/>
              </a:rPr>
              <a:t>the</a:t>
            </a:r>
            <a:r>
              <a:rPr lang="nb-NO" sz="3600" b="0" i="0" u="none" strike="noStrike">
                <a:effectLst/>
              </a:rPr>
              <a:t> </a:t>
            </a:r>
            <a:r>
              <a:rPr lang="nb-NO" sz="3600" err="1"/>
              <a:t>new</a:t>
            </a:r>
            <a:r>
              <a:rPr lang="nb-NO" sz="3600"/>
              <a:t> talents</a:t>
            </a:r>
            <a:r>
              <a:rPr lang="nb-NO" sz="3600" b="0" i="0" u="none" strike="noStrike">
                <a:effectLst/>
              </a:rPr>
              <a:t>, </a:t>
            </a:r>
            <a:br>
              <a:rPr lang="nb-NO" sz="3600" b="0" i="0" u="none" strike="noStrike">
                <a:effectLst/>
              </a:rPr>
            </a:br>
            <a:br>
              <a:rPr lang="nb-NO" sz="3600" b="0" i="0" u="none" strike="noStrike">
                <a:effectLst/>
              </a:rPr>
            </a:br>
            <a:r>
              <a:rPr lang="nb-NO" sz="3600" b="0" i="0" u="none" strike="noStrike" err="1">
                <a:effectLst/>
              </a:rPr>
              <a:t>but</a:t>
            </a:r>
            <a:r>
              <a:rPr lang="nb-NO" sz="3600" b="0" i="0" u="none" strike="noStrike">
                <a:effectLst/>
              </a:rPr>
              <a:t> </a:t>
            </a:r>
            <a:r>
              <a:rPr lang="nb-NO" sz="3600" b="0" i="0" u="none" strike="noStrike" err="1">
                <a:effectLst/>
              </a:rPr>
              <a:t>create</a:t>
            </a:r>
            <a:r>
              <a:rPr lang="nb-NO" sz="3600" b="0" i="0" u="none" strike="noStrike">
                <a:effectLst/>
              </a:rPr>
              <a:t>, </a:t>
            </a:r>
            <a:r>
              <a:rPr lang="nb-NO" sz="3600" b="0" i="0" u="none" strike="noStrike" err="1">
                <a:effectLst/>
              </a:rPr>
              <a:t>nurture</a:t>
            </a:r>
            <a:r>
              <a:rPr lang="nb-NO" sz="3600" b="0" i="0" u="none" strike="noStrike">
                <a:effectLst/>
              </a:rPr>
              <a:t> and </a:t>
            </a:r>
            <a:r>
              <a:rPr lang="nb-NO" sz="3600" b="0" i="0" u="none" strike="noStrike" err="1">
                <a:effectLst/>
              </a:rPr>
              <a:t>keep</a:t>
            </a:r>
            <a:r>
              <a:rPr lang="nb-NO" sz="3600"/>
              <a:t> </a:t>
            </a:r>
            <a:r>
              <a:rPr lang="nb-NO" sz="3600" b="0" i="0" u="none" strike="noStrike" err="1">
                <a:effectLst/>
              </a:rPr>
              <a:t>them</a:t>
            </a:r>
            <a:r>
              <a:rPr lang="nb-NO" sz="3600" b="0" i="0" u="none" strike="noStrike">
                <a:effectLst/>
              </a:rPr>
              <a:t>.</a:t>
            </a:r>
            <a:endParaRPr lang="nb-NO" sz="3600"/>
          </a:p>
        </p:txBody>
      </p:sp>
    </p:spTree>
    <p:extLst>
      <p:ext uri="{BB962C8B-B14F-4D97-AF65-F5344CB8AC3E}">
        <p14:creationId xmlns:p14="http://schemas.microsoft.com/office/powerpoint/2010/main" val="41500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A5ECEC-1D9C-9CD6-DF20-C9899EF4E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figures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B9DA60DE-18B1-230F-8054-A27FB5B5CA9B}"/>
              </a:ext>
            </a:extLst>
          </p:cNvPr>
          <p:cNvSpPr/>
          <p:nvPr/>
        </p:nvSpPr>
        <p:spPr>
          <a:xfrm>
            <a:off x="956310" y="1690688"/>
            <a:ext cx="5024012" cy="132556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Haffer" pitchFamily="2" charset="77"/>
                <a:cs typeface="Haffer" pitchFamily="2" charset="77"/>
              </a:rPr>
              <a:t>App. 80 services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9D597E04-170C-6714-A7EA-6B3682A04F1D}"/>
              </a:ext>
            </a:extLst>
          </p:cNvPr>
          <p:cNvSpPr/>
          <p:nvPr/>
        </p:nvSpPr>
        <p:spPr>
          <a:xfrm>
            <a:off x="956310" y="3125799"/>
            <a:ext cx="5024012" cy="132556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Haffer" pitchFamily="2" charset="77"/>
                <a:cs typeface="Haffer" pitchFamily="2" charset="77"/>
              </a:rPr>
              <a:t>700 customers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95C275C9-760D-76D7-D3B9-AC27AECB0A1A}"/>
              </a:ext>
            </a:extLst>
          </p:cNvPr>
          <p:cNvSpPr/>
          <p:nvPr/>
        </p:nvSpPr>
        <p:spPr>
          <a:xfrm>
            <a:off x="956310" y="4560909"/>
            <a:ext cx="5024012" cy="132556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Haffer" pitchFamily="2" charset="77"/>
                <a:cs typeface="Haffer" pitchFamily="2" charset="77"/>
              </a:rPr>
              <a:t>1,5 million active </a:t>
            </a:r>
          </a:p>
          <a:p>
            <a:pPr algn="ctr"/>
            <a:r>
              <a:rPr lang="en-GB" sz="1600">
                <a:latin typeface="Haffer" pitchFamily="2" charset="77"/>
                <a:cs typeface="Haffer" pitchFamily="2" charset="77"/>
              </a:rPr>
              <a:t>users every day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4DD267A-4028-AB83-3782-F66D3D79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50" y="2162661"/>
            <a:ext cx="381617" cy="381617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67CF406F-65D3-0897-5638-E2B2865C3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50" y="3597771"/>
            <a:ext cx="381617" cy="38161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D4843AF8-A754-4B88-7381-8A891470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50" y="5032881"/>
            <a:ext cx="381617" cy="381617"/>
          </a:xfrm>
          <a:prstGeom prst="rect">
            <a:avLst/>
          </a:prstGeom>
        </p:spPr>
      </p:pic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4D2F6F7D-12C1-04A2-4C14-F2AC5F97BC78}"/>
              </a:ext>
            </a:extLst>
          </p:cNvPr>
          <p:cNvSpPr/>
          <p:nvPr/>
        </p:nvSpPr>
        <p:spPr>
          <a:xfrm>
            <a:off x="6329788" y="1690688"/>
            <a:ext cx="5024012" cy="1325563"/>
          </a:xfrm>
          <a:prstGeom prst="roundRect">
            <a:avLst/>
          </a:prstGeom>
          <a:solidFill>
            <a:schemeClr val="accent4"/>
          </a:solidFill>
          <a:ln w="0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accent1"/>
                </a:solidFill>
                <a:latin typeface="Haffer" pitchFamily="2" charset="77"/>
                <a:cs typeface="Haffer" pitchFamily="2" charset="77"/>
              </a:rPr>
              <a:t>App. 500 employees</a:t>
            </a: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33513F1A-6D5D-C47A-C67E-12292267E88B}"/>
              </a:ext>
            </a:extLst>
          </p:cNvPr>
          <p:cNvSpPr/>
          <p:nvPr/>
        </p:nvSpPr>
        <p:spPr>
          <a:xfrm>
            <a:off x="6329788" y="3125799"/>
            <a:ext cx="5024012" cy="1325563"/>
          </a:xfrm>
          <a:prstGeom prst="roundRect">
            <a:avLst/>
          </a:prstGeom>
          <a:solidFill>
            <a:schemeClr val="accent4"/>
          </a:solidFill>
          <a:ln w="0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accent1"/>
                </a:solidFill>
                <a:latin typeface="Haffer" pitchFamily="2" charset="77"/>
                <a:cs typeface="Haffer" pitchFamily="2" charset="77"/>
              </a:rPr>
              <a:t>Main office in Trondheim</a:t>
            </a: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FC41837E-B1DB-9DDA-8EBA-574B3B1FAAE1}"/>
              </a:ext>
            </a:extLst>
          </p:cNvPr>
          <p:cNvSpPr/>
          <p:nvPr/>
        </p:nvSpPr>
        <p:spPr>
          <a:xfrm>
            <a:off x="6329788" y="4560909"/>
            <a:ext cx="5024012" cy="1325563"/>
          </a:xfrm>
          <a:prstGeom prst="roundRect">
            <a:avLst/>
          </a:prstGeom>
          <a:solidFill>
            <a:schemeClr val="accent4"/>
          </a:solidFill>
          <a:ln w="0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accent1"/>
                </a:solidFill>
                <a:latin typeface="Haffer" pitchFamily="2" charset="77"/>
                <a:cs typeface="Haffer" pitchFamily="2" charset="77"/>
              </a:rPr>
              <a:t>Also offices in</a:t>
            </a:r>
            <a:br>
              <a:rPr lang="en-GB" sz="1600">
                <a:solidFill>
                  <a:schemeClr val="accent1"/>
                </a:solidFill>
                <a:latin typeface="Haffer" pitchFamily="2" charset="77"/>
                <a:cs typeface="Haffer" pitchFamily="2" charset="77"/>
              </a:rPr>
            </a:br>
            <a:r>
              <a:rPr lang="en-GB" sz="1600">
                <a:solidFill>
                  <a:schemeClr val="accent1"/>
                </a:solidFill>
                <a:latin typeface="Haffer" pitchFamily="2" charset="77"/>
                <a:cs typeface="Haffer" pitchFamily="2" charset="77"/>
              </a:rPr>
              <a:t>Bergen and Oslo</a:t>
            </a: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5431D5BA-5991-8017-9450-580D8142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128" y="2162661"/>
            <a:ext cx="381617" cy="381617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17E773E3-7F5D-BB6B-C99A-BC531AC1A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128" y="3597771"/>
            <a:ext cx="381617" cy="38161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36634153-2E47-771B-DDD7-752AC0658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128" y="5032881"/>
            <a:ext cx="381617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4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D53F6E-FBB9-EE97-B9B0-AAD9459D5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338" y="2024743"/>
            <a:ext cx="9144000" cy="2598057"/>
          </a:xfrm>
        </p:spPr>
        <p:txBody>
          <a:bodyPr>
            <a:noAutofit/>
          </a:bodyPr>
          <a:lstStyle/>
          <a:p>
            <a:pPr algn="ctr"/>
            <a:r>
              <a:rPr lang="en-GB" sz="4800">
                <a:latin typeface="Haffer"/>
              </a:rPr>
              <a:t>What Got You Here, </a:t>
            </a:r>
            <a:br>
              <a:rPr lang="en-GB" sz="4800">
                <a:latin typeface="Haffer"/>
              </a:rPr>
            </a:br>
            <a:r>
              <a:rPr lang="en-GB" sz="4800">
                <a:latin typeface="Haffer"/>
              </a:rPr>
              <a:t>Won´t Get You There</a:t>
            </a:r>
            <a:br>
              <a:rPr lang="en-GB" sz="4800">
                <a:latin typeface="Haffer"/>
              </a:rPr>
            </a:br>
            <a:br>
              <a:rPr lang="en-GB" sz="4800">
                <a:latin typeface="Haffer"/>
              </a:rPr>
            </a:br>
            <a:r>
              <a:rPr lang="en-GB" sz="3200">
                <a:latin typeface="Haffer"/>
              </a:rPr>
              <a:t>Strategies for Recruiting Network Talents</a:t>
            </a:r>
            <a:endParaRPr lang="en-GB" sz="4800">
              <a:latin typeface="Haffer"/>
            </a:endParaRPr>
          </a:p>
        </p:txBody>
      </p:sp>
    </p:spTree>
    <p:extLst>
      <p:ext uri="{BB962C8B-B14F-4D97-AF65-F5344CB8AC3E}">
        <p14:creationId xmlns:p14="http://schemas.microsoft.com/office/powerpoint/2010/main" val="7300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4CA5BF3-5B0A-1ED3-E3E9-725FB065B0C7}"/>
              </a:ext>
            </a:extLst>
          </p:cNvPr>
          <p:cNvSpPr/>
          <p:nvPr/>
        </p:nvSpPr>
        <p:spPr>
          <a:xfrm>
            <a:off x="5286374" y="1108396"/>
            <a:ext cx="6905626" cy="4874278"/>
          </a:xfrm>
          <a:prstGeom prst="rect">
            <a:avLst/>
          </a:prstGeom>
          <a:solidFill>
            <a:srgbClr val="FA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B5FD07-48B4-8A5E-66C8-696C9E1D0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39" y="1564288"/>
            <a:ext cx="5914664" cy="4351338"/>
          </a:xfrm>
        </p:spPr>
        <p:txBody>
          <a:bodyPr/>
          <a:lstStyle/>
          <a:p>
            <a:r>
              <a:rPr lang="nb-NO" sz="2000" i="0" u="none" strike="noStrike">
                <a:effectLst/>
              </a:rPr>
              <a:t>75% </a:t>
            </a:r>
            <a:r>
              <a:rPr lang="nb-NO" sz="2000" i="0" u="none" strike="noStrike" err="1">
                <a:effectLst/>
              </a:rPr>
              <a:t>of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employers</a:t>
            </a:r>
            <a:r>
              <a:rPr lang="nb-NO" sz="2000" i="0" u="none" strike="noStrike">
                <a:effectLst/>
              </a:rPr>
              <a:t> in 21 European </a:t>
            </a:r>
            <a:r>
              <a:rPr lang="nb-NO" sz="2000" i="0" u="none" strike="noStrike" err="1">
                <a:effectLst/>
              </a:rPr>
              <a:t>countries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could</a:t>
            </a:r>
            <a:r>
              <a:rPr lang="nb-NO" sz="2000" i="0" u="none" strike="noStrike">
                <a:effectLst/>
              </a:rPr>
              <a:t> not </a:t>
            </a:r>
            <a:r>
              <a:rPr lang="nb-NO" sz="2000" i="0" u="none" strike="noStrike" err="1">
                <a:effectLst/>
              </a:rPr>
              <a:t>find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workers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equipped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with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the</a:t>
            </a:r>
            <a:r>
              <a:rPr lang="nb-NO" sz="2000" i="0" u="none" strike="noStrike">
                <a:effectLst/>
              </a:rPr>
              <a:t> right skills in 2023. </a:t>
            </a:r>
          </a:p>
          <a:p>
            <a:endParaRPr lang="nb-NO" sz="2000" i="0" u="none" strike="noStrike">
              <a:effectLst/>
            </a:endParaRPr>
          </a:p>
          <a:p>
            <a:r>
              <a:rPr lang="nb-NO" sz="2000" i="0" u="none" strike="noStrike">
                <a:effectLst/>
              </a:rPr>
              <a:t>This </a:t>
            </a:r>
            <a:r>
              <a:rPr lang="nb-NO" sz="2000" i="0" u="none" strike="noStrike" err="1">
                <a:effectLst/>
              </a:rPr>
              <a:t>was</a:t>
            </a:r>
            <a:r>
              <a:rPr lang="nb-NO" sz="2000" i="0" u="none" strike="noStrike">
                <a:effectLst/>
              </a:rPr>
              <a:t> up from 42% in 2018, an </a:t>
            </a:r>
            <a:r>
              <a:rPr lang="nb-NO" sz="2000" i="0" u="none" strike="noStrike" err="1">
                <a:effectLst/>
              </a:rPr>
              <a:t>increase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of</a:t>
            </a:r>
            <a:r>
              <a:rPr lang="nb-NO" sz="2000" i="0" u="none" strike="noStrike">
                <a:effectLst/>
              </a:rPr>
              <a:t> 33 </a:t>
            </a:r>
            <a:r>
              <a:rPr lang="nb-NO" sz="2000" i="0" u="none" strike="noStrike" err="1">
                <a:effectLst/>
              </a:rPr>
              <a:t>percentage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points</a:t>
            </a:r>
            <a:r>
              <a:rPr lang="nb-NO" sz="2000" i="0" u="none" strike="noStrike">
                <a:effectLst/>
              </a:rPr>
              <a:t>. </a:t>
            </a:r>
          </a:p>
          <a:p>
            <a:endParaRPr lang="nb-NO" sz="2000" i="0" u="none" strike="noStrike">
              <a:effectLst/>
            </a:endParaRPr>
          </a:p>
          <a:p>
            <a:r>
              <a:rPr lang="nb-NO" sz="2000" i="0" u="none" strike="noStrike">
                <a:effectLst/>
              </a:rPr>
              <a:t>And </a:t>
            </a:r>
            <a:r>
              <a:rPr lang="nb-NO" sz="2000" i="0" u="none" strike="noStrike" err="1">
                <a:effectLst/>
              </a:rPr>
              <a:t>there's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no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sign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of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demand</a:t>
            </a:r>
            <a:r>
              <a:rPr lang="nb-NO" sz="2000" i="0" u="none" strike="noStrike">
                <a:effectLst/>
              </a:rPr>
              <a:t> for </a:t>
            </a:r>
            <a:r>
              <a:rPr lang="nb-NO" sz="2000" i="0" u="none" strike="noStrike" err="1">
                <a:effectLst/>
              </a:rPr>
              <a:t>skilled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workers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slowing</a:t>
            </a:r>
            <a:r>
              <a:rPr lang="nb-NO" sz="2000" i="0" u="none" strike="noStrike">
                <a:effectLst/>
              </a:rPr>
              <a:t> </a:t>
            </a:r>
            <a:r>
              <a:rPr lang="nb-NO" sz="2000" i="0" u="none" strike="noStrike" err="1">
                <a:effectLst/>
              </a:rPr>
              <a:t>any</a:t>
            </a:r>
            <a:r>
              <a:rPr lang="nb-NO" sz="2000" i="0" u="none" strike="noStrike">
                <a:effectLst/>
              </a:rPr>
              <a:t> time </a:t>
            </a:r>
            <a:r>
              <a:rPr lang="nb-NO" sz="2000" i="0" u="none" strike="noStrike" err="1">
                <a:effectLst/>
              </a:rPr>
              <a:t>soon</a:t>
            </a:r>
            <a:r>
              <a:rPr lang="nb-NO" sz="2000" i="0" u="none" strike="noStrike">
                <a:effectLst/>
              </a:rPr>
              <a:t>.</a:t>
            </a:r>
            <a:endParaRPr lang="nb-NO" sz="2000"/>
          </a:p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D51D056-4DA6-12F9-58D9-936A24C1C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00025"/>
            <a:ext cx="5286375" cy="749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94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4165E256-9E78-805F-702B-4DFB0EBEB492}"/>
              </a:ext>
            </a:extLst>
          </p:cNvPr>
          <p:cNvSpPr/>
          <p:nvPr/>
        </p:nvSpPr>
        <p:spPr>
          <a:xfrm>
            <a:off x="0" y="987425"/>
            <a:ext cx="5572239" cy="4874278"/>
          </a:xfrm>
          <a:prstGeom prst="rect">
            <a:avLst/>
          </a:prstGeom>
          <a:solidFill>
            <a:srgbClr val="FA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6A01450-C9E4-D392-409E-C2CEEE0E40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75" b="-162"/>
          <a:stretch/>
        </p:blipFill>
        <p:spPr>
          <a:xfrm>
            <a:off x="5572239" y="987425"/>
            <a:ext cx="6639844" cy="4881563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5EED31-03EE-E627-7F62-1160606E6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1661" y="1523206"/>
            <a:ext cx="4381918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0" i="0" u="none" strike="noStrike">
                <a:effectLst/>
              </a:rPr>
              <a:t>The </a:t>
            </a:r>
            <a:r>
              <a:rPr lang="nb-NO" sz="2400" b="0" i="0" u="none" strike="noStrike" err="1">
                <a:effectLst/>
              </a:rPr>
              <a:t>competition</a:t>
            </a:r>
            <a:r>
              <a:rPr lang="nb-NO" sz="2400" b="0" i="0" u="none" strike="noStrike">
                <a:effectLst/>
              </a:rPr>
              <a:t> for </a:t>
            </a:r>
            <a:r>
              <a:rPr lang="nb-NO" sz="2400" b="0" i="0" u="none" strike="noStrike" err="1">
                <a:effectLst/>
              </a:rPr>
              <a:t>the</a:t>
            </a:r>
            <a:r>
              <a:rPr lang="nb-NO" sz="2400" b="0" i="0" u="none" strike="noStrike">
                <a:effectLst/>
              </a:rPr>
              <a:t> most </a:t>
            </a:r>
            <a:r>
              <a:rPr lang="nb-NO" sz="2400" b="0" i="0" u="none" strike="noStrike" err="1">
                <a:effectLst/>
              </a:rPr>
              <a:t>skilled</a:t>
            </a:r>
            <a:r>
              <a:rPr lang="nb-NO" sz="2400" b="0" i="0" u="none" strike="noStrike">
                <a:effectLst/>
              </a:rPr>
              <a:t> </a:t>
            </a:r>
            <a:r>
              <a:rPr lang="nb-NO" sz="2400" b="0" i="0" u="none" strike="noStrike" err="1">
                <a:effectLst/>
              </a:rPr>
              <a:t>individuals</a:t>
            </a:r>
            <a:r>
              <a:rPr lang="nb-NO" sz="2400" b="0" i="0" u="none" strike="noStrike">
                <a:effectLst/>
              </a:rPr>
              <a:t> has </a:t>
            </a:r>
            <a:r>
              <a:rPr lang="nb-NO" sz="2400" b="0" i="0" u="none" strike="noStrike" err="1">
                <a:effectLst/>
              </a:rPr>
              <a:t>become</a:t>
            </a:r>
            <a:r>
              <a:rPr lang="nb-NO" sz="2400" b="0" i="0" u="none" strike="noStrike">
                <a:effectLst/>
              </a:rPr>
              <a:t> </a:t>
            </a:r>
            <a:r>
              <a:rPr lang="nb-NO" sz="2400" b="0" i="0" u="none" strike="noStrike" err="1">
                <a:effectLst/>
              </a:rPr>
              <a:t>increasingly</a:t>
            </a:r>
            <a:r>
              <a:rPr lang="nb-NO" sz="2400" b="0" i="0" u="none" strike="noStrike">
                <a:effectLst/>
              </a:rPr>
              <a:t> </a:t>
            </a:r>
            <a:r>
              <a:rPr lang="nb-NO" sz="2400" b="0" i="0" u="none" strike="noStrike" err="1">
                <a:effectLst/>
              </a:rPr>
              <a:t>tough</a:t>
            </a:r>
            <a:r>
              <a:rPr lang="nb-NO" sz="2400" b="0" i="0" u="none" strike="noStrike">
                <a:effectLst/>
              </a:rPr>
              <a:t> </a:t>
            </a:r>
            <a:r>
              <a:rPr lang="nb-NO" sz="2400" b="0" i="0" u="none" strike="noStrike" err="1">
                <a:effectLst/>
              </a:rPr>
              <a:t>among</a:t>
            </a:r>
            <a:r>
              <a:rPr lang="nb-NO" sz="2400" b="0" i="0" u="none" strike="noStrike">
                <a:effectLst/>
              </a:rPr>
              <a:t> Norwegian </a:t>
            </a:r>
            <a:r>
              <a:rPr lang="nb-NO" sz="2400" b="0" i="0" u="none" strike="noStrike" err="1">
                <a:effectLst/>
              </a:rPr>
              <a:t>companies</a:t>
            </a:r>
            <a:r>
              <a:rPr lang="nb-NO" sz="2400" b="0" i="0" u="none" strike="noStrike">
                <a:effectLst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err="1"/>
              <a:t>Highest</a:t>
            </a:r>
            <a:r>
              <a:rPr lang="nb-NO" sz="2400"/>
              <a:t> </a:t>
            </a:r>
            <a:r>
              <a:rPr lang="nb-NO" sz="2400" err="1"/>
              <a:t>demand</a:t>
            </a:r>
            <a:r>
              <a:rPr lang="nb-NO" sz="2400"/>
              <a:t> for </a:t>
            </a:r>
            <a:r>
              <a:rPr lang="nb-NO" sz="2400" err="1"/>
              <a:t>recruitment</a:t>
            </a:r>
            <a:r>
              <a:rPr lang="nb-NO" sz="2400"/>
              <a:t> in IT, </a:t>
            </a:r>
            <a:r>
              <a:rPr lang="nb-NO" sz="2400" err="1"/>
              <a:t>engineering</a:t>
            </a:r>
            <a:r>
              <a:rPr lang="nb-NO" sz="2400"/>
              <a:t>, and </a:t>
            </a:r>
            <a:r>
              <a:rPr lang="nb-NO" sz="2400" err="1"/>
              <a:t>technical</a:t>
            </a:r>
            <a:r>
              <a:rPr lang="nb-NO" sz="2400"/>
              <a:t> </a:t>
            </a:r>
            <a:r>
              <a:rPr lang="nb-NO" sz="2400" err="1"/>
              <a:t>fields</a:t>
            </a:r>
            <a:r>
              <a:rPr lang="nb-NO" sz="2400"/>
              <a:t>.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14AF575-D08D-E475-F1D0-7E2E67603FDF}"/>
              </a:ext>
            </a:extLst>
          </p:cNvPr>
          <p:cNvSpPr txBox="1"/>
          <p:nvPr/>
        </p:nvSpPr>
        <p:spPr>
          <a:xfrm>
            <a:off x="9642904" y="5868988"/>
            <a:ext cx="2549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0" i="1" u="none" strike="noStrike">
                <a:solidFill>
                  <a:srgbClr val="374151"/>
                </a:solidFill>
                <a:effectLst/>
                <a:latin typeface="__haffer_14b61f"/>
              </a:rPr>
              <a:t>Skills and </a:t>
            </a:r>
            <a:r>
              <a:rPr lang="nb-NO" sz="1100" b="0" i="1" u="none" strike="noStrike" err="1">
                <a:solidFill>
                  <a:srgbClr val="374151"/>
                </a:solidFill>
                <a:effectLst/>
                <a:latin typeface="__haffer_14b61f"/>
              </a:rPr>
              <a:t>Workforce</a:t>
            </a:r>
            <a:r>
              <a:rPr lang="nb-NO" sz="1100" b="0" i="1" u="none" strike="noStrike">
                <a:solidFill>
                  <a:srgbClr val="374151"/>
                </a:solidFill>
                <a:effectLst/>
                <a:latin typeface="__haffer_14b61f"/>
              </a:rPr>
              <a:t> Insights from </a:t>
            </a:r>
            <a:r>
              <a:rPr lang="nb-NO" sz="1100" b="0" i="1" u="none" strike="noStrike" err="1">
                <a:solidFill>
                  <a:srgbClr val="374151"/>
                </a:solidFill>
                <a:effectLst/>
                <a:latin typeface="__haffer_14b61f"/>
              </a:rPr>
              <a:t>NHO’s</a:t>
            </a:r>
            <a:r>
              <a:rPr lang="nb-NO" sz="1100" b="0" i="1" u="none" strike="noStrike">
                <a:solidFill>
                  <a:srgbClr val="374151"/>
                </a:solidFill>
                <a:effectLst/>
                <a:latin typeface="__haffer_14b61f"/>
              </a:rPr>
              <a:t> </a:t>
            </a:r>
          </a:p>
          <a:p>
            <a:r>
              <a:rPr lang="nb-NO" sz="1100" b="0" i="1" u="none" strike="noStrike">
                <a:solidFill>
                  <a:srgbClr val="374151"/>
                </a:solidFill>
                <a:effectLst/>
                <a:latin typeface="__haffer_14b61f"/>
              </a:rPr>
              <a:t>Skills Barometer 2024, r</a:t>
            </a:r>
            <a:r>
              <a:rPr lang="nb-NO" sz="1100" i="1"/>
              <a:t>eport from </a:t>
            </a:r>
            <a:r>
              <a:rPr lang="nb-NO" sz="1100" i="1" err="1"/>
              <a:t>Nifu</a:t>
            </a:r>
            <a:endParaRPr lang="nb-NO" sz="1100" i="1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C821AB0-1368-523E-82B0-BD455B7E74EB}"/>
              </a:ext>
            </a:extLst>
          </p:cNvPr>
          <p:cNvSpPr txBox="1"/>
          <p:nvPr/>
        </p:nvSpPr>
        <p:spPr>
          <a:xfrm>
            <a:off x="8630653" y="4331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12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5EEA3-C9CA-48AF-9550-BB3B0DFD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va gjør vi når Europa tørker? - Naturviterne">
            <a:extLst>
              <a:ext uri="{FF2B5EF4-FFF2-40B4-BE49-F238E27FC236}">
                <a16:creationId xmlns:a16="http://schemas.microsoft.com/office/drawing/2014/main" id="{F8D34769-9B8D-25BE-8CF0-21C318D7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566" y="-223005"/>
            <a:ext cx="20732413" cy="1166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F0CA667-E72C-6336-B828-E992E1E34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005" y="511114"/>
            <a:ext cx="5581650" cy="1325563"/>
          </a:xfrm>
        </p:spPr>
        <p:txBody>
          <a:bodyPr anchor="ctr">
            <a:normAutofit/>
          </a:bodyPr>
          <a:lstStyle/>
          <a:p>
            <a:r>
              <a:rPr lang="nb-NO" sz="4000" b="1">
                <a:solidFill>
                  <a:schemeClr val="bg1"/>
                </a:solidFill>
              </a:rPr>
              <a:t>My </a:t>
            </a:r>
            <a:r>
              <a:rPr lang="nb-NO" sz="4000" b="1" err="1">
                <a:solidFill>
                  <a:schemeClr val="bg1"/>
                </a:solidFill>
              </a:rPr>
              <a:t>market</a:t>
            </a:r>
            <a:r>
              <a:rPr lang="nb-NO" sz="4000" b="1">
                <a:solidFill>
                  <a:schemeClr val="bg1"/>
                </a:solidFill>
              </a:rPr>
              <a:t> landscape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4B41485-4BF3-0A54-69A3-3565EED2A69E}"/>
              </a:ext>
            </a:extLst>
          </p:cNvPr>
          <p:cNvSpPr txBox="1"/>
          <p:nvPr/>
        </p:nvSpPr>
        <p:spPr>
          <a:xfrm>
            <a:off x="2507005" y="1644993"/>
            <a:ext cx="65388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chemeClr val="bg1"/>
                </a:solidFill>
              </a:rPr>
              <a:t>growing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demand</a:t>
            </a:r>
            <a:r>
              <a:rPr lang="nb-NO" sz="2800">
                <a:solidFill>
                  <a:schemeClr val="bg1"/>
                </a:solidFill>
              </a:rPr>
              <a:t> for </a:t>
            </a:r>
            <a:r>
              <a:rPr lang="nb-NO" sz="2800" err="1">
                <a:solidFill>
                  <a:schemeClr val="bg1"/>
                </a:solidFill>
              </a:rPr>
              <a:t>top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network</a:t>
            </a:r>
            <a:r>
              <a:rPr lang="nb-NO" sz="2800">
                <a:solidFill>
                  <a:schemeClr val="bg1"/>
                </a:solidFill>
              </a:rPr>
              <a:t> talents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chemeClr val="bg1"/>
                </a:solidFill>
              </a:rPr>
              <a:t>expanding</a:t>
            </a:r>
            <a:r>
              <a:rPr lang="nb-NO" sz="2800">
                <a:solidFill>
                  <a:schemeClr val="bg1"/>
                </a:solidFill>
              </a:rPr>
              <a:t> skills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>
                <a:solidFill>
                  <a:schemeClr val="bg1"/>
                </a:solidFill>
              </a:rPr>
              <a:t>talent </a:t>
            </a:r>
            <a:r>
              <a:rPr lang="nb-NO" sz="2800" err="1">
                <a:solidFill>
                  <a:schemeClr val="bg1"/>
                </a:solidFill>
              </a:rPr>
              <a:t>cannibalization</a:t>
            </a:r>
            <a:r>
              <a:rPr lang="nb-NO" sz="280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>
                <a:solidFill>
                  <a:schemeClr val="bg1"/>
                </a:solidFill>
              </a:rPr>
              <a:t>a male-dominant </a:t>
            </a:r>
            <a:r>
              <a:rPr lang="nb-NO" sz="2800" err="1">
                <a:solidFill>
                  <a:schemeClr val="bg1"/>
                </a:solidFill>
              </a:rPr>
              <a:t>workforce</a:t>
            </a:r>
            <a:r>
              <a:rPr lang="nb-NO" sz="2800" b="0" i="0" u="none" strike="noStrike">
                <a:solidFill>
                  <a:schemeClr val="bg1"/>
                </a:solidFill>
                <a:effectLst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>
                <a:solidFill>
                  <a:schemeClr val="bg1"/>
                </a:solidFill>
              </a:rPr>
              <a:t>r</a:t>
            </a:r>
            <a:r>
              <a:rPr lang="nb-NO" sz="2800" b="0" i="0" u="none" strike="noStrike">
                <a:solidFill>
                  <a:schemeClr val="bg1"/>
                </a:solidFill>
                <a:effectLst/>
              </a:rPr>
              <a:t>apid </a:t>
            </a:r>
            <a:r>
              <a:rPr lang="nb-NO" sz="2800" b="0" i="0" u="none" strike="noStrike" err="1">
                <a:solidFill>
                  <a:schemeClr val="bg1"/>
                </a:solidFill>
                <a:effectLst/>
              </a:rPr>
              <a:t>technological</a:t>
            </a:r>
            <a:r>
              <a:rPr lang="nb-NO" sz="2800" b="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nb-NO" sz="2800" b="0" i="0" u="none" strike="noStrike" err="1">
                <a:solidFill>
                  <a:schemeClr val="bg1"/>
                </a:solidFill>
                <a:effectLst/>
              </a:rPr>
              <a:t>changes</a:t>
            </a:r>
            <a:r>
              <a:rPr lang="nb-NO" sz="2800" b="0" i="0" u="none" strike="noStrike">
                <a:solidFill>
                  <a:schemeClr val="bg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14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Statue Abraham Lincoln photo and picture">
            <a:extLst>
              <a:ext uri="{FF2B5EF4-FFF2-40B4-BE49-F238E27FC236}">
                <a16:creationId xmlns:a16="http://schemas.microsoft.com/office/drawing/2014/main" id="{20C01323-5177-54B5-1C99-6E463458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088"/>
            <a:ext cx="12191999" cy="81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A3D955F-418D-9239-150C-B01DEA880345}"/>
              </a:ext>
            </a:extLst>
          </p:cNvPr>
          <p:cNvSpPr txBox="1"/>
          <p:nvPr/>
        </p:nvSpPr>
        <p:spPr>
          <a:xfrm>
            <a:off x="2223653" y="873754"/>
            <a:ext cx="35329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>
                <a:solidFill>
                  <a:schemeClr val="bg1"/>
                </a:solidFill>
              </a:rPr>
              <a:t>«The best </a:t>
            </a:r>
            <a:r>
              <a:rPr lang="nb-NO" sz="3600" err="1">
                <a:solidFill>
                  <a:schemeClr val="bg1"/>
                </a:solidFill>
              </a:rPr>
              <a:t>way</a:t>
            </a:r>
            <a:r>
              <a:rPr lang="nb-NO" sz="3600">
                <a:solidFill>
                  <a:schemeClr val="bg1"/>
                </a:solidFill>
              </a:rPr>
              <a:t> </a:t>
            </a:r>
          </a:p>
          <a:p>
            <a:r>
              <a:rPr lang="nb-NO" sz="3600">
                <a:solidFill>
                  <a:schemeClr val="bg1"/>
                </a:solidFill>
              </a:rPr>
              <a:t>to </a:t>
            </a:r>
            <a:r>
              <a:rPr lang="nb-NO" sz="3600" err="1">
                <a:solidFill>
                  <a:schemeClr val="bg1"/>
                </a:solidFill>
              </a:rPr>
              <a:t>predict</a:t>
            </a:r>
            <a:r>
              <a:rPr lang="nb-NO" sz="3600">
                <a:solidFill>
                  <a:schemeClr val="bg1"/>
                </a:solidFill>
              </a:rPr>
              <a:t> </a:t>
            </a:r>
          </a:p>
          <a:p>
            <a:r>
              <a:rPr lang="nb-NO" sz="3600" err="1">
                <a:solidFill>
                  <a:schemeClr val="bg1"/>
                </a:solidFill>
              </a:rPr>
              <a:t>the</a:t>
            </a:r>
            <a:r>
              <a:rPr lang="nb-NO" sz="3600">
                <a:solidFill>
                  <a:schemeClr val="bg1"/>
                </a:solidFill>
              </a:rPr>
              <a:t> </a:t>
            </a:r>
            <a:r>
              <a:rPr lang="nb-NO" sz="3600" err="1">
                <a:solidFill>
                  <a:schemeClr val="bg1"/>
                </a:solidFill>
              </a:rPr>
              <a:t>future</a:t>
            </a:r>
            <a:r>
              <a:rPr lang="nb-NO" sz="3600">
                <a:solidFill>
                  <a:schemeClr val="bg1"/>
                </a:solidFill>
              </a:rPr>
              <a:t> </a:t>
            </a:r>
          </a:p>
          <a:p>
            <a:r>
              <a:rPr lang="nb-NO" sz="3600">
                <a:solidFill>
                  <a:schemeClr val="bg1"/>
                </a:solidFill>
              </a:rPr>
              <a:t>is to </a:t>
            </a:r>
          </a:p>
          <a:p>
            <a:r>
              <a:rPr lang="nb-NO" sz="3600" err="1">
                <a:solidFill>
                  <a:schemeClr val="bg1"/>
                </a:solidFill>
              </a:rPr>
              <a:t>create</a:t>
            </a:r>
            <a:r>
              <a:rPr lang="nb-NO" sz="3600">
                <a:solidFill>
                  <a:schemeClr val="bg1"/>
                </a:solidFill>
              </a:rPr>
              <a:t> it.»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162C060-9D0B-2F71-ACAC-AB2182E875BA}"/>
              </a:ext>
            </a:extLst>
          </p:cNvPr>
          <p:cNvSpPr txBox="1"/>
          <p:nvPr/>
        </p:nvSpPr>
        <p:spPr>
          <a:xfrm>
            <a:off x="2223653" y="3785063"/>
            <a:ext cx="2369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</a:rPr>
              <a:t>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2960787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skjermbilde, rom, kunst&#10;&#10;Automatisk generert beskrivelse">
            <a:extLst>
              <a:ext uri="{FF2B5EF4-FFF2-40B4-BE49-F238E27FC236}">
                <a16:creationId xmlns:a16="http://schemas.microsoft.com/office/drawing/2014/main" id="{B6FE6C2E-B59B-5B1F-4E6D-9E1B0BC63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289" y="0"/>
            <a:ext cx="13174578" cy="6858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7670B82-FFC1-68D7-CD6B-C9548CE3F9BF}"/>
              </a:ext>
            </a:extLst>
          </p:cNvPr>
          <p:cNvSpPr txBox="1"/>
          <p:nvPr/>
        </p:nvSpPr>
        <p:spPr>
          <a:xfrm>
            <a:off x="5496790" y="2455377"/>
            <a:ext cx="525780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b="0" i="0" u="none" strike="noStrike" err="1">
                <a:solidFill>
                  <a:schemeClr val="bg1"/>
                </a:solidFill>
                <a:effectLst/>
              </a:rPr>
              <a:t>adaptable</a:t>
            </a:r>
            <a:r>
              <a:rPr lang="nb-NO" sz="2800" b="0" i="0" u="none" strike="noStrike">
                <a:solidFill>
                  <a:schemeClr val="bg1"/>
                </a:solidFill>
                <a:effectLst/>
              </a:rPr>
              <a:t> and </a:t>
            </a:r>
            <a:r>
              <a:rPr lang="nb-NO" sz="2800" b="0" i="0" u="none" strike="noStrike" err="1">
                <a:solidFill>
                  <a:schemeClr val="bg1"/>
                </a:solidFill>
                <a:effectLst/>
              </a:rPr>
              <a:t>eager</a:t>
            </a:r>
            <a:r>
              <a:rPr lang="nb-NO" sz="2800" b="0" i="0" u="none" strike="noStrike">
                <a:solidFill>
                  <a:schemeClr val="bg1"/>
                </a:solidFill>
                <a:effectLst/>
              </a:rPr>
              <a:t> to </a:t>
            </a:r>
            <a:r>
              <a:rPr lang="nb-NO" sz="2800" b="0" i="0" u="none" strike="noStrike" err="1">
                <a:solidFill>
                  <a:schemeClr val="bg1"/>
                </a:solidFill>
                <a:effectLst/>
              </a:rPr>
              <a:t>learn</a:t>
            </a:r>
            <a:endParaRPr lang="nb-NO" sz="2800" b="0" i="0" u="none" strike="noStrike">
              <a:solidFill>
                <a:schemeClr val="bg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>
                <a:solidFill>
                  <a:schemeClr val="bg1"/>
                </a:solidFill>
              </a:rPr>
              <a:t>forward-</a:t>
            </a:r>
            <a:r>
              <a:rPr lang="nb-NO" sz="2800" err="1">
                <a:solidFill>
                  <a:schemeClr val="bg1"/>
                </a:solidFill>
              </a:rPr>
              <a:t>thinking</a:t>
            </a:r>
            <a:r>
              <a:rPr lang="nb-NO" sz="2800">
                <a:solidFill>
                  <a:schemeClr val="bg1"/>
                </a:solidFill>
              </a:rPr>
              <a:t> and </a:t>
            </a:r>
            <a:r>
              <a:rPr lang="nb-NO" sz="2800" err="1">
                <a:solidFill>
                  <a:schemeClr val="bg1"/>
                </a:solidFill>
              </a:rPr>
              <a:t>courageous</a:t>
            </a:r>
            <a:r>
              <a:rPr lang="nb-NO" sz="280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chemeClr val="bg1"/>
                </a:solidFill>
              </a:rPr>
              <a:t>innovate</a:t>
            </a:r>
            <a:r>
              <a:rPr lang="nb-NO" sz="2800">
                <a:solidFill>
                  <a:schemeClr val="bg1"/>
                </a:solidFill>
              </a:rPr>
              <a:t> and </a:t>
            </a:r>
            <a:r>
              <a:rPr lang="nb-NO" sz="2800" err="1">
                <a:solidFill>
                  <a:schemeClr val="bg1"/>
                </a:solidFill>
              </a:rPr>
              <a:t>challenge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the</a:t>
            </a:r>
            <a:r>
              <a:rPr lang="nb-NO" sz="2800">
                <a:solidFill>
                  <a:schemeClr val="bg1"/>
                </a:solidFill>
              </a:rPr>
              <a:t> status </a:t>
            </a:r>
            <a:r>
              <a:rPr lang="nb-NO" sz="2800" err="1">
                <a:solidFill>
                  <a:schemeClr val="bg1"/>
                </a:solidFill>
              </a:rPr>
              <a:t>quo</a:t>
            </a:r>
            <a:endParaRPr lang="nb-NO" sz="28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err="1">
                <a:solidFill>
                  <a:schemeClr val="bg1"/>
                </a:solidFill>
              </a:rPr>
              <a:t>combining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creativity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with</a:t>
            </a:r>
            <a:r>
              <a:rPr lang="nb-NO" sz="2800">
                <a:solidFill>
                  <a:schemeClr val="bg1"/>
                </a:solidFill>
              </a:rPr>
              <a:t> </a:t>
            </a:r>
            <a:r>
              <a:rPr lang="nb-NO" sz="2800" err="1">
                <a:solidFill>
                  <a:schemeClr val="bg1"/>
                </a:solidFill>
              </a:rPr>
              <a:t>technical</a:t>
            </a:r>
            <a:r>
              <a:rPr lang="nb-NO" sz="2800">
                <a:solidFill>
                  <a:schemeClr val="bg1"/>
                </a:solidFill>
              </a:rPr>
              <a:t> skills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65BC85C-40F7-C36E-189E-23852F8DE1BB}"/>
              </a:ext>
            </a:extLst>
          </p:cNvPr>
          <p:cNvSpPr txBox="1"/>
          <p:nvPr/>
        </p:nvSpPr>
        <p:spPr>
          <a:xfrm>
            <a:off x="5496790" y="895234"/>
            <a:ext cx="6151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err="1">
                <a:solidFill>
                  <a:schemeClr val="bg1"/>
                </a:solidFill>
              </a:rPr>
              <a:t>What</a:t>
            </a:r>
            <a:r>
              <a:rPr lang="nb-NO" sz="4000">
                <a:solidFill>
                  <a:schemeClr val="bg1"/>
                </a:solidFill>
              </a:rPr>
              <a:t> </a:t>
            </a:r>
            <a:r>
              <a:rPr lang="nb-NO" sz="4000" err="1">
                <a:solidFill>
                  <a:schemeClr val="bg1"/>
                </a:solidFill>
              </a:rPr>
              <a:t>kind</a:t>
            </a:r>
            <a:r>
              <a:rPr lang="nb-NO" sz="4000">
                <a:solidFill>
                  <a:schemeClr val="bg1"/>
                </a:solidFill>
              </a:rPr>
              <a:t> </a:t>
            </a:r>
            <a:r>
              <a:rPr lang="nb-NO" sz="4000" err="1">
                <a:solidFill>
                  <a:schemeClr val="bg1"/>
                </a:solidFill>
              </a:rPr>
              <a:t>of</a:t>
            </a:r>
            <a:r>
              <a:rPr lang="nb-NO" sz="4000">
                <a:solidFill>
                  <a:schemeClr val="bg1"/>
                </a:solidFill>
              </a:rPr>
              <a:t> </a:t>
            </a:r>
            <a:r>
              <a:rPr lang="nb-NO" sz="4000" err="1">
                <a:solidFill>
                  <a:schemeClr val="bg1"/>
                </a:solidFill>
              </a:rPr>
              <a:t>people</a:t>
            </a:r>
            <a:r>
              <a:rPr lang="nb-NO" sz="4000">
                <a:solidFill>
                  <a:schemeClr val="bg1"/>
                </a:solidFill>
              </a:rPr>
              <a:t> do </a:t>
            </a:r>
            <a:r>
              <a:rPr lang="nb-NO" sz="4000" err="1">
                <a:solidFill>
                  <a:schemeClr val="bg1"/>
                </a:solidFill>
              </a:rPr>
              <a:t>we</a:t>
            </a:r>
            <a:r>
              <a:rPr lang="nb-NO" sz="4000">
                <a:solidFill>
                  <a:schemeClr val="bg1"/>
                </a:solidFill>
              </a:rPr>
              <a:t> </a:t>
            </a:r>
            <a:r>
              <a:rPr lang="nb-NO" sz="4000" err="1">
                <a:solidFill>
                  <a:schemeClr val="bg1"/>
                </a:solidFill>
              </a:rPr>
              <a:t>need</a:t>
            </a:r>
            <a:r>
              <a:rPr lang="nb-NO" sz="4000">
                <a:solidFill>
                  <a:schemeClr val="bg1"/>
                </a:solidFill>
              </a:rPr>
              <a:t> </a:t>
            </a:r>
            <a:r>
              <a:rPr lang="nb-NO" sz="4000" err="1">
                <a:solidFill>
                  <a:schemeClr val="bg1"/>
                </a:solidFill>
              </a:rPr>
              <a:t>going</a:t>
            </a:r>
            <a:r>
              <a:rPr lang="nb-NO" sz="4000">
                <a:solidFill>
                  <a:schemeClr val="bg1"/>
                </a:solidFill>
              </a:rPr>
              <a:t> forward? </a:t>
            </a:r>
            <a:endParaRPr lang="nb-NO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6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0034"/>
      </a:accent1>
      <a:accent2>
        <a:srgbClr val="6D4BFA"/>
      </a:accent2>
      <a:accent3>
        <a:srgbClr val="B4B0FA"/>
      </a:accent3>
      <a:accent4>
        <a:srgbClr val="F2F1FC"/>
      </a:accent4>
      <a:accent5>
        <a:srgbClr val="0DBB82"/>
      </a:accent5>
      <a:accent6>
        <a:srgbClr val="A2E3BE"/>
      </a:accent6>
      <a:hlink>
        <a:srgbClr val="6D4BFA"/>
      </a:hlink>
      <a:folHlink>
        <a:srgbClr val="FF9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engelsk nov 24" id="{CB37FFDD-A5C0-9B48-BD24-9DF8C8AA9442}" vid="{2766EAD8-C68A-8A45-B454-E6E206D87FC2}"/>
    </a:ext>
  </a:extLst>
</a:theme>
</file>

<file path=ppt/theme/theme2.xml><?xml version="1.0" encoding="utf-8"?>
<a:theme xmlns:a="http://schemas.openxmlformats.org/drawingml/2006/main" name="Egendefinert utforming">
  <a:themeElements>
    <a:clrScheme name="Egendefin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0034"/>
      </a:accent1>
      <a:accent2>
        <a:srgbClr val="6D4BFA"/>
      </a:accent2>
      <a:accent3>
        <a:srgbClr val="B4B0FA"/>
      </a:accent3>
      <a:accent4>
        <a:srgbClr val="F2F1FC"/>
      </a:accent4>
      <a:accent5>
        <a:srgbClr val="0DBB82"/>
      </a:accent5>
      <a:accent6>
        <a:srgbClr val="A2E3BE"/>
      </a:accent6>
      <a:hlink>
        <a:srgbClr val="6D4BFA"/>
      </a:hlink>
      <a:folHlink>
        <a:srgbClr val="FF9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engelsk nov 24" id="{CB37FFDD-A5C0-9B48-BD24-9DF8C8AA9442}" vid="{82AF005F-B792-A04C-B5A3-970B52D6045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95388C596FBC42B865C82DEA9140C1" ma:contentTypeVersion="6" ma:contentTypeDescription="Opprett et nytt dokument." ma:contentTypeScope="" ma:versionID="530fcc9c3262c2bcf67b1e6234c92627">
  <xsd:schema xmlns:xsd="http://www.w3.org/2001/XMLSchema" xmlns:xs="http://www.w3.org/2001/XMLSchema" xmlns:p="http://schemas.microsoft.com/office/2006/metadata/properties" xmlns:ns2="c8ce56ae-2066-4f69-b637-b24c7241fad3" xmlns:ns3="95c0d285-5c28-4e59-bd29-37142c42b31b" targetNamespace="http://schemas.microsoft.com/office/2006/metadata/properties" ma:root="true" ma:fieldsID="16aacecc0e225149c355271df09e7495" ns2:_="" ns3:_="">
    <xsd:import namespace="c8ce56ae-2066-4f69-b637-b24c7241fad3"/>
    <xsd:import namespace="95c0d285-5c28-4e59-bd29-37142c42b3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e56ae-2066-4f69-b637-b24c7241fa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0d285-5c28-4e59-bd29-37142c42b3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c0d285-5c28-4e59-bd29-37142c42b31b">
      <UserInfo>
        <DisplayName>Helga Johnsen Meisfjord</DisplayName>
        <AccountId>268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40AD19-9599-45C3-BEF3-BF34E12AFB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e56ae-2066-4f69-b637-b24c7241fad3"/>
    <ds:schemaRef ds:uri="95c0d285-5c28-4e59-bd29-37142c42b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F546E6-F6B5-4916-9DA8-B81E0A729699}">
  <ds:schemaRefs>
    <ds:schemaRef ds:uri="http://schemas.microsoft.com/office/2006/metadata/properties"/>
    <ds:schemaRef ds:uri="http://www.w3.org/XML/1998/namespace"/>
    <ds:schemaRef ds:uri="6b0569df-a5cc-4b86-83e4-55b87d011901"/>
    <ds:schemaRef ds:uri="http://purl.org/dc/terms/"/>
    <ds:schemaRef ds:uri="http://purl.org/dc/elements/1.1/"/>
    <ds:schemaRef ds:uri="f58786b5-06df-49d8-872d-65971e48e310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95c0d285-5c28-4e59-bd29-37142c42b31b"/>
  </ds:schemaRefs>
</ds:datastoreItem>
</file>

<file path=customXml/itemProps3.xml><?xml version="1.0" encoding="utf-8"?>
<ds:datastoreItem xmlns:ds="http://schemas.openxmlformats.org/officeDocument/2006/customXml" ds:itemID="{F6E1380E-6118-4356-A881-67047CF591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91419</TotalTime>
  <Words>441</Words>
  <Application>Microsoft Macintosh PowerPoint</Application>
  <PresentationFormat>Widescreen</PresentationFormat>
  <Paragraphs>99</Paragraphs>
  <Slides>21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21</vt:i4>
      </vt:variant>
    </vt:vector>
  </HeadingPairs>
  <TitlesOfParts>
    <vt:vector size="28" baseType="lpstr">
      <vt:lpstr>__haffer_14b61f</vt:lpstr>
      <vt:lpstr>Aptos</vt:lpstr>
      <vt:lpstr>Arial</vt:lpstr>
      <vt:lpstr>Calibri</vt:lpstr>
      <vt:lpstr>Haffer</vt:lpstr>
      <vt:lpstr>Office-tema</vt:lpstr>
      <vt:lpstr>Egendefinert utforming</vt:lpstr>
      <vt:lpstr>PowerPoint-presentasjon</vt:lpstr>
      <vt:lpstr>About Sikt </vt:lpstr>
      <vt:lpstr>Key figures</vt:lpstr>
      <vt:lpstr>What Got You Here,  Won´t Get You There  Strategies for Recruiting Network Talents</vt:lpstr>
      <vt:lpstr>PowerPoint-presentasjon</vt:lpstr>
      <vt:lpstr>PowerPoint-presentasjon</vt:lpstr>
      <vt:lpstr>My market landscape</vt:lpstr>
      <vt:lpstr>PowerPoint-presentasjon</vt:lpstr>
      <vt:lpstr>PowerPoint-presentasjon</vt:lpstr>
      <vt:lpstr>PowerPoint-presentasjon</vt:lpstr>
      <vt:lpstr>Why should we focus on potential?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Key takeaways</vt:lpstr>
      <vt:lpstr>In the quest for recruiting,  let's not just find the new talents,   but create, nurture and keep them.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Kirsti Østensjø</dc:creator>
  <cp:lastModifiedBy>Kirsti Østensjø</cp:lastModifiedBy>
  <cp:revision>312</cp:revision>
  <dcterms:created xsi:type="dcterms:W3CDTF">2025-02-19T07:17:53Z</dcterms:created>
  <dcterms:modified xsi:type="dcterms:W3CDTF">2025-06-13T11:53:31Z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0x0101008095388C596FBC42B865C82DEA9140C1</vt:lpwstr>
  </property>
  <property fmtid="{D5CDD505-2E9C-101B-9397-08002B2CF9AE}" pid="3" name="MediaServiceImageTags">
    <vt:lpwstr/>
  </property>
</Properties>
</file>