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5"/>
  </p:notesMasterIdLst>
  <p:sldIdLst>
    <p:sldId id="256" r:id="rId3"/>
    <p:sldId id="305" r:id="rId4"/>
    <p:sldId id="314" r:id="rId5"/>
    <p:sldId id="306" r:id="rId6"/>
    <p:sldId id="315" r:id="rId7"/>
    <p:sldId id="316" r:id="rId8"/>
    <p:sldId id="266" r:id="rId9"/>
    <p:sldId id="271" r:id="rId10"/>
    <p:sldId id="273" r:id="rId11"/>
    <p:sldId id="317" r:id="rId12"/>
    <p:sldId id="318" r:id="rId13"/>
    <p:sldId id="319" r:id="rId14"/>
    <p:sldId id="307" r:id="rId15"/>
    <p:sldId id="310" r:id="rId16"/>
    <p:sldId id="311" r:id="rId17"/>
    <p:sldId id="325" r:id="rId18"/>
    <p:sldId id="326" r:id="rId19"/>
    <p:sldId id="313" r:id="rId20"/>
    <p:sldId id="297" r:id="rId21"/>
    <p:sldId id="308" r:id="rId22"/>
    <p:sldId id="309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/>
    <p:restoredTop sz="94658"/>
  </p:normalViewPr>
  <p:slideViewPr>
    <p:cSldViewPr snapToGrid="0">
      <p:cViewPr varScale="1">
        <p:scale>
          <a:sx n="120" d="100"/>
          <a:sy n="120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2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6" name="PlaceHolder 5"/>
          <p:cNvSpPr>
            <a:spLocks noGrp="1"/>
          </p:cNvSpPr>
          <p:nvPr>
            <p:ph type="ftr" idx="2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2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81B6224-E4EB-4F71-ADA3-BE98F5B89B26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426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11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31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12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99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13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52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14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518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15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313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16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948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17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32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18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80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1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0F64BF4-314C-4F1C-838C-88767D2BEEB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20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812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3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468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21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260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3756-AB5B-894B-9D81-0B9D4175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>
            <a:extLst>
              <a:ext uri="{FF2B5EF4-FFF2-40B4-BE49-F238E27FC236}">
                <a16:creationId xmlns:a16="http://schemas.microsoft.com/office/drawing/2014/main" id="{FF075571-B386-A5DD-2594-8442C809A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>
            <a:extLst>
              <a:ext uri="{FF2B5EF4-FFF2-40B4-BE49-F238E27FC236}">
                <a16:creationId xmlns:a16="http://schemas.microsoft.com/office/drawing/2014/main" id="{42D39A88-E60C-1210-B121-3BBE84AC011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>
            <a:extLst>
              <a:ext uri="{FF2B5EF4-FFF2-40B4-BE49-F238E27FC236}">
                <a16:creationId xmlns:a16="http://schemas.microsoft.com/office/drawing/2014/main" id="{1EAA614E-916C-26E0-DA16-823C2A46DD55}"/>
              </a:ext>
            </a:extLst>
          </p:cNvPr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22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428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4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99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5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58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6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15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1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ACFF82-A92F-4818-8076-5F27354B7B4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7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1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D94B31A-69B7-4AC6-98C9-B323ACE9A04B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8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uFillTx/>
                <a:latin typeface="Calibri"/>
                <a:ea typeface="Calibri"/>
              </a:rPr>
              <a:t>finance, physical security, digital experience</a:t>
            </a:r>
            <a:endParaRPr lang="en-U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1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F814C7D-F7A0-4005-AC34-45A135292578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9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F9D2973-A70D-4483-9CBC-B892C559940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10</a:t>
            </a:fld>
            <a:endParaRPr lang="en-U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40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3213000"/>
            <a:ext cx="4177440" cy="13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9C9732-D586-4B96-9668-ED82DD154716}" type="slidenum"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3213000"/>
            <a:ext cx="4177440" cy="13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0759969-FD66-4ABC-92FC-2EEEBB45E9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3213000"/>
            <a:ext cx="4177440" cy="13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3000" b="0" u="none" strike="noStrike">
                <a:solidFill>
                  <a:schemeClr val="dk1"/>
                </a:solidFill>
                <a:uFillTx/>
                <a:latin typeface="Century Gothic"/>
                <a:ea typeface="Century Gothic"/>
              </a:rPr>
              <a:t>Click to edit Master title style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1246680" y="6356520"/>
            <a:ext cx="2265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85800" y="6355800"/>
            <a:ext cx="421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1EEC9CEB-DA3D-4712-AB73-079E676900C3}" type="slidenum">
              <a:rPr lang="en-US" sz="1050" b="0" u="none" strike="noStrike">
                <a:solidFill>
                  <a:schemeClr val="dk1"/>
                </a:solidFill>
                <a:uFillTx/>
                <a:latin typeface="Century Gothic"/>
                <a:ea typeface="Century Gothic"/>
              </a:rPr>
              <a:t>‹#›</a:t>
            </a:fld>
            <a:endParaRPr lang="en-US" sz="105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764280"/>
            <a:ext cx="10820160" cy="1292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5800" y="2075760"/>
            <a:ext cx="10820160" cy="414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682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20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Click to edit Master text styles</a:t>
            </a:r>
            <a:endParaRPr lang="en-US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6"/>
          </p:nvPr>
        </p:nvSpPr>
        <p:spPr>
          <a:xfrm>
            <a:off x="1246680" y="6356520"/>
            <a:ext cx="2265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7"/>
          </p:nvPr>
        </p:nvSpPr>
        <p:spPr>
          <a:xfrm>
            <a:off x="685800" y="6355800"/>
            <a:ext cx="4215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7CAC81E1-180E-4A76-A7F1-33621B52B65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‹#›</a:t>
            </a:fld>
            <a:endParaRPr lang="en-US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80794" y="3052636"/>
            <a:ext cx="11830412" cy="162531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0" u="none" strike="noStrike" dirty="0">
                <a:solidFill>
                  <a:schemeClr val="dk1"/>
                </a:solidFill>
                <a:uFillTx/>
                <a:latin typeface="Century Gothic"/>
                <a:ea typeface="Century Gothic"/>
              </a:rPr>
              <a:t>Breaking the Mold: Building the Future Cyber Workforce with Non-Traditional Talent</a:t>
            </a:r>
            <a:endParaRPr lang="en-US" sz="4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2418286" y="5759281"/>
            <a:ext cx="9592920" cy="68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Nathaniel Mendoza – TACC -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nmendoza@tacc.utexas.edu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tabLst>
                <a:tab pos="0" algn="l"/>
              </a:tabLst>
            </a:pPr>
            <a:r>
              <a:rPr lang="en-US" sz="22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Jennifer </a:t>
            </a:r>
            <a:r>
              <a:rPr lang="en-US" sz="2200" u="none" strike="noStrike" dirty="0" err="1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Schopf</a:t>
            </a:r>
            <a:r>
              <a:rPr lang="en-US" sz="22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- TACC - </a:t>
            </a:r>
            <a:r>
              <a:rPr lang="en-US" sz="2200" u="none" strike="noStrike" dirty="0" err="1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jms@tacc.utexas.edu</a:t>
            </a:r>
            <a:endParaRPr lang="en-US" sz="2200" u="none" strike="noStrike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2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Jason </a:t>
            </a:r>
            <a:r>
              <a:rPr lang="en-US" sz="2200" u="none" strike="noStrike" dirty="0" err="1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Zurawski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ESnet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zurawski@es.net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86E11E-2ADF-9493-7541-136C23313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34ED61-3CA3-4FFA-6367-E5E572FDD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What Do Volunteers Get?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1" y="1825560"/>
            <a:ext cx="5759944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Experience building a network from the ground up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Work on latest technology from vendors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Working with a diverse set of vendors and technologies.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Large professional network of </a:t>
            </a:r>
            <a:b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</a:b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the best network engineers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10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4" name="Google Shape;384;p42">
            <a:extLst>
              <a:ext uri="{FF2B5EF4-FFF2-40B4-BE49-F238E27FC236}">
                <a16:creationId xmlns:a16="http://schemas.microsoft.com/office/drawing/2014/main" id="{D6106C99-5FDA-170D-1F38-D5A1F338682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6963" y="2335440"/>
            <a:ext cx="4894793" cy="288201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8368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11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55DE242-C622-A4D5-05A6-C0B292875B19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882" y="253100"/>
            <a:ext cx="9281929" cy="581773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6961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12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5E18B6C-802C-9DB0-035E-58CA11569A83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794" y="136799"/>
            <a:ext cx="9770030" cy="569025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Experiences at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36 Applied for TNT at SC24 in Atlanta. 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	3 were accepted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	2 participated (one had to withdraw for personal reasons)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Attendees: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Danika Anderson-Gary – Contributor Relations Team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</a:t>
            </a:r>
            <a:r>
              <a:rPr lang="en-US" sz="2800" u="none" strike="noStrike" dirty="0" err="1">
                <a:solidFill>
                  <a:schemeClr val="bg1"/>
                </a:solidFill>
                <a:uFillTx/>
                <a:latin typeface="Arial"/>
              </a:rPr>
              <a:t>Halli</a:t>
            </a: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 Hewett – Edge Networking Team</a:t>
            </a:r>
            <a:endParaRPr lang="en-US" sz="200" u="none" strike="noStrike" dirty="0">
              <a:solidFill>
                <a:schemeClr val="bg1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13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Experiences at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 - Danika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973784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dirty="0">
                <a:solidFill>
                  <a:schemeClr val="bg1"/>
                </a:solidFill>
                <a:latin typeface="Arial"/>
              </a:rPr>
              <a:t>Background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: Single mother and fraud analyst for financial services company.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dirty="0">
                <a:solidFill>
                  <a:schemeClr val="bg1"/>
                </a:solidFill>
                <a:latin typeface="Arial"/>
              </a:rPr>
              <a:t>Technical Experience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: Some Python programming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u="none" strike="noStrike" dirty="0" err="1">
                <a:solidFill>
                  <a:schemeClr val="bg1"/>
                </a:solidFill>
                <a:uFillTx/>
                <a:latin typeface="Arial"/>
              </a:rPr>
              <a:t>SCinet</a:t>
            </a:r>
            <a:r>
              <a:rPr lang="en-US" sz="2800" b="1" i="1" u="none" strike="noStrike" dirty="0">
                <a:solidFill>
                  <a:schemeClr val="bg1"/>
                </a:solidFill>
                <a:uFillTx/>
                <a:latin typeface="Arial"/>
              </a:rPr>
              <a:t> Responsibilities</a:t>
            </a: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: Inventory of loaned equipment, interactions with engineers and marketing professionals. 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14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341D4-AC9E-2D9B-1FF9-3E2E3F76E2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560"/>
            <a:ext cx="6010539" cy="40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Experiences at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 - Hallie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15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BE62E-ADC3-858E-2792-E6FD3EA24A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607" y="1385106"/>
            <a:ext cx="7598599" cy="2748429"/>
          </a:xfrm>
          <a:prstGeom prst="rect">
            <a:avLst/>
          </a:prstGeom>
        </p:spPr>
      </p:pic>
      <p:sp>
        <p:nvSpPr>
          <p:cNvPr id="8" name="PlaceHolder 2">
            <a:extLst>
              <a:ext uri="{FF2B5EF4-FFF2-40B4-BE49-F238E27FC236}">
                <a16:creationId xmlns:a16="http://schemas.microsoft.com/office/drawing/2014/main" id="{828ADD4F-9313-A4F8-FC7D-987B27403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080" y="4133535"/>
            <a:ext cx="10780847" cy="204298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dirty="0">
                <a:solidFill>
                  <a:schemeClr val="bg1"/>
                </a:solidFill>
                <a:latin typeface="Arial"/>
              </a:rPr>
              <a:t>Background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: Barista.  1</a:t>
            </a:r>
            <a:r>
              <a:rPr lang="en-US" sz="2800" baseline="30000" dirty="0">
                <a:solidFill>
                  <a:schemeClr val="bg1"/>
                </a:solidFill>
                <a:latin typeface="Arial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 generation citizen and 1</a:t>
            </a:r>
            <a:r>
              <a:rPr lang="en-US" sz="2800" baseline="30000" dirty="0">
                <a:solidFill>
                  <a:schemeClr val="bg1"/>
                </a:solidFill>
                <a:latin typeface="Arial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 year college student at Texas A&amp;M. 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dirty="0">
                <a:solidFill>
                  <a:schemeClr val="bg1"/>
                </a:solidFill>
                <a:latin typeface="Arial"/>
              </a:rPr>
              <a:t>Technical Experience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: Industrial Management, some Cybersecurity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1" i="1" u="none" strike="noStrike" dirty="0" err="1">
                <a:solidFill>
                  <a:schemeClr val="bg1"/>
                </a:solidFill>
                <a:uFillTx/>
                <a:latin typeface="Arial"/>
              </a:rPr>
              <a:t>SCinet</a:t>
            </a:r>
            <a:r>
              <a:rPr lang="en-US" sz="2800" b="1" i="1" u="none" strike="noStrike" dirty="0">
                <a:solidFill>
                  <a:schemeClr val="bg1"/>
                </a:solidFill>
                <a:uFillTx/>
                <a:latin typeface="Arial"/>
              </a:rPr>
              <a:t> Responsibilities</a:t>
            </a: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: Deployment and operation of wireless infrastructure.  Troubleshooting connectivity fo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r attendees </a:t>
            </a: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44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Experiences at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79" y="1825560"/>
            <a:ext cx="9935937" cy="146719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Both attendees appreciated the ability to work with technology through emersion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Experience was overwhelming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at first – had no background and received a lot of coaching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16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1C98D31A-45BA-AC43-1B53-D1BC0EAF4C1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66174" y="3765588"/>
            <a:ext cx="3633733" cy="230524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8840682E-EC1A-3890-7F84-16FAFA0235A0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08946" y="3815924"/>
            <a:ext cx="3633734" cy="230524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8706107-05D1-E0CD-98C0-A076E12CAC0A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6200000">
            <a:off x="8778565" y="4324147"/>
            <a:ext cx="2134435" cy="118812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8572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Experiences at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79" y="1825560"/>
            <a:ext cx="9935937" cy="146719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Hard to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be on site for more than a couple of days due to work / school / personal circumstances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Both would return if they were able to get time away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17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563415-0676-7027-4CF6-8C660AB518D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39228" y="3670461"/>
            <a:ext cx="3455624" cy="236426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835F0CA-7EEF-3AB6-DEF8-3087F745B89F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07423" y="3489750"/>
            <a:ext cx="1802596" cy="257386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A513B68-A4D2-B085-A6A7-74066730787D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60829" y="3427751"/>
            <a:ext cx="3455624" cy="271844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523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18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8BB76-C0D8-7BA5-67D2-25EAA70E7C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005" y="1419442"/>
            <a:ext cx="5712644" cy="4302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469D8-19B8-52CC-EA02-1A0A34A43E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67946" cy="1739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A02EB5-1964-DAC7-DEA3-CD884964431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02" y="4331770"/>
            <a:ext cx="7844491" cy="17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0" y="-38808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32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 Teardown</a:t>
            </a:r>
            <a:endParaRPr lang="en-US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-136440" y="4111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2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Show Floor closes ~3pm Thursday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2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NOC emptied out and all crates and boxes are moved into the space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2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Show Floor Friday 8am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308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0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Factory reset equipment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308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0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Remove all patches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308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0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de-energize, remove from rack, inventory, pack up, ship.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2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Commodity network must remain live till conference closes at Noon.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308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0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SC24 a small portion must remain live until 3pm for digital experience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9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776B14-EBF7-48FF-8173-A11D2ED0812C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19</a:t>
            </a:fld>
            <a:endParaRPr lang="en-US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dt" idx="9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4/29/2025</a:t>
            </a:r>
            <a:endParaRPr lang="en-US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36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SCinet Onboarding</a:t>
            </a:r>
            <a:endParaRPr lang="en-US" sz="1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37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2280" y="3340800"/>
            <a:ext cx="3885840" cy="2914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8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27200" y="3324240"/>
            <a:ext cx="2206800" cy="293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9" name="Picture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38200" y="3094920"/>
            <a:ext cx="4331160" cy="3260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Problem Statement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Increasing the Cyberinfrastructure workforce is challenging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Finding and retaining talent is highly competitive, and requires careful thought on ways to cultivate and encourage individuals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T</a:t>
            </a: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his must go beyond the methods that are commonly used through traditional university education. 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2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2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Looking Forward to SC25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20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CBBEF17-9784-1AFE-5FAE-9556DC0EF50B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5627" y="1484767"/>
            <a:ext cx="5524920" cy="414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46F520A-3A65-C29C-2F5E-1161338926BD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0800000">
            <a:off x="6095700" y="1484767"/>
            <a:ext cx="5524920" cy="414360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572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dirty="0">
                <a:solidFill>
                  <a:schemeClr val="lt1"/>
                </a:solidFill>
                <a:latin typeface="Century Gothic"/>
              </a:rPr>
              <a:t>TNT Expectations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Accepting 2-4 participants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Call is still open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, and receiving applications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Building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upon the experiences from Danika and Hallie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Virtual training via TACC in HPC-affiliated technologies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Sharing experiences with </a:t>
            </a:r>
            <a:r>
              <a:rPr lang="en-US" sz="2800" dirty="0" err="1">
                <a:solidFill>
                  <a:schemeClr val="bg1"/>
                </a:solidFill>
                <a:latin typeface="Arial"/>
              </a:rPr>
              <a:t>SCinet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 and students at UT Austin</a:t>
            </a: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21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FBA8A-680B-8BBE-BA92-F5A85031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>
            <a:extLst>
              <a:ext uri="{FF2B5EF4-FFF2-40B4-BE49-F238E27FC236}">
                <a16:creationId xmlns:a16="http://schemas.microsoft.com/office/drawing/2014/main" id="{21CA6513-1F6D-7F30-42B3-EA88B710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dirty="0">
                <a:solidFill>
                  <a:schemeClr val="lt1"/>
                </a:solidFill>
                <a:latin typeface="Century Gothic"/>
              </a:rPr>
              <a:t>Questions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>
            <a:extLst>
              <a:ext uri="{FF2B5EF4-FFF2-40B4-BE49-F238E27FC236}">
                <a16:creationId xmlns:a16="http://schemas.microsoft.com/office/drawing/2014/main" id="{5CE13CF2-9B52-AB1A-E9DF-5FA3AE7F7C7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Thank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You!</a:t>
            </a: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</p:txBody>
      </p:sp>
      <p:sp>
        <p:nvSpPr>
          <p:cNvPr id="79" name="PlaceHolder 3">
            <a:extLst>
              <a:ext uri="{FF2B5EF4-FFF2-40B4-BE49-F238E27FC236}">
                <a16:creationId xmlns:a16="http://schemas.microsoft.com/office/drawing/2014/main" id="{388E1BE8-082E-6C6C-E6B0-187A3D1C9D33}"/>
              </a:ext>
            </a:extLst>
          </p:cNvPr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22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>
            <a:extLst>
              <a:ext uri="{FF2B5EF4-FFF2-40B4-BE49-F238E27FC236}">
                <a16:creationId xmlns:a16="http://schemas.microsoft.com/office/drawing/2014/main" id="{4ADF49F1-4A24-01B6-E091-20E303DCAEFF}"/>
              </a:ext>
            </a:extLst>
          </p:cNvPr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BCB7C94-38BE-FF9E-470D-D5708E15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C770E40-145F-BE2B-59E1-4AACD3124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Problem Statement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The Technology Training for Non-</a:t>
            </a:r>
            <a:r>
              <a:rPr lang="en-US" sz="2800" u="none" strike="noStrike" dirty="0" err="1">
                <a:solidFill>
                  <a:schemeClr val="bg1"/>
                </a:solidFill>
                <a:uFillTx/>
                <a:latin typeface="Arial"/>
              </a:rPr>
              <a:t>Traditionals</a:t>
            </a: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 (TNTs) program seeks to increase the cyberinfrastructure workforce with participants who have followed non-traditional paths to their chosen field. 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This experience will create a future that is brighter together through mentoring, hands-on experience with advanced networks and systems, and leveraging a broad community of supportive alumni and advocates.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3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258706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The International Conference for High Performance Computing, Networking, Storage, and Analysis - SC</a:t>
            </a: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2061274"/>
            <a:ext cx="10515240" cy="411524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Long history, dating back to 1988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Held annually in November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Sponsored by the Association for Computing Machinery (ACM) and the Institute of Electrical and Electronics Engineers (IEEE)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Forum for researchers, engineers, and scientists to present their latest work, exchange ideas, and learn about the latest advances in high-performance computing and related fields.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4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0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What is different about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</a:rPr>
              <a:t>?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It has an exhibition where suppliers, researchers, and funding agencies all come together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It has contributors that compete to provide products and services, but work together to create a solution for </a:t>
            </a:r>
            <a:r>
              <a:rPr lang="en-US" sz="2800" u="none" strike="noStrike" dirty="0" err="1">
                <a:solidFill>
                  <a:schemeClr val="bg1"/>
                </a:solidFill>
                <a:uFillTx/>
                <a:latin typeface="Arial"/>
              </a:rPr>
              <a:t>SCinet</a:t>
            </a:r>
            <a:endParaRPr lang="en-US" sz="2800" u="none" strike="noStrike" dirty="0">
              <a:solidFill>
                <a:schemeClr val="bg1"/>
              </a:solidFill>
              <a:uFillTx/>
              <a:latin typeface="Arial"/>
            </a:endParaRP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opportunities for interoperability exploration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It has a great set of people working together to create this solution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5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0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 by the Numbers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7500" lnSpcReduction="20000"/>
          </a:bodyPr>
          <a:lstStyle/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Attendees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SC24: 18,830 (Atlanta)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SC23: 14,295 (Denver)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SC22: 11,830 (Dallas)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SC21: 6,694 (St Louis, hybrid)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SC20: 7,446 (Virtual)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SC19: 13,918 (Denver)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	SC18: 13,029 (Dallas)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490+ exhibitors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250+ Technical Sessions, Workshops, and Birds of a Feather sessions</a:t>
            </a:r>
          </a:p>
          <a:p>
            <a:pPr marL="457200" indent="-34308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u="none" strike="noStrike" dirty="0">
                <a:solidFill>
                  <a:schemeClr val="bg1"/>
                </a:solidFill>
                <a:uFillTx/>
                <a:latin typeface="Arial"/>
              </a:rPr>
              <a:t>800+ total Volunteers SC24 wide 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sldNum" idx="28"/>
          </p:nvPr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83D241-D092-4DE4-A6CD-28D20918B486}" type="slidenum">
              <a:rPr lang="en-US" sz="1050" b="0" u="none" strike="noStrike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6</a:t>
            </a:fld>
            <a:endParaRPr lang="en-US" sz="1050" b="0" u="none" strike="noStrike" dirty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2" name="Google Shape;208;p34"/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5B004D-A997-F38C-5D1F-FCCD4D0C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4B2F52-D729-F75B-1380-017BF5856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0" y="-33336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What is </a:t>
            </a: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? 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0" y="3738282"/>
            <a:ext cx="7188840" cy="3319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914400" lvl="1" indent="-37332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3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8.41Tbps of wide area network capacity on 27 circuits</a:t>
            </a: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1371600" lvl="2" indent="-37332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1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Includes 18 x 400Gbps connections</a:t>
            </a:r>
            <a:endParaRPr lang="en-US" sz="21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9560">
              <a:lnSpc>
                <a:spcPct val="90000"/>
              </a:lnSpc>
              <a:buClr>
                <a:srgbClr val="FFFFFF"/>
              </a:buClr>
              <a:buSzPct val="84000"/>
              <a:buFont typeface="Arial"/>
              <a:buChar char="○"/>
            </a:pPr>
            <a:r>
              <a:rPr lang="en-US" sz="23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450+ Wireless Access points deployed</a:t>
            </a: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9560">
              <a:lnSpc>
                <a:spcPct val="90000"/>
              </a:lnSpc>
              <a:buClr>
                <a:srgbClr val="FFFFFF"/>
              </a:buClr>
              <a:buSzPct val="84000"/>
              <a:buFont typeface="Arial"/>
              <a:buChar char="○"/>
            </a:pPr>
            <a:r>
              <a:rPr lang="en-US" sz="23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35.5+ miles of fiber optic cable installed</a:t>
            </a: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7332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3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798 Optics</a:t>
            </a: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7332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3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511 Helpdesk Tickets</a:t>
            </a: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3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Google Shape;274;g29c3ff50bca_1_52"/>
          <p:cNvSpPr/>
          <p:nvPr/>
        </p:nvSpPr>
        <p:spPr>
          <a:xfrm>
            <a:off x="0" y="810042"/>
            <a:ext cx="11873880" cy="29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endParaRPr lang="en-US" sz="30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457200" indent="-339840">
              <a:lnSpc>
                <a:spcPct val="90000"/>
              </a:lnSpc>
              <a:buClr>
                <a:srgbClr val="000000"/>
              </a:buClr>
              <a:buSzPct val="74000"/>
              <a:buFont typeface="Arial"/>
              <a:buChar char="●"/>
              <a:tabLst>
                <a:tab pos="0" algn="l"/>
              </a:tabLst>
            </a:pPr>
            <a:r>
              <a:rPr lang="en-US" sz="3800" b="1" i="1" u="sng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1 year to design, 1 month to build, 1 week to operate, 1 day to teardown</a:t>
            </a:r>
            <a:br>
              <a:rPr sz="3800" dirty="0"/>
            </a:br>
            <a:r>
              <a:rPr lang="en-US" sz="3800" b="1" i="1" u="sng" strike="noStrike" dirty="0">
                <a:solidFill>
                  <a:schemeClr val="lt1"/>
                </a:solidFill>
                <a:uFillTx/>
                <a:latin typeface="Arial"/>
              </a:rPr>
              <a:t> </a:t>
            </a:r>
            <a:endParaRPr lang="en-US" sz="3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457200" indent="-349560">
              <a:lnSpc>
                <a:spcPct val="90000"/>
              </a:lnSpc>
              <a:buClr>
                <a:srgbClr val="000000"/>
              </a:buClr>
              <a:buSzPct val="75000"/>
              <a:buFont typeface="Arial"/>
              <a:buChar char="●"/>
              <a:tabLst>
                <a:tab pos="0" algn="l"/>
              </a:tabLst>
            </a:pPr>
            <a:r>
              <a:rPr lang="en-US" sz="40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SC24 Statistics</a:t>
            </a:r>
            <a:endParaRPr lang="en-US" sz="40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49560">
              <a:lnSpc>
                <a:spcPct val="90000"/>
              </a:lnSpc>
              <a:buClr>
                <a:srgbClr val="000000"/>
              </a:buClr>
              <a:buSzPct val="84000"/>
              <a:buFont typeface="Arial"/>
              <a:buChar char="○"/>
              <a:tabLst>
                <a:tab pos="0" algn="l"/>
              </a:tabLst>
            </a:pPr>
            <a:r>
              <a:rPr lang="en-US" sz="36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200 volunteers</a:t>
            </a:r>
            <a:endParaRPr lang="en-US" sz="36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1371600" lvl="2" indent="-373320">
              <a:lnSpc>
                <a:spcPct val="9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36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8 countries and 34 states represented </a:t>
            </a:r>
            <a:endParaRPr lang="en-US" sz="36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1371600" lvl="2" indent="-373320">
              <a:lnSpc>
                <a:spcPct val="9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36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114 different organizations from around the world</a:t>
            </a:r>
            <a:endParaRPr lang="en-US" sz="36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49560">
              <a:lnSpc>
                <a:spcPct val="90000"/>
              </a:lnSpc>
              <a:buClr>
                <a:srgbClr val="000000"/>
              </a:buClr>
              <a:buSzPct val="84000"/>
              <a:buFont typeface="Arial"/>
              <a:buChar char="○"/>
              <a:tabLst>
                <a:tab pos="0" algn="l"/>
              </a:tabLst>
            </a:pPr>
            <a:r>
              <a:rPr lang="en-US" sz="36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36 contributors loaning $47M in hardware, software, and services </a:t>
            </a:r>
            <a:endParaRPr lang="en-US" sz="36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73320">
              <a:lnSpc>
                <a:spcPct val="90000"/>
              </a:lnSpc>
              <a:buClr>
                <a:srgbClr val="000000"/>
              </a:buClr>
              <a:buFont typeface="Arial"/>
              <a:buChar char="○"/>
              <a:tabLst>
                <a:tab pos="0" algn="l"/>
              </a:tabLst>
            </a:pPr>
            <a:r>
              <a:rPr lang="en-US" sz="3650" b="0" u="none" strike="noStrike" dirty="0">
                <a:solidFill>
                  <a:schemeClr val="lt1"/>
                </a:solidFill>
                <a:uFillTx/>
                <a:latin typeface="Arial"/>
                <a:ea typeface="Arial"/>
              </a:rPr>
              <a:t>9445#’s of Loaned Hardware</a:t>
            </a:r>
            <a:endParaRPr lang="en-US" sz="365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2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2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2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4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72265" y="3429000"/>
            <a:ext cx="4413572" cy="28360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3">
            <a:extLst>
              <a:ext uri="{FF2B5EF4-FFF2-40B4-BE49-F238E27FC236}">
                <a16:creationId xmlns:a16="http://schemas.microsoft.com/office/drawing/2014/main" id="{F82A0CEA-7AAC-9395-CCE2-12CC7D9FA45E}"/>
              </a:ext>
            </a:extLst>
          </p:cNvPr>
          <p:cNvSpPr txBox="1">
            <a:spLocks/>
          </p:cNvSpPr>
          <p:nvPr/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 kern="1200">
                <a:solidFill>
                  <a:schemeClr val="lt1"/>
                </a:solidFill>
                <a:uFillTx/>
                <a:latin typeface="Century Gothic"/>
                <a:ea typeface="Century Gothic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83D241-D092-4DE4-A6CD-28D20918B486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Google Shape;208;p34">
            <a:extLst>
              <a:ext uri="{FF2B5EF4-FFF2-40B4-BE49-F238E27FC236}">
                <a16:creationId xmlns:a16="http://schemas.microsoft.com/office/drawing/2014/main" id="{5411ED23-9D12-93BC-F0DB-FC4E8CA24B2E}"/>
              </a:ext>
            </a:extLst>
          </p:cNvPr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F57460-F2BE-9F13-044F-2FFA4DCED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304B11B-26CF-FE84-7933-D4F96A87E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 err="1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SCinet</a:t>
            </a: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 Challenges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343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r>
              <a:rPr lang="en-US" sz="28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All volunteer team</a:t>
            </a:r>
          </a:p>
          <a:p>
            <a:pPr marL="457200" indent="-3430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●"/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8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Almost all of our hardware is donated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914400" lvl="1" indent="-343080">
              <a:lnSpc>
                <a:spcPct val="90000"/>
              </a:lnSpc>
              <a:buClr>
                <a:srgbClr val="FFFFFF"/>
              </a:buClr>
              <a:buFont typeface="Arial"/>
              <a:buChar char="○"/>
            </a:pPr>
            <a:r>
              <a:rPr lang="en-US" sz="28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Supply chain is a big factor</a:t>
            </a:r>
          </a:p>
          <a:p>
            <a:pPr marL="571320" lvl="1">
              <a:lnSpc>
                <a:spcPct val="90000"/>
              </a:lnSpc>
              <a:buClr>
                <a:srgbClr val="FFFFFF"/>
              </a:buClr>
            </a:pP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8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Extremely tight timeline.</a:t>
            </a:r>
          </a:p>
          <a:p>
            <a:pPr marL="114120">
              <a:lnSpc>
                <a:spcPct val="90000"/>
              </a:lnSpc>
              <a:buClr>
                <a:srgbClr val="FFFFFF"/>
              </a:buClr>
            </a:pPr>
            <a:endParaRPr lang="en-US" sz="2800" b="0" u="none" strike="noStrike" dirty="0">
              <a:solidFill>
                <a:schemeClr val="lt1"/>
              </a:solidFill>
              <a:uFillTx/>
              <a:latin typeface="Century Gothic"/>
              <a:ea typeface="Century Gothic"/>
            </a:endParaRPr>
          </a:p>
          <a:p>
            <a:pPr marL="457200" indent="-343080">
              <a:lnSpc>
                <a:spcPct val="90000"/>
              </a:lnSpc>
              <a:buClr>
                <a:srgbClr val="FFFFFF"/>
              </a:buClr>
              <a:buFont typeface="Arial"/>
              <a:buChar char="●"/>
            </a:pPr>
            <a:r>
              <a:rPr lang="en-US" sz="2800" b="0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Customer service and performance troubleshooting until end of show</a:t>
            </a:r>
            <a:endParaRPr lang="en-US" sz="2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07123090-802A-7443-958C-4E70961CA363}"/>
              </a:ext>
            </a:extLst>
          </p:cNvPr>
          <p:cNvSpPr txBox="1">
            <a:spLocks/>
          </p:cNvSpPr>
          <p:nvPr/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 kern="1200">
                <a:solidFill>
                  <a:schemeClr val="lt1"/>
                </a:solidFill>
                <a:uFillTx/>
                <a:latin typeface="Century Gothic"/>
                <a:ea typeface="Century Gothic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83D241-D092-4DE4-A6CD-28D20918B486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Google Shape;208;p34">
            <a:extLst>
              <a:ext uri="{FF2B5EF4-FFF2-40B4-BE49-F238E27FC236}">
                <a16:creationId xmlns:a16="http://schemas.microsoft.com/office/drawing/2014/main" id="{F8CCB7D2-1255-C078-8DF2-E09715B7F674}"/>
              </a:ext>
            </a:extLst>
          </p:cNvPr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250D34-E38E-C232-FDEA-326B22FA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45723F9-6A34-5C29-50DF-615ADF7CC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00460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lt1"/>
                </a:solidFill>
                <a:uFillTx/>
                <a:latin typeface="Century Gothic"/>
                <a:ea typeface="Century Gothic"/>
              </a:rPr>
              <a:t>What do 200+ people do?</a:t>
            </a:r>
            <a:endParaRPr lang="en-US" sz="4000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Google Shape;371;p3"/>
          <p:cNvSpPr/>
          <p:nvPr/>
        </p:nvSpPr>
        <p:spPr>
          <a:xfrm>
            <a:off x="170640" y="1407960"/>
            <a:ext cx="5362560" cy="431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457200" indent="-36828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en-US" sz="22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SCinet is made up of 18 different teams with diverse skills sets</a:t>
            </a:r>
            <a:endParaRPr lang="en-US" sz="22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Automation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Cluster 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Communications 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Contributor Relations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DevOps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Edge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Fiber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Help Desk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INDIS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Logistics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Network Research Exhibition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2" name="Google Shape;372;p3"/>
          <p:cNvSpPr/>
          <p:nvPr/>
        </p:nvSpPr>
        <p:spPr>
          <a:xfrm>
            <a:off x="3230640" y="2096640"/>
            <a:ext cx="5306400" cy="199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Network Security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Physical Security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Power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Project Management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Routing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Volunteer Services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  <a:p>
            <a:pPr marL="914400" lvl="1" indent="-36828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WAN Transport</a:t>
            </a:r>
            <a:endParaRPr lang="en-US" sz="20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65680" y="2027520"/>
            <a:ext cx="5455440" cy="409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3">
            <a:extLst>
              <a:ext uri="{FF2B5EF4-FFF2-40B4-BE49-F238E27FC236}">
                <a16:creationId xmlns:a16="http://schemas.microsoft.com/office/drawing/2014/main" id="{D66C5FDF-8163-A108-6359-269E665D64C8}"/>
              </a:ext>
            </a:extLst>
          </p:cNvPr>
          <p:cNvSpPr txBox="1">
            <a:spLocks/>
          </p:cNvSpPr>
          <p:nvPr/>
        </p:nvSpPr>
        <p:spPr>
          <a:xfrm>
            <a:off x="11226649" y="6356520"/>
            <a:ext cx="784557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 kern="1200">
                <a:solidFill>
                  <a:schemeClr val="lt1"/>
                </a:solidFill>
                <a:uFillTx/>
                <a:latin typeface="Century Gothic"/>
                <a:ea typeface="Century Gothic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83D241-D092-4DE4-A6CD-28D20918B486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Google Shape;208;p34">
            <a:extLst>
              <a:ext uri="{FF2B5EF4-FFF2-40B4-BE49-F238E27FC236}">
                <a16:creationId xmlns:a16="http://schemas.microsoft.com/office/drawing/2014/main" id="{4AF3A1D3-B83F-C8C6-36A6-5772151C6E4F}"/>
              </a:ext>
            </a:extLst>
          </p:cNvPr>
          <p:cNvSpPr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u="none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Breaking the Mold: Building the Future Cyber Workforce with Non-Traditional Talent</a:t>
            </a:r>
            <a:endParaRPr lang="en-US" sz="1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1E5A98-BE09-92AB-3A2E-AD54A06DB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907" y="6169722"/>
            <a:ext cx="1707134" cy="6854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3E9759-6DDC-2161-438F-682C7E66C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794" y="6327527"/>
            <a:ext cx="1095113" cy="428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AA64A8"/>
      </a:accent1>
      <a:accent2>
        <a:srgbClr val="7D5487"/>
      </a:accent2>
      <a:accent3>
        <a:srgbClr val="7573BC"/>
      </a:accent3>
      <a:accent4>
        <a:srgbClr val="484E96"/>
      </a:accent4>
      <a:accent5>
        <a:srgbClr val="6C9DEB"/>
      </a:accent5>
      <a:accent6>
        <a:srgbClr val="C2B8FD"/>
      </a:accent6>
      <a:hlink>
        <a:srgbClr val="6C9DEB"/>
      </a:hlink>
      <a:folHlink>
        <a:srgbClr val="6C9DEB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Custom 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AA64A8"/>
      </a:accent1>
      <a:accent2>
        <a:srgbClr val="7D5487"/>
      </a:accent2>
      <a:accent3>
        <a:srgbClr val="7573BC"/>
      </a:accent3>
      <a:accent4>
        <a:srgbClr val="484E96"/>
      </a:accent4>
      <a:accent5>
        <a:srgbClr val="6C9DEB"/>
      </a:accent5>
      <a:accent6>
        <a:srgbClr val="C2B8FD"/>
      </a:accent6>
      <a:hlink>
        <a:srgbClr val="6C9DEB"/>
      </a:hlink>
      <a:folHlink>
        <a:srgbClr val="6C9DEB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1327</TotalTime>
  <Words>1166</Words>
  <Application>Microsoft Macintosh PowerPoint</Application>
  <PresentationFormat>Widescreen</PresentationFormat>
  <Paragraphs>193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Wingdings</vt:lpstr>
      <vt:lpstr>Vapor Trail</vt:lpstr>
      <vt:lpstr>Vapor Trail</vt:lpstr>
      <vt:lpstr>Breaking the Mold: Building the Future Cyber Workforce with Non-Traditional Talent</vt:lpstr>
      <vt:lpstr>Problem Statement</vt:lpstr>
      <vt:lpstr>Problem Statement</vt:lpstr>
      <vt:lpstr>The International Conference for High Performance Computing, Networking, Storage, and Analysis - SC</vt:lpstr>
      <vt:lpstr>What is different about SCinet?</vt:lpstr>
      <vt:lpstr>SC by the Numbers</vt:lpstr>
      <vt:lpstr>What is SCinet? </vt:lpstr>
      <vt:lpstr>SCinet Challenges</vt:lpstr>
      <vt:lpstr>What do 200+ people do?</vt:lpstr>
      <vt:lpstr>What Do Volunteers Get?</vt:lpstr>
      <vt:lpstr>PowerPoint Presentation</vt:lpstr>
      <vt:lpstr>PowerPoint Presentation</vt:lpstr>
      <vt:lpstr>Experiences at SCinet</vt:lpstr>
      <vt:lpstr>Experiences at SCinet - Danika</vt:lpstr>
      <vt:lpstr>Experiences at SCinet - Hallie</vt:lpstr>
      <vt:lpstr>Experiences at SCinet</vt:lpstr>
      <vt:lpstr>Experiences at SCinet</vt:lpstr>
      <vt:lpstr>PowerPoint Presentation</vt:lpstr>
      <vt:lpstr>SCinet Teardown</vt:lpstr>
      <vt:lpstr>Looking Forward to SC25</vt:lpstr>
      <vt:lpstr>TNT Expectations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SCinet Onboarding</dc:title>
  <dc:subject/>
  <dc:creator>Corey Eichelberger</dc:creator>
  <dc:description/>
  <cp:lastModifiedBy>Nathaniel Mendoza</cp:lastModifiedBy>
  <cp:revision>15</cp:revision>
  <dcterms:created xsi:type="dcterms:W3CDTF">2025-01-14T19:34:59Z</dcterms:created>
  <dcterms:modified xsi:type="dcterms:W3CDTF">2025-06-05T18:27:10Z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58</vt:i4>
  </property>
  <property fmtid="{D5CDD505-2E9C-101B-9397-08002B2CF9AE}" pid="3" name="PresentationFormat">
    <vt:lpwstr>Widescreen</vt:lpwstr>
  </property>
  <property fmtid="{D5CDD505-2E9C-101B-9397-08002B2CF9AE}" pid="4" name="Slides">
    <vt:i4>58</vt:i4>
  </property>
</Properties>
</file>