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embeddedFontLst>
    <p:embeddedFont>
      <p:font typeface="Avenir" panose="02000503020000020003" pitchFamily="2" charset="0"/>
      <p:regular r:id="rId25"/>
      <p:italic r:id="rId26"/>
    </p:embeddedFont>
    <p:embeddedFont>
      <p:font typeface="Barlow" pitchFamily="2" charset="77"/>
      <p:regular r:id="rId27"/>
      <p:bold r:id="rId28"/>
      <p:italic r:id="rId29"/>
      <p:boldItalic r:id="rId30"/>
    </p:embeddedFont>
    <p:embeddedFont>
      <p:font typeface="Barlow ExtraBold" pitchFamily="2" charset="77"/>
      <p:bold r:id="rId31"/>
      <p:italic r:id="rId32"/>
      <p:boldItalic r:id="rId33"/>
    </p:embeddedFont>
    <p:embeddedFont>
      <p:font typeface="Barlow Light" pitchFamily="2" charset="77"/>
      <p:regular r:id="rId34"/>
      <p:bold r:id="rId35"/>
      <p:italic r:id="rId36"/>
      <p:boldItalic r:id="rId37"/>
    </p:embeddedFont>
    <p:embeddedFont>
      <p:font typeface="Barlow SemiBold" pitchFamily="2" charset="77"/>
      <p:regular r:id="rId38"/>
      <p:bold r:id="rId39"/>
      <p:italic r:id="rId40"/>
      <p:boldItalic r:id="rId41"/>
    </p:embeddedFont>
    <p:embeddedFont>
      <p:font typeface="Poppins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747775"/>
          </p15:clr>
        </p15:guide>
        <p15:guide id="3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AB9N5z8oVpPtJM2EDZUJVoj5m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5DB"/>
    <a:srgbClr val="99CC33"/>
    <a:srgbClr val="B7BF00"/>
    <a:srgbClr val="52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CCC073-EF0B-490F-9FC8-97F0057D9A75}">
  <a:tblStyle styleId="{56CCC073-EF0B-490F-9FC8-97F0057D9A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4694"/>
  </p:normalViewPr>
  <p:slideViewPr>
    <p:cSldViewPr snapToGrid="0">
      <p:cViewPr varScale="1">
        <p:scale>
          <a:sx n="117" d="100"/>
          <a:sy n="117" d="100"/>
        </p:scale>
        <p:origin x="4176" y="168"/>
      </p:cViewPr>
      <p:guideLst>
        <p:guide pos="32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people-and-organizational-performance/our-insights/the-organization-blog/employee-experience-essential-to-compet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resize the green highlight block so that your entire title fits inside the block. </a:t>
            </a:r>
            <a:br>
              <a:rPr lang="en-GB" dirty="0"/>
            </a:br>
            <a:r>
              <a:rPr lang="en-GB" dirty="0"/>
              <a:t>Don’t worry if it needs to go over two lines, just drag it down. </a:t>
            </a:r>
            <a:endParaRPr dirty="0"/>
          </a:p>
        </p:txBody>
      </p:sp>
      <p:sp>
        <p:nvSpPr>
          <p:cNvPr id="132" name="Google Shape;1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601b96a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601b96aa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g2e601b96aa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59c9dcd1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59c9dcd1d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2e59c9dcd1d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59c9dcd1d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2e59c9dcd1d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59c9dcd1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e59c9dcd1d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2e59c9dcd1d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9c9dcd1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e59c9dcd1d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50" b="1" dirty="0">
                <a:solidFill>
                  <a:srgbClr val="18445D"/>
                </a:solidFill>
                <a:latin typeface="Poppins"/>
                <a:ea typeface="Poppins"/>
                <a:cs typeface="Poppins"/>
                <a:sym typeface="Poppins"/>
              </a:rPr>
              <a:t>#4 Most Critical Needs</a:t>
            </a:r>
            <a:endParaRPr sz="1350" b="1" dirty="0">
              <a:solidFill>
                <a:srgbClr val="18445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Leaders use the TALENT Drivers to understand that each person has a set of “most critical” needs that determine how they engage, perform, develop, and want to stay</a:t>
            </a:r>
            <a:endParaRPr dirty="0"/>
          </a:p>
        </p:txBody>
      </p:sp>
      <p:sp>
        <p:nvSpPr>
          <p:cNvPr id="267" name="Google Shape;267;g2e59c9dcd1d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601b96a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601b96aad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2e601b96aa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601b96a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601b96aad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g2e601b96aa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601b96aa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e601b96aa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g2e601b96aad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59c9dcd1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e59c9dcd1d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g2e59c9dcd1d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When employees </a:t>
            </a:r>
            <a:r>
              <a:rPr lang="en-GB" b="0" i="0" u="sng" strike="noStrik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work together to ignite passion and tap into purpose</a:t>
            </a:r>
            <a:r>
              <a:rPr lang="en-GB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individual, team, and company performance improve. Building a strong performance culture involves two streams: instituting clear accountability mechanisms and improving employee experience. The goal is to create an enabling, inclusive culture that also has a performance edge.</a:t>
            </a:r>
            <a:endParaRPr dirty="0"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59c9dcd1d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e59c9dcd1d_2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g2e59c9dcd1d_2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59c9dcd1d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e59c9dcd1d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g2e59c9dcd1d_2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Images from www.unsplash.com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https://unsplash.com/@wyxina</a:t>
            </a:r>
            <a:endParaRPr dirty="0"/>
          </a:p>
        </p:txBody>
      </p:sp>
      <p:sp>
        <p:nvSpPr>
          <p:cNvPr id="338" name="Google Shape;33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59c9dcd1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59c9dcd1d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Organization results are impacted by engaging and retaining employees…. One person at a time. There is no easy way around it. If you want to increase talent results for your organization, department, or team, you must take action at the individual employee level.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This is why one to one dialogue is the foundation of engaging and retaining employees. It creates the </a:t>
            </a:r>
            <a:r>
              <a:rPr lang="en-GB" dirty="0" err="1"/>
              <a:t>opp</a:t>
            </a:r>
            <a:r>
              <a:rPr lang="en-GB" dirty="0"/>
              <a:t> </a:t>
            </a:r>
            <a:r>
              <a:rPr lang="en-GB" dirty="0" err="1"/>
              <a:t>ffor</a:t>
            </a:r>
            <a:r>
              <a:rPr lang="en-GB" dirty="0"/>
              <a:t> you to really understand what </a:t>
            </a:r>
            <a:endParaRPr dirty="0"/>
          </a:p>
        </p:txBody>
      </p:sp>
      <p:sp>
        <p:nvSpPr>
          <p:cNvPr id="149" name="Google Shape;149;g2e59c9dcd1d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601b96aa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601b96aa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2e601b96aad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59c9dcd1d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59c9dcd1d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e59c9dcd1d_2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75757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Engagement and Retention Cards® help managers and individuals identify the key drivers impacting performance, engagement, development, retention, and the drivers impacting implementing strategic initiatives to achieve goals.</a:t>
            </a:r>
            <a:endParaRPr b="0" i="0" dirty="0">
              <a:solidFill>
                <a:srgbClr val="FFFFFF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75757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Each person has a set of “most critical” needs, which when achieved within their current work situation causes them to engage, perform at their best, develop, and want to stay at the organization.</a:t>
            </a:r>
            <a:endParaRPr b="0" i="0" dirty="0">
              <a:solidFill>
                <a:srgbClr val="FFFFFF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59c9dcd1d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59c9dcd1d_2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e59c9dcd1d_2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e59c9dcd1d_1_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04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e59c9dcd1d_1_6"/>
          <p:cNvSpPr txBox="1">
            <a:spLocks noGrp="1"/>
          </p:cNvSpPr>
          <p:nvPr>
            <p:ph type="ctrTitle"/>
          </p:nvPr>
        </p:nvSpPr>
        <p:spPr>
          <a:xfrm>
            <a:off x="415611" y="791333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8" name="Google Shape;18;g2e59c9dcd1d_1_6"/>
          <p:cNvSpPr txBox="1">
            <a:spLocks noGrp="1"/>
          </p:cNvSpPr>
          <p:nvPr>
            <p:ph type="subTitle" idx="1"/>
          </p:nvPr>
        </p:nvSpPr>
        <p:spPr>
          <a:xfrm>
            <a:off x="415600" y="3165733"/>
            <a:ext cx="11360700" cy="77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" name="Google Shape;19;g2e59c9dcd1d_1_6"/>
          <p:cNvSpPr txBox="1">
            <a:spLocks noGrp="1"/>
          </p:cNvSpPr>
          <p:nvPr>
            <p:ph type="subTitle" idx="2"/>
          </p:nvPr>
        </p:nvSpPr>
        <p:spPr>
          <a:xfrm>
            <a:off x="415600" y="4031733"/>
            <a:ext cx="11360700" cy="77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2e59c9dcd1d_1_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4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e59c9dcd1d_1_4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None/>
              <a:defRPr sz="1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2e59c9dcd1d_1_4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1pPr>
            <a:lvl2pPr marL="914400" lvl="1" indent="-38100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8100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6195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6195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6195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6195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61950" algn="ctr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61950" algn="ctr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2e59c9dcd1d_1_44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59c9dcd1d_1_49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bg>
      <p:bgPr>
        <a:solidFill>
          <a:srgbClr val="16224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bg>
      <p:bgPr>
        <a:solidFill>
          <a:srgbClr val="16224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g2e59c9dcd1d_1_52"/>
          <p:cNvCxnSpPr/>
          <p:nvPr/>
        </p:nvCxnSpPr>
        <p:spPr>
          <a:xfrm>
            <a:off x="342192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g2e59c9dcd1d_1_52"/>
          <p:cNvPicPr preferRelativeResize="0"/>
          <p:nvPr/>
        </p:nvPicPr>
        <p:blipFill rotWithShape="1">
          <a:blip r:embed="rId2">
            <a:alphaModFix/>
          </a:blip>
          <a:srcRect l="33366" r="33363"/>
          <a:stretch/>
        </p:blipFill>
        <p:spPr>
          <a:xfrm>
            <a:off x="0" y="1282"/>
            <a:ext cx="3421929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16224C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59c9dcd1d_1_55"/>
          <p:cNvSpPr>
            <a:spLocks noGrp="1"/>
          </p:cNvSpPr>
          <p:nvPr>
            <p:ph type="pic" idx="2"/>
          </p:nvPr>
        </p:nvSpPr>
        <p:spPr>
          <a:xfrm>
            <a:off x="836023" y="744583"/>
            <a:ext cx="5259900" cy="5368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g2e59c9dcd1d_1_55"/>
          <p:cNvSpPr/>
          <p:nvPr/>
        </p:nvSpPr>
        <p:spPr>
          <a:xfrm>
            <a:off x="6096000" y="744583"/>
            <a:ext cx="5259900" cy="5368800"/>
          </a:xfrm>
          <a:prstGeom prst="rect">
            <a:avLst/>
          </a:prstGeom>
          <a:solidFill>
            <a:srgbClr val="00B5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bg>
      <p:bgPr>
        <a:solidFill>
          <a:srgbClr val="16224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59c9dcd1d_1_58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69" name="Google Shape;69;g2e59c9dcd1d_1_58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rgbClr val="16224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59c9dcd1d_1_61"/>
          <p:cNvSpPr>
            <a:spLocks noGrp="1"/>
          </p:cNvSpPr>
          <p:nvPr>
            <p:ph type="pic" idx="2"/>
          </p:nvPr>
        </p:nvSpPr>
        <p:spPr>
          <a:xfrm>
            <a:off x="0" y="0"/>
            <a:ext cx="8283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2e59c9dcd1d_1_61"/>
          <p:cNvSpPr txBox="1">
            <a:spLocks noGrp="1"/>
          </p:cNvSpPr>
          <p:nvPr>
            <p:ph type="title"/>
          </p:nvPr>
        </p:nvSpPr>
        <p:spPr>
          <a:xfrm>
            <a:off x="8675914" y="3692069"/>
            <a:ext cx="31134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venir"/>
              <a:buNone/>
              <a:defRPr sz="11500"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bg>
      <p:bgPr>
        <a:solidFill>
          <a:srgbClr val="00B59E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59c9dcd1d_1_64"/>
          <p:cNvSpPr/>
          <p:nvPr/>
        </p:nvSpPr>
        <p:spPr>
          <a:xfrm>
            <a:off x="0" y="1"/>
            <a:ext cx="8952300" cy="6858000"/>
          </a:xfrm>
          <a:prstGeom prst="rect">
            <a:avLst/>
          </a:prstGeom>
          <a:solidFill>
            <a:srgbClr val="1622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e59c9dcd1d_1_64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g2e59c9dcd1d_1_64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rgbClr val="00B59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59c9dcd1d_1_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e59c9dcd1d_1_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g2e59c9dcd1d_1_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g2e59c9dcd1d_1_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g2e59c9dcd1d_1_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e59c9dcd1d_1_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4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e59c9dcd1d_1_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g2e59c9dcd1d_1_11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rgbClr val="16224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59c9dcd1d_1_75"/>
          <p:cNvSpPr>
            <a:spLocks noGrp="1"/>
          </p:cNvSpPr>
          <p:nvPr>
            <p:ph type="pic" idx="2"/>
          </p:nvPr>
        </p:nvSpPr>
        <p:spPr>
          <a:xfrm>
            <a:off x="1" y="0"/>
            <a:ext cx="60582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6" name="Google Shape;86;g2e59c9dcd1d_1_75"/>
          <p:cNvCxnSpPr/>
          <p:nvPr/>
        </p:nvCxnSpPr>
        <p:spPr>
          <a:xfrm>
            <a:off x="6083430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00B5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g2e59c9dcd1d_1_75"/>
          <p:cNvSpPr txBox="1">
            <a:spLocks noGrp="1"/>
          </p:cNvSpPr>
          <p:nvPr>
            <p:ph type="title"/>
          </p:nvPr>
        </p:nvSpPr>
        <p:spPr>
          <a:xfrm>
            <a:off x="6664843" y="622299"/>
            <a:ext cx="47487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g2e59c9dcd1d_1_75"/>
          <p:cNvCxnSpPr/>
          <p:nvPr/>
        </p:nvCxnSpPr>
        <p:spPr>
          <a:xfrm>
            <a:off x="6096000" y="1470581"/>
            <a:ext cx="26811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rgbClr val="16224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59c9dcd1d_1_80"/>
          <p:cNvSpPr/>
          <p:nvPr/>
        </p:nvSpPr>
        <p:spPr>
          <a:xfrm>
            <a:off x="7108371" y="0"/>
            <a:ext cx="4506600" cy="6858000"/>
          </a:xfrm>
          <a:prstGeom prst="parallelogram">
            <a:avLst>
              <a:gd name="adj" fmla="val 25000"/>
            </a:avLst>
          </a:prstGeom>
          <a:solidFill>
            <a:srgbClr val="00B5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e59c9dcd1d_1_80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g2e59c9dcd1d_1_80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16224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59c9dcd1d_1_84"/>
          <p:cNvSpPr/>
          <p:nvPr/>
        </p:nvSpPr>
        <p:spPr>
          <a:xfrm>
            <a:off x="8830490" y="0"/>
            <a:ext cx="3361500" cy="6858000"/>
          </a:xfrm>
          <a:prstGeom prst="rect">
            <a:avLst/>
          </a:prstGeom>
          <a:solidFill>
            <a:srgbClr val="00B5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e59c9dcd1d_1_84"/>
          <p:cNvSpPr>
            <a:spLocks noGrp="1"/>
          </p:cNvSpPr>
          <p:nvPr>
            <p:ph type="pic" idx="2"/>
          </p:nvPr>
        </p:nvSpPr>
        <p:spPr>
          <a:xfrm>
            <a:off x="6200501" y="744583"/>
            <a:ext cx="5259900" cy="5368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2e59c9dcd1d_1_84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5063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g2e59c9dcd1d_1_84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bg>
      <p:bgPr>
        <a:solidFill>
          <a:srgbClr val="16224C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59c9dcd1d_1_8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B5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6224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59c9dcd1d_1_91"/>
          <p:cNvSpPr>
            <a:spLocks noGrp="1"/>
          </p:cNvSpPr>
          <p:nvPr>
            <p:ph type="pic" idx="2"/>
          </p:nvPr>
        </p:nvSpPr>
        <p:spPr>
          <a:xfrm flipH="1">
            <a:off x="88" y="0"/>
            <a:ext cx="8495400" cy="6858000"/>
          </a:xfrm>
          <a:prstGeom prst="parallelogram">
            <a:avLst>
              <a:gd name="adj" fmla="val 3117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bg>
      <p:bgPr>
        <a:solidFill>
          <a:srgbClr val="16224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59c9dcd1d_1_93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g2e59c9dcd1d_1_93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rgbClr val="00B5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2e59c9dcd1d_1_93"/>
          <p:cNvSpPr>
            <a:spLocks noGrp="1"/>
          </p:cNvSpPr>
          <p:nvPr>
            <p:ph type="pic" idx="2"/>
          </p:nvPr>
        </p:nvSpPr>
        <p:spPr>
          <a:xfrm>
            <a:off x="5076809" y="2409809"/>
            <a:ext cx="2038500" cy="203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g2e59c9dcd1d_1_93"/>
          <p:cNvSpPr>
            <a:spLocks noGrp="1"/>
          </p:cNvSpPr>
          <p:nvPr>
            <p:ph type="pic" idx="3"/>
          </p:nvPr>
        </p:nvSpPr>
        <p:spPr>
          <a:xfrm>
            <a:off x="8340531" y="2409809"/>
            <a:ext cx="2038500" cy="203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g2e59c9dcd1d_1_93"/>
          <p:cNvSpPr>
            <a:spLocks noGrp="1"/>
          </p:cNvSpPr>
          <p:nvPr>
            <p:ph type="pic" idx="4"/>
          </p:nvPr>
        </p:nvSpPr>
        <p:spPr>
          <a:xfrm>
            <a:off x="1813087" y="2409809"/>
            <a:ext cx="2038500" cy="2038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bg>
      <p:bgPr>
        <a:solidFill>
          <a:srgbClr val="16224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59c9dcd1d_1_99"/>
          <p:cNvSpPr/>
          <p:nvPr/>
        </p:nvSpPr>
        <p:spPr>
          <a:xfrm>
            <a:off x="0" y="3428999"/>
            <a:ext cx="12192000" cy="3429000"/>
          </a:xfrm>
          <a:prstGeom prst="rect">
            <a:avLst/>
          </a:prstGeom>
          <a:solidFill>
            <a:srgbClr val="00B5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e59c9dcd1d_1_99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g2e59c9dcd1d_1_99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rgbClr val="00B5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g2e59c9dcd1d_1_99"/>
          <p:cNvSpPr>
            <a:spLocks noGrp="1"/>
          </p:cNvSpPr>
          <p:nvPr>
            <p:ph type="pic" idx="2"/>
          </p:nvPr>
        </p:nvSpPr>
        <p:spPr>
          <a:xfrm>
            <a:off x="4692501" y="2025501"/>
            <a:ext cx="2807100" cy="280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3" name="Google Shape;113;g2e59c9dcd1d_1_99"/>
          <p:cNvSpPr>
            <a:spLocks noGrp="1"/>
          </p:cNvSpPr>
          <p:nvPr>
            <p:ph type="pic" idx="3"/>
          </p:nvPr>
        </p:nvSpPr>
        <p:spPr>
          <a:xfrm>
            <a:off x="7956223" y="2025501"/>
            <a:ext cx="2807100" cy="280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" name="Google Shape;114;g2e59c9dcd1d_1_99"/>
          <p:cNvSpPr>
            <a:spLocks noGrp="1"/>
          </p:cNvSpPr>
          <p:nvPr>
            <p:ph type="pic" idx="4"/>
          </p:nvPr>
        </p:nvSpPr>
        <p:spPr>
          <a:xfrm>
            <a:off x="1428779" y="2025501"/>
            <a:ext cx="2807100" cy="2807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59c9dcd1d_1_106"/>
          <p:cNvSpPr/>
          <p:nvPr/>
        </p:nvSpPr>
        <p:spPr>
          <a:xfrm>
            <a:off x="0" y="3428998"/>
            <a:ext cx="12192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e59c9dcd1d_1_106"/>
          <p:cNvSpPr txBox="1">
            <a:spLocks noGrp="1"/>
          </p:cNvSpPr>
          <p:nvPr>
            <p:ph type="title"/>
          </p:nvPr>
        </p:nvSpPr>
        <p:spPr>
          <a:xfrm>
            <a:off x="838200" y="622299"/>
            <a:ext cx="7118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  <a:defRPr b="1" i="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cxnSp>
        <p:nvCxnSpPr>
          <p:cNvPr id="118" name="Google Shape;118;g2e59c9dcd1d_1_106"/>
          <p:cNvCxnSpPr/>
          <p:nvPr/>
        </p:nvCxnSpPr>
        <p:spPr>
          <a:xfrm>
            <a:off x="0" y="1470581"/>
            <a:ext cx="2950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g2e59c9dcd1d_1_106"/>
          <p:cNvSpPr>
            <a:spLocks noGrp="1"/>
          </p:cNvSpPr>
          <p:nvPr>
            <p:ph type="pic" idx="2"/>
          </p:nvPr>
        </p:nvSpPr>
        <p:spPr>
          <a:xfrm>
            <a:off x="3604449" y="2402961"/>
            <a:ext cx="2052000" cy="20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g2e59c9dcd1d_1_106"/>
          <p:cNvSpPr>
            <a:spLocks noGrp="1"/>
          </p:cNvSpPr>
          <p:nvPr>
            <p:ph type="pic" idx="3"/>
          </p:nvPr>
        </p:nvSpPr>
        <p:spPr>
          <a:xfrm>
            <a:off x="6184146" y="2402961"/>
            <a:ext cx="2052000" cy="20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1" name="Google Shape;121;g2e59c9dcd1d_1_106"/>
          <p:cNvSpPr>
            <a:spLocks noGrp="1"/>
          </p:cNvSpPr>
          <p:nvPr>
            <p:ph type="pic" idx="4"/>
          </p:nvPr>
        </p:nvSpPr>
        <p:spPr>
          <a:xfrm>
            <a:off x="1024752" y="2402961"/>
            <a:ext cx="2052000" cy="20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2" name="Google Shape;122;g2e59c9dcd1d_1_106"/>
          <p:cNvSpPr>
            <a:spLocks noGrp="1"/>
          </p:cNvSpPr>
          <p:nvPr>
            <p:ph type="pic" idx="5"/>
          </p:nvPr>
        </p:nvSpPr>
        <p:spPr>
          <a:xfrm>
            <a:off x="8763842" y="2402961"/>
            <a:ext cx="2052000" cy="205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TITLE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59c9dcd1d_1_1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e59c9dcd1d_1_1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g2e59c9dcd1d_1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g2e59c9dcd1d_1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g2e59c9dcd1d_1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e59c9dcd1d_1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0258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e59c9dcd1d_1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77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7" name="Google Shape;27;g2e59c9dcd1d_1_15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e59c9dcd1d_1_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0251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e59c9dcd1d_1_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2e59c9dcd1d_1_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2e59c9dcd1d_1_19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e59c9dcd1d_1_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0247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e59c9dcd1d_1_24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e59c9dcd1d_1_27"/>
          <p:cNvSpPr txBox="1">
            <a:spLocks noGrp="1"/>
          </p:cNvSpPr>
          <p:nvPr>
            <p:ph type="title"/>
          </p:nvPr>
        </p:nvSpPr>
        <p:spPr>
          <a:xfrm>
            <a:off x="415600" y="6971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g2e59c9dcd1d_1_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2e59c9dcd1d_1_27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2e59c9dcd1d_1_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4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e59c9dcd1d_1_3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3" name="Google Shape;43;g2e59c9dcd1d_1_31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59c9dcd1d_1_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g2e59c9dcd1d_1_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7" name="Google Shape;47;g2e59c9dcd1d_1_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g2e59c9dcd1d_1_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2e59c9dcd1d_1_35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59c9dcd1d_1_4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g2e59c9dcd1d_1_41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mailto:info@cybera.ca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www.cybera.ca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59c9dcd1d_1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"/>
              <a:buNone/>
              <a:defRPr sz="3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e59c9dcd1d_1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Barlow"/>
              <a:buChar char="●"/>
              <a:defRPr sz="27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○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■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"/>
              <a:buChar char="●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"/>
              <a:buChar char="○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"/>
              <a:buChar char="■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"/>
              <a:buChar char="●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619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"/>
              <a:buChar char="○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619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Font typeface="Barlow"/>
              <a:buChar char="■"/>
              <a:defRPr sz="21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2" name="Google Shape;12;g2e59c9dcd1d_1_0"/>
          <p:cNvSpPr txBox="1">
            <a:spLocks noGrp="1"/>
          </p:cNvSpPr>
          <p:nvPr>
            <p:ph type="sldNum" idx="12"/>
          </p:nvPr>
        </p:nvSpPr>
        <p:spPr>
          <a:xfrm>
            <a:off x="11325277" y="612765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>
              <a:buNone/>
              <a:def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13" name="Google Shape;13;g2e59c9dcd1d_1_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931813" y="270235"/>
            <a:ext cx="1002219" cy="52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e59c9dcd1d_1_0"/>
          <p:cNvSpPr txBox="1"/>
          <p:nvPr/>
        </p:nvSpPr>
        <p:spPr>
          <a:xfrm>
            <a:off x="10473267" y="6484867"/>
            <a:ext cx="15837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800" dirty="0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c</a:t>
            </a:r>
            <a:r>
              <a:rPr lang="en-GB" sz="800" dirty="0">
                <a:solidFill>
                  <a:srgbClr val="434343"/>
                </a:solidFill>
                <a:uFill>
                  <a:noFill/>
                </a:uFill>
                <a:latin typeface="Barlow Light"/>
                <a:ea typeface="Barlow Light"/>
                <a:cs typeface="Barlow Light"/>
                <a:sym typeface="Barlow Light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ybera.ca</a:t>
            </a:r>
            <a:r>
              <a:rPr lang="en-GB" sz="800" dirty="0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  |  </a:t>
            </a:r>
            <a:r>
              <a:rPr lang="en-GB" sz="800" dirty="0">
                <a:solidFill>
                  <a:srgbClr val="434343"/>
                </a:solidFill>
                <a:uFill>
                  <a:noFill/>
                </a:uFill>
                <a:latin typeface="Barlow Light"/>
                <a:ea typeface="Barlow Light"/>
                <a:cs typeface="Barlow Light"/>
                <a:sym typeface="Barlow Light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info@cybera.c</a:t>
            </a:r>
            <a:r>
              <a:rPr lang="en-GB" sz="800" dirty="0">
                <a:solidFill>
                  <a:srgbClr val="434343"/>
                </a:solidFill>
                <a:latin typeface="Barlow Light"/>
                <a:ea typeface="Barlow Light"/>
                <a:cs typeface="Barlow Light"/>
                <a:sym typeface="Barlow Light"/>
              </a:rPr>
              <a:t>a</a:t>
            </a:r>
            <a:endParaRPr sz="800"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/>
          </a:blip>
          <a:srcRect t="10766" b="10758"/>
          <a:stretch/>
        </p:blipFill>
        <p:spPr>
          <a:xfrm>
            <a:off x="-78555" y="-43543"/>
            <a:ext cx="12349109" cy="694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/>
          <p:nvPr/>
        </p:nvSpPr>
        <p:spPr>
          <a:xfrm>
            <a:off x="2752439" y="4876050"/>
            <a:ext cx="6668700" cy="1807778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>
            <a:noFill/>
          </a:ln>
          <a:effectLst>
            <a:outerShdw blurRad="271800" dist="38099" dir="2700000" algn="tl" rotWithShape="0">
              <a:srgbClr val="000000">
                <a:alpha val="8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800" b="1" dirty="0">
                <a:solidFill>
                  <a:schemeClr val="bg1"/>
                </a:solidFill>
                <a:latin typeface="Barlow ExtraBold" pitchFamily="2" charset="77"/>
                <a:ea typeface="Barlow"/>
                <a:cs typeface="Barlow"/>
                <a:sym typeface="Barlow"/>
              </a:rPr>
              <a:t>IT’S ALL IN THE CARDS</a:t>
            </a:r>
          </a:p>
          <a:p>
            <a:pPr lvl="0" algn="ctr">
              <a:buClr>
                <a:schemeClr val="dk1"/>
              </a:buClr>
            </a:pPr>
            <a:r>
              <a:rPr lang="en-GB" sz="3600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  <a:t>Mary Friedrich </a:t>
            </a:r>
            <a:br>
              <a:rPr lang="en-GB" sz="2400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</a:br>
            <a:r>
              <a:rPr lang="en-CA" sz="2400" dirty="0">
                <a:solidFill>
                  <a:schemeClr val="bg1"/>
                </a:solidFill>
                <a:latin typeface="Barlow" pitchFamily="2" charset="77"/>
              </a:rPr>
              <a:t>Director, ShareIT and Member Relations</a:t>
            </a:r>
            <a:r>
              <a:rPr lang="en-GB" sz="2400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  <a:t>, Cybera</a:t>
            </a:r>
          </a:p>
          <a:p>
            <a:pPr lvl="0" algn="ctr">
              <a:buClr>
                <a:schemeClr val="dk1"/>
              </a:buClr>
            </a:pPr>
            <a:endParaRPr sz="900" i="1" dirty="0">
              <a:solidFill>
                <a:schemeClr val="bg1"/>
              </a:solidFill>
              <a:latin typeface="Barlow" pitchFamily="2" charset="77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2e59c9dcd1d_0_3"/>
          <p:cNvPicPr preferRelativeResize="0"/>
          <p:nvPr/>
        </p:nvPicPr>
        <p:blipFill rotWithShape="1">
          <a:blip r:embed="rId3">
            <a:alphaModFix/>
          </a:blip>
          <a:srcRect r="2467"/>
          <a:stretch/>
        </p:blipFill>
        <p:spPr>
          <a:xfrm>
            <a:off x="0" y="0"/>
            <a:ext cx="8977200" cy="69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e59c9dcd1d_0_3"/>
          <p:cNvSpPr txBox="1">
            <a:spLocks noGrp="1"/>
          </p:cNvSpPr>
          <p:nvPr>
            <p:ph type="title" idx="4294967295"/>
          </p:nvPr>
        </p:nvSpPr>
        <p:spPr>
          <a:xfrm>
            <a:off x="929425" y="-87088"/>
            <a:ext cx="7118350" cy="515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spc="1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W E M O</a:t>
            </a:r>
            <a:endParaRPr sz="4000" spc="10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43" name="Google Shape;243;g2e59c9dcd1d_0_3"/>
          <p:cNvSpPr txBox="1"/>
          <p:nvPr/>
        </p:nvSpPr>
        <p:spPr>
          <a:xfrm>
            <a:off x="9616675" y="1727350"/>
            <a:ext cx="9798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4" name="Google Shape;244;g2e59c9dcd1d_0_3"/>
          <p:cNvSpPr txBox="1"/>
          <p:nvPr/>
        </p:nvSpPr>
        <p:spPr>
          <a:xfrm>
            <a:off x="9238800" y="1085550"/>
            <a:ext cx="2843700" cy="5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W</a:t>
            </a: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= The work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</a:t>
            </a: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= Work environment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</a:t>
            </a: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= Managers actions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0</a:t>
            </a:r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= Organization characteristics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e59c9dcd1d_2_83"/>
          <p:cNvPicPr preferRelativeResize="0"/>
          <p:nvPr/>
        </p:nvPicPr>
        <p:blipFill rotWithShape="1">
          <a:blip r:embed="rId3">
            <a:alphaModFix/>
          </a:blip>
          <a:srcRect b="44012"/>
          <a:stretch/>
        </p:blipFill>
        <p:spPr>
          <a:xfrm>
            <a:off x="206075" y="1423000"/>
            <a:ext cx="5806762" cy="43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e59c9dcd1d_2_83"/>
          <p:cNvPicPr preferRelativeResize="0"/>
          <p:nvPr/>
        </p:nvPicPr>
        <p:blipFill rotWithShape="1">
          <a:blip r:embed="rId3">
            <a:alphaModFix/>
          </a:blip>
          <a:srcRect t="55989"/>
          <a:stretch/>
        </p:blipFill>
        <p:spPr>
          <a:xfrm>
            <a:off x="6179161" y="2339384"/>
            <a:ext cx="5806762" cy="340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e59c9dcd1d_2_83"/>
          <p:cNvPicPr preferRelativeResize="0"/>
          <p:nvPr/>
        </p:nvPicPr>
        <p:blipFill rotWithShape="1">
          <a:blip r:embed="rId3">
            <a:alphaModFix/>
          </a:blip>
          <a:srcRect t="5205" b="88140"/>
          <a:stretch/>
        </p:blipFill>
        <p:spPr>
          <a:xfrm>
            <a:off x="6179161" y="1825182"/>
            <a:ext cx="5806762" cy="514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2e59c9dcd1d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283" y="2373689"/>
            <a:ext cx="1970340" cy="19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9;g2e59c9dcd1d_2_31">
            <a:extLst>
              <a:ext uri="{FF2B5EF4-FFF2-40B4-BE49-F238E27FC236}">
                <a16:creationId xmlns:a16="http://schemas.microsoft.com/office/drawing/2014/main" id="{89D48F42-BB58-45D1-CB5C-D1814B2E2C52}"/>
              </a:ext>
            </a:extLst>
          </p:cNvPr>
          <p:cNvSpPr txBox="1">
            <a:spLocks/>
          </p:cNvSpPr>
          <p:nvPr/>
        </p:nvSpPr>
        <p:spPr>
          <a:xfrm>
            <a:off x="4952994" y="2867850"/>
            <a:ext cx="4332529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Barlow"/>
              <a:buNone/>
              <a:defRPr sz="64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dirty="0"/>
              <a:t>The sorting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2e59c9dcd1d_2_3"/>
          <p:cNvPicPr preferRelativeResize="0"/>
          <p:nvPr/>
        </p:nvPicPr>
        <p:blipFill rotWithShape="1">
          <a:blip r:embed="rId3">
            <a:alphaModFix/>
          </a:blip>
          <a:srcRect l="4825" t="26159" b="10206"/>
          <a:stretch/>
        </p:blipFill>
        <p:spPr>
          <a:xfrm>
            <a:off x="9228191" y="1410300"/>
            <a:ext cx="2404318" cy="12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e59c9dcd1d_2_3"/>
          <p:cNvPicPr preferRelativeResize="0"/>
          <p:nvPr/>
        </p:nvPicPr>
        <p:blipFill rotWithShape="1">
          <a:blip r:embed="rId4">
            <a:alphaModFix/>
          </a:blip>
          <a:srcRect l="6155" t="27263" r="5777" b="9465"/>
          <a:stretch/>
        </p:blipFill>
        <p:spPr>
          <a:xfrm>
            <a:off x="3515415" y="1445500"/>
            <a:ext cx="2237152" cy="12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e59c9dcd1d_2_3"/>
          <p:cNvSpPr txBox="1"/>
          <p:nvPr/>
        </p:nvSpPr>
        <p:spPr>
          <a:xfrm>
            <a:off x="1494453" y="888975"/>
            <a:ext cx="482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W</a:t>
            </a:r>
            <a:endParaRPr sz="2700" dirty="0">
              <a:solidFill>
                <a:srgbClr val="43434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2" name="Google Shape;272;g2e59c9dcd1d_2_3"/>
          <p:cNvSpPr txBox="1"/>
          <p:nvPr/>
        </p:nvSpPr>
        <p:spPr>
          <a:xfrm>
            <a:off x="4392636" y="888975"/>
            <a:ext cx="482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</a:t>
            </a:r>
            <a:endParaRPr sz="2700" dirty="0">
              <a:solidFill>
                <a:srgbClr val="43434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3" name="Google Shape;273;g2e59c9dcd1d_2_3"/>
          <p:cNvSpPr txBox="1"/>
          <p:nvPr/>
        </p:nvSpPr>
        <p:spPr>
          <a:xfrm>
            <a:off x="7290820" y="888975"/>
            <a:ext cx="482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</a:t>
            </a:r>
            <a:endParaRPr sz="2700" dirty="0">
              <a:solidFill>
                <a:srgbClr val="43434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4" name="Google Shape;274;g2e59c9dcd1d_2_3"/>
          <p:cNvSpPr txBox="1"/>
          <p:nvPr/>
        </p:nvSpPr>
        <p:spPr>
          <a:xfrm>
            <a:off x="10189003" y="888975"/>
            <a:ext cx="482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434343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O</a:t>
            </a:r>
            <a:endParaRPr sz="2700" dirty="0">
              <a:solidFill>
                <a:srgbClr val="43434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5" name="Google Shape;275;g2e59c9dcd1d_2_3"/>
          <p:cNvSpPr/>
          <p:nvPr/>
        </p:nvSpPr>
        <p:spPr>
          <a:xfrm>
            <a:off x="4525857" y="3995057"/>
            <a:ext cx="3159608" cy="73419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FIT</a:t>
            </a:r>
            <a:endParaRPr sz="4000" b="1" dirty="0">
              <a:solidFill>
                <a:schemeClr val="lt1"/>
              </a:solidFill>
              <a:latin typeface="Barlow" pitchFamily="2" charset="77"/>
            </a:endParaRPr>
          </a:p>
        </p:txBody>
      </p:sp>
      <p:pic>
        <p:nvPicPr>
          <p:cNvPr id="276" name="Google Shape;276;g2e59c9dcd1d_2_3"/>
          <p:cNvPicPr preferRelativeResize="0"/>
          <p:nvPr/>
        </p:nvPicPr>
        <p:blipFill rotWithShape="1">
          <a:blip r:embed="rId5">
            <a:alphaModFix/>
          </a:blip>
          <a:srcRect l="6435" t="30197" r="3805" b="6201"/>
          <a:stretch/>
        </p:blipFill>
        <p:spPr>
          <a:xfrm>
            <a:off x="6399691" y="1410300"/>
            <a:ext cx="2264950" cy="12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e59c9dcd1d_2_3"/>
          <p:cNvSpPr txBox="1"/>
          <p:nvPr/>
        </p:nvSpPr>
        <p:spPr>
          <a:xfrm>
            <a:off x="408358" y="3414050"/>
            <a:ext cx="40950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75" tIns="170675" rIns="170675" bIns="170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Employee ”most critical" needs</a:t>
            </a:r>
            <a:endParaRPr sz="21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What an employee wants out of a job...</a:t>
            </a:r>
            <a:endParaRPr sz="16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type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r>
              <a:rPr lang="en-GB" sz="16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f work situation each employee prefers...</a:t>
            </a:r>
            <a:endParaRPr sz="16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relationship an employee desires with his/her manager…</a:t>
            </a:r>
            <a:endParaRPr sz="16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type of organization an employee wants to be a part of…</a:t>
            </a:r>
            <a:endParaRPr sz="16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8" name="Google Shape;278;g2e59c9dcd1d_2_3"/>
          <p:cNvSpPr txBox="1"/>
          <p:nvPr/>
        </p:nvSpPr>
        <p:spPr>
          <a:xfrm>
            <a:off x="7707964" y="3425600"/>
            <a:ext cx="4096800" cy="1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675" tIns="170675" rIns="170675" bIns="1706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Employee current situation</a:t>
            </a:r>
            <a:endParaRPr sz="21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work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Manager actions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work environment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Barlow"/>
              <a:buChar char="●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Organization characteristics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79" name="Google Shape;279;g2e59c9dcd1d_2_3"/>
          <p:cNvPicPr preferRelativeResize="0"/>
          <p:nvPr/>
        </p:nvPicPr>
        <p:blipFill rotWithShape="1">
          <a:blip r:embed="rId6">
            <a:alphaModFix/>
          </a:blip>
          <a:srcRect l="18828" t="38744" r="7015" b="17272"/>
          <a:stretch/>
        </p:blipFill>
        <p:spPr>
          <a:xfrm>
            <a:off x="631128" y="1483400"/>
            <a:ext cx="2374750" cy="10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2e601b96aad_0_32"/>
          <p:cNvPicPr preferRelativeResize="0"/>
          <p:nvPr/>
        </p:nvPicPr>
        <p:blipFill>
          <a:blip r:embed="rId3">
            <a:alphaModFix/>
          </a:blip>
          <a:srcRect l="7851" t="4775"/>
          <a:stretch>
            <a:fillRect/>
          </a:stretch>
        </p:blipFill>
        <p:spPr>
          <a:xfrm>
            <a:off x="1993600" y="243014"/>
            <a:ext cx="8204800" cy="637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2e601b96aad_0_10"/>
          <p:cNvPicPr preferRelativeResize="0"/>
          <p:nvPr/>
        </p:nvPicPr>
        <p:blipFill>
          <a:blip r:embed="rId3">
            <a:alphaModFix/>
          </a:blip>
          <a:srcRect l="1519" t="6036" r="11736" b="5433"/>
          <a:stretch>
            <a:fillRect/>
          </a:stretch>
        </p:blipFill>
        <p:spPr>
          <a:xfrm>
            <a:off x="3494314" y="-1"/>
            <a:ext cx="5217312" cy="689372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e601b96aad_0_10"/>
          <p:cNvSpPr/>
          <p:nvPr/>
        </p:nvSpPr>
        <p:spPr>
          <a:xfrm>
            <a:off x="232180" y="199008"/>
            <a:ext cx="2837592" cy="707331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1201B3-E39D-F5DE-EA0E-3E13E743D7F7}"/>
              </a:ext>
            </a:extLst>
          </p:cNvPr>
          <p:cNvGrpSpPr/>
          <p:nvPr/>
        </p:nvGrpSpPr>
        <p:grpSpPr>
          <a:xfrm>
            <a:off x="347405" y="314972"/>
            <a:ext cx="2591151" cy="2090771"/>
            <a:chOff x="2989712" y="1813681"/>
            <a:chExt cx="5601068" cy="4519440"/>
          </a:xfrm>
        </p:grpSpPr>
        <p:sp>
          <p:nvSpPr>
            <p:cNvPr id="3" name="Google Shape;170;p9">
              <a:extLst>
                <a:ext uri="{FF2B5EF4-FFF2-40B4-BE49-F238E27FC236}">
                  <a16:creationId xmlns:a16="http://schemas.microsoft.com/office/drawing/2014/main" id="{D47271E2-7760-4C07-50D2-95BD235A1A96}"/>
                </a:ext>
              </a:extLst>
            </p:cNvPr>
            <p:cNvSpPr/>
            <p:nvPr/>
          </p:nvSpPr>
          <p:spPr>
            <a:xfrm>
              <a:off x="6784739" y="2711582"/>
              <a:ext cx="593292" cy="1366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" name="Google Shape;171;p9">
              <a:extLst>
                <a:ext uri="{FF2B5EF4-FFF2-40B4-BE49-F238E27FC236}">
                  <a16:creationId xmlns:a16="http://schemas.microsoft.com/office/drawing/2014/main" id="{C09C4F77-4BF1-A45C-0A85-65ED23BADE02}"/>
                </a:ext>
              </a:extLst>
            </p:cNvPr>
            <p:cNvSpPr/>
            <p:nvPr/>
          </p:nvSpPr>
          <p:spPr>
            <a:xfrm>
              <a:off x="7334486" y="2711582"/>
              <a:ext cx="91440" cy="2733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" name="Google Shape;172;p9">
              <a:extLst>
                <a:ext uri="{FF2B5EF4-FFF2-40B4-BE49-F238E27FC236}">
                  <a16:creationId xmlns:a16="http://schemas.microsoft.com/office/drawing/2014/main" id="{3159208D-364E-E0BD-F964-0773BE088163}"/>
                </a:ext>
              </a:extLst>
            </p:cNvPr>
            <p:cNvSpPr/>
            <p:nvPr/>
          </p:nvSpPr>
          <p:spPr>
            <a:xfrm>
              <a:off x="2989712" y="1813682"/>
              <a:ext cx="2449061" cy="986234"/>
            </a:xfrm>
            <a:prstGeom prst="rect">
              <a:avLst/>
            </a:prstGeom>
            <a:solidFill>
              <a:srgbClr val="9355DB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WHAT</a:t>
              </a:r>
            </a:p>
          </p:txBody>
        </p:sp>
        <p:sp>
          <p:nvSpPr>
            <p:cNvPr id="6" name="Google Shape;176;p9">
              <a:extLst>
                <a:ext uri="{FF2B5EF4-FFF2-40B4-BE49-F238E27FC236}">
                  <a16:creationId xmlns:a16="http://schemas.microsoft.com/office/drawing/2014/main" id="{52B758D0-F659-C106-D79A-3E67A3D18F94}"/>
                </a:ext>
              </a:extLst>
            </p:cNvPr>
            <p:cNvSpPr/>
            <p:nvPr/>
          </p:nvSpPr>
          <p:spPr>
            <a:xfrm>
              <a:off x="6141719" y="1813681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WHY</a:t>
              </a:r>
            </a:p>
          </p:txBody>
        </p:sp>
        <p:sp>
          <p:nvSpPr>
            <p:cNvPr id="7" name="Google Shape;176;p9">
              <a:extLst>
                <a:ext uri="{FF2B5EF4-FFF2-40B4-BE49-F238E27FC236}">
                  <a16:creationId xmlns:a16="http://schemas.microsoft.com/office/drawing/2014/main" id="{1C8112B3-BE97-5D03-EE09-7C845F3F4671}"/>
                </a:ext>
              </a:extLst>
            </p:cNvPr>
            <p:cNvSpPr/>
            <p:nvPr/>
          </p:nvSpPr>
          <p:spPr>
            <a:xfrm>
              <a:off x="4463140" y="3588053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ACTION</a:t>
              </a:r>
            </a:p>
          </p:txBody>
        </p:sp>
        <p:sp>
          <p:nvSpPr>
            <p:cNvPr id="8" name="Google Shape;176;p9">
              <a:extLst>
                <a:ext uri="{FF2B5EF4-FFF2-40B4-BE49-F238E27FC236}">
                  <a16:creationId xmlns:a16="http://schemas.microsoft.com/office/drawing/2014/main" id="{01720BA8-BA12-C187-3306-ED35032BBDB4}"/>
                </a:ext>
              </a:extLst>
            </p:cNvPr>
            <p:cNvSpPr/>
            <p:nvPr/>
          </p:nvSpPr>
          <p:spPr>
            <a:xfrm>
              <a:off x="6101246" y="5346886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REALITY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2e601b96aad_0_39"/>
          <p:cNvPicPr preferRelativeResize="0"/>
          <p:nvPr/>
        </p:nvPicPr>
        <p:blipFill rotWithShape="1">
          <a:blip r:embed="rId3">
            <a:alphaModFix/>
          </a:blip>
          <a:srcRect l="1509" t="6121" r="11018" b="5897"/>
          <a:stretch>
            <a:fillRect/>
          </a:stretch>
        </p:blipFill>
        <p:spPr>
          <a:xfrm>
            <a:off x="3470162" y="10882"/>
            <a:ext cx="5260186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e601b96aad_0_39"/>
          <p:cNvSpPr/>
          <p:nvPr/>
        </p:nvSpPr>
        <p:spPr>
          <a:xfrm>
            <a:off x="2547016" y="2932282"/>
            <a:ext cx="955800" cy="23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1" name="Google Shape;301;g2e601b96aad_0_39"/>
          <p:cNvSpPr/>
          <p:nvPr/>
        </p:nvSpPr>
        <p:spPr>
          <a:xfrm>
            <a:off x="2547016" y="3175929"/>
            <a:ext cx="955800" cy="23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2" name="Google Shape;302;g2e601b96aad_0_39"/>
          <p:cNvSpPr/>
          <p:nvPr/>
        </p:nvSpPr>
        <p:spPr>
          <a:xfrm>
            <a:off x="2547016" y="3996230"/>
            <a:ext cx="955800" cy="23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1BF2DE-F598-B0ED-B9FD-F43448F524E4}"/>
              </a:ext>
            </a:extLst>
          </p:cNvPr>
          <p:cNvGrpSpPr/>
          <p:nvPr/>
        </p:nvGrpSpPr>
        <p:grpSpPr>
          <a:xfrm>
            <a:off x="347405" y="314972"/>
            <a:ext cx="2591151" cy="2090771"/>
            <a:chOff x="2989712" y="1813681"/>
            <a:chExt cx="5601068" cy="4519440"/>
          </a:xfrm>
        </p:grpSpPr>
        <p:sp>
          <p:nvSpPr>
            <p:cNvPr id="13" name="Google Shape;170;p9">
              <a:extLst>
                <a:ext uri="{FF2B5EF4-FFF2-40B4-BE49-F238E27FC236}">
                  <a16:creationId xmlns:a16="http://schemas.microsoft.com/office/drawing/2014/main" id="{17DA62EE-77AC-145D-8199-BEE0CF9F6A4C}"/>
                </a:ext>
              </a:extLst>
            </p:cNvPr>
            <p:cNvSpPr/>
            <p:nvPr/>
          </p:nvSpPr>
          <p:spPr>
            <a:xfrm>
              <a:off x="6784739" y="2711582"/>
              <a:ext cx="593292" cy="1366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4" name="Google Shape;171;p9">
              <a:extLst>
                <a:ext uri="{FF2B5EF4-FFF2-40B4-BE49-F238E27FC236}">
                  <a16:creationId xmlns:a16="http://schemas.microsoft.com/office/drawing/2014/main" id="{FAC548B3-FBE1-AB54-6578-CEAC20FD8D8D}"/>
                </a:ext>
              </a:extLst>
            </p:cNvPr>
            <p:cNvSpPr/>
            <p:nvPr/>
          </p:nvSpPr>
          <p:spPr>
            <a:xfrm>
              <a:off x="7334486" y="2711582"/>
              <a:ext cx="91440" cy="2733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5" name="Google Shape;172;p9">
              <a:extLst>
                <a:ext uri="{FF2B5EF4-FFF2-40B4-BE49-F238E27FC236}">
                  <a16:creationId xmlns:a16="http://schemas.microsoft.com/office/drawing/2014/main" id="{45E35C1A-99E1-A12C-A00A-AF3F7F8B31F1}"/>
                </a:ext>
              </a:extLst>
            </p:cNvPr>
            <p:cNvSpPr/>
            <p:nvPr/>
          </p:nvSpPr>
          <p:spPr>
            <a:xfrm>
              <a:off x="2989712" y="1813682"/>
              <a:ext cx="2449061" cy="986234"/>
            </a:xfrm>
            <a:prstGeom prst="rect">
              <a:avLst/>
            </a:prstGeom>
            <a:solidFill>
              <a:srgbClr val="9355DB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WHAT</a:t>
              </a:r>
            </a:p>
          </p:txBody>
        </p:sp>
        <p:sp>
          <p:nvSpPr>
            <p:cNvPr id="16" name="Google Shape;176;p9">
              <a:extLst>
                <a:ext uri="{FF2B5EF4-FFF2-40B4-BE49-F238E27FC236}">
                  <a16:creationId xmlns:a16="http://schemas.microsoft.com/office/drawing/2014/main" id="{A9108B0F-9BDC-E06D-FA81-9693533D4A29}"/>
                </a:ext>
              </a:extLst>
            </p:cNvPr>
            <p:cNvSpPr/>
            <p:nvPr/>
          </p:nvSpPr>
          <p:spPr>
            <a:xfrm>
              <a:off x="6141719" y="1813681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WHY</a:t>
              </a:r>
            </a:p>
          </p:txBody>
        </p:sp>
        <p:sp>
          <p:nvSpPr>
            <p:cNvPr id="17" name="Google Shape;176;p9">
              <a:extLst>
                <a:ext uri="{FF2B5EF4-FFF2-40B4-BE49-F238E27FC236}">
                  <a16:creationId xmlns:a16="http://schemas.microsoft.com/office/drawing/2014/main" id="{A2E2A2EF-4AF8-62C3-BF1D-6AD1C1EA9999}"/>
                </a:ext>
              </a:extLst>
            </p:cNvPr>
            <p:cNvSpPr/>
            <p:nvPr/>
          </p:nvSpPr>
          <p:spPr>
            <a:xfrm>
              <a:off x="4463140" y="3588053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ACTION</a:t>
              </a:r>
            </a:p>
          </p:txBody>
        </p:sp>
        <p:sp>
          <p:nvSpPr>
            <p:cNvPr id="18" name="Google Shape;176;p9">
              <a:extLst>
                <a:ext uri="{FF2B5EF4-FFF2-40B4-BE49-F238E27FC236}">
                  <a16:creationId xmlns:a16="http://schemas.microsoft.com/office/drawing/2014/main" id="{564F79CD-8AA5-DC91-FE9F-241F3886B1D6}"/>
                </a:ext>
              </a:extLst>
            </p:cNvPr>
            <p:cNvSpPr/>
            <p:nvPr/>
          </p:nvSpPr>
          <p:spPr>
            <a:xfrm>
              <a:off x="6101246" y="5346886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REALITY</a:t>
              </a:r>
            </a:p>
          </p:txBody>
        </p:sp>
      </p:grpSp>
      <p:sp>
        <p:nvSpPr>
          <p:cNvPr id="19" name="Google Shape;293;g2e601b96aad_0_10">
            <a:extLst>
              <a:ext uri="{FF2B5EF4-FFF2-40B4-BE49-F238E27FC236}">
                <a16:creationId xmlns:a16="http://schemas.microsoft.com/office/drawing/2014/main" id="{DA3AA63A-E1F9-5B58-751B-1C9513182A72}"/>
              </a:ext>
            </a:extLst>
          </p:cNvPr>
          <p:cNvSpPr/>
          <p:nvPr/>
        </p:nvSpPr>
        <p:spPr>
          <a:xfrm>
            <a:off x="1621970" y="1820979"/>
            <a:ext cx="1447801" cy="707331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e59c9dcd1d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313" y="2319259"/>
            <a:ext cx="1970340" cy="19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9;g2e59c9dcd1d_2_31">
            <a:extLst>
              <a:ext uri="{FF2B5EF4-FFF2-40B4-BE49-F238E27FC236}">
                <a16:creationId xmlns:a16="http://schemas.microsoft.com/office/drawing/2014/main" id="{6008BFAE-B2F0-DAC1-99EA-5A6021EA294B}"/>
              </a:ext>
            </a:extLst>
          </p:cNvPr>
          <p:cNvSpPr txBox="1">
            <a:spLocks/>
          </p:cNvSpPr>
          <p:nvPr/>
        </p:nvSpPr>
        <p:spPr>
          <a:xfrm>
            <a:off x="4332511" y="2867850"/>
            <a:ext cx="5617035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Barlow"/>
              <a:buNone/>
              <a:defRPr sz="64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dirty="0"/>
              <a:t>The action plan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/>
          <p:nvPr/>
        </p:nvSpPr>
        <p:spPr>
          <a:xfrm>
            <a:off x="10626675" y="6460925"/>
            <a:ext cx="1457400" cy="18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17" name="Google Shape;317;p11"/>
          <p:cNvGraphicFramePr/>
          <p:nvPr>
            <p:extLst>
              <p:ext uri="{D42A27DB-BD31-4B8C-83A1-F6EECF244321}">
                <p14:modId xmlns:p14="http://schemas.microsoft.com/office/powerpoint/2010/main" val="2042370612"/>
              </p:ext>
            </p:extLst>
          </p:nvPr>
        </p:nvGraphicFramePr>
        <p:xfrm>
          <a:off x="931241" y="141338"/>
          <a:ext cx="10333825" cy="6764990"/>
        </p:xfrm>
        <a:graphic>
          <a:graphicData uri="http://schemas.openxmlformats.org/drawingml/2006/table">
            <a:tbl>
              <a:tblPr bandRow="1" bandCol="1">
                <a:noFill/>
                <a:tableStyleId>{56CCC073-EF0B-490F-9FC8-97F0057D9A75}</a:tableStyleId>
              </a:tblPr>
              <a:tblGrid>
                <a:gridCol w="32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8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Developed for:    Jane Doe                                                   Date: June 18, 2024</a:t>
                      </a:r>
                      <a:endParaRPr sz="800" b="1" dirty="0"/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rgbClr val="FFFFFF"/>
                          </a:solidFill>
                        </a:rPr>
                        <a:t>The Current Situation</a:t>
                      </a:r>
                      <a:br>
                        <a:rPr lang="en-GB" sz="800" b="1" dirty="0">
                          <a:solidFill>
                            <a:srgbClr val="FFFFFF"/>
                          </a:solidFill>
                        </a:rPr>
                      </a:br>
                      <a:r>
                        <a:rPr lang="en-GB" sz="800" dirty="0">
                          <a:solidFill>
                            <a:srgbClr val="FFFFFF"/>
                          </a:solidFill>
                        </a:rPr>
                        <a:t>Record the team member’s ‘most critical’ needs and the current performance</a:t>
                      </a:r>
                      <a:endParaRPr sz="800" dirty="0"/>
                    </a:p>
                  </a:txBody>
                  <a:tcPr marL="73025" marR="73025" marT="0" marB="0" anchor="ctr"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Most Critical Needs</a:t>
                      </a:r>
                      <a:endParaRPr sz="800" b="1" dirty="0"/>
                    </a:p>
                  </a:txBody>
                  <a:tcPr marL="73025" marR="73025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Current Performance</a:t>
                      </a:r>
                      <a:endParaRPr sz="8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(Strength, Average, Weakness)</a:t>
                      </a:r>
                      <a:endParaRPr sz="800" b="1" dirty="0"/>
                    </a:p>
                  </a:txBody>
                  <a:tcPr marL="73025" marR="73025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(19 - E)) My ideas are valued and supported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Weakness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(21 - E) I can make a positive impact here 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Average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(28 - M) My goals and expectations are clear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Weakness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(41 - O) The organization provides great perks and on-site services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/>
                        <a:t>Average</a:t>
                      </a:r>
                      <a:endParaRPr sz="800" dirty="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/>
                        <a:t>Key Areas Which Require Action:</a:t>
                      </a:r>
                      <a:endParaRPr sz="800" b="1" dirty="0"/>
                    </a:p>
                    <a:p>
                      <a:pPr marL="457200" lvl="0" indent="-2794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800"/>
                        <a:buChar char="-"/>
                      </a:pPr>
                      <a:r>
                        <a:rPr lang="en-GB" sz="800" b="1" dirty="0"/>
                        <a:t>My ideas are valued and supported</a:t>
                      </a:r>
                      <a:endParaRPr sz="800" b="1" dirty="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-"/>
                      </a:pPr>
                      <a:r>
                        <a:rPr lang="en-GB" sz="800" b="1" dirty="0"/>
                        <a:t>My goals and expectations are clear</a:t>
                      </a:r>
                      <a:endParaRPr sz="800" b="1" dirty="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-"/>
                      </a:pPr>
                      <a:r>
                        <a:rPr lang="en-GB" sz="800" b="1" dirty="0"/>
                        <a:t>The organization provides great perks and on-site services</a:t>
                      </a:r>
                      <a:endParaRPr sz="800" b="1" dirty="0"/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endParaRPr sz="800" b="1" dirty="0"/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5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800" dirty="0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Take Action</a:t>
                      </a:r>
                      <a:endParaRPr sz="800" b="1" dirty="0"/>
                    </a:p>
                  </a:txBody>
                  <a:tcPr marL="73025" marR="73025" marT="0" marB="0" anchor="b"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Involve</a:t>
                      </a:r>
                      <a:endParaRPr sz="800" b="1" dirty="0"/>
                    </a:p>
                  </a:txBody>
                  <a:tcPr marL="73025" marR="73025" marT="0" marB="0" anchor="b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/>
                        <a:t>Manage Expectations</a:t>
                      </a:r>
                      <a:endParaRPr sz="1200" b="1" dirty="0"/>
                    </a:p>
                  </a:txBody>
                  <a:tcPr marL="73025" marR="73025" marT="0" marB="0" anchor="b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4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the following:</a:t>
                      </a:r>
                      <a:endParaRPr sz="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Bring two new ideas to team for potential shared IT procurement 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roadmap for member retrospectives and project debriefs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 month, 6 month and 1 year goals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 with ________to do the following:</a:t>
                      </a:r>
                      <a:endParaRPr sz="8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Procurement Committee representatives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Advisory Committee representatives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HR department lead 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expectations around the following: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Char char="➢"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day work week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Char char="○"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 for summer months - June - September for ½ day Friday off  - with additional hour from Monday - Thursday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Char char="➢"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9775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rgbClr val="FFFFFF"/>
                          </a:solidFill>
                        </a:rPr>
                        <a:t>Team Member Actions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2794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actions can the team member take to increase the performance around his or her ‘most critical’ needs?</a:t>
                      </a:r>
                      <a:endParaRPr sz="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team member willing to be involved with to make a difference in the current situation?</a:t>
                      </a:r>
                      <a:endParaRPr sz="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794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Char char="●"/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the team member understand why we are not able to address the specific performance gap?</a:t>
                      </a:r>
                      <a:endParaRPr sz="8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Action</a:t>
                      </a:r>
                      <a:endParaRPr sz="800" b="1" dirty="0"/>
                    </a:p>
                  </a:txBody>
                  <a:tcPr marL="73025" marR="73025" marT="0" marB="0" anchor="ctr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b="1" dirty="0"/>
                        <a:t>By When</a:t>
                      </a:r>
                      <a:endParaRPr sz="800" b="1" dirty="0"/>
                    </a:p>
                  </a:txBody>
                  <a:tcPr marL="73025" marR="73025" marT="0" marB="0" anchor="ctr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75">
                <a:tc gridSpan="2"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 3 sessions virtually with a member representative from each of the HE sector - College, Polytechnic  and University - create a questionnaire and send ahead of the meeting to discuss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July 2024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75">
                <a:tc gridSpan="2"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 proposal for member retrospective sessions - focussing on intent of sessions, value statement, improvement items for contract management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August 2024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75">
                <a:tc gridSpan="2">
                  <a:txBody>
                    <a:bodyPr/>
                    <a:lstStyle/>
                    <a:p>
                      <a:pPr marL="457200" lvl="0" indent="-2794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Char char="➢"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 initial goal setting session with Manager - co create 3, 6, and 12 month roadmap with KPIs - then bi-weekly check-in sessions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15, 2024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2A37921-5D1E-DCF8-5DA2-F3845EF68BF7}"/>
              </a:ext>
            </a:extLst>
          </p:cNvPr>
          <p:cNvGrpSpPr/>
          <p:nvPr/>
        </p:nvGrpSpPr>
        <p:grpSpPr>
          <a:xfrm>
            <a:off x="7575519" y="314972"/>
            <a:ext cx="2591151" cy="2090771"/>
            <a:chOff x="2989712" y="1813681"/>
            <a:chExt cx="5601068" cy="4519440"/>
          </a:xfrm>
        </p:grpSpPr>
        <p:sp>
          <p:nvSpPr>
            <p:cNvPr id="4" name="Google Shape;170;p9">
              <a:extLst>
                <a:ext uri="{FF2B5EF4-FFF2-40B4-BE49-F238E27FC236}">
                  <a16:creationId xmlns:a16="http://schemas.microsoft.com/office/drawing/2014/main" id="{055E5144-6728-8594-C620-D482B5C3917D}"/>
                </a:ext>
              </a:extLst>
            </p:cNvPr>
            <p:cNvSpPr/>
            <p:nvPr/>
          </p:nvSpPr>
          <p:spPr>
            <a:xfrm>
              <a:off x="6784739" y="2711582"/>
              <a:ext cx="593292" cy="1366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" name="Google Shape;171;p9">
              <a:extLst>
                <a:ext uri="{FF2B5EF4-FFF2-40B4-BE49-F238E27FC236}">
                  <a16:creationId xmlns:a16="http://schemas.microsoft.com/office/drawing/2014/main" id="{B33AB4BA-C35F-C6C0-B44D-B3F5F25CE3D7}"/>
                </a:ext>
              </a:extLst>
            </p:cNvPr>
            <p:cNvSpPr/>
            <p:nvPr/>
          </p:nvSpPr>
          <p:spPr>
            <a:xfrm>
              <a:off x="7334486" y="2711582"/>
              <a:ext cx="91440" cy="2733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" name="Google Shape;172;p9">
              <a:extLst>
                <a:ext uri="{FF2B5EF4-FFF2-40B4-BE49-F238E27FC236}">
                  <a16:creationId xmlns:a16="http://schemas.microsoft.com/office/drawing/2014/main" id="{7C8C4A1F-FA5D-CAE8-3792-4818B93B2740}"/>
                </a:ext>
              </a:extLst>
            </p:cNvPr>
            <p:cNvSpPr/>
            <p:nvPr/>
          </p:nvSpPr>
          <p:spPr>
            <a:xfrm>
              <a:off x="2989712" y="1813682"/>
              <a:ext cx="2449061" cy="986234"/>
            </a:xfrm>
            <a:prstGeom prst="rect">
              <a:avLst/>
            </a:prstGeom>
            <a:solidFill>
              <a:srgbClr val="9355DB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WHAT</a:t>
              </a:r>
            </a:p>
          </p:txBody>
        </p:sp>
        <p:sp>
          <p:nvSpPr>
            <p:cNvPr id="7" name="Google Shape;176;p9">
              <a:extLst>
                <a:ext uri="{FF2B5EF4-FFF2-40B4-BE49-F238E27FC236}">
                  <a16:creationId xmlns:a16="http://schemas.microsoft.com/office/drawing/2014/main" id="{11FBF99B-8376-7914-081C-58819BF4C144}"/>
                </a:ext>
              </a:extLst>
            </p:cNvPr>
            <p:cNvSpPr/>
            <p:nvPr/>
          </p:nvSpPr>
          <p:spPr>
            <a:xfrm>
              <a:off x="6141719" y="1813681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WHY</a:t>
              </a:r>
            </a:p>
          </p:txBody>
        </p:sp>
        <p:sp>
          <p:nvSpPr>
            <p:cNvPr id="8" name="Google Shape;176;p9">
              <a:extLst>
                <a:ext uri="{FF2B5EF4-FFF2-40B4-BE49-F238E27FC236}">
                  <a16:creationId xmlns:a16="http://schemas.microsoft.com/office/drawing/2014/main" id="{0F08E31A-5CF3-5EDE-F05E-69A08EA8B610}"/>
                </a:ext>
              </a:extLst>
            </p:cNvPr>
            <p:cNvSpPr/>
            <p:nvPr/>
          </p:nvSpPr>
          <p:spPr>
            <a:xfrm>
              <a:off x="4463140" y="3588053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ACTION</a:t>
              </a:r>
            </a:p>
          </p:txBody>
        </p:sp>
        <p:sp>
          <p:nvSpPr>
            <p:cNvPr id="9" name="Google Shape;176;p9">
              <a:extLst>
                <a:ext uri="{FF2B5EF4-FFF2-40B4-BE49-F238E27FC236}">
                  <a16:creationId xmlns:a16="http://schemas.microsoft.com/office/drawing/2014/main" id="{8854F1F6-4B08-2585-EB56-29BD9FD8B4E5}"/>
                </a:ext>
              </a:extLst>
            </p:cNvPr>
            <p:cNvSpPr/>
            <p:nvPr/>
          </p:nvSpPr>
          <p:spPr>
            <a:xfrm>
              <a:off x="6101246" y="5346886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  <a:latin typeface="Barlow SemiBold" pitchFamily="2" charset="77"/>
                </a:rPr>
                <a:t>REALITY</a:t>
              </a:r>
            </a:p>
          </p:txBody>
        </p:sp>
      </p:grpSp>
      <p:sp>
        <p:nvSpPr>
          <p:cNvPr id="10" name="Google Shape;293;g2e601b96aad_0_10">
            <a:extLst>
              <a:ext uri="{FF2B5EF4-FFF2-40B4-BE49-F238E27FC236}">
                <a16:creationId xmlns:a16="http://schemas.microsoft.com/office/drawing/2014/main" id="{27F1EE20-5564-C60E-4C5A-38528DE5D326}"/>
              </a:ext>
            </a:extLst>
          </p:cNvPr>
          <p:cNvSpPr/>
          <p:nvPr/>
        </p:nvSpPr>
        <p:spPr>
          <a:xfrm>
            <a:off x="8088854" y="1004461"/>
            <a:ext cx="1447801" cy="707331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 rot="-2192618">
            <a:off x="6872508" y="2261203"/>
            <a:ext cx="9753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 dirty="0"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415600" y="549825"/>
            <a:ext cx="10258800" cy="72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Magic Formula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4" name="Google Shape;144;p4" title="Magic Serious Face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750" y="1585800"/>
            <a:ext cx="5622493" cy="3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1894946" y="-493936"/>
            <a:ext cx="8402100" cy="84021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3;p4">
            <a:extLst>
              <a:ext uri="{FF2B5EF4-FFF2-40B4-BE49-F238E27FC236}">
                <a16:creationId xmlns:a16="http://schemas.microsoft.com/office/drawing/2014/main" id="{9ECA7414-4192-B3E4-A406-E17DAE21D9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49825"/>
            <a:ext cx="10258800" cy="72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Result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005F4F-D768-6372-B8DF-9B29D4D041B2}"/>
              </a:ext>
            </a:extLst>
          </p:cNvPr>
          <p:cNvGrpSpPr/>
          <p:nvPr/>
        </p:nvGrpSpPr>
        <p:grpSpPr>
          <a:xfrm>
            <a:off x="1454102" y="1199323"/>
            <a:ext cx="9821281" cy="4972123"/>
            <a:chOff x="1454102" y="1199323"/>
            <a:chExt cx="9821281" cy="49721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6ABF373-AF63-48C0-D280-2FF2C033C106}"/>
                </a:ext>
              </a:extLst>
            </p:cNvPr>
            <p:cNvGrpSpPr/>
            <p:nvPr/>
          </p:nvGrpSpPr>
          <p:grpSpPr>
            <a:xfrm>
              <a:off x="2398540" y="3514385"/>
              <a:ext cx="1513036" cy="1502701"/>
              <a:chOff x="2398540" y="3713165"/>
              <a:chExt cx="1513036" cy="1502701"/>
            </a:xfrm>
          </p:grpSpPr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7AFDCE58-AC81-6FF7-F32A-F2E59E667924}"/>
                  </a:ext>
                </a:extLst>
              </p:cNvPr>
              <p:cNvSpPr/>
              <p:nvPr/>
            </p:nvSpPr>
            <p:spPr>
              <a:xfrm>
                <a:off x="2488245" y="3713165"/>
                <a:ext cx="1423331" cy="33130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699BA3C4-C258-1D14-ED69-F868CE0A71C4}"/>
                  </a:ext>
                </a:extLst>
              </p:cNvPr>
              <p:cNvSpPr/>
              <p:nvPr/>
            </p:nvSpPr>
            <p:spPr>
              <a:xfrm rot="5400000">
                <a:off x="1852526" y="4338549"/>
                <a:ext cx="1423331" cy="33130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6661E6-55C8-79ED-803C-D8DF6B6C35F5}"/>
                </a:ext>
              </a:extLst>
            </p:cNvPr>
            <p:cNvGrpSpPr/>
            <p:nvPr/>
          </p:nvGrpSpPr>
          <p:grpSpPr>
            <a:xfrm>
              <a:off x="2398541" y="4262657"/>
              <a:ext cx="1513035" cy="1504597"/>
              <a:chOff x="2398541" y="4461437"/>
              <a:chExt cx="1513035" cy="1504597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C32AE4F6-4D33-0490-E65C-55060F8DF3A7}"/>
                  </a:ext>
                </a:extLst>
              </p:cNvPr>
              <p:cNvSpPr/>
              <p:nvPr/>
            </p:nvSpPr>
            <p:spPr>
              <a:xfrm>
                <a:off x="2488245" y="5634730"/>
                <a:ext cx="1423331" cy="33130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010FE785-0EB2-EC4D-C2A3-463B94CB20DE}"/>
                  </a:ext>
                </a:extLst>
              </p:cNvPr>
              <p:cNvSpPr/>
              <p:nvPr/>
            </p:nvSpPr>
            <p:spPr>
              <a:xfrm rot="16200000">
                <a:off x="1852527" y="5007451"/>
                <a:ext cx="1423331" cy="33130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446B28DB-5173-150B-42F5-8FAAEAB5466B}"/>
                </a:ext>
              </a:extLst>
            </p:cNvPr>
            <p:cNvSpPr/>
            <p:nvPr/>
          </p:nvSpPr>
          <p:spPr>
            <a:xfrm rot="5400000">
              <a:off x="4758152" y="2519335"/>
              <a:ext cx="620013" cy="33130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1BABC3C7-EC1E-D7A0-EE7B-C871EE689A60}"/>
                </a:ext>
              </a:extLst>
            </p:cNvPr>
            <p:cNvSpPr/>
            <p:nvPr/>
          </p:nvSpPr>
          <p:spPr>
            <a:xfrm>
              <a:off x="5893722" y="3519733"/>
              <a:ext cx="620013" cy="33130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2AD98DE-97FE-C05F-A5E0-78B0EEDAD14D}"/>
                </a:ext>
              </a:extLst>
            </p:cNvPr>
            <p:cNvSpPr/>
            <p:nvPr/>
          </p:nvSpPr>
          <p:spPr>
            <a:xfrm>
              <a:off x="8464644" y="3519733"/>
              <a:ext cx="620013" cy="33130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E27B5DA-44AE-9088-A778-B0A4C910EA23}"/>
                </a:ext>
              </a:extLst>
            </p:cNvPr>
            <p:cNvSpPr/>
            <p:nvPr/>
          </p:nvSpPr>
          <p:spPr>
            <a:xfrm>
              <a:off x="5893722" y="5441298"/>
              <a:ext cx="620013" cy="33130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55AA76F0-9170-6D50-B7D8-822795683CF4}"/>
                </a:ext>
              </a:extLst>
            </p:cNvPr>
            <p:cNvSpPr/>
            <p:nvPr/>
          </p:nvSpPr>
          <p:spPr>
            <a:xfrm>
              <a:off x="8464644" y="5441298"/>
              <a:ext cx="620013" cy="33130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FADC230D-7C4D-9964-39D9-3A54E55673BF}"/>
                </a:ext>
              </a:extLst>
            </p:cNvPr>
            <p:cNvSpPr/>
            <p:nvPr/>
          </p:nvSpPr>
          <p:spPr>
            <a:xfrm rot="16200000">
              <a:off x="4758152" y="4573423"/>
              <a:ext cx="620013" cy="33130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82E276-6496-5E5A-9A49-93EECA31AD4B}"/>
                </a:ext>
              </a:extLst>
            </p:cNvPr>
            <p:cNvSpPr/>
            <p:nvPr/>
          </p:nvSpPr>
          <p:spPr>
            <a:xfrm>
              <a:off x="4034016" y="1199323"/>
              <a:ext cx="2068286" cy="11756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CLARITY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Outline what’s important within their life and work situation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2E2A84-62E4-72BB-2950-0C9849FA4641}"/>
                </a:ext>
              </a:extLst>
            </p:cNvPr>
            <p:cNvSpPr/>
            <p:nvPr/>
          </p:nvSpPr>
          <p:spPr>
            <a:xfrm>
              <a:off x="4034016" y="3097556"/>
              <a:ext cx="2068286" cy="11756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SHARE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Openly talk with others about what’s important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5F741E-A8AD-7F1D-7902-91400ACD438B}"/>
                </a:ext>
              </a:extLst>
            </p:cNvPr>
            <p:cNvSpPr/>
            <p:nvPr/>
          </p:nvSpPr>
          <p:spPr>
            <a:xfrm>
              <a:off x="4034016" y="4995789"/>
              <a:ext cx="2068286" cy="1175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CONNECT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Connect around the real drivers within life and work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8B7341-37DB-3BAF-90B0-DD754EA7C1D0}"/>
                </a:ext>
              </a:extLst>
            </p:cNvPr>
            <p:cNvSpPr/>
            <p:nvPr/>
          </p:nvSpPr>
          <p:spPr>
            <a:xfrm>
              <a:off x="6613931" y="4995790"/>
              <a:ext cx="2068286" cy="1175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ACTION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Take action to make an impact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13F05F-DB72-1FCB-D638-D9AB488E3C4B}"/>
                </a:ext>
              </a:extLst>
            </p:cNvPr>
            <p:cNvSpPr/>
            <p:nvPr/>
          </p:nvSpPr>
          <p:spPr>
            <a:xfrm>
              <a:off x="6613930" y="3097556"/>
              <a:ext cx="2068286" cy="11756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ACTION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Take action to make an impact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599C31-147B-8609-A524-489042B3519A}"/>
                </a:ext>
              </a:extLst>
            </p:cNvPr>
            <p:cNvSpPr/>
            <p:nvPr/>
          </p:nvSpPr>
          <p:spPr>
            <a:xfrm>
              <a:off x="1454102" y="4049205"/>
              <a:ext cx="2068286" cy="1175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CARE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Actively show that they care about each person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12F099-EDFC-2EA7-6077-1F7EC10740B2}"/>
                </a:ext>
              </a:extLst>
            </p:cNvPr>
            <p:cNvSpPr/>
            <p:nvPr/>
          </p:nvSpPr>
          <p:spPr>
            <a:xfrm>
              <a:off x="9207097" y="3097556"/>
              <a:ext cx="2068286" cy="3073890"/>
            </a:xfrm>
            <a:prstGeom prst="rect">
              <a:avLst/>
            </a:prstGeom>
            <a:solidFill>
              <a:srgbClr val="9355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Barlow SemiBold" pitchFamily="2" charset="77"/>
                </a:rPr>
                <a:t>IMPACT</a:t>
              </a:r>
            </a:p>
            <a:p>
              <a:pPr algn="ctr"/>
              <a:r>
                <a:rPr lang="en-US" u="sng" dirty="0">
                  <a:latin typeface="Barlow" pitchFamily="2" charset="77"/>
                </a:rPr>
                <a:t>Individuals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I’m happy, I’m developing, I engage, I want to stay, and I’m healthy</a:t>
              </a:r>
            </a:p>
            <a:p>
              <a:pPr algn="ctr"/>
              <a:endParaRPr lang="en-US" dirty="0">
                <a:latin typeface="Barlow" pitchFamily="2" charset="77"/>
              </a:endParaRPr>
            </a:p>
            <a:p>
              <a:pPr algn="ctr"/>
              <a:r>
                <a:rPr lang="en-US" u="sng" dirty="0">
                  <a:latin typeface="Barlow" pitchFamily="2" charset="77"/>
                </a:rPr>
                <a:t>Organization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Deliver results (productivity, quality)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Make changes/innovate Manage costs</a:t>
              </a:r>
            </a:p>
            <a:p>
              <a:pPr algn="ctr"/>
              <a:r>
                <a:rPr lang="en-US" dirty="0">
                  <a:latin typeface="Barlow" pitchFamily="2" charset="77"/>
                </a:rPr>
                <a:t>Build culture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446F5-C7E5-8537-0174-36D42B9442D3}"/>
              </a:ext>
            </a:extLst>
          </p:cNvPr>
          <p:cNvSpPr/>
          <p:nvPr/>
        </p:nvSpPr>
        <p:spPr>
          <a:xfrm>
            <a:off x="515938" y="2499110"/>
            <a:ext cx="331304" cy="331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551CB0-A83F-1A5C-13B9-FED650F7DDA1}"/>
              </a:ext>
            </a:extLst>
          </p:cNvPr>
          <p:cNvSpPr txBox="1"/>
          <p:nvPr/>
        </p:nvSpPr>
        <p:spPr>
          <a:xfrm>
            <a:off x="859834" y="2491860"/>
            <a:ext cx="2729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 pitchFamily="2" charset="77"/>
              </a:rPr>
              <a:t>Individual capabilities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31966B-0D46-9E08-7F7D-02AC1B0579B4}"/>
              </a:ext>
            </a:extLst>
          </p:cNvPr>
          <p:cNvSpPr/>
          <p:nvPr/>
        </p:nvSpPr>
        <p:spPr>
          <a:xfrm>
            <a:off x="515938" y="6146148"/>
            <a:ext cx="331304" cy="331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1F3C56-2BC1-317F-08BF-117B73598C22}"/>
              </a:ext>
            </a:extLst>
          </p:cNvPr>
          <p:cNvSpPr txBox="1"/>
          <p:nvPr/>
        </p:nvSpPr>
        <p:spPr>
          <a:xfrm>
            <a:off x="859834" y="6138898"/>
            <a:ext cx="2729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 pitchFamily="2" charset="77"/>
              </a:rPr>
              <a:t>Leader capabilities</a:t>
            </a: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9C509D21-E2C2-EAA8-0B9C-D322C8D38A88}"/>
              </a:ext>
            </a:extLst>
          </p:cNvPr>
          <p:cNvSpPr/>
          <p:nvPr/>
        </p:nvSpPr>
        <p:spPr>
          <a:xfrm>
            <a:off x="7495674" y="4334676"/>
            <a:ext cx="280216" cy="620014"/>
          </a:xfrm>
          <a:prstGeom prst="upDownArrow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2e59c9dcd1d_2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453" y="1905025"/>
            <a:ext cx="6021100" cy="24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e59c9dcd1d_2_62"/>
          <p:cNvSpPr txBox="1"/>
          <p:nvPr/>
        </p:nvSpPr>
        <p:spPr>
          <a:xfrm>
            <a:off x="3490200" y="4544775"/>
            <a:ext cx="5211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keeppeople.com</a:t>
            </a:r>
            <a:endParaRPr sz="33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1">
            <a:extLst>
              <a:ext uri="{FF2B5EF4-FFF2-40B4-BE49-F238E27FC236}">
                <a16:creationId xmlns:a16="http://schemas.microsoft.com/office/drawing/2014/main" id="{6BCA5264-BD7C-9146-FDF5-26C4737862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766" b="10758"/>
          <a:stretch/>
        </p:blipFill>
        <p:spPr>
          <a:xfrm>
            <a:off x="-78555" y="-43543"/>
            <a:ext cx="12349109" cy="69450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6;p1">
            <a:extLst>
              <a:ext uri="{FF2B5EF4-FFF2-40B4-BE49-F238E27FC236}">
                <a16:creationId xmlns:a16="http://schemas.microsoft.com/office/drawing/2014/main" id="{B4A88734-E455-5960-092D-9B427BF1E50A}"/>
              </a:ext>
            </a:extLst>
          </p:cNvPr>
          <p:cNvSpPr/>
          <p:nvPr/>
        </p:nvSpPr>
        <p:spPr>
          <a:xfrm>
            <a:off x="2761649" y="4295838"/>
            <a:ext cx="6668700" cy="2166257"/>
          </a:xfrm>
          <a:prstGeom prst="roundRect">
            <a:avLst>
              <a:gd name="adj" fmla="val 9524"/>
            </a:avLst>
          </a:prstGeom>
          <a:solidFill>
            <a:schemeClr val="accent1"/>
          </a:solidFill>
          <a:ln>
            <a:noFill/>
          </a:ln>
          <a:effectLst>
            <a:outerShdw blurRad="271800" dist="38099" dir="2700000" algn="tl" rotWithShape="0">
              <a:srgbClr val="000000">
                <a:alpha val="8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800" b="1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THANK YOU!</a:t>
            </a:r>
          </a:p>
          <a:p>
            <a:pPr lvl="0" algn="ctr">
              <a:buClr>
                <a:schemeClr val="dk1"/>
              </a:buClr>
            </a:pPr>
            <a:r>
              <a:rPr lang="en-GB" sz="3200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  <a:t>Mary Friedrich </a:t>
            </a:r>
            <a:br>
              <a:rPr lang="en-GB" sz="2400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</a:br>
            <a:r>
              <a:rPr lang="en-CA" sz="2200" i="1" dirty="0">
                <a:solidFill>
                  <a:schemeClr val="bg1"/>
                </a:solidFill>
                <a:latin typeface="Barlow" pitchFamily="2" charset="77"/>
              </a:rPr>
              <a:t>Director, ShareIT and Member Relations</a:t>
            </a:r>
            <a:r>
              <a:rPr lang="en-GB" sz="2200" i="1" dirty="0">
                <a:solidFill>
                  <a:schemeClr val="bg1"/>
                </a:solidFill>
                <a:latin typeface="Barlow" pitchFamily="2" charset="77"/>
                <a:ea typeface="Barlow"/>
                <a:cs typeface="Barlow"/>
                <a:sym typeface="Barlow"/>
              </a:rPr>
              <a:t>, Cybera</a:t>
            </a:r>
          </a:p>
          <a:p>
            <a:pPr algn="ctr">
              <a:buClr>
                <a:schemeClr val="dk1"/>
              </a:buClr>
            </a:pPr>
            <a:r>
              <a:rPr lang="en-GB" sz="2200" dirty="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rPr>
              <a:t>mary.friedrich@cybera.ca</a:t>
            </a:r>
            <a:endParaRPr lang="en-GB" sz="2200" i="1" dirty="0">
              <a:solidFill>
                <a:schemeClr val="bg1"/>
              </a:solidFill>
              <a:latin typeface="Barlow" pitchFamily="2" charset="77"/>
              <a:ea typeface="Barlow"/>
              <a:cs typeface="Barlow"/>
              <a:sym typeface="Barlow"/>
            </a:endParaRPr>
          </a:p>
          <a:p>
            <a:pPr lvl="0" algn="ctr">
              <a:buClr>
                <a:schemeClr val="dk1"/>
              </a:buClr>
            </a:pPr>
            <a:endParaRPr sz="900" i="1" dirty="0">
              <a:solidFill>
                <a:schemeClr val="bg1"/>
              </a:solidFill>
              <a:latin typeface="Barlow" pitchFamily="2" charset="77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e59c9dcd1d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925" y="419075"/>
            <a:ext cx="5595450" cy="55954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g2e59c9dcd1d_0_140"/>
          <p:cNvSpPr txBox="1"/>
          <p:nvPr/>
        </p:nvSpPr>
        <p:spPr>
          <a:xfrm>
            <a:off x="3055650" y="5935425"/>
            <a:ext cx="6080700" cy="71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ONE-TO-ONE DIALOGUE</a:t>
            </a:r>
          </a:p>
        </p:txBody>
      </p:sp>
      <p:sp>
        <p:nvSpPr>
          <p:cNvPr id="154" name="Google Shape;154;g2e59c9dcd1d_0_140"/>
          <p:cNvSpPr txBox="1"/>
          <p:nvPr/>
        </p:nvSpPr>
        <p:spPr>
          <a:xfrm>
            <a:off x="970233" y="2306604"/>
            <a:ext cx="1555253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Projects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5" name="Google Shape;155;g2e59c9dcd1d_0_140"/>
          <p:cNvSpPr txBox="1"/>
          <p:nvPr/>
        </p:nvSpPr>
        <p:spPr>
          <a:xfrm>
            <a:off x="8702426" y="3179638"/>
            <a:ext cx="1595460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Hiring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" name="Google Shape;156;g2e59c9dcd1d_0_140"/>
          <p:cNvSpPr txBox="1"/>
          <p:nvPr/>
        </p:nvSpPr>
        <p:spPr>
          <a:xfrm>
            <a:off x="543693" y="1264575"/>
            <a:ext cx="2536964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Vendor meetings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7" name="Google Shape;157;g2e59c9dcd1d_0_140"/>
          <p:cNvSpPr txBox="1"/>
          <p:nvPr/>
        </p:nvSpPr>
        <p:spPr>
          <a:xfrm>
            <a:off x="1404621" y="3179638"/>
            <a:ext cx="1589315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Budgets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g2e59c9dcd1d_0_140"/>
          <p:cNvSpPr txBox="1"/>
          <p:nvPr/>
        </p:nvSpPr>
        <p:spPr>
          <a:xfrm>
            <a:off x="8991626" y="1240484"/>
            <a:ext cx="2767500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Performance reviews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9" name="Google Shape;159;g2e59c9dcd1d_0_140"/>
          <p:cNvSpPr txBox="1"/>
          <p:nvPr/>
        </p:nvSpPr>
        <p:spPr>
          <a:xfrm>
            <a:off x="9136350" y="2197017"/>
            <a:ext cx="2108593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KPIs/metrics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g2e59c9dcd1d_0_140"/>
          <p:cNvSpPr txBox="1"/>
          <p:nvPr/>
        </p:nvSpPr>
        <p:spPr>
          <a:xfrm>
            <a:off x="7593075" y="4114607"/>
            <a:ext cx="4017900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Strategic portfolio/road mapping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1" name="Google Shape;161;g2e59c9dcd1d_0_140"/>
          <p:cNvSpPr txBox="1"/>
          <p:nvPr/>
        </p:nvSpPr>
        <p:spPr>
          <a:xfrm>
            <a:off x="581025" y="4114607"/>
            <a:ext cx="3869751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Integrations/implementations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e59c9dcd1d_0_140"/>
          <p:cNvSpPr txBox="1"/>
          <p:nvPr/>
        </p:nvSpPr>
        <p:spPr>
          <a:xfrm>
            <a:off x="2270350" y="4987641"/>
            <a:ext cx="1779136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Scheduling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3" name="Google Shape;163;g2e59c9dcd1d_0_140"/>
          <p:cNvSpPr txBox="1"/>
          <p:nvPr/>
        </p:nvSpPr>
        <p:spPr>
          <a:xfrm>
            <a:off x="7283589" y="4987641"/>
            <a:ext cx="1664468" cy="507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Approvals</a:t>
            </a:r>
            <a:endParaRPr sz="21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01933" y="543865"/>
            <a:ext cx="10515600" cy="72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Framework: One-to-one Dialogue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DC0200-DCA1-5A88-A9E9-E089326E14D4}"/>
              </a:ext>
            </a:extLst>
          </p:cNvPr>
          <p:cNvGrpSpPr/>
          <p:nvPr/>
        </p:nvGrpSpPr>
        <p:grpSpPr>
          <a:xfrm>
            <a:off x="2989712" y="1813681"/>
            <a:ext cx="5601068" cy="4519440"/>
            <a:chOff x="2989712" y="1813681"/>
            <a:chExt cx="5601068" cy="4519440"/>
          </a:xfrm>
        </p:grpSpPr>
        <p:sp>
          <p:nvSpPr>
            <p:cNvPr id="170" name="Google Shape;170;p9"/>
            <p:cNvSpPr/>
            <p:nvPr/>
          </p:nvSpPr>
          <p:spPr>
            <a:xfrm>
              <a:off x="6784739" y="2711582"/>
              <a:ext cx="593292" cy="1366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7334486" y="2711582"/>
              <a:ext cx="91440" cy="2733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989712" y="1813682"/>
              <a:ext cx="2449061" cy="986234"/>
            </a:xfrm>
            <a:prstGeom prst="rect">
              <a:avLst/>
            </a:prstGeom>
            <a:solidFill>
              <a:srgbClr val="9355DB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600" b="1" dirty="0">
                  <a:solidFill>
                    <a:schemeClr val="bg1"/>
                  </a:solidFill>
                  <a:latin typeface="Barlow SemiBold" pitchFamily="2" charset="77"/>
                </a:rPr>
                <a:t>WHAT</a:t>
              </a: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141719" y="1813681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3600" b="1" dirty="0">
                  <a:solidFill>
                    <a:schemeClr val="bg1"/>
                  </a:solidFill>
                  <a:latin typeface="Barlow SemiBold" pitchFamily="2" charset="77"/>
                </a:rPr>
                <a:t>WHY</a:t>
              </a:r>
            </a:p>
          </p:txBody>
        </p:sp>
        <p:sp>
          <p:nvSpPr>
            <p:cNvPr id="2" name="Google Shape;176;p9">
              <a:extLst>
                <a:ext uri="{FF2B5EF4-FFF2-40B4-BE49-F238E27FC236}">
                  <a16:creationId xmlns:a16="http://schemas.microsoft.com/office/drawing/2014/main" id="{A63A5DB2-9C8F-3104-73E4-66F439BFD9E6}"/>
                </a:ext>
              </a:extLst>
            </p:cNvPr>
            <p:cNvSpPr/>
            <p:nvPr/>
          </p:nvSpPr>
          <p:spPr>
            <a:xfrm>
              <a:off x="4463140" y="3588053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3600" b="1" dirty="0">
                  <a:solidFill>
                    <a:schemeClr val="bg1"/>
                  </a:solidFill>
                  <a:latin typeface="Barlow SemiBold" pitchFamily="2" charset="77"/>
                </a:rPr>
                <a:t>ACTION</a:t>
              </a:r>
            </a:p>
          </p:txBody>
        </p:sp>
        <p:sp>
          <p:nvSpPr>
            <p:cNvPr id="3" name="Google Shape;176;p9">
              <a:extLst>
                <a:ext uri="{FF2B5EF4-FFF2-40B4-BE49-F238E27FC236}">
                  <a16:creationId xmlns:a16="http://schemas.microsoft.com/office/drawing/2014/main" id="{63D56F24-F9DE-ACAA-31E4-FBF4A458B15D}"/>
                </a:ext>
              </a:extLst>
            </p:cNvPr>
            <p:cNvSpPr/>
            <p:nvPr/>
          </p:nvSpPr>
          <p:spPr>
            <a:xfrm>
              <a:off x="6101246" y="5346886"/>
              <a:ext cx="2449061" cy="986235"/>
            </a:xfrm>
            <a:prstGeom prst="rect">
              <a:avLst/>
            </a:prstGeom>
            <a:solidFill>
              <a:schemeClr val="accent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CA" sz="3600" b="1" dirty="0">
                  <a:solidFill>
                    <a:schemeClr val="bg1"/>
                  </a:solidFill>
                  <a:latin typeface="Barlow SemiBold" pitchFamily="2" charset="77"/>
                </a:rPr>
                <a:t>REALITY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e59c9dcd1d_2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453" y="1905025"/>
            <a:ext cx="6021100" cy="24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e59c9dcd1d_2_55"/>
          <p:cNvSpPr txBox="1"/>
          <p:nvPr/>
        </p:nvSpPr>
        <p:spPr>
          <a:xfrm>
            <a:off x="3490200" y="4544775"/>
            <a:ext cx="5211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keeppeople.com</a:t>
            </a:r>
            <a:endParaRPr sz="3300" dirty="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7" descr="A group of dogs playing pok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418" r="1" b="14194"/>
          <a:stretch/>
        </p:blipFill>
        <p:spPr>
          <a:xfrm>
            <a:off x="-54430" y="-54428"/>
            <a:ext cx="12308128" cy="692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venir"/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Simple Steps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8" name="Google Shape;218;p6" descr="A blue circle with black and white 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917" y="1437613"/>
            <a:ext cx="1485822" cy="148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descr="A green circle with a number tw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273" y="3093908"/>
            <a:ext cx="1577110" cy="157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 descr="A yellow circle with black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0273" y="4799549"/>
            <a:ext cx="1577110" cy="157711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3529077" y="1892208"/>
            <a:ext cx="5683335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Lay out the cards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3529077" y="3618363"/>
            <a:ext cx="5683335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The sorting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3529078" y="5316851"/>
            <a:ext cx="6822431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Employee driven talent action plan</a:t>
            </a:r>
            <a:endParaRPr sz="3500" dirty="0">
              <a:solidFill>
                <a:schemeClr val="tx1">
                  <a:lumMod val="85000"/>
                  <a:lumOff val="15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59c9dcd1d_2_31"/>
          <p:cNvSpPr txBox="1">
            <a:spLocks noGrp="1"/>
          </p:cNvSpPr>
          <p:nvPr>
            <p:ph type="title"/>
          </p:nvPr>
        </p:nvSpPr>
        <p:spPr>
          <a:xfrm>
            <a:off x="4016823" y="2867850"/>
            <a:ext cx="6346372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Lay out the cards</a:t>
            </a:r>
            <a:endParaRPr dirty="0"/>
          </a:p>
        </p:txBody>
      </p:sp>
      <p:pic>
        <p:nvPicPr>
          <p:cNvPr id="230" name="Google Shape;230;g2e59c9dcd1d_2_31" descr="A blue circle with black and white 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623" y="2362803"/>
            <a:ext cx="1970340" cy="197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ybera Brande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9CA6"/>
      </a:accent1>
      <a:accent2>
        <a:srgbClr val="B5BD00"/>
      </a:accent2>
      <a:accent3>
        <a:srgbClr val="FF9E1B"/>
      </a:accent3>
      <a:accent4>
        <a:srgbClr val="CE0F69"/>
      </a:accent4>
      <a:accent5>
        <a:srgbClr val="00A3E0"/>
      </a:accent5>
      <a:accent6>
        <a:srgbClr val="9E9E9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957</Words>
  <Application>Microsoft Macintosh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Barlow ExtraBold</vt:lpstr>
      <vt:lpstr>Arial</vt:lpstr>
      <vt:lpstr>Barlow SemiBold</vt:lpstr>
      <vt:lpstr>Barlow Light</vt:lpstr>
      <vt:lpstr>Barlow</vt:lpstr>
      <vt:lpstr>Poppins</vt:lpstr>
      <vt:lpstr>Calibri</vt:lpstr>
      <vt:lpstr>Avenir</vt:lpstr>
      <vt:lpstr>Cybera Branded</vt:lpstr>
      <vt:lpstr>PowerPoint Presentation</vt:lpstr>
      <vt:lpstr>The Magic Formula</vt:lpstr>
      <vt:lpstr>PowerPoint Presentation</vt:lpstr>
      <vt:lpstr>The Framework: One-to-one Dialogue</vt:lpstr>
      <vt:lpstr>PowerPoint Presentation</vt:lpstr>
      <vt:lpstr>PowerPoint Presentation</vt:lpstr>
      <vt:lpstr>PowerPoint Presentation</vt:lpstr>
      <vt:lpstr>3 Simple Steps</vt:lpstr>
      <vt:lpstr>Lay out the cards</vt:lpstr>
      <vt:lpstr>PowerPoint Presentation</vt:lpstr>
      <vt:lpstr>W E M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 Friedrich</dc:creator>
  <cp:lastModifiedBy>Laura Hutchinson</cp:lastModifiedBy>
  <cp:revision>4</cp:revision>
  <dcterms:created xsi:type="dcterms:W3CDTF">2024-06-06T14:39:46Z</dcterms:created>
  <dcterms:modified xsi:type="dcterms:W3CDTF">2025-05-29T20:37:52Z</dcterms:modified>
</cp:coreProperties>
</file>