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0"/>
  </p:notesMasterIdLst>
  <p:sldIdLst>
    <p:sldId id="256" r:id="rId3"/>
    <p:sldId id="257" r:id="rId4"/>
    <p:sldId id="258" r:id="rId5"/>
    <p:sldId id="33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337" r:id="rId37"/>
    <p:sldId id="291" r:id="rId38"/>
    <p:sldId id="292" r:id="rId39"/>
  </p:sldIdLst>
  <p:sldSz cx="9144000" cy="5143500" type="screen16x9"/>
  <p:notesSz cx="6858000" cy="9144000"/>
  <p:embeddedFontLs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ethink Sans" panose="020B0604020202020204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Light" panose="02000000000000000000" pitchFamily="2" charset="0"/>
      <p:regular r:id="rId53"/>
      <p:bold r:id="rId54"/>
      <p:italic r:id="rId55"/>
      <p:boldItalic r:id="rId56"/>
    </p:embeddedFont>
    <p:embeddedFont>
      <p:font typeface="Roboto Medium" panose="02000000000000000000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52">
          <p15:clr>
            <a:srgbClr val="747775"/>
          </p15:clr>
        </p15:guide>
        <p15:guide id="2" pos="432">
          <p15:clr>
            <a:srgbClr val="747775"/>
          </p15:clr>
        </p15:guide>
        <p15:guide id="3" pos="5328">
          <p15:clr>
            <a:srgbClr val="747775"/>
          </p15:clr>
        </p15:guide>
        <p15:guide id="4" orient="horz" pos="28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32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>
        <p:guide orient="horz" pos="2952"/>
        <p:guide pos="432"/>
        <p:guide pos="5328"/>
        <p:guide orient="horz"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ziska Böhler" userId="9e7d632bc4777efb" providerId="LiveId" clId="{31AF69C6-5F1C-4455-9546-97767A989C7A}"/>
    <pc:docChg chg="delSld modSld">
      <pc:chgData name="Franziska Böhler" userId="9e7d632bc4777efb" providerId="LiveId" clId="{31AF69C6-5F1C-4455-9546-97767A989C7A}" dt="2025-06-17T12:48:46.164" v="6" actId="47"/>
      <pc:docMkLst>
        <pc:docMk/>
      </pc:docMkLst>
      <pc:sldChg chg="modNotesTx">
        <pc:chgData name="Franziska Böhler" userId="9e7d632bc4777efb" providerId="LiveId" clId="{31AF69C6-5F1C-4455-9546-97767A989C7A}" dt="2025-06-17T12:48:09.458" v="1" actId="5793"/>
        <pc:sldMkLst>
          <pc:docMk/>
          <pc:sldMk cId="0" sldId="257"/>
        </pc:sldMkLst>
      </pc:sldChg>
      <pc:sldChg chg="modNotesTx">
        <pc:chgData name="Franziska Böhler" userId="9e7d632bc4777efb" providerId="LiveId" clId="{31AF69C6-5F1C-4455-9546-97767A989C7A}" dt="2025-06-17T12:48:20.377" v="2" actId="20577"/>
        <pc:sldMkLst>
          <pc:docMk/>
          <pc:sldMk cId="0" sldId="265"/>
        </pc:sldMkLst>
      </pc:sldChg>
      <pc:sldChg chg="modNotesTx">
        <pc:chgData name="Franziska Böhler" userId="9e7d632bc4777efb" providerId="LiveId" clId="{31AF69C6-5F1C-4455-9546-97767A989C7A}" dt="2025-06-17T12:48:23.994" v="5" actId="6549"/>
        <pc:sldMkLst>
          <pc:docMk/>
          <pc:sldMk cId="0" sldId="267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293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294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295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296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297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298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299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0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1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2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3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4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5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6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7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8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09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0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1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2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3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4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5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6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7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8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19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0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1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2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3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4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5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6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7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8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29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30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31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32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33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34"/>
        </pc:sldMkLst>
      </pc:sldChg>
      <pc:sldChg chg="del">
        <pc:chgData name="Franziska Böhler" userId="9e7d632bc4777efb" providerId="LiveId" clId="{31AF69C6-5F1C-4455-9546-97767A989C7A}" dt="2025-06-17T12:48:46.164" v="6" actId="47"/>
        <pc:sldMkLst>
          <pc:docMk/>
          <pc:sldMk cId="0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8f447f50c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08f447f50c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Prohibited AI practices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the placing on the market, the putting into service for this specific purpose, or the use of AI systems to infer emotions of a natural person in the areas of workplace and education institutions</a:t>
            </a:r>
            <a:r>
              <a:rPr lang="en" dirty="0"/>
              <a:t>, except where the use of the AI system is intended to be put in place or into the market for medical or safety reasons;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9620d0e3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09620d0e3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09620d0e3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09620d0e3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Prohibited AI practic</a:t>
            </a:r>
            <a:r>
              <a:rPr lang="en" dirty="0"/>
              <a:t>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the placing on the market, the putting into service for this specific purpose, or the use of AI systems to infer emotions of a natural person in the areas of workplace and education institutions</a:t>
            </a:r>
            <a:r>
              <a:rPr lang="en" dirty="0"/>
              <a:t>, except where the use of the AI system is intended to be put in place or into the market for medical or safety reasons;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09620d0e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09620d0e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a4473bf07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a4473bf07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36a79d2db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36a79d2db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36a79d2dbc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36a79d2dbc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73046b42e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073046b42e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36a79d2dbc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36a79d2dbc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4473bf07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a4473bf07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16bc87d4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16bc87d4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5575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15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36a79d2dbc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36a79d2dbc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36a79d2dbc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36a79d2dbc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36a79d2dbc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36a79d2dbc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36a79d2dbc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36a79d2dbc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d3e9b42b5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d3e9b42b5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4473bf07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a4473bf07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d3e9b42b5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d3e9b42b5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073046b42e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073046b42e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a4473bf07c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a4473bf07c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a4473bf07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a4473bf07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6a79d2dbc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6a79d2dbc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d3e9b42b5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d3e9b42b5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d3e9b42b5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d3e9b42b5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d3e9b42b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d3e9b42b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616bc87d49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616bc87d49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36a79d2dbc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36a79d2dbc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63443D70-331D-C9C6-1890-9156E69E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6a79d2dbc_1_109:notes">
            <a:extLst>
              <a:ext uri="{FF2B5EF4-FFF2-40B4-BE49-F238E27FC236}">
                <a16:creationId xmlns:a16="http://schemas.microsoft.com/office/drawing/2014/main" id="{DF5D564C-D6F1-E80C-D04A-F27E7AA113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6a79d2dbc_1_109:notes">
            <a:extLst>
              <a:ext uri="{FF2B5EF4-FFF2-40B4-BE49-F238E27FC236}">
                <a16:creationId xmlns:a16="http://schemas.microsoft.com/office/drawing/2014/main" id="{19E2EDD3-13CE-66D0-72BA-6E93879F1B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49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616bc87d49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616bc87d49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073046b42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073046b42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85A9427A-A3FB-A1E8-799F-53C36A6D0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6a79d2dbc_1_109:notes">
            <a:extLst>
              <a:ext uri="{FF2B5EF4-FFF2-40B4-BE49-F238E27FC236}">
                <a16:creationId xmlns:a16="http://schemas.microsoft.com/office/drawing/2014/main" id="{81B0656A-FDAD-7391-41B9-C80BF59A27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6a79d2dbc_1_109:notes">
            <a:extLst>
              <a:ext uri="{FF2B5EF4-FFF2-40B4-BE49-F238E27FC236}">
                <a16:creationId xmlns:a16="http://schemas.microsoft.com/office/drawing/2014/main" id="{29E311EE-F41D-4258-F369-1B19840E49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24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8f447f50c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8f447f50c_2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6a79d2dbc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6a79d2dbc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c056e51f2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c056e51f2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8f447f50c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8f447f50c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08f447f50c_2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08f447f50c_2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1pPr>
            <a:lvl2pPr lvl="1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2pPr>
            <a:lvl3pPr lvl="2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3pPr>
            <a:lvl4pPr lvl="3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4pPr>
            <a:lvl5pPr lvl="4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5pPr>
            <a:lvl6pPr lvl="5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6pPr>
            <a:lvl7pPr lvl="6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7pPr>
            <a:lvl8pPr lvl="7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8pPr>
            <a:lvl9pPr lvl="8">
              <a:buNone/>
              <a:defRPr>
                <a:latin typeface="Rethink Sans"/>
                <a:ea typeface="Rethink Sans"/>
                <a:cs typeface="Rethink Sans"/>
                <a:sym typeface="Rethin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esign (green)">
  <p:cSld name="TITLE_1">
    <p:bg>
      <p:bgPr>
        <a:solidFill>
          <a:srgbClr val="1B5E2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26"/>
          <p:cNvPicPr preferRelativeResize="0"/>
          <p:nvPr/>
        </p:nvPicPr>
        <p:blipFill rotWithShape="1">
          <a:blip r:embed="rId2">
            <a:alphaModFix/>
          </a:blip>
          <a:srcRect l="49708"/>
          <a:stretch/>
        </p:blipFill>
        <p:spPr>
          <a:xfrm>
            <a:off x="0" y="165425"/>
            <a:ext cx="2804600" cy="4812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3549700" y="1893175"/>
            <a:ext cx="49227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3549700" y="2385775"/>
            <a:ext cx="3663300" cy="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12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12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12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12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12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12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1200"/>
              </a:spcBef>
              <a:spcAft>
                <a:spcPts val="12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6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eedbackfruits.com/trust-cente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trust.feedbackfruits.com" TargetMode="External"/><Relationship Id="rId4" Type="http://schemas.openxmlformats.org/officeDocument/2006/relationships/hyperlink" Target="https://trust.feedbackfruits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pp.juro.com/MBGnkV16V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7628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title" idx="4294967295"/>
          </p:nvPr>
        </p:nvSpPr>
        <p:spPr>
          <a:xfrm>
            <a:off x="3283150" y="1733475"/>
            <a:ext cx="5367282" cy="86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Turning Bureaucracy</a:t>
            </a:r>
            <a:br>
              <a:rPr lang="en" sz="40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40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into Trust</a:t>
            </a:r>
            <a:endParaRPr sz="400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8" name="Google Shape;10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6400" y="458075"/>
            <a:ext cx="4688998" cy="429972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8"/>
          <p:cNvSpPr/>
          <p:nvPr/>
        </p:nvSpPr>
        <p:spPr>
          <a:xfrm>
            <a:off x="3243300" y="3073855"/>
            <a:ext cx="4296300" cy="741000"/>
          </a:xfrm>
          <a:prstGeom prst="flowChartAlternateProcess">
            <a:avLst/>
          </a:prstGeom>
          <a:solidFill>
            <a:srgbClr val="FFFFFF"/>
          </a:solidFill>
          <a:ln>
            <a:noFill/>
          </a:ln>
          <a:effectLst>
            <a:outerShdw blurRad="100013" dist="66675" dir="72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rgbClr val="2376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p28"/>
          <p:cNvSpPr txBox="1">
            <a:spLocks noGrp="1"/>
          </p:cNvSpPr>
          <p:nvPr>
            <p:ph type="title" idx="4294967295"/>
          </p:nvPr>
        </p:nvSpPr>
        <p:spPr>
          <a:xfrm>
            <a:off x="3362100" y="3173131"/>
            <a:ext cx="4177500" cy="641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300" dirty="0">
                <a:solidFill>
                  <a:srgbClr val="1B5E20"/>
                </a:solidFill>
                <a:latin typeface="Roboto"/>
                <a:ea typeface="Roboto"/>
                <a:cs typeface="Roboto"/>
                <a:sym typeface="Roboto"/>
              </a:rPr>
              <a:t>The case of going beyond compliance in trustworthy AI development</a:t>
            </a:r>
            <a:endParaRPr sz="1300" dirty="0">
              <a:solidFill>
                <a:srgbClr val="1B5E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600" y="320151"/>
            <a:ext cx="1145477" cy="79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4275" y="1098450"/>
            <a:ext cx="5914273" cy="374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7"/>
          <p:cNvSpPr/>
          <p:nvPr/>
        </p:nvSpPr>
        <p:spPr>
          <a:xfrm>
            <a:off x="0" y="225"/>
            <a:ext cx="9111300" cy="5143500"/>
          </a:xfrm>
          <a:prstGeom prst="rect">
            <a:avLst/>
          </a:prstGeom>
          <a:gradFill>
            <a:gsLst>
              <a:gs pos="0">
                <a:srgbClr val="000000">
                  <a:alpha val="43137"/>
                  <a:alpha val="45000"/>
                </a:srgbClr>
              </a:gs>
              <a:gs pos="100000">
                <a:srgbClr val="FFFFFF">
                  <a:alpha val="0"/>
                  <a:alpha val="45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7"/>
          <p:cNvSpPr/>
          <p:nvPr/>
        </p:nvSpPr>
        <p:spPr>
          <a:xfrm>
            <a:off x="293900" y="453000"/>
            <a:ext cx="4516500" cy="4233300"/>
          </a:xfrm>
          <a:prstGeom prst="roundRect">
            <a:avLst>
              <a:gd name="adj" fmla="val 9746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7"/>
          <p:cNvSpPr txBox="1"/>
          <p:nvPr/>
        </p:nvSpPr>
        <p:spPr>
          <a:xfrm>
            <a:off x="576325" y="1216650"/>
            <a:ext cx="3873900" cy="3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(1)(f) </a:t>
            </a:r>
            <a:r>
              <a:rPr lang="en" sz="17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The placing on the market, the putting into service for this specific purpose, or the use of </a:t>
            </a:r>
            <a:r>
              <a:rPr lang="en" sz="1700" b="1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AI systems to infer emotions</a:t>
            </a:r>
            <a:r>
              <a:rPr lang="en" sz="17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 of a natural person in the areas of workplace and education institutions</a:t>
            </a: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except where the use of the AI system is intended to be put in place or into the market for medical or safety reasons</a:t>
            </a:r>
            <a:b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9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Source: https://eur-lex.europa.eu/eli/reg/2024/1689/oj#d1e1907-1-1</a:t>
            </a:r>
            <a:endParaRPr sz="9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576325" y="656350"/>
            <a:ext cx="56007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Roboto"/>
                <a:ea typeface="Roboto"/>
                <a:cs typeface="Roboto"/>
                <a:sym typeface="Roboto"/>
              </a:rPr>
              <a:t>Article 5 - Prohibited AI Practices</a:t>
            </a:r>
            <a:endParaRPr sz="2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5935975" y="320150"/>
            <a:ext cx="2995500" cy="674400"/>
          </a:xfrm>
          <a:prstGeom prst="roundRect">
            <a:avLst>
              <a:gd name="adj" fmla="val 8830"/>
            </a:avLst>
          </a:prstGeom>
          <a:solidFill>
            <a:srgbClr val="BA4D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</a:rPr>
              <a:t>Unacceptable risk</a:t>
            </a:r>
            <a:endParaRPr sz="25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600" y="320151"/>
            <a:ext cx="1145477" cy="79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4275" y="1098450"/>
            <a:ext cx="5914273" cy="374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8"/>
          <p:cNvSpPr/>
          <p:nvPr/>
        </p:nvSpPr>
        <p:spPr>
          <a:xfrm>
            <a:off x="0" y="225"/>
            <a:ext cx="9111300" cy="5143500"/>
          </a:xfrm>
          <a:prstGeom prst="rect">
            <a:avLst/>
          </a:prstGeom>
          <a:gradFill>
            <a:gsLst>
              <a:gs pos="0">
                <a:srgbClr val="000000">
                  <a:alpha val="43137"/>
                  <a:alpha val="45000"/>
                </a:srgbClr>
              </a:gs>
              <a:gs pos="100000">
                <a:srgbClr val="FFFFFF">
                  <a:alpha val="0"/>
                  <a:alpha val="45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8"/>
          <p:cNvSpPr/>
          <p:nvPr/>
        </p:nvSpPr>
        <p:spPr>
          <a:xfrm>
            <a:off x="293900" y="453000"/>
            <a:ext cx="4516500" cy="4233300"/>
          </a:xfrm>
          <a:prstGeom prst="roundRect">
            <a:avLst>
              <a:gd name="adj" fmla="val 9746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8"/>
          <p:cNvSpPr txBox="1"/>
          <p:nvPr/>
        </p:nvSpPr>
        <p:spPr>
          <a:xfrm>
            <a:off x="576325" y="1369050"/>
            <a:ext cx="3873900" cy="3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Education and vocational training:</a:t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(a) AI systems intended to be used to </a:t>
            </a: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determine access or admission</a:t>
            </a: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or to assign natural persons </a:t>
            </a: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to educational and vocational training institutions</a:t>
            </a: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at all levels;</a:t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(b) AI systems intended to be used to </a:t>
            </a: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evaluate learning outcomes</a:t>
            </a: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including when those outcomes are used to steer the learning process of natural persons in educational and vocational training institutions at all levels;</a:t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(c) AI systems intended to be used for the purpose of </a:t>
            </a: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assessing the appropriate level of education </a:t>
            </a: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that an individual will receive or will be able to access, in the context of or within educational and vocational training institutions at all levels;</a:t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(d) AI systems intended to be used for </a:t>
            </a: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monitoring and detecting prohibited behaviour of students during tests</a:t>
            </a:r>
            <a:r>
              <a:rPr lang="en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in the context of or within educational and vocational training institutions at all levels.</a:t>
            </a:r>
            <a:endParaRPr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Source: https://eur-lex.europa.eu/eli/reg/2024/1689/oj#d1e1907-1-1</a:t>
            </a:r>
            <a:endParaRPr sz="17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38"/>
          <p:cNvSpPr txBox="1"/>
          <p:nvPr/>
        </p:nvSpPr>
        <p:spPr>
          <a:xfrm>
            <a:off x="576325" y="656350"/>
            <a:ext cx="4234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ANNEX III, Article 3 - High-risk AI systems referred to in Article 6(2)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38"/>
          <p:cNvSpPr/>
          <p:nvPr/>
        </p:nvSpPr>
        <p:spPr>
          <a:xfrm>
            <a:off x="6607200" y="320138"/>
            <a:ext cx="1851000" cy="674400"/>
          </a:xfrm>
          <a:prstGeom prst="roundRect">
            <a:avLst>
              <a:gd name="adj" fmla="val 8830"/>
            </a:avLst>
          </a:prstGeom>
          <a:solidFill>
            <a:srgbClr val="C3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</a:rPr>
              <a:t>High risk</a:t>
            </a:r>
            <a:endParaRPr sz="25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225" y="312475"/>
            <a:ext cx="1529452" cy="106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95725"/>
            <a:ext cx="4009248" cy="25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/>
          <p:nvPr/>
        </p:nvSpPr>
        <p:spPr>
          <a:xfrm>
            <a:off x="3903925" y="1117325"/>
            <a:ext cx="4911600" cy="4236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C37329"/>
                </a:solidFill>
              </a:rPr>
              <a:t>Exceptions if…</a:t>
            </a:r>
            <a:br>
              <a:rPr lang="en" sz="1300" b="1">
                <a:solidFill>
                  <a:srgbClr val="C37329"/>
                </a:solidFill>
              </a:rPr>
            </a:br>
            <a:r>
              <a:rPr lang="en" sz="1300">
                <a:solidFill>
                  <a:srgbClr val="C37329"/>
                </a:solidFill>
              </a:rPr>
              <a:t>The AI system </a:t>
            </a:r>
            <a:r>
              <a:rPr lang="en" sz="1300" b="1">
                <a:solidFill>
                  <a:srgbClr val="C37329"/>
                </a:solidFill>
              </a:rPr>
              <a:t>doesn't significantly harm people's health, safety, or fundamental rights</a:t>
            </a:r>
            <a:r>
              <a:rPr lang="en" sz="1300">
                <a:solidFill>
                  <a:srgbClr val="C37329"/>
                </a:solidFill>
              </a:rPr>
              <a:t>, including not heavily influencing decision-making. </a:t>
            </a:r>
            <a:r>
              <a:rPr lang="en" sz="1300">
                <a:solidFill>
                  <a:schemeClr val="dk2"/>
                </a:solidFill>
              </a:rPr>
              <a:t>For example:</a:t>
            </a:r>
            <a:endParaRPr sz="1300">
              <a:solidFill>
                <a:schemeClr val="dk2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It performs a </a:t>
            </a:r>
            <a:r>
              <a:rPr lang="en" sz="1300" b="1">
                <a:solidFill>
                  <a:srgbClr val="666666"/>
                </a:solidFill>
              </a:rPr>
              <a:t>small, procedural task</a:t>
            </a:r>
            <a:r>
              <a:rPr lang="en" sz="1300">
                <a:solidFill>
                  <a:srgbClr val="666666"/>
                </a:solidFill>
              </a:rPr>
              <a:t>.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It</a:t>
            </a:r>
            <a:r>
              <a:rPr lang="en" sz="1300" b="1">
                <a:solidFill>
                  <a:srgbClr val="666666"/>
                </a:solidFill>
              </a:rPr>
              <a:t> improves the outcome</a:t>
            </a:r>
            <a:r>
              <a:rPr lang="en" sz="1300">
                <a:solidFill>
                  <a:srgbClr val="666666"/>
                </a:solidFill>
              </a:rPr>
              <a:t> of something a human has already completed.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It </a:t>
            </a:r>
            <a:r>
              <a:rPr lang="en" sz="1300" b="1">
                <a:solidFill>
                  <a:srgbClr val="666666"/>
                </a:solidFill>
              </a:rPr>
              <a:t>detects patterns</a:t>
            </a:r>
            <a:r>
              <a:rPr lang="en" sz="1300">
                <a:solidFill>
                  <a:srgbClr val="666666"/>
                </a:solidFill>
              </a:rPr>
              <a:t> or deviations in decision-making but doesn’t replace or strongly influence the human decision, and a proper human review is still in place.</a:t>
            </a:r>
            <a:endParaRPr sz="1300">
              <a:solidFill>
                <a:srgbClr val="666666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n" sz="1300">
                <a:solidFill>
                  <a:srgbClr val="666666"/>
                </a:solidFill>
              </a:rPr>
              <a:t>It </a:t>
            </a:r>
            <a:r>
              <a:rPr lang="en" sz="1300" b="1">
                <a:solidFill>
                  <a:srgbClr val="666666"/>
                </a:solidFill>
              </a:rPr>
              <a:t>helps prepare </a:t>
            </a:r>
            <a:r>
              <a:rPr lang="en" sz="1300">
                <a:solidFill>
                  <a:srgbClr val="666666"/>
                </a:solidFill>
              </a:rPr>
              <a:t>an assessment related to a high-risk use case, but doesn't make the decision itself.</a:t>
            </a:r>
            <a:endParaRPr sz="13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282" name="Google Shape;282;p39"/>
          <p:cNvSpPr txBox="1"/>
          <p:nvPr/>
        </p:nvSpPr>
        <p:spPr>
          <a:xfrm>
            <a:off x="3595325" y="1117325"/>
            <a:ext cx="848100" cy="5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>
                <a:solidFill>
                  <a:srgbClr val="C37329"/>
                </a:solidFill>
              </a:rPr>
              <a:t>*</a:t>
            </a:r>
            <a:endParaRPr sz="9800">
              <a:solidFill>
                <a:srgbClr val="C3732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7628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/>
          <p:nvPr/>
        </p:nvSpPr>
        <p:spPr>
          <a:xfrm>
            <a:off x="2165613" y="1395000"/>
            <a:ext cx="3432600" cy="1331400"/>
          </a:xfrm>
          <a:prstGeom prst="roundRect">
            <a:avLst>
              <a:gd name="adj" fmla="val 14519"/>
            </a:avLst>
          </a:prstGeom>
          <a:solidFill>
            <a:srgbClr val="F6C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	</a:t>
            </a:r>
            <a:endParaRPr/>
          </a:p>
        </p:txBody>
      </p:sp>
      <p:sp>
        <p:nvSpPr>
          <p:cNvPr id="288" name="Google Shape;288;p40"/>
          <p:cNvSpPr/>
          <p:nvPr/>
        </p:nvSpPr>
        <p:spPr>
          <a:xfrm>
            <a:off x="2366488" y="1516300"/>
            <a:ext cx="4611900" cy="1936800"/>
          </a:xfrm>
          <a:prstGeom prst="roundRect">
            <a:avLst>
              <a:gd name="adj" fmla="val 8830"/>
            </a:avLst>
          </a:prstGeom>
          <a:solidFill>
            <a:schemeClr val="lt1"/>
          </a:solidFill>
          <a:ln>
            <a:noFill/>
          </a:ln>
          <a:effectLst>
            <a:outerShdw blurRad="57150" dist="47625" dir="4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AI Pact in Practice</a:t>
            </a:r>
            <a:endParaRPr sz="22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6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" sz="16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FeedbackFruits AI design principles for proportional de-risking of applications</a:t>
            </a:r>
            <a:endParaRPr sz="16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/>
          <p:nvPr/>
        </p:nvSpPr>
        <p:spPr>
          <a:xfrm>
            <a:off x="0" y="0"/>
            <a:ext cx="1996200" cy="5143500"/>
          </a:xfrm>
          <a:prstGeom prst="rect">
            <a:avLst/>
          </a:prstGeom>
          <a:solidFill>
            <a:srgbClr val="237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9575" y="1013325"/>
            <a:ext cx="3399050" cy="3116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/>
          <p:nvPr/>
        </p:nvSpPr>
        <p:spPr>
          <a:xfrm>
            <a:off x="3067375" y="1863850"/>
            <a:ext cx="4970700" cy="1236900"/>
          </a:xfrm>
          <a:prstGeom prst="roundRect">
            <a:avLst>
              <a:gd name="adj" fmla="val 8830"/>
            </a:avLst>
          </a:prstGeom>
          <a:solidFill>
            <a:srgbClr val="237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1"/>
          <p:cNvSpPr/>
          <p:nvPr/>
        </p:nvSpPr>
        <p:spPr>
          <a:xfrm>
            <a:off x="3219600" y="1996550"/>
            <a:ext cx="5006100" cy="1283100"/>
          </a:xfrm>
          <a:prstGeom prst="roundRect">
            <a:avLst>
              <a:gd name="adj" fmla="val 8830"/>
            </a:avLst>
          </a:prstGeom>
          <a:solidFill>
            <a:schemeClr val="lt1"/>
          </a:solidFill>
          <a:ln>
            <a:noFill/>
          </a:ln>
          <a:effectLst>
            <a:outerShdw blurRad="57150" dist="47625" dir="4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B5E20"/>
                </a:solidFill>
                <a:latin typeface="Roboto"/>
                <a:ea typeface="Roboto"/>
                <a:cs typeface="Roboto"/>
                <a:sym typeface="Roboto"/>
              </a:rPr>
              <a:t>AI-assisted grading</a:t>
            </a:r>
            <a:r>
              <a:rPr lang="en" sz="2400">
                <a:solidFill>
                  <a:srgbClr val="1B5E20"/>
                </a:solidFill>
                <a:latin typeface="Roboto Light"/>
                <a:ea typeface="Roboto Light"/>
                <a:cs typeface="Roboto Light"/>
                <a:sym typeface="Roboto Light"/>
              </a:rPr>
              <a:t> of student discussion contributions</a:t>
            </a:r>
            <a:endParaRPr sz="2400">
              <a:solidFill>
                <a:srgbClr val="1B5E2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2" title="iv-grading 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650" y="184450"/>
            <a:ext cx="6246701" cy="4774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2"/>
          <p:cNvSpPr/>
          <p:nvPr/>
        </p:nvSpPr>
        <p:spPr>
          <a:xfrm>
            <a:off x="1499400" y="595000"/>
            <a:ext cx="2385300" cy="4287900"/>
          </a:xfrm>
          <a:prstGeom prst="roundRect">
            <a:avLst>
              <a:gd name="adj" fmla="val 7265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3" title="iv-grading 2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650" y="184450"/>
            <a:ext cx="6246701" cy="47746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/>
          <p:nvPr/>
        </p:nvSpPr>
        <p:spPr>
          <a:xfrm>
            <a:off x="3820725" y="595000"/>
            <a:ext cx="3812100" cy="4287900"/>
          </a:xfrm>
          <a:prstGeom prst="roundRect">
            <a:avLst>
              <a:gd name="adj" fmla="val 5780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0122" y="4140576"/>
            <a:ext cx="2528707" cy="109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50" y="1288300"/>
            <a:ext cx="3733950" cy="37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4" title="Frame 10000039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4050" y="1901878"/>
            <a:ext cx="5148252" cy="25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22" y="3784251"/>
            <a:ext cx="2528707" cy="10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800" y="222975"/>
            <a:ext cx="5750700" cy="5927700"/>
          </a:xfrm>
          <a:prstGeom prst="roundRect">
            <a:avLst>
              <a:gd name="adj" fmla="val 5487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50" y="1288300"/>
            <a:ext cx="3733950" cy="37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5" title="Frame 10000039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4050" y="1901878"/>
            <a:ext cx="5148252" cy="25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22" y="3784251"/>
            <a:ext cx="2528707" cy="1091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45"/>
          <p:cNvGrpSpPr/>
          <p:nvPr/>
        </p:nvGrpSpPr>
        <p:grpSpPr>
          <a:xfrm>
            <a:off x="4141761" y="695914"/>
            <a:ext cx="3987000" cy="3170486"/>
            <a:chOff x="4141761" y="695914"/>
            <a:chExt cx="3987000" cy="3170486"/>
          </a:xfrm>
        </p:grpSpPr>
        <p:sp>
          <p:nvSpPr>
            <p:cNvPr id="326" name="Google Shape;326;p45"/>
            <p:cNvSpPr/>
            <p:nvPr/>
          </p:nvSpPr>
          <p:spPr>
            <a:xfrm>
              <a:off x="4413850" y="3506100"/>
              <a:ext cx="3346500" cy="360300"/>
            </a:xfrm>
            <a:prstGeom prst="roundRect">
              <a:avLst>
                <a:gd name="adj" fmla="val 50000"/>
              </a:avLst>
            </a:prstGeom>
            <a:noFill/>
            <a:ln w="76200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7" name="Google Shape;327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41761" y="695914"/>
              <a:ext cx="3987000" cy="2927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45"/>
            <p:cNvSpPr txBox="1"/>
            <p:nvPr/>
          </p:nvSpPr>
          <p:spPr>
            <a:xfrm>
              <a:off x="4533408" y="1016804"/>
              <a:ext cx="3260100" cy="19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Stakeholder: </a:t>
              </a:r>
              <a:r>
                <a:rPr lang="en" sz="2200" b="1" dirty="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Institution</a:t>
              </a:r>
              <a:endParaRPr sz="2200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 dirty="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Applied principles:</a:t>
              </a:r>
              <a:endParaRPr sz="220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200"/>
                <a:buFont typeface="Lato"/>
                <a:buChar char="●"/>
              </a:pPr>
              <a:r>
                <a:rPr lang="en" sz="2200" b="1" dirty="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Transparency</a:t>
              </a:r>
              <a:endParaRPr sz="2200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200"/>
                <a:buFont typeface="Lato"/>
                <a:buChar char="●"/>
              </a:pPr>
              <a:r>
                <a:rPr lang="en" sz="2200" b="1" dirty="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Data ownership</a:t>
              </a:r>
              <a:endParaRPr sz="2200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200"/>
                <a:buFont typeface="Lato"/>
                <a:buChar char="●"/>
              </a:pPr>
              <a:r>
                <a:rPr lang="en" sz="2200" b="1" dirty="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Institutional control</a:t>
              </a:r>
              <a:endParaRPr sz="2200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81" y="1330700"/>
            <a:ext cx="3628650" cy="3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775" y="2039275"/>
            <a:ext cx="3082850" cy="3776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Google Shape;335;p46"/>
          <p:cNvCxnSpPr/>
          <p:nvPr/>
        </p:nvCxnSpPr>
        <p:spPr>
          <a:xfrm>
            <a:off x="3058725" y="3836825"/>
            <a:ext cx="912300" cy="3756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7628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9" title="wesley-tingey-snNHKZ-mGfE-unsplash.jpg"/>
          <p:cNvPicPr preferRelativeResize="0"/>
          <p:nvPr/>
        </p:nvPicPr>
        <p:blipFill rotWithShape="1">
          <a:blip r:embed="rId3">
            <a:alphaModFix/>
          </a:blip>
          <a:srcRect t="109" b="109"/>
          <a:stretch/>
        </p:blipFill>
        <p:spPr>
          <a:xfrm>
            <a:off x="0" y="-440968"/>
            <a:ext cx="9144003" cy="6081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7" title="Edit-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825" y="968725"/>
            <a:ext cx="6612378" cy="32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8" title="Ed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823" y="968730"/>
            <a:ext cx="6612367" cy="320603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8"/>
          <p:cNvSpPr/>
          <p:nvPr/>
        </p:nvSpPr>
        <p:spPr>
          <a:xfrm>
            <a:off x="2817961" y="3539939"/>
            <a:ext cx="1315500" cy="457200"/>
          </a:xfrm>
          <a:prstGeom prst="roundRect">
            <a:avLst>
              <a:gd name="adj" fmla="val 20130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535" y="762000"/>
            <a:ext cx="4643729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9" title="Edi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823" y="968730"/>
            <a:ext cx="6612367" cy="320603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9"/>
          <p:cNvSpPr/>
          <p:nvPr/>
        </p:nvSpPr>
        <p:spPr>
          <a:xfrm>
            <a:off x="2817961" y="3539939"/>
            <a:ext cx="1315500" cy="457200"/>
          </a:xfrm>
          <a:prstGeom prst="roundRect">
            <a:avLst>
              <a:gd name="adj" fmla="val 20130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49"/>
          <p:cNvGrpSpPr/>
          <p:nvPr/>
        </p:nvGrpSpPr>
        <p:grpSpPr>
          <a:xfrm>
            <a:off x="2534086" y="772214"/>
            <a:ext cx="3987000" cy="2927550"/>
            <a:chOff x="2534086" y="772214"/>
            <a:chExt cx="3987000" cy="2927550"/>
          </a:xfrm>
        </p:grpSpPr>
        <p:pic>
          <p:nvPicPr>
            <p:cNvPr id="355" name="Google Shape;355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534086" y="772214"/>
              <a:ext cx="3987000" cy="2927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49"/>
            <p:cNvSpPr txBox="1"/>
            <p:nvPr/>
          </p:nvSpPr>
          <p:spPr>
            <a:xfrm>
              <a:off x="2925733" y="1093104"/>
              <a:ext cx="3260100" cy="19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Stakeholder: </a:t>
              </a: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Teacher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Applied principles:</a:t>
              </a:r>
              <a:endParaRPr sz="2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Transparency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Interpretability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0" title="Edit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823" y="968730"/>
            <a:ext cx="6612367" cy="3206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75" y="-347850"/>
            <a:ext cx="2440651" cy="2440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7" name="Google Shape;367;p51"/>
          <p:cNvCxnSpPr/>
          <p:nvPr/>
        </p:nvCxnSpPr>
        <p:spPr>
          <a:xfrm>
            <a:off x="2903700" y="1439162"/>
            <a:ext cx="1884900" cy="7386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8" name="Google Shape;36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650" y="875238"/>
            <a:ext cx="2517250" cy="4055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51"/>
          <p:cNvCxnSpPr/>
          <p:nvPr/>
        </p:nvCxnSpPr>
        <p:spPr>
          <a:xfrm flipH="1">
            <a:off x="2674575" y="3005550"/>
            <a:ext cx="2101200" cy="6876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70" name="Google Shape;370;p51"/>
          <p:cNvGrpSpPr/>
          <p:nvPr/>
        </p:nvGrpSpPr>
        <p:grpSpPr>
          <a:xfrm>
            <a:off x="4362725" y="-285650"/>
            <a:ext cx="3640349" cy="2440650"/>
            <a:chOff x="3781225" y="331600"/>
            <a:chExt cx="3640349" cy="2440650"/>
          </a:xfrm>
        </p:grpSpPr>
        <p:pic>
          <p:nvPicPr>
            <p:cNvPr id="371" name="Google Shape;371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81225" y="331600"/>
              <a:ext cx="3640349" cy="244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" name="Google Shape;372;p51"/>
            <p:cNvSpPr txBox="1"/>
            <p:nvPr/>
          </p:nvSpPr>
          <p:spPr>
            <a:xfrm>
              <a:off x="4172875" y="652498"/>
              <a:ext cx="3000300" cy="15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Stakeholder: </a:t>
              </a: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Teacher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Applied principles:</a:t>
              </a:r>
              <a:endParaRPr sz="2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Human in the loop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Explicit sign-off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73" name="Google Shape;37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3243" y="3324348"/>
            <a:ext cx="1428109" cy="272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75" y="-347850"/>
            <a:ext cx="2440651" cy="244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75" y="3324362"/>
            <a:ext cx="1825050" cy="2723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52"/>
          <p:cNvCxnSpPr/>
          <p:nvPr/>
        </p:nvCxnSpPr>
        <p:spPr>
          <a:xfrm>
            <a:off x="2903700" y="1439162"/>
            <a:ext cx="1884900" cy="7386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81" name="Google Shape;38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6650" y="875238"/>
            <a:ext cx="2517250" cy="4055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52"/>
          <p:cNvCxnSpPr/>
          <p:nvPr/>
        </p:nvCxnSpPr>
        <p:spPr>
          <a:xfrm flipH="1">
            <a:off x="2674575" y="3005550"/>
            <a:ext cx="2101200" cy="6876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83" name="Google Shape;38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463" y="2390181"/>
            <a:ext cx="3653467" cy="10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53"/>
          <p:cNvPicPr preferRelativeResize="0"/>
          <p:nvPr/>
        </p:nvPicPr>
        <p:blipFill rotWithShape="1">
          <a:blip r:embed="rId3">
            <a:alphaModFix/>
          </a:blip>
          <a:srcRect l="-2040" t="1110" r="2040" b="-1109"/>
          <a:stretch/>
        </p:blipFill>
        <p:spPr>
          <a:xfrm>
            <a:off x="5013816" y="208175"/>
            <a:ext cx="40178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275" y="3324362"/>
            <a:ext cx="1825050" cy="27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/>
          <p:nvPr/>
        </p:nvSpPr>
        <p:spPr>
          <a:xfrm>
            <a:off x="3371834" y="2636785"/>
            <a:ext cx="511500" cy="5322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3"/>
          <p:cNvSpPr/>
          <p:nvPr/>
        </p:nvSpPr>
        <p:spPr>
          <a:xfrm>
            <a:off x="5393450" y="3112200"/>
            <a:ext cx="3220800" cy="1231500"/>
          </a:xfrm>
          <a:prstGeom prst="roundRect">
            <a:avLst>
              <a:gd name="adj" fmla="val 12188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3"/>
          <p:cNvSpPr/>
          <p:nvPr/>
        </p:nvSpPr>
        <p:spPr>
          <a:xfrm>
            <a:off x="5493500" y="4343700"/>
            <a:ext cx="2178900" cy="450300"/>
          </a:xfrm>
          <a:prstGeom prst="roundRect">
            <a:avLst>
              <a:gd name="adj" fmla="val 37569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53"/>
          <p:cNvGrpSpPr/>
          <p:nvPr/>
        </p:nvGrpSpPr>
        <p:grpSpPr>
          <a:xfrm>
            <a:off x="1626825" y="-59200"/>
            <a:ext cx="3789148" cy="2400299"/>
            <a:chOff x="1550625" y="2836400"/>
            <a:chExt cx="3789148" cy="2400299"/>
          </a:xfrm>
        </p:grpSpPr>
        <p:pic>
          <p:nvPicPr>
            <p:cNvPr id="394" name="Google Shape;394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50625" y="2836400"/>
              <a:ext cx="3789148" cy="2400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53"/>
            <p:cNvSpPr txBox="1"/>
            <p:nvPr/>
          </p:nvSpPr>
          <p:spPr>
            <a:xfrm>
              <a:off x="1850138" y="3019488"/>
              <a:ext cx="3000000" cy="187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Stakeholder: </a:t>
              </a: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Student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Applied principles:</a:t>
              </a:r>
              <a:endParaRPr sz="2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Transparency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Interpretability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Right to object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96" name="Google Shape;396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463" y="2390181"/>
            <a:ext cx="3653467" cy="10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675" y="146350"/>
            <a:ext cx="3789149" cy="4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400" y="2240825"/>
            <a:ext cx="2664850" cy="326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54"/>
          <p:cNvCxnSpPr>
            <a:stCxn id="404" idx="2"/>
          </p:cNvCxnSpPr>
          <p:nvPr/>
        </p:nvCxnSpPr>
        <p:spPr>
          <a:xfrm>
            <a:off x="1843876" y="697601"/>
            <a:ext cx="0" cy="12315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5" name="Google Shape;405;p54"/>
          <p:cNvSpPr/>
          <p:nvPr/>
        </p:nvSpPr>
        <p:spPr>
          <a:xfrm>
            <a:off x="4559625" y="4105575"/>
            <a:ext cx="2364600" cy="450300"/>
          </a:xfrm>
          <a:prstGeom prst="roundRect">
            <a:avLst>
              <a:gd name="adj" fmla="val 37569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6" name="Google Shape;40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0473" y="27925"/>
            <a:ext cx="3470203" cy="508767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4"/>
          <p:cNvSpPr/>
          <p:nvPr/>
        </p:nvSpPr>
        <p:spPr>
          <a:xfrm>
            <a:off x="6150250" y="4343700"/>
            <a:ext cx="851700" cy="342600"/>
          </a:xfrm>
          <a:prstGeom prst="roundRect">
            <a:avLst>
              <a:gd name="adj" fmla="val 37569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150" y="1567025"/>
            <a:ext cx="1797250" cy="4375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55"/>
          <p:cNvCxnSpPr/>
          <p:nvPr/>
        </p:nvCxnSpPr>
        <p:spPr>
          <a:xfrm rot="10800000" flipH="1">
            <a:off x="3287650" y="2875825"/>
            <a:ext cx="2642400" cy="3381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14" name="Google Shape;41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400" y="2182062"/>
            <a:ext cx="1770833" cy="337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3287" y="2605875"/>
            <a:ext cx="2237812" cy="194077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5"/>
          <p:cNvSpPr/>
          <p:nvPr/>
        </p:nvSpPr>
        <p:spPr>
          <a:xfrm>
            <a:off x="3495604" y="4018646"/>
            <a:ext cx="2412600" cy="626400"/>
          </a:xfrm>
          <a:prstGeom prst="roundRect">
            <a:avLst>
              <a:gd name="adj" fmla="val 27905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863" y="1567027"/>
            <a:ext cx="3571533" cy="43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6445350" cy="37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6"/>
          <p:cNvSpPr/>
          <p:nvPr/>
        </p:nvSpPr>
        <p:spPr>
          <a:xfrm>
            <a:off x="922225" y="2264875"/>
            <a:ext cx="4535700" cy="1022700"/>
          </a:xfrm>
          <a:prstGeom prst="roundRect">
            <a:avLst>
              <a:gd name="adj" fmla="val 12188"/>
            </a:avLst>
          </a:prstGeom>
          <a:noFill/>
          <a:ln w="762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/>
          <p:nvPr/>
        </p:nvSpPr>
        <p:spPr>
          <a:xfrm>
            <a:off x="838388" y="1650425"/>
            <a:ext cx="3275400" cy="1875000"/>
          </a:xfrm>
          <a:prstGeom prst="roundRect">
            <a:avLst>
              <a:gd name="adj" fmla="val 8830"/>
            </a:avLst>
          </a:prstGeom>
          <a:solidFill>
            <a:srgbClr val="E7F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Necessary Evil</a:t>
            </a:r>
            <a:endParaRPr sz="260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1" name="Google Shape;121;p30"/>
          <p:cNvSpPr/>
          <p:nvPr/>
        </p:nvSpPr>
        <p:spPr>
          <a:xfrm>
            <a:off x="5025263" y="1650425"/>
            <a:ext cx="3275400" cy="1875000"/>
          </a:xfrm>
          <a:prstGeom prst="roundRect">
            <a:avLst>
              <a:gd name="adj" fmla="val 8830"/>
            </a:avLst>
          </a:prstGeom>
          <a:solidFill>
            <a:srgbClr val="E7F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Foundation</a:t>
            </a:r>
            <a:br>
              <a:rPr lang="en" sz="26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2600">
                <a:solidFill>
                  <a:schemeClr val="lt2"/>
                </a:solidFill>
                <a:latin typeface="Roboto Light"/>
                <a:ea typeface="Roboto Light"/>
                <a:cs typeface="Roboto Light"/>
                <a:sym typeface="Roboto Light"/>
              </a:rPr>
              <a:t>for Trust</a:t>
            </a:r>
            <a:endParaRPr sz="2600">
              <a:solidFill>
                <a:schemeClr val="l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2" name="Google Shape;122;p30"/>
          <p:cNvCxnSpPr/>
          <p:nvPr/>
        </p:nvCxnSpPr>
        <p:spPr>
          <a:xfrm>
            <a:off x="1341963" y="1515517"/>
            <a:ext cx="2458500" cy="22044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30"/>
          <p:cNvCxnSpPr/>
          <p:nvPr/>
        </p:nvCxnSpPr>
        <p:spPr>
          <a:xfrm flipH="1">
            <a:off x="1287125" y="1506342"/>
            <a:ext cx="2298000" cy="2234100"/>
          </a:xfrm>
          <a:prstGeom prst="straightConnector1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075" y="0"/>
            <a:ext cx="2746299" cy="495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7863" y="1567027"/>
            <a:ext cx="3571533" cy="43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873" y="1567025"/>
            <a:ext cx="3100677" cy="43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2073" y="0"/>
            <a:ext cx="274630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150" y="1567025"/>
            <a:ext cx="1797250" cy="4375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59"/>
          <p:cNvCxnSpPr/>
          <p:nvPr/>
        </p:nvCxnSpPr>
        <p:spPr>
          <a:xfrm flipH="1">
            <a:off x="3364125" y="2887750"/>
            <a:ext cx="3053100" cy="4179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42" name="Google Shape;44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167" y="2152881"/>
            <a:ext cx="2374400" cy="354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4967" y="2339450"/>
            <a:ext cx="3502784" cy="2130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59"/>
          <p:cNvGrpSpPr/>
          <p:nvPr/>
        </p:nvGrpSpPr>
        <p:grpSpPr>
          <a:xfrm>
            <a:off x="3833625" y="-119300"/>
            <a:ext cx="3987000" cy="2927550"/>
            <a:chOff x="4263525" y="390125"/>
            <a:chExt cx="3987000" cy="2927550"/>
          </a:xfrm>
        </p:grpSpPr>
        <p:pic>
          <p:nvPicPr>
            <p:cNvPr id="445" name="Google Shape;445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63525" y="390125"/>
              <a:ext cx="3987000" cy="2927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59"/>
            <p:cNvSpPr txBox="1"/>
            <p:nvPr/>
          </p:nvSpPr>
          <p:spPr>
            <a:xfrm>
              <a:off x="4655171" y="711015"/>
              <a:ext cx="3260100" cy="19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Stakeholder: </a:t>
              </a: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Teacher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Applied principles:</a:t>
              </a:r>
              <a:endParaRPr sz="2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Student right to object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457200" lvl="0" indent="-3683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200"/>
                <a:buFont typeface="Lato"/>
                <a:buChar char="●"/>
              </a:pPr>
              <a:r>
                <a:rPr lang="en" sz="2200" b="1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Human in the loop</a:t>
              </a:r>
              <a:endParaRPr sz="2200" b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0"/>
          <p:cNvSpPr/>
          <p:nvPr/>
        </p:nvSpPr>
        <p:spPr>
          <a:xfrm>
            <a:off x="2535700" y="405300"/>
            <a:ext cx="4332900" cy="4332900"/>
          </a:xfrm>
          <a:prstGeom prst="ellipse">
            <a:avLst/>
          </a:prstGeom>
          <a:solidFill>
            <a:srgbClr val="E8F1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0"/>
          <p:cNvSpPr/>
          <p:nvPr/>
        </p:nvSpPr>
        <p:spPr>
          <a:xfrm>
            <a:off x="3634750" y="2118600"/>
            <a:ext cx="2134800" cy="21105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0"/>
          <p:cNvSpPr txBox="1"/>
          <p:nvPr/>
        </p:nvSpPr>
        <p:spPr>
          <a:xfrm>
            <a:off x="3531100" y="2837550"/>
            <a:ext cx="23421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37628"/>
                </a:solidFill>
                <a:latin typeface="Roboto"/>
                <a:ea typeface="Roboto"/>
                <a:cs typeface="Roboto"/>
                <a:sym typeface="Roboto"/>
              </a:rPr>
              <a:t>Compliance</a:t>
            </a:r>
            <a:endParaRPr sz="1800" b="1">
              <a:solidFill>
                <a:srgbClr val="23762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B773F"/>
                </a:solidFill>
                <a:latin typeface="Roboto"/>
                <a:ea typeface="Roboto"/>
                <a:cs typeface="Roboto"/>
                <a:sym typeface="Roboto"/>
              </a:rPr>
              <a:t>Adherence to standards</a:t>
            </a:r>
            <a:endParaRPr b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60"/>
          <p:cNvSpPr txBox="1"/>
          <p:nvPr/>
        </p:nvSpPr>
        <p:spPr>
          <a:xfrm>
            <a:off x="3531100" y="1054450"/>
            <a:ext cx="2342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37628"/>
                </a:solidFill>
                <a:latin typeface="Roboto"/>
                <a:ea typeface="Roboto"/>
                <a:cs typeface="Roboto"/>
                <a:sym typeface="Roboto"/>
              </a:rPr>
              <a:t>Trust</a:t>
            </a:r>
            <a:endParaRPr sz="1800" b="1">
              <a:solidFill>
                <a:srgbClr val="23762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B773F"/>
                </a:solidFill>
                <a:latin typeface="Roboto"/>
                <a:ea typeface="Roboto"/>
                <a:cs typeface="Roboto"/>
                <a:sym typeface="Roboto"/>
              </a:rPr>
              <a:t>Confidence in commitment and integrity</a:t>
            </a:r>
            <a:endParaRPr sz="1100">
              <a:solidFill>
                <a:srgbClr val="3B77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1"/>
          <p:cNvSpPr txBox="1"/>
          <p:nvPr/>
        </p:nvSpPr>
        <p:spPr>
          <a:xfrm>
            <a:off x="487150" y="1904875"/>
            <a:ext cx="50400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B773F"/>
                </a:solidFill>
                <a:latin typeface="Roboto"/>
                <a:ea typeface="Roboto"/>
                <a:cs typeface="Roboto"/>
                <a:sym typeface="Roboto"/>
              </a:rPr>
              <a:t>Overview of how we strive to build trust</a:t>
            </a:r>
            <a:endParaRPr>
              <a:solidFill>
                <a:srgbClr val="3B77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0" name="Google Shape;460;p61">
            <a:hlinkClick r:id="rId3"/>
          </p:cNvPr>
          <p:cNvSpPr/>
          <p:nvPr/>
        </p:nvSpPr>
        <p:spPr>
          <a:xfrm>
            <a:off x="5808000" y="1852075"/>
            <a:ext cx="1760400" cy="528000"/>
          </a:xfrm>
          <a:prstGeom prst="roundRect">
            <a:avLst>
              <a:gd name="adj" fmla="val 50000"/>
            </a:avLst>
          </a:prstGeom>
          <a:solidFill>
            <a:srgbClr val="3B77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trust page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p61">
            <a:hlinkClick r:id="rId4"/>
          </p:cNvPr>
          <p:cNvSpPr/>
          <p:nvPr/>
        </p:nvSpPr>
        <p:spPr>
          <a:xfrm>
            <a:off x="5808000" y="2802425"/>
            <a:ext cx="1760400" cy="528000"/>
          </a:xfrm>
          <a:prstGeom prst="roundRect">
            <a:avLst>
              <a:gd name="adj" fmla="val 50000"/>
            </a:avLst>
          </a:prstGeom>
          <a:solidFill>
            <a:srgbClr val="3B77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Trust Center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p61"/>
          <p:cNvSpPr txBox="1"/>
          <p:nvPr/>
        </p:nvSpPr>
        <p:spPr>
          <a:xfrm>
            <a:off x="487150" y="2855225"/>
            <a:ext cx="50400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B773F"/>
                </a:solidFill>
                <a:latin typeface="Roboto"/>
                <a:ea typeface="Roboto"/>
                <a:cs typeface="Roboto"/>
                <a:sym typeface="Roboto"/>
              </a:rPr>
              <a:t>In-depth and real-time compliance dashboard</a:t>
            </a:r>
            <a:endParaRPr>
              <a:solidFill>
                <a:srgbClr val="3B773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A7C86911-828E-F043-31BC-336B5F0B2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AI-generated content may be incorrect.">
            <a:extLst>
              <a:ext uri="{FF2B5EF4-FFF2-40B4-BE49-F238E27FC236}">
                <a16:creationId xmlns:a16="http://schemas.microsoft.com/office/drawing/2014/main" id="{303F9E65-25C1-E511-8018-6D0FE7B45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" y="0"/>
            <a:ext cx="91424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75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st Center - AI Chatbot - FeedbackFruits - 20 May 2025 (1) (1)">
            <a:hlinkClick r:id="" action="ppaction://media"/>
            <a:extLst>
              <a:ext uri="{FF2B5EF4-FFF2-40B4-BE49-F238E27FC236}">
                <a16:creationId xmlns:a16="http://schemas.microsoft.com/office/drawing/2014/main" id="{7AF661D1-E7E8-F13A-E660-EF9AAA26BB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64"/>
          <p:cNvSpPr/>
          <p:nvPr/>
        </p:nvSpPr>
        <p:spPr>
          <a:xfrm>
            <a:off x="50" y="0"/>
            <a:ext cx="9144000" cy="5143500"/>
          </a:xfrm>
          <a:prstGeom prst="rect">
            <a:avLst/>
          </a:prstGeom>
          <a:solidFill>
            <a:srgbClr val="237628">
              <a:alpha val="7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4"/>
          <p:cNvSpPr txBox="1"/>
          <p:nvPr/>
        </p:nvSpPr>
        <p:spPr>
          <a:xfrm>
            <a:off x="1564450" y="2587925"/>
            <a:ext cx="60153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Any questions or feedback?</a:t>
            </a:r>
            <a:endParaRPr sz="27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80" name="Google Shape;480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3163" y="3451914"/>
            <a:ext cx="2257675" cy="3431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64"/>
          <p:cNvCxnSpPr/>
          <p:nvPr/>
        </p:nvCxnSpPr>
        <p:spPr>
          <a:xfrm>
            <a:off x="3983100" y="3168050"/>
            <a:ext cx="11778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2" name="Google Shape;482;p64"/>
          <p:cNvSpPr txBox="1"/>
          <p:nvPr/>
        </p:nvSpPr>
        <p:spPr>
          <a:xfrm>
            <a:off x="2436725" y="1055375"/>
            <a:ext cx="4325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Thank you!</a:t>
            </a:r>
            <a:endParaRPr sz="52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>
          <a:extLst>
            <a:ext uri="{FF2B5EF4-FFF2-40B4-BE49-F238E27FC236}">
              <a16:creationId xmlns:a16="http://schemas.microsoft.com/office/drawing/2014/main" id="{0318F6BA-BC9C-2A3A-2C23-57A4342A2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ebsite&#10;&#10;AI-generated content may be incorrect.">
            <a:extLst>
              <a:ext uri="{FF2B5EF4-FFF2-40B4-BE49-F238E27FC236}">
                <a16:creationId xmlns:a16="http://schemas.microsoft.com/office/drawing/2014/main" id="{0DA38744-C0CD-DCD3-BCF9-BC8189E55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" y="0"/>
            <a:ext cx="91424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62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/>
          <p:nvPr/>
        </p:nvSpPr>
        <p:spPr>
          <a:xfrm>
            <a:off x="533400" y="304800"/>
            <a:ext cx="1165200" cy="432300"/>
          </a:xfrm>
          <a:prstGeom prst="roundRect">
            <a:avLst>
              <a:gd name="adj" fmla="val 8830"/>
            </a:avLst>
          </a:prstGeom>
          <a:solidFill>
            <a:srgbClr val="F6C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	</a:t>
            </a:r>
            <a:endParaRPr/>
          </a:p>
        </p:txBody>
      </p:sp>
      <p:sp>
        <p:nvSpPr>
          <p:cNvPr id="134" name="Google Shape;134;p32"/>
          <p:cNvSpPr/>
          <p:nvPr/>
        </p:nvSpPr>
        <p:spPr>
          <a:xfrm>
            <a:off x="685800" y="457200"/>
            <a:ext cx="3161400" cy="542700"/>
          </a:xfrm>
          <a:prstGeom prst="roundRect">
            <a:avLst>
              <a:gd name="adj" fmla="val 8830"/>
            </a:avLst>
          </a:prstGeom>
          <a:solidFill>
            <a:schemeClr val="lt1"/>
          </a:solidFill>
          <a:ln>
            <a:noFill/>
          </a:ln>
          <a:effectLst>
            <a:outerShdw blurRad="57150" dist="47625" dir="4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 Medium"/>
                <a:ea typeface="Roboto Medium"/>
                <a:cs typeface="Roboto Medium"/>
                <a:sym typeface="Roboto Medium"/>
              </a:rPr>
              <a:t>EU AI Act - A long time coming…</a:t>
            </a:r>
            <a:endParaRPr sz="16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5" name="Google Shape;135;p32"/>
          <p:cNvSpPr/>
          <p:nvPr/>
        </p:nvSpPr>
        <p:spPr>
          <a:xfrm>
            <a:off x="4795129" y="2088205"/>
            <a:ext cx="1787400" cy="12420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spcFirstLastPara="1" wrap="square" lIns="85150" tIns="85150" rIns="85150" bIns="851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32"/>
          <p:cNvGrpSpPr/>
          <p:nvPr/>
        </p:nvGrpSpPr>
        <p:grpSpPr>
          <a:xfrm>
            <a:off x="3893035" y="1241482"/>
            <a:ext cx="1265508" cy="1316840"/>
            <a:chOff x="3860971" y="2170224"/>
            <a:chExt cx="1386707" cy="1413829"/>
          </a:xfrm>
        </p:grpSpPr>
        <p:grpSp>
          <p:nvGrpSpPr>
            <p:cNvPr id="137" name="Google Shape;137;p32"/>
            <p:cNvGrpSpPr/>
            <p:nvPr/>
          </p:nvGrpSpPr>
          <p:grpSpPr>
            <a:xfrm>
              <a:off x="4808316" y="2800065"/>
              <a:ext cx="92400" cy="411825"/>
              <a:chOff x="845575" y="2563700"/>
              <a:chExt cx="92400" cy="411825"/>
            </a:xfrm>
          </p:grpSpPr>
          <p:cxnSp>
            <p:nvCxnSpPr>
              <p:cNvPr id="138" name="Google Shape;138;p32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39" name="Google Shape;139;p32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5150" tIns="85150" rIns="85150" bIns="8515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2"/>
            <p:cNvSpPr txBox="1"/>
            <p:nvPr/>
          </p:nvSpPr>
          <p:spPr>
            <a:xfrm>
              <a:off x="4348278" y="3212653"/>
              <a:ext cx="899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150" tIns="85150" rIns="85150" bIns="85150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490"/>
                </a:spcAft>
                <a:buNone/>
              </a:pPr>
              <a:r>
                <a:rPr lang="en" sz="1117" b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Jun 2024</a:t>
              </a:r>
              <a:endParaRPr sz="1117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1" name="Google Shape;141;p32"/>
            <p:cNvSpPr txBox="1"/>
            <p:nvPr/>
          </p:nvSpPr>
          <p:spPr>
            <a:xfrm>
              <a:off x="3860971" y="2170224"/>
              <a:ext cx="1291800" cy="77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150" tIns="85150" rIns="85150" bIns="8515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31" b="1">
                  <a:latin typeface="Roboto"/>
                  <a:ea typeface="Roboto"/>
                  <a:cs typeface="Roboto"/>
                  <a:sym typeface="Roboto"/>
                </a:rPr>
                <a:t>AI Act </a:t>
              </a:r>
              <a:r>
                <a:rPr lang="en" sz="931">
                  <a:latin typeface="Roboto"/>
                  <a:ea typeface="Roboto"/>
                  <a:cs typeface="Roboto"/>
                  <a:sym typeface="Roboto"/>
                </a:rPr>
                <a:t>is published in OJ and</a:t>
              </a:r>
              <a:r>
                <a:rPr lang="en" sz="931" b="1">
                  <a:latin typeface="Roboto"/>
                  <a:ea typeface="Roboto"/>
                  <a:cs typeface="Roboto"/>
                  <a:sym typeface="Roboto"/>
                </a:rPr>
                <a:t> enters into force</a:t>
              </a:r>
              <a:endParaRPr sz="931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2" name="Google Shape;142;p32"/>
          <p:cNvSpPr/>
          <p:nvPr/>
        </p:nvSpPr>
        <p:spPr>
          <a:xfrm>
            <a:off x="3498650" y="3060475"/>
            <a:ext cx="4322400" cy="1938300"/>
          </a:xfrm>
          <a:prstGeom prst="rect">
            <a:avLst/>
          </a:prstGeom>
          <a:solidFill>
            <a:srgbClr val="FFFFFF"/>
          </a:solidFill>
          <a:ln w="106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63811" dist="2127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02100" tIns="102100" rIns="102100" bIns="1021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63"/>
          </a:p>
        </p:txBody>
      </p:sp>
      <p:grpSp>
        <p:nvGrpSpPr>
          <p:cNvPr id="143" name="Google Shape;143;p32"/>
          <p:cNvGrpSpPr/>
          <p:nvPr/>
        </p:nvGrpSpPr>
        <p:grpSpPr>
          <a:xfrm>
            <a:off x="6235384" y="1737336"/>
            <a:ext cx="2534208" cy="1564810"/>
            <a:chOff x="6435799" y="2702599"/>
            <a:chExt cx="2721151" cy="1680063"/>
          </a:xfrm>
        </p:grpSpPr>
        <p:sp>
          <p:nvSpPr>
            <p:cNvPr id="144" name="Google Shape;144;p32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spcFirstLastPara="1" wrap="square" lIns="85150" tIns="85150" rIns="85150" bIns="85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32"/>
            <p:cNvGrpSpPr/>
            <p:nvPr/>
          </p:nvGrpSpPr>
          <p:grpSpPr>
            <a:xfrm>
              <a:off x="6435799" y="2702599"/>
              <a:ext cx="2446469" cy="1680063"/>
              <a:chOff x="6435799" y="2702599"/>
              <a:chExt cx="2446469" cy="1680063"/>
            </a:xfrm>
          </p:grpSpPr>
          <p:grpSp>
            <p:nvGrpSpPr>
              <p:cNvPr id="146" name="Google Shape;146;p32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47" name="Google Shape;147;p3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8" name="Google Shape;148;p3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85150" tIns="85150" rIns="85150" bIns="8515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" name="Google Shape;149;p32"/>
              <p:cNvSpPr txBox="1"/>
              <p:nvPr/>
            </p:nvSpPr>
            <p:spPr>
              <a:xfrm>
                <a:off x="6435799" y="2702599"/>
                <a:ext cx="81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150" tIns="85150" rIns="85150" bIns="8515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490"/>
                  </a:spcAft>
                  <a:buNone/>
                </a:pPr>
                <a:endParaRPr sz="1117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50" name="Google Shape;150;p32"/>
              <p:cNvSpPr txBox="1"/>
              <p:nvPr/>
            </p:nvSpPr>
            <p:spPr>
              <a:xfrm>
                <a:off x="6628668" y="3438862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150" tIns="85150" rIns="85150" bIns="851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31" b="1">
                    <a:latin typeface="Roboto"/>
                    <a:ea typeface="Roboto"/>
                    <a:cs typeface="Roboto"/>
                    <a:sym typeface="Roboto"/>
                  </a:rPr>
                  <a:t>AI Act applies and is fully enforceable</a:t>
                </a:r>
                <a:endParaRPr sz="931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1" name="Google Shape;151;p32"/>
          <p:cNvGrpSpPr/>
          <p:nvPr/>
        </p:nvGrpSpPr>
        <p:grpSpPr>
          <a:xfrm>
            <a:off x="747600" y="1261030"/>
            <a:ext cx="2367932" cy="1299723"/>
            <a:chOff x="495991" y="2191212"/>
            <a:chExt cx="2542609" cy="1395451"/>
          </a:xfrm>
        </p:grpSpPr>
        <p:sp>
          <p:nvSpPr>
            <p:cNvPr id="152" name="Google Shape;152;p32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85150" tIns="85150" rIns="85150" bIns="85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" name="Google Shape;153;p32"/>
            <p:cNvGrpSpPr/>
            <p:nvPr/>
          </p:nvGrpSpPr>
          <p:grpSpPr>
            <a:xfrm>
              <a:off x="495991" y="2191212"/>
              <a:ext cx="2542609" cy="1395451"/>
              <a:chOff x="495991" y="2191212"/>
              <a:chExt cx="2542609" cy="1395451"/>
            </a:xfrm>
          </p:grpSpPr>
          <p:sp>
            <p:nvSpPr>
              <p:cNvPr id="154" name="Google Shape;154;p32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150" tIns="85150" rIns="85150" bIns="8515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490"/>
                  </a:spcAft>
                  <a:buNone/>
                </a:pPr>
                <a:r>
                  <a:rPr lang="en" sz="1024" b="1">
                    <a:solidFill>
                      <a:schemeClr val="accent1"/>
                    </a:solidFill>
                    <a:latin typeface="Roboto"/>
                    <a:ea typeface="Roboto"/>
                    <a:cs typeface="Roboto"/>
                    <a:sym typeface="Roboto"/>
                  </a:rPr>
                  <a:t>Dec 2023</a:t>
                </a:r>
                <a:endParaRPr sz="1024" b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55" name="Google Shape;155;p32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56" name="Google Shape;156;p3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7" name="Google Shape;157;p3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85150" tIns="85150" rIns="85150" bIns="8515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8" name="Google Shape;158;p32"/>
              <p:cNvSpPr txBox="1"/>
              <p:nvPr/>
            </p:nvSpPr>
            <p:spPr>
              <a:xfrm>
                <a:off x="785000" y="2191212"/>
                <a:ext cx="2253600" cy="48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150" tIns="85150" rIns="85150" bIns="851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31" b="1">
                    <a:latin typeface="Roboto"/>
                    <a:ea typeface="Roboto"/>
                    <a:cs typeface="Roboto"/>
                    <a:sym typeface="Roboto"/>
                  </a:rPr>
                  <a:t>Provisional political agreement </a:t>
                </a:r>
                <a:r>
                  <a:rPr lang="en" sz="931">
                    <a:latin typeface="Roboto"/>
                    <a:ea typeface="Roboto"/>
                    <a:cs typeface="Roboto"/>
                    <a:sym typeface="Roboto"/>
                  </a:rPr>
                  <a:t>after EU Commission published AI Act proposal in April 2021</a:t>
                </a:r>
                <a:endParaRPr sz="931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9" name="Google Shape;159;p32"/>
          <p:cNvGrpSpPr/>
          <p:nvPr/>
        </p:nvGrpSpPr>
        <p:grpSpPr>
          <a:xfrm>
            <a:off x="2376020" y="1737336"/>
            <a:ext cx="2425865" cy="1564809"/>
            <a:chOff x="2244536" y="2702599"/>
            <a:chExt cx="2604816" cy="1680062"/>
          </a:xfrm>
        </p:grpSpPr>
        <p:sp>
          <p:nvSpPr>
            <p:cNvPr id="160" name="Google Shape;160;p32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spcFirstLastPara="1" wrap="square" lIns="85150" tIns="85150" rIns="85150" bIns="85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32"/>
            <p:cNvGrpSpPr/>
            <p:nvPr/>
          </p:nvGrpSpPr>
          <p:grpSpPr>
            <a:xfrm>
              <a:off x="2244536" y="2702599"/>
              <a:ext cx="1903200" cy="1680062"/>
              <a:chOff x="2244536" y="2702599"/>
              <a:chExt cx="1903200" cy="1680062"/>
            </a:xfrm>
          </p:grpSpPr>
          <p:sp>
            <p:nvSpPr>
              <p:cNvPr id="162" name="Google Shape;162;p32"/>
              <p:cNvSpPr txBox="1"/>
              <p:nvPr/>
            </p:nvSpPr>
            <p:spPr>
              <a:xfrm>
                <a:off x="2525600" y="2702599"/>
                <a:ext cx="806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150" tIns="85150" rIns="85150" bIns="8515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490"/>
                  </a:spcAft>
                  <a:buNone/>
                </a:pPr>
                <a:endParaRPr sz="1117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63" name="Google Shape;163;p32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64" name="Google Shape;164;p3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65" name="Google Shape;165;p3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85150" tIns="85150" rIns="85150" bIns="8515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6" name="Google Shape;166;p32"/>
              <p:cNvSpPr txBox="1"/>
              <p:nvPr/>
            </p:nvSpPr>
            <p:spPr>
              <a:xfrm>
                <a:off x="2244536" y="3438861"/>
                <a:ext cx="19032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5150" tIns="85150" rIns="85150" bIns="8515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31">
                    <a:latin typeface="Roboto"/>
                    <a:ea typeface="Roboto"/>
                    <a:cs typeface="Roboto"/>
                    <a:sym typeface="Roboto"/>
                  </a:rPr>
                  <a:t>Final technical negotiations, formal adoption, and linguistic revision</a:t>
                </a:r>
                <a:endParaRPr sz="93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67" name="Google Shape;167;p32"/>
          <p:cNvSpPr txBox="1"/>
          <p:nvPr/>
        </p:nvSpPr>
        <p:spPr>
          <a:xfrm>
            <a:off x="4963000" y="798825"/>
            <a:ext cx="1478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we are here </a:t>
            </a:r>
            <a:endParaRPr sz="1200" b="1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32"/>
          <p:cNvSpPr txBox="1"/>
          <p:nvPr/>
        </p:nvSpPr>
        <p:spPr>
          <a:xfrm>
            <a:off x="4518512" y="3243731"/>
            <a:ext cx="20898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00" tIns="102100" rIns="102100" bIns="102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9">
              <a:solidFill>
                <a:schemeClr val="dk2"/>
              </a:solidFill>
            </a:endParaRPr>
          </a:p>
        </p:txBody>
      </p:sp>
      <p:grpSp>
        <p:nvGrpSpPr>
          <p:cNvPr id="169" name="Google Shape;169;p32"/>
          <p:cNvGrpSpPr/>
          <p:nvPr/>
        </p:nvGrpSpPr>
        <p:grpSpPr>
          <a:xfrm>
            <a:off x="4886311" y="3441947"/>
            <a:ext cx="1141240" cy="693600"/>
            <a:chOff x="3899107" y="2132769"/>
            <a:chExt cx="3276600" cy="1080206"/>
          </a:xfrm>
        </p:grpSpPr>
        <p:sp>
          <p:nvSpPr>
            <p:cNvPr id="170" name="Google Shape;170;p32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102100" tIns="102100" rIns="102100" bIns="102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" name="Google Shape;171;p32"/>
            <p:cNvGrpSpPr/>
            <p:nvPr/>
          </p:nvGrpSpPr>
          <p:grpSpPr>
            <a:xfrm>
              <a:off x="3899107" y="2132769"/>
              <a:ext cx="3276600" cy="1079120"/>
              <a:chOff x="3899107" y="2132769"/>
              <a:chExt cx="3276600" cy="1079120"/>
            </a:xfrm>
          </p:grpSpPr>
          <p:grpSp>
            <p:nvGrpSpPr>
              <p:cNvPr id="172" name="Google Shape;172;p32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73" name="Google Shape;173;p3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74" name="Google Shape;174;p3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02100" tIns="102100" rIns="102100" bIns="102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5" name="Google Shape;175;p32"/>
              <p:cNvSpPr txBox="1"/>
              <p:nvPr/>
            </p:nvSpPr>
            <p:spPr>
              <a:xfrm>
                <a:off x="3899107" y="2132769"/>
                <a:ext cx="3276600" cy="77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100" tIns="102100" rIns="102100" bIns="1021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93" b="1">
                    <a:latin typeface="Roboto"/>
                    <a:ea typeface="Roboto"/>
                    <a:cs typeface="Roboto"/>
                    <a:sym typeface="Roboto"/>
                  </a:rPr>
                  <a:t>EIF + 12 months</a:t>
                </a:r>
                <a:endParaRPr sz="893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93">
                    <a:latin typeface="Roboto"/>
                    <a:ea typeface="Roboto"/>
                    <a:cs typeface="Roboto"/>
                    <a:sym typeface="Roboto"/>
                  </a:rPr>
                  <a:t>GAI duties apply</a:t>
                </a:r>
                <a:endParaRPr sz="893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76" name="Google Shape;176;p32"/>
          <p:cNvGrpSpPr/>
          <p:nvPr/>
        </p:nvGrpSpPr>
        <p:grpSpPr>
          <a:xfrm>
            <a:off x="5531535" y="4043842"/>
            <a:ext cx="1415500" cy="811123"/>
            <a:chOff x="5965293" y="3079467"/>
            <a:chExt cx="3191657" cy="1263235"/>
          </a:xfrm>
        </p:grpSpPr>
        <p:sp>
          <p:nvSpPr>
            <p:cNvPr id="177" name="Google Shape;177;p32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spcFirstLastPara="1" wrap="square" lIns="102100" tIns="102100" rIns="102100" bIns="102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" name="Google Shape;178;p32"/>
            <p:cNvGrpSpPr/>
            <p:nvPr/>
          </p:nvGrpSpPr>
          <p:grpSpPr>
            <a:xfrm>
              <a:off x="5965293" y="3079467"/>
              <a:ext cx="3142500" cy="1263235"/>
              <a:chOff x="5965293" y="3079467"/>
              <a:chExt cx="3142500" cy="1263235"/>
            </a:xfrm>
          </p:grpSpPr>
          <p:grpSp>
            <p:nvGrpSpPr>
              <p:cNvPr id="179" name="Google Shape;179;p32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80" name="Google Shape;180;p3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1" name="Google Shape;181;p3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02100" tIns="102100" rIns="102100" bIns="102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" name="Google Shape;182;p32"/>
              <p:cNvSpPr txBox="1"/>
              <p:nvPr/>
            </p:nvSpPr>
            <p:spPr>
              <a:xfrm>
                <a:off x="5965293" y="3398902"/>
                <a:ext cx="31425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100" tIns="102100" rIns="102100" bIns="1021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93" b="1">
                    <a:latin typeface="Roboto"/>
                    <a:ea typeface="Roboto"/>
                    <a:cs typeface="Roboto"/>
                    <a:sym typeface="Roboto"/>
                  </a:rPr>
                  <a:t>EIF + 24 months</a:t>
                </a:r>
                <a:endParaRPr sz="893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93">
                    <a:latin typeface="Roboto"/>
                    <a:ea typeface="Roboto"/>
                    <a:cs typeface="Roboto"/>
                    <a:sym typeface="Roboto"/>
                  </a:rPr>
                  <a:t>AI Act mostly applies, incl. high-risk AI duties in Annex III</a:t>
                </a:r>
                <a:endParaRPr sz="893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83" name="Google Shape;183;p32"/>
          <p:cNvGrpSpPr/>
          <p:nvPr/>
        </p:nvGrpSpPr>
        <p:grpSpPr>
          <a:xfrm>
            <a:off x="3533314" y="3105094"/>
            <a:ext cx="1141117" cy="1030465"/>
            <a:chOff x="640503" y="1608139"/>
            <a:chExt cx="2449800" cy="1604836"/>
          </a:xfrm>
        </p:grpSpPr>
        <p:sp>
          <p:nvSpPr>
            <p:cNvPr id="184" name="Google Shape;184;p32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102100" tIns="102100" rIns="102100" bIns="102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32"/>
            <p:cNvGrpSpPr/>
            <p:nvPr/>
          </p:nvGrpSpPr>
          <p:grpSpPr>
            <a:xfrm>
              <a:off x="640503" y="1608139"/>
              <a:ext cx="2449800" cy="1603750"/>
              <a:chOff x="640503" y="1608139"/>
              <a:chExt cx="2449800" cy="1603750"/>
            </a:xfrm>
          </p:grpSpPr>
          <p:grpSp>
            <p:nvGrpSpPr>
              <p:cNvPr id="186" name="Google Shape;186;p32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87" name="Google Shape;187;p3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8" name="Google Shape;188;p3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02100" tIns="102100" rIns="102100" bIns="102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9" name="Google Shape;189;p32"/>
              <p:cNvSpPr txBox="1"/>
              <p:nvPr/>
            </p:nvSpPr>
            <p:spPr>
              <a:xfrm>
                <a:off x="640503" y="1608139"/>
                <a:ext cx="2449800" cy="48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100" tIns="102100" rIns="102100" bIns="1021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93" b="1">
                    <a:solidFill>
                      <a:srgbClr val="237628"/>
                    </a:solidFill>
                    <a:latin typeface="Roboto"/>
                    <a:ea typeface="Roboto"/>
                    <a:cs typeface="Roboto"/>
                    <a:sym typeface="Roboto"/>
                  </a:rPr>
                  <a:t>ENTRY INTO FORCE PHASE</a:t>
                </a:r>
                <a:endParaRPr sz="893" b="1">
                  <a:solidFill>
                    <a:srgbClr val="23762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93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93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90" name="Google Shape;190;p32"/>
          <p:cNvGrpSpPr/>
          <p:nvPr/>
        </p:nvGrpSpPr>
        <p:grpSpPr>
          <a:xfrm>
            <a:off x="3976535" y="3807828"/>
            <a:ext cx="1235635" cy="1053112"/>
            <a:chOff x="1631568" y="2702599"/>
            <a:chExt cx="3217800" cy="1640106"/>
          </a:xfrm>
        </p:grpSpPr>
        <p:sp>
          <p:nvSpPr>
            <p:cNvPr id="191" name="Google Shape;191;p32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85630"/>
            </a:solidFill>
            <a:ln>
              <a:noFill/>
            </a:ln>
          </p:spPr>
          <p:txBody>
            <a:bodyPr spcFirstLastPara="1" wrap="square" lIns="102100" tIns="102100" rIns="102100" bIns="102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92;p32"/>
            <p:cNvGrpSpPr/>
            <p:nvPr/>
          </p:nvGrpSpPr>
          <p:grpSpPr>
            <a:xfrm>
              <a:off x="1631568" y="2702599"/>
              <a:ext cx="3217800" cy="1640106"/>
              <a:chOff x="1631568" y="2702599"/>
              <a:chExt cx="3217800" cy="1640106"/>
            </a:xfrm>
          </p:grpSpPr>
          <p:sp>
            <p:nvSpPr>
              <p:cNvPr id="193" name="Google Shape;193;p32"/>
              <p:cNvSpPr txBox="1"/>
              <p:nvPr/>
            </p:nvSpPr>
            <p:spPr>
              <a:xfrm>
                <a:off x="2525600" y="2702599"/>
                <a:ext cx="8064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100" tIns="102100" rIns="102100" bIns="1021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1786"/>
                  </a:spcAft>
                  <a:buNone/>
                </a:pPr>
                <a:endParaRPr sz="1339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94" name="Google Shape;194;p32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95" name="Google Shape;195;p32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6" name="Google Shape;196;p32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02100" tIns="102100" rIns="102100" bIns="102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7" name="Google Shape;197;p32"/>
              <p:cNvSpPr txBox="1"/>
              <p:nvPr/>
            </p:nvSpPr>
            <p:spPr>
              <a:xfrm>
                <a:off x="1631568" y="3398905"/>
                <a:ext cx="32178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100" tIns="102100" rIns="102100" bIns="1021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93" b="1">
                    <a:latin typeface="Roboto"/>
                    <a:ea typeface="Roboto"/>
                    <a:cs typeface="Roboto"/>
                    <a:sym typeface="Roboto"/>
                  </a:rPr>
                  <a:t>EIF + 6 months</a:t>
                </a:r>
                <a:endParaRPr sz="893"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93">
                    <a:latin typeface="Roboto"/>
                    <a:ea typeface="Roboto"/>
                    <a:cs typeface="Roboto"/>
                    <a:sym typeface="Roboto"/>
                  </a:rPr>
                  <a:t>Prohibited AI systems phase-out</a:t>
                </a:r>
                <a:endParaRPr sz="893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98" name="Google Shape;198;p32"/>
          <p:cNvSpPr txBox="1"/>
          <p:nvPr/>
        </p:nvSpPr>
        <p:spPr>
          <a:xfrm>
            <a:off x="6415004" y="4584577"/>
            <a:ext cx="13941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00" tIns="102100" rIns="102100" bIns="102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9">
              <a:solidFill>
                <a:schemeClr val="dk2"/>
              </a:solidFill>
            </a:endParaRPr>
          </a:p>
        </p:txBody>
      </p:sp>
      <p:grpSp>
        <p:nvGrpSpPr>
          <p:cNvPr id="199" name="Google Shape;199;p32"/>
          <p:cNvGrpSpPr/>
          <p:nvPr/>
        </p:nvGrpSpPr>
        <p:grpSpPr>
          <a:xfrm>
            <a:off x="6353474" y="3243720"/>
            <a:ext cx="764196" cy="891700"/>
            <a:chOff x="640513" y="1824251"/>
            <a:chExt cx="2253600" cy="1388724"/>
          </a:xfrm>
        </p:grpSpPr>
        <p:sp>
          <p:nvSpPr>
            <p:cNvPr id="200" name="Google Shape;200;p32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102100" tIns="102100" rIns="102100" bIns="1021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" name="Google Shape;201;p32"/>
            <p:cNvGrpSpPr/>
            <p:nvPr/>
          </p:nvGrpSpPr>
          <p:grpSpPr>
            <a:xfrm>
              <a:off x="640513" y="1824251"/>
              <a:ext cx="2253600" cy="1387639"/>
              <a:chOff x="640513" y="1824251"/>
              <a:chExt cx="2253600" cy="1387639"/>
            </a:xfrm>
          </p:grpSpPr>
          <p:grpSp>
            <p:nvGrpSpPr>
              <p:cNvPr id="202" name="Google Shape;202;p32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203" name="Google Shape;203;p32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04" name="Google Shape;204;p32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02100" tIns="102100" rIns="102100" bIns="1021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5" name="Google Shape;205;p32"/>
              <p:cNvSpPr txBox="1"/>
              <p:nvPr/>
            </p:nvSpPr>
            <p:spPr>
              <a:xfrm>
                <a:off x="640513" y="1824251"/>
                <a:ext cx="2253600" cy="48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100" tIns="102100" rIns="102100" bIns="1021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93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06" name="Google Shape;206;p32"/>
          <p:cNvSpPr txBox="1"/>
          <p:nvPr/>
        </p:nvSpPr>
        <p:spPr>
          <a:xfrm>
            <a:off x="6415000" y="3224575"/>
            <a:ext cx="14787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100" tIns="102100" rIns="102100" bIns="102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93" b="1">
                <a:latin typeface="Roboto"/>
                <a:ea typeface="Roboto"/>
                <a:cs typeface="Roboto"/>
                <a:sym typeface="Roboto"/>
              </a:rPr>
              <a:t>EIF + 36 months </a:t>
            </a:r>
            <a:br>
              <a:rPr lang="en" sz="893" b="1">
                <a:latin typeface="Roboto"/>
                <a:ea typeface="Roboto"/>
                <a:cs typeface="Roboto"/>
                <a:sym typeface="Roboto"/>
              </a:rPr>
            </a:br>
            <a:r>
              <a:rPr lang="en" sz="893" b="1">
                <a:latin typeface="Roboto"/>
                <a:ea typeface="Roboto"/>
                <a:cs typeface="Roboto"/>
                <a:sym typeface="Roboto"/>
              </a:rPr>
              <a:t>(Aug 2027)</a:t>
            </a:r>
            <a:endParaRPr sz="893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93">
                <a:latin typeface="Roboto"/>
                <a:ea typeface="Roboto"/>
                <a:cs typeface="Roboto"/>
                <a:sym typeface="Roboto"/>
              </a:rPr>
              <a:t>AI Act fully applies, incl. high-risk AI duties in Annex II</a:t>
            </a:r>
            <a:endParaRPr sz="893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7" name="Google Shape;207;p32"/>
          <p:cNvCxnSpPr>
            <a:stCxn id="142" idx="0"/>
            <a:endCxn id="142" idx="0"/>
          </p:cNvCxnSpPr>
          <p:nvPr/>
        </p:nvCxnSpPr>
        <p:spPr>
          <a:xfrm>
            <a:off x="5659850" y="3060475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8" name="Google Shape;208;p32"/>
          <p:cNvCxnSpPr/>
          <p:nvPr/>
        </p:nvCxnSpPr>
        <p:spPr>
          <a:xfrm>
            <a:off x="5699340" y="1088050"/>
            <a:ext cx="6000" cy="747300"/>
          </a:xfrm>
          <a:prstGeom prst="straightConnector1">
            <a:avLst/>
          </a:prstGeom>
          <a:noFill/>
          <a:ln w="2662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9" name="Google Shape;209;p32"/>
          <p:cNvSpPr txBox="1"/>
          <p:nvPr/>
        </p:nvSpPr>
        <p:spPr>
          <a:xfrm>
            <a:off x="6163625" y="1775025"/>
            <a:ext cx="8715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150" tIns="85150" rIns="85150" bIns="8515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490"/>
              </a:spcAft>
              <a:buNone/>
            </a:pPr>
            <a:r>
              <a:rPr lang="en" sz="1117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Aug 2027</a:t>
            </a:r>
            <a:endParaRPr sz="1117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0" name="Google Shape;210;p32"/>
          <p:cNvCxnSpPr>
            <a:endCxn id="135" idx="2"/>
          </p:cNvCxnSpPr>
          <p:nvPr/>
        </p:nvCxnSpPr>
        <p:spPr>
          <a:xfrm rot="10800000" flipH="1">
            <a:off x="5683729" y="2212405"/>
            <a:ext cx="5100" cy="85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" name="Google Shape;211;p32"/>
          <p:cNvSpPr txBox="1"/>
          <p:nvPr/>
        </p:nvSpPr>
        <p:spPr>
          <a:xfrm>
            <a:off x="3498650" y="3580200"/>
            <a:ext cx="10002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93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EIF (Jun 2024)</a:t>
            </a:r>
            <a:endParaRPr sz="893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32"/>
          <p:cNvSpPr/>
          <p:nvPr/>
        </p:nvSpPr>
        <p:spPr>
          <a:xfrm>
            <a:off x="5098187" y="3973033"/>
            <a:ext cx="243300" cy="243300"/>
          </a:xfrm>
          <a:prstGeom prst="ellipse">
            <a:avLst/>
          </a:prstGeom>
          <a:solidFill>
            <a:srgbClr val="CC00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/>
          <p:nvPr/>
        </p:nvSpPr>
        <p:spPr>
          <a:xfrm>
            <a:off x="5575324" y="2038233"/>
            <a:ext cx="243300" cy="243300"/>
          </a:xfrm>
          <a:prstGeom prst="ellipse">
            <a:avLst/>
          </a:prstGeom>
          <a:solidFill>
            <a:srgbClr val="CC00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647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3"/>
          <p:cNvPicPr preferRelativeResize="0"/>
          <p:nvPr/>
        </p:nvPicPr>
        <p:blipFill rotWithShape="1">
          <a:blip r:embed="rId3">
            <a:alphaModFix/>
          </a:blip>
          <a:srcRect t="17310" b="18598"/>
          <a:stretch/>
        </p:blipFill>
        <p:spPr>
          <a:xfrm>
            <a:off x="1079975" y="533350"/>
            <a:ext cx="6984049" cy="199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/>
          <p:nvPr/>
        </p:nvSpPr>
        <p:spPr>
          <a:xfrm>
            <a:off x="1355675" y="4132475"/>
            <a:ext cx="1971900" cy="495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181647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View our pledge</a:t>
            </a:r>
            <a:endParaRPr sz="1000">
              <a:solidFill>
                <a:srgbClr val="181647"/>
              </a:solidFill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1355675" y="2717900"/>
            <a:ext cx="5337300" cy="1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D9D2E9"/>
              </a:buClr>
              <a:buSzPts val="1500"/>
              <a:buFont typeface="Roboto Light"/>
              <a:buChar char="●"/>
            </a:pPr>
            <a:r>
              <a:rPr lang="en" sz="1500">
                <a:solidFill>
                  <a:srgbClr val="D9D2E9"/>
                </a:solidFill>
                <a:latin typeface="Roboto Light"/>
                <a:ea typeface="Roboto Light"/>
                <a:cs typeface="Roboto Light"/>
                <a:sym typeface="Roboto Light"/>
              </a:rPr>
              <a:t>AI governance strategy</a:t>
            </a:r>
            <a:endParaRPr sz="1500">
              <a:solidFill>
                <a:srgbClr val="D9D2E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D9D2E9"/>
              </a:buClr>
              <a:buSzPts val="1500"/>
              <a:buFont typeface="Roboto Light"/>
              <a:buChar char="●"/>
            </a:pPr>
            <a:r>
              <a:rPr lang="en" sz="1500">
                <a:solidFill>
                  <a:srgbClr val="D9D2E9"/>
                </a:solidFill>
                <a:latin typeface="Roboto Light"/>
                <a:ea typeface="Roboto Light"/>
                <a:cs typeface="Roboto Light"/>
                <a:sym typeface="Roboto Light"/>
              </a:rPr>
              <a:t>Human oversight</a:t>
            </a:r>
            <a:endParaRPr sz="1500">
              <a:solidFill>
                <a:srgbClr val="D9D2E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D9D2E9"/>
              </a:buClr>
              <a:buSzPts val="1500"/>
              <a:buFont typeface="Roboto Light"/>
              <a:buChar char="●"/>
            </a:pPr>
            <a:r>
              <a:rPr lang="en" sz="1500">
                <a:solidFill>
                  <a:srgbClr val="D9D2E9"/>
                </a:solidFill>
                <a:latin typeface="Roboto Light"/>
                <a:ea typeface="Roboto Light"/>
                <a:cs typeface="Roboto Light"/>
                <a:sym typeface="Roboto Light"/>
              </a:rPr>
              <a:t>Risk mitigation</a:t>
            </a:r>
            <a:endParaRPr sz="1500">
              <a:solidFill>
                <a:srgbClr val="D9D2E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D9D2E9"/>
              </a:buClr>
              <a:buSzPts val="1500"/>
              <a:buFont typeface="Roboto Light"/>
              <a:buChar char="●"/>
            </a:pPr>
            <a:r>
              <a:rPr lang="en" sz="1500">
                <a:solidFill>
                  <a:srgbClr val="D9D2E9"/>
                </a:solidFill>
                <a:latin typeface="Roboto Light"/>
                <a:ea typeface="Roboto Light"/>
                <a:cs typeface="Roboto Light"/>
                <a:sym typeface="Roboto Light"/>
              </a:rPr>
              <a:t>Transparency in AI-generated content</a:t>
            </a:r>
            <a:endParaRPr sz="1500">
              <a:solidFill>
                <a:srgbClr val="D9D2E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D9D2E9"/>
              </a:buClr>
              <a:buSzPts val="1500"/>
              <a:buFont typeface="Roboto Light"/>
              <a:buChar char="●"/>
            </a:pPr>
            <a:r>
              <a:rPr lang="en" sz="1500">
                <a:solidFill>
                  <a:srgbClr val="D9D2E9"/>
                </a:solidFill>
                <a:latin typeface="Roboto Light"/>
                <a:ea typeface="Roboto Light"/>
                <a:cs typeface="Roboto Light"/>
                <a:sym typeface="Roboto Light"/>
              </a:rPr>
              <a:t>and more…</a:t>
            </a:r>
            <a:endParaRPr sz="2200">
              <a:solidFill>
                <a:srgbClr val="D9D2E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/>
          <p:nvPr/>
        </p:nvSpPr>
        <p:spPr>
          <a:xfrm>
            <a:off x="0" y="0"/>
            <a:ext cx="1996200" cy="5143500"/>
          </a:xfrm>
          <a:prstGeom prst="rect">
            <a:avLst/>
          </a:prstGeom>
          <a:solidFill>
            <a:srgbClr val="237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9575" y="1013325"/>
            <a:ext cx="3399050" cy="3116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3675425" y="446850"/>
            <a:ext cx="3696000" cy="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8" name="Google Shape;228;p34"/>
          <p:cNvSpPr/>
          <p:nvPr/>
        </p:nvSpPr>
        <p:spPr>
          <a:xfrm>
            <a:off x="2790425" y="211625"/>
            <a:ext cx="4218600" cy="723600"/>
          </a:xfrm>
          <a:prstGeom prst="roundRect">
            <a:avLst>
              <a:gd name="adj" fmla="val 8830"/>
            </a:avLst>
          </a:prstGeom>
          <a:solidFill>
            <a:srgbClr val="F6C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4"/>
          <p:cNvSpPr/>
          <p:nvPr/>
        </p:nvSpPr>
        <p:spPr>
          <a:xfrm>
            <a:off x="3004725" y="384150"/>
            <a:ext cx="4480800" cy="723600"/>
          </a:xfrm>
          <a:prstGeom prst="roundRect">
            <a:avLst>
              <a:gd name="adj" fmla="val 8830"/>
            </a:avLst>
          </a:prstGeom>
          <a:solidFill>
            <a:schemeClr val="lt1"/>
          </a:solidFill>
          <a:ln>
            <a:noFill/>
          </a:ln>
          <a:effectLst>
            <a:outerShdw blurRad="57150" dist="47625" dir="4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AI Act: A risk based approach</a:t>
            </a:r>
            <a:endParaRPr sz="1600">
              <a:solidFill>
                <a:schemeClr val="l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8600" y="1460250"/>
            <a:ext cx="6843001" cy="343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/>
          <p:nvPr/>
        </p:nvSpPr>
        <p:spPr>
          <a:xfrm>
            <a:off x="0" y="0"/>
            <a:ext cx="1996200" cy="5143500"/>
          </a:xfrm>
          <a:prstGeom prst="rect">
            <a:avLst/>
          </a:prstGeom>
          <a:solidFill>
            <a:srgbClr val="237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99575" y="1013325"/>
            <a:ext cx="3399050" cy="3116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5"/>
          <p:cNvSpPr/>
          <p:nvPr/>
        </p:nvSpPr>
        <p:spPr>
          <a:xfrm>
            <a:off x="2618050" y="1952350"/>
            <a:ext cx="4453200" cy="674400"/>
          </a:xfrm>
          <a:prstGeom prst="roundRect">
            <a:avLst>
              <a:gd name="adj" fmla="val 8830"/>
            </a:avLst>
          </a:prstGeom>
          <a:solidFill>
            <a:srgbClr val="237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</a:rPr>
              <a:t> Where does education sit?</a:t>
            </a:r>
            <a:endParaRPr sz="2500" b="1">
              <a:solidFill>
                <a:srgbClr val="FFFFFF"/>
              </a:solidFill>
            </a:endParaRPr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5250" y="1651963"/>
            <a:ext cx="1767951" cy="235726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2719175" y="2681800"/>
            <a:ext cx="382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Well, it depends…</a:t>
            </a:r>
            <a:endParaRPr sz="18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4275" y="1098450"/>
            <a:ext cx="5914273" cy="374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7050" y="1058329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0550" y="264101"/>
            <a:ext cx="1145477" cy="794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36"/>
          <p:cNvGrpSpPr/>
          <p:nvPr/>
        </p:nvGrpSpPr>
        <p:grpSpPr>
          <a:xfrm>
            <a:off x="999334" y="1647517"/>
            <a:ext cx="2241289" cy="1605141"/>
            <a:chOff x="2136183" y="2170409"/>
            <a:chExt cx="3229058" cy="2435722"/>
          </a:xfrm>
        </p:grpSpPr>
        <p:pic>
          <p:nvPicPr>
            <p:cNvPr id="248" name="Google Shape;248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36183" y="2170409"/>
              <a:ext cx="3229058" cy="2045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36"/>
            <p:cNvSpPr txBox="1"/>
            <p:nvPr/>
          </p:nvSpPr>
          <p:spPr>
            <a:xfrm>
              <a:off x="2372220" y="2363931"/>
              <a:ext cx="2541000" cy="224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rgbClr val="C46E00"/>
                  </a:solidFill>
                  <a:latin typeface="Lato"/>
                  <a:ea typeface="Lato"/>
                  <a:cs typeface="Lato"/>
                  <a:sym typeface="Lato"/>
                </a:rPr>
                <a:t>System poses significant risk to health, safety, fundamental rights of any person</a:t>
              </a:r>
              <a:endParaRPr sz="1200">
                <a:solidFill>
                  <a:srgbClr val="C46E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200">
                <a:solidFill>
                  <a:srgbClr val="C46E0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C46E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0" name="Google Shape;250;p36"/>
          <p:cNvGrpSpPr/>
          <p:nvPr/>
        </p:nvGrpSpPr>
        <p:grpSpPr>
          <a:xfrm>
            <a:off x="1100404" y="2801715"/>
            <a:ext cx="2140220" cy="1283570"/>
            <a:chOff x="2136183" y="2170409"/>
            <a:chExt cx="3229058" cy="2045529"/>
          </a:xfrm>
        </p:grpSpPr>
        <p:pic>
          <p:nvPicPr>
            <p:cNvPr id="251" name="Google Shape;251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136183" y="2170409"/>
              <a:ext cx="3229058" cy="2045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36"/>
            <p:cNvSpPr txBox="1"/>
            <p:nvPr/>
          </p:nvSpPr>
          <p:spPr>
            <a:xfrm>
              <a:off x="2480493" y="2485358"/>
              <a:ext cx="2432700" cy="147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BA8C3A"/>
                  </a:solidFill>
                  <a:latin typeface="Lato"/>
                  <a:ea typeface="Lato"/>
                  <a:cs typeface="Lato"/>
                  <a:sym typeface="Lato"/>
                </a:rPr>
                <a:t>System poses risks associated with lack of transparency in AI usage</a:t>
              </a:r>
              <a:endParaRPr sz="1200" b="1">
                <a:solidFill>
                  <a:srgbClr val="BA8C3A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37628"/>
      </a:lt2>
      <a:accent1>
        <a:srgbClr val="2287E7"/>
      </a:accent1>
      <a:accent2>
        <a:srgbClr val="EFAB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287E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830</Words>
  <Application>Microsoft Office PowerPoint</Application>
  <PresentationFormat>On-screen Show (16:9)</PresentationFormat>
  <Paragraphs>99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Roboto Medium</vt:lpstr>
      <vt:lpstr>Lato</vt:lpstr>
      <vt:lpstr>Roboto Light</vt:lpstr>
      <vt:lpstr>Rethink Sans</vt:lpstr>
      <vt:lpstr>Arial</vt:lpstr>
      <vt:lpstr>Roboto</vt:lpstr>
      <vt:lpstr>Simple Light</vt:lpstr>
      <vt:lpstr>Simple Light</vt:lpstr>
      <vt:lpstr>Turning Bureaucracy into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Franziska Böhler</cp:lastModifiedBy>
  <cp:revision>1</cp:revision>
  <dcterms:modified xsi:type="dcterms:W3CDTF">2025-06-17T12:48:51Z</dcterms:modified>
</cp:coreProperties>
</file>