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64" r:id="rId6"/>
  </p:sldMasterIdLst>
  <p:notesMasterIdLst>
    <p:notesMasterId r:id="rId34"/>
  </p:notesMasterIdLst>
  <p:sldIdLst>
    <p:sldId id="297" r:id="rId7"/>
    <p:sldId id="267" r:id="rId8"/>
    <p:sldId id="708" r:id="rId9"/>
    <p:sldId id="387" r:id="rId10"/>
    <p:sldId id="298" r:id="rId11"/>
    <p:sldId id="257" r:id="rId12"/>
    <p:sldId id="258" r:id="rId13"/>
    <p:sldId id="259" r:id="rId14"/>
    <p:sldId id="256" r:id="rId15"/>
    <p:sldId id="260" r:id="rId16"/>
    <p:sldId id="262" r:id="rId17"/>
    <p:sldId id="1006" r:id="rId18"/>
    <p:sldId id="715" r:id="rId19"/>
    <p:sldId id="710" r:id="rId20"/>
    <p:sldId id="712" r:id="rId21"/>
    <p:sldId id="471" r:id="rId22"/>
    <p:sldId id="291" r:id="rId23"/>
    <p:sldId id="1352" r:id="rId24"/>
    <p:sldId id="714" r:id="rId25"/>
    <p:sldId id="717" r:id="rId26"/>
    <p:sldId id="470" r:id="rId27"/>
    <p:sldId id="1349" r:id="rId28"/>
    <p:sldId id="713" r:id="rId29"/>
    <p:sldId id="718" r:id="rId30"/>
    <p:sldId id="1350" r:id="rId31"/>
    <p:sldId id="1351" r:id="rId32"/>
    <p:sldId id="295" r:id="rId3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400"/>
    <a:srgbClr val="E63961"/>
    <a:srgbClr val="18355E"/>
    <a:srgbClr val="1C2C4F"/>
    <a:srgbClr val="6396BA"/>
    <a:srgbClr val="285D93"/>
    <a:srgbClr val="414140"/>
    <a:srgbClr val="1A6992"/>
    <a:srgbClr val="F6A500"/>
    <a:srgbClr val="008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78" autoAdjust="0"/>
    <p:restoredTop sz="84302"/>
  </p:normalViewPr>
  <p:slideViewPr>
    <p:cSldViewPr snapToGrid="0">
      <p:cViewPr varScale="1">
        <p:scale>
          <a:sx n="180" d="100"/>
          <a:sy n="180" d="100"/>
        </p:scale>
        <p:origin x="1016" y="88"/>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geantclouds.sharepoint.com/sites/CMG/Shared%20Documents/General/CMG_IaaS+/Reporting/MasterRepo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fld id="{EAEA154B-EBAF-4A43-AD1A-D6B83BDA19D0}"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9E5-8445-B735-53E255F5F971}"/>
                </c:ext>
              </c:extLst>
            </c:dLbl>
            <c:dLbl>
              <c:idx val="1"/>
              <c:tx>
                <c:rich>
                  <a:bodyPr/>
                  <a:lstStyle/>
                  <a:p>
                    <a:fld id="{946323AC-3D4D-9F40-A125-F82B315E469E}"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9E5-8445-B735-53E255F5F971}"/>
                </c:ext>
              </c:extLst>
            </c:dLbl>
            <c:dLbl>
              <c:idx val="2"/>
              <c:tx>
                <c:rich>
                  <a:bodyPr/>
                  <a:lstStyle/>
                  <a:p>
                    <a:fld id="{8F766C3A-7CDE-1044-A90D-63CA1DC6D32A}"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9E5-8445-B735-53E255F5F971}"/>
                </c:ext>
              </c:extLst>
            </c:dLbl>
            <c:dLbl>
              <c:idx val="3"/>
              <c:tx>
                <c:rich>
                  <a:bodyPr/>
                  <a:lstStyle/>
                  <a:p>
                    <a:fld id="{302FAB57-EDB4-8E41-8470-181196AE7CC4}"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9E5-8445-B735-53E255F5F971}"/>
                </c:ext>
              </c:extLst>
            </c:dLbl>
            <c:dLbl>
              <c:idx val="4"/>
              <c:tx>
                <c:rich>
                  <a:bodyPr/>
                  <a:lstStyle/>
                  <a:p>
                    <a:fld id="{BBA00C1E-4406-BD49-9EB5-8A502FF6D88C}"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9E5-8445-B735-53E255F5F971}"/>
                </c:ext>
              </c:extLst>
            </c:dLbl>
            <c:dLbl>
              <c:idx val="5"/>
              <c:tx>
                <c:rich>
                  <a:bodyPr/>
                  <a:lstStyle/>
                  <a:p>
                    <a:fld id="{7EC3D114-FE9C-3040-AC43-4BFB8AF4D1E2}"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9E5-8445-B735-53E255F5F971}"/>
                </c:ext>
              </c:extLst>
            </c:dLbl>
            <c:dLbl>
              <c:idx val="6"/>
              <c:tx>
                <c:rich>
                  <a:bodyPr/>
                  <a:lstStyle/>
                  <a:p>
                    <a:fld id="{CBE7E191-CE1C-4647-9640-2C9068598F68}"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9E5-8445-B735-53E255F5F971}"/>
                </c:ext>
              </c:extLst>
            </c:dLbl>
            <c:dLbl>
              <c:idx val="7"/>
              <c:tx>
                <c:rich>
                  <a:bodyPr/>
                  <a:lstStyle/>
                  <a:p>
                    <a:fld id="{40C115B9-2B09-914E-866E-632A3D475C07}" type="VALUE">
                      <a:rPr lang="en-US" smtClean="0"/>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9E5-8445-B735-53E255F5F9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Countries!$D$28:$K$28</c:f>
              <c:strCache>
                <c:ptCount val="8"/>
                <c:pt idx="0">
                  <c:v>2017</c:v>
                </c:pt>
                <c:pt idx="1">
                  <c:v>2018</c:v>
                </c:pt>
                <c:pt idx="2">
                  <c:v>2019</c:v>
                </c:pt>
                <c:pt idx="3">
                  <c:v>2020</c:v>
                </c:pt>
                <c:pt idx="4">
                  <c:v>2021</c:v>
                </c:pt>
                <c:pt idx="5">
                  <c:v>2022</c:v>
                </c:pt>
                <c:pt idx="6">
                  <c:v>2023</c:v>
                </c:pt>
                <c:pt idx="7">
                  <c:v>2024</c:v>
                </c:pt>
              </c:strCache>
            </c:strRef>
          </c:cat>
          <c:val>
            <c:numRef>
              <c:f>Countries!$D$29:$K$29</c:f>
              <c:numCache>
                <c:formatCode>"€"#,##0</c:formatCode>
                <c:ptCount val="8"/>
                <c:pt idx="0">
                  <c:v>3579533.2300000004</c:v>
                </c:pt>
                <c:pt idx="1">
                  <c:v>8683127.295661239</c:v>
                </c:pt>
                <c:pt idx="2">
                  <c:v>13677588.061103385</c:v>
                </c:pt>
                <c:pt idx="3">
                  <c:v>20113748.306989994</c:v>
                </c:pt>
                <c:pt idx="4">
                  <c:v>46482074.286208399</c:v>
                </c:pt>
                <c:pt idx="5">
                  <c:v>69222501.715378016</c:v>
                </c:pt>
                <c:pt idx="6">
                  <c:v>98072538.177559942</c:v>
                </c:pt>
                <c:pt idx="7">
                  <c:v>126549638.00353038</c:v>
                </c:pt>
              </c:numCache>
            </c:numRef>
          </c:val>
          <c:extLst>
            <c:ext xmlns:c16="http://schemas.microsoft.com/office/drawing/2014/chart" uri="{C3380CC4-5D6E-409C-BE32-E72D297353CC}">
              <c16:uniqueId val="{00000000-39E5-8445-B735-53E255F5F971}"/>
            </c:ext>
          </c:extLst>
        </c:ser>
        <c:dLbls>
          <c:showLegendKey val="0"/>
          <c:showVal val="0"/>
          <c:showCatName val="0"/>
          <c:showSerName val="0"/>
          <c:showPercent val="0"/>
          <c:showBubbleSize val="0"/>
        </c:dLbls>
        <c:gapWidth val="219"/>
        <c:overlap val="-27"/>
        <c:axId val="2009782368"/>
        <c:axId val="2009782784"/>
      </c:barChart>
      <c:catAx>
        <c:axId val="200978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9782784"/>
        <c:crosses val="autoZero"/>
        <c:auto val="1"/>
        <c:lblAlgn val="ctr"/>
        <c:lblOffset val="100"/>
        <c:noMultiLvlLbl val="0"/>
      </c:catAx>
      <c:valAx>
        <c:axId val="2009782784"/>
        <c:scaling>
          <c:orientation val="minMax"/>
          <c:max val="130000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9782368"/>
        <c:crosses val="autoZero"/>
        <c:crossBetween val="between"/>
        <c:dispUnits>
          <c:builtInUnit val="millions"/>
          <c:dispUnitsLbl>
            <c:layout>
              <c:manualLayout>
                <c:xMode val="edge"/>
                <c:yMode val="edge"/>
                <c:x val="2.420750905494266E-2"/>
                <c:y val="0.40965850885002225"/>
              </c:manualLayout>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sz="1200" dirty="0"/>
                    <a:t>Millions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376B22-0F7A-B24B-B432-8A9C33C26AE7}" type="doc">
      <dgm:prSet loTypeId="urn:microsoft.com/office/officeart/2005/8/layout/hChevron3" loCatId="" qsTypeId="urn:microsoft.com/office/officeart/2005/8/quickstyle/simple4" qsCatId="simple" csTypeId="urn:microsoft.com/office/officeart/2005/8/colors/accent1_2" csCatId="accent1" phldr="1"/>
      <dgm:spPr/>
    </dgm:pt>
    <dgm:pt modelId="{69F78E92-779A-994F-8142-17A3EC1FFB7E}">
      <dgm:prSet phldrT="[Text]"/>
      <dgm:spPr>
        <a:solidFill>
          <a:srgbClr val="FFC000"/>
        </a:solidFill>
      </dgm:spPr>
      <dgm:t>
        <a:bodyPr/>
        <a:lstStyle/>
        <a:p>
          <a:r>
            <a:rPr lang="en-GB" dirty="0"/>
            <a:t>2015</a:t>
          </a:r>
        </a:p>
      </dgm:t>
    </dgm:pt>
    <dgm:pt modelId="{68336D93-261C-A34B-8331-2D99ED4F0B12}" type="parTrans" cxnId="{8E35F0A1-D38F-6C4F-8193-30BE3A33F723}">
      <dgm:prSet/>
      <dgm:spPr/>
      <dgm:t>
        <a:bodyPr/>
        <a:lstStyle/>
        <a:p>
          <a:endParaRPr lang="en-GB"/>
        </a:p>
      </dgm:t>
    </dgm:pt>
    <dgm:pt modelId="{7EB34136-B8EC-544F-ABBA-5269DC99A944}" type="sibTrans" cxnId="{8E35F0A1-D38F-6C4F-8193-30BE3A33F723}">
      <dgm:prSet/>
      <dgm:spPr/>
      <dgm:t>
        <a:bodyPr/>
        <a:lstStyle/>
        <a:p>
          <a:endParaRPr lang="en-GB"/>
        </a:p>
      </dgm:t>
    </dgm:pt>
    <dgm:pt modelId="{EB271275-DF75-A54E-8CAA-BAB877176CE2}">
      <dgm:prSet phldrT="[Text]"/>
      <dgm:spPr>
        <a:solidFill>
          <a:srgbClr val="FFC000"/>
        </a:solidFill>
      </dgm:spPr>
      <dgm:t>
        <a:bodyPr/>
        <a:lstStyle/>
        <a:p>
          <a:r>
            <a:rPr lang="en-GB" dirty="0"/>
            <a:t>2020</a:t>
          </a:r>
        </a:p>
      </dgm:t>
    </dgm:pt>
    <dgm:pt modelId="{1CB16132-4B59-C541-98DF-07B259D5434A}" type="parTrans" cxnId="{4EA55163-511A-4841-B330-F6E5763F8ACC}">
      <dgm:prSet/>
      <dgm:spPr/>
      <dgm:t>
        <a:bodyPr/>
        <a:lstStyle/>
        <a:p>
          <a:endParaRPr lang="en-GB"/>
        </a:p>
      </dgm:t>
    </dgm:pt>
    <dgm:pt modelId="{1EA87020-D5C7-3140-9A51-FA391E9152CC}" type="sibTrans" cxnId="{4EA55163-511A-4841-B330-F6E5763F8ACC}">
      <dgm:prSet/>
      <dgm:spPr/>
      <dgm:t>
        <a:bodyPr/>
        <a:lstStyle/>
        <a:p>
          <a:endParaRPr lang="en-GB"/>
        </a:p>
      </dgm:t>
    </dgm:pt>
    <dgm:pt modelId="{527BEC88-0524-E343-A03D-AF68D8A1C8B0}">
      <dgm:prSet phldrT="[Text]"/>
      <dgm:spPr>
        <a:solidFill>
          <a:srgbClr val="FFC000"/>
        </a:solidFill>
        <a:ln>
          <a:noFill/>
        </a:ln>
      </dgm:spPr>
      <dgm:t>
        <a:bodyPr/>
        <a:lstStyle/>
        <a:p>
          <a:r>
            <a:rPr lang="en-GB" dirty="0"/>
            <a:t>2025</a:t>
          </a:r>
        </a:p>
      </dgm:t>
    </dgm:pt>
    <dgm:pt modelId="{B3D1AFC0-BE81-4849-A235-04F5DE2C0C16}" type="parTrans" cxnId="{825309A2-9FA3-F044-9859-223EBF70B28A}">
      <dgm:prSet/>
      <dgm:spPr/>
      <dgm:t>
        <a:bodyPr/>
        <a:lstStyle/>
        <a:p>
          <a:endParaRPr lang="en-GB"/>
        </a:p>
      </dgm:t>
    </dgm:pt>
    <dgm:pt modelId="{C547654D-C44B-334A-B582-8238263FF84A}" type="sibTrans" cxnId="{825309A2-9FA3-F044-9859-223EBF70B28A}">
      <dgm:prSet/>
      <dgm:spPr/>
      <dgm:t>
        <a:bodyPr/>
        <a:lstStyle/>
        <a:p>
          <a:endParaRPr lang="en-GB"/>
        </a:p>
      </dgm:t>
    </dgm:pt>
    <dgm:pt modelId="{7B064D08-5BBD-FF4F-8927-2A99DD5414E9}">
      <dgm:prSet phldrT="[Text]"/>
      <dgm:spPr>
        <a:solidFill>
          <a:srgbClr val="FFC000"/>
        </a:solidFill>
      </dgm:spPr>
      <dgm:t>
        <a:bodyPr/>
        <a:lstStyle/>
        <a:p>
          <a:r>
            <a:rPr lang="en-GB" dirty="0"/>
            <a:t>2030</a:t>
          </a:r>
        </a:p>
      </dgm:t>
    </dgm:pt>
    <dgm:pt modelId="{48DF7EEB-36B3-EE44-9A34-26DEAE2846DA}" type="parTrans" cxnId="{0BF5BEC8-EDCC-7C48-937D-9D0D37F10A81}">
      <dgm:prSet/>
      <dgm:spPr/>
      <dgm:t>
        <a:bodyPr/>
        <a:lstStyle/>
        <a:p>
          <a:endParaRPr lang="en-GB"/>
        </a:p>
      </dgm:t>
    </dgm:pt>
    <dgm:pt modelId="{2E1C0C3F-08A8-8B49-A0D5-F646F3CFE4C3}" type="sibTrans" cxnId="{0BF5BEC8-EDCC-7C48-937D-9D0D37F10A81}">
      <dgm:prSet/>
      <dgm:spPr/>
      <dgm:t>
        <a:bodyPr/>
        <a:lstStyle/>
        <a:p>
          <a:endParaRPr lang="en-GB"/>
        </a:p>
      </dgm:t>
    </dgm:pt>
    <dgm:pt modelId="{74663FB0-3E20-EE47-BDCC-BC7A2B198425}">
      <dgm:prSet phldrT="[Text]"/>
      <dgm:spPr>
        <a:solidFill>
          <a:srgbClr val="FFC000"/>
        </a:solidFill>
      </dgm:spPr>
      <dgm:t>
        <a:bodyPr/>
        <a:lstStyle/>
        <a:p>
          <a:r>
            <a:rPr lang="en-GB" dirty="0"/>
            <a:t>2035</a:t>
          </a:r>
        </a:p>
      </dgm:t>
    </dgm:pt>
    <dgm:pt modelId="{959357DF-9E4D-A849-9EF1-DB4715042DAD}" type="parTrans" cxnId="{678CF682-7A05-E342-BBC0-4D0A72C7E1DE}">
      <dgm:prSet/>
      <dgm:spPr/>
      <dgm:t>
        <a:bodyPr/>
        <a:lstStyle/>
        <a:p>
          <a:endParaRPr lang="en-GB"/>
        </a:p>
      </dgm:t>
    </dgm:pt>
    <dgm:pt modelId="{8CC29B50-C6A8-F844-866E-7E0054ABDA69}" type="sibTrans" cxnId="{678CF682-7A05-E342-BBC0-4D0A72C7E1DE}">
      <dgm:prSet/>
      <dgm:spPr/>
      <dgm:t>
        <a:bodyPr/>
        <a:lstStyle/>
        <a:p>
          <a:endParaRPr lang="en-GB"/>
        </a:p>
      </dgm:t>
    </dgm:pt>
    <dgm:pt modelId="{6DCC6392-1937-455E-9972-C1DF24274F73}">
      <dgm:prSet phldrT="[Text]"/>
      <dgm:spPr>
        <a:solidFill>
          <a:srgbClr val="FFC000"/>
        </a:solidFill>
      </dgm:spPr>
      <dgm:t>
        <a:bodyPr/>
        <a:lstStyle/>
        <a:p>
          <a:r>
            <a:rPr lang="en-GB" dirty="0"/>
            <a:t>2040</a:t>
          </a:r>
        </a:p>
      </dgm:t>
    </dgm:pt>
    <dgm:pt modelId="{218EED0E-B987-45DF-8E71-ED712E9893BB}" type="parTrans" cxnId="{3E82031E-0053-46C3-B322-8EF1FAA0F5AE}">
      <dgm:prSet/>
      <dgm:spPr/>
      <dgm:t>
        <a:bodyPr/>
        <a:lstStyle/>
        <a:p>
          <a:endParaRPr lang="en-GB"/>
        </a:p>
      </dgm:t>
    </dgm:pt>
    <dgm:pt modelId="{A68D3A36-1E9F-4B8C-9AD1-CDCC4AFE4DD4}" type="sibTrans" cxnId="{3E82031E-0053-46C3-B322-8EF1FAA0F5AE}">
      <dgm:prSet/>
      <dgm:spPr/>
      <dgm:t>
        <a:bodyPr/>
        <a:lstStyle/>
        <a:p>
          <a:endParaRPr lang="en-GB"/>
        </a:p>
      </dgm:t>
    </dgm:pt>
    <dgm:pt modelId="{45023F0A-C66A-A144-9666-21494A72BCD2}" type="pres">
      <dgm:prSet presAssocID="{F0376B22-0F7A-B24B-B432-8A9C33C26AE7}" presName="Name0" presStyleCnt="0">
        <dgm:presLayoutVars>
          <dgm:dir/>
          <dgm:resizeHandles val="exact"/>
        </dgm:presLayoutVars>
      </dgm:prSet>
      <dgm:spPr/>
    </dgm:pt>
    <dgm:pt modelId="{3C88AA28-006A-9047-A4BE-EEF6FAB9E7D8}" type="pres">
      <dgm:prSet presAssocID="{69F78E92-779A-994F-8142-17A3EC1FFB7E}" presName="parTxOnly" presStyleLbl="node1" presStyleIdx="0" presStyleCnt="6">
        <dgm:presLayoutVars>
          <dgm:bulletEnabled val="1"/>
        </dgm:presLayoutVars>
      </dgm:prSet>
      <dgm:spPr/>
    </dgm:pt>
    <dgm:pt modelId="{1497129A-19E2-6D4E-B66E-2DCCE9823F9B}" type="pres">
      <dgm:prSet presAssocID="{7EB34136-B8EC-544F-ABBA-5269DC99A944}" presName="parSpace" presStyleCnt="0"/>
      <dgm:spPr/>
    </dgm:pt>
    <dgm:pt modelId="{CCF19C16-07A2-5443-863C-DD9910AC8B72}" type="pres">
      <dgm:prSet presAssocID="{EB271275-DF75-A54E-8CAA-BAB877176CE2}" presName="parTxOnly" presStyleLbl="node1" presStyleIdx="1" presStyleCnt="6">
        <dgm:presLayoutVars>
          <dgm:bulletEnabled val="1"/>
        </dgm:presLayoutVars>
      </dgm:prSet>
      <dgm:spPr/>
    </dgm:pt>
    <dgm:pt modelId="{8DD58CF1-DCDD-794B-B27C-72B80C08E4D6}" type="pres">
      <dgm:prSet presAssocID="{1EA87020-D5C7-3140-9A51-FA391E9152CC}" presName="parSpace" presStyleCnt="0"/>
      <dgm:spPr/>
    </dgm:pt>
    <dgm:pt modelId="{6BBE9178-46F0-ED40-999D-725F2E29E6AD}" type="pres">
      <dgm:prSet presAssocID="{527BEC88-0524-E343-A03D-AF68D8A1C8B0}" presName="parTxOnly" presStyleLbl="node1" presStyleIdx="2" presStyleCnt="6">
        <dgm:presLayoutVars>
          <dgm:bulletEnabled val="1"/>
        </dgm:presLayoutVars>
      </dgm:prSet>
      <dgm:spPr/>
    </dgm:pt>
    <dgm:pt modelId="{9F8AEDD7-2A06-AE43-8E39-1ABA175F0F1E}" type="pres">
      <dgm:prSet presAssocID="{C547654D-C44B-334A-B582-8238263FF84A}" presName="parSpace" presStyleCnt="0"/>
      <dgm:spPr/>
    </dgm:pt>
    <dgm:pt modelId="{38444F06-4272-624E-A3AD-2B4A12A5D9CE}" type="pres">
      <dgm:prSet presAssocID="{7B064D08-5BBD-FF4F-8927-2A99DD5414E9}" presName="parTxOnly" presStyleLbl="node1" presStyleIdx="3" presStyleCnt="6">
        <dgm:presLayoutVars>
          <dgm:bulletEnabled val="1"/>
        </dgm:presLayoutVars>
      </dgm:prSet>
      <dgm:spPr/>
    </dgm:pt>
    <dgm:pt modelId="{F338338F-243D-194A-9937-3DEF7E293398}" type="pres">
      <dgm:prSet presAssocID="{2E1C0C3F-08A8-8B49-A0D5-F646F3CFE4C3}" presName="parSpace" presStyleCnt="0"/>
      <dgm:spPr/>
    </dgm:pt>
    <dgm:pt modelId="{176079AE-F321-B44B-8CC5-A072399A1A8C}" type="pres">
      <dgm:prSet presAssocID="{74663FB0-3E20-EE47-BDCC-BC7A2B198425}" presName="parTxOnly" presStyleLbl="node1" presStyleIdx="4" presStyleCnt="6">
        <dgm:presLayoutVars>
          <dgm:bulletEnabled val="1"/>
        </dgm:presLayoutVars>
      </dgm:prSet>
      <dgm:spPr/>
    </dgm:pt>
    <dgm:pt modelId="{1390A662-D3FB-4220-A684-6374B23907CC}" type="pres">
      <dgm:prSet presAssocID="{8CC29B50-C6A8-F844-866E-7E0054ABDA69}" presName="parSpace" presStyleCnt="0"/>
      <dgm:spPr/>
    </dgm:pt>
    <dgm:pt modelId="{0390ADE6-8162-49FB-BE5C-FCA25A526A6D}" type="pres">
      <dgm:prSet presAssocID="{6DCC6392-1937-455E-9972-C1DF24274F73}" presName="parTxOnly" presStyleLbl="node1" presStyleIdx="5" presStyleCnt="6">
        <dgm:presLayoutVars>
          <dgm:bulletEnabled val="1"/>
        </dgm:presLayoutVars>
      </dgm:prSet>
      <dgm:spPr/>
    </dgm:pt>
  </dgm:ptLst>
  <dgm:cxnLst>
    <dgm:cxn modelId="{3E82031E-0053-46C3-B322-8EF1FAA0F5AE}" srcId="{F0376B22-0F7A-B24B-B432-8A9C33C26AE7}" destId="{6DCC6392-1937-455E-9972-C1DF24274F73}" srcOrd="5" destOrd="0" parTransId="{218EED0E-B987-45DF-8E71-ED712E9893BB}" sibTransId="{A68D3A36-1E9F-4B8C-9AD1-CDCC4AFE4DD4}"/>
    <dgm:cxn modelId="{4EA55163-511A-4841-B330-F6E5763F8ACC}" srcId="{F0376B22-0F7A-B24B-B432-8A9C33C26AE7}" destId="{EB271275-DF75-A54E-8CAA-BAB877176CE2}" srcOrd="1" destOrd="0" parTransId="{1CB16132-4B59-C541-98DF-07B259D5434A}" sibTransId="{1EA87020-D5C7-3140-9A51-FA391E9152CC}"/>
    <dgm:cxn modelId="{C00D8B4C-EC43-7842-86A4-2F78D6FDA12E}" type="presOf" srcId="{69F78E92-779A-994F-8142-17A3EC1FFB7E}" destId="{3C88AA28-006A-9047-A4BE-EEF6FAB9E7D8}" srcOrd="0" destOrd="0" presId="urn:microsoft.com/office/officeart/2005/8/layout/hChevron3"/>
    <dgm:cxn modelId="{D040BA50-5285-484F-A7E7-D14F98C6EA51}" type="presOf" srcId="{7B064D08-5BBD-FF4F-8927-2A99DD5414E9}" destId="{38444F06-4272-624E-A3AD-2B4A12A5D9CE}" srcOrd="0" destOrd="0" presId="urn:microsoft.com/office/officeart/2005/8/layout/hChevron3"/>
    <dgm:cxn modelId="{88BD1F7F-C7F5-404F-9EE0-289A3012DAFE}" type="presOf" srcId="{EB271275-DF75-A54E-8CAA-BAB877176CE2}" destId="{CCF19C16-07A2-5443-863C-DD9910AC8B72}" srcOrd="0" destOrd="0" presId="urn:microsoft.com/office/officeart/2005/8/layout/hChevron3"/>
    <dgm:cxn modelId="{678CF682-7A05-E342-BBC0-4D0A72C7E1DE}" srcId="{F0376B22-0F7A-B24B-B432-8A9C33C26AE7}" destId="{74663FB0-3E20-EE47-BDCC-BC7A2B198425}" srcOrd="4" destOrd="0" parTransId="{959357DF-9E4D-A849-9EF1-DB4715042DAD}" sibTransId="{8CC29B50-C6A8-F844-866E-7E0054ABDA69}"/>
    <dgm:cxn modelId="{3B6E148F-93BB-2D49-AAB9-1382E3B17079}" type="presOf" srcId="{F0376B22-0F7A-B24B-B432-8A9C33C26AE7}" destId="{45023F0A-C66A-A144-9666-21494A72BCD2}" srcOrd="0" destOrd="0" presId="urn:microsoft.com/office/officeart/2005/8/layout/hChevron3"/>
    <dgm:cxn modelId="{8E35F0A1-D38F-6C4F-8193-30BE3A33F723}" srcId="{F0376B22-0F7A-B24B-B432-8A9C33C26AE7}" destId="{69F78E92-779A-994F-8142-17A3EC1FFB7E}" srcOrd="0" destOrd="0" parTransId="{68336D93-261C-A34B-8331-2D99ED4F0B12}" sibTransId="{7EB34136-B8EC-544F-ABBA-5269DC99A944}"/>
    <dgm:cxn modelId="{825309A2-9FA3-F044-9859-223EBF70B28A}" srcId="{F0376B22-0F7A-B24B-B432-8A9C33C26AE7}" destId="{527BEC88-0524-E343-A03D-AF68D8A1C8B0}" srcOrd="2" destOrd="0" parTransId="{B3D1AFC0-BE81-4849-A235-04F5DE2C0C16}" sibTransId="{C547654D-C44B-334A-B582-8238263FF84A}"/>
    <dgm:cxn modelId="{2105B4C3-75A5-4493-9A86-A83AB413B4FE}" type="presOf" srcId="{6DCC6392-1937-455E-9972-C1DF24274F73}" destId="{0390ADE6-8162-49FB-BE5C-FCA25A526A6D}" srcOrd="0" destOrd="0" presId="urn:microsoft.com/office/officeart/2005/8/layout/hChevron3"/>
    <dgm:cxn modelId="{0BF5BEC8-EDCC-7C48-937D-9D0D37F10A81}" srcId="{F0376B22-0F7A-B24B-B432-8A9C33C26AE7}" destId="{7B064D08-5BBD-FF4F-8927-2A99DD5414E9}" srcOrd="3" destOrd="0" parTransId="{48DF7EEB-36B3-EE44-9A34-26DEAE2846DA}" sibTransId="{2E1C0C3F-08A8-8B49-A0D5-F646F3CFE4C3}"/>
    <dgm:cxn modelId="{783DAECC-67E7-3941-B04A-3975EE69330B}" type="presOf" srcId="{527BEC88-0524-E343-A03D-AF68D8A1C8B0}" destId="{6BBE9178-46F0-ED40-999D-725F2E29E6AD}" srcOrd="0" destOrd="0" presId="urn:microsoft.com/office/officeart/2005/8/layout/hChevron3"/>
    <dgm:cxn modelId="{CBEE20FA-CCBF-B042-B313-16CC0C096880}" type="presOf" srcId="{74663FB0-3E20-EE47-BDCC-BC7A2B198425}" destId="{176079AE-F321-B44B-8CC5-A072399A1A8C}" srcOrd="0" destOrd="0" presId="urn:microsoft.com/office/officeart/2005/8/layout/hChevron3"/>
    <dgm:cxn modelId="{5F29CCC1-07A4-4C49-9604-E4F8E302BDC4}" type="presParOf" srcId="{45023F0A-C66A-A144-9666-21494A72BCD2}" destId="{3C88AA28-006A-9047-A4BE-EEF6FAB9E7D8}" srcOrd="0" destOrd="0" presId="urn:microsoft.com/office/officeart/2005/8/layout/hChevron3"/>
    <dgm:cxn modelId="{ACDCD362-8685-1841-ADEE-1423FC4D7319}" type="presParOf" srcId="{45023F0A-C66A-A144-9666-21494A72BCD2}" destId="{1497129A-19E2-6D4E-B66E-2DCCE9823F9B}" srcOrd="1" destOrd="0" presId="urn:microsoft.com/office/officeart/2005/8/layout/hChevron3"/>
    <dgm:cxn modelId="{EA77965F-80AC-594E-8AAD-B545F87C8210}" type="presParOf" srcId="{45023F0A-C66A-A144-9666-21494A72BCD2}" destId="{CCF19C16-07A2-5443-863C-DD9910AC8B72}" srcOrd="2" destOrd="0" presId="urn:microsoft.com/office/officeart/2005/8/layout/hChevron3"/>
    <dgm:cxn modelId="{57B9A2B7-B794-4F4B-BEBF-81BB01A6031A}" type="presParOf" srcId="{45023F0A-C66A-A144-9666-21494A72BCD2}" destId="{8DD58CF1-DCDD-794B-B27C-72B80C08E4D6}" srcOrd="3" destOrd="0" presId="urn:microsoft.com/office/officeart/2005/8/layout/hChevron3"/>
    <dgm:cxn modelId="{8BF649D3-3445-9643-89CD-FDA28D713EBA}" type="presParOf" srcId="{45023F0A-C66A-A144-9666-21494A72BCD2}" destId="{6BBE9178-46F0-ED40-999D-725F2E29E6AD}" srcOrd="4" destOrd="0" presId="urn:microsoft.com/office/officeart/2005/8/layout/hChevron3"/>
    <dgm:cxn modelId="{067AE0AB-5955-6B44-A3C2-77ADB8019994}" type="presParOf" srcId="{45023F0A-C66A-A144-9666-21494A72BCD2}" destId="{9F8AEDD7-2A06-AE43-8E39-1ABA175F0F1E}" srcOrd="5" destOrd="0" presId="urn:microsoft.com/office/officeart/2005/8/layout/hChevron3"/>
    <dgm:cxn modelId="{EC88634D-94BD-D248-85E8-30B795731809}" type="presParOf" srcId="{45023F0A-C66A-A144-9666-21494A72BCD2}" destId="{38444F06-4272-624E-A3AD-2B4A12A5D9CE}" srcOrd="6" destOrd="0" presId="urn:microsoft.com/office/officeart/2005/8/layout/hChevron3"/>
    <dgm:cxn modelId="{AE006961-BE93-C446-919E-B4AA46870184}" type="presParOf" srcId="{45023F0A-C66A-A144-9666-21494A72BCD2}" destId="{F338338F-243D-194A-9937-3DEF7E293398}" srcOrd="7" destOrd="0" presId="urn:microsoft.com/office/officeart/2005/8/layout/hChevron3"/>
    <dgm:cxn modelId="{BDBA5AEF-1AEB-5F4D-A7A4-D5723405C460}" type="presParOf" srcId="{45023F0A-C66A-A144-9666-21494A72BCD2}" destId="{176079AE-F321-B44B-8CC5-A072399A1A8C}" srcOrd="8" destOrd="0" presId="urn:microsoft.com/office/officeart/2005/8/layout/hChevron3"/>
    <dgm:cxn modelId="{681685EF-B9EB-4E9F-9C93-0FAC2235DDFA}" type="presParOf" srcId="{45023F0A-C66A-A144-9666-21494A72BCD2}" destId="{1390A662-D3FB-4220-A684-6374B23907CC}" srcOrd="9" destOrd="0" presId="urn:microsoft.com/office/officeart/2005/8/layout/hChevron3"/>
    <dgm:cxn modelId="{F66E47C3-4F1F-4480-992C-C47FB0290CC4}" type="presParOf" srcId="{45023F0A-C66A-A144-9666-21494A72BCD2}" destId="{0390ADE6-8162-49FB-BE5C-FCA25A526A6D}" srcOrd="10"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8AA28-006A-9047-A4BE-EEF6FAB9E7D8}">
      <dsp:nvSpPr>
        <dsp:cNvPr id="0" name=""/>
        <dsp:cNvSpPr/>
      </dsp:nvSpPr>
      <dsp:spPr>
        <a:xfrm>
          <a:off x="973" y="0"/>
          <a:ext cx="1593961" cy="444492"/>
        </a:xfrm>
        <a:prstGeom prst="homePlate">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2015</a:t>
          </a:r>
        </a:p>
      </dsp:txBody>
      <dsp:txXfrm>
        <a:off x="973" y="0"/>
        <a:ext cx="1482838" cy="444492"/>
      </dsp:txXfrm>
    </dsp:sp>
    <dsp:sp modelId="{CCF19C16-07A2-5443-863C-DD9910AC8B72}">
      <dsp:nvSpPr>
        <dsp:cNvPr id="0" name=""/>
        <dsp:cNvSpPr/>
      </dsp:nvSpPr>
      <dsp:spPr>
        <a:xfrm>
          <a:off x="1276142" y="0"/>
          <a:ext cx="1593961" cy="444492"/>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2020</a:t>
          </a:r>
        </a:p>
      </dsp:txBody>
      <dsp:txXfrm>
        <a:off x="1498388" y="0"/>
        <a:ext cx="1149469" cy="444492"/>
      </dsp:txXfrm>
    </dsp:sp>
    <dsp:sp modelId="{6BBE9178-46F0-ED40-999D-725F2E29E6AD}">
      <dsp:nvSpPr>
        <dsp:cNvPr id="0" name=""/>
        <dsp:cNvSpPr/>
      </dsp:nvSpPr>
      <dsp:spPr>
        <a:xfrm>
          <a:off x="2551311" y="0"/>
          <a:ext cx="1593961" cy="444492"/>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2025</a:t>
          </a:r>
        </a:p>
      </dsp:txBody>
      <dsp:txXfrm>
        <a:off x="2773557" y="0"/>
        <a:ext cx="1149469" cy="444492"/>
      </dsp:txXfrm>
    </dsp:sp>
    <dsp:sp modelId="{38444F06-4272-624E-A3AD-2B4A12A5D9CE}">
      <dsp:nvSpPr>
        <dsp:cNvPr id="0" name=""/>
        <dsp:cNvSpPr/>
      </dsp:nvSpPr>
      <dsp:spPr>
        <a:xfrm>
          <a:off x="3826480" y="0"/>
          <a:ext cx="1593961" cy="444492"/>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2030</a:t>
          </a:r>
        </a:p>
      </dsp:txBody>
      <dsp:txXfrm>
        <a:off x="4048726" y="0"/>
        <a:ext cx="1149469" cy="444492"/>
      </dsp:txXfrm>
    </dsp:sp>
    <dsp:sp modelId="{176079AE-F321-B44B-8CC5-A072399A1A8C}">
      <dsp:nvSpPr>
        <dsp:cNvPr id="0" name=""/>
        <dsp:cNvSpPr/>
      </dsp:nvSpPr>
      <dsp:spPr>
        <a:xfrm>
          <a:off x="5101650" y="0"/>
          <a:ext cx="1593961" cy="444492"/>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2035</a:t>
          </a:r>
        </a:p>
      </dsp:txBody>
      <dsp:txXfrm>
        <a:off x="5323896" y="0"/>
        <a:ext cx="1149469" cy="444492"/>
      </dsp:txXfrm>
    </dsp:sp>
    <dsp:sp modelId="{0390ADE6-8162-49FB-BE5C-FCA25A526A6D}">
      <dsp:nvSpPr>
        <dsp:cNvPr id="0" name=""/>
        <dsp:cNvSpPr/>
      </dsp:nvSpPr>
      <dsp:spPr>
        <a:xfrm>
          <a:off x="6376819" y="0"/>
          <a:ext cx="1593961" cy="444492"/>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2040</a:t>
          </a:r>
        </a:p>
      </dsp:txBody>
      <dsp:txXfrm>
        <a:off x="6599065" y="0"/>
        <a:ext cx="1149469" cy="4444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04/06/2025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loudzero.com/state-of-cloud-cos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a:t>
            </a:fld>
            <a:endParaRPr lang="en-GB"/>
          </a:p>
        </p:txBody>
      </p:sp>
    </p:spTree>
    <p:extLst>
      <p:ext uri="{BB962C8B-B14F-4D97-AF65-F5344CB8AC3E}">
        <p14:creationId xmlns:p14="http://schemas.microsoft.com/office/powerpoint/2010/main" val="3107924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Users have changed.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Not just in how they look like, but in who they are, what skills they have, their priorities in life, and specifically for the subject we’re talking about, in what they look for and how they expect to get access to an Internet connection service.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Nowadays, no one expects to create a dial-up connection the internet, let alone installing and configuring a modem to connect to the Internet – the very concept of “connecting to the Internet” is somehow disappeared in a constantly-connected society.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our devices are already connected as soon as they boot up, and actually if you ever want to disconnect, you need to act explicitly.</a:t>
            </a:r>
          </a:p>
          <a:p>
            <a:endParaRPr lang="en-GB" dirty="0"/>
          </a:p>
        </p:txBody>
      </p:sp>
      <p:sp>
        <p:nvSpPr>
          <p:cNvPr id="4" name="Slide Number Placeholder 3"/>
          <p:cNvSpPr>
            <a:spLocks noGrp="1"/>
          </p:cNvSpPr>
          <p:nvPr>
            <p:ph type="sldNum" sz="quarter" idx="5"/>
          </p:nvPr>
        </p:nvSpPr>
        <p:spPr/>
        <p:txBody>
          <a:bodyPr/>
          <a:lstStyle/>
          <a:p>
            <a:fld id="{F1DBA13B-8722-4D90-855C-18AA03301999}" type="slidenum">
              <a:rPr lang="en-GB" smtClean="0"/>
              <a:t>10</a:t>
            </a:fld>
            <a:endParaRPr lang="en-GB"/>
          </a:p>
        </p:txBody>
      </p:sp>
    </p:spTree>
    <p:extLst>
      <p:ext uri="{BB962C8B-B14F-4D97-AF65-F5344CB8AC3E}">
        <p14:creationId xmlns:p14="http://schemas.microsoft.com/office/powerpoint/2010/main" val="285484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of course also true for the GÉANT user community. For many years, GÉANT and the NRENs have provided that indispensable infrastructure that has been the pillar of science and education. But the users of 2020s are radically different from the users of the 80s and 90s, the time when most of the NRENs have started to see the light and establish themselves.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New distributed applications, new models of collaboration, new scientific fields have emerged, that have completely different requirements in terms of usage of the e-infrastructures. Modern science has shifted its focus from infrastructure and tools, to data.</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Concepts like data objects, datasets, metadata, are now the daily currency of computational science. Helped also by the massive growth of cloud-based services, the distance between the users and underlying infrastructure that is serving them has increased.</a:t>
            </a:r>
          </a:p>
        </p:txBody>
      </p:sp>
      <p:sp>
        <p:nvSpPr>
          <p:cNvPr id="4" name="Slide Number Placeholder 3"/>
          <p:cNvSpPr>
            <a:spLocks noGrp="1"/>
          </p:cNvSpPr>
          <p:nvPr>
            <p:ph type="sldNum" sz="quarter" idx="5"/>
          </p:nvPr>
        </p:nvSpPr>
        <p:spPr/>
        <p:txBody>
          <a:bodyPr/>
          <a:lstStyle/>
          <a:p>
            <a:fld id="{F1DBA13B-8722-4D90-855C-18AA03301999}" type="slidenum">
              <a:rPr lang="en-GB" smtClean="0"/>
              <a:t>11</a:t>
            </a:fld>
            <a:endParaRPr lang="en-GB"/>
          </a:p>
        </p:txBody>
      </p:sp>
    </p:spTree>
    <p:extLst>
      <p:ext uri="{BB962C8B-B14F-4D97-AF65-F5344CB8AC3E}">
        <p14:creationId xmlns:p14="http://schemas.microsoft.com/office/powerpoint/2010/main" val="206985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way of looking at this: these are communities, project and collaboration that my team has been involved in supporting. Some of these entities are themselves providers of some kind of higher-level service for R&amp;E users.</a:t>
            </a:r>
          </a:p>
          <a:p>
            <a:r>
              <a:rPr lang="en-GB" dirty="0"/>
              <a:t>This is another testament of the shift I’ve mentioned before in the way we </a:t>
            </a:r>
            <a:r>
              <a:rPr lang="en-GB" dirty="0" err="1"/>
              <a:t>NRENs</a:t>
            </a:r>
            <a:r>
              <a:rPr lang="en-GB" dirty="0"/>
              <a:t> are serving our users – in some case not directly anymore, but integrated with some other added-value service offering, be it computing, storage, data management,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6957-3063-4AF5-9C10-771E4439D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0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decreasing cost of technology is clearly one of the key factors that has driven this trend. Just as an example we can see here the decreasing cost of network services, in short and longer terms.</a:t>
            </a:r>
          </a:p>
        </p:txBody>
      </p:sp>
      <p:sp>
        <p:nvSpPr>
          <p:cNvPr id="4" name="Slide Number Placeholder 3"/>
          <p:cNvSpPr>
            <a:spLocks noGrp="1"/>
          </p:cNvSpPr>
          <p:nvPr>
            <p:ph type="sldNum" sz="quarter" idx="5"/>
          </p:nvPr>
        </p:nvSpPr>
        <p:spPr/>
        <p:txBody>
          <a:bodyPr/>
          <a:lstStyle/>
          <a:p>
            <a:fld id="{F1DBA13B-8722-4D90-855C-18AA03301999}" type="slidenum">
              <a:rPr lang="en-GB" smtClean="0"/>
              <a:t>13</a:t>
            </a:fld>
            <a:endParaRPr lang="en-GB"/>
          </a:p>
        </p:txBody>
      </p:sp>
    </p:spTree>
    <p:extLst>
      <p:ext uri="{BB962C8B-B14F-4D97-AF65-F5344CB8AC3E}">
        <p14:creationId xmlns:p14="http://schemas.microsoft.com/office/powerpoint/2010/main" val="370602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another example, the decrease in cost of 1Tbyte of storage on mechanical disk drives over 20 years. Which is pretty impressive indeed.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BA13B-8722-4D90-855C-18AA033019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6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also the cost of producing scientific data has gone down.</a:t>
            </a:r>
          </a:p>
          <a:p>
            <a:r>
              <a:rPr lang="en-GB" dirty="0"/>
              <a:t>Let’s look at the cost for sequencing a full genome, for example. If we’d apply the same decrease rate over the same 20 years period we’ve just seen for the storage, the cost in 2022 would have been almost 400.000$.</a:t>
            </a:r>
          </a:p>
          <a:p>
            <a:r>
              <a:rPr lang="en-GB" dirty="0"/>
              <a:t>Truth is, the cost was just shy of One thousandth of that, 454$.</a:t>
            </a:r>
          </a:p>
          <a:p>
            <a:r>
              <a:rPr lang="en-GB" dirty="0"/>
              <a:t>The result is that stuff like this pops up on webpages and social media, offering low cost sequencing service to everybody.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Problem is that a full sequenced genome is still 200GB.</a:t>
            </a:r>
          </a:p>
          <a:p>
            <a:endParaRPr lang="en-GB" dirty="0"/>
          </a:p>
          <a:p>
            <a:r>
              <a:rPr lang="en-GB" dirty="0"/>
              <a:t>And this is just an example, I could mention a lot more, like the performances of the detectors in synchrotrons beamlines, which go up several order of magnitudes from one generation to the next, or the upgrade of </a:t>
            </a:r>
            <a:r>
              <a:rPr lang="en-GB" dirty="0" err="1"/>
              <a:t>LHC</a:t>
            </a:r>
            <a:r>
              <a:rPr lang="en-GB" dirty="0"/>
              <a:t> to the future HL-</a:t>
            </a:r>
            <a:r>
              <a:rPr lang="en-GB" dirty="0" err="1"/>
              <a:t>LHC</a:t>
            </a:r>
            <a:r>
              <a:rPr lang="en-GB" dirty="0"/>
              <a:t>, that will increase data rates ten-fold. </a:t>
            </a:r>
          </a:p>
          <a:p>
            <a:endParaRPr lang="en-GB" dirty="0"/>
          </a:p>
          <a:p>
            <a:r>
              <a:rPr lang="en-GB" dirty="0"/>
              <a:t>We begin to see than that the gap between storage </a:t>
            </a:r>
            <a:r>
              <a:rPr lang="en-GB" dirty="0" err="1"/>
              <a:t>TCO</a:t>
            </a:r>
            <a:r>
              <a:rPr lang="en-GB" dirty="0"/>
              <a:t> and science data production costs is an important factor at play here.</a:t>
            </a:r>
          </a:p>
        </p:txBody>
      </p:sp>
      <p:sp>
        <p:nvSpPr>
          <p:cNvPr id="4" name="Slide Number Placeholder 3"/>
          <p:cNvSpPr>
            <a:spLocks noGrp="1"/>
          </p:cNvSpPr>
          <p:nvPr>
            <p:ph type="sldNum" sz="quarter" idx="5"/>
          </p:nvPr>
        </p:nvSpPr>
        <p:spPr/>
        <p:txBody>
          <a:bodyPr/>
          <a:lstStyle/>
          <a:p>
            <a:fld id="{F1DBA13B-8722-4D90-855C-18AA03301999}" type="slidenum">
              <a:rPr lang="en-GB" smtClean="0"/>
              <a:t>15</a:t>
            </a:fld>
            <a:endParaRPr lang="en-GB"/>
          </a:p>
        </p:txBody>
      </p:sp>
    </p:spTree>
    <p:extLst>
      <p:ext uri="{BB962C8B-B14F-4D97-AF65-F5344CB8AC3E}">
        <p14:creationId xmlns:p14="http://schemas.microsoft.com/office/powerpoint/2010/main" val="238159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Someone has found some more creative solutions. Still looking at the genomic research, it’s now not unusual that sequenced data is not preserved long-term, and discarded at the end of the analysis. If needed again at a later stage, it’s then sequenced again.</a:t>
            </a:r>
          </a:p>
          <a:p>
            <a:r>
              <a:rPr lang="en-GB" dirty="0"/>
              <a:t>But it’s not possible to go on like this forever, especially for biologic materials that can be depleted over time.</a:t>
            </a:r>
          </a:p>
          <a:p>
            <a:r>
              <a:rPr lang="en-GB" dirty="0"/>
              <a:t>Another approach is about the backup policies: for LHC computing, for example, the processed data derived from raw data – which are eventually the one that feed the user analysis – are not preserved in their entirety anymore, and if necessary, they are re-processed from the initial raw data.</a:t>
            </a:r>
          </a:p>
        </p:txBody>
      </p:sp>
      <p:sp>
        <p:nvSpPr>
          <p:cNvPr id="4" name="Slide Number Placeholder 3"/>
          <p:cNvSpPr>
            <a:spLocks noGrp="1"/>
          </p:cNvSpPr>
          <p:nvPr>
            <p:ph type="sldNum" sz="quarter" idx="5"/>
          </p:nvPr>
        </p:nvSpPr>
        <p:spPr/>
        <p:txBody>
          <a:bodyPr/>
          <a:lstStyle/>
          <a:p>
            <a:fld id="{F1DBA13B-8722-4D90-855C-18AA03301999}" type="slidenum">
              <a:rPr lang="en-GB" smtClean="0"/>
              <a:t>16</a:t>
            </a:fld>
            <a:endParaRPr lang="en-GB"/>
          </a:p>
        </p:txBody>
      </p:sp>
    </p:spTree>
    <p:extLst>
      <p:ext uri="{BB962C8B-B14F-4D97-AF65-F5344CB8AC3E}">
        <p14:creationId xmlns:p14="http://schemas.microsoft.com/office/powerpoint/2010/main" val="2430153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at this point, which is the easiest answer to these problems, right?</a:t>
            </a:r>
          </a:p>
          <a:p>
            <a:r>
              <a:rPr lang="en-US" dirty="0"/>
              <a:t>Not so fast, though. While all seems nice and terse when we read the product description for cloud services, reality can be a lot more complicated, especially for a public-funded institution.</a:t>
            </a:r>
          </a:p>
          <a:p>
            <a:r>
              <a:rPr lang="en-GB" dirty="0"/>
              <a:t>Despite widespread adoption, many people are unhappy with their cloud-based solutions, especially their cost.</a:t>
            </a:r>
          </a:p>
          <a:p>
            <a:endParaRPr lang="en-US" dirty="0"/>
          </a:p>
          <a:p>
            <a:endParaRPr lang="en-US" dirty="0"/>
          </a:p>
        </p:txBody>
      </p:sp>
      <p:sp>
        <p:nvSpPr>
          <p:cNvPr id="4" name="Slide Number Placeholder 3"/>
          <p:cNvSpPr>
            <a:spLocks noGrp="1"/>
          </p:cNvSpPr>
          <p:nvPr>
            <p:ph type="sldNum" sz="quarter" idx="10"/>
          </p:nvPr>
        </p:nvSpPr>
        <p:spPr/>
        <p:txBody>
          <a:bodyPr/>
          <a:lstStyle/>
          <a:p>
            <a:fld id="{B920FACD-FD30-1C40-B50A-5417EADC4BEF}" type="slidenum">
              <a:rPr lang="en-US" smtClean="0"/>
              <a:t>17</a:t>
            </a:fld>
            <a:endParaRPr lang="en-US"/>
          </a:p>
        </p:txBody>
      </p:sp>
    </p:spTree>
    <p:extLst>
      <p:ext uri="{BB962C8B-B14F-4D97-AF65-F5344CB8AC3E}">
        <p14:creationId xmlns:p14="http://schemas.microsoft.com/office/powerpoint/2010/main" val="354585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Gartner predicts that by 2028, 25% of organizations will experience significant dissatisfaction with their cloud investments, often due to unrealistic expectations, suboptimal implementation, or spiralling costs.</a:t>
            </a:r>
          </a:p>
          <a:p>
            <a:r>
              <a:rPr lang="en-GB" dirty="0"/>
              <a:t>According to </a:t>
            </a:r>
            <a:r>
              <a:rPr lang="en-GB" dirty="0" err="1">
                <a:hlinkClick r:id="rId3"/>
              </a:rPr>
              <a:t>CloudZero's</a:t>
            </a:r>
            <a:r>
              <a:rPr lang="en-GB" dirty="0">
                <a:hlinkClick r:id="rId3"/>
              </a:rPr>
              <a:t> 2024 State of Cloud Cost Intelligence Report</a:t>
            </a:r>
            <a:r>
              <a:rPr lang="en-GB" dirty="0"/>
              <a:t>, only four in 10 organizations have their cloud costs where they expect them to be, meaning that 60% of organizations find their cloud costs higher than anticipated.</a:t>
            </a:r>
          </a:p>
        </p:txBody>
      </p:sp>
      <p:sp>
        <p:nvSpPr>
          <p:cNvPr id="4" name="Slide Number Placeholder 3"/>
          <p:cNvSpPr>
            <a:spLocks noGrp="1"/>
          </p:cNvSpPr>
          <p:nvPr>
            <p:ph type="sldNum" sz="quarter" idx="5"/>
          </p:nvPr>
        </p:nvSpPr>
        <p:spPr/>
        <p:txBody>
          <a:bodyPr/>
          <a:lstStyle/>
          <a:p>
            <a:fld id="{9CBC110B-1C27-4A5B-8007-E6BF4BB6C5F7}" type="slidenum">
              <a:rPr lang="en-GB" smtClean="0"/>
              <a:t>18</a:t>
            </a:fld>
            <a:endParaRPr lang="en-GB"/>
          </a:p>
        </p:txBody>
      </p:sp>
    </p:spTree>
    <p:extLst>
      <p:ext uri="{BB962C8B-B14F-4D97-AF65-F5344CB8AC3E}">
        <p14:creationId xmlns:p14="http://schemas.microsoft.com/office/powerpoint/2010/main" val="415766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despite the problems and issues I’ve mentioned, it’s unquestionable that this is the trend. There’s a steadily growing use of cloud-based solutions for almost every digital service, and that’s also true for the R&amp;E community.</a:t>
            </a:r>
          </a:p>
          <a:p>
            <a:r>
              <a:rPr lang="en-US" dirty="0"/>
              <a:t>If we just look at the consumption rate of the OCRE framework, we can clearly see </a:t>
            </a:r>
            <a:r>
              <a:rPr lang="en-US"/>
              <a:t>this trend.</a:t>
            </a:r>
            <a:endParaRPr lang="en-US" dirty="0"/>
          </a:p>
        </p:txBody>
      </p:sp>
      <p:sp>
        <p:nvSpPr>
          <p:cNvPr id="4" name="Slide Number Placeholder 3"/>
          <p:cNvSpPr>
            <a:spLocks noGrp="1"/>
          </p:cNvSpPr>
          <p:nvPr>
            <p:ph type="sldNum" sz="quarter" idx="5"/>
          </p:nvPr>
        </p:nvSpPr>
        <p:spPr/>
        <p:txBody>
          <a:bodyPr/>
          <a:lstStyle/>
          <a:p>
            <a:fld id="{F1DBA13B-8722-4D90-855C-18AA03301999}" type="slidenum">
              <a:rPr lang="en-GB" smtClean="0"/>
              <a:t>19</a:t>
            </a:fld>
            <a:endParaRPr lang="en-GB"/>
          </a:p>
        </p:txBody>
      </p:sp>
    </p:spTree>
    <p:extLst>
      <p:ext uri="{BB962C8B-B14F-4D97-AF65-F5344CB8AC3E}">
        <p14:creationId xmlns:p14="http://schemas.microsoft.com/office/powerpoint/2010/main" val="273172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I’d like to start this journey showing you the mission of GÉANT, this is directly taken from the GÉANT strategy document, as I think this will help us to put things in context.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BA13B-8722-4D90-855C-18AA033019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5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0716-7F54-C2D4-2DED-B7B229A4C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B95E8-713C-E6F5-7269-0BECDF179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F559C-935F-3110-796B-966B00D7F253}"/>
              </a:ext>
            </a:extLst>
          </p:cNvPr>
          <p:cNvSpPr>
            <a:spLocks noGrp="1"/>
          </p:cNvSpPr>
          <p:nvPr>
            <p:ph type="body" idx="1"/>
          </p:nvPr>
        </p:nvSpPr>
        <p:spPr/>
        <p:txBody>
          <a:bodyPr/>
          <a:lstStyle/>
          <a:p>
            <a:r>
              <a:rPr lang="en-GB" dirty="0"/>
              <a:t>A different way to look at this is in terms of ownership and usage of submarine cable systems. In the last 10 years, the content providers have become the largest group of entities that own or build submarine fibre infrastructure, eroding the previous domain of ISPs and telco providers.</a:t>
            </a:r>
          </a:p>
        </p:txBody>
      </p:sp>
      <p:sp>
        <p:nvSpPr>
          <p:cNvPr id="4" name="Slide Number Placeholder 3">
            <a:extLst>
              <a:ext uri="{FF2B5EF4-FFF2-40B4-BE49-F238E27FC236}">
                <a16:creationId xmlns:a16="http://schemas.microsoft.com/office/drawing/2014/main" id="{D304BBCB-1B18-E975-0711-1FFF07BCBAEF}"/>
              </a:ext>
            </a:extLst>
          </p:cNvPr>
          <p:cNvSpPr>
            <a:spLocks noGrp="1"/>
          </p:cNvSpPr>
          <p:nvPr>
            <p:ph type="sldNum" sz="quarter" idx="5"/>
          </p:nvPr>
        </p:nvSpPr>
        <p:spPr/>
        <p:txBody>
          <a:bodyPr/>
          <a:lstStyle/>
          <a:p>
            <a:fld id="{F1DBA13B-8722-4D90-855C-18AA03301999}" type="slidenum">
              <a:rPr lang="en-GB" smtClean="0"/>
              <a:t>20</a:t>
            </a:fld>
            <a:endParaRPr lang="en-GB"/>
          </a:p>
        </p:txBody>
      </p:sp>
    </p:spTree>
    <p:extLst>
      <p:ext uri="{BB962C8B-B14F-4D97-AF65-F5344CB8AC3E}">
        <p14:creationId xmlns:p14="http://schemas.microsoft.com/office/powerpoint/2010/main" val="3263274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meantime, big science does not stop, thankfully. Big facilities are progressing or being built, despite sometimes delays due to various reasons, from pandemics to wars.</a:t>
            </a:r>
          </a:p>
          <a:p>
            <a:r>
              <a:rPr lang="en-US" dirty="0"/>
              <a:t>In the next 2 decades, a large score of scientific projects will start or reach its production phase.</a:t>
            </a:r>
          </a:p>
        </p:txBody>
      </p:sp>
      <p:sp>
        <p:nvSpPr>
          <p:cNvPr id="4" name="Slide Number Placeholder 3"/>
          <p:cNvSpPr>
            <a:spLocks noGrp="1"/>
          </p:cNvSpPr>
          <p:nvPr>
            <p:ph type="sldNum" sz="quarter" idx="5"/>
          </p:nvPr>
        </p:nvSpPr>
        <p:spPr/>
        <p:txBody>
          <a:bodyPr/>
          <a:lstStyle/>
          <a:p>
            <a:fld id="{F1DBA13B-8722-4D90-855C-18AA03301999}" type="slidenum">
              <a:rPr lang="en-GB" smtClean="0"/>
              <a:t>21</a:t>
            </a:fld>
            <a:endParaRPr lang="en-GB"/>
          </a:p>
        </p:txBody>
      </p:sp>
    </p:spTree>
    <p:extLst>
      <p:ext uri="{BB962C8B-B14F-4D97-AF65-F5344CB8AC3E}">
        <p14:creationId xmlns:p14="http://schemas.microsoft.com/office/powerpoint/2010/main" val="3920882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they’re present all over the world, really making the case for a global, closely collaborating community of R&amp;E networks even stronger.</a:t>
            </a:r>
          </a:p>
        </p:txBody>
      </p:sp>
      <p:sp>
        <p:nvSpPr>
          <p:cNvPr id="4" name="Slide Number Placeholder 3"/>
          <p:cNvSpPr>
            <a:spLocks noGrp="1"/>
          </p:cNvSpPr>
          <p:nvPr>
            <p:ph type="sldNum" sz="quarter" idx="5"/>
          </p:nvPr>
        </p:nvSpPr>
        <p:spPr/>
        <p:txBody>
          <a:bodyPr/>
          <a:lstStyle/>
          <a:p>
            <a:fld id="{EAA26957-3063-4AF5-9C10-771E4439D98E}" type="slidenum">
              <a:rPr lang="en-GB" smtClean="0"/>
              <a:t>22</a:t>
            </a:fld>
            <a:endParaRPr lang="en-GB"/>
          </a:p>
        </p:txBody>
      </p:sp>
    </p:spTree>
    <p:extLst>
      <p:ext uri="{BB962C8B-B14F-4D97-AF65-F5344CB8AC3E}">
        <p14:creationId xmlns:p14="http://schemas.microsoft.com/office/powerpoint/2010/main" val="2619929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If we try to visualize, although in a very basic way, the magnitude of this upcoming wave of scientific data production, we can get a better sense of what is expected from us in the foreseeable future. Because we have to remember that all this ginormous amount of data won’t just need to be produced and stored, but most importantly from our point of view, also globally distributed.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BA13B-8722-4D90-855C-18AA033019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10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done a foresight analysis of the capacity demands between Europe and the other world regions, based on the information that we’ve managed to gather from the scientific collaboration we’re in contact with, like the ones I’ve mentioned in the previous couple of slides.</a:t>
            </a:r>
          </a:p>
          <a:p>
            <a:r>
              <a:rPr lang="en-GB" dirty="0"/>
              <a:t>As you can see, the trend is of definite and remarkable growth, and not just towards the usual suspects (aka North America), but especially towards the Asia Pacific region, that hosts an increasing number or facility and plays a role in a lot of these major collaborations.</a:t>
            </a:r>
          </a:p>
          <a:p>
            <a:r>
              <a:rPr lang="en-GB" dirty="0"/>
              <a:t>You can see that , beyond 2025, we expect over 2Tbps of total throughput in and out of the GÉANT network.</a:t>
            </a:r>
          </a:p>
          <a:p>
            <a:r>
              <a:rPr lang="en-GB" dirty="0"/>
              <a:t>Looking at today’s traffic stats, where we have peaks just over 2Tbps on our entire backbone, you can imagine that this is no small issue to deal with.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BA13B-8722-4D90-855C-18AA033019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472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environment that I have just described, finding ways to keep serving our user community is paramount to keep GÉANT and the NRENs relevant. We need to satisfy the user needs, even better to anticipate them, and since their needs are shifting in the direction of more integrated and comprehensive data-oriented services, GÉANT has to work together with other e-infrastructure and service providers in order to facilitate this journey.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There’s little doubt that GÉANT is the absolute leading actor in Europe for infrastructure services for the R&amp;E community, but since dealing with data is not yet part of our mission, we need to team up with those players that can help in integrating the missing pieces.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have established Memorandum of Understanding with a number of other projects or organisations.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we also hold different type of relationships with other players, mostly coming from the EU space, like EOSC, the Quantum Flagship or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EuroHPC</a:t>
            </a:r>
            <a:r>
              <a:rPr lang="en-GB" sz="1800" dirty="0">
                <a:effectLst/>
                <a:latin typeface="Calibri" panose="020F0502020204030204" pitchFamily="34" charset="0"/>
                <a:ea typeface="Calibri" panose="020F0502020204030204" pitchFamily="34" charset="0"/>
                <a:cs typeface="Times New Roman" panose="02020603050405020304" pitchFamily="18" charset="0"/>
              </a:rPr>
              <a:t> JU.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6957-3063-4AF5-9C10-771E4439D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43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 hope I have given enough food for thoughts about the current and upcoming challenges that the NRENs are facing.</a:t>
            </a:r>
          </a:p>
          <a:p>
            <a:r>
              <a:rPr lang="en-US" dirty="0"/>
              <a:t>1- The shift in the user model, and the subsequent pressure from the market and the commercial players.</a:t>
            </a:r>
          </a:p>
          <a:p>
            <a:r>
              <a:rPr lang="en-US" dirty="0"/>
              <a:t>2- The constantly growing push from the global scientific community, that wants to chase increasingly ambitious projects, building larger and larger infrastructures</a:t>
            </a:r>
          </a:p>
          <a:p>
            <a:r>
              <a:rPr lang="en-US" dirty="0"/>
              <a:t>3- The different governing and funding agencies, local, national, continental, etc., which pursue their own objectives and agendas, to which the R&amp;E network more often than not just need to adapt to.</a:t>
            </a:r>
          </a:p>
          <a:p>
            <a:r>
              <a:rPr lang="en-US" dirty="0"/>
              <a:t>4- And last, but not least, I want to mention the challenges coming from the green policy and the net-zero objectives, that can’t really be ignored by any enterprise that has the aspiration to serve the society in a sustainable and ethical way, which is definitely part of the mission of the NREN community.</a:t>
            </a:r>
          </a:p>
        </p:txBody>
      </p:sp>
      <p:sp>
        <p:nvSpPr>
          <p:cNvPr id="4" name="Slide Number Placeholder 3"/>
          <p:cNvSpPr>
            <a:spLocks noGrp="1"/>
          </p:cNvSpPr>
          <p:nvPr>
            <p:ph type="sldNum" sz="quarter" idx="5"/>
          </p:nvPr>
        </p:nvSpPr>
        <p:spPr/>
        <p:txBody>
          <a:bodyPr/>
          <a:lstStyle/>
          <a:p>
            <a:fld id="{F1DBA13B-8722-4D90-855C-18AA03301999}" type="slidenum">
              <a:rPr lang="en-GB" smtClean="0"/>
              <a:t>26</a:t>
            </a:fld>
            <a:endParaRPr lang="en-GB"/>
          </a:p>
        </p:txBody>
      </p:sp>
    </p:spTree>
    <p:extLst>
      <p:ext uri="{BB962C8B-B14F-4D97-AF65-F5344CB8AC3E}">
        <p14:creationId xmlns:p14="http://schemas.microsoft.com/office/powerpoint/2010/main" val="241341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467F-3601-DF11-66ED-F39FEB4D2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D8270-21E0-F13A-3C2C-FF1B315F9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DF77B-6446-0A9A-3D5E-C92CAE74885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few years ago, GÉANT has embarked in a journey to the refresh its strategy. This has seen internal discussions that have spanned from each individual employee all the way up to the General Assembly. Eventually, an entirely new strategy was drafted and approved. It is underpinned by our 4 values: Community, Innovation, Trust and Passion, which are then embodied via our 8 strategic goals.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don’t really mean to detail the whole thing with you now – happy to do it later in front of a coffee, if you’re interested. I just want to highlight one of the goals which is the one relative to the GÉANT Stakeholders.</a:t>
            </a:r>
          </a:p>
          <a:p>
            <a:endParaRPr lang="en-US" dirty="0"/>
          </a:p>
        </p:txBody>
      </p:sp>
      <p:sp>
        <p:nvSpPr>
          <p:cNvPr id="4" name="Slide Number Placeholder 3">
            <a:extLst>
              <a:ext uri="{FF2B5EF4-FFF2-40B4-BE49-F238E27FC236}">
                <a16:creationId xmlns:a16="http://schemas.microsoft.com/office/drawing/2014/main" id="{ADB2A242-A52C-2DD1-5C0E-975EE074E55B}"/>
              </a:ext>
            </a:extLst>
          </p:cNvPr>
          <p:cNvSpPr>
            <a:spLocks noGrp="1"/>
          </p:cNvSpPr>
          <p:nvPr>
            <p:ph type="sldNum" sz="quarter" idx="5"/>
          </p:nvPr>
        </p:nvSpPr>
        <p:spPr/>
        <p:txBody>
          <a:bodyPr/>
          <a:lstStyle/>
          <a:p>
            <a:fld id="{F1DBA13B-8722-4D90-855C-18AA03301999}" type="slidenum">
              <a:rPr lang="en-GB" smtClean="0"/>
              <a:t>3</a:t>
            </a:fld>
            <a:endParaRPr lang="en-GB"/>
          </a:p>
        </p:txBody>
      </p:sp>
    </p:spTree>
    <p:extLst>
      <p:ext uri="{BB962C8B-B14F-4D97-AF65-F5344CB8AC3E}">
        <p14:creationId xmlns:p14="http://schemas.microsoft.com/office/powerpoint/2010/main" val="372969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objective is related with the relationships with other stakeholders of the GEANT environment, like other e-infrastructure providers, research infrastructures, user communities, and so on.</a:t>
            </a:r>
          </a:p>
        </p:txBody>
      </p:sp>
      <p:sp>
        <p:nvSpPr>
          <p:cNvPr id="4" name="Slide Number Placeholder 3"/>
          <p:cNvSpPr>
            <a:spLocks noGrp="1"/>
          </p:cNvSpPr>
          <p:nvPr>
            <p:ph type="sldNum" sz="quarter" idx="5"/>
          </p:nvPr>
        </p:nvSpPr>
        <p:spPr/>
        <p:txBody>
          <a:bodyPr/>
          <a:lstStyle/>
          <a:p>
            <a:fld id="{F1DBA13B-8722-4D90-855C-18AA03301999}" type="slidenum">
              <a:rPr lang="en-GB" smtClean="0"/>
              <a:t>4</a:t>
            </a:fld>
            <a:endParaRPr lang="en-GB"/>
          </a:p>
        </p:txBody>
      </p:sp>
    </p:spTree>
    <p:extLst>
      <p:ext uri="{BB962C8B-B14F-4D97-AF65-F5344CB8AC3E}">
        <p14:creationId xmlns:p14="http://schemas.microsoft.com/office/powerpoint/2010/main" val="7944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Let me just show you the whole text, and again I’m not going to read through all this, just want to point your attention to one concept that I hope will resonate with you, relative to what I’m about to tell you in the next few minutes.</a:t>
            </a:r>
          </a:p>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Integrated delivery of services: this is the more concrete aspect of this objective. Whatever shape this delivery could take (creating new added-value services, integrate with the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EOSC</a:t>
            </a:r>
            <a:r>
              <a:rPr lang="en-GB" sz="900" dirty="0">
                <a:effectLst/>
                <a:latin typeface="Calibri" panose="020F0502020204030204" pitchFamily="34" charset="0"/>
                <a:ea typeface="Calibri" panose="020F0502020204030204" pitchFamily="34" charset="0"/>
                <a:cs typeface="Times New Roman" panose="02020603050405020304" pitchFamily="18" charset="0"/>
              </a:rPr>
              <a:t> environment, etc.), the endgame is enhancing the offering of services to the R&amp;E user community, in a way that is compatible and will preserve the nature of GÉANT and its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NRENs</a:t>
            </a:r>
            <a:r>
              <a:rPr lang="en-GB" sz="900" dirty="0">
                <a:effectLst/>
                <a:latin typeface="Calibri" panose="020F0502020204030204" pitchFamily="34" charset="0"/>
                <a:ea typeface="Calibri" panose="020F0502020204030204" pitchFamily="34" charset="0"/>
                <a:cs typeface="Times New Roman" panose="02020603050405020304" pitchFamily="18" charset="0"/>
              </a:rPr>
              <a:t> member.</a:t>
            </a:r>
          </a:p>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Now that I’ve explained the who, the what and the how, let’s dig into the why. Why we do this?</a:t>
            </a:r>
          </a:p>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To answer to this, let me start with asking you a question.</a:t>
            </a:r>
          </a:p>
        </p:txBody>
      </p:sp>
      <p:sp>
        <p:nvSpPr>
          <p:cNvPr id="4" name="Slide Number Placeholder 3"/>
          <p:cNvSpPr>
            <a:spLocks noGrp="1"/>
          </p:cNvSpPr>
          <p:nvPr>
            <p:ph type="sldNum" sz="quarter" idx="5"/>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307115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BA13B-8722-4D90-855C-18AA033019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1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BA13B-8722-4D90-855C-18AA033019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what the user entry point to the Internet service looked like for Generation X and earlier.</a:t>
            </a:r>
          </a:p>
        </p:txBody>
      </p:sp>
      <p:sp>
        <p:nvSpPr>
          <p:cNvPr id="4" name="Slide Number Placeholder 3"/>
          <p:cNvSpPr>
            <a:spLocks noGrp="1"/>
          </p:cNvSpPr>
          <p:nvPr>
            <p:ph type="sldNum" sz="quarter" idx="5"/>
          </p:nvPr>
        </p:nvSpPr>
        <p:spPr/>
        <p:txBody>
          <a:bodyPr/>
          <a:lstStyle/>
          <a:p>
            <a:fld id="{F1DBA13B-8722-4D90-855C-18AA03301999}" type="slidenum">
              <a:rPr lang="en-GB" smtClean="0"/>
              <a:t>8</a:t>
            </a:fld>
            <a:endParaRPr lang="en-GB"/>
          </a:p>
        </p:txBody>
      </p:sp>
    </p:spTree>
    <p:extLst>
      <p:ext uri="{BB962C8B-B14F-4D97-AF65-F5344CB8AC3E}">
        <p14:creationId xmlns:p14="http://schemas.microsoft.com/office/powerpoint/2010/main" val="121491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Now that’s how it looks like. And you can use just your voice, don’t even need to touch it.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two pictures look like two totally different worlds, but in fact, the latter is just an evolution of the former - a dramatic evolution no doubt, but not a revolution.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I insist on this aspect? Indeed, things are radically different in the way they look like. But the truth is that underneath, all the pieces that you’ve seen in the previous picture are still needed now, and all very much there, although very different in size, shape, capabilities and power.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Something has changed, though. Dramatically.</a:t>
            </a:r>
          </a:p>
          <a:p>
            <a:endParaRPr lang="en-GB" dirty="0"/>
          </a:p>
        </p:txBody>
      </p:sp>
      <p:sp>
        <p:nvSpPr>
          <p:cNvPr id="4" name="Slide Number Placeholder 3"/>
          <p:cNvSpPr>
            <a:spLocks noGrp="1"/>
          </p:cNvSpPr>
          <p:nvPr>
            <p:ph type="sldNum" sz="quarter" idx="5"/>
          </p:nvPr>
        </p:nvSpPr>
        <p:spPr/>
        <p:txBody>
          <a:bodyPr/>
          <a:lstStyle/>
          <a:p>
            <a:fld id="{F1DBA13B-8722-4D90-855C-18AA03301999}" type="slidenum">
              <a:rPr lang="en-GB" smtClean="0"/>
              <a:t>9</a:t>
            </a:fld>
            <a:endParaRPr lang="en-GB"/>
          </a:p>
        </p:txBody>
      </p:sp>
    </p:spTree>
    <p:extLst>
      <p:ext uri="{BB962C8B-B14F-4D97-AF65-F5344CB8AC3E}">
        <p14:creationId xmlns:p14="http://schemas.microsoft.com/office/powerpoint/2010/main" val="2680875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8" name="Picture 17" descr="A colorful swirly circle on a blue background&#10;&#10;Description automatically generated">
            <a:extLst>
              <a:ext uri="{FF2B5EF4-FFF2-40B4-BE49-F238E27FC236}">
                <a16:creationId xmlns:a16="http://schemas.microsoft.com/office/drawing/2014/main" id="{BA2D9F37-CECE-956D-E16A-DA131AFCDF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Text Placeholder 4"/>
          <p:cNvSpPr>
            <a:spLocks noGrp="1"/>
          </p:cNvSpPr>
          <p:nvPr>
            <p:ph type="body" sz="quarter" idx="11" hasCustomPrompt="1"/>
          </p:nvPr>
        </p:nvSpPr>
        <p:spPr>
          <a:xfrm>
            <a:off x="460601" y="3317146"/>
            <a:ext cx="3822700" cy="237388"/>
          </a:xfrm>
        </p:spPr>
        <p:txBody>
          <a:bodyPr>
            <a:noAutofit/>
          </a:bodyPr>
          <a:lstStyle>
            <a:lvl1pPr marL="0" indent="0">
              <a:buNone/>
              <a:defRPr sz="1400" b="1" baseline="0">
                <a:solidFill>
                  <a:srgbClr val="E3B400"/>
                </a:solidFill>
              </a:defRPr>
            </a:lvl1pPr>
          </a:lstStyle>
          <a:p>
            <a:pPr lvl="0"/>
            <a:r>
              <a:rPr lang="en-US" dirty="0"/>
              <a:t>Presenter</a:t>
            </a:r>
          </a:p>
        </p:txBody>
      </p:sp>
      <p:sp>
        <p:nvSpPr>
          <p:cNvPr id="19" name="Text Placeholder 10"/>
          <p:cNvSpPr>
            <a:spLocks noGrp="1"/>
          </p:cNvSpPr>
          <p:nvPr>
            <p:ph type="body" sz="quarter" idx="17" hasCustomPrompt="1"/>
          </p:nvPr>
        </p:nvSpPr>
        <p:spPr>
          <a:xfrm>
            <a:off x="460602" y="2442175"/>
            <a:ext cx="5044588" cy="545199"/>
          </a:xfrm>
        </p:spPr>
        <p:txBody>
          <a:bodyPr wrap="square">
            <a:noAutofit/>
          </a:bodyPr>
          <a:lstStyle>
            <a:lvl1pPr marL="0" indent="0">
              <a:lnSpc>
                <a:spcPct val="150000"/>
              </a:lnSpc>
              <a:buNone/>
              <a:defRPr sz="1600" b="0">
                <a:solidFill>
                  <a:schemeClr val="bg1"/>
                </a:solidFill>
              </a:defRPr>
            </a:lvl1pPr>
          </a:lstStyle>
          <a:p>
            <a:pPr lvl="0"/>
            <a:r>
              <a:rPr lang="en-US" dirty="0"/>
              <a:t>Subtitle</a:t>
            </a:r>
          </a:p>
        </p:txBody>
      </p:sp>
      <p:sp>
        <p:nvSpPr>
          <p:cNvPr id="20" name="Text Placeholder 10"/>
          <p:cNvSpPr>
            <a:spLocks noGrp="1"/>
          </p:cNvSpPr>
          <p:nvPr>
            <p:ph type="body" sz="quarter" idx="14" hasCustomPrompt="1"/>
          </p:nvPr>
        </p:nvSpPr>
        <p:spPr>
          <a:xfrm>
            <a:off x="466907" y="1672929"/>
            <a:ext cx="5000704" cy="709965"/>
          </a:xfrm>
        </p:spPr>
        <p:txBody>
          <a:bodyPr wrap="square">
            <a:noAutofit/>
          </a:bodyPr>
          <a:lstStyle>
            <a:lvl1pPr marL="0" indent="0">
              <a:lnSpc>
                <a:spcPct val="100000"/>
              </a:lnSpc>
              <a:buNone/>
              <a:defRPr sz="2400" b="0">
                <a:solidFill>
                  <a:schemeClr val="bg1"/>
                </a:solidFill>
              </a:defRPr>
            </a:lvl1pPr>
          </a:lstStyle>
          <a:p>
            <a:pPr lvl="0"/>
            <a:r>
              <a:rPr lang="en-US" dirty="0"/>
              <a:t>Title</a:t>
            </a:r>
          </a:p>
        </p:txBody>
      </p:sp>
      <p:sp>
        <p:nvSpPr>
          <p:cNvPr id="25" name="Text Placeholder 6"/>
          <p:cNvSpPr>
            <a:spLocks noGrp="1"/>
          </p:cNvSpPr>
          <p:nvPr>
            <p:ph type="body" sz="quarter" idx="12" hasCustomPrompt="1"/>
          </p:nvPr>
        </p:nvSpPr>
        <p:spPr>
          <a:xfrm>
            <a:off x="460601" y="3601634"/>
            <a:ext cx="3752453" cy="229228"/>
          </a:xfrm>
        </p:spPr>
        <p:txBody>
          <a:bodyPr>
            <a:normAutofit/>
          </a:bodyPr>
          <a:lstStyle>
            <a:lvl1pPr marL="0" indent="0">
              <a:buNone/>
              <a:defRPr sz="1200">
                <a:solidFill>
                  <a:srgbClr val="E3B400"/>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814701"/>
            <a:ext cx="3752453" cy="237387"/>
          </a:xfrm>
        </p:spPr>
        <p:txBody>
          <a:bodyPr>
            <a:normAutofit/>
          </a:bodyPr>
          <a:lstStyle>
            <a:lvl1pPr marL="0" indent="0">
              <a:buNone/>
              <a:defRPr sz="1200">
                <a:solidFill>
                  <a:srgbClr val="E3B400"/>
                </a:solidFill>
              </a:defRPr>
            </a:lvl1pPr>
          </a:lstStyle>
          <a:p>
            <a:pPr lvl="0"/>
            <a:r>
              <a:rPr lang="en-US" dirty="0"/>
              <a:t>Date</a:t>
            </a:r>
            <a:endParaRPr lang="en-GB" dirty="0"/>
          </a:p>
        </p:txBody>
      </p:sp>
      <p:pic>
        <p:nvPicPr>
          <p:cNvPr id="7" name="Picture 6" descr="A black background with white text&#10;&#10;Description automatically generated">
            <a:extLst>
              <a:ext uri="{FF2B5EF4-FFF2-40B4-BE49-F238E27FC236}">
                <a16:creationId xmlns:a16="http://schemas.microsoft.com/office/drawing/2014/main" id="{8DCCF5F0-1DF6-300C-424D-3E72A981A8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835" y="4492489"/>
            <a:ext cx="1507657" cy="321239"/>
          </a:xfrm>
          <a:prstGeom prst="rect">
            <a:avLst/>
          </a:prstGeom>
        </p:spPr>
      </p:pic>
      <p:pic>
        <p:nvPicPr>
          <p:cNvPr id="9" name="Picture 8" descr="A black and white logo&#10;&#10;Description automatically generated">
            <a:extLst>
              <a:ext uri="{FF2B5EF4-FFF2-40B4-BE49-F238E27FC236}">
                <a16:creationId xmlns:a16="http://schemas.microsoft.com/office/drawing/2014/main" id="{9475E73F-3C4A-B878-50A1-1B7888C031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3731" y="4426116"/>
            <a:ext cx="762024" cy="330830"/>
          </a:xfrm>
          <a:prstGeom prst="rect">
            <a:avLst/>
          </a:prstGeom>
        </p:spPr>
      </p:pic>
      <p:pic>
        <p:nvPicPr>
          <p:cNvPr id="14" name="Picture 13" descr="A black background with white text and colorful letters&#10;&#10;Description automatically generated">
            <a:extLst>
              <a:ext uri="{FF2B5EF4-FFF2-40B4-BE49-F238E27FC236}">
                <a16:creationId xmlns:a16="http://schemas.microsoft.com/office/drawing/2014/main" id="{5D091CCF-46BF-82B9-2DE0-ECDA90878FC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2640" y="301261"/>
            <a:ext cx="1688014" cy="948532"/>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68C6-67F2-46BE-A9AA-5354425B7549}"/>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2DE97A-4DBB-49EF-8C68-E4C48B866BDB}"/>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03E29-9B84-485D-BC26-4467F9188C63}"/>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5" name="Footer Placeholder 4">
            <a:extLst>
              <a:ext uri="{FF2B5EF4-FFF2-40B4-BE49-F238E27FC236}">
                <a16:creationId xmlns:a16="http://schemas.microsoft.com/office/drawing/2014/main" id="{51D30F64-C6C2-493E-972E-9BC95FB3CE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2E467F-183E-4914-BDD2-0A96A3EB65C2}"/>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54220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1A405-83A5-49A0-9573-352DBE466B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ECE447-204E-434A-9A5A-5FB12B1E0A4F}"/>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ABA42B-F6BF-4241-B441-190C208204E1}"/>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9319F9-5BD5-49FB-A70D-1F69C48507FA}"/>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6" name="Footer Placeholder 5">
            <a:extLst>
              <a:ext uri="{FF2B5EF4-FFF2-40B4-BE49-F238E27FC236}">
                <a16:creationId xmlns:a16="http://schemas.microsoft.com/office/drawing/2014/main" id="{6F8503C4-8F65-49CE-8A23-AC17C1B259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D38DB0-94C4-4AC2-812F-57C894270891}"/>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2765843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2DE2-E7B5-4143-91A0-8E01CB9D7E01}"/>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6185A2-C657-49F2-9044-AE31F5561AC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22279-4662-4BB9-AFC2-EDCFCD870B7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DBE763-A6ED-4526-9C09-FA457CB9CC2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72304ED-4F38-42C7-9311-E10EF6EBEC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7F7818-DEF9-46F2-887A-D31A0E169121}"/>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8" name="Footer Placeholder 7">
            <a:extLst>
              <a:ext uri="{FF2B5EF4-FFF2-40B4-BE49-F238E27FC236}">
                <a16:creationId xmlns:a16="http://schemas.microsoft.com/office/drawing/2014/main" id="{CBC36330-C105-4BB9-B38C-1C2700B59F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3B7B39-248E-4CA4-A98F-50652A918A68}"/>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1930470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D8DA-E5E0-45BD-ACF8-3C4E5402B7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5CCAF79-BE95-4BF8-AAE1-0095DE8FC59F}"/>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4" name="Footer Placeholder 3">
            <a:extLst>
              <a:ext uri="{FF2B5EF4-FFF2-40B4-BE49-F238E27FC236}">
                <a16:creationId xmlns:a16="http://schemas.microsoft.com/office/drawing/2014/main" id="{3179E8C3-9B61-48BF-BA1A-37C8B68B3E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1DF642-4F9B-4249-AB95-C95923D25E24}"/>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1924872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520C8-CD5C-4D89-9B3F-A435A48F744D}"/>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3" name="Footer Placeholder 2">
            <a:extLst>
              <a:ext uri="{FF2B5EF4-FFF2-40B4-BE49-F238E27FC236}">
                <a16:creationId xmlns:a16="http://schemas.microsoft.com/office/drawing/2014/main" id="{B12A9192-E0D7-44C2-A80F-AD4A604D5B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7D5440-53B5-469A-8E79-C41DC16237F3}"/>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58825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989-5BC0-46D2-8DB1-666B5D7BA56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76F8F4-693A-417E-B329-45E77BB329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9ADFCB-3EF4-455E-8073-7A56BEFBEB9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9A1C9F2-0212-4B9F-A22A-7CBBB3E716F4}"/>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6" name="Footer Placeholder 5">
            <a:extLst>
              <a:ext uri="{FF2B5EF4-FFF2-40B4-BE49-F238E27FC236}">
                <a16:creationId xmlns:a16="http://schemas.microsoft.com/office/drawing/2014/main" id="{1E6E2B7E-74A8-42C0-9D39-564C02A0EA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FEB51F-C21F-4F60-A572-DD75B427FA63}"/>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2990293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EE52-A9B4-41DB-8C6A-70566A4185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940A6D-AFD4-4BAB-A595-96108B8F15F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5C54CA5-190D-4F63-B2F8-62E0E715A76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6B5A2D-C6E8-4C6D-9A20-03AA137D8459}"/>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6" name="Footer Placeholder 5">
            <a:extLst>
              <a:ext uri="{FF2B5EF4-FFF2-40B4-BE49-F238E27FC236}">
                <a16:creationId xmlns:a16="http://schemas.microsoft.com/office/drawing/2014/main" id="{AE225603-7E21-4BE5-8F15-0F32CEBD6A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0EBA71-1C8B-44C0-85E6-2F2ADFEEA649}"/>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3780596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CA43-29AB-4C3A-91F4-04CDC9B478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67B036-C67F-4D85-B66D-D31E65F957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C7DAB3-6269-47A1-9017-730168C7B7A6}"/>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5" name="Footer Placeholder 4">
            <a:extLst>
              <a:ext uri="{FF2B5EF4-FFF2-40B4-BE49-F238E27FC236}">
                <a16:creationId xmlns:a16="http://schemas.microsoft.com/office/drawing/2014/main" id="{EFF0E547-1BF1-4424-A2E7-ED02E4A1EF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D49039-1F0D-4D99-ABF9-7468B331D78D}"/>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1899823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E4455-1921-4E87-91CA-9AFCD5019C91}"/>
              </a:ext>
            </a:extLst>
          </p:cNvPr>
          <p:cNvSpPr>
            <a:spLocks noGrp="1"/>
          </p:cNvSpPr>
          <p:nvPr>
            <p:ph type="title" orient="vert"/>
          </p:nvPr>
        </p:nvSpPr>
        <p:spPr>
          <a:xfrm>
            <a:off x="6543675" y="273843"/>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90F78E-855A-42DA-B251-51471EACF173}"/>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240D5E-47C1-4CD1-A3E8-F1757796495C}"/>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5" name="Footer Placeholder 4">
            <a:extLst>
              <a:ext uri="{FF2B5EF4-FFF2-40B4-BE49-F238E27FC236}">
                <a16:creationId xmlns:a16="http://schemas.microsoft.com/office/drawing/2014/main" id="{C50B6FF1-AC2E-4C9C-8B79-01BBD6FAA6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5563E7-85E0-4D37-8148-24B7EC96120C}"/>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72479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b="18335"/>
          <a:stretch/>
        </p:blipFill>
        <p:spPr>
          <a:xfrm>
            <a:off x="8090390" y="4553525"/>
            <a:ext cx="824271" cy="383577"/>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749172" y="688893"/>
            <a:ext cx="7421042" cy="323182"/>
          </a:xfrm>
          <a:prstGeom prst="rect">
            <a:avLst/>
          </a:prstGeom>
        </p:spPr>
        <p:txBody>
          <a:bodyPr vert="horz" lIns="91440" tIns="45720" rIns="91440" bIns="45720" rtlCol="0" anchor="ctr">
            <a:noAutofit/>
          </a:bodyPr>
          <a:lstStyle>
            <a:lvl1pPr>
              <a:defRPr sz="2100"/>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749172" y="1175722"/>
            <a:ext cx="7421165" cy="337780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953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340267"/>
            <a:ext cx="9144000" cy="824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600">
                <a:solidFill>
                  <a:srgbClr val="18355E"/>
                </a:solidFill>
                <a:latin typeface="Arial" panose="020B0604020202020204" pitchFamily="34" charset="0"/>
                <a:cs typeface="Arial" panose="020B0604020202020204" pitchFamily="34" charset="0"/>
              </a:defRPr>
            </a:lvl1pPr>
            <a:lvl2pPr>
              <a:defRPr sz="1400">
                <a:solidFill>
                  <a:srgbClr val="18355E"/>
                </a:solidFill>
                <a:latin typeface="Arial" panose="020B0604020202020204" pitchFamily="34" charset="0"/>
                <a:cs typeface="Arial" panose="020B0604020202020204" pitchFamily="34" charset="0"/>
              </a:defRPr>
            </a:lvl2pPr>
            <a:lvl3pPr>
              <a:defRPr sz="1200">
                <a:solidFill>
                  <a:srgbClr val="18355E"/>
                </a:solidFill>
                <a:latin typeface="Arial" panose="020B0604020202020204" pitchFamily="34" charset="0"/>
                <a:cs typeface="Arial" panose="020B0604020202020204" pitchFamily="34" charset="0"/>
              </a:defRPr>
            </a:lvl3pPr>
            <a:lvl4pPr>
              <a:defRPr>
                <a:solidFill>
                  <a:srgbClr val="18355E"/>
                </a:solidFill>
                <a:latin typeface="Arial" panose="020B0604020202020204" pitchFamily="34" charset="0"/>
                <a:cs typeface="Arial" panose="020B0604020202020204" pitchFamily="34" charset="0"/>
              </a:defRPr>
            </a:lvl4pPr>
            <a:lvl5pPr>
              <a:defRPr>
                <a:solidFill>
                  <a:srgbClr val="18355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E63961"/>
                </a:solidFill>
              </a:defRPr>
            </a:lvl1pPr>
          </a:lstStyle>
          <a:p>
            <a:r>
              <a:rPr lang="en-GB" dirty="0"/>
              <a:t>Click to edit Master title style</a:t>
            </a:r>
            <a:endParaRPr lang="en-US" dirty="0"/>
          </a:p>
        </p:txBody>
      </p:sp>
      <p:pic>
        <p:nvPicPr>
          <p:cNvPr id="8" name="Picture 7" descr="A colorful background with lines&#10;&#10;Description automatically generated with medium confidence">
            <a:extLst>
              <a:ext uri="{FF2B5EF4-FFF2-40B4-BE49-F238E27FC236}">
                <a16:creationId xmlns:a16="http://schemas.microsoft.com/office/drawing/2014/main" id="{F477A8E2-0B99-ED90-CC54-CF0C457577B0}"/>
              </a:ext>
            </a:extLst>
          </p:cNvPr>
          <p:cNvPicPr>
            <a:picLocks noChangeAspect="1"/>
          </p:cNvPicPr>
          <p:nvPr userDrawn="1"/>
        </p:nvPicPr>
        <p:blipFill>
          <a:blip r:embed="rId2">
            <a:extLst>
              <a:ext uri="{28A0092B-C50C-407E-A947-70E740481C1C}">
                <a14:useLocalDpi xmlns:a14="http://schemas.microsoft.com/office/drawing/2010/main" val="0"/>
              </a:ext>
            </a:extLst>
          </a:blip>
          <a:srcRect l="-4589" t="67861" r="4589" b="1"/>
          <a:stretch/>
        </p:blipFill>
        <p:spPr>
          <a:xfrm>
            <a:off x="0" y="4755599"/>
            <a:ext cx="9144000" cy="412398"/>
          </a:xfrm>
          <a:prstGeom prst="rect">
            <a:avLst/>
          </a:prstGeom>
          <a:solidFill>
            <a:srgbClr val="18355E"/>
          </a:solidFill>
        </p:spPr>
      </p:pic>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pic>
        <p:nvPicPr>
          <p:cNvPr id="9" name="Picture 8" descr="A black background with white text and colorful letters&#10;&#10;Description automatically generated">
            <a:extLst>
              <a:ext uri="{FF2B5EF4-FFF2-40B4-BE49-F238E27FC236}">
                <a16:creationId xmlns:a16="http://schemas.microsoft.com/office/drawing/2014/main" id="{98D6321C-472B-7FBA-DCAD-482BD2B909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b="43243"/>
          <a:stretch/>
        </p:blipFill>
        <p:spPr>
          <a:xfrm>
            <a:off x="350201" y="4818216"/>
            <a:ext cx="861109" cy="274637"/>
          </a:xfrm>
          <a:prstGeom prst="rect">
            <a:avLst/>
          </a:prstGeom>
        </p:spPr>
      </p:pic>
    </p:spTree>
    <p:extLst>
      <p:ext uri="{BB962C8B-B14F-4D97-AF65-F5344CB8AC3E}">
        <p14:creationId xmlns:p14="http://schemas.microsoft.com/office/powerpoint/2010/main" val="4105126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95539" y="0"/>
            <a:ext cx="2148461" cy="51435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b="18335"/>
          <a:stretch/>
        </p:blipFill>
        <p:spPr>
          <a:xfrm>
            <a:off x="8090390" y="4553525"/>
            <a:ext cx="824271" cy="383577"/>
          </a:xfrm>
          <a:prstGeom prst="rect">
            <a:avLst/>
          </a:prstGeom>
        </p:spPr>
      </p:pic>
      <p:sp>
        <p:nvSpPr>
          <p:cNvPr id="8" name="Text Placeholder 24"/>
          <p:cNvSpPr>
            <a:spLocks noGrp="1"/>
          </p:cNvSpPr>
          <p:nvPr>
            <p:ph idx="1"/>
          </p:nvPr>
        </p:nvSpPr>
        <p:spPr>
          <a:xfrm>
            <a:off x="749172" y="1071037"/>
            <a:ext cx="6475228" cy="3263504"/>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6"/>
          <p:cNvSpPr txBox="1">
            <a:spLocks/>
          </p:cNvSpPr>
          <p:nvPr userDrawn="1"/>
        </p:nvSpPr>
        <p:spPr>
          <a:xfrm>
            <a:off x="6588894" y="4738170"/>
            <a:ext cx="1149722" cy="2555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dirty="0">
                <a:solidFill>
                  <a:srgbClr val="03435F"/>
                </a:solidFill>
                <a:latin typeface="+mn-lt"/>
              </a:rPr>
              <a:t>www.geant.org</a:t>
            </a:r>
            <a:endParaRPr lang="en-GB" sz="900" dirty="0">
              <a:solidFill>
                <a:srgbClr val="03435F"/>
              </a:solidFill>
              <a:latin typeface="+mn-lt"/>
            </a:endParaRPr>
          </a:p>
        </p:txBody>
      </p:sp>
    </p:spTree>
    <p:extLst>
      <p:ext uri="{BB962C8B-B14F-4D97-AF65-F5344CB8AC3E}">
        <p14:creationId xmlns:p14="http://schemas.microsoft.com/office/powerpoint/2010/main" val="3978232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b="18335"/>
          <a:stretch/>
        </p:blipFill>
        <p:spPr>
          <a:xfrm>
            <a:off x="8090390" y="4553525"/>
            <a:ext cx="824271" cy="383577"/>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749172" y="688893"/>
            <a:ext cx="7421042" cy="3231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749172" y="1175722"/>
            <a:ext cx="7421165" cy="337780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938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600">
                <a:solidFill>
                  <a:srgbClr val="1C2C4F"/>
                </a:solidFill>
                <a:latin typeface="Arial" panose="020B0604020202020204" pitchFamily="34" charset="0"/>
                <a:cs typeface="Arial" panose="020B0604020202020204" pitchFamily="34" charset="0"/>
              </a:defRPr>
            </a:lvl1pPr>
            <a:lvl2pPr>
              <a:defRPr sz="1400">
                <a:solidFill>
                  <a:srgbClr val="1C2C4F"/>
                </a:solidFill>
                <a:latin typeface="Arial" panose="020B0604020202020204" pitchFamily="34" charset="0"/>
                <a:cs typeface="Arial" panose="020B0604020202020204" pitchFamily="34" charset="0"/>
              </a:defRPr>
            </a:lvl2pPr>
            <a:lvl3pPr>
              <a:defRPr sz="1200">
                <a:solidFill>
                  <a:srgbClr val="1C2C4F"/>
                </a:solidFill>
                <a:latin typeface="Arial" panose="020B0604020202020204" pitchFamily="34" charset="0"/>
                <a:cs typeface="Arial" panose="020B0604020202020204" pitchFamily="34" charset="0"/>
              </a:defRPr>
            </a:lvl3pPr>
            <a:lvl4pPr>
              <a:defRPr>
                <a:solidFill>
                  <a:srgbClr val="1C2C4F"/>
                </a:solidFill>
                <a:latin typeface="Arial" panose="020B0604020202020204" pitchFamily="34" charset="0"/>
                <a:cs typeface="Arial" panose="020B0604020202020204" pitchFamily="34" charset="0"/>
              </a:defRPr>
            </a:lvl4pPr>
            <a:lvl5pPr>
              <a:defRPr>
                <a:solidFill>
                  <a:srgbClr val="1C2C4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633780"/>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 colorful swirly circle on a blue background&#10;&#10;Description automatically generated">
            <a:extLst>
              <a:ext uri="{FF2B5EF4-FFF2-40B4-BE49-F238E27FC236}">
                <a16:creationId xmlns:a16="http://schemas.microsoft.com/office/drawing/2014/main" id="{96F747BC-CA05-EF83-86CD-9413EFB5A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02E3BFA-A031-B223-B9E0-F61758792D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835" y="4492489"/>
            <a:ext cx="1507657" cy="321239"/>
          </a:xfrm>
          <a:prstGeom prst="rect">
            <a:avLst/>
          </a:prstGeom>
        </p:spPr>
      </p:pic>
      <p:pic>
        <p:nvPicPr>
          <p:cNvPr id="8" name="Picture 7" descr="A black and white logo&#10;&#10;Description automatically generated">
            <a:extLst>
              <a:ext uri="{FF2B5EF4-FFF2-40B4-BE49-F238E27FC236}">
                <a16:creationId xmlns:a16="http://schemas.microsoft.com/office/drawing/2014/main" id="{9773C053-F1AA-0816-AD3B-A02CA69E17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3731" y="4426116"/>
            <a:ext cx="762024" cy="330830"/>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b="18335"/>
          <a:stretch/>
        </p:blipFill>
        <p:spPr>
          <a:xfrm>
            <a:off x="8090390" y="4553525"/>
            <a:ext cx="824271" cy="383577"/>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749172" y="688893"/>
            <a:ext cx="7421042" cy="3231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749172" y="1175722"/>
            <a:ext cx="7421165" cy="337780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277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b="18335"/>
          <a:stretch/>
        </p:blipFill>
        <p:spPr>
          <a:xfrm>
            <a:off x="8090390" y="4553525"/>
            <a:ext cx="824271" cy="383577"/>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749172" y="688893"/>
            <a:ext cx="7421042" cy="323182"/>
          </a:xfrm>
          <a:prstGeom prst="rect">
            <a:avLst/>
          </a:prstGeom>
        </p:spPr>
        <p:txBody>
          <a:bodyPr vert="horz" lIns="91440" tIns="45720" rIns="91440" bIns="45720" rtlCol="0" anchor="ctr">
            <a:noAutofit/>
          </a:bodyPr>
          <a:lstStyle>
            <a:lvl1pPr>
              <a:defRPr sz="2100"/>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749172" y="1175722"/>
            <a:ext cx="7421165" cy="337780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0563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520C8-CD5C-4D89-9B3F-A435A48F744D}"/>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3" name="Footer Placeholder 2">
            <a:extLst>
              <a:ext uri="{FF2B5EF4-FFF2-40B4-BE49-F238E27FC236}">
                <a16:creationId xmlns:a16="http://schemas.microsoft.com/office/drawing/2014/main" id="{B12A9192-E0D7-44C2-A80F-AD4A604D5B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7D5440-53B5-469A-8E79-C41DC16237F3}"/>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174096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F1223-48B6-44D5-8631-BED76AE33F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76D7E21-4AAC-4C72-9304-5559CECD041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37788A-9A0E-4201-990D-54A5AE5B781F}"/>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5" name="Footer Placeholder 4">
            <a:extLst>
              <a:ext uri="{FF2B5EF4-FFF2-40B4-BE49-F238E27FC236}">
                <a16:creationId xmlns:a16="http://schemas.microsoft.com/office/drawing/2014/main" id="{93458EF1-FD46-411F-BA26-088E342081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3398A7-8917-45F4-9F76-E446019312D6}"/>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375856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81E0-1306-4859-BF84-6C93185C88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306996-33DA-422F-99E2-9A02DDAC4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A8FB5-9692-4DEB-B86B-FBF834EF419D}"/>
              </a:ext>
            </a:extLst>
          </p:cNvPr>
          <p:cNvSpPr>
            <a:spLocks noGrp="1"/>
          </p:cNvSpPr>
          <p:nvPr>
            <p:ph type="dt" sz="half" idx="10"/>
          </p:nvPr>
        </p:nvSpPr>
        <p:spPr/>
        <p:txBody>
          <a:bodyPr/>
          <a:lstStyle/>
          <a:p>
            <a:fld id="{5C68DCD4-FC97-4AE8-B70D-017A76060731}" type="datetimeFigureOut">
              <a:rPr lang="en-GB" smtClean="0"/>
              <a:t>04/06/2025</a:t>
            </a:fld>
            <a:endParaRPr lang="en-GB"/>
          </a:p>
        </p:txBody>
      </p:sp>
      <p:sp>
        <p:nvSpPr>
          <p:cNvPr id="5" name="Footer Placeholder 4">
            <a:extLst>
              <a:ext uri="{FF2B5EF4-FFF2-40B4-BE49-F238E27FC236}">
                <a16:creationId xmlns:a16="http://schemas.microsoft.com/office/drawing/2014/main" id="{FBCC4B0B-EC76-4FF5-82CD-0E8D983A0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285CE6-6104-4013-B7D8-28466DA1D48E}"/>
              </a:ext>
            </a:extLst>
          </p:cNvPr>
          <p:cNvSpPr>
            <a:spLocks noGrp="1"/>
          </p:cNvSpPr>
          <p:nvPr>
            <p:ph type="sldNum" sz="quarter" idx="12"/>
          </p:nvPr>
        </p:nvSpPr>
        <p:spPr/>
        <p:txBody>
          <a:bodyPr/>
          <a:lstStyle/>
          <a:p>
            <a:fld id="{980C58ED-77CB-41A9-954F-3F49BE2D74D1}" type="slidenum">
              <a:rPr lang="en-GB" smtClean="0"/>
              <a:t>‹#›</a:t>
            </a:fld>
            <a:endParaRPr lang="en-GB"/>
          </a:p>
        </p:txBody>
      </p:sp>
    </p:spTree>
    <p:extLst>
      <p:ext uri="{BB962C8B-B14F-4D97-AF65-F5344CB8AC3E}">
        <p14:creationId xmlns:p14="http://schemas.microsoft.com/office/powerpoint/2010/main" val="404817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olorful background with lines&#10;&#10;Description automatically generated with medium confidence">
            <a:extLst>
              <a:ext uri="{FF2B5EF4-FFF2-40B4-BE49-F238E27FC236}">
                <a16:creationId xmlns:a16="http://schemas.microsoft.com/office/drawing/2014/main" id="{AD9C7099-EDE5-12F7-416D-ECC87915A591}"/>
              </a:ext>
            </a:extLst>
          </p:cNvPr>
          <p:cNvPicPr>
            <a:picLocks noChangeAspect="1"/>
          </p:cNvPicPr>
          <p:nvPr userDrawn="1"/>
        </p:nvPicPr>
        <p:blipFill>
          <a:blip r:embed="rId9">
            <a:extLst>
              <a:ext uri="{28A0092B-C50C-407E-A947-70E740481C1C}">
                <a14:useLocalDpi xmlns:a14="http://schemas.microsoft.com/office/drawing/2010/main" val="0"/>
              </a:ext>
            </a:extLst>
          </a:blip>
          <a:srcRect l="-4589" t="45774" r="4589"/>
          <a:stretch/>
        </p:blipFill>
        <p:spPr>
          <a:xfrm>
            <a:off x="0" y="4465908"/>
            <a:ext cx="9144000" cy="695826"/>
          </a:xfrm>
          <a:prstGeom prst="rect">
            <a:avLst/>
          </a:prstGeom>
          <a:solidFill>
            <a:srgbClr val="18355E"/>
          </a:solidFill>
        </p:spPr>
      </p:pic>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6732039" y="4692443"/>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pic>
        <p:nvPicPr>
          <p:cNvPr id="7" name="Picture 6" descr="A black background with white text and colorful letters&#10;&#10;Description automatically generated">
            <a:extLst>
              <a:ext uri="{FF2B5EF4-FFF2-40B4-BE49-F238E27FC236}">
                <a16:creationId xmlns:a16="http://schemas.microsoft.com/office/drawing/2014/main" id="{1DEE7437-BF42-38B7-CCA3-CE0457B53B0D}"/>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b="23528"/>
          <a:stretch/>
        </p:blipFill>
        <p:spPr>
          <a:xfrm>
            <a:off x="350202" y="4598129"/>
            <a:ext cx="977558" cy="420071"/>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50" r:id="rId3"/>
    <p:sldLayoutId id="2147483661" r:id="rId4"/>
    <p:sldLayoutId id="2147483678" r:id="rId5"/>
    <p:sldLayoutId id="2147483679" r:id="rId6"/>
    <p:sldLayoutId id="2147483681" r:id="rId7"/>
  </p:sldLayoutIdLst>
  <p:hf hdr="0" ftr="0" dt="0"/>
  <p:txStyles>
    <p:titleStyle>
      <a:lvl1pPr algn="l" defTabSz="685800" rtl="0" eaLnBrk="1" latinLnBrk="0" hangingPunct="1">
        <a:lnSpc>
          <a:spcPct val="90000"/>
        </a:lnSpc>
        <a:spcBef>
          <a:spcPct val="0"/>
        </a:spcBef>
        <a:buNone/>
        <a:defRPr sz="2000" b="1" kern="1200">
          <a:solidFill>
            <a:srgbClr val="E63961"/>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8355E"/>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B504E8-08AB-499A-8ACC-1763CDCD77A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FEE4AB-760A-4F28-AADD-C0BDDC56330F}"/>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4A6612-7614-4FD9-9256-9AE9226356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68DCD4-FC97-4AE8-B70D-017A76060731}" type="datetimeFigureOut">
              <a:rPr lang="en-GB" smtClean="0"/>
              <a:t>04/06/2025</a:t>
            </a:fld>
            <a:endParaRPr lang="en-GB"/>
          </a:p>
        </p:txBody>
      </p:sp>
      <p:sp>
        <p:nvSpPr>
          <p:cNvPr id="5" name="Footer Placeholder 4">
            <a:extLst>
              <a:ext uri="{FF2B5EF4-FFF2-40B4-BE49-F238E27FC236}">
                <a16:creationId xmlns:a16="http://schemas.microsoft.com/office/drawing/2014/main" id="{617755D3-104B-464D-98C4-51374709025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14A382-6F13-4FEA-AEEE-1BFC65D22E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0C58ED-77CB-41A9-954F-3F49BE2D74D1}" type="slidenum">
              <a:rPr lang="en-GB" smtClean="0"/>
              <a:t>‹#›</a:t>
            </a:fld>
            <a:endParaRPr lang="en-GB"/>
          </a:p>
        </p:txBody>
      </p:sp>
    </p:spTree>
    <p:extLst>
      <p:ext uri="{BB962C8B-B14F-4D97-AF65-F5344CB8AC3E}">
        <p14:creationId xmlns:p14="http://schemas.microsoft.com/office/powerpoint/2010/main" val="337600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8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svg"/><Relationship Id="rId21" Type="http://schemas.openxmlformats.org/officeDocument/2006/relationships/image" Target="../media/image51.png"/><Relationship Id="rId34" Type="http://schemas.openxmlformats.org/officeDocument/2006/relationships/image" Target="../media/image64.jpeg"/><Relationship Id="rId42" Type="http://schemas.openxmlformats.org/officeDocument/2006/relationships/image" Target="../media/image72.tiff"/><Relationship Id="rId47" Type="http://schemas.openxmlformats.org/officeDocument/2006/relationships/image" Target="../media/image77.jpeg"/><Relationship Id="rId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46.png"/><Relationship Id="rId29" Type="http://schemas.openxmlformats.org/officeDocument/2006/relationships/image" Target="../media/image59.png"/><Relationship Id="rId11" Type="http://schemas.openxmlformats.org/officeDocument/2006/relationships/image" Target="../media/image41.jpeg"/><Relationship Id="rId24" Type="http://schemas.openxmlformats.org/officeDocument/2006/relationships/image" Target="../media/image54.tiff"/><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70.jpg"/><Relationship Id="rId45" Type="http://schemas.openxmlformats.org/officeDocument/2006/relationships/image" Target="../media/image75.tiff"/><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36" Type="http://schemas.openxmlformats.org/officeDocument/2006/relationships/image" Target="../media/image66.png"/><Relationship Id="rId49" Type="http://schemas.openxmlformats.org/officeDocument/2006/relationships/image" Target="../media/image79.png"/><Relationship Id="rId10" Type="http://schemas.openxmlformats.org/officeDocument/2006/relationships/image" Target="../media/image40.tiff"/><Relationship Id="rId19" Type="http://schemas.openxmlformats.org/officeDocument/2006/relationships/image" Target="../media/image49.png"/><Relationship Id="rId31" Type="http://schemas.openxmlformats.org/officeDocument/2006/relationships/image" Target="../media/image61.tiff"/><Relationship Id="rId44" Type="http://schemas.openxmlformats.org/officeDocument/2006/relationships/image" Target="../media/image74.png"/><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png"/><Relationship Id="rId22" Type="http://schemas.openxmlformats.org/officeDocument/2006/relationships/image" Target="../media/image52.tiff"/><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65.jpg"/><Relationship Id="rId43" Type="http://schemas.openxmlformats.org/officeDocument/2006/relationships/image" Target="../media/image73.tiff"/><Relationship Id="rId48" Type="http://schemas.openxmlformats.org/officeDocument/2006/relationships/image" Target="../media/image78.png"/><Relationship Id="rId8" Type="http://schemas.openxmlformats.org/officeDocument/2006/relationships/image" Target="../media/image38.tiff"/><Relationship Id="rId3" Type="http://schemas.openxmlformats.org/officeDocument/2006/relationships/image" Target="../media/image33.png"/><Relationship Id="rId12" Type="http://schemas.openxmlformats.org/officeDocument/2006/relationships/image" Target="../media/image42.tiff"/><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png"/><Relationship Id="rId46" Type="http://schemas.openxmlformats.org/officeDocument/2006/relationships/image" Target="../media/image76.png"/><Relationship Id="rId20" Type="http://schemas.openxmlformats.org/officeDocument/2006/relationships/image" Target="../media/image50.png"/><Relationship Id="rId41" Type="http://schemas.openxmlformats.org/officeDocument/2006/relationships/image" Target="../media/image71.tiff"/><Relationship Id="rId1" Type="http://schemas.openxmlformats.org/officeDocument/2006/relationships/slideLayout" Target="../slideLayouts/slideLayout14.xml"/><Relationship Id="rId6"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85.png"/><Relationship Id="rId4" Type="http://schemas.openxmlformats.org/officeDocument/2006/relationships/image" Target="../media/image84.jpg"/></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tiff"/><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loudzero.com/state-of-cloud-cos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8.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5" Type="http://schemas.openxmlformats.org/officeDocument/2006/relationships/image" Target="../media/image101.jpeg"/><Relationship Id="rId10" Type="http://schemas.openxmlformats.org/officeDocument/2006/relationships/image" Target="../media/image50.png"/><Relationship Id="rId4" Type="http://schemas.openxmlformats.org/officeDocument/2006/relationships/diagramLayout" Target="../diagrams/layout1.xml"/><Relationship Id="rId9" Type="http://schemas.openxmlformats.org/officeDocument/2006/relationships/image" Target="../media/image97.png"/><Relationship Id="rId14" Type="http://schemas.openxmlformats.org/officeDocument/2006/relationships/image" Target="../media/image100.jpeg"/></Relationships>
</file>

<file path=ppt/slides/_rels/slide22.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media/image117.jpeg"/><Relationship Id="rId26" Type="http://schemas.openxmlformats.org/officeDocument/2006/relationships/image" Target="../media/image125.jpeg"/><Relationship Id="rId3" Type="http://schemas.openxmlformats.org/officeDocument/2006/relationships/image" Target="../media/image102.jpeg"/><Relationship Id="rId21" Type="http://schemas.openxmlformats.org/officeDocument/2006/relationships/image" Target="../media/image120.jpeg"/><Relationship Id="rId7" Type="http://schemas.openxmlformats.org/officeDocument/2006/relationships/image" Target="../media/image106.jp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notesSlide" Target="../notesSlides/notesSlide22.xml"/><Relationship Id="rId16" Type="http://schemas.openxmlformats.org/officeDocument/2006/relationships/image" Target="../media/image115.emf"/><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slideLayout" Target="../slideLayouts/slideLayout14.xml"/><Relationship Id="rId6" Type="http://schemas.openxmlformats.org/officeDocument/2006/relationships/image" Target="../media/image105.jpeg"/><Relationship Id="rId11" Type="http://schemas.openxmlformats.org/officeDocument/2006/relationships/image" Target="../media/image110.jpeg"/><Relationship Id="rId24" Type="http://schemas.openxmlformats.org/officeDocument/2006/relationships/image" Target="../media/image123.png"/><Relationship Id="rId5" Type="http://schemas.openxmlformats.org/officeDocument/2006/relationships/image" Target="../media/image104.svg"/><Relationship Id="rId15" Type="http://schemas.openxmlformats.org/officeDocument/2006/relationships/image" Target="../media/image114.jpg"/><Relationship Id="rId23" Type="http://schemas.openxmlformats.org/officeDocument/2006/relationships/image" Target="../media/image122.jpeg"/><Relationship Id="rId28" Type="http://schemas.openxmlformats.org/officeDocument/2006/relationships/image" Target="../media/image127.jpeg"/><Relationship Id="rId10" Type="http://schemas.openxmlformats.org/officeDocument/2006/relationships/image" Target="../media/image109.png"/><Relationship Id="rId19" Type="http://schemas.openxmlformats.org/officeDocument/2006/relationships/image" Target="../media/image118.jp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jpeg"/><Relationship Id="rId22" Type="http://schemas.openxmlformats.org/officeDocument/2006/relationships/image" Target="../media/image121.png"/><Relationship Id="rId27" Type="http://schemas.openxmlformats.org/officeDocument/2006/relationships/image" Target="../media/image126.jpeg"/><Relationship Id="rId30" Type="http://schemas.openxmlformats.org/officeDocument/2006/relationships/image" Target="../media/image1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8" Type="http://schemas.openxmlformats.org/officeDocument/2006/relationships/image" Target="../media/image137.jpg"/><Relationship Id="rId13" Type="http://schemas.openxmlformats.org/officeDocument/2006/relationships/image" Target="../media/image49.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5.emf"/><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emf"/><Relationship Id="rId9" Type="http://schemas.openxmlformats.org/officeDocument/2006/relationships/image" Target="../media/image138.png"/><Relationship Id="rId14" Type="http://schemas.openxmlformats.org/officeDocument/2006/relationships/image" Target="../media/image142.png"/></Relationships>
</file>

<file path=ppt/slides/_rels/slide26.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image" Target="../media/image145.jpeg"/><Relationship Id="rId4" Type="http://schemas.openxmlformats.org/officeDocument/2006/relationships/image" Target="../media/image1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xml"/><Relationship Id="rId7" Type="http://schemas.openxmlformats.org/officeDocument/2006/relationships/image" Target="../media/image25.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08FEB-7D89-4706-0C59-EAB786EECACF}"/>
              </a:ext>
            </a:extLst>
          </p:cNvPr>
          <p:cNvSpPr>
            <a:spLocks noGrp="1"/>
          </p:cNvSpPr>
          <p:nvPr>
            <p:ph type="body" sz="quarter" idx="11"/>
          </p:nvPr>
        </p:nvSpPr>
        <p:spPr>
          <a:xfrm>
            <a:off x="460601" y="3022245"/>
            <a:ext cx="5689888" cy="544518"/>
          </a:xfrm>
        </p:spPr>
        <p:txBody>
          <a:bodyPr/>
          <a:lstStyle/>
          <a:p>
            <a:r>
              <a:rPr lang="en-US" dirty="0"/>
              <a:t>Enzo Capone</a:t>
            </a:r>
          </a:p>
          <a:p>
            <a:r>
              <a:rPr lang="en-US" dirty="0"/>
              <a:t>Head of Research Engagement and Support @GÉANT</a:t>
            </a:r>
          </a:p>
        </p:txBody>
      </p:sp>
      <p:sp>
        <p:nvSpPr>
          <p:cNvPr id="8" name="Text Placeholder 7">
            <a:extLst>
              <a:ext uri="{FF2B5EF4-FFF2-40B4-BE49-F238E27FC236}">
                <a16:creationId xmlns:a16="http://schemas.microsoft.com/office/drawing/2014/main" id="{C39933F4-5A63-35A2-B85D-8BAAB008C01A}"/>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A23465FD-75EF-F8F6-54FF-3113B792E549}"/>
              </a:ext>
            </a:extLst>
          </p:cNvPr>
          <p:cNvSpPr>
            <a:spLocks noGrp="1"/>
          </p:cNvSpPr>
          <p:nvPr>
            <p:ph type="body" sz="quarter" idx="14"/>
          </p:nvPr>
        </p:nvSpPr>
        <p:spPr/>
        <p:txBody>
          <a:bodyPr/>
          <a:lstStyle/>
          <a:p>
            <a:r>
              <a:rPr lang="en-US" dirty="0"/>
              <a:t>Navigating the data storm</a:t>
            </a:r>
          </a:p>
        </p:txBody>
      </p:sp>
      <p:sp>
        <p:nvSpPr>
          <p:cNvPr id="4" name="Text Placeholder 3">
            <a:extLst>
              <a:ext uri="{FF2B5EF4-FFF2-40B4-BE49-F238E27FC236}">
                <a16:creationId xmlns:a16="http://schemas.microsoft.com/office/drawing/2014/main" id="{E17CE6B3-0A94-472D-F8D4-F5D0EE9E7976}"/>
              </a:ext>
            </a:extLst>
          </p:cNvPr>
          <p:cNvSpPr>
            <a:spLocks noGrp="1"/>
          </p:cNvSpPr>
          <p:nvPr>
            <p:ph type="body" sz="quarter" idx="12"/>
          </p:nvPr>
        </p:nvSpPr>
        <p:spPr/>
        <p:txBody>
          <a:bodyPr>
            <a:normAutofit fontScale="92500" lnSpcReduction="10000"/>
          </a:bodyPr>
          <a:lstStyle/>
          <a:p>
            <a:endParaRPr lang="en-US" dirty="0"/>
          </a:p>
        </p:txBody>
      </p:sp>
      <p:sp>
        <p:nvSpPr>
          <p:cNvPr id="9" name="Text Placeholder 8">
            <a:extLst>
              <a:ext uri="{FF2B5EF4-FFF2-40B4-BE49-F238E27FC236}">
                <a16:creationId xmlns:a16="http://schemas.microsoft.com/office/drawing/2014/main" id="{7FA79CE5-2B6A-BA67-AAD6-05CD56D779CA}"/>
              </a:ext>
            </a:extLst>
          </p:cNvPr>
          <p:cNvSpPr>
            <a:spLocks noGrp="1"/>
          </p:cNvSpPr>
          <p:nvPr>
            <p:ph type="body" sz="quarter" idx="18"/>
          </p:nvPr>
        </p:nvSpPr>
        <p:spPr/>
        <p:txBody>
          <a:bodyPr>
            <a:normAutofit fontScale="92500" lnSpcReduction="10000"/>
          </a:bodyPr>
          <a:lstStyle/>
          <a:p>
            <a:endParaRPr lang="en-US" dirty="0"/>
          </a:p>
        </p:txBody>
      </p:sp>
      <p:sp>
        <p:nvSpPr>
          <p:cNvPr id="3" name="Slide Number Placeholder 2">
            <a:extLst>
              <a:ext uri="{FF2B5EF4-FFF2-40B4-BE49-F238E27FC236}">
                <a16:creationId xmlns:a16="http://schemas.microsoft.com/office/drawing/2014/main" id="{7A33E1CB-530C-3CD0-5CDA-3523DC6449D6}"/>
              </a:ext>
            </a:extLst>
          </p:cNvPr>
          <p:cNvSpPr>
            <a:spLocks noGrp="1"/>
          </p:cNvSpPr>
          <p:nvPr>
            <p:ph type="sldNum" sz="quarter" idx="4294967295"/>
          </p:nvPr>
        </p:nvSpPr>
        <p:spPr>
          <a:xfrm>
            <a:off x="7086600" y="4633913"/>
            <a:ext cx="2057400" cy="274637"/>
          </a:xfrm>
        </p:spPr>
        <p:txBody>
          <a:bodyPr/>
          <a:lstStyle/>
          <a:p>
            <a:fld id="{9E7CA0F2-EE66-4F60-8C00-E0BE38E7AEC5}" type="slidenum">
              <a:rPr lang="en-GB" smtClean="0"/>
              <a:pPr/>
              <a:t>1</a:t>
            </a:fld>
            <a:endParaRPr lang="en-GB" dirty="0"/>
          </a:p>
        </p:txBody>
      </p:sp>
    </p:spTree>
    <p:extLst>
      <p:ext uri="{BB962C8B-B14F-4D97-AF65-F5344CB8AC3E}">
        <p14:creationId xmlns:p14="http://schemas.microsoft.com/office/powerpoint/2010/main" val="203013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in front of a computer&#10;&#10;Description automatically generated with medium confidence">
            <a:extLst>
              <a:ext uri="{FF2B5EF4-FFF2-40B4-BE49-F238E27FC236}">
                <a16:creationId xmlns:a16="http://schemas.microsoft.com/office/drawing/2014/main" id="{09671C57-35E0-43E6-A753-F2A90A0C3761}"/>
              </a:ext>
            </a:extLst>
          </p:cNvPr>
          <p:cNvPicPr>
            <a:picLocks noChangeAspect="1"/>
          </p:cNvPicPr>
          <p:nvPr/>
        </p:nvPicPr>
        <p:blipFill rotWithShape="1">
          <a:blip r:embed="rId3">
            <a:alphaModFix amt="67000"/>
            <a:extLst>
              <a:ext uri="{28A0092B-C50C-407E-A947-70E740481C1C}">
                <a14:useLocalDpi xmlns:a14="http://schemas.microsoft.com/office/drawing/2010/main"/>
              </a:ext>
            </a:extLst>
          </a:blip>
          <a:srcRect b="-1"/>
          <a:stretch/>
        </p:blipFill>
        <p:spPr>
          <a:xfrm>
            <a:off x="15" y="7"/>
            <a:ext cx="6337723" cy="5143493"/>
          </a:xfrm>
          <a:prstGeom prst="rect">
            <a:avLst/>
          </a:prstGeom>
        </p:spPr>
      </p:pic>
      <p:pic>
        <p:nvPicPr>
          <p:cNvPr id="7" name="Picture 6" descr="A picture containing text, person, cellphone, indoor&#10;&#10;Description automatically generated">
            <a:extLst>
              <a:ext uri="{FF2B5EF4-FFF2-40B4-BE49-F238E27FC236}">
                <a16:creationId xmlns:a16="http://schemas.microsoft.com/office/drawing/2014/main" id="{980A13F0-D924-4F6A-B4F8-0CF81BF911E0}"/>
              </a:ext>
            </a:extLst>
          </p:cNvPr>
          <p:cNvPicPr>
            <a:picLocks noChangeAspect="1"/>
          </p:cNvPicPr>
          <p:nvPr/>
        </p:nvPicPr>
        <p:blipFill rotWithShape="1">
          <a:blip r:embed="rId4">
            <a:extLst>
              <a:ext uri="{28A0092B-C50C-407E-A947-70E740481C1C}">
                <a14:useLocalDpi xmlns:a14="http://schemas.microsoft.com/office/drawing/2010/main"/>
              </a:ext>
            </a:extLst>
          </a:blip>
          <a:srcRect b="-1"/>
          <a:stretch/>
        </p:blipFill>
        <p:spPr>
          <a:xfrm>
            <a:off x="4669498"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1082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server room&#10;&#10;Description automatically generated with medium confidence">
            <a:extLst>
              <a:ext uri="{FF2B5EF4-FFF2-40B4-BE49-F238E27FC236}">
                <a16:creationId xmlns:a16="http://schemas.microsoft.com/office/drawing/2014/main" id="{67727A0D-6AE2-A77B-35EE-5088ED8CA33E}"/>
              </a:ext>
            </a:extLst>
          </p:cNvPr>
          <p:cNvPicPr>
            <a:picLocks noChangeAspect="1"/>
          </p:cNvPicPr>
          <p:nvPr/>
        </p:nvPicPr>
        <p:blipFill rotWithShape="1">
          <a:blip r:embed="rId3">
            <a:alphaModFix amt="77000"/>
            <a:extLst>
              <a:ext uri="{28A0092B-C50C-407E-A947-70E740481C1C}">
                <a14:useLocalDpi xmlns:a14="http://schemas.microsoft.com/office/drawing/2010/main"/>
              </a:ext>
            </a:extLst>
          </a:blip>
          <a:srcRect/>
          <a:stretch/>
        </p:blipFill>
        <p:spPr>
          <a:xfrm>
            <a:off x="15" y="7"/>
            <a:ext cx="9143986" cy="5143493"/>
          </a:xfrm>
          <a:prstGeom prst="rect">
            <a:avLst/>
          </a:prstGeom>
        </p:spPr>
      </p:pic>
      <p:pic>
        <p:nvPicPr>
          <p:cNvPr id="7" name="Picture 6" descr="A picture containing text, control panel&#10;&#10;Description automatically generated">
            <a:extLst>
              <a:ext uri="{FF2B5EF4-FFF2-40B4-BE49-F238E27FC236}">
                <a16:creationId xmlns:a16="http://schemas.microsoft.com/office/drawing/2014/main" id="{7E4B8574-F640-D21F-7BAF-5C2AFA19A85F}"/>
              </a:ext>
            </a:extLst>
          </p:cNvPr>
          <p:cNvPicPr>
            <a:picLocks noChangeAspect="1"/>
          </p:cNvPicPr>
          <p:nvPr/>
        </p:nvPicPr>
        <p:blipFill rotWithShape="1">
          <a:blip r:embed="rId4">
            <a:extLst>
              <a:ext uri="{28A0092B-C50C-407E-A947-70E740481C1C}">
                <a14:useLocalDpi xmlns:a14="http://schemas.microsoft.com/office/drawing/2010/main"/>
              </a:ext>
            </a:extLst>
          </a:blip>
          <a:srcRect t="-440" r="-1042"/>
          <a:stretch/>
        </p:blipFill>
        <p:spPr>
          <a:xfrm>
            <a:off x="1956766" y="293786"/>
            <a:ext cx="7245574" cy="4555929"/>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33332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5ACB342B-A098-B340-B98E-7D2AE09064BF}"/>
              </a:ext>
            </a:extLst>
          </p:cNvPr>
          <p:cNvSpPr/>
          <p:nvPr/>
        </p:nvSpPr>
        <p:spPr>
          <a:xfrm>
            <a:off x="2575461" y="2889933"/>
            <a:ext cx="2320935" cy="683778"/>
          </a:xfrm>
          <a:prstGeom prst="roundRect">
            <a:avLst>
              <a:gd name="adj" fmla="val 23896"/>
            </a:avLst>
          </a:prstGeom>
          <a:gradFill>
            <a:gsLst>
              <a:gs pos="100000">
                <a:schemeClr val="bg1"/>
              </a:gs>
              <a:gs pos="0">
                <a:schemeClr val="tx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3" name="Rounded Rectangle 62">
            <a:extLst>
              <a:ext uri="{FF2B5EF4-FFF2-40B4-BE49-F238E27FC236}">
                <a16:creationId xmlns:a16="http://schemas.microsoft.com/office/drawing/2014/main" id="{E6DCD771-43F5-BE4E-B744-F313F1775F6B}"/>
              </a:ext>
            </a:extLst>
          </p:cNvPr>
          <p:cNvSpPr/>
          <p:nvPr/>
        </p:nvSpPr>
        <p:spPr>
          <a:xfrm>
            <a:off x="4974365" y="2886871"/>
            <a:ext cx="1974549" cy="683778"/>
          </a:xfrm>
          <a:prstGeom prst="roundRect">
            <a:avLst>
              <a:gd name="adj" fmla="val 23896"/>
            </a:avLst>
          </a:prstGeom>
          <a:gradFill>
            <a:gsLst>
              <a:gs pos="100000">
                <a:schemeClr val="bg1"/>
              </a:gs>
              <a:gs pos="0">
                <a:schemeClr val="accent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4" name="Rounded Rectangle 63">
            <a:extLst>
              <a:ext uri="{FF2B5EF4-FFF2-40B4-BE49-F238E27FC236}">
                <a16:creationId xmlns:a16="http://schemas.microsoft.com/office/drawing/2014/main" id="{5FC70912-032A-D249-A47A-909BBF65EE88}"/>
              </a:ext>
            </a:extLst>
          </p:cNvPr>
          <p:cNvSpPr/>
          <p:nvPr/>
        </p:nvSpPr>
        <p:spPr>
          <a:xfrm>
            <a:off x="7024186" y="2882500"/>
            <a:ext cx="2033575" cy="683778"/>
          </a:xfrm>
          <a:prstGeom prst="roundRect">
            <a:avLst>
              <a:gd name="adj" fmla="val 23896"/>
            </a:avLst>
          </a:prstGeom>
          <a:gradFill>
            <a:gsLst>
              <a:gs pos="100000">
                <a:schemeClr val="bg1"/>
              </a:gs>
              <a:gs pos="0">
                <a:srgbClr val="00B0F0">
                  <a:alpha val="7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3" name="Rounded Rectangle 72">
            <a:extLst>
              <a:ext uri="{FF2B5EF4-FFF2-40B4-BE49-F238E27FC236}">
                <a16:creationId xmlns:a16="http://schemas.microsoft.com/office/drawing/2014/main" id="{10E90D9A-3E84-1C45-A4C5-0A598831B836}"/>
              </a:ext>
            </a:extLst>
          </p:cNvPr>
          <p:cNvSpPr/>
          <p:nvPr/>
        </p:nvSpPr>
        <p:spPr>
          <a:xfrm>
            <a:off x="86240" y="2889933"/>
            <a:ext cx="2413949" cy="683778"/>
          </a:xfrm>
          <a:prstGeom prst="roundRect">
            <a:avLst>
              <a:gd name="adj" fmla="val 23896"/>
            </a:avLst>
          </a:prstGeom>
          <a:gradFill>
            <a:gsLst>
              <a:gs pos="100000">
                <a:schemeClr val="bg1"/>
              </a:gs>
              <a:gs pos="0">
                <a:srgbClr val="C00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9" name="Rounded Rectangle 68">
            <a:extLst>
              <a:ext uri="{FF2B5EF4-FFF2-40B4-BE49-F238E27FC236}">
                <a16:creationId xmlns:a16="http://schemas.microsoft.com/office/drawing/2014/main" id="{F2182124-88DC-D645-B5AA-2469729A59A7}"/>
              </a:ext>
            </a:extLst>
          </p:cNvPr>
          <p:cNvSpPr/>
          <p:nvPr/>
        </p:nvSpPr>
        <p:spPr>
          <a:xfrm>
            <a:off x="87214" y="107082"/>
            <a:ext cx="4445325" cy="897136"/>
          </a:xfrm>
          <a:prstGeom prst="roundRect">
            <a:avLst/>
          </a:prstGeom>
          <a:gradFill>
            <a:gsLst>
              <a:gs pos="100000">
                <a:schemeClr val="bg1"/>
              </a:gs>
              <a:gs pos="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ounded Rectangle 6">
            <a:extLst>
              <a:ext uri="{FF2B5EF4-FFF2-40B4-BE49-F238E27FC236}">
                <a16:creationId xmlns:a16="http://schemas.microsoft.com/office/drawing/2014/main" id="{B32E3B66-36A4-394E-888A-8F1B950D3BE2}"/>
              </a:ext>
            </a:extLst>
          </p:cNvPr>
          <p:cNvSpPr/>
          <p:nvPr/>
        </p:nvSpPr>
        <p:spPr>
          <a:xfrm>
            <a:off x="4596377" y="99729"/>
            <a:ext cx="4445325" cy="897136"/>
          </a:xfrm>
          <a:prstGeom prst="roundRect">
            <a:avLst/>
          </a:prstGeom>
          <a:gradFill>
            <a:gsLst>
              <a:gs pos="100000">
                <a:schemeClr val="bg1"/>
              </a:gs>
              <a:gs pos="0">
                <a:schemeClr val="accent6">
                  <a:lumMod val="75000"/>
                  <a:alpha val="7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9" name="Text Box 8">
            <a:extLst>
              <a:ext uri="{FF2B5EF4-FFF2-40B4-BE49-F238E27FC236}">
                <a16:creationId xmlns:a16="http://schemas.microsoft.com/office/drawing/2014/main" id="{C50DD112-8C3A-9B40-88D6-DF41892EFD9D}"/>
              </a:ext>
            </a:extLst>
          </p:cNvPr>
          <p:cNvSpPr txBox="1"/>
          <p:nvPr/>
        </p:nvSpPr>
        <p:spPr>
          <a:xfrm>
            <a:off x="86240" y="274582"/>
            <a:ext cx="4446299" cy="575102"/>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a:solidFill>
                  <a:srgbClr val="00B0F0"/>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Astronomy/Physics</a:t>
            </a:r>
            <a:endParaRPr lang="en-GB" sz="21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0" name="Text Box 12">
            <a:extLst>
              <a:ext uri="{FF2B5EF4-FFF2-40B4-BE49-F238E27FC236}">
                <a16:creationId xmlns:a16="http://schemas.microsoft.com/office/drawing/2014/main" id="{1C498041-5ED0-AE4F-8AB9-B02614EE7FCC}"/>
              </a:ext>
            </a:extLst>
          </p:cNvPr>
          <p:cNvSpPr txBox="1"/>
          <p:nvPr/>
        </p:nvSpPr>
        <p:spPr>
          <a:xfrm>
            <a:off x="128794" y="2980724"/>
            <a:ext cx="2376431" cy="418289"/>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err="1">
                <a:solidFill>
                  <a:srgbClr val="ED7D31">
                    <a:lumMod val="75000"/>
                  </a:srgbClr>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eInfras</a:t>
            </a:r>
            <a:endParaRPr lang="en-GB" sz="2100" dirty="0">
              <a:solidFill>
                <a:srgbClr val="ED7D31">
                  <a:lumMod val="75000"/>
                </a:srgb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1" name="Text Box 1">
            <a:extLst>
              <a:ext uri="{FF2B5EF4-FFF2-40B4-BE49-F238E27FC236}">
                <a16:creationId xmlns:a16="http://schemas.microsoft.com/office/drawing/2014/main" id="{F37FCA71-A852-2047-8E69-D090D66E058C}"/>
              </a:ext>
            </a:extLst>
          </p:cNvPr>
          <p:cNvSpPr txBox="1"/>
          <p:nvPr/>
        </p:nvSpPr>
        <p:spPr>
          <a:xfrm>
            <a:off x="4596377" y="265730"/>
            <a:ext cx="4445325" cy="501735"/>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a:solidFill>
                  <a:srgbClr val="00B050"/>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Earth Observation</a:t>
            </a:r>
            <a:endParaRPr lang="en-GB" sz="21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Text Box 11">
            <a:extLst>
              <a:ext uri="{FF2B5EF4-FFF2-40B4-BE49-F238E27FC236}">
                <a16:creationId xmlns:a16="http://schemas.microsoft.com/office/drawing/2014/main" id="{0E124F9A-5ED3-5546-9813-3B1542554EC6}"/>
              </a:ext>
            </a:extLst>
          </p:cNvPr>
          <p:cNvSpPr txBox="1"/>
          <p:nvPr/>
        </p:nvSpPr>
        <p:spPr>
          <a:xfrm>
            <a:off x="4996543" y="2957094"/>
            <a:ext cx="1952372" cy="324814"/>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a:solidFill>
                  <a:srgbClr val="ED7D31"/>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Arts and</a:t>
            </a:r>
            <a:endParaRPr lang="en-GB" sz="2100" dirty="0">
              <a:solidFill>
                <a:srgbClr val="ED7D3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Text Box 9">
            <a:extLst>
              <a:ext uri="{FF2B5EF4-FFF2-40B4-BE49-F238E27FC236}">
                <a16:creationId xmlns:a16="http://schemas.microsoft.com/office/drawing/2014/main" id="{734014A4-2548-4C40-B63B-097E35011E6C}"/>
              </a:ext>
            </a:extLst>
          </p:cNvPr>
          <p:cNvSpPr txBox="1"/>
          <p:nvPr/>
        </p:nvSpPr>
        <p:spPr>
          <a:xfrm>
            <a:off x="2583196" y="2999126"/>
            <a:ext cx="2320934" cy="539475"/>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a:solidFill>
                  <a:srgbClr val="4472C4">
                    <a:lumMod val="75000"/>
                  </a:srgbClr>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Life Science</a:t>
            </a:r>
            <a:endParaRPr lang="en-GB" sz="2100" dirty="0">
              <a:solidFill>
                <a:srgbClr val="4472C4">
                  <a:lumMod val="75000"/>
                </a:srgb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2" name="Picture 41" descr="A picture containing drawing&#10;&#10;Description automatically generated">
            <a:extLst>
              <a:ext uri="{FF2B5EF4-FFF2-40B4-BE49-F238E27FC236}">
                <a16:creationId xmlns:a16="http://schemas.microsoft.com/office/drawing/2014/main" id="{4DBB7490-B34A-2A40-9077-47A1F4938C3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06900" y="1508773"/>
            <a:ext cx="797910" cy="379007"/>
          </a:xfrm>
          <a:prstGeom prst="rect">
            <a:avLst/>
          </a:prstGeom>
        </p:spPr>
      </p:pic>
      <p:pic>
        <p:nvPicPr>
          <p:cNvPr id="43" name="Picture 42">
            <a:extLst>
              <a:ext uri="{FF2B5EF4-FFF2-40B4-BE49-F238E27FC236}">
                <a16:creationId xmlns:a16="http://schemas.microsoft.com/office/drawing/2014/main" id="{26C7BF6F-F71B-644C-A7B3-5069C662E9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8469" y="4546586"/>
            <a:ext cx="1212129" cy="433232"/>
          </a:xfrm>
          <a:prstGeom prst="rect">
            <a:avLst/>
          </a:prstGeom>
        </p:spPr>
      </p:pic>
      <p:pic>
        <p:nvPicPr>
          <p:cNvPr id="44" name="Picture 43">
            <a:extLst>
              <a:ext uri="{FF2B5EF4-FFF2-40B4-BE49-F238E27FC236}">
                <a16:creationId xmlns:a16="http://schemas.microsoft.com/office/drawing/2014/main" id="{ECB5B416-671B-F94F-B048-171B267452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1775"/>
          <a:stretch/>
        </p:blipFill>
        <p:spPr>
          <a:xfrm>
            <a:off x="2973833" y="994591"/>
            <a:ext cx="524826" cy="301064"/>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EFF813B8-1CE7-8B40-9E94-148DFC75FB7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602138" y="1609074"/>
            <a:ext cx="1021843" cy="198208"/>
          </a:xfrm>
          <a:prstGeom prst="rect">
            <a:avLst/>
          </a:prstGeom>
        </p:spPr>
      </p:pic>
      <p:pic>
        <p:nvPicPr>
          <p:cNvPr id="48" name="Picture 47" descr="A close up of a logo&#10;&#10;Description automatically generated">
            <a:extLst>
              <a:ext uri="{FF2B5EF4-FFF2-40B4-BE49-F238E27FC236}">
                <a16:creationId xmlns:a16="http://schemas.microsoft.com/office/drawing/2014/main" id="{95312B2C-741C-5545-BE56-21421FD816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62681" y="1504280"/>
            <a:ext cx="440208" cy="440208"/>
          </a:xfrm>
          <a:prstGeom prst="rect">
            <a:avLst/>
          </a:prstGeom>
        </p:spPr>
      </p:pic>
      <p:pic>
        <p:nvPicPr>
          <p:cNvPr id="49" name="Picture 48">
            <a:extLst>
              <a:ext uri="{FF2B5EF4-FFF2-40B4-BE49-F238E27FC236}">
                <a16:creationId xmlns:a16="http://schemas.microsoft.com/office/drawing/2014/main" id="{99857B2D-9716-1E4D-8499-305B5216ED7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94812" y="2123846"/>
            <a:ext cx="467225" cy="467225"/>
          </a:xfrm>
          <a:prstGeom prst="rect">
            <a:avLst/>
          </a:prstGeom>
        </p:spPr>
      </p:pic>
      <p:pic>
        <p:nvPicPr>
          <p:cNvPr id="50" name="Picture 49">
            <a:extLst>
              <a:ext uri="{FF2B5EF4-FFF2-40B4-BE49-F238E27FC236}">
                <a16:creationId xmlns:a16="http://schemas.microsoft.com/office/drawing/2014/main" id="{DEAC0E44-C555-4046-BCA5-42F1498E25F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81589" y="1004635"/>
            <a:ext cx="461692" cy="375125"/>
          </a:xfrm>
          <a:prstGeom prst="rect">
            <a:avLst/>
          </a:prstGeom>
        </p:spPr>
      </p:pic>
      <p:pic>
        <p:nvPicPr>
          <p:cNvPr id="51" name="Picture 50">
            <a:extLst>
              <a:ext uri="{FF2B5EF4-FFF2-40B4-BE49-F238E27FC236}">
                <a16:creationId xmlns:a16="http://schemas.microsoft.com/office/drawing/2014/main" id="{928BA4DC-AB9D-FF48-96B4-78EAE0AE6A1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70136" y="1544504"/>
            <a:ext cx="556431" cy="373604"/>
          </a:xfrm>
          <a:prstGeom prst="rect">
            <a:avLst/>
          </a:prstGeom>
        </p:spPr>
      </p:pic>
      <p:pic>
        <p:nvPicPr>
          <p:cNvPr id="53" name="Picture 52" descr="A picture containing knife, table&#10;&#10;Description automatically generated">
            <a:extLst>
              <a:ext uri="{FF2B5EF4-FFF2-40B4-BE49-F238E27FC236}">
                <a16:creationId xmlns:a16="http://schemas.microsoft.com/office/drawing/2014/main" id="{26792A18-F7E0-EB4D-A84C-9D7D05C197D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721681" y="1033102"/>
            <a:ext cx="1023381" cy="230702"/>
          </a:xfrm>
          <a:prstGeom prst="rect">
            <a:avLst/>
          </a:prstGeom>
        </p:spPr>
      </p:pic>
      <p:pic>
        <p:nvPicPr>
          <p:cNvPr id="54" name="Picture 53">
            <a:extLst>
              <a:ext uri="{FF2B5EF4-FFF2-40B4-BE49-F238E27FC236}">
                <a16:creationId xmlns:a16="http://schemas.microsoft.com/office/drawing/2014/main" id="{B634F2C2-4BD7-D244-A35F-5F65704AFC4C}"/>
              </a:ext>
            </a:extLst>
          </p:cNvPr>
          <p:cNvPicPr>
            <a:picLocks noChangeAspect="1"/>
          </p:cNvPicPr>
          <p:nvPr/>
        </p:nvPicPr>
        <p:blipFill>
          <a:blip r:embed="rId12"/>
          <a:stretch>
            <a:fillRect/>
          </a:stretch>
        </p:blipFill>
        <p:spPr>
          <a:xfrm>
            <a:off x="202024" y="3642181"/>
            <a:ext cx="928253" cy="297041"/>
          </a:xfrm>
          <a:prstGeom prst="rect">
            <a:avLst/>
          </a:prstGeom>
        </p:spPr>
      </p:pic>
      <p:pic>
        <p:nvPicPr>
          <p:cNvPr id="56" name="Picture 55" descr="A picture containing flying, clock&#10;&#10;Description automatically generated">
            <a:extLst>
              <a:ext uri="{FF2B5EF4-FFF2-40B4-BE49-F238E27FC236}">
                <a16:creationId xmlns:a16="http://schemas.microsoft.com/office/drawing/2014/main" id="{DC350CF1-D7AF-0C4A-B1CE-F3E9F2D1681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8469" y="4069614"/>
            <a:ext cx="621446" cy="363612"/>
          </a:xfrm>
          <a:prstGeom prst="rect">
            <a:avLst/>
          </a:prstGeom>
        </p:spPr>
      </p:pic>
      <p:pic>
        <p:nvPicPr>
          <p:cNvPr id="58" name="Picture 57" descr="A close up of a sign&#10;&#10;Description automatically generated">
            <a:extLst>
              <a:ext uri="{FF2B5EF4-FFF2-40B4-BE49-F238E27FC236}">
                <a16:creationId xmlns:a16="http://schemas.microsoft.com/office/drawing/2014/main" id="{DF58327C-1732-174B-8164-30F24110CBC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908518" y="4494483"/>
            <a:ext cx="645169" cy="485335"/>
          </a:xfrm>
          <a:prstGeom prst="rect">
            <a:avLst/>
          </a:prstGeom>
        </p:spPr>
      </p:pic>
      <p:pic>
        <p:nvPicPr>
          <p:cNvPr id="60" name="Picture 59" descr="A close up of a sign&#10;&#10;Description automatically generated">
            <a:extLst>
              <a:ext uri="{FF2B5EF4-FFF2-40B4-BE49-F238E27FC236}">
                <a16:creationId xmlns:a16="http://schemas.microsoft.com/office/drawing/2014/main" id="{8E02C343-1C9A-9847-B8D2-EA54D5FB7D2E}"/>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00816" y="942469"/>
            <a:ext cx="552906" cy="413815"/>
          </a:xfrm>
          <a:prstGeom prst="rect">
            <a:avLst/>
          </a:prstGeom>
        </p:spPr>
      </p:pic>
      <p:pic>
        <p:nvPicPr>
          <p:cNvPr id="66" name="Picture 65" descr="A picture containing drawing&#10;&#10;Description automatically generated">
            <a:extLst>
              <a:ext uri="{FF2B5EF4-FFF2-40B4-BE49-F238E27FC236}">
                <a16:creationId xmlns:a16="http://schemas.microsoft.com/office/drawing/2014/main" id="{D1C50DA4-88C3-7641-B92C-BDECB1AE460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5673223" y="975283"/>
            <a:ext cx="914939" cy="332324"/>
          </a:xfrm>
          <a:prstGeom prst="rect">
            <a:avLst/>
          </a:prstGeom>
        </p:spPr>
      </p:pic>
      <p:pic>
        <p:nvPicPr>
          <p:cNvPr id="68" name="Picture 67" descr="A picture containing window&#10;&#10;Description automatically generated">
            <a:extLst>
              <a:ext uri="{FF2B5EF4-FFF2-40B4-BE49-F238E27FC236}">
                <a16:creationId xmlns:a16="http://schemas.microsoft.com/office/drawing/2014/main" id="{62A110AA-D4DF-5344-A9F8-29E13DC0F9F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862888" y="1040467"/>
            <a:ext cx="739250" cy="295700"/>
          </a:xfrm>
          <a:prstGeom prst="rect">
            <a:avLst/>
          </a:prstGeom>
        </p:spPr>
      </p:pic>
      <p:pic>
        <p:nvPicPr>
          <p:cNvPr id="70" name="Picture 69" descr="A close up of a logo&#10;&#10;Description automatically generated">
            <a:extLst>
              <a:ext uri="{FF2B5EF4-FFF2-40B4-BE49-F238E27FC236}">
                <a16:creationId xmlns:a16="http://schemas.microsoft.com/office/drawing/2014/main" id="{41567FC1-6408-894B-82A4-329B3E84F64F}"/>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892219" y="2063056"/>
            <a:ext cx="636207" cy="658142"/>
          </a:xfrm>
          <a:prstGeom prst="rect">
            <a:avLst/>
          </a:prstGeom>
        </p:spPr>
      </p:pic>
      <p:pic>
        <p:nvPicPr>
          <p:cNvPr id="72" name="Picture 71" descr="A close up of a logo&#10;&#10;Description automatically generated">
            <a:extLst>
              <a:ext uri="{FF2B5EF4-FFF2-40B4-BE49-F238E27FC236}">
                <a16:creationId xmlns:a16="http://schemas.microsoft.com/office/drawing/2014/main" id="{79E3DAD0-1FC2-7043-8109-12163FE3B32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566559" y="4591734"/>
            <a:ext cx="809759" cy="251791"/>
          </a:xfrm>
          <a:prstGeom prst="rect">
            <a:avLst/>
          </a:prstGeom>
        </p:spPr>
      </p:pic>
      <p:pic>
        <p:nvPicPr>
          <p:cNvPr id="74" name="Picture 73" descr="A close up of a logo&#10;&#10;Description automatically generated">
            <a:extLst>
              <a:ext uri="{FF2B5EF4-FFF2-40B4-BE49-F238E27FC236}">
                <a16:creationId xmlns:a16="http://schemas.microsoft.com/office/drawing/2014/main" id="{391594FE-C7D3-994D-B172-340B9256B65E}"/>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l="26097" t="27354" r="26500" b="29246"/>
          <a:stretch/>
        </p:blipFill>
        <p:spPr>
          <a:xfrm>
            <a:off x="3718160" y="967621"/>
            <a:ext cx="653552" cy="398897"/>
          </a:xfrm>
          <a:prstGeom prst="rect">
            <a:avLst/>
          </a:prstGeom>
        </p:spPr>
      </p:pic>
      <p:pic>
        <p:nvPicPr>
          <p:cNvPr id="76" name="Picture 75" descr="A close up of a logo&#10;&#10;Description automatically generated">
            <a:extLst>
              <a:ext uri="{FF2B5EF4-FFF2-40B4-BE49-F238E27FC236}">
                <a16:creationId xmlns:a16="http://schemas.microsoft.com/office/drawing/2014/main" id="{A039E982-038C-D447-BD00-3A241DA84BC0}"/>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3586659" y="3542673"/>
            <a:ext cx="978848" cy="327616"/>
          </a:xfrm>
          <a:prstGeom prst="rect">
            <a:avLst/>
          </a:prstGeom>
        </p:spPr>
      </p:pic>
      <p:pic>
        <p:nvPicPr>
          <p:cNvPr id="77" name="Picture 76">
            <a:extLst>
              <a:ext uri="{FF2B5EF4-FFF2-40B4-BE49-F238E27FC236}">
                <a16:creationId xmlns:a16="http://schemas.microsoft.com/office/drawing/2014/main" id="{A700F69F-83B7-CB47-86C1-6CC4EEAB292F}"/>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880512" y="3950164"/>
            <a:ext cx="540196" cy="461144"/>
          </a:xfrm>
          <a:prstGeom prst="rect">
            <a:avLst/>
          </a:prstGeom>
        </p:spPr>
      </p:pic>
      <p:pic>
        <p:nvPicPr>
          <p:cNvPr id="78" name="Content Placeholder 4" descr="A close up of a sign&#10;&#10;Description automatically generated">
            <a:extLst>
              <a:ext uri="{FF2B5EF4-FFF2-40B4-BE49-F238E27FC236}">
                <a16:creationId xmlns:a16="http://schemas.microsoft.com/office/drawing/2014/main" id="{E27B87FF-F1F0-E348-A8FA-09BD754E589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847800" y="2064572"/>
            <a:ext cx="661187" cy="539475"/>
          </a:xfrm>
          <a:prstGeom prst="rect">
            <a:avLst/>
          </a:prstGeom>
        </p:spPr>
      </p:pic>
      <p:pic>
        <p:nvPicPr>
          <p:cNvPr id="79" name="Picture 78">
            <a:extLst>
              <a:ext uri="{FF2B5EF4-FFF2-40B4-BE49-F238E27FC236}">
                <a16:creationId xmlns:a16="http://schemas.microsoft.com/office/drawing/2014/main" id="{A23AD2CB-1653-1B4E-AA3F-C574EF1EF1AF}"/>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3474511" y="1469750"/>
            <a:ext cx="760298" cy="434456"/>
          </a:xfrm>
          <a:prstGeom prst="rect">
            <a:avLst/>
          </a:prstGeom>
        </p:spPr>
      </p:pic>
      <p:pic>
        <p:nvPicPr>
          <p:cNvPr id="3" name="Picture 2" descr="A picture containing toy, drawing&#10;&#10;Description automatically generated">
            <a:extLst>
              <a:ext uri="{FF2B5EF4-FFF2-40B4-BE49-F238E27FC236}">
                <a16:creationId xmlns:a16="http://schemas.microsoft.com/office/drawing/2014/main" id="{8D82EC33-21B8-9242-A955-CBE55C39EE12}"/>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l="14500" t="10080" r="13515" b="13655"/>
          <a:stretch/>
        </p:blipFill>
        <p:spPr>
          <a:xfrm>
            <a:off x="3862093" y="2091601"/>
            <a:ext cx="518264" cy="409217"/>
          </a:xfrm>
          <a:prstGeom prst="rect">
            <a:avLst/>
          </a:prstGeom>
        </p:spPr>
      </p:pic>
      <p:pic>
        <p:nvPicPr>
          <p:cNvPr id="10" name="Picture 9" descr="A close up of a sign&#10;&#10;Description automatically generated">
            <a:extLst>
              <a:ext uri="{FF2B5EF4-FFF2-40B4-BE49-F238E27FC236}">
                <a16:creationId xmlns:a16="http://schemas.microsoft.com/office/drawing/2014/main" id="{5FF6CEEE-3770-9441-A02B-7E5C14D4E3B4}"/>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691021" y="4363391"/>
            <a:ext cx="508729" cy="465869"/>
          </a:xfrm>
          <a:prstGeom prst="rect">
            <a:avLst/>
          </a:prstGeom>
        </p:spPr>
      </p:pic>
      <p:pic>
        <p:nvPicPr>
          <p:cNvPr id="13" name="Picture 12" descr="A close up of a logo&#10;&#10;Description automatically generated">
            <a:extLst>
              <a:ext uri="{FF2B5EF4-FFF2-40B4-BE49-F238E27FC236}">
                <a16:creationId xmlns:a16="http://schemas.microsoft.com/office/drawing/2014/main" id="{CD7F98A9-6512-F147-837D-9D2511FA77AD}"/>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3127862" y="2142275"/>
            <a:ext cx="597375" cy="384265"/>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7C9F7B35-577A-D641-BA05-A6C732B0BF2B}"/>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6488599" y="1544504"/>
            <a:ext cx="842424" cy="26499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6B2EBEC-06AA-FF42-8DD0-13237A122E4A}"/>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2886726" y="3458645"/>
            <a:ext cx="461963" cy="461963"/>
          </a:xfrm>
          <a:prstGeom prst="rect">
            <a:avLst/>
          </a:prstGeom>
        </p:spPr>
      </p:pic>
      <p:sp>
        <p:nvSpPr>
          <p:cNvPr id="20" name="Rectangle 19">
            <a:extLst>
              <a:ext uri="{FF2B5EF4-FFF2-40B4-BE49-F238E27FC236}">
                <a16:creationId xmlns:a16="http://schemas.microsoft.com/office/drawing/2014/main" id="{AE7D2F55-F2CE-954D-BFFE-6BE6F92C4F4C}"/>
              </a:ext>
            </a:extLst>
          </p:cNvPr>
          <p:cNvSpPr/>
          <p:nvPr/>
        </p:nvSpPr>
        <p:spPr>
          <a:xfrm>
            <a:off x="110870" y="995925"/>
            <a:ext cx="889097" cy="346249"/>
          </a:xfrm>
          <a:prstGeom prst="rect">
            <a:avLst/>
          </a:prstGeom>
          <a:noFill/>
        </p:spPr>
        <p:txBody>
          <a:bodyPr wrap="square" lIns="68580" tIns="34290" rIns="68580" bIns="34290">
            <a:spAutoFit/>
          </a:bodyPr>
          <a:lstStyle/>
          <a:p>
            <a:pPr algn="ctr">
              <a:defRPr/>
            </a:pPr>
            <a:r>
              <a:rPr lang="en-GB" sz="18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rPr>
              <a:t>DOMA</a:t>
            </a:r>
          </a:p>
        </p:txBody>
      </p:sp>
      <p:sp>
        <p:nvSpPr>
          <p:cNvPr id="126" name="Text Box 11">
            <a:extLst>
              <a:ext uri="{FF2B5EF4-FFF2-40B4-BE49-F238E27FC236}">
                <a16:creationId xmlns:a16="http://schemas.microsoft.com/office/drawing/2014/main" id="{04D28305-D77B-2B4C-A695-B8F928947DB8}"/>
              </a:ext>
            </a:extLst>
          </p:cNvPr>
          <p:cNvSpPr txBox="1"/>
          <p:nvPr/>
        </p:nvSpPr>
        <p:spPr>
          <a:xfrm>
            <a:off x="7009697" y="3017185"/>
            <a:ext cx="2072520" cy="547367"/>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a:solidFill>
                  <a:srgbClr val="5B9BD5">
                    <a:lumMod val="75000"/>
                  </a:srgbClr>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Outreach</a:t>
            </a:r>
            <a:endParaRPr lang="en-GB" sz="2100" dirty="0">
              <a:solidFill>
                <a:srgbClr val="5B9BD5">
                  <a:lumMod val="75000"/>
                </a:srgb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6" name="Picture 15" descr="A close up of a logo&#10;&#10;Description automatically generated">
            <a:extLst>
              <a:ext uri="{FF2B5EF4-FFF2-40B4-BE49-F238E27FC236}">
                <a16:creationId xmlns:a16="http://schemas.microsoft.com/office/drawing/2014/main" id="{6EDD9828-E206-2C4A-A05B-5E3905BF5FF1}"/>
              </a:ext>
            </a:extLst>
          </p:cNvPr>
          <p:cNvPicPr>
            <a:picLocks noChangeAspect="1"/>
          </p:cNvPicPr>
          <p:nvPr/>
        </p:nvPicPr>
        <p:blipFill>
          <a:blip r:embed="rId30"/>
          <a:stretch>
            <a:fillRect/>
          </a:stretch>
        </p:blipFill>
        <p:spPr>
          <a:xfrm>
            <a:off x="7914593" y="3743248"/>
            <a:ext cx="939977" cy="514514"/>
          </a:xfrm>
          <a:prstGeom prst="rect">
            <a:avLst/>
          </a:prstGeom>
        </p:spPr>
      </p:pic>
      <p:pic>
        <p:nvPicPr>
          <p:cNvPr id="19" name="Picture 18">
            <a:extLst>
              <a:ext uri="{FF2B5EF4-FFF2-40B4-BE49-F238E27FC236}">
                <a16:creationId xmlns:a16="http://schemas.microsoft.com/office/drawing/2014/main" id="{EB758A43-E293-BE43-A73F-15FA9FEC5A76}"/>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a:stretch/>
        </p:blipFill>
        <p:spPr>
          <a:xfrm>
            <a:off x="7178697" y="3795699"/>
            <a:ext cx="379177" cy="39275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4E4B525-E019-434F-BC7D-AC90A9E1A256}"/>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7927469" y="1122137"/>
            <a:ext cx="962106" cy="164360"/>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E7A0563D-0173-9A44-98F0-0C288B34219F}"/>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l="5553" t="6906" r="6819" b="7107"/>
          <a:stretch/>
        </p:blipFill>
        <p:spPr>
          <a:xfrm>
            <a:off x="5270257" y="3748586"/>
            <a:ext cx="479311" cy="47033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3240BFA0-8694-9C4F-844C-D9CCBD6ACC30}"/>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a:stretch/>
        </p:blipFill>
        <p:spPr>
          <a:xfrm>
            <a:off x="8318584" y="1986547"/>
            <a:ext cx="433967" cy="602715"/>
          </a:xfrm>
          <a:prstGeom prst="rect">
            <a:avLst/>
          </a:prstGeom>
        </p:spPr>
      </p:pic>
      <p:pic>
        <p:nvPicPr>
          <p:cNvPr id="25" name="Picture 24" descr="A close up of a sign&#10;&#10;Description automatically generated">
            <a:extLst>
              <a:ext uri="{FF2B5EF4-FFF2-40B4-BE49-F238E27FC236}">
                <a16:creationId xmlns:a16="http://schemas.microsoft.com/office/drawing/2014/main" id="{8E3E7B6B-78C7-E247-8272-47EC637080A1}"/>
              </a:ext>
            </a:extLst>
          </p:cNvPr>
          <p:cNvPicPr>
            <a:picLocks noChangeAspect="1"/>
          </p:cNvPicPr>
          <p:nvPr/>
        </p:nvPicPr>
        <p:blipFill>
          <a:blip r:embed="rId35"/>
          <a:stretch>
            <a:fillRect/>
          </a:stretch>
        </p:blipFill>
        <p:spPr>
          <a:xfrm>
            <a:off x="4887610" y="1576555"/>
            <a:ext cx="610870" cy="413815"/>
          </a:xfrm>
          <a:prstGeom prst="rect">
            <a:avLst/>
          </a:prstGeom>
        </p:spPr>
      </p:pic>
      <p:pic>
        <p:nvPicPr>
          <p:cNvPr id="27" name="Picture 26" descr="A close up of a sign&#10;&#10;Description automatically generated">
            <a:extLst>
              <a:ext uri="{FF2B5EF4-FFF2-40B4-BE49-F238E27FC236}">
                <a16:creationId xmlns:a16="http://schemas.microsoft.com/office/drawing/2014/main" id="{DEE2EE92-9023-EB40-96B1-2CCF21D1D141}"/>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7341197" y="2098889"/>
            <a:ext cx="688018" cy="392657"/>
          </a:xfrm>
          <a:prstGeom prst="rect">
            <a:avLst/>
          </a:prstGeom>
        </p:spPr>
      </p:pic>
      <p:pic>
        <p:nvPicPr>
          <p:cNvPr id="34" name="Picture 33" descr="A close up of a sign&#10;&#10;Description automatically generated">
            <a:extLst>
              <a:ext uri="{FF2B5EF4-FFF2-40B4-BE49-F238E27FC236}">
                <a16:creationId xmlns:a16="http://schemas.microsoft.com/office/drawing/2014/main" id="{47EC2603-C21F-E647-9DB9-0B94E824F9CC}"/>
              </a:ext>
            </a:extLst>
          </p:cNvPr>
          <p:cNvPicPr>
            <a:picLocks noChangeAspect="1"/>
          </p:cNvPicPr>
          <p:nvPr/>
        </p:nvPicPr>
        <p:blipFill>
          <a:blip r:embed="rId37"/>
          <a:stretch>
            <a:fillRect/>
          </a:stretch>
        </p:blipFill>
        <p:spPr>
          <a:xfrm>
            <a:off x="6521475" y="1977610"/>
            <a:ext cx="574372" cy="574372"/>
          </a:xfrm>
          <a:prstGeom prst="rect">
            <a:avLst/>
          </a:prstGeom>
        </p:spPr>
      </p:pic>
      <p:pic>
        <p:nvPicPr>
          <p:cNvPr id="38" name="Graphic 37">
            <a:extLst>
              <a:ext uri="{FF2B5EF4-FFF2-40B4-BE49-F238E27FC236}">
                <a16:creationId xmlns:a16="http://schemas.microsoft.com/office/drawing/2014/main" id="{FF8DF5B6-5892-DF4F-B49F-06ED3EA07574}"/>
              </a:ext>
            </a:extLst>
          </p:cNvPr>
          <p:cNvPicPr>
            <a:picLocks noChangeAspect="1"/>
          </p:cNvPicPr>
          <p:nvPr/>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506088" y="2077394"/>
            <a:ext cx="378899" cy="495195"/>
          </a:xfrm>
          <a:prstGeom prst="rect">
            <a:avLst/>
          </a:prstGeom>
        </p:spPr>
      </p:pic>
      <p:pic>
        <p:nvPicPr>
          <p:cNvPr id="47" name="Picture 46" descr="A picture containing drawing, table&#10;&#10;Description automatically generated">
            <a:extLst>
              <a:ext uri="{FF2B5EF4-FFF2-40B4-BE49-F238E27FC236}">
                <a16:creationId xmlns:a16="http://schemas.microsoft.com/office/drawing/2014/main" id="{5880719D-61C9-9E4B-A644-89089A60D7E6}"/>
              </a:ext>
            </a:extLst>
          </p:cNvPr>
          <p:cNvPicPr>
            <a:picLocks noChangeAspect="1"/>
          </p:cNvPicPr>
          <p:nvPr/>
        </p:nvPicPr>
        <p:blipFill>
          <a:blip r:embed="rId40"/>
          <a:stretch>
            <a:fillRect/>
          </a:stretch>
        </p:blipFill>
        <p:spPr>
          <a:xfrm>
            <a:off x="1554004" y="2201289"/>
            <a:ext cx="772753" cy="365770"/>
          </a:xfrm>
          <a:prstGeom prst="rect">
            <a:avLst/>
          </a:prstGeom>
        </p:spPr>
      </p:pic>
      <p:pic>
        <p:nvPicPr>
          <p:cNvPr id="14" name="Picture 13">
            <a:extLst>
              <a:ext uri="{FF2B5EF4-FFF2-40B4-BE49-F238E27FC236}">
                <a16:creationId xmlns:a16="http://schemas.microsoft.com/office/drawing/2014/main" id="{FE7194E0-870A-734A-B33C-E31850CEA086}"/>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5920337" y="3844317"/>
            <a:ext cx="689903" cy="295516"/>
          </a:xfrm>
          <a:prstGeom prst="rect">
            <a:avLst/>
          </a:prstGeom>
        </p:spPr>
      </p:pic>
      <p:pic>
        <p:nvPicPr>
          <p:cNvPr id="21" name="Picture 20">
            <a:extLst>
              <a:ext uri="{FF2B5EF4-FFF2-40B4-BE49-F238E27FC236}">
                <a16:creationId xmlns:a16="http://schemas.microsoft.com/office/drawing/2014/main" id="{4E5B7ACE-E894-F346-9496-DB153E4C5A05}"/>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3827424" y="4614759"/>
            <a:ext cx="744105" cy="245555"/>
          </a:xfrm>
          <a:prstGeom prst="rect">
            <a:avLst/>
          </a:prstGeom>
        </p:spPr>
      </p:pic>
      <p:pic>
        <p:nvPicPr>
          <p:cNvPr id="2" name="Picture 1">
            <a:extLst>
              <a:ext uri="{FF2B5EF4-FFF2-40B4-BE49-F238E27FC236}">
                <a16:creationId xmlns:a16="http://schemas.microsoft.com/office/drawing/2014/main" id="{7C3A042F-A400-2C49-9EC8-7ECDCBA874BB}"/>
              </a:ext>
            </a:extLst>
          </p:cNvPr>
          <p:cNvPicPr>
            <a:picLocks noChangeAspect="1"/>
          </p:cNvPicPr>
          <p:nvPr/>
        </p:nvPicPr>
        <p:blipFill>
          <a:blip r:embed="rId43" cstate="hqprint">
            <a:extLst>
              <a:ext uri="{28A0092B-C50C-407E-A947-70E740481C1C}">
                <a14:useLocalDpi xmlns:a14="http://schemas.microsoft.com/office/drawing/2010/main"/>
              </a:ext>
            </a:extLst>
          </a:blip>
          <a:stretch>
            <a:fillRect/>
          </a:stretch>
        </p:blipFill>
        <p:spPr>
          <a:xfrm>
            <a:off x="3030301" y="4104835"/>
            <a:ext cx="521899" cy="282695"/>
          </a:xfrm>
          <a:prstGeom prst="rect">
            <a:avLst/>
          </a:prstGeom>
        </p:spPr>
      </p:pic>
      <p:pic>
        <p:nvPicPr>
          <p:cNvPr id="23" name="Picture 22" descr="A picture containing room&#10;&#10;Description automatically generated">
            <a:extLst>
              <a:ext uri="{FF2B5EF4-FFF2-40B4-BE49-F238E27FC236}">
                <a16:creationId xmlns:a16="http://schemas.microsoft.com/office/drawing/2014/main" id="{3E12A0FE-2974-6543-A450-C8F3CF00075D}"/>
              </a:ext>
            </a:extLst>
          </p:cNvPr>
          <p:cNvPicPr>
            <a:picLocks noChangeAspect="1"/>
          </p:cNvPicPr>
          <p:nvPr/>
        </p:nvPicPr>
        <p:blipFill rotWithShape="1">
          <a:blip r:embed="rId44" cstate="hqprint">
            <a:extLst>
              <a:ext uri="{28A0092B-C50C-407E-A947-70E740481C1C}">
                <a14:useLocalDpi xmlns:a14="http://schemas.microsoft.com/office/drawing/2010/main"/>
              </a:ext>
            </a:extLst>
          </a:blip>
          <a:srcRect/>
          <a:stretch/>
        </p:blipFill>
        <p:spPr>
          <a:xfrm>
            <a:off x="7646357" y="4469723"/>
            <a:ext cx="717723" cy="280653"/>
          </a:xfrm>
          <a:prstGeom prst="rect">
            <a:avLst/>
          </a:prstGeom>
        </p:spPr>
      </p:pic>
      <p:pic>
        <p:nvPicPr>
          <p:cNvPr id="22" name="Picture 21">
            <a:extLst>
              <a:ext uri="{FF2B5EF4-FFF2-40B4-BE49-F238E27FC236}">
                <a16:creationId xmlns:a16="http://schemas.microsoft.com/office/drawing/2014/main" id="{64F87707-C919-8F4D-B899-7554B853CCF2}"/>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5727673" y="2116912"/>
            <a:ext cx="417449" cy="417449"/>
          </a:xfrm>
          <a:prstGeom prst="rect">
            <a:avLst/>
          </a:prstGeom>
        </p:spPr>
      </p:pic>
      <p:pic>
        <p:nvPicPr>
          <p:cNvPr id="57" name="Google Shape;203;p3">
            <a:extLst>
              <a:ext uri="{FF2B5EF4-FFF2-40B4-BE49-F238E27FC236}">
                <a16:creationId xmlns:a16="http://schemas.microsoft.com/office/drawing/2014/main" id="{D13D97D6-B07B-4B24-94B0-E9005C4BD1B9}"/>
              </a:ext>
            </a:extLst>
          </p:cNvPr>
          <p:cNvPicPr preferRelativeResize="0"/>
          <p:nvPr/>
        </p:nvPicPr>
        <p:blipFill rotWithShape="1">
          <a:blip r:embed="rId46">
            <a:alphaModFix/>
          </a:blip>
          <a:srcRect/>
          <a:stretch/>
        </p:blipFill>
        <p:spPr>
          <a:xfrm>
            <a:off x="1584196" y="1606291"/>
            <a:ext cx="880075" cy="210996"/>
          </a:xfrm>
          <a:prstGeom prst="rect">
            <a:avLst/>
          </a:prstGeom>
          <a:noFill/>
          <a:ln>
            <a:noFill/>
          </a:ln>
        </p:spPr>
      </p:pic>
      <p:pic>
        <p:nvPicPr>
          <p:cNvPr id="26" name="Picture 25" descr="A picture containing text&#10;&#10;Description automatically generated">
            <a:extLst>
              <a:ext uri="{FF2B5EF4-FFF2-40B4-BE49-F238E27FC236}">
                <a16:creationId xmlns:a16="http://schemas.microsoft.com/office/drawing/2014/main" id="{4D9C0F49-3A17-4EAB-A85E-8A8F6DC6F519}"/>
              </a:ext>
            </a:extLst>
          </p:cNvPr>
          <p:cNvPicPr>
            <a:picLocks noChangeAspect="1"/>
          </p:cNvPicPr>
          <p:nvPr/>
        </p:nvPicPr>
        <p:blipFill rotWithShape="1">
          <a:blip r:embed="rId47" cstate="hqprint">
            <a:extLst>
              <a:ext uri="{28A0092B-C50C-407E-A947-70E740481C1C}">
                <a14:useLocalDpi xmlns:a14="http://schemas.microsoft.com/office/drawing/2010/main"/>
              </a:ext>
            </a:extLst>
          </a:blip>
          <a:srcRect/>
          <a:stretch/>
        </p:blipFill>
        <p:spPr>
          <a:xfrm>
            <a:off x="1479079" y="3643425"/>
            <a:ext cx="823153" cy="293198"/>
          </a:xfrm>
          <a:prstGeom prst="rect">
            <a:avLst/>
          </a:prstGeom>
        </p:spPr>
      </p:pic>
      <p:pic>
        <p:nvPicPr>
          <p:cNvPr id="59" name="Picture 4" descr="Check out the official Event... - Event Horizon Telescope | Facebook">
            <a:extLst>
              <a:ext uri="{FF2B5EF4-FFF2-40B4-BE49-F238E27FC236}">
                <a16:creationId xmlns:a16="http://schemas.microsoft.com/office/drawing/2014/main" id="{2C0B9F3C-E3D0-41B7-9953-AD29B50DAFC1}"/>
              </a:ext>
            </a:extLst>
          </p:cNvPr>
          <p:cNvPicPr>
            <a:picLocks noChangeAspect="1" noChangeArrowheads="1"/>
          </p:cNvPicPr>
          <p:nvPr/>
        </p:nvPicPr>
        <p:blipFill rotWithShape="1">
          <a:blip r:embed="rId48" cstate="print">
            <a:extLst>
              <a:ext uri="{28A0092B-C50C-407E-A947-70E740481C1C}">
                <a14:useLocalDpi xmlns:a14="http://schemas.microsoft.com/office/drawing/2010/main"/>
              </a:ext>
            </a:extLst>
          </a:blip>
          <a:srcRect l="18745" t="5188" r="18042" b="8298"/>
          <a:stretch/>
        </p:blipFill>
        <p:spPr bwMode="auto">
          <a:xfrm>
            <a:off x="986205" y="1522023"/>
            <a:ext cx="358583" cy="5018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Logo">
            <a:extLst>
              <a:ext uri="{FF2B5EF4-FFF2-40B4-BE49-F238E27FC236}">
                <a16:creationId xmlns:a16="http://schemas.microsoft.com/office/drawing/2014/main" id="{4944C63A-9BA7-4C81-AF83-7C807376135A}"/>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118023" y="4137451"/>
            <a:ext cx="1206968" cy="2259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A picture containing drawing, table&#10;&#10;Description automatically generated">
            <a:extLst>
              <a:ext uri="{FF2B5EF4-FFF2-40B4-BE49-F238E27FC236}">
                <a16:creationId xmlns:a16="http://schemas.microsoft.com/office/drawing/2014/main" id="{8456F44D-23D9-0449-9F07-AF1B8F7C05A3}"/>
              </a:ext>
            </a:extLst>
          </p:cNvPr>
          <p:cNvPicPr>
            <a:picLocks noChangeAspect="1"/>
          </p:cNvPicPr>
          <p:nvPr/>
        </p:nvPicPr>
        <p:blipFill>
          <a:blip r:embed="rId40"/>
          <a:stretch>
            <a:fillRect/>
          </a:stretch>
        </p:blipFill>
        <p:spPr>
          <a:xfrm>
            <a:off x="1579582" y="2201874"/>
            <a:ext cx="772753" cy="365770"/>
          </a:xfrm>
          <a:prstGeom prst="rect">
            <a:avLst/>
          </a:prstGeom>
        </p:spPr>
      </p:pic>
      <p:pic>
        <p:nvPicPr>
          <p:cNvPr id="65" name="Picture 64">
            <a:extLst>
              <a:ext uri="{FF2B5EF4-FFF2-40B4-BE49-F238E27FC236}">
                <a16:creationId xmlns:a16="http://schemas.microsoft.com/office/drawing/2014/main" id="{E359EDFF-373A-5048-A5F0-93EB3C080823}"/>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5928747" y="3809319"/>
            <a:ext cx="689903" cy="295516"/>
          </a:xfrm>
          <a:prstGeom prst="rect">
            <a:avLst/>
          </a:prstGeom>
        </p:spPr>
      </p:pic>
      <p:sp>
        <p:nvSpPr>
          <p:cNvPr id="75" name="Text Box 11">
            <a:extLst>
              <a:ext uri="{FF2B5EF4-FFF2-40B4-BE49-F238E27FC236}">
                <a16:creationId xmlns:a16="http://schemas.microsoft.com/office/drawing/2014/main" id="{32BA8862-846C-C049-AF3C-854BE9949F79}"/>
              </a:ext>
            </a:extLst>
          </p:cNvPr>
          <p:cNvSpPr txBox="1"/>
          <p:nvPr/>
        </p:nvSpPr>
        <p:spPr>
          <a:xfrm>
            <a:off x="4996993" y="3202739"/>
            <a:ext cx="1952372" cy="504744"/>
          </a:xfrm>
          <a:prstGeom prst="rect">
            <a:avLst/>
          </a:prstGeom>
          <a:noFill/>
          <a:ln>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defRPr/>
            </a:pPr>
            <a:r>
              <a:rPr lang="en-GB" sz="2100" b="1" spc="38" dirty="0">
                <a:solidFill>
                  <a:srgbClr val="ED7D31"/>
                </a:solidFill>
                <a:effectLst>
                  <a:outerShdw blurRad="63500" dist="50800" dir="13500000" sx="0" sy="0">
                    <a:srgbClr val="000000">
                      <a:alpha val="50000"/>
                    </a:srgbClr>
                  </a:outerShdw>
                </a:effectLst>
                <a:latin typeface="Calibri" panose="020F0502020204030204" pitchFamily="34" charset="0"/>
                <a:ea typeface="Times New Roman" panose="02020603050405020304" pitchFamily="18" charset="0"/>
                <a:cs typeface="Times New Roman" panose="02020603050405020304" pitchFamily="18" charset="0"/>
              </a:rPr>
              <a:t>Humanities</a:t>
            </a:r>
            <a:endParaRPr lang="en-GB" sz="2100" dirty="0">
              <a:solidFill>
                <a:srgbClr val="ED7D3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1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62"/>
                                        </p:tgtEl>
                                        <p:attrNameLst>
                                          <p:attrName>style.opacity</p:attrName>
                                        </p:attrNameLst>
                                      </p:cBhvr>
                                      <p:to>
                                        <p:strVal val="0.1"/>
                                      </p:to>
                                    </p:set>
                                    <p:animEffect filter="image" prLst="opacity: 0.1">
                                      <p:cBhvr rctx="IE">
                                        <p:cTn id="7" dur="indefinite"/>
                                        <p:tgtEl>
                                          <p:spTgt spid="62"/>
                                        </p:tgtEl>
                                      </p:cBhvr>
                                    </p:animEffect>
                                  </p:childTnLst>
                                </p:cTn>
                              </p:par>
                              <p:par>
                                <p:cTn id="8" presetID="9" presetClass="emph" presetSubtype="0" grpId="0" nodeType="withEffect">
                                  <p:stCondLst>
                                    <p:cond delay="0"/>
                                  </p:stCondLst>
                                  <p:childTnLst>
                                    <p:set>
                                      <p:cBhvr>
                                        <p:cTn id="9" dur="indefinite"/>
                                        <p:tgtEl>
                                          <p:spTgt spid="63"/>
                                        </p:tgtEl>
                                        <p:attrNameLst>
                                          <p:attrName>style.opacity</p:attrName>
                                        </p:attrNameLst>
                                      </p:cBhvr>
                                      <p:to>
                                        <p:strVal val="0.1"/>
                                      </p:to>
                                    </p:set>
                                    <p:animEffect filter="image" prLst="opacity: 0.1">
                                      <p:cBhvr rctx="IE">
                                        <p:cTn id="10" dur="indefinite"/>
                                        <p:tgtEl>
                                          <p:spTgt spid="63"/>
                                        </p:tgtEl>
                                      </p:cBhvr>
                                    </p:animEffect>
                                  </p:childTnLst>
                                </p:cTn>
                              </p:par>
                              <p:par>
                                <p:cTn id="11" presetID="9" presetClass="emph" presetSubtype="0" grpId="0" nodeType="withEffect">
                                  <p:stCondLst>
                                    <p:cond delay="0"/>
                                  </p:stCondLst>
                                  <p:childTnLst>
                                    <p:set>
                                      <p:cBhvr>
                                        <p:cTn id="12" dur="indefinite"/>
                                        <p:tgtEl>
                                          <p:spTgt spid="64"/>
                                        </p:tgtEl>
                                        <p:attrNameLst>
                                          <p:attrName>style.opacity</p:attrName>
                                        </p:attrNameLst>
                                      </p:cBhvr>
                                      <p:to>
                                        <p:strVal val="0.1"/>
                                      </p:to>
                                    </p:set>
                                    <p:animEffect filter="image" prLst="opacity: 0.1">
                                      <p:cBhvr rctx="IE">
                                        <p:cTn id="13" dur="indefinite"/>
                                        <p:tgtEl>
                                          <p:spTgt spid="64"/>
                                        </p:tgtEl>
                                      </p:cBhvr>
                                    </p:animEffect>
                                  </p:childTnLst>
                                </p:cTn>
                              </p:par>
                              <p:par>
                                <p:cTn id="14" presetID="9" presetClass="emph" presetSubtype="0" grpId="0" nodeType="withEffect">
                                  <p:stCondLst>
                                    <p:cond delay="0"/>
                                  </p:stCondLst>
                                  <p:childTnLst>
                                    <p:set>
                                      <p:cBhvr>
                                        <p:cTn id="15" dur="indefinite"/>
                                        <p:tgtEl>
                                          <p:spTgt spid="73"/>
                                        </p:tgtEl>
                                        <p:attrNameLst>
                                          <p:attrName>style.opacity</p:attrName>
                                        </p:attrNameLst>
                                      </p:cBhvr>
                                      <p:to>
                                        <p:strVal val="0.1"/>
                                      </p:to>
                                    </p:set>
                                    <p:animEffect filter="image" prLst="opacity: 0.1">
                                      <p:cBhvr rctx="IE">
                                        <p:cTn id="16" dur="indefinite"/>
                                        <p:tgtEl>
                                          <p:spTgt spid="73"/>
                                        </p:tgtEl>
                                      </p:cBhvr>
                                    </p:animEffect>
                                  </p:childTnLst>
                                </p:cTn>
                              </p:par>
                              <p:par>
                                <p:cTn id="17" presetID="9" presetClass="emph" presetSubtype="0" grpId="0" nodeType="withEffect">
                                  <p:stCondLst>
                                    <p:cond delay="0"/>
                                  </p:stCondLst>
                                  <p:childTnLst>
                                    <p:set>
                                      <p:cBhvr>
                                        <p:cTn id="18" dur="indefinite"/>
                                        <p:tgtEl>
                                          <p:spTgt spid="69"/>
                                        </p:tgtEl>
                                        <p:attrNameLst>
                                          <p:attrName>style.opacity</p:attrName>
                                        </p:attrNameLst>
                                      </p:cBhvr>
                                      <p:to>
                                        <p:strVal val="0.1"/>
                                      </p:to>
                                    </p:set>
                                    <p:animEffect filter="image" prLst="opacity: 0.1">
                                      <p:cBhvr rctx="IE">
                                        <p:cTn id="19" dur="indefinite"/>
                                        <p:tgtEl>
                                          <p:spTgt spid="69"/>
                                        </p:tgtEl>
                                      </p:cBhvr>
                                    </p:animEffect>
                                  </p:childTnLst>
                                </p:cTn>
                              </p:par>
                              <p:par>
                                <p:cTn id="20" presetID="9" presetClass="emph" presetSubtype="0" grpId="0" nodeType="withEffect">
                                  <p:stCondLst>
                                    <p:cond delay="0"/>
                                  </p:stCondLst>
                                  <p:childTnLst>
                                    <p:set>
                                      <p:cBhvr>
                                        <p:cTn id="21" dur="indefinite"/>
                                        <p:tgtEl>
                                          <p:spTgt spid="7"/>
                                        </p:tgtEl>
                                        <p:attrNameLst>
                                          <p:attrName>style.opacity</p:attrName>
                                        </p:attrNameLst>
                                      </p:cBhvr>
                                      <p:to>
                                        <p:strVal val="0.1"/>
                                      </p:to>
                                    </p:set>
                                    <p:animEffect filter="image" prLst="opacity: 0.1">
                                      <p:cBhvr rctx="IE">
                                        <p:cTn id="22" dur="indefinite"/>
                                        <p:tgtEl>
                                          <p:spTgt spid="7"/>
                                        </p:tgtEl>
                                      </p:cBhvr>
                                    </p:animEffect>
                                  </p:childTnLst>
                                </p:cTn>
                              </p:par>
                              <p:par>
                                <p:cTn id="23" presetID="9" presetClass="emph" presetSubtype="0" grpId="0" nodeType="withEffect">
                                  <p:stCondLst>
                                    <p:cond delay="0"/>
                                  </p:stCondLst>
                                  <p:childTnLst>
                                    <p:set>
                                      <p:cBhvr>
                                        <p:cTn id="24" dur="indefinite"/>
                                        <p:tgtEl>
                                          <p:spTgt spid="29"/>
                                        </p:tgtEl>
                                        <p:attrNameLst>
                                          <p:attrName>style.opacity</p:attrName>
                                        </p:attrNameLst>
                                      </p:cBhvr>
                                      <p:to>
                                        <p:strVal val="0.1"/>
                                      </p:to>
                                    </p:set>
                                    <p:animEffect filter="image" prLst="opacity: 0.1">
                                      <p:cBhvr rctx="IE">
                                        <p:cTn id="25" dur="indefinite"/>
                                        <p:tgtEl>
                                          <p:spTgt spid="29"/>
                                        </p:tgtEl>
                                      </p:cBhvr>
                                    </p:animEffect>
                                  </p:childTnLst>
                                </p:cTn>
                              </p:par>
                              <p:par>
                                <p:cTn id="26" presetID="9" presetClass="emph" presetSubtype="0" grpId="0" nodeType="withEffect">
                                  <p:stCondLst>
                                    <p:cond delay="0"/>
                                  </p:stCondLst>
                                  <p:childTnLst>
                                    <p:set>
                                      <p:cBhvr>
                                        <p:cTn id="27" dur="indefinite"/>
                                        <p:tgtEl>
                                          <p:spTgt spid="30"/>
                                        </p:tgtEl>
                                        <p:attrNameLst>
                                          <p:attrName>style.opacity</p:attrName>
                                        </p:attrNameLst>
                                      </p:cBhvr>
                                      <p:to>
                                        <p:strVal val="0.1"/>
                                      </p:to>
                                    </p:set>
                                    <p:animEffect filter="image" prLst="opacity: 0.1">
                                      <p:cBhvr rctx="IE">
                                        <p:cTn id="28" dur="indefinite"/>
                                        <p:tgtEl>
                                          <p:spTgt spid="30"/>
                                        </p:tgtEl>
                                      </p:cBhvr>
                                    </p:animEffect>
                                  </p:childTnLst>
                                </p:cTn>
                              </p:par>
                              <p:par>
                                <p:cTn id="29" presetID="9" presetClass="emph" presetSubtype="0" grpId="0" nodeType="withEffect">
                                  <p:stCondLst>
                                    <p:cond delay="0"/>
                                  </p:stCondLst>
                                  <p:childTnLst>
                                    <p:set>
                                      <p:cBhvr>
                                        <p:cTn id="30" dur="indefinite"/>
                                        <p:tgtEl>
                                          <p:spTgt spid="31"/>
                                        </p:tgtEl>
                                        <p:attrNameLst>
                                          <p:attrName>style.opacity</p:attrName>
                                        </p:attrNameLst>
                                      </p:cBhvr>
                                      <p:to>
                                        <p:strVal val="0.1"/>
                                      </p:to>
                                    </p:set>
                                    <p:animEffect filter="image" prLst="opacity: 0.1">
                                      <p:cBhvr rctx="IE">
                                        <p:cTn id="31" dur="indefinite"/>
                                        <p:tgtEl>
                                          <p:spTgt spid="31"/>
                                        </p:tgtEl>
                                      </p:cBhvr>
                                    </p:animEffect>
                                  </p:childTnLst>
                                </p:cTn>
                              </p:par>
                              <p:par>
                                <p:cTn id="32" presetID="9" presetClass="emph" presetSubtype="0" grpId="0" nodeType="withEffect">
                                  <p:stCondLst>
                                    <p:cond delay="0"/>
                                  </p:stCondLst>
                                  <p:childTnLst>
                                    <p:set>
                                      <p:cBhvr>
                                        <p:cTn id="33" dur="indefinite"/>
                                        <p:tgtEl>
                                          <p:spTgt spid="32"/>
                                        </p:tgtEl>
                                        <p:attrNameLst>
                                          <p:attrName>style.opacity</p:attrName>
                                        </p:attrNameLst>
                                      </p:cBhvr>
                                      <p:to>
                                        <p:strVal val="0.1"/>
                                      </p:to>
                                    </p:set>
                                    <p:animEffect filter="image" prLst="opacity: 0.1">
                                      <p:cBhvr rctx="IE">
                                        <p:cTn id="34" dur="indefinite"/>
                                        <p:tgtEl>
                                          <p:spTgt spid="32"/>
                                        </p:tgtEl>
                                      </p:cBhvr>
                                    </p:animEffect>
                                  </p:childTnLst>
                                </p:cTn>
                              </p:par>
                              <p:par>
                                <p:cTn id="35" presetID="9" presetClass="emph" presetSubtype="0" grpId="0" nodeType="withEffect">
                                  <p:stCondLst>
                                    <p:cond delay="0"/>
                                  </p:stCondLst>
                                  <p:childTnLst>
                                    <p:set>
                                      <p:cBhvr>
                                        <p:cTn id="36" dur="indefinite"/>
                                        <p:tgtEl>
                                          <p:spTgt spid="33"/>
                                        </p:tgtEl>
                                        <p:attrNameLst>
                                          <p:attrName>style.opacity</p:attrName>
                                        </p:attrNameLst>
                                      </p:cBhvr>
                                      <p:to>
                                        <p:strVal val="0.1"/>
                                      </p:to>
                                    </p:set>
                                    <p:animEffect filter="image" prLst="opacity: 0.1">
                                      <p:cBhvr rctx="IE">
                                        <p:cTn id="37" dur="indefinite"/>
                                        <p:tgtEl>
                                          <p:spTgt spid="33"/>
                                        </p:tgtEl>
                                      </p:cBhvr>
                                    </p:animEffect>
                                  </p:childTnLst>
                                </p:cTn>
                              </p:par>
                              <p:par>
                                <p:cTn id="38" presetID="9" presetClass="emph" presetSubtype="0" nodeType="withEffect">
                                  <p:stCondLst>
                                    <p:cond delay="0"/>
                                  </p:stCondLst>
                                  <p:childTnLst>
                                    <p:set>
                                      <p:cBhvr>
                                        <p:cTn id="39" dur="indefinite"/>
                                        <p:tgtEl>
                                          <p:spTgt spid="42"/>
                                        </p:tgtEl>
                                        <p:attrNameLst>
                                          <p:attrName>style.opacity</p:attrName>
                                        </p:attrNameLst>
                                      </p:cBhvr>
                                      <p:to>
                                        <p:strVal val="0.1"/>
                                      </p:to>
                                    </p:set>
                                    <p:animEffect filter="image" prLst="opacity: 0.1">
                                      <p:cBhvr rctx="IE">
                                        <p:cTn id="40" dur="indefinite"/>
                                        <p:tgtEl>
                                          <p:spTgt spid="42"/>
                                        </p:tgtEl>
                                      </p:cBhvr>
                                    </p:animEffect>
                                  </p:childTnLst>
                                </p:cTn>
                              </p:par>
                              <p:par>
                                <p:cTn id="41" presetID="9" presetClass="emph" presetSubtype="0" nodeType="withEffect">
                                  <p:stCondLst>
                                    <p:cond delay="0"/>
                                  </p:stCondLst>
                                  <p:childTnLst>
                                    <p:set>
                                      <p:cBhvr>
                                        <p:cTn id="42" dur="indefinite"/>
                                        <p:tgtEl>
                                          <p:spTgt spid="44"/>
                                        </p:tgtEl>
                                        <p:attrNameLst>
                                          <p:attrName>style.opacity</p:attrName>
                                        </p:attrNameLst>
                                      </p:cBhvr>
                                      <p:to>
                                        <p:strVal val="0.1"/>
                                      </p:to>
                                    </p:set>
                                    <p:animEffect filter="image" prLst="opacity: 0.1">
                                      <p:cBhvr rctx="IE">
                                        <p:cTn id="43" dur="indefinite"/>
                                        <p:tgtEl>
                                          <p:spTgt spid="44"/>
                                        </p:tgtEl>
                                      </p:cBhvr>
                                    </p:animEffect>
                                  </p:childTnLst>
                                </p:cTn>
                              </p:par>
                              <p:par>
                                <p:cTn id="44" presetID="9" presetClass="emph" presetSubtype="0" nodeType="withEffect">
                                  <p:stCondLst>
                                    <p:cond delay="0"/>
                                  </p:stCondLst>
                                  <p:childTnLst>
                                    <p:set>
                                      <p:cBhvr>
                                        <p:cTn id="45" dur="indefinite"/>
                                        <p:tgtEl>
                                          <p:spTgt spid="46"/>
                                        </p:tgtEl>
                                        <p:attrNameLst>
                                          <p:attrName>style.opacity</p:attrName>
                                        </p:attrNameLst>
                                      </p:cBhvr>
                                      <p:to>
                                        <p:strVal val="0.1"/>
                                      </p:to>
                                    </p:set>
                                    <p:animEffect filter="image" prLst="opacity: 0.1">
                                      <p:cBhvr rctx="IE">
                                        <p:cTn id="46" dur="indefinite"/>
                                        <p:tgtEl>
                                          <p:spTgt spid="46"/>
                                        </p:tgtEl>
                                      </p:cBhvr>
                                    </p:animEffect>
                                  </p:childTnLst>
                                </p:cTn>
                              </p:par>
                              <p:par>
                                <p:cTn id="47" presetID="9" presetClass="emph" presetSubtype="0" nodeType="withEffect">
                                  <p:stCondLst>
                                    <p:cond delay="0"/>
                                  </p:stCondLst>
                                  <p:childTnLst>
                                    <p:set>
                                      <p:cBhvr>
                                        <p:cTn id="48" dur="indefinite"/>
                                        <p:tgtEl>
                                          <p:spTgt spid="48"/>
                                        </p:tgtEl>
                                        <p:attrNameLst>
                                          <p:attrName>style.opacity</p:attrName>
                                        </p:attrNameLst>
                                      </p:cBhvr>
                                      <p:to>
                                        <p:strVal val="0.1"/>
                                      </p:to>
                                    </p:set>
                                    <p:animEffect filter="image" prLst="opacity: 0.1">
                                      <p:cBhvr rctx="IE">
                                        <p:cTn id="49" dur="indefinite"/>
                                        <p:tgtEl>
                                          <p:spTgt spid="48"/>
                                        </p:tgtEl>
                                      </p:cBhvr>
                                    </p:animEffect>
                                  </p:childTnLst>
                                </p:cTn>
                              </p:par>
                              <p:par>
                                <p:cTn id="50" presetID="9" presetClass="emph" presetSubtype="0" nodeType="withEffect">
                                  <p:stCondLst>
                                    <p:cond delay="0"/>
                                  </p:stCondLst>
                                  <p:childTnLst>
                                    <p:set>
                                      <p:cBhvr>
                                        <p:cTn id="51" dur="indefinite"/>
                                        <p:tgtEl>
                                          <p:spTgt spid="49"/>
                                        </p:tgtEl>
                                        <p:attrNameLst>
                                          <p:attrName>style.opacity</p:attrName>
                                        </p:attrNameLst>
                                      </p:cBhvr>
                                      <p:to>
                                        <p:strVal val="0.1"/>
                                      </p:to>
                                    </p:set>
                                    <p:animEffect filter="image" prLst="opacity: 0.1">
                                      <p:cBhvr rctx="IE">
                                        <p:cTn id="52" dur="indefinite"/>
                                        <p:tgtEl>
                                          <p:spTgt spid="49"/>
                                        </p:tgtEl>
                                      </p:cBhvr>
                                    </p:animEffect>
                                  </p:childTnLst>
                                </p:cTn>
                              </p:par>
                              <p:par>
                                <p:cTn id="53" presetID="9" presetClass="emph" presetSubtype="0" nodeType="withEffect">
                                  <p:stCondLst>
                                    <p:cond delay="0"/>
                                  </p:stCondLst>
                                  <p:childTnLst>
                                    <p:set>
                                      <p:cBhvr>
                                        <p:cTn id="54" dur="indefinite"/>
                                        <p:tgtEl>
                                          <p:spTgt spid="50"/>
                                        </p:tgtEl>
                                        <p:attrNameLst>
                                          <p:attrName>style.opacity</p:attrName>
                                        </p:attrNameLst>
                                      </p:cBhvr>
                                      <p:to>
                                        <p:strVal val="0.1"/>
                                      </p:to>
                                    </p:set>
                                    <p:animEffect filter="image" prLst="opacity: 0.1">
                                      <p:cBhvr rctx="IE">
                                        <p:cTn id="55" dur="indefinite"/>
                                        <p:tgtEl>
                                          <p:spTgt spid="50"/>
                                        </p:tgtEl>
                                      </p:cBhvr>
                                    </p:animEffect>
                                  </p:childTnLst>
                                </p:cTn>
                              </p:par>
                              <p:par>
                                <p:cTn id="56" presetID="9" presetClass="emph" presetSubtype="0" nodeType="withEffect">
                                  <p:stCondLst>
                                    <p:cond delay="0"/>
                                  </p:stCondLst>
                                  <p:childTnLst>
                                    <p:set>
                                      <p:cBhvr>
                                        <p:cTn id="57" dur="indefinite"/>
                                        <p:tgtEl>
                                          <p:spTgt spid="51"/>
                                        </p:tgtEl>
                                        <p:attrNameLst>
                                          <p:attrName>style.opacity</p:attrName>
                                        </p:attrNameLst>
                                      </p:cBhvr>
                                      <p:to>
                                        <p:strVal val="0.1"/>
                                      </p:to>
                                    </p:set>
                                    <p:animEffect filter="image" prLst="opacity: 0.1">
                                      <p:cBhvr rctx="IE">
                                        <p:cTn id="58" dur="indefinite"/>
                                        <p:tgtEl>
                                          <p:spTgt spid="51"/>
                                        </p:tgtEl>
                                      </p:cBhvr>
                                    </p:animEffect>
                                  </p:childTnLst>
                                </p:cTn>
                              </p:par>
                              <p:par>
                                <p:cTn id="59" presetID="9" presetClass="emph" presetSubtype="0" nodeType="withEffect">
                                  <p:stCondLst>
                                    <p:cond delay="0"/>
                                  </p:stCondLst>
                                  <p:childTnLst>
                                    <p:set>
                                      <p:cBhvr>
                                        <p:cTn id="60" dur="indefinite"/>
                                        <p:tgtEl>
                                          <p:spTgt spid="53"/>
                                        </p:tgtEl>
                                        <p:attrNameLst>
                                          <p:attrName>style.opacity</p:attrName>
                                        </p:attrNameLst>
                                      </p:cBhvr>
                                      <p:to>
                                        <p:strVal val="0.1"/>
                                      </p:to>
                                    </p:set>
                                    <p:animEffect filter="image" prLst="opacity: 0.1">
                                      <p:cBhvr rctx="IE">
                                        <p:cTn id="61" dur="indefinite"/>
                                        <p:tgtEl>
                                          <p:spTgt spid="53"/>
                                        </p:tgtEl>
                                      </p:cBhvr>
                                    </p:animEffect>
                                  </p:childTnLst>
                                </p:cTn>
                              </p:par>
                              <p:par>
                                <p:cTn id="62" presetID="9" presetClass="emph" presetSubtype="0" nodeType="withEffect">
                                  <p:stCondLst>
                                    <p:cond delay="0"/>
                                  </p:stCondLst>
                                  <p:childTnLst>
                                    <p:set>
                                      <p:cBhvr>
                                        <p:cTn id="63" dur="indefinite"/>
                                        <p:tgtEl>
                                          <p:spTgt spid="60"/>
                                        </p:tgtEl>
                                        <p:attrNameLst>
                                          <p:attrName>style.opacity</p:attrName>
                                        </p:attrNameLst>
                                      </p:cBhvr>
                                      <p:to>
                                        <p:strVal val="0.1"/>
                                      </p:to>
                                    </p:set>
                                    <p:animEffect filter="image" prLst="opacity: 0.1">
                                      <p:cBhvr rctx="IE">
                                        <p:cTn id="64" dur="indefinite"/>
                                        <p:tgtEl>
                                          <p:spTgt spid="60"/>
                                        </p:tgtEl>
                                      </p:cBhvr>
                                    </p:animEffect>
                                  </p:childTnLst>
                                </p:cTn>
                              </p:par>
                              <p:par>
                                <p:cTn id="65" presetID="9" presetClass="emph" presetSubtype="0" nodeType="withEffect">
                                  <p:stCondLst>
                                    <p:cond delay="0"/>
                                  </p:stCondLst>
                                  <p:childTnLst>
                                    <p:set>
                                      <p:cBhvr>
                                        <p:cTn id="66" dur="indefinite"/>
                                        <p:tgtEl>
                                          <p:spTgt spid="66"/>
                                        </p:tgtEl>
                                        <p:attrNameLst>
                                          <p:attrName>style.opacity</p:attrName>
                                        </p:attrNameLst>
                                      </p:cBhvr>
                                      <p:to>
                                        <p:strVal val="0.1"/>
                                      </p:to>
                                    </p:set>
                                    <p:animEffect filter="image" prLst="opacity: 0.1">
                                      <p:cBhvr rctx="IE">
                                        <p:cTn id="67" dur="indefinite"/>
                                        <p:tgtEl>
                                          <p:spTgt spid="66"/>
                                        </p:tgtEl>
                                      </p:cBhvr>
                                    </p:animEffect>
                                  </p:childTnLst>
                                </p:cTn>
                              </p:par>
                              <p:par>
                                <p:cTn id="68" presetID="9" presetClass="emph" presetSubtype="0" nodeType="withEffect">
                                  <p:stCondLst>
                                    <p:cond delay="0"/>
                                  </p:stCondLst>
                                  <p:childTnLst>
                                    <p:set>
                                      <p:cBhvr>
                                        <p:cTn id="69" dur="indefinite"/>
                                        <p:tgtEl>
                                          <p:spTgt spid="68"/>
                                        </p:tgtEl>
                                        <p:attrNameLst>
                                          <p:attrName>style.opacity</p:attrName>
                                        </p:attrNameLst>
                                      </p:cBhvr>
                                      <p:to>
                                        <p:strVal val="0.1"/>
                                      </p:to>
                                    </p:set>
                                    <p:animEffect filter="image" prLst="opacity: 0.1">
                                      <p:cBhvr rctx="IE">
                                        <p:cTn id="70" dur="indefinite"/>
                                        <p:tgtEl>
                                          <p:spTgt spid="68"/>
                                        </p:tgtEl>
                                      </p:cBhvr>
                                    </p:animEffect>
                                  </p:childTnLst>
                                </p:cTn>
                              </p:par>
                              <p:par>
                                <p:cTn id="71" presetID="9" presetClass="emph" presetSubtype="0" nodeType="withEffect">
                                  <p:stCondLst>
                                    <p:cond delay="0"/>
                                  </p:stCondLst>
                                  <p:childTnLst>
                                    <p:set>
                                      <p:cBhvr>
                                        <p:cTn id="72" dur="indefinite"/>
                                        <p:tgtEl>
                                          <p:spTgt spid="72"/>
                                        </p:tgtEl>
                                        <p:attrNameLst>
                                          <p:attrName>style.opacity</p:attrName>
                                        </p:attrNameLst>
                                      </p:cBhvr>
                                      <p:to>
                                        <p:strVal val="0.1"/>
                                      </p:to>
                                    </p:set>
                                    <p:animEffect filter="image" prLst="opacity: 0.1">
                                      <p:cBhvr rctx="IE">
                                        <p:cTn id="73" dur="indefinite"/>
                                        <p:tgtEl>
                                          <p:spTgt spid="72"/>
                                        </p:tgtEl>
                                      </p:cBhvr>
                                    </p:animEffect>
                                  </p:childTnLst>
                                </p:cTn>
                              </p:par>
                              <p:par>
                                <p:cTn id="74" presetID="9" presetClass="emph" presetSubtype="0" nodeType="withEffect">
                                  <p:stCondLst>
                                    <p:cond delay="0"/>
                                  </p:stCondLst>
                                  <p:childTnLst>
                                    <p:set>
                                      <p:cBhvr>
                                        <p:cTn id="75" dur="indefinite"/>
                                        <p:tgtEl>
                                          <p:spTgt spid="74"/>
                                        </p:tgtEl>
                                        <p:attrNameLst>
                                          <p:attrName>style.opacity</p:attrName>
                                        </p:attrNameLst>
                                      </p:cBhvr>
                                      <p:to>
                                        <p:strVal val="0.1"/>
                                      </p:to>
                                    </p:set>
                                    <p:animEffect filter="image" prLst="opacity: 0.1">
                                      <p:cBhvr rctx="IE">
                                        <p:cTn id="76" dur="indefinite"/>
                                        <p:tgtEl>
                                          <p:spTgt spid="74"/>
                                        </p:tgtEl>
                                      </p:cBhvr>
                                    </p:animEffect>
                                  </p:childTnLst>
                                </p:cTn>
                              </p:par>
                              <p:par>
                                <p:cTn id="77" presetID="9" presetClass="emph" presetSubtype="0" nodeType="withEffect">
                                  <p:stCondLst>
                                    <p:cond delay="0"/>
                                  </p:stCondLst>
                                  <p:childTnLst>
                                    <p:set>
                                      <p:cBhvr>
                                        <p:cTn id="78" dur="indefinite"/>
                                        <p:tgtEl>
                                          <p:spTgt spid="76"/>
                                        </p:tgtEl>
                                        <p:attrNameLst>
                                          <p:attrName>style.opacity</p:attrName>
                                        </p:attrNameLst>
                                      </p:cBhvr>
                                      <p:to>
                                        <p:strVal val="0.1"/>
                                      </p:to>
                                    </p:set>
                                    <p:animEffect filter="image" prLst="opacity: 0.1">
                                      <p:cBhvr rctx="IE">
                                        <p:cTn id="79" dur="indefinite"/>
                                        <p:tgtEl>
                                          <p:spTgt spid="76"/>
                                        </p:tgtEl>
                                      </p:cBhvr>
                                    </p:animEffect>
                                  </p:childTnLst>
                                </p:cTn>
                              </p:par>
                              <p:par>
                                <p:cTn id="80" presetID="9" presetClass="emph" presetSubtype="0" nodeType="withEffect">
                                  <p:stCondLst>
                                    <p:cond delay="0"/>
                                  </p:stCondLst>
                                  <p:childTnLst>
                                    <p:set>
                                      <p:cBhvr>
                                        <p:cTn id="81" dur="indefinite"/>
                                        <p:tgtEl>
                                          <p:spTgt spid="3"/>
                                        </p:tgtEl>
                                        <p:attrNameLst>
                                          <p:attrName>style.opacity</p:attrName>
                                        </p:attrNameLst>
                                      </p:cBhvr>
                                      <p:to>
                                        <p:strVal val="0.1"/>
                                      </p:to>
                                    </p:set>
                                    <p:animEffect filter="image" prLst="opacity: 0.1">
                                      <p:cBhvr rctx="IE">
                                        <p:cTn id="82" dur="indefinite"/>
                                        <p:tgtEl>
                                          <p:spTgt spid="3"/>
                                        </p:tgtEl>
                                      </p:cBhvr>
                                    </p:animEffect>
                                  </p:childTnLst>
                                </p:cTn>
                              </p:par>
                              <p:par>
                                <p:cTn id="83" presetID="9" presetClass="emph" presetSubtype="0" nodeType="withEffect">
                                  <p:stCondLst>
                                    <p:cond delay="0"/>
                                  </p:stCondLst>
                                  <p:childTnLst>
                                    <p:set>
                                      <p:cBhvr>
                                        <p:cTn id="84" dur="indefinite"/>
                                        <p:tgtEl>
                                          <p:spTgt spid="10"/>
                                        </p:tgtEl>
                                        <p:attrNameLst>
                                          <p:attrName>style.opacity</p:attrName>
                                        </p:attrNameLst>
                                      </p:cBhvr>
                                      <p:to>
                                        <p:strVal val="0.1"/>
                                      </p:to>
                                    </p:set>
                                    <p:animEffect filter="image" prLst="opacity: 0.1">
                                      <p:cBhvr rctx="IE">
                                        <p:cTn id="85" dur="indefinite"/>
                                        <p:tgtEl>
                                          <p:spTgt spid="10"/>
                                        </p:tgtEl>
                                      </p:cBhvr>
                                    </p:animEffect>
                                  </p:childTnLst>
                                </p:cTn>
                              </p:par>
                              <p:par>
                                <p:cTn id="86" presetID="9" presetClass="emph" presetSubtype="0" nodeType="withEffect">
                                  <p:stCondLst>
                                    <p:cond delay="0"/>
                                  </p:stCondLst>
                                  <p:childTnLst>
                                    <p:set>
                                      <p:cBhvr>
                                        <p:cTn id="87" dur="indefinite"/>
                                        <p:tgtEl>
                                          <p:spTgt spid="13"/>
                                        </p:tgtEl>
                                        <p:attrNameLst>
                                          <p:attrName>style.opacity</p:attrName>
                                        </p:attrNameLst>
                                      </p:cBhvr>
                                      <p:to>
                                        <p:strVal val="0.1"/>
                                      </p:to>
                                    </p:set>
                                    <p:animEffect filter="image" prLst="opacity: 0.1">
                                      <p:cBhvr rctx="IE">
                                        <p:cTn id="88" dur="indefinite"/>
                                        <p:tgtEl>
                                          <p:spTgt spid="13"/>
                                        </p:tgtEl>
                                      </p:cBhvr>
                                    </p:animEffect>
                                  </p:childTnLst>
                                </p:cTn>
                              </p:par>
                              <p:par>
                                <p:cTn id="89" presetID="9" presetClass="emph" presetSubtype="0" nodeType="withEffect">
                                  <p:stCondLst>
                                    <p:cond delay="0"/>
                                  </p:stCondLst>
                                  <p:childTnLst>
                                    <p:set>
                                      <p:cBhvr>
                                        <p:cTn id="90" dur="indefinite"/>
                                        <p:tgtEl>
                                          <p:spTgt spid="15"/>
                                        </p:tgtEl>
                                        <p:attrNameLst>
                                          <p:attrName>style.opacity</p:attrName>
                                        </p:attrNameLst>
                                      </p:cBhvr>
                                      <p:to>
                                        <p:strVal val="0.1"/>
                                      </p:to>
                                    </p:set>
                                    <p:animEffect filter="image" prLst="opacity: 0.1">
                                      <p:cBhvr rctx="IE">
                                        <p:cTn id="91" dur="indefinite"/>
                                        <p:tgtEl>
                                          <p:spTgt spid="15"/>
                                        </p:tgtEl>
                                      </p:cBhvr>
                                    </p:animEffect>
                                  </p:childTnLst>
                                </p:cTn>
                              </p:par>
                              <p:par>
                                <p:cTn id="92" presetID="9" presetClass="emph" presetSubtype="0" nodeType="withEffect">
                                  <p:stCondLst>
                                    <p:cond delay="0"/>
                                  </p:stCondLst>
                                  <p:childTnLst>
                                    <p:set>
                                      <p:cBhvr>
                                        <p:cTn id="93" dur="indefinite"/>
                                        <p:tgtEl>
                                          <p:spTgt spid="17"/>
                                        </p:tgtEl>
                                        <p:attrNameLst>
                                          <p:attrName>style.opacity</p:attrName>
                                        </p:attrNameLst>
                                      </p:cBhvr>
                                      <p:to>
                                        <p:strVal val="0.1"/>
                                      </p:to>
                                    </p:set>
                                    <p:animEffect filter="image" prLst="opacity: 0.1">
                                      <p:cBhvr rctx="IE">
                                        <p:cTn id="94" dur="indefinite"/>
                                        <p:tgtEl>
                                          <p:spTgt spid="17"/>
                                        </p:tgtEl>
                                      </p:cBhvr>
                                    </p:animEffect>
                                  </p:childTnLst>
                                </p:cTn>
                              </p:par>
                              <p:par>
                                <p:cTn id="95" presetID="9" presetClass="emph" presetSubtype="0" grpId="0" nodeType="withEffect">
                                  <p:stCondLst>
                                    <p:cond delay="0"/>
                                  </p:stCondLst>
                                  <p:childTnLst>
                                    <p:set>
                                      <p:cBhvr>
                                        <p:cTn id="96" dur="indefinite"/>
                                        <p:tgtEl>
                                          <p:spTgt spid="20"/>
                                        </p:tgtEl>
                                        <p:attrNameLst>
                                          <p:attrName>style.opacity</p:attrName>
                                        </p:attrNameLst>
                                      </p:cBhvr>
                                      <p:to>
                                        <p:strVal val="0.1"/>
                                      </p:to>
                                    </p:set>
                                    <p:animEffect filter="image" prLst="opacity: 0.1">
                                      <p:cBhvr rctx="IE">
                                        <p:cTn id="97" dur="indefinite"/>
                                        <p:tgtEl>
                                          <p:spTgt spid="20"/>
                                        </p:tgtEl>
                                      </p:cBhvr>
                                    </p:animEffect>
                                  </p:childTnLst>
                                </p:cTn>
                              </p:par>
                              <p:par>
                                <p:cTn id="98" presetID="9" presetClass="emph" presetSubtype="0" grpId="0" nodeType="withEffect">
                                  <p:stCondLst>
                                    <p:cond delay="0"/>
                                  </p:stCondLst>
                                  <p:childTnLst>
                                    <p:set>
                                      <p:cBhvr>
                                        <p:cTn id="99" dur="indefinite"/>
                                        <p:tgtEl>
                                          <p:spTgt spid="126"/>
                                        </p:tgtEl>
                                        <p:attrNameLst>
                                          <p:attrName>style.opacity</p:attrName>
                                        </p:attrNameLst>
                                      </p:cBhvr>
                                      <p:to>
                                        <p:strVal val="0.1"/>
                                      </p:to>
                                    </p:set>
                                    <p:animEffect filter="image" prLst="opacity: 0.1">
                                      <p:cBhvr rctx="IE">
                                        <p:cTn id="100" dur="indefinite"/>
                                        <p:tgtEl>
                                          <p:spTgt spid="126"/>
                                        </p:tgtEl>
                                      </p:cBhvr>
                                    </p:animEffect>
                                  </p:childTnLst>
                                </p:cTn>
                              </p:par>
                              <p:par>
                                <p:cTn id="101" presetID="9" presetClass="emph" presetSubtype="0" nodeType="withEffect">
                                  <p:stCondLst>
                                    <p:cond delay="0"/>
                                  </p:stCondLst>
                                  <p:childTnLst>
                                    <p:set>
                                      <p:cBhvr>
                                        <p:cTn id="102" dur="indefinite"/>
                                        <p:tgtEl>
                                          <p:spTgt spid="16"/>
                                        </p:tgtEl>
                                        <p:attrNameLst>
                                          <p:attrName>style.opacity</p:attrName>
                                        </p:attrNameLst>
                                      </p:cBhvr>
                                      <p:to>
                                        <p:strVal val="0.1"/>
                                      </p:to>
                                    </p:set>
                                    <p:animEffect filter="image" prLst="opacity: 0.1">
                                      <p:cBhvr rctx="IE">
                                        <p:cTn id="103" dur="indefinite"/>
                                        <p:tgtEl>
                                          <p:spTgt spid="16"/>
                                        </p:tgtEl>
                                      </p:cBhvr>
                                    </p:animEffect>
                                  </p:childTnLst>
                                </p:cTn>
                              </p:par>
                              <p:par>
                                <p:cTn id="104" presetID="9" presetClass="emph" presetSubtype="0" nodeType="withEffect">
                                  <p:stCondLst>
                                    <p:cond delay="0"/>
                                  </p:stCondLst>
                                  <p:childTnLst>
                                    <p:set>
                                      <p:cBhvr>
                                        <p:cTn id="105" dur="indefinite"/>
                                        <p:tgtEl>
                                          <p:spTgt spid="19"/>
                                        </p:tgtEl>
                                        <p:attrNameLst>
                                          <p:attrName>style.opacity</p:attrName>
                                        </p:attrNameLst>
                                      </p:cBhvr>
                                      <p:to>
                                        <p:strVal val="0.1"/>
                                      </p:to>
                                    </p:set>
                                    <p:animEffect filter="image" prLst="opacity: 0.1">
                                      <p:cBhvr rctx="IE">
                                        <p:cTn id="106" dur="indefinite"/>
                                        <p:tgtEl>
                                          <p:spTgt spid="19"/>
                                        </p:tgtEl>
                                      </p:cBhvr>
                                    </p:animEffect>
                                  </p:childTnLst>
                                </p:cTn>
                              </p:par>
                              <p:par>
                                <p:cTn id="107" presetID="9" presetClass="emph" presetSubtype="0" nodeType="withEffect">
                                  <p:stCondLst>
                                    <p:cond delay="0"/>
                                  </p:stCondLst>
                                  <p:childTnLst>
                                    <p:set>
                                      <p:cBhvr>
                                        <p:cTn id="108" dur="indefinite"/>
                                        <p:tgtEl>
                                          <p:spTgt spid="9"/>
                                        </p:tgtEl>
                                        <p:attrNameLst>
                                          <p:attrName>style.opacity</p:attrName>
                                        </p:attrNameLst>
                                      </p:cBhvr>
                                      <p:to>
                                        <p:strVal val="0.1"/>
                                      </p:to>
                                    </p:set>
                                    <p:animEffect filter="image" prLst="opacity: 0.1">
                                      <p:cBhvr rctx="IE">
                                        <p:cTn id="109" dur="indefinite"/>
                                        <p:tgtEl>
                                          <p:spTgt spid="9"/>
                                        </p:tgtEl>
                                      </p:cBhvr>
                                    </p:animEffect>
                                  </p:childTnLst>
                                </p:cTn>
                              </p:par>
                              <p:par>
                                <p:cTn id="110" presetID="9" presetClass="emph" presetSubtype="0" nodeType="withEffect">
                                  <p:stCondLst>
                                    <p:cond delay="0"/>
                                  </p:stCondLst>
                                  <p:childTnLst>
                                    <p:set>
                                      <p:cBhvr>
                                        <p:cTn id="111" dur="indefinite"/>
                                        <p:tgtEl>
                                          <p:spTgt spid="18"/>
                                        </p:tgtEl>
                                        <p:attrNameLst>
                                          <p:attrName>style.opacity</p:attrName>
                                        </p:attrNameLst>
                                      </p:cBhvr>
                                      <p:to>
                                        <p:strVal val="0.1"/>
                                      </p:to>
                                    </p:set>
                                    <p:animEffect filter="image" prLst="opacity: 0.1">
                                      <p:cBhvr rctx="IE">
                                        <p:cTn id="112" dur="indefinite"/>
                                        <p:tgtEl>
                                          <p:spTgt spid="18"/>
                                        </p:tgtEl>
                                      </p:cBhvr>
                                    </p:animEffect>
                                  </p:childTnLst>
                                </p:cTn>
                              </p:par>
                              <p:par>
                                <p:cTn id="113" presetID="9" presetClass="emph" presetSubtype="0" nodeType="withEffect">
                                  <p:stCondLst>
                                    <p:cond delay="0"/>
                                  </p:stCondLst>
                                  <p:childTnLst>
                                    <p:set>
                                      <p:cBhvr>
                                        <p:cTn id="114" dur="indefinite"/>
                                        <p:tgtEl>
                                          <p:spTgt spid="25"/>
                                        </p:tgtEl>
                                        <p:attrNameLst>
                                          <p:attrName>style.opacity</p:attrName>
                                        </p:attrNameLst>
                                      </p:cBhvr>
                                      <p:to>
                                        <p:strVal val="0.1"/>
                                      </p:to>
                                    </p:set>
                                    <p:animEffect filter="image" prLst="opacity: 0.1">
                                      <p:cBhvr rctx="IE">
                                        <p:cTn id="115" dur="indefinite"/>
                                        <p:tgtEl>
                                          <p:spTgt spid="25"/>
                                        </p:tgtEl>
                                      </p:cBhvr>
                                    </p:animEffect>
                                  </p:childTnLst>
                                </p:cTn>
                              </p:par>
                              <p:par>
                                <p:cTn id="116" presetID="9" presetClass="emph" presetSubtype="0" nodeType="withEffect">
                                  <p:stCondLst>
                                    <p:cond delay="0"/>
                                  </p:stCondLst>
                                  <p:childTnLst>
                                    <p:set>
                                      <p:cBhvr>
                                        <p:cTn id="117" dur="indefinite"/>
                                        <p:tgtEl>
                                          <p:spTgt spid="34"/>
                                        </p:tgtEl>
                                        <p:attrNameLst>
                                          <p:attrName>style.opacity</p:attrName>
                                        </p:attrNameLst>
                                      </p:cBhvr>
                                      <p:to>
                                        <p:strVal val="0.1"/>
                                      </p:to>
                                    </p:set>
                                    <p:animEffect filter="image" prLst="opacity: 0.1">
                                      <p:cBhvr rctx="IE">
                                        <p:cTn id="118" dur="indefinite"/>
                                        <p:tgtEl>
                                          <p:spTgt spid="34"/>
                                        </p:tgtEl>
                                      </p:cBhvr>
                                    </p:animEffect>
                                  </p:childTnLst>
                                </p:cTn>
                              </p:par>
                              <p:par>
                                <p:cTn id="119" presetID="9" presetClass="emph" presetSubtype="0" nodeType="withEffect">
                                  <p:stCondLst>
                                    <p:cond delay="0"/>
                                  </p:stCondLst>
                                  <p:childTnLst>
                                    <p:set>
                                      <p:cBhvr>
                                        <p:cTn id="120" dur="indefinite"/>
                                        <p:tgtEl>
                                          <p:spTgt spid="38"/>
                                        </p:tgtEl>
                                        <p:attrNameLst>
                                          <p:attrName>style.opacity</p:attrName>
                                        </p:attrNameLst>
                                      </p:cBhvr>
                                      <p:to>
                                        <p:strVal val="0.1"/>
                                      </p:to>
                                    </p:set>
                                    <p:animEffect filter="image" prLst="opacity: 0.1">
                                      <p:cBhvr rctx="IE">
                                        <p:cTn id="121" dur="indefinite"/>
                                        <p:tgtEl>
                                          <p:spTgt spid="38"/>
                                        </p:tgtEl>
                                      </p:cBhvr>
                                    </p:animEffect>
                                  </p:childTnLst>
                                </p:cTn>
                              </p:par>
                              <p:par>
                                <p:cTn id="122" presetID="9" presetClass="emph" presetSubtype="0" nodeType="withEffect">
                                  <p:stCondLst>
                                    <p:cond delay="0"/>
                                  </p:stCondLst>
                                  <p:childTnLst>
                                    <p:set>
                                      <p:cBhvr>
                                        <p:cTn id="123" dur="indefinite"/>
                                        <p:tgtEl>
                                          <p:spTgt spid="47"/>
                                        </p:tgtEl>
                                        <p:attrNameLst>
                                          <p:attrName>style.opacity</p:attrName>
                                        </p:attrNameLst>
                                      </p:cBhvr>
                                      <p:to>
                                        <p:strVal val="0.1"/>
                                      </p:to>
                                    </p:set>
                                    <p:animEffect filter="image" prLst="opacity: 0.1">
                                      <p:cBhvr rctx="IE">
                                        <p:cTn id="124" dur="indefinite"/>
                                        <p:tgtEl>
                                          <p:spTgt spid="47"/>
                                        </p:tgtEl>
                                      </p:cBhvr>
                                    </p:animEffect>
                                  </p:childTnLst>
                                </p:cTn>
                              </p:par>
                              <p:par>
                                <p:cTn id="125" presetID="9" presetClass="emph" presetSubtype="0" nodeType="withEffect">
                                  <p:stCondLst>
                                    <p:cond delay="0"/>
                                  </p:stCondLst>
                                  <p:childTnLst>
                                    <p:set>
                                      <p:cBhvr>
                                        <p:cTn id="126" dur="indefinite"/>
                                        <p:tgtEl>
                                          <p:spTgt spid="14"/>
                                        </p:tgtEl>
                                        <p:attrNameLst>
                                          <p:attrName>style.opacity</p:attrName>
                                        </p:attrNameLst>
                                      </p:cBhvr>
                                      <p:to>
                                        <p:strVal val="0.1"/>
                                      </p:to>
                                    </p:set>
                                    <p:animEffect filter="image" prLst="opacity: 0.1">
                                      <p:cBhvr rctx="IE">
                                        <p:cTn id="127" dur="indefinite"/>
                                        <p:tgtEl>
                                          <p:spTgt spid="14"/>
                                        </p:tgtEl>
                                      </p:cBhvr>
                                    </p:animEffect>
                                  </p:childTnLst>
                                </p:cTn>
                              </p:par>
                              <p:par>
                                <p:cTn id="128" presetID="9" presetClass="emph" presetSubtype="0" nodeType="withEffect">
                                  <p:stCondLst>
                                    <p:cond delay="0"/>
                                  </p:stCondLst>
                                  <p:childTnLst>
                                    <p:set>
                                      <p:cBhvr>
                                        <p:cTn id="129" dur="indefinite"/>
                                        <p:tgtEl>
                                          <p:spTgt spid="21"/>
                                        </p:tgtEl>
                                        <p:attrNameLst>
                                          <p:attrName>style.opacity</p:attrName>
                                        </p:attrNameLst>
                                      </p:cBhvr>
                                      <p:to>
                                        <p:strVal val="0.1"/>
                                      </p:to>
                                    </p:set>
                                    <p:animEffect filter="image" prLst="opacity: 0.1">
                                      <p:cBhvr rctx="IE">
                                        <p:cTn id="130" dur="indefinite"/>
                                        <p:tgtEl>
                                          <p:spTgt spid="21"/>
                                        </p:tgtEl>
                                      </p:cBhvr>
                                    </p:animEffect>
                                  </p:childTnLst>
                                </p:cTn>
                              </p:par>
                              <p:par>
                                <p:cTn id="131" presetID="9" presetClass="emph" presetSubtype="0" nodeType="withEffect">
                                  <p:stCondLst>
                                    <p:cond delay="0"/>
                                  </p:stCondLst>
                                  <p:childTnLst>
                                    <p:set>
                                      <p:cBhvr>
                                        <p:cTn id="132" dur="indefinite"/>
                                        <p:tgtEl>
                                          <p:spTgt spid="2"/>
                                        </p:tgtEl>
                                        <p:attrNameLst>
                                          <p:attrName>style.opacity</p:attrName>
                                        </p:attrNameLst>
                                      </p:cBhvr>
                                      <p:to>
                                        <p:strVal val="0.1"/>
                                      </p:to>
                                    </p:set>
                                    <p:animEffect filter="image" prLst="opacity: 0.1">
                                      <p:cBhvr rctx="IE">
                                        <p:cTn id="133" dur="indefinite"/>
                                        <p:tgtEl>
                                          <p:spTgt spid="2"/>
                                        </p:tgtEl>
                                      </p:cBhvr>
                                    </p:animEffect>
                                  </p:childTnLst>
                                </p:cTn>
                              </p:par>
                              <p:par>
                                <p:cTn id="134" presetID="9" presetClass="emph" presetSubtype="0" nodeType="withEffect">
                                  <p:stCondLst>
                                    <p:cond delay="0"/>
                                  </p:stCondLst>
                                  <p:childTnLst>
                                    <p:set>
                                      <p:cBhvr>
                                        <p:cTn id="135" dur="indefinite"/>
                                        <p:tgtEl>
                                          <p:spTgt spid="23"/>
                                        </p:tgtEl>
                                        <p:attrNameLst>
                                          <p:attrName>style.opacity</p:attrName>
                                        </p:attrNameLst>
                                      </p:cBhvr>
                                      <p:to>
                                        <p:strVal val="0.1"/>
                                      </p:to>
                                    </p:set>
                                    <p:animEffect filter="image" prLst="opacity: 0.1">
                                      <p:cBhvr rctx="IE">
                                        <p:cTn id="136" dur="indefinite"/>
                                        <p:tgtEl>
                                          <p:spTgt spid="23"/>
                                        </p:tgtEl>
                                      </p:cBhvr>
                                    </p:animEffect>
                                  </p:childTnLst>
                                </p:cTn>
                              </p:par>
                              <p:par>
                                <p:cTn id="137" presetID="9" presetClass="emph" presetSubtype="0" nodeType="withEffect">
                                  <p:stCondLst>
                                    <p:cond delay="0"/>
                                  </p:stCondLst>
                                  <p:childTnLst>
                                    <p:set>
                                      <p:cBhvr>
                                        <p:cTn id="138" dur="indefinite"/>
                                        <p:tgtEl>
                                          <p:spTgt spid="22"/>
                                        </p:tgtEl>
                                        <p:attrNameLst>
                                          <p:attrName>style.opacity</p:attrName>
                                        </p:attrNameLst>
                                      </p:cBhvr>
                                      <p:to>
                                        <p:strVal val="0.1"/>
                                      </p:to>
                                    </p:set>
                                    <p:animEffect filter="image" prLst="opacity: 0.1">
                                      <p:cBhvr rctx="IE">
                                        <p:cTn id="139" dur="indefinite"/>
                                        <p:tgtEl>
                                          <p:spTgt spid="22"/>
                                        </p:tgtEl>
                                      </p:cBhvr>
                                    </p:animEffect>
                                  </p:childTnLst>
                                </p:cTn>
                              </p:par>
                              <p:par>
                                <p:cTn id="140" presetID="9" presetClass="emph" presetSubtype="0" nodeType="withEffect">
                                  <p:stCondLst>
                                    <p:cond delay="0"/>
                                  </p:stCondLst>
                                  <p:childTnLst>
                                    <p:set>
                                      <p:cBhvr>
                                        <p:cTn id="141" dur="indefinite"/>
                                        <p:tgtEl>
                                          <p:spTgt spid="57"/>
                                        </p:tgtEl>
                                        <p:attrNameLst>
                                          <p:attrName>style.opacity</p:attrName>
                                        </p:attrNameLst>
                                      </p:cBhvr>
                                      <p:to>
                                        <p:strVal val="0.1"/>
                                      </p:to>
                                    </p:set>
                                    <p:animEffect filter="image" prLst="opacity: 0.1">
                                      <p:cBhvr rctx="IE">
                                        <p:cTn id="142" dur="indefinite"/>
                                        <p:tgtEl>
                                          <p:spTgt spid="57"/>
                                        </p:tgtEl>
                                      </p:cBhvr>
                                    </p:animEffect>
                                  </p:childTnLst>
                                </p:cTn>
                              </p:par>
                              <p:par>
                                <p:cTn id="143" presetID="9" presetClass="emph" presetSubtype="0" nodeType="withEffect">
                                  <p:stCondLst>
                                    <p:cond delay="0"/>
                                  </p:stCondLst>
                                  <p:childTnLst>
                                    <p:set>
                                      <p:cBhvr>
                                        <p:cTn id="144" dur="indefinite"/>
                                        <p:tgtEl>
                                          <p:spTgt spid="59"/>
                                        </p:tgtEl>
                                        <p:attrNameLst>
                                          <p:attrName>style.opacity</p:attrName>
                                        </p:attrNameLst>
                                      </p:cBhvr>
                                      <p:to>
                                        <p:strVal val="0.1"/>
                                      </p:to>
                                    </p:set>
                                    <p:animEffect filter="image" prLst="opacity: 0.1">
                                      <p:cBhvr rctx="IE">
                                        <p:cTn id="145" dur="indefinite"/>
                                        <p:tgtEl>
                                          <p:spTgt spid="59"/>
                                        </p:tgtEl>
                                      </p:cBhvr>
                                    </p:animEffect>
                                  </p:childTnLst>
                                </p:cTn>
                              </p:par>
                              <p:par>
                                <p:cTn id="146" presetID="9" presetClass="emph" presetSubtype="0" nodeType="withEffect">
                                  <p:stCondLst>
                                    <p:cond delay="0"/>
                                  </p:stCondLst>
                                  <p:childTnLst>
                                    <p:set>
                                      <p:cBhvr>
                                        <p:cTn id="147" dur="indefinite"/>
                                        <p:tgtEl>
                                          <p:spTgt spid="61"/>
                                        </p:tgtEl>
                                        <p:attrNameLst>
                                          <p:attrName>style.opacity</p:attrName>
                                        </p:attrNameLst>
                                      </p:cBhvr>
                                      <p:to>
                                        <p:strVal val="0.1"/>
                                      </p:to>
                                    </p:set>
                                    <p:animEffect filter="image" prLst="opacity: 0.1">
                                      <p:cBhvr rctx="IE">
                                        <p:cTn id="148" dur="indefinite"/>
                                        <p:tgtEl>
                                          <p:spTgt spid="61"/>
                                        </p:tgtEl>
                                      </p:cBhvr>
                                    </p:animEffect>
                                  </p:childTnLst>
                                </p:cTn>
                              </p:par>
                              <p:par>
                                <p:cTn id="149" presetID="9" presetClass="emph" presetSubtype="0" nodeType="withEffect">
                                  <p:stCondLst>
                                    <p:cond delay="0"/>
                                  </p:stCondLst>
                                  <p:childTnLst>
                                    <p:set>
                                      <p:cBhvr>
                                        <p:cTn id="150" dur="indefinite"/>
                                        <p:tgtEl>
                                          <p:spTgt spid="71"/>
                                        </p:tgtEl>
                                        <p:attrNameLst>
                                          <p:attrName>style.opacity</p:attrName>
                                        </p:attrNameLst>
                                      </p:cBhvr>
                                      <p:to>
                                        <p:strVal val="0.1"/>
                                      </p:to>
                                    </p:set>
                                    <p:animEffect filter="image" prLst="opacity: 0.1">
                                      <p:cBhvr rctx="IE">
                                        <p:cTn id="151" dur="indefinite"/>
                                        <p:tgtEl>
                                          <p:spTgt spid="71"/>
                                        </p:tgtEl>
                                      </p:cBhvr>
                                    </p:animEffect>
                                  </p:childTnLst>
                                </p:cTn>
                              </p:par>
                              <p:par>
                                <p:cTn id="152" presetID="9" presetClass="emph" presetSubtype="0" nodeType="withEffect">
                                  <p:stCondLst>
                                    <p:cond delay="0"/>
                                  </p:stCondLst>
                                  <p:childTnLst>
                                    <p:set>
                                      <p:cBhvr>
                                        <p:cTn id="153" dur="indefinite"/>
                                        <p:tgtEl>
                                          <p:spTgt spid="65"/>
                                        </p:tgtEl>
                                        <p:attrNameLst>
                                          <p:attrName>style.opacity</p:attrName>
                                        </p:attrNameLst>
                                      </p:cBhvr>
                                      <p:to>
                                        <p:strVal val="0.1"/>
                                      </p:to>
                                    </p:set>
                                    <p:animEffect filter="image" prLst="opacity: 0.1">
                                      <p:cBhvr rctx="IE">
                                        <p:cTn id="154" dur="indefinite"/>
                                        <p:tgtEl>
                                          <p:spTgt spid="65"/>
                                        </p:tgtEl>
                                      </p:cBhvr>
                                    </p:animEffect>
                                  </p:childTnLst>
                                </p:cTn>
                              </p:par>
                              <p:par>
                                <p:cTn id="155" presetID="9" presetClass="emph" presetSubtype="0" grpId="0" nodeType="withEffect">
                                  <p:stCondLst>
                                    <p:cond delay="0"/>
                                  </p:stCondLst>
                                  <p:childTnLst>
                                    <p:set>
                                      <p:cBhvr>
                                        <p:cTn id="156" dur="indefinite"/>
                                        <p:tgtEl>
                                          <p:spTgt spid="75"/>
                                        </p:tgtEl>
                                        <p:attrNameLst>
                                          <p:attrName>style.opacity</p:attrName>
                                        </p:attrNameLst>
                                      </p:cBhvr>
                                      <p:to>
                                        <p:strVal val="0.1"/>
                                      </p:to>
                                    </p:set>
                                    <p:animEffect filter="image" prLst="opacity: 0.1">
                                      <p:cBhvr rctx="IE">
                                        <p:cTn id="157" dur="indefinite"/>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73" grpId="0" animBg="1"/>
      <p:bldP spid="69" grpId="0" animBg="1"/>
      <p:bldP spid="7" grpId="0" animBg="1"/>
      <p:bldP spid="29" grpId="0"/>
      <p:bldP spid="30" grpId="0"/>
      <p:bldP spid="31" grpId="0"/>
      <p:bldP spid="32" grpId="0"/>
      <p:bldP spid="33" grpId="0"/>
      <p:bldP spid="20" grpId="0"/>
      <p:bldP spid="126"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aph showing the price of a network&#10;&#10;Description automatically generated with medium confidence">
            <a:extLst>
              <a:ext uri="{FF2B5EF4-FFF2-40B4-BE49-F238E27FC236}">
                <a16:creationId xmlns:a16="http://schemas.microsoft.com/office/drawing/2014/main" id="{7D226EC7-A43B-9685-CC63-D439FF660C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635" y="1285034"/>
            <a:ext cx="4638237" cy="2860246"/>
          </a:xfrm>
        </p:spPr>
      </p:pic>
      <p:sp>
        <p:nvSpPr>
          <p:cNvPr id="8" name="Title 7">
            <a:extLst>
              <a:ext uri="{FF2B5EF4-FFF2-40B4-BE49-F238E27FC236}">
                <a16:creationId xmlns:a16="http://schemas.microsoft.com/office/drawing/2014/main" id="{91BBD0D4-DD3F-6DCB-E298-B586221643E0}"/>
              </a:ext>
            </a:extLst>
          </p:cNvPr>
          <p:cNvSpPr>
            <a:spLocks noGrp="1"/>
          </p:cNvSpPr>
          <p:nvPr>
            <p:ph type="title"/>
          </p:nvPr>
        </p:nvSpPr>
        <p:spPr/>
        <p:txBody>
          <a:bodyPr/>
          <a:lstStyle/>
          <a:p>
            <a:r>
              <a:rPr lang="en-GB" dirty="0"/>
              <a:t>Network cost trends</a:t>
            </a:r>
          </a:p>
        </p:txBody>
      </p:sp>
      <p:pic>
        <p:nvPicPr>
          <p:cNvPr id="4" name="Picture 3">
            <a:extLst>
              <a:ext uri="{FF2B5EF4-FFF2-40B4-BE49-F238E27FC236}">
                <a16:creationId xmlns:a16="http://schemas.microsoft.com/office/drawing/2014/main" id="{4887F3DB-3959-369B-9851-581E6DD02916}"/>
              </a:ext>
            </a:extLst>
          </p:cNvPr>
          <p:cNvPicPr>
            <a:picLocks noChangeAspect="1"/>
          </p:cNvPicPr>
          <p:nvPr/>
        </p:nvPicPr>
        <p:blipFill>
          <a:blip r:embed="rId4"/>
          <a:srcRect l="4558"/>
          <a:stretch>
            <a:fillRect/>
          </a:stretch>
        </p:blipFill>
        <p:spPr>
          <a:xfrm>
            <a:off x="4721629" y="1198573"/>
            <a:ext cx="4330736" cy="2746354"/>
          </a:xfrm>
          <a:prstGeom prst="rect">
            <a:avLst/>
          </a:prstGeom>
        </p:spPr>
      </p:pic>
    </p:spTree>
    <p:extLst>
      <p:ext uri="{BB962C8B-B14F-4D97-AF65-F5344CB8AC3E}">
        <p14:creationId xmlns:p14="http://schemas.microsoft.com/office/powerpoint/2010/main" val="2285168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9C2-BD5E-ED13-0995-81FA032D281F}"/>
              </a:ext>
            </a:extLst>
          </p:cNvPr>
          <p:cNvSpPr>
            <a:spLocks noGrp="1"/>
          </p:cNvSpPr>
          <p:nvPr>
            <p:ph type="title"/>
          </p:nvPr>
        </p:nvSpPr>
        <p:spPr/>
        <p:txBody>
          <a:bodyPr/>
          <a:lstStyle/>
          <a:p>
            <a:endParaRPr lang="en-GB"/>
          </a:p>
        </p:txBody>
      </p:sp>
      <p:pic>
        <p:nvPicPr>
          <p:cNvPr id="5" name="Content Placeholder 4" descr="A graph showing the cost of computer memory storage&#10;&#10;Description automatically generated">
            <a:extLst>
              <a:ext uri="{FF2B5EF4-FFF2-40B4-BE49-F238E27FC236}">
                <a16:creationId xmlns:a16="http://schemas.microsoft.com/office/drawing/2014/main" id="{B6695124-AF1A-75AD-52E0-0ED0013AD03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7741" y="19974"/>
            <a:ext cx="8314441" cy="5103552"/>
          </a:xfrm>
        </p:spPr>
      </p:pic>
      <p:sp>
        <p:nvSpPr>
          <p:cNvPr id="6" name="Rectangle 5">
            <a:extLst>
              <a:ext uri="{FF2B5EF4-FFF2-40B4-BE49-F238E27FC236}">
                <a16:creationId xmlns:a16="http://schemas.microsoft.com/office/drawing/2014/main" id="{57429EAD-D443-8BD1-3300-335606EE7D7F}"/>
              </a:ext>
            </a:extLst>
          </p:cNvPr>
          <p:cNvSpPr/>
          <p:nvPr/>
        </p:nvSpPr>
        <p:spPr>
          <a:xfrm>
            <a:off x="890216" y="1777769"/>
            <a:ext cx="1452963" cy="692497"/>
          </a:xfrm>
          <a:prstGeom prst="rect">
            <a:avLst/>
          </a:prstGeom>
          <a:noFill/>
        </p:spPr>
        <p:txBody>
          <a:bodyPr wrap="none" lIns="68580" tIns="34290" rIns="68580" bIns="34290">
            <a:spAutoFit/>
          </a:bodyPr>
          <a:lstStyle/>
          <a:p>
            <a:pPr algn="ctr"/>
            <a:r>
              <a:rPr lang="en-US" sz="4050" b="1" dirty="0">
                <a:ln w="22225">
                  <a:solidFill>
                    <a:srgbClr val="ED7D31"/>
                  </a:solidFill>
                  <a:prstDash val="solid"/>
                </a:ln>
                <a:solidFill>
                  <a:srgbClr val="ED7D31">
                    <a:lumMod val="40000"/>
                    <a:lumOff val="60000"/>
                  </a:srgbClr>
                </a:solidFill>
                <a:latin typeface="Calibri" panose="020F0502020204030204"/>
              </a:rPr>
              <a:t>$2590</a:t>
            </a:r>
          </a:p>
        </p:txBody>
      </p:sp>
      <p:sp>
        <p:nvSpPr>
          <p:cNvPr id="7" name="Rectangle 6">
            <a:extLst>
              <a:ext uri="{FF2B5EF4-FFF2-40B4-BE49-F238E27FC236}">
                <a16:creationId xmlns:a16="http://schemas.microsoft.com/office/drawing/2014/main" id="{499CF93D-37F0-BFBE-631E-35740A5AADCB}"/>
              </a:ext>
            </a:extLst>
          </p:cNvPr>
          <p:cNvSpPr/>
          <p:nvPr/>
        </p:nvSpPr>
        <p:spPr>
          <a:xfrm>
            <a:off x="7102970" y="3676051"/>
            <a:ext cx="1324723" cy="692497"/>
          </a:xfrm>
          <a:prstGeom prst="rect">
            <a:avLst/>
          </a:prstGeom>
          <a:noFill/>
        </p:spPr>
        <p:txBody>
          <a:bodyPr wrap="none" lIns="68580" tIns="34290" rIns="68580" bIns="34290">
            <a:spAutoFit/>
          </a:bodyPr>
          <a:lstStyle/>
          <a:p>
            <a:pPr algn="ctr"/>
            <a:r>
              <a:rPr lang="en-US" sz="4050" b="1" dirty="0">
                <a:ln w="22225">
                  <a:solidFill>
                    <a:srgbClr val="ED7D31"/>
                  </a:solidFill>
                  <a:prstDash val="solid"/>
                </a:ln>
                <a:solidFill>
                  <a:srgbClr val="ED7D31">
                    <a:lumMod val="40000"/>
                    <a:lumOff val="60000"/>
                  </a:srgbClr>
                </a:solidFill>
                <a:latin typeface="Calibri" panose="020F0502020204030204"/>
              </a:rPr>
              <a:t>$16,2</a:t>
            </a:r>
          </a:p>
        </p:txBody>
      </p:sp>
      <p:cxnSp>
        <p:nvCxnSpPr>
          <p:cNvPr id="8" name="Straight Arrow Connector 7">
            <a:extLst>
              <a:ext uri="{FF2B5EF4-FFF2-40B4-BE49-F238E27FC236}">
                <a16:creationId xmlns:a16="http://schemas.microsoft.com/office/drawing/2014/main" id="{C3121681-AB57-FBF9-15A8-C24E4E7A7C58}"/>
              </a:ext>
            </a:extLst>
          </p:cNvPr>
          <p:cNvCxnSpPr>
            <a:cxnSpLocks/>
          </p:cNvCxnSpPr>
          <p:nvPr/>
        </p:nvCxnSpPr>
        <p:spPr>
          <a:xfrm>
            <a:off x="1604914" y="2470266"/>
            <a:ext cx="5495452" cy="1563228"/>
          </a:xfrm>
          <a:prstGeom prst="straightConnector1">
            <a:avLst/>
          </a:prstGeom>
          <a:ln w="73025">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6FCC5DF7-7C4D-39AE-D5A6-9F53D65196BA}"/>
              </a:ext>
            </a:extLst>
          </p:cNvPr>
          <p:cNvSpPr txBox="1"/>
          <p:nvPr/>
        </p:nvSpPr>
        <p:spPr>
          <a:xfrm rot="991832">
            <a:off x="3103379" y="3261599"/>
            <a:ext cx="2498520" cy="577081"/>
          </a:xfrm>
          <a:prstGeom prst="rect">
            <a:avLst/>
          </a:prstGeom>
          <a:noFill/>
        </p:spPr>
        <p:txBody>
          <a:bodyPr wrap="square" lIns="68580" tIns="34290" rIns="68580" bIns="34290">
            <a:spAutoFit/>
          </a:bodyPr>
          <a:lstStyle>
            <a:defPPr>
              <a:defRPr lang="en-US"/>
            </a:defPPr>
            <a:lvl1pPr algn="ctr">
              <a:defRPr sz="5400" b="1">
                <a:ln w="22225">
                  <a:solidFill>
                    <a:schemeClr val="accent2"/>
                  </a:solidFill>
                  <a:prstDash val="solid"/>
                </a:ln>
                <a:solidFill>
                  <a:schemeClr val="accent2">
                    <a:lumMod val="40000"/>
                    <a:lumOff val="60000"/>
                  </a:schemeClr>
                </a:solidFill>
              </a:defRPr>
            </a:lvl1pPr>
          </a:lstStyle>
          <a:p>
            <a:r>
              <a:rPr lang="en-GB" sz="3300" dirty="0">
                <a:ln w="22225">
                  <a:solidFill>
                    <a:srgbClr val="C00000"/>
                  </a:solidFill>
                  <a:prstDash val="solid"/>
                </a:ln>
                <a:solidFill>
                  <a:srgbClr val="FF0000"/>
                </a:solidFill>
                <a:latin typeface="Calibri" panose="020F0502020204030204"/>
              </a:rPr>
              <a:t>-99.6019% </a:t>
            </a:r>
          </a:p>
        </p:txBody>
      </p:sp>
    </p:spTree>
    <p:extLst>
      <p:ext uri="{BB962C8B-B14F-4D97-AF65-F5344CB8AC3E}">
        <p14:creationId xmlns:p14="http://schemas.microsoft.com/office/powerpoint/2010/main" val="407871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showing the cost of human genome&#10;&#10;Description automatically generated">
            <a:extLst>
              <a:ext uri="{FF2B5EF4-FFF2-40B4-BE49-F238E27FC236}">
                <a16:creationId xmlns:a16="http://schemas.microsoft.com/office/drawing/2014/main" id="{7D60C9DC-F6F1-DCF4-8FAA-3DEDC66B373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9"/>
          <a:stretch/>
        </p:blipFill>
        <p:spPr>
          <a:xfrm>
            <a:off x="15" y="961"/>
            <a:ext cx="9143985" cy="5142539"/>
          </a:xfrm>
          <a:prstGeom prst="rect">
            <a:avLst/>
          </a:prstGeom>
        </p:spPr>
      </p:pic>
      <p:sp>
        <p:nvSpPr>
          <p:cNvPr id="2" name="Rectangle 1">
            <a:extLst>
              <a:ext uri="{FF2B5EF4-FFF2-40B4-BE49-F238E27FC236}">
                <a16:creationId xmlns:a16="http://schemas.microsoft.com/office/drawing/2014/main" id="{2D0B4FB2-0C09-1060-3CC5-48DC6883114B}"/>
              </a:ext>
            </a:extLst>
          </p:cNvPr>
          <p:cNvSpPr/>
          <p:nvPr/>
        </p:nvSpPr>
        <p:spPr>
          <a:xfrm>
            <a:off x="602" y="56199"/>
            <a:ext cx="2783454" cy="692497"/>
          </a:xfrm>
          <a:prstGeom prst="rect">
            <a:avLst/>
          </a:prstGeom>
          <a:noFill/>
        </p:spPr>
        <p:txBody>
          <a:bodyPr wrap="none" lIns="68580" tIns="34290" rIns="68580" bIns="34290">
            <a:spAutoFit/>
          </a:bodyPr>
          <a:lstStyle/>
          <a:p>
            <a:pPr algn="ctr"/>
            <a:r>
              <a:rPr lang="en-US" sz="4050" b="1" dirty="0">
                <a:ln w="22225">
                  <a:solidFill>
                    <a:schemeClr val="accent2"/>
                  </a:solidFill>
                  <a:prstDash val="solid"/>
                </a:ln>
                <a:solidFill>
                  <a:schemeClr val="accent2">
                    <a:lumMod val="40000"/>
                    <a:lumOff val="60000"/>
                  </a:schemeClr>
                </a:solidFill>
              </a:rPr>
              <a:t>$95.263.071</a:t>
            </a:r>
          </a:p>
        </p:txBody>
      </p:sp>
      <p:sp>
        <p:nvSpPr>
          <p:cNvPr id="3" name="Rectangle 2">
            <a:extLst>
              <a:ext uri="{FF2B5EF4-FFF2-40B4-BE49-F238E27FC236}">
                <a16:creationId xmlns:a16="http://schemas.microsoft.com/office/drawing/2014/main" id="{0279BDE4-B38F-AD5A-A0DE-A4BB036694C5}"/>
              </a:ext>
            </a:extLst>
          </p:cNvPr>
          <p:cNvSpPr/>
          <p:nvPr/>
        </p:nvSpPr>
        <p:spPr>
          <a:xfrm>
            <a:off x="7646209" y="3138723"/>
            <a:ext cx="1190070" cy="692497"/>
          </a:xfrm>
          <a:prstGeom prst="rect">
            <a:avLst/>
          </a:prstGeom>
          <a:noFill/>
        </p:spPr>
        <p:txBody>
          <a:bodyPr wrap="none" lIns="68580" tIns="34290" rIns="68580" bIns="34290">
            <a:spAutoFit/>
          </a:bodyPr>
          <a:lstStyle/>
          <a:p>
            <a:pPr algn="ctr"/>
            <a:r>
              <a:rPr lang="en-US" sz="4050" b="1" dirty="0">
                <a:ln w="22225">
                  <a:solidFill>
                    <a:schemeClr val="accent2"/>
                  </a:solidFill>
                  <a:prstDash val="solid"/>
                </a:ln>
                <a:solidFill>
                  <a:schemeClr val="accent2">
                    <a:lumMod val="40000"/>
                    <a:lumOff val="60000"/>
                  </a:schemeClr>
                </a:solidFill>
              </a:rPr>
              <a:t>$454</a:t>
            </a:r>
          </a:p>
        </p:txBody>
      </p:sp>
      <p:cxnSp>
        <p:nvCxnSpPr>
          <p:cNvPr id="6" name="Straight Arrow Connector 5">
            <a:extLst>
              <a:ext uri="{FF2B5EF4-FFF2-40B4-BE49-F238E27FC236}">
                <a16:creationId xmlns:a16="http://schemas.microsoft.com/office/drawing/2014/main" id="{1FA1BE40-6F12-DD28-EAC4-656B2429F5B4}"/>
              </a:ext>
            </a:extLst>
          </p:cNvPr>
          <p:cNvCxnSpPr>
            <a:cxnSpLocks/>
            <a:endCxn id="3" idx="0"/>
          </p:cNvCxnSpPr>
          <p:nvPr/>
        </p:nvCxnSpPr>
        <p:spPr>
          <a:xfrm>
            <a:off x="1392328" y="748696"/>
            <a:ext cx="6848916" cy="2390027"/>
          </a:xfrm>
          <a:prstGeom prst="straightConnector1">
            <a:avLst/>
          </a:prstGeom>
          <a:ln w="73025">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174A1B40-EBE4-0160-A9FF-EE4CFFE28273}"/>
              </a:ext>
            </a:extLst>
          </p:cNvPr>
          <p:cNvSpPr txBox="1"/>
          <p:nvPr/>
        </p:nvSpPr>
        <p:spPr>
          <a:xfrm rot="1168286">
            <a:off x="3447863" y="1900604"/>
            <a:ext cx="2504533" cy="577081"/>
          </a:xfrm>
          <a:prstGeom prst="rect">
            <a:avLst/>
          </a:prstGeom>
          <a:noFill/>
        </p:spPr>
        <p:txBody>
          <a:bodyPr wrap="none" lIns="68580" tIns="34290" rIns="68580" bIns="34290">
            <a:spAutoFit/>
          </a:bodyPr>
          <a:lstStyle>
            <a:defPPr>
              <a:defRPr lang="en-US"/>
            </a:defPPr>
            <a:lvl1pPr algn="ctr">
              <a:defRPr sz="5400" b="1">
                <a:ln w="22225">
                  <a:solidFill>
                    <a:schemeClr val="accent2"/>
                  </a:solidFill>
                  <a:prstDash val="solid"/>
                </a:ln>
                <a:solidFill>
                  <a:schemeClr val="accent2">
                    <a:lumMod val="40000"/>
                    <a:lumOff val="60000"/>
                  </a:schemeClr>
                </a:solidFill>
              </a:defRPr>
            </a:lvl1pPr>
          </a:lstStyle>
          <a:p>
            <a:r>
              <a:rPr lang="en-GB" sz="3300" dirty="0">
                <a:ln w="22225">
                  <a:solidFill>
                    <a:srgbClr val="C00000"/>
                  </a:solidFill>
                  <a:prstDash val="solid"/>
                </a:ln>
                <a:solidFill>
                  <a:srgbClr val="FF0000"/>
                </a:solidFill>
              </a:rPr>
              <a:t>-99.999523% </a:t>
            </a:r>
          </a:p>
        </p:txBody>
      </p:sp>
      <p:cxnSp>
        <p:nvCxnSpPr>
          <p:cNvPr id="4" name="Straight Arrow Connector 3">
            <a:extLst>
              <a:ext uri="{FF2B5EF4-FFF2-40B4-BE49-F238E27FC236}">
                <a16:creationId xmlns:a16="http://schemas.microsoft.com/office/drawing/2014/main" id="{42254299-13B2-70DA-043C-18D57566B405}"/>
              </a:ext>
            </a:extLst>
          </p:cNvPr>
          <p:cNvCxnSpPr>
            <a:cxnSpLocks/>
            <a:endCxn id="9" idx="0"/>
          </p:cNvCxnSpPr>
          <p:nvPr/>
        </p:nvCxnSpPr>
        <p:spPr>
          <a:xfrm>
            <a:off x="1391185" y="748697"/>
            <a:ext cx="6691767" cy="1122959"/>
          </a:xfrm>
          <a:prstGeom prst="straightConnector1">
            <a:avLst/>
          </a:prstGeom>
          <a:ln w="73025">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EC6602D2-16CD-1982-228C-7FCE4544510B}"/>
              </a:ext>
            </a:extLst>
          </p:cNvPr>
          <p:cNvSpPr txBox="1"/>
          <p:nvPr/>
        </p:nvSpPr>
        <p:spPr>
          <a:xfrm rot="539534">
            <a:off x="3619213" y="825835"/>
            <a:ext cx="2498520" cy="577081"/>
          </a:xfrm>
          <a:prstGeom prst="rect">
            <a:avLst/>
          </a:prstGeom>
          <a:noFill/>
        </p:spPr>
        <p:txBody>
          <a:bodyPr wrap="square" lIns="68580" tIns="34290" rIns="68580" bIns="34290">
            <a:spAutoFit/>
          </a:bodyPr>
          <a:lstStyle>
            <a:defPPr>
              <a:defRPr lang="en-US"/>
            </a:defPPr>
            <a:lvl1pPr algn="ctr">
              <a:defRPr sz="5400" b="1">
                <a:ln w="22225">
                  <a:solidFill>
                    <a:schemeClr val="accent2"/>
                  </a:solidFill>
                  <a:prstDash val="solid"/>
                </a:ln>
                <a:solidFill>
                  <a:schemeClr val="accent2">
                    <a:lumMod val="40000"/>
                    <a:lumOff val="60000"/>
                  </a:schemeClr>
                </a:solidFill>
              </a:defRPr>
            </a:lvl1pPr>
          </a:lstStyle>
          <a:p>
            <a:r>
              <a:rPr lang="en-GB" sz="3300" dirty="0">
                <a:ln w="22225">
                  <a:solidFill>
                    <a:srgbClr val="C00000"/>
                  </a:solidFill>
                  <a:prstDash val="solid"/>
                </a:ln>
                <a:solidFill>
                  <a:srgbClr val="FF0000"/>
                </a:solidFill>
              </a:rPr>
              <a:t>-99.6019% </a:t>
            </a:r>
          </a:p>
        </p:txBody>
      </p:sp>
      <p:sp>
        <p:nvSpPr>
          <p:cNvPr id="9" name="Rectangle 8">
            <a:extLst>
              <a:ext uri="{FF2B5EF4-FFF2-40B4-BE49-F238E27FC236}">
                <a16:creationId xmlns:a16="http://schemas.microsoft.com/office/drawing/2014/main" id="{31D813E3-3A49-BC8B-DF0D-A9D847947256}"/>
              </a:ext>
            </a:extLst>
          </p:cNvPr>
          <p:cNvSpPr/>
          <p:nvPr/>
        </p:nvSpPr>
        <p:spPr>
          <a:xfrm>
            <a:off x="7023847" y="1871656"/>
            <a:ext cx="2118209" cy="692497"/>
          </a:xfrm>
          <a:prstGeom prst="rect">
            <a:avLst/>
          </a:prstGeom>
          <a:noFill/>
        </p:spPr>
        <p:txBody>
          <a:bodyPr wrap="none" lIns="68580" tIns="34290" rIns="68580" bIns="34290">
            <a:spAutoFit/>
          </a:bodyPr>
          <a:lstStyle/>
          <a:p>
            <a:pPr algn="ctr"/>
            <a:r>
              <a:rPr lang="en-US" sz="4050" b="1" dirty="0">
                <a:ln w="22225">
                  <a:solidFill>
                    <a:schemeClr val="accent2"/>
                  </a:solidFill>
                  <a:prstDash val="solid"/>
                </a:ln>
                <a:solidFill>
                  <a:schemeClr val="accent2">
                    <a:lumMod val="40000"/>
                    <a:lumOff val="60000"/>
                  </a:schemeClr>
                </a:solidFill>
              </a:rPr>
              <a:t>$379.179</a:t>
            </a:r>
          </a:p>
        </p:txBody>
      </p:sp>
      <p:pic>
        <p:nvPicPr>
          <p:cNvPr id="16" name="Content Placeholder 12">
            <a:extLst>
              <a:ext uri="{FF2B5EF4-FFF2-40B4-BE49-F238E27FC236}">
                <a16:creationId xmlns:a16="http://schemas.microsoft.com/office/drawing/2014/main" id="{EE8B311C-81A9-2ADB-8283-0B72FEA969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3666" y="57895"/>
            <a:ext cx="3569972" cy="5027710"/>
          </a:xfrm>
          <a:prstGeom prst="rect">
            <a:avLst/>
          </a:prstGeom>
        </p:spPr>
      </p:pic>
      <p:pic>
        <p:nvPicPr>
          <p:cNvPr id="17" name="Picture 16">
            <a:extLst>
              <a:ext uri="{FF2B5EF4-FFF2-40B4-BE49-F238E27FC236}">
                <a16:creationId xmlns:a16="http://schemas.microsoft.com/office/drawing/2014/main" id="{C8D8BCF0-53F1-F829-1B64-AA763D01DDF6}"/>
              </a:ext>
            </a:extLst>
          </p:cNvPr>
          <p:cNvPicPr>
            <a:picLocks noChangeAspect="1"/>
          </p:cNvPicPr>
          <p:nvPr/>
        </p:nvPicPr>
        <p:blipFill>
          <a:blip r:embed="rId5"/>
          <a:stretch>
            <a:fillRect/>
          </a:stretch>
        </p:blipFill>
        <p:spPr>
          <a:xfrm>
            <a:off x="306920" y="332295"/>
            <a:ext cx="4707840" cy="3750579"/>
          </a:xfrm>
          <a:prstGeom prst="rect">
            <a:avLst/>
          </a:prstGeom>
        </p:spPr>
      </p:pic>
    </p:spTree>
    <p:extLst>
      <p:ext uri="{BB962C8B-B14F-4D97-AF65-F5344CB8AC3E}">
        <p14:creationId xmlns:p14="http://schemas.microsoft.com/office/powerpoint/2010/main" val="38502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E2D1D44-2472-1540-B2CA-8FE6B1A11DA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3592513" y="1622425"/>
            <a:ext cx="1955800" cy="2286000"/>
          </a:xfrm>
        </p:spPr>
      </p:pic>
      <p:sp>
        <p:nvSpPr>
          <p:cNvPr id="4" name="Title 3">
            <a:extLst>
              <a:ext uri="{FF2B5EF4-FFF2-40B4-BE49-F238E27FC236}">
                <a16:creationId xmlns:a16="http://schemas.microsoft.com/office/drawing/2014/main" id="{09BD6CB6-50FF-09AD-AF01-BA808451EE8C}"/>
              </a:ext>
            </a:extLst>
          </p:cNvPr>
          <p:cNvSpPr>
            <a:spLocks noGrp="1"/>
          </p:cNvSpPr>
          <p:nvPr>
            <p:ph type="title"/>
          </p:nvPr>
        </p:nvSpPr>
        <p:spPr/>
        <p:txBody>
          <a:bodyPr/>
          <a:lstStyle/>
          <a:p>
            <a:r>
              <a:rPr lang="en-GB" dirty="0"/>
              <a:t>Sample, sequence, analyse, drop, repeat…</a:t>
            </a:r>
          </a:p>
        </p:txBody>
      </p:sp>
      <p:pic>
        <p:nvPicPr>
          <p:cNvPr id="9" name="Content Placeholder 5">
            <a:extLst>
              <a:ext uri="{FF2B5EF4-FFF2-40B4-BE49-F238E27FC236}">
                <a16:creationId xmlns:a16="http://schemas.microsoft.com/office/drawing/2014/main" id="{290CBCF0-3B65-1B4A-ADE8-43A5FD1020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041058"/>
            <a:ext cx="3134156" cy="3640106"/>
          </a:xfrm>
          <a:prstGeom prst="rect">
            <a:avLst/>
          </a:prstGeom>
        </p:spPr>
      </p:pic>
      <p:pic>
        <p:nvPicPr>
          <p:cNvPr id="10" name="Picture 9">
            <a:extLst>
              <a:ext uri="{FF2B5EF4-FFF2-40B4-BE49-F238E27FC236}">
                <a16:creationId xmlns:a16="http://schemas.microsoft.com/office/drawing/2014/main" id="{B8894C53-22FA-0B48-9109-6FA0B56FD2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68312" y="1041058"/>
            <a:ext cx="2875688" cy="3640106"/>
          </a:xfrm>
          <a:prstGeom prst="rect">
            <a:avLst/>
          </a:prstGeom>
        </p:spPr>
      </p:pic>
      <p:pic>
        <p:nvPicPr>
          <p:cNvPr id="11" name="Picture 10">
            <a:extLst>
              <a:ext uri="{FF2B5EF4-FFF2-40B4-BE49-F238E27FC236}">
                <a16:creationId xmlns:a16="http://schemas.microsoft.com/office/drawing/2014/main" id="{8A51DF83-D86B-D74B-A9BE-018F69E35E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9057" y="885019"/>
            <a:ext cx="5061526" cy="3796145"/>
          </a:xfrm>
          <a:prstGeom prst="rect">
            <a:avLst/>
          </a:prstGeom>
        </p:spPr>
      </p:pic>
    </p:spTree>
    <p:extLst>
      <p:ext uri="{BB962C8B-B14F-4D97-AF65-F5344CB8AC3E}">
        <p14:creationId xmlns:p14="http://schemas.microsoft.com/office/powerpoint/2010/main" val="18196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5B0452-5260-5640-AFEC-6D8D3BCE5F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222449"/>
          </a:xfrm>
          <a:prstGeom prst="rect">
            <a:avLst/>
          </a:prstGeom>
        </p:spPr>
      </p:pic>
      <p:pic>
        <p:nvPicPr>
          <p:cNvPr id="8" name="Picture 7">
            <a:extLst>
              <a:ext uri="{FF2B5EF4-FFF2-40B4-BE49-F238E27FC236}">
                <a16:creationId xmlns:a16="http://schemas.microsoft.com/office/drawing/2014/main" id="{636AB1B5-554A-314B-8849-C3D84F486E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22449"/>
          </a:xfrm>
          <a:prstGeom prst="rect">
            <a:avLst/>
          </a:prstGeom>
        </p:spPr>
      </p:pic>
      <p:sp>
        <p:nvSpPr>
          <p:cNvPr id="2" name="Content Placeholder 1"/>
          <p:cNvSpPr>
            <a:spLocks noGrp="1"/>
          </p:cNvSpPr>
          <p:nvPr>
            <p:ph idx="1"/>
          </p:nvPr>
        </p:nvSpPr>
        <p:spPr>
          <a:xfrm>
            <a:off x="376377" y="285600"/>
            <a:ext cx="8181975" cy="3197243"/>
          </a:xfrm>
        </p:spPr>
        <p:txBody>
          <a:bodyPr>
            <a:normAutofit/>
          </a:bodyPr>
          <a:lstStyle/>
          <a:p>
            <a:pPr>
              <a:lnSpc>
                <a:spcPct val="200000"/>
              </a:lnSpc>
            </a:pPr>
            <a:r>
              <a:rPr lang="en-US" sz="2000" dirty="0">
                <a:solidFill>
                  <a:schemeClr val="bg1"/>
                </a:solidFill>
              </a:rPr>
              <a:t>Procurement could be an issue</a:t>
            </a:r>
          </a:p>
          <a:p>
            <a:pPr>
              <a:lnSpc>
                <a:spcPct val="200000"/>
              </a:lnSpc>
            </a:pPr>
            <a:r>
              <a:rPr lang="en-US" sz="2000" dirty="0">
                <a:solidFill>
                  <a:schemeClr val="bg1"/>
                </a:solidFill>
              </a:rPr>
              <a:t>Disappointing performances</a:t>
            </a:r>
          </a:p>
          <a:p>
            <a:pPr>
              <a:lnSpc>
                <a:spcPct val="200000"/>
              </a:lnSpc>
            </a:pPr>
            <a:r>
              <a:rPr lang="en-US" sz="2000" dirty="0">
                <a:solidFill>
                  <a:schemeClr val="bg1"/>
                </a:solidFill>
              </a:rPr>
              <a:t>Integration with existing pipeline not always easy</a:t>
            </a:r>
          </a:p>
          <a:p>
            <a:pPr>
              <a:lnSpc>
                <a:spcPct val="200000"/>
              </a:lnSpc>
            </a:pPr>
            <a:r>
              <a:rPr lang="en-US" sz="2000" dirty="0">
                <a:solidFill>
                  <a:schemeClr val="bg1"/>
                </a:solidFill>
              </a:rPr>
              <a:t>Hidden or uncontrolled costs</a:t>
            </a:r>
          </a:p>
          <a:p>
            <a:pPr>
              <a:lnSpc>
                <a:spcPct val="200000"/>
              </a:lnSpc>
            </a:pPr>
            <a:endParaRPr lang="en-US" sz="2000" dirty="0">
              <a:solidFill>
                <a:schemeClr val="bg1"/>
              </a:solidFill>
            </a:endParaRPr>
          </a:p>
          <a:p>
            <a:pPr>
              <a:lnSpc>
                <a:spcPct val="200000"/>
              </a:lnSpc>
            </a:pPr>
            <a:endParaRPr lang="en-US" sz="2000" dirty="0">
              <a:solidFill>
                <a:schemeClr val="bg1"/>
              </a:solidFill>
            </a:endParaRPr>
          </a:p>
        </p:txBody>
      </p:sp>
    </p:spTree>
    <p:extLst>
      <p:ext uri="{BB962C8B-B14F-4D97-AF65-F5344CB8AC3E}">
        <p14:creationId xmlns:p14="http://schemas.microsoft.com/office/powerpoint/2010/main" val="22109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dissolve">
                                      <p:cBhvr>
                                        <p:cTn id="11" dur="500"/>
                                        <p:tgtEl>
                                          <p:spTgt spid="2">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dissolve">
                                      <p:cBhvr>
                                        <p:cTn id="14" dur="500"/>
                                        <p:tgtEl>
                                          <p:spTgt spid="2">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9235A8-7868-A56A-EA18-19A90D90E610}"/>
              </a:ext>
            </a:extLst>
          </p:cNvPr>
          <p:cNvSpPr>
            <a:spLocks noGrp="1"/>
          </p:cNvSpPr>
          <p:nvPr>
            <p:ph type="title"/>
          </p:nvPr>
        </p:nvSpPr>
        <p:spPr/>
        <p:txBody>
          <a:bodyPr/>
          <a:lstStyle/>
          <a:p>
            <a:r>
              <a:rPr lang="en-GB" dirty="0"/>
              <a:t>About costs…</a:t>
            </a:r>
          </a:p>
        </p:txBody>
      </p:sp>
      <p:sp>
        <p:nvSpPr>
          <p:cNvPr id="7" name="TextBox 6">
            <a:extLst>
              <a:ext uri="{FF2B5EF4-FFF2-40B4-BE49-F238E27FC236}">
                <a16:creationId xmlns:a16="http://schemas.microsoft.com/office/drawing/2014/main" id="{D55CBEB1-643C-57E0-BD56-3BE9D0222201}"/>
              </a:ext>
            </a:extLst>
          </p:cNvPr>
          <p:cNvSpPr txBox="1"/>
          <p:nvPr/>
        </p:nvSpPr>
        <p:spPr>
          <a:xfrm>
            <a:off x="5342332" y="439329"/>
            <a:ext cx="3315331" cy="253916"/>
          </a:xfrm>
          <a:prstGeom prst="rect">
            <a:avLst/>
          </a:prstGeom>
          <a:noFill/>
        </p:spPr>
        <p:txBody>
          <a:bodyPr wrap="none" rtlCol="0">
            <a:spAutoFit/>
          </a:bodyPr>
          <a:lstStyle/>
          <a:p>
            <a:r>
              <a:rPr lang="en-GB" sz="1050" dirty="0"/>
              <a:t>Source: </a:t>
            </a:r>
            <a:r>
              <a:rPr lang="en-GB" sz="1050" dirty="0">
                <a:hlinkClick r:id="rId3"/>
              </a:rPr>
              <a:t>https://www.cloudzero.com/state-of-cloud-cost/</a:t>
            </a:r>
            <a:endParaRPr lang="en-GB" sz="1050" dirty="0"/>
          </a:p>
        </p:txBody>
      </p:sp>
      <p:pic>
        <p:nvPicPr>
          <p:cNvPr id="9" name="Picture 8" descr="A diagram of a cloud cost&#10;&#10;AI-generated content may be incorrect.">
            <a:extLst>
              <a:ext uri="{FF2B5EF4-FFF2-40B4-BE49-F238E27FC236}">
                <a16:creationId xmlns:a16="http://schemas.microsoft.com/office/drawing/2014/main" id="{80B26DFC-8961-CECB-6478-B0E37BA41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24" y="651230"/>
            <a:ext cx="4043969" cy="4043969"/>
          </a:xfrm>
          <a:prstGeom prst="rect">
            <a:avLst/>
          </a:prstGeom>
        </p:spPr>
      </p:pic>
      <p:pic>
        <p:nvPicPr>
          <p:cNvPr id="11" name="Picture 10" descr="A graph of a cost visibility&#10;&#10;AI-generated content may be incorrect.">
            <a:extLst>
              <a:ext uri="{FF2B5EF4-FFF2-40B4-BE49-F238E27FC236}">
                <a16:creationId xmlns:a16="http://schemas.microsoft.com/office/drawing/2014/main" id="{E9FC6D02-2B68-3AED-61B3-140BE5826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5506" y="651230"/>
            <a:ext cx="4164279" cy="4043969"/>
          </a:xfrm>
          <a:prstGeom prst="rect">
            <a:avLst/>
          </a:prstGeom>
        </p:spPr>
      </p:pic>
    </p:spTree>
    <p:extLst>
      <p:ext uri="{BB962C8B-B14F-4D97-AF65-F5344CB8AC3E}">
        <p14:creationId xmlns:p14="http://schemas.microsoft.com/office/powerpoint/2010/main" val="3315746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CCD8-FAE7-0868-46C1-91B78A6EFF27}"/>
              </a:ext>
            </a:extLst>
          </p:cNvPr>
          <p:cNvSpPr>
            <a:spLocks noGrp="1"/>
          </p:cNvSpPr>
          <p:nvPr>
            <p:ph type="title"/>
          </p:nvPr>
        </p:nvSpPr>
        <p:spPr/>
        <p:txBody>
          <a:bodyPr>
            <a:normAutofit/>
          </a:bodyPr>
          <a:lstStyle/>
          <a:p>
            <a:r>
              <a:rPr lang="en-GB" dirty="0"/>
              <a:t>OCRE Framework</a:t>
            </a:r>
          </a:p>
        </p:txBody>
      </p:sp>
      <p:sp>
        <p:nvSpPr>
          <p:cNvPr id="8" name="TextBox 7">
            <a:extLst>
              <a:ext uri="{FF2B5EF4-FFF2-40B4-BE49-F238E27FC236}">
                <a16:creationId xmlns:a16="http://schemas.microsoft.com/office/drawing/2014/main" id="{FD564087-50C9-7B97-E893-78C0A16E0E5E}"/>
              </a:ext>
            </a:extLst>
          </p:cNvPr>
          <p:cNvSpPr txBox="1"/>
          <p:nvPr/>
        </p:nvSpPr>
        <p:spPr>
          <a:xfrm>
            <a:off x="1558471" y="4284528"/>
            <a:ext cx="2129365" cy="369332"/>
          </a:xfrm>
          <a:prstGeom prst="rect">
            <a:avLst/>
          </a:prstGeom>
          <a:noFill/>
        </p:spPr>
        <p:txBody>
          <a:bodyPr wrap="none" rtlCol="0">
            <a:spAutoFit/>
          </a:bodyPr>
          <a:lstStyle/>
          <a:p>
            <a:pPr algn="ctr"/>
            <a:r>
              <a:rPr lang="en-GB" sz="1800" dirty="0"/>
              <a:t>Annual consumption</a:t>
            </a:r>
          </a:p>
        </p:txBody>
      </p:sp>
      <p:sp>
        <p:nvSpPr>
          <p:cNvPr id="9" name="TextBox 8">
            <a:extLst>
              <a:ext uri="{FF2B5EF4-FFF2-40B4-BE49-F238E27FC236}">
                <a16:creationId xmlns:a16="http://schemas.microsoft.com/office/drawing/2014/main" id="{36A127BA-D271-B6A7-E1B3-8F9A76F88509}"/>
              </a:ext>
            </a:extLst>
          </p:cNvPr>
          <p:cNvSpPr txBox="1"/>
          <p:nvPr/>
        </p:nvSpPr>
        <p:spPr>
          <a:xfrm>
            <a:off x="6080379" y="4284528"/>
            <a:ext cx="2158732" cy="369332"/>
          </a:xfrm>
          <a:prstGeom prst="rect">
            <a:avLst/>
          </a:prstGeom>
          <a:noFill/>
        </p:spPr>
        <p:txBody>
          <a:bodyPr wrap="none" rtlCol="0">
            <a:spAutoFit/>
          </a:bodyPr>
          <a:lstStyle/>
          <a:p>
            <a:r>
              <a:rPr lang="en-GB" sz="1800" dirty="0"/>
              <a:t>Countries consuming</a:t>
            </a:r>
          </a:p>
        </p:txBody>
      </p:sp>
      <p:pic>
        <p:nvPicPr>
          <p:cNvPr id="6" name="Picture 5" descr="A map of europe with different countries/regions&#10;&#10;AI-generated content may be incorrect.">
            <a:extLst>
              <a:ext uri="{FF2B5EF4-FFF2-40B4-BE49-F238E27FC236}">
                <a16:creationId xmlns:a16="http://schemas.microsoft.com/office/drawing/2014/main" id="{3B557685-5A0B-B5B6-33C9-961AFD375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5491" y="1099958"/>
            <a:ext cx="3968509" cy="2943584"/>
          </a:xfrm>
          <a:prstGeom prst="rect">
            <a:avLst/>
          </a:prstGeom>
        </p:spPr>
      </p:pic>
      <p:graphicFrame>
        <p:nvGraphicFramePr>
          <p:cNvPr id="7" name="Chart 6">
            <a:extLst>
              <a:ext uri="{FF2B5EF4-FFF2-40B4-BE49-F238E27FC236}">
                <a16:creationId xmlns:a16="http://schemas.microsoft.com/office/drawing/2014/main" id="{5BE5746F-317D-328E-3D49-2DBE1B263508}"/>
              </a:ext>
              <a:ext uri="{147F2762-F138-4A5C-976F-8EAC2B608ADB}">
                <a16:predDERef xmlns:a16="http://schemas.microsoft.com/office/drawing/2014/main" pred="{F95B0A55-7036-4A9E-B370-2EB45BD822EE}"/>
              </a:ext>
            </a:extLst>
          </p:cNvPr>
          <p:cNvGraphicFramePr>
            <a:graphicFrameLocks/>
          </p:cNvGraphicFramePr>
          <p:nvPr>
            <p:extLst>
              <p:ext uri="{D42A27DB-BD31-4B8C-83A1-F6EECF244321}">
                <p14:modId xmlns:p14="http://schemas.microsoft.com/office/powerpoint/2010/main" val="287272759"/>
              </p:ext>
            </p:extLst>
          </p:nvPr>
        </p:nvGraphicFramePr>
        <p:xfrm>
          <a:off x="1" y="674306"/>
          <a:ext cx="5246306" cy="36371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37278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751F9D-1CE4-324D-AE80-78C59599F79D}"/>
              </a:ext>
            </a:extLst>
          </p:cNvPr>
          <p:cNvSpPr/>
          <p:nvPr/>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0A7B7A2F-CD43-9347-B479-09E39FC774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64015" y="685800"/>
            <a:ext cx="1732796" cy="765827"/>
          </a:xfrm>
          <a:prstGeom prst="rect">
            <a:avLst/>
          </a:prstGeom>
        </p:spPr>
      </p:pic>
      <p:sp>
        <p:nvSpPr>
          <p:cNvPr id="3" name="Content Placeholder 2">
            <a:extLst>
              <a:ext uri="{FF2B5EF4-FFF2-40B4-BE49-F238E27FC236}">
                <a16:creationId xmlns:a16="http://schemas.microsoft.com/office/drawing/2014/main" id="{E4C864A9-062A-5D46-86DB-CBFC5472541A}"/>
              </a:ext>
            </a:extLst>
          </p:cNvPr>
          <p:cNvSpPr>
            <a:spLocks noGrp="1"/>
          </p:cNvSpPr>
          <p:nvPr>
            <p:ph idx="1"/>
          </p:nvPr>
        </p:nvSpPr>
        <p:spPr>
          <a:xfrm>
            <a:off x="1348740" y="1451626"/>
            <a:ext cx="6431280" cy="3166094"/>
          </a:xfrm>
        </p:spPr>
        <p:txBody>
          <a:bodyPr>
            <a:noAutofit/>
          </a:bodyPr>
          <a:lstStyle/>
          <a:p>
            <a:pPr marL="0" indent="0" algn="ctr" eaLnBrk="0" fontAlgn="base" hangingPunct="0">
              <a:lnSpc>
                <a:spcPct val="100000"/>
              </a:lnSpc>
              <a:spcBef>
                <a:spcPct val="0"/>
              </a:spcBef>
              <a:spcAft>
                <a:spcPct val="0"/>
              </a:spcAft>
              <a:buNone/>
            </a:pPr>
            <a:endParaRPr kumimoji="0" lang="en-GB" altLang="en-US" b="0" i="0" u="none" strike="noStrike" cap="none" normalizeH="0" baseline="0" dirty="0">
              <a:ln>
                <a:noFill/>
              </a:ln>
              <a:solidFill>
                <a:schemeClr val="bg1"/>
              </a:solidFill>
              <a:effectLst/>
              <a:ea typeface="Calibri" panose="020F0502020204030204" pitchFamily="34" charset="0"/>
            </a:endParaRPr>
          </a:p>
          <a:p>
            <a:pPr marL="0" indent="0" algn="ctr">
              <a:buNone/>
            </a:pPr>
            <a:r>
              <a:rPr lang="en-GB" dirty="0">
                <a:solidFill>
                  <a:schemeClr val="bg1"/>
                </a:solidFill>
                <a:effectLst/>
                <a:latin typeface="Calibri" panose="020F0502020204030204" pitchFamily="34" charset="0"/>
                <a:ea typeface="Calibri" panose="020F0502020204030204" pitchFamily="34" charset="0"/>
              </a:rPr>
              <a:t>The GÉANT Association is the collaboration of European National Research and Education Networks (NRENs), supporting the advancement of research, education, and innovation on a global scale. </a:t>
            </a:r>
          </a:p>
          <a:p>
            <a:pPr marL="0" indent="0" algn="ctr">
              <a:buNone/>
            </a:pPr>
            <a:r>
              <a:rPr lang="en-GB" dirty="0">
                <a:solidFill>
                  <a:schemeClr val="bg1"/>
                </a:solidFill>
                <a:latin typeface="Calibri" panose="020F0502020204030204" pitchFamily="34" charset="0"/>
                <a:ea typeface="Calibri" panose="020F0502020204030204" pitchFamily="34" charset="0"/>
              </a:rPr>
              <a:t>T</a:t>
            </a:r>
            <a:r>
              <a:rPr lang="en-GB" dirty="0">
                <a:solidFill>
                  <a:schemeClr val="bg1"/>
                </a:solidFill>
                <a:effectLst/>
                <a:latin typeface="Calibri" panose="020F0502020204030204" pitchFamily="34" charset="0"/>
                <a:ea typeface="Calibri" panose="020F0502020204030204" pitchFamily="34" charset="0"/>
              </a:rPr>
              <a:t>ogether we deliver an information ecosystem of infrastructures and services used for communication, collaboration, exchange of data, and access to repositories, services and facilities.</a:t>
            </a:r>
          </a:p>
        </p:txBody>
      </p:sp>
    </p:spTree>
    <p:extLst>
      <p:ext uri="{BB962C8B-B14F-4D97-AF65-F5344CB8AC3E}">
        <p14:creationId xmlns:p14="http://schemas.microsoft.com/office/powerpoint/2010/main" val="100608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FF0E4-9E30-79F0-D2BC-E71AD9F1DC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CAAE2B-7EDB-2135-76D3-F98C7FF9DC9A}"/>
              </a:ext>
            </a:extLst>
          </p:cNvPr>
          <p:cNvPicPr>
            <a:picLocks noChangeAspect="1"/>
          </p:cNvPicPr>
          <p:nvPr/>
        </p:nvPicPr>
        <p:blipFill>
          <a:blip r:embed="rId3"/>
          <a:srcRect l="-122" t="12169" r="727" b="999"/>
          <a:stretch>
            <a:fillRect/>
          </a:stretch>
        </p:blipFill>
        <p:spPr>
          <a:xfrm>
            <a:off x="261532" y="663016"/>
            <a:ext cx="8139864" cy="4081472"/>
          </a:xfrm>
          <a:prstGeom prst="rect">
            <a:avLst/>
          </a:prstGeom>
          <a:noFill/>
        </p:spPr>
      </p:pic>
      <p:sp>
        <p:nvSpPr>
          <p:cNvPr id="2" name="Title 1">
            <a:extLst>
              <a:ext uri="{FF2B5EF4-FFF2-40B4-BE49-F238E27FC236}">
                <a16:creationId xmlns:a16="http://schemas.microsoft.com/office/drawing/2014/main" id="{E158A449-3464-B5BD-4C8A-C881E0B70D5C}"/>
              </a:ext>
            </a:extLst>
          </p:cNvPr>
          <p:cNvSpPr>
            <a:spLocks noGrp="1"/>
          </p:cNvSpPr>
          <p:nvPr>
            <p:ph type="title"/>
          </p:nvPr>
        </p:nvSpPr>
        <p:spPr>
          <a:xfrm>
            <a:off x="352381" y="95803"/>
            <a:ext cx="8439238" cy="695826"/>
          </a:xfrm>
        </p:spPr>
        <p:txBody>
          <a:bodyPr>
            <a:normAutofit/>
          </a:bodyPr>
          <a:lstStyle/>
          <a:p>
            <a:r>
              <a:rPr lang="en-GB" dirty="0"/>
              <a:t>Used International Bandwidth by Source</a:t>
            </a:r>
          </a:p>
        </p:txBody>
      </p:sp>
    </p:spTree>
    <p:extLst>
      <p:ext uri="{BB962C8B-B14F-4D97-AF65-F5344CB8AC3E}">
        <p14:creationId xmlns:p14="http://schemas.microsoft.com/office/powerpoint/2010/main" val="1515476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CBC0-A7ED-B244-A415-71EBFBB3F96B}"/>
              </a:ext>
            </a:extLst>
          </p:cNvPr>
          <p:cNvSpPr>
            <a:spLocks noGrp="1"/>
          </p:cNvSpPr>
          <p:nvPr>
            <p:ph type="title"/>
          </p:nvPr>
        </p:nvSpPr>
        <p:spPr/>
        <p:txBody>
          <a:bodyPr>
            <a:normAutofit/>
          </a:bodyPr>
          <a:lstStyle/>
          <a:p>
            <a:r>
              <a:rPr lang="en-GB" dirty="0"/>
              <a:t>Some science facilities timescale</a:t>
            </a:r>
          </a:p>
        </p:txBody>
      </p:sp>
      <p:grpSp>
        <p:nvGrpSpPr>
          <p:cNvPr id="13" name="Group 12">
            <a:extLst>
              <a:ext uri="{FF2B5EF4-FFF2-40B4-BE49-F238E27FC236}">
                <a16:creationId xmlns:a16="http://schemas.microsoft.com/office/drawing/2014/main" id="{E416CA42-6D86-C391-8743-4ECE91EF9F3F}"/>
              </a:ext>
            </a:extLst>
          </p:cNvPr>
          <p:cNvGrpSpPr/>
          <p:nvPr/>
        </p:nvGrpSpPr>
        <p:grpSpPr>
          <a:xfrm>
            <a:off x="151812" y="779748"/>
            <a:ext cx="8766236" cy="3893946"/>
            <a:chOff x="732917" y="779748"/>
            <a:chExt cx="7412209" cy="3893946"/>
          </a:xfrm>
        </p:grpSpPr>
        <p:graphicFrame>
          <p:nvGraphicFramePr>
            <p:cNvPr id="4" name="Diagram 3">
              <a:extLst>
                <a:ext uri="{FF2B5EF4-FFF2-40B4-BE49-F238E27FC236}">
                  <a16:creationId xmlns:a16="http://schemas.microsoft.com/office/drawing/2014/main" id="{476C9F76-27C1-2E48-9E0D-3E969A125317}"/>
                </a:ext>
              </a:extLst>
            </p:cNvPr>
            <p:cNvGraphicFramePr/>
            <p:nvPr>
              <p:extLst>
                <p:ext uri="{D42A27DB-BD31-4B8C-83A1-F6EECF244321}">
                  <p14:modId xmlns:p14="http://schemas.microsoft.com/office/powerpoint/2010/main" val="1701175995"/>
                </p:ext>
              </p:extLst>
            </p:nvPr>
          </p:nvGraphicFramePr>
          <p:xfrm>
            <a:off x="1404684" y="779748"/>
            <a:ext cx="6740442" cy="444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236A0DE2-AC30-F141-919C-DCEB519A895A}"/>
                </a:ext>
              </a:extLst>
            </p:cNvPr>
            <p:cNvSpPr/>
            <p:nvPr/>
          </p:nvSpPr>
          <p:spPr>
            <a:xfrm>
              <a:off x="1403592" y="1312497"/>
              <a:ext cx="3168409" cy="216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Science</a:t>
              </a:r>
            </a:p>
          </p:txBody>
        </p:sp>
        <p:sp>
          <p:nvSpPr>
            <p:cNvPr id="6" name="Rectangle 5">
              <a:extLst>
                <a:ext uri="{FF2B5EF4-FFF2-40B4-BE49-F238E27FC236}">
                  <a16:creationId xmlns:a16="http://schemas.microsoft.com/office/drawing/2014/main" id="{56FAF4B5-A934-EC40-BF99-63967239ADC6}"/>
                </a:ext>
              </a:extLst>
            </p:cNvPr>
            <p:cNvSpPr/>
            <p:nvPr/>
          </p:nvSpPr>
          <p:spPr>
            <a:xfrm>
              <a:off x="2502817" y="2901728"/>
              <a:ext cx="1235171" cy="216000"/>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Construct</a:t>
              </a:r>
            </a:p>
          </p:txBody>
        </p:sp>
        <p:sp>
          <p:nvSpPr>
            <p:cNvPr id="7" name="Rectangle 6">
              <a:extLst>
                <a:ext uri="{FF2B5EF4-FFF2-40B4-BE49-F238E27FC236}">
                  <a16:creationId xmlns:a16="http://schemas.microsoft.com/office/drawing/2014/main" id="{05F65F73-FE32-2F4E-B07B-B00DD135E705}"/>
                </a:ext>
              </a:extLst>
            </p:cNvPr>
            <p:cNvSpPr/>
            <p:nvPr/>
          </p:nvSpPr>
          <p:spPr>
            <a:xfrm>
              <a:off x="4910187" y="2129474"/>
              <a:ext cx="2950229" cy="216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Science</a:t>
              </a:r>
            </a:p>
          </p:txBody>
        </p:sp>
        <p:sp>
          <p:nvSpPr>
            <p:cNvPr id="9" name="Rectangle 8">
              <a:extLst>
                <a:ext uri="{FF2B5EF4-FFF2-40B4-BE49-F238E27FC236}">
                  <a16:creationId xmlns:a16="http://schemas.microsoft.com/office/drawing/2014/main" id="{4E929F43-1C99-C64D-A60D-906EEE5CEF23}"/>
                </a:ext>
              </a:extLst>
            </p:cNvPr>
            <p:cNvSpPr/>
            <p:nvPr/>
          </p:nvSpPr>
          <p:spPr>
            <a:xfrm>
              <a:off x="2448256" y="4329098"/>
              <a:ext cx="3518912" cy="216000"/>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Construct</a:t>
              </a:r>
            </a:p>
          </p:txBody>
        </p:sp>
        <p:sp>
          <p:nvSpPr>
            <p:cNvPr id="10" name="Rectangle 9">
              <a:extLst>
                <a:ext uri="{FF2B5EF4-FFF2-40B4-BE49-F238E27FC236}">
                  <a16:creationId xmlns:a16="http://schemas.microsoft.com/office/drawing/2014/main" id="{707040C5-FEEA-5249-92D1-16EF69529E2F}"/>
                </a:ext>
              </a:extLst>
            </p:cNvPr>
            <p:cNvSpPr/>
            <p:nvPr/>
          </p:nvSpPr>
          <p:spPr>
            <a:xfrm>
              <a:off x="5967168" y="4330036"/>
              <a:ext cx="1884269" cy="216000"/>
            </a:xfrm>
            <a:prstGeom prst="rect">
              <a:avLst/>
            </a:prstGeom>
            <a:gradFill flip="none" rotWithShape="1">
              <a:gsLst>
                <a:gs pos="0">
                  <a:srgbClr val="FFC000">
                    <a:alpha val="0"/>
                  </a:srgbClr>
                </a:gs>
                <a:gs pos="40000">
                  <a:srgbClr val="00B05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Science</a:t>
              </a:r>
            </a:p>
          </p:txBody>
        </p:sp>
        <p:sp>
          <p:nvSpPr>
            <p:cNvPr id="11" name="Rectangle 10">
              <a:extLst>
                <a:ext uri="{FF2B5EF4-FFF2-40B4-BE49-F238E27FC236}">
                  <a16:creationId xmlns:a16="http://schemas.microsoft.com/office/drawing/2014/main" id="{EDDF0127-BF9E-A845-8C25-FDDE668C1609}"/>
                </a:ext>
              </a:extLst>
            </p:cNvPr>
            <p:cNvSpPr/>
            <p:nvPr/>
          </p:nvSpPr>
          <p:spPr>
            <a:xfrm>
              <a:off x="1410799" y="1698049"/>
              <a:ext cx="1317301" cy="216000"/>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Construct</a:t>
              </a:r>
            </a:p>
          </p:txBody>
        </p:sp>
        <p:sp>
          <p:nvSpPr>
            <p:cNvPr id="12" name="Rectangle 11">
              <a:extLst>
                <a:ext uri="{FF2B5EF4-FFF2-40B4-BE49-F238E27FC236}">
                  <a16:creationId xmlns:a16="http://schemas.microsoft.com/office/drawing/2014/main" id="{7E76CBA4-5822-9644-8A2B-E1F6E803054A}"/>
                </a:ext>
              </a:extLst>
            </p:cNvPr>
            <p:cNvSpPr/>
            <p:nvPr/>
          </p:nvSpPr>
          <p:spPr>
            <a:xfrm>
              <a:off x="2728100" y="1698047"/>
              <a:ext cx="1733135" cy="216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Science</a:t>
              </a:r>
            </a:p>
          </p:txBody>
        </p:sp>
        <p:sp>
          <p:nvSpPr>
            <p:cNvPr id="16" name="Rectangle 15">
              <a:extLst>
                <a:ext uri="{FF2B5EF4-FFF2-40B4-BE49-F238E27FC236}">
                  <a16:creationId xmlns:a16="http://schemas.microsoft.com/office/drawing/2014/main" id="{181CF54B-2EBF-214D-9CC5-CD46C3B86728}"/>
                </a:ext>
              </a:extLst>
            </p:cNvPr>
            <p:cNvSpPr/>
            <p:nvPr/>
          </p:nvSpPr>
          <p:spPr>
            <a:xfrm>
              <a:off x="1731164" y="2521097"/>
              <a:ext cx="1989426" cy="2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Design</a:t>
              </a:r>
            </a:p>
          </p:txBody>
        </p:sp>
        <p:sp>
          <p:nvSpPr>
            <p:cNvPr id="17" name="Rectangle 16">
              <a:extLst>
                <a:ext uri="{FF2B5EF4-FFF2-40B4-BE49-F238E27FC236}">
                  <a16:creationId xmlns:a16="http://schemas.microsoft.com/office/drawing/2014/main" id="{53EB47A1-AC4E-9F4D-821A-36CB0EF17D19}"/>
                </a:ext>
              </a:extLst>
            </p:cNvPr>
            <p:cNvSpPr/>
            <p:nvPr/>
          </p:nvSpPr>
          <p:spPr>
            <a:xfrm>
              <a:off x="3722753" y="2521097"/>
              <a:ext cx="1117264" cy="2160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a:solidFill>
                    <a:srgbClr val="FFFFFF"/>
                  </a:solidFill>
                </a:rPr>
                <a:t>Proto</a:t>
              </a:r>
            </a:p>
          </p:txBody>
        </p:sp>
        <p:sp>
          <p:nvSpPr>
            <p:cNvPr id="18" name="Rectangle 17">
              <a:extLst>
                <a:ext uri="{FF2B5EF4-FFF2-40B4-BE49-F238E27FC236}">
                  <a16:creationId xmlns:a16="http://schemas.microsoft.com/office/drawing/2014/main" id="{97D3A0EE-4EF7-024B-8BFB-A078335679E7}"/>
                </a:ext>
              </a:extLst>
            </p:cNvPr>
            <p:cNvSpPr/>
            <p:nvPr/>
          </p:nvSpPr>
          <p:spPr>
            <a:xfrm>
              <a:off x="4840024" y="2521097"/>
              <a:ext cx="1796222" cy="216000"/>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Construct</a:t>
              </a:r>
            </a:p>
          </p:txBody>
        </p:sp>
        <p:sp>
          <p:nvSpPr>
            <p:cNvPr id="19" name="Rectangle 18">
              <a:extLst>
                <a:ext uri="{FF2B5EF4-FFF2-40B4-BE49-F238E27FC236}">
                  <a16:creationId xmlns:a16="http://schemas.microsoft.com/office/drawing/2014/main" id="{A6ADD190-8FBA-8E42-A8F0-5405C5EC6976}"/>
                </a:ext>
              </a:extLst>
            </p:cNvPr>
            <p:cNvSpPr/>
            <p:nvPr/>
          </p:nvSpPr>
          <p:spPr>
            <a:xfrm>
              <a:off x="6638408" y="2521097"/>
              <a:ext cx="1223214" cy="216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Science</a:t>
              </a:r>
            </a:p>
          </p:txBody>
        </p:sp>
        <p:sp>
          <p:nvSpPr>
            <p:cNvPr id="25" name="Rectangle 24">
              <a:extLst>
                <a:ext uri="{FF2B5EF4-FFF2-40B4-BE49-F238E27FC236}">
                  <a16:creationId xmlns:a16="http://schemas.microsoft.com/office/drawing/2014/main" id="{CC09F3D0-E837-D546-A8ED-8FB3B64680C4}"/>
                </a:ext>
              </a:extLst>
            </p:cNvPr>
            <p:cNvSpPr/>
            <p:nvPr/>
          </p:nvSpPr>
          <p:spPr>
            <a:xfrm>
              <a:off x="5157641" y="3341738"/>
              <a:ext cx="2693794" cy="216000"/>
            </a:xfrm>
            <a:prstGeom prst="rect">
              <a:avLst/>
            </a:prstGeom>
            <a:gradFill flip="none" rotWithShape="1">
              <a:gsLst>
                <a:gs pos="0">
                  <a:srgbClr val="FFC000">
                    <a:alpha val="0"/>
                  </a:srgbClr>
                </a:gs>
                <a:gs pos="40000">
                  <a:srgbClr val="00B05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a:solidFill>
                    <a:srgbClr val="FFFFFF"/>
                  </a:solidFill>
                </a:rPr>
                <a:t>Science</a:t>
              </a:r>
              <a:endParaRPr lang="en-GB" sz="1013" dirty="0">
                <a:solidFill>
                  <a:srgbClr val="FFFFFF"/>
                </a:solidFill>
              </a:endParaRPr>
            </a:p>
          </p:txBody>
        </p:sp>
        <p:sp>
          <p:nvSpPr>
            <p:cNvPr id="26" name="Rectangle 25">
              <a:extLst>
                <a:ext uri="{FF2B5EF4-FFF2-40B4-BE49-F238E27FC236}">
                  <a16:creationId xmlns:a16="http://schemas.microsoft.com/office/drawing/2014/main" id="{926BED37-6AC1-B647-AB00-D02A1EDB3193}"/>
                </a:ext>
              </a:extLst>
            </p:cNvPr>
            <p:cNvSpPr/>
            <p:nvPr/>
          </p:nvSpPr>
          <p:spPr>
            <a:xfrm>
              <a:off x="3737987" y="2905130"/>
              <a:ext cx="3243600" cy="2160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a:solidFill>
                    <a:srgbClr val="FFFFFF"/>
                  </a:solidFill>
                </a:rPr>
                <a:t>Science</a:t>
              </a:r>
              <a:endParaRPr lang="en-GB" sz="1013" dirty="0">
                <a:solidFill>
                  <a:srgbClr val="FFFFFF"/>
                </a:solidFill>
              </a:endParaRPr>
            </a:p>
          </p:txBody>
        </p:sp>
        <p:sp>
          <p:nvSpPr>
            <p:cNvPr id="27" name="Rectangle 26">
              <a:extLst>
                <a:ext uri="{FF2B5EF4-FFF2-40B4-BE49-F238E27FC236}">
                  <a16:creationId xmlns:a16="http://schemas.microsoft.com/office/drawing/2014/main" id="{9DEBD9EC-FA18-714D-A468-CFB5FB1428EA}"/>
                </a:ext>
              </a:extLst>
            </p:cNvPr>
            <p:cNvSpPr/>
            <p:nvPr/>
          </p:nvSpPr>
          <p:spPr>
            <a:xfrm>
              <a:off x="3996437" y="3844223"/>
              <a:ext cx="3863978" cy="216000"/>
            </a:xfrm>
            <a:prstGeom prst="rect">
              <a:avLst/>
            </a:prstGeom>
            <a:gradFill flip="none" rotWithShape="1">
              <a:gsLst>
                <a:gs pos="0">
                  <a:srgbClr val="FFC000">
                    <a:alpha val="0"/>
                  </a:srgbClr>
                </a:gs>
                <a:gs pos="40000">
                  <a:srgbClr val="00B05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a:solidFill>
                    <a:srgbClr val="FFFFFF"/>
                  </a:solidFill>
                </a:rPr>
                <a:t>Science</a:t>
              </a:r>
              <a:endParaRPr lang="en-GB" sz="1013" dirty="0">
                <a:solidFill>
                  <a:srgbClr val="FFFFFF"/>
                </a:solidFill>
              </a:endParaRPr>
            </a:p>
          </p:txBody>
        </p:sp>
        <p:sp>
          <p:nvSpPr>
            <p:cNvPr id="32" name="Rectangle 31">
              <a:extLst>
                <a:ext uri="{FF2B5EF4-FFF2-40B4-BE49-F238E27FC236}">
                  <a16:creationId xmlns:a16="http://schemas.microsoft.com/office/drawing/2014/main" id="{FE598C80-214F-0278-B11A-9DF66275AC35}"/>
                </a:ext>
              </a:extLst>
            </p:cNvPr>
            <p:cNvSpPr/>
            <p:nvPr/>
          </p:nvSpPr>
          <p:spPr>
            <a:xfrm>
              <a:off x="3481827" y="3345021"/>
              <a:ext cx="1675814" cy="216000"/>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Construct</a:t>
              </a:r>
            </a:p>
          </p:txBody>
        </p:sp>
        <p:sp>
          <p:nvSpPr>
            <p:cNvPr id="33" name="Rectangle 32">
              <a:extLst>
                <a:ext uri="{FF2B5EF4-FFF2-40B4-BE49-F238E27FC236}">
                  <a16:creationId xmlns:a16="http://schemas.microsoft.com/office/drawing/2014/main" id="{EBF8E064-E17B-91A7-45B5-28CD54933990}"/>
                </a:ext>
              </a:extLst>
            </p:cNvPr>
            <p:cNvSpPr/>
            <p:nvPr/>
          </p:nvSpPr>
          <p:spPr>
            <a:xfrm>
              <a:off x="3178757" y="2129474"/>
              <a:ext cx="1733136" cy="216000"/>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a:r>
                <a:rPr lang="en-GB" sz="1013" dirty="0">
                  <a:solidFill>
                    <a:srgbClr val="FFFFFF"/>
                  </a:solidFill>
                </a:rPr>
                <a:t>Construct</a:t>
              </a:r>
            </a:p>
          </p:txBody>
        </p:sp>
        <p:pic>
          <p:nvPicPr>
            <p:cNvPr id="3" name="Picture 2" descr="A picture containing drawing&#10;&#10;Description automatically generated">
              <a:extLst>
                <a:ext uri="{FF2B5EF4-FFF2-40B4-BE49-F238E27FC236}">
                  <a16:creationId xmlns:a16="http://schemas.microsoft.com/office/drawing/2014/main" id="{BB3FC4AB-B036-0BFF-A2FC-A8F917EB888F}"/>
                </a:ext>
              </a:extLst>
            </p:cNvPr>
            <p:cNvPicPr>
              <a:picLocks noChangeAspect="1"/>
            </p:cNvPicPr>
            <p:nvPr/>
          </p:nvPicPr>
          <p:blipFill>
            <a:blip r:embed="rId8"/>
            <a:stretch>
              <a:fillRect/>
            </a:stretch>
          </p:blipFill>
          <p:spPr>
            <a:xfrm>
              <a:off x="1410799" y="4200502"/>
              <a:ext cx="996194" cy="473192"/>
            </a:xfrm>
            <a:prstGeom prst="rect">
              <a:avLst/>
            </a:prstGeom>
          </p:spPr>
        </p:pic>
        <p:pic>
          <p:nvPicPr>
            <p:cNvPr id="8" name="Picture 7" descr="A close up of a logo&#10;&#10;Description automatically generated">
              <a:extLst>
                <a:ext uri="{FF2B5EF4-FFF2-40B4-BE49-F238E27FC236}">
                  <a16:creationId xmlns:a16="http://schemas.microsoft.com/office/drawing/2014/main" id="{C1861D92-28D2-BD32-D888-4BB0A0EBD4B4}"/>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3119555" y="3736399"/>
              <a:ext cx="724543" cy="46606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7D3B781-E1A4-634E-09EC-BDD730E5C7F8}"/>
                </a:ext>
              </a:extLst>
            </p:cNvPr>
            <p:cNvPicPr>
              <a:picLocks noChangeAspect="1"/>
            </p:cNvPicPr>
            <p:nvPr/>
          </p:nvPicPr>
          <p:blipFill rotWithShape="1">
            <a:blip r:embed="rId10">
              <a:extLst>
                <a:ext uri="{28A0092B-C50C-407E-A947-70E740481C1C}">
                  <a14:useLocalDpi xmlns:a14="http://schemas.microsoft.com/office/drawing/2010/main"/>
                </a:ext>
              </a:extLst>
            </a:blip>
            <a:srcRect l="26097" t="27354" r="26500" b="29246"/>
            <a:stretch/>
          </p:blipFill>
          <p:spPr>
            <a:xfrm>
              <a:off x="2600145" y="3245584"/>
              <a:ext cx="763601" cy="466067"/>
            </a:xfrm>
            <a:prstGeom prst="rect">
              <a:avLst/>
            </a:prstGeom>
          </p:spPr>
        </p:pic>
        <p:pic>
          <p:nvPicPr>
            <p:cNvPr id="22" name="Picture 21">
              <a:extLst>
                <a:ext uri="{FF2B5EF4-FFF2-40B4-BE49-F238E27FC236}">
                  <a16:creationId xmlns:a16="http://schemas.microsoft.com/office/drawing/2014/main" id="{B04F0714-5927-740B-8C24-ACF67598A66E}"/>
                </a:ext>
              </a:extLst>
            </p:cNvPr>
            <p:cNvPicPr>
              <a:picLocks noChangeAspect="1"/>
            </p:cNvPicPr>
            <p:nvPr/>
          </p:nvPicPr>
          <p:blipFill rotWithShape="1">
            <a:blip r:embed="rId11">
              <a:extLst>
                <a:ext uri="{28A0092B-C50C-407E-A947-70E740481C1C}">
                  <a14:useLocalDpi xmlns:a14="http://schemas.microsoft.com/office/drawing/2010/main"/>
                </a:ext>
              </a:extLst>
            </a:blip>
            <a:srcRect t="11775"/>
            <a:stretch/>
          </p:blipFill>
          <p:spPr>
            <a:xfrm>
              <a:off x="1731164" y="2832672"/>
              <a:ext cx="655248" cy="375879"/>
            </a:xfrm>
            <a:prstGeom prst="rect">
              <a:avLst/>
            </a:prstGeom>
          </p:spPr>
        </p:pic>
        <p:pic>
          <p:nvPicPr>
            <p:cNvPr id="23" name="Picture 22">
              <a:extLst>
                <a:ext uri="{FF2B5EF4-FFF2-40B4-BE49-F238E27FC236}">
                  <a16:creationId xmlns:a16="http://schemas.microsoft.com/office/drawing/2014/main" id="{8B1501F0-DA54-28B5-E593-97FECAC38DB8}"/>
                </a:ext>
              </a:extLst>
            </p:cNvPr>
            <p:cNvPicPr>
              <a:picLocks noChangeAspect="1"/>
            </p:cNvPicPr>
            <p:nvPr/>
          </p:nvPicPr>
          <p:blipFill>
            <a:blip r:embed="rId12"/>
            <a:stretch>
              <a:fillRect/>
            </a:stretch>
          </p:blipFill>
          <p:spPr>
            <a:xfrm>
              <a:off x="737119" y="1691049"/>
              <a:ext cx="473194" cy="384470"/>
            </a:xfrm>
            <a:prstGeom prst="rect">
              <a:avLst/>
            </a:prstGeom>
          </p:spPr>
        </p:pic>
        <p:pic>
          <p:nvPicPr>
            <p:cNvPr id="1026" name="Picture 2" descr="Home | High Luminosity LHC Project">
              <a:extLst>
                <a:ext uri="{FF2B5EF4-FFF2-40B4-BE49-F238E27FC236}">
                  <a16:creationId xmlns:a16="http://schemas.microsoft.com/office/drawing/2014/main" id="{FB458345-6F64-AE95-6610-B395B6B0DD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6406" y="2075519"/>
              <a:ext cx="933149" cy="37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HC: LARGE HADRON COLLIDER | Large hadron collider, Secrets of the  universe, Physics">
              <a:extLst>
                <a:ext uri="{FF2B5EF4-FFF2-40B4-BE49-F238E27FC236}">
                  <a16:creationId xmlns:a16="http://schemas.microsoft.com/office/drawing/2014/main" id="{8AC54E05-705D-1267-5989-ED55AEAACE7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2917" y="1183901"/>
              <a:ext cx="473193" cy="473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Cfcc1_03_14">
              <a:extLst>
                <a:ext uri="{FF2B5EF4-FFF2-40B4-BE49-F238E27FC236}">
                  <a16:creationId xmlns:a16="http://schemas.microsoft.com/office/drawing/2014/main" id="{5B664532-D43C-2B19-81BE-4FF00214F11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3928" y="2449912"/>
              <a:ext cx="899992" cy="3982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340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2B783A51-5183-B926-D1F8-3C4A8E8FA585}"/>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l="1393" t="1249" r="2665" b="15984"/>
          <a:stretch/>
        </p:blipFill>
        <p:spPr>
          <a:xfrm>
            <a:off x="694764" y="1176705"/>
            <a:ext cx="7920617" cy="3510007"/>
          </a:xfrm>
        </p:spPr>
      </p:pic>
      <p:sp>
        <p:nvSpPr>
          <p:cNvPr id="2" name="Title 1">
            <a:extLst>
              <a:ext uri="{FF2B5EF4-FFF2-40B4-BE49-F238E27FC236}">
                <a16:creationId xmlns:a16="http://schemas.microsoft.com/office/drawing/2014/main" id="{49680DA5-46D5-79DE-2B9C-43D4AA25F3A2}"/>
              </a:ext>
            </a:extLst>
          </p:cNvPr>
          <p:cNvSpPr>
            <a:spLocks noGrp="1"/>
          </p:cNvSpPr>
          <p:nvPr>
            <p:ph type="title" idx="4294967295"/>
          </p:nvPr>
        </p:nvSpPr>
        <p:spPr>
          <a:xfrm>
            <a:off x="409423" y="203340"/>
            <a:ext cx="7421563" cy="323850"/>
          </a:xfrm>
        </p:spPr>
        <p:txBody>
          <a:bodyPr vert="horz" lIns="91440" tIns="45720" rIns="91440" bIns="45720" rtlCol="0" anchor="ctr">
            <a:normAutofit fontScale="90000"/>
          </a:bodyPr>
          <a:lstStyle/>
          <a:p>
            <a:r>
              <a:rPr lang="en-GB" sz="2000" b="1" dirty="0">
                <a:solidFill>
                  <a:srgbClr val="E63961"/>
                </a:solidFill>
                <a:latin typeface="Arial" panose="020B0604020202020204" pitchFamily="34" charset="0"/>
                <a:ea typeface="Verdana" panose="020B0604030504040204" pitchFamily="34" charset="0"/>
                <a:cs typeface="Arial" panose="020B0604020202020204" pitchFamily="34" charset="0"/>
              </a:rPr>
              <a:t>Science facilities</a:t>
            </a:r>
          </a:p>
        </p:txBody>
      </p:sp>
      <p:grpSp>
        <p:nvGrpSpPr>
          <p:cNvPr id="4" name="Group 3">
            <a:extLst>
              <a:ext uri="{FF2B5EF4-FFF2-40B4-BE49-F238E27FC236}">
                <a16:creationId xmlns:a16="http://schemas.microsoft.com/office/drawing/2014/main" id="{A767780F-EA9B-AA0B-B891-8AE953AEE919}"/>
              </a:ext>
            </a:extLst>
          </p:cNvPr>
          <p:cNvGrpSpPr/>
          <p:nvPr/>
        </p:nvGrpSpPr>
        <p:grpSpPr>
          <a:xfrm>
            <a:off x="13403" y="426186"/>
            <a:ext cx="9115331" cy="4690773"/>
            <a:chOff x="13403" y="426186"/>
            <a:chExt cx="9115331" cy="4690773"/>
          </a:xfrm>
        </p:grpSpPr>
        <p:pic>
          <p:nvPicPr>
            <p:cNvPr id="43" name="Graphic 42">
              <a:extLst>
                <a:ext uri="{FF2B5EF4-FFF2-40B4-BE49-F238E27FC236}">
                  <a16:creationId xmlns:a16="http://schemas.microsoft.com/office/drawing/2014/main" id="{B7D4F80C-EF8D-3D02-E2C5-E297715CB1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30" y="4402501"/>
              <a:ext cx="312870" cy="614066"/>
            </a:xfrm>
            <a:prstGeom prst="rect">
              <a:avLst/>
            </a:prstGeom>
          </p:spPr>
        </p:pic>
        <p:cxnSp>
          <p:nvCxnSpPr>
            <p:cNvPr id="46" name="Straight Arrow Connector 45">
              <a:extLst>
                <a:ext uri="{FF2B5EF4-FFF2-40B4-BE49-F238E27FC236}">
                  <a16:creationId xmlns:a16="http://schemas.microsoft.com/office/drawing/2014/main" id="{7B188DA9-B5C7-3F9B-84BB-A36BFB5C08CC}"/>
                </a:ext>
              </a:extLst>
            </p:cNvPr>
            <p:cNvCxnSpPr>
              <a:cxnSpLocks/>
              <a:stCxn id="43" idx="3"/>
            </p:cNvCxnSpPr>
            <p:nvPr/>
          </p:nvCxnSpPr>
          <p:spPr>
            <a:xfrm flipV="1">
              <a:off x="391801" y="4143376"/>
              <a:ext cx="2633975" cy="566159"/>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48" name="Picture 47" descr="A logo of a satellite dish&#10;&#10;Description automatically generated">
              <a:extLst>
                <a:ext uri="{FF2B5EF4-FFF2-40B4-BE49-F238E27FC236}">
                  <a16:creationId xmlns:a16="http://schemas.microsoft.com/office/drawing/2014/main" id="{45A9F123-694A-9CB9-3DF6-20E7E99164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4" y="2274310"/>
              <a:ext cx="344875" cy="488244"/>
            </a:xfrm>
            <a:prstGeom prst="rect">
              <a:avLst/>
            </a:prstGeom>
          </p:spPr>
        </p:pic>
        <p:cxnSp>
          <p:nvCxnSpPr>
            <p:cNvPr id="49" name="Straight Arrow Connector 48">
              <a:extLst>
                <a:ext uri="{FF2B5EF4-FFF2-40B4-BE49-F238E27FC236}">
                  <a16:creationId xmlns:a16="http://schemas.microsoft.com/office/drawing/2014/main" id="{82154605-E435-C9F0-F225-FAFD2AF549E8}"/>
                </a:ext>
              </a:extLst>
            </p:cNvPr>
            <p:cNvCxnSpPr>
              <a:cxnSpLocks/>
              <a:stCxn id="10" idx="3"/>
            </p:cNvCxnSpPr>
            <p:nvPr/>
          </p:nvCxnSpPr>
          <p:spPr>
            <a:xfrm flipV="1">
              <a:off x="531423" y="4072733"/>
              <a:ext cx="2431437" cy="77005"/>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56" name="Picture 55" descr="A logo with a smile&#10;&#10;Description automatically generated">
              <a:extLst>
                <a:ext uri="{FF2B5EF4-FFF2-40B4-BE49-F238E27FC236}">
                  <a16:creationId xmlns:a16="http://schemas.microsoft.com/office/drawing/2014/main" id="{32B642F3-052C-042B-23FF-0CFAA0C287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03" y="3465510"/>
              <a:ext cx="574793" cy="340545"/>
            </a:xfrm>
            <a:prstGeom prst="rect">
              <a:avLst/>
            </a:prstGeom>
          </p:spPr>
        </p:pic>
        <p:cxnSp>
          <p:nvCxnSpPr>
            <p:cNvPr id="57" name="Straight Arrow Connector 56">
              <a:extLst>
                <a:ext uri="{FF2B5EF4-FFF2-40B4-BE49-F238E27FC236}">
                  <a16:creationId xmlns:a16="http://schemas.microsoft.com/office/drawing/2014/main" id="{2A9F778E-82CD-259B-86AE-0EEBAE6E9386}"/>
                </a:ext>
              </a:extLst>
            </p:cNvPr>
            <p:cNvCxnSpPr>
              <a:cxnSpLocks/>
              <a:stCxn id="56" idx="3"/>
            </p:cNvCxnSpPr>
            <p:nvPr/>
          </p:nvCxnSpPr>
          <p:spPr>
            <a:xfrm>
              <a:off x="588196" y="3635783"/>
              <a:ext cx="2344314" cy="338524"/>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5193CF8-C99F-F4AB-92EE-ABF2520CE16B}"/>
                </a:ext>
              </a:extLst>
            </p:cNvPr>
            <p:cNvCxnSpPr>
              <a:cxnSpLocks/>
              <a:stCxn id="56" idx="3"/>
            </p:cNvCxnSpPr>
            <p:nvPr/>
          </p:nvCxnSpPr>
          <p:spPr>
            <a:xfrm flipV="1">
              <a:off x="588196" y="2571750"/>
              <a:ext cx="3518329" cy="1064033"/>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67" name="Picture 66" descr="A blue and white logo&#10;&#10;Description automatically generated">
              <a:extLst>
                <a:ext uri="{FF2B5EF4-FFF2-40B4-BE49-F238E27FC236}">
                  <a16:creationId xmlns:a16="http://schemas.microsoft.com/office/drawing/2014/main" id="{664EC3AD-FC8E-2AEA-A6F8-0F6D0C7705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35" y="2865390"/>
              <a:ext cx="414940" cy="542987"/>
            </a:xfrm>
            <a:prstGeom prst="rect">
              <a:avLst/>
            </a:prstGeom>
          </p:spPr>
        </p:pic>
        <p:cxnSp>
          <p:nvCxnSpPr>
            <p:cNvPr id="69" name="Straight Arrow Connector 68">
              <a:extLst>
                <a:ext uri="{FF2B5EF4-FFF2-40B4-BE49-F238E27FC236}">
                  <a16:creationId xmlns:a16="http://schemas.microsoft.com/office/drawing/2014/main" id="{D8BAFC5C-4F6F-1ACA-F22B-F2E5EB2BBB9B}"/>
                </a:ext>
              </a:extLst>
            </p:cNvPr>
            <p:cNvCxnSpPr>
              <a:cxnSpLocks/>
              <a:stCxn id="67" idx="3"/>
            </p:cNvCxnSpPr>
            <p:nvPr/>
          </p:nvCxnSpPr>
          <p:spPr>
            <a:xfrm>
              <a:off x="470175" y="3136884"/>
              <a:ext cx="2484291" cy="755705"/>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0117FDA-3647-9487-7D3F-D68058EE0E3A}"/>
                </a:ext>
              </a:extLst>
            </p:cNvPr>
            <p:cNvCxnSpPr>
              <a:cxnSpLocks/>
              <a:stCxn id="67" idx="3"/>
            </p:cNvCxnSpPr>
            <p:nvPr/>
          </p:nvCxnSpPr>
          <p:spPr>
            <a:xfrm>
              <a:off x="470175" y="3136884"/>
              <a:ext cx="2448048" cy="779193"/>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EB2722C-5AD9-7B86-4952-FB97E6F639F6}"/>
                </a:ext>
              </a:extLst>
            </p:cNvPr>
            <p:cNvCxnSpPr>
              <a:cxnSpLocks/>
              <a:stCxn id="48" idx="3"/>
            </p:cNvCxnSpPr>
            <p:nvPr/>
          </p:nvCxnSpPr>
          <p:spPr>
            <a:xfrm>
              <a:off x="416629" y="2518432"/>
              <a:ext cx="2537837" cy="1323038"/>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A05C790-628E-1951-14A7-924ABF864E51}"/>
                </a:ext>
              </a:extLst>
            </p:cNvPr>
            <p:cNvCxnSpPr>
              <a:cxnSpLocks/>
            </p:cNvCxnSpPr>
            <p:nvPr/>
          </p:nvCxnSpPr>
          <p:spPr>
            <a:xfrm>
              <a:off x="652012" y="1453187"/>
              <a:ext cx="1999135" cy="762449"/>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8" name="Picture 7" descr="A black background with blue and orange letters&#10;&#10;Description automatically generated">
              <a:extLst>
                <a:ext uri="{FF2B5EF4-FFF2-40B4-BE49-F238E27FC236}">
                  <a16:creationId xmlns:a16="http://schemas.microsoft.com/office/drawing/2014/main" id="{280B85A8-32A0-F8D2-6CB1-EB1C63A17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64" y="1276518"/>
              <a:ext cx="546761" cy="364507"/>
            </a:xfrm>
            <a:prstGeom prst="rect">
              <a:avLst/>
            </a:prstGeom>
          </p:spPr>
        </p:pic>
        <p:cxnSp>
          <p:nvCxnSpPr>
            <p:cNvPr id="12" name="Straight Arrow Connector 11">
              <a:extLst>
                <a:ext uri="{FF2B5EF4-FFF2-40B4-BE49-F238E27FC236}">
                  <a16:creationId xmlns:a16="http://schemas.microsoft.com/office/drawing/2014/main" id="{41F21FAA-0A68-D771-A71B-E843671F3AB9}"/>
                </a:ext>
              </a:extLst>
            </p:cNvPr>
            <p:cNvCxnSpPr>
              <a:cxnSpLocks/>
            </p:cNvCxnSpPr>
            <p:nvPr/>
          </p:nvCxnSpPr>
          <p:spPr>
            <a:xfrm>
              <a:off x="637777" y="973211"/>
              <a:ext cx="2013370" cy="1104707"/>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1FE5C65-37C5-D348-D089-4D531E194A75}"/>
                </a:ext>
              </a:extLst>
            </p:cNvPr>
            <p:cNvCxnSpPr>
              <a:cxnSpLocks/>
              <a:stCxn id="24" idx="3"/>
            </p:cNvCxnSpPr>
            <p:nvPr/>
          </p:nvCxnSpPr>
          <p:spPr>
            <a:xfrm>
              <a:off x="562165" y="1975560"/>
              <a:ext cx="1599125" cy="151948"/>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C8D58C-8993-D5E2-8277-436CD05357B9}"/>
                </a:ext>
              </a:extLst>
            </p:cNvPr>
            <p:cNvCxnSpPr>
              <a:cxnSpLocks/>
              <a:stCxn id="24" idx="3"/>
            </p:cNvCxnSpPr>
            <p:nvPr/>
          </p:nvCxnSpPr>
          <p:spPr>
            <a:xfrm>
              <a:off x="562165" y="1975560"/>
              <a:ext cx="1952435" cy="525824"/>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24" name="Picture 23" descr="A black and white logo&#10;&#10;Description automatically generated">
              <a:extLst>
                <a:ext uri="{FF2B5EF4-FFF2-40B4-BE49-F238E27FC236}">
                  <a16:creationId xmlns:a16="http://schemas.microsoft.com/office/drawing/2014/main" id="{EDDBFFCA-9FA3-2E52-AD2B-38DE9A3E3B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25" y="1717940"/>
              <a:ext cx="515240" cy="515240"/>
            </a:xfrm>
            <a:prstGeom prst="rect">
              <a:avLst/>
            </a:prstGeom>
          </p:spPr>
        </p:pic>
        <p:pic>
          <p:nvPicPr>
            <p:cNvPr id="26" name="Picture 25" descr="A blue and white logo&#10;&#10;Description automatically generated">
              <a:extLst>
                <a:ext uri="{FF2B5EF4-FFF2-40B4-BE49-F238E27FC236}">
                  <a16:creationId xmlns:a16="http://schemas.microsoft.com/office/drawing/2014/main" id="{2836B2D0-91B4-CD7B-C56A-536E6D70EC14}"/>
                </a:ext>
              </a:extLst>
            </p:cNvPr>
            <p:cNvPicPr>
              <a:picLocks noChangeAspect="1"/>
            </p:cNvPicPr>
            <p:nvPr/>
          </p:nvPicPr>
          <p:blipFill>
            <a:blip r:embed="rId11" cstate="print">
              <a:extLst>
                <a:ext uri="{28A0092B-C50C-407E-A947-70E740481C1C}">
                  <a14:useLocalDpi xmlns:a14="http://schemas.microsoft.com/office/drawing/2010/main" val="0"/>
                </a:ext>
              </a:extLst>
            </a:blip>
            <a:srcRect l="9545" t="11497" r="9048" b="15885"/>
            <a:stretch/>
          </p:blipFill>
          <p:spPr>
            <a:xfrm>
              <a:off x="58156" y="700655"/>
              <a:ext cx="546761" cy="487735"/>
            </a:xfrm>
            <a:prstGeom prst="rect">
              <a:avLst/>
            </a:prstGeom>
          </p:spPr>
        </p:pic>
        <p:cxnSp>
          <p:nvCxnSpPr>
            <p:cNvPr id="31" name="Straight Arrow Connector 30">
              <a:extLst>
                <a:ext uri="{FF2B5EF4-FFF2-40B4-BE49-F238E27FC236}">
                  <a16:creationId xmlns:a16="http://schemas.microsoft.com/office/drawing/2014/main" id="{A0BCFF1F-226D-B5B1-DF41-53F910505403}"/>
                </a:ext>
              </a:extLst>
            </p:cNvPr>
            <p:cNvCxnSpPr>
              <a:cxnSpLocks/>
              <a:stCxn id="36" idx="2"/>
            </p:cNvCxnSpPr>
            <p:nvPr/>
          </p:nvCxnSpPr>
          <p:spPr>
            <a:xfrm>
              <a:off x="4171510" y="994828"/>
              <a:ext cx="531119" cy="873617"/>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36" name="Picture 35" descr="A blue logo with white text&#10;&#10;Description automatically generated">
              <a:extLst>
                <a:ext uri="{FF2B5EF4-FFF2-40B4-BE49-F238E27FC236}">
                  <a16:creationId xmlns:a16="http://schemas.microsoft.com/office/drawing/2014/main" id="{5D97111B-7B5F-0EC4-FB8E-AE4BEF8B20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87188" y="426186"/>
              <a:ext cx="568642" cy="568642"/>
            </a:xfrm>
            <a:prstGeom prst="rect">
              <a:avLst/>
            </a:prstGeom>
          </p:spPr>
        </p:pic>
        <p:cxnSp>
          <p:nvCxnSpPr>
            <p:cNvPr id="40" name="Straight Arrow Connector 39">
              <a:extLst>
                <a:ext uri="{FF2B5EF4-FFF2-40B4-BE49-F238E27FC236}">
                  <a16:creationId xmlns:a16="http://schemas.microsoft.com/office/drawing/2014/main" id="{59EE02FE-371C-CF5C-7302-2125D9719FA1}"/>
                </a:ext>
              </a:extLst>
            </p:cNvPr>
            <p:cNvCxnSpPr>
              <a:cxnSpLocks/>
              <a:stCxn id="60" idx="2"/>
            </p:cNvCxnSpPr>
            <p:nvPr/>
          </p:nvCxnSpPr>
          <p:spPr>
            <a:xfrm>
              <a:off x="4807755" y="955680"/>
              <a:ext cx="132804" cy="685345"/>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C405E9D-4F8F-677A-BEA3-CDEAFE0CF8FF}"/>
                </a:ext>
              </a:extLst>
            </p:cNvPr>
            <p:cNvCxnSpPr>
              <a:cxnSpLocks/>
              <a:stCxn id="60" idx="2"/>
            </p:cNvCxnSpPr>
            <p:nvPr/>
          </p:nvCxnSpPr>
          <p:spPr>
            <a:xfrm>
              <a:off x="4807756" y="955680"/>
              <a:ext cx="9173" cy="685345"/>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005B252-C5DE-A759-0D09-98B5180CF8CC}"/>
                </a:ext>
              </a:extLst>
            </p:cNvPr>
            <p:cNvCxnSpPr>
              <a:cxnSpLocks/>
              <a:stCxn id="60" idx="2"/>
            </p:cNvCxnSpPr>
            <p:nvPr/>
          </p:nvCxnSpPr>
          <p:spPr>
            <a:xfrm>
              <a:off x="4807755" y="955680"/>
              <a:ext cx="55948" cy="625859"/>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CBAD599-5444-8484-5B27-363001D72D18}"/>
                </a:ext>
              </a:extLst>
            </p:cNvPr>
            <p:cNvCxnSpPr>
              <a:cxnSpLocks/>
              <a:stCxn id="60" idx="2"/>
            </p:cNvCxnSpPr>
            <p:nvPr/>
          </p:nvCxnSpPr>
          <p:spPr>
            <a:xfrm flipH="1">
              <a:off x="4735240" y="955680"/>
              <a:ext cx="72515" cy="421952"/>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60" name="Picture 59" descr="A logo of scientific association&#10;&#10;Description automatically generated">
              <a:extLst>
                <a:ext uri="{FF2B5EF4-FFF2-40B4-BE49-F238E27FC236}">
                  <a16:creationId xmlns:a16="http://schemas.microsoft.com/office/drawing/2014/main" id="{C860DE3D-7B35-E888-E832-2DD070632D7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118" t="6722" r="21178" b="6804"/>
            <a:stretch/>
          </p:blipFill>
          <p:spPr>
            <a:xfrm>
              <a:off x="4547761" y="436172"/>
              <a:ext cx="519989" cy="519508"/>
            </a:xfrm>
            <a:prstGeom prst="rect">
              <a:avLst/>
            </a:prstGeom>
          </p:spPr>
        </p:pic>
        <p:cxnSp>
          <p:nvCxnSpPr>
            <p:cNvPr id="88" name="Straight Arrow Connector 87">
              <a:extLst>
                <a:ext uri="{FF2B5EF4-FFF2-40B4-BE49-F238E27FC236}">
                  <a16:creationId xmlns:a16="http://schemas.microsoft.com/office/drawing/2014/main" id="{02183A8A-278E-C1F8-6704-B2FF726E4E5D}"/>
                </a:ext>
              </a:extLst>
            </p:cNvPr>
            <p:cNvCxnSpPr>
              <a:cxnSpLocks/>
              <a:stCxn id="98" idx="2"/>
            </p:cNvCxnSpPr>
            <p:nvPr/>
          </p:nvCxnSpPr>
          <p:spPr>
            <a:xfrm flipH="1">
              <a:off x="4960433" y="878195"/>
              <a:ext cx="710914" cy="1267950"/>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B2FBC19-E2A0-7144-42E8-1EA92CC03383}"/>
                </a:ext>
              </a:extLst>
            </p:cNvPr>
            <p:cNvCxnSpPr>
              <a:cxnSpLocks/>
              <a:stCxn id="98" idx="2"/>
            </p:cNvCxnSpPr>
            <p:nvPr/>
          </p:nvCxnSpPr>
          <p:spPr>
            <a:xfrm flipH="1">
              <a:off x="4836802" y="878195"/>
              <a:ext cx="834545" cy="1249313"/>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B843063-457E-C37A-3DE6-24BC0CFF9B66}"/>
                </a:ext>
              </a:extLst>
            </p:cNvPr>
            <p:cNvCxnSpPr>
              <a:cxnSpLocks/>
              <a:stCxn id="98" idx="2"/>
            </p:cNvCxnSpPr>
            <p:nvPr/>
          </p:nvCxnSpPr>
          <p:spPr>
            <a:xfrm flipH="1">
              <a:off x="4760981" y="878195"/>
              <a:ext cx="910366" cy="1146548"/>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98" name="Picture 97" descr="A close-up of a logo&#10;&#10;Description automatically generated">
              <a:extLst>
                <a:ext uri="{FF2B5EF4-FFF2-40B4-BE49-F238E27FC236}">
                  <a16:creationId xmlns:a16="http://schemas.microsoft.com/office/drawing/2014/main" id="{41DA6715-780C-DE87-B8EE-EEBDD0DFDCF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457" t="7476" r="7750" b="6883"/>
            <a:stretch/>
          </p:blipFill>
          <p:spPr>
            <a:xfrm>
              <a:off x="5245655" y="465960"/>
              <a:ext cx="851383" cy="412235"/>
            </a:xfrm>
            <a:prstGeom prst="rect">
              <a:avLst/>
            </a:prstGeom>
          </p:spPr>
        </p:pic>
        <p:pic>
          <p:nvPicPr>
            <p:cNvPr id="6" name="Picture 5" descr="A blue and white logo&#10;&#10;AI-generated content may be incorrect.">
              <a:extLst>
                <a:ext uri="{FF2B5EF4-FFF2-40B4-BE49-F238E27FC236}">
                  <a16:creationId xmlns:a16="http://schemas.microsoft.com/office/drawing/2014/main" id="{C12C92AF-7E54-95C8-8C68-2F42DF9427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70976" y="4237621"/>
              <a:ext cx="476250" cy="476250"/>
            </a:xfrm>
            <a:prstGeom prst="rect">
              <a:avLst/>
            </a:prstGeom>
          </p:spPr>
        </p:pic>
        <p:pic>
          <p:nvPicPr>
            <p:cNvPr id="11" name="Picture 10">
              <a:extLst>
                <a:ext uri="{FF2B5EF4-FFF2-40B4-BE49-F238E27FC236}">
                  <a16:creationId xmlns:a16="http://schemas.microsoft.com/office/drawing/2014/main" id="{93BA1A08-81B7-6F40-3BA5-CF5ECCBF9EDA}"/>
                </a:ext>
              </a:extLst>
            </p:cNvPr>
            <p:cNvPicPr>
              <a:picLocks noChangeAspect="1"/>
            </p:cNvPicPr>
            <p:nvPr/>
          </p:nvPicPr>
          <p:blipFill>
            <a:blip r:embed="rId16"/>
            <a:stretch>
              <a:fillRect/>
            </a:stretch>
          </p:blipFill>
          <p:spPr>
            <a:xfrm>
              <a:off x="8553150" y="1276517"/>
              <a:ext cx="520586" cy="422976"/>
            </a:xfrm>
            <a:prstGeom prst="rect">
              <a:avLst/>
            </a:prstGeom>
          </p:spPr>
        </p:pic>
        <p:pic>
          <p:nvPicPr>
            <p:cNvPr id="14" name="Picture 13" descr="A blue and black circle with a black background&#10;&#10;AI-generated content may be incorrect.">
              <a:extLst>
                <a:ext uri="{FF2B5EF4-FFF2-40B4-BE49-F238E27FC236}">
                  <a16:creationId xmlns:a16="http://schemas.microsoft.com/office/drawing/2014/main" id="{1EED9C55-6EEE-A6AB-5D24-D222BED99C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16617" y="4630368"/>
              <a:ext cx="463994" cy="463684"/>
            </a:xfrm>
            <a:prstGeom prst="rect">
              <a:avLst/>
            </a:prstGeom>
          </p:spPr>
        </p:pic>
        <p:pic>
          <p:nvPicPr>
            <p:cNvPr id="16" name="Picture 15" descr="A logo of a company&#10;&#10;AI-generated content may be incorrect.">
              <a:extLst>
                <a:ext uri="{FF2B5EF4-FFF2-40B4-BE49-F238E27FC236}">
                  <a16:creationId xmlns:a16="http://schemas.microsoft.com/office/drawing/2014/main" id="{D049A983-C92E-5F8B-B9DF-60EED446F71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52935" y="3936530"/>
              <a:ext cx="571500" cy="476250"/>
            </a:xfrm>
            <a:prstGeom prst="rect">
              <a:avLst/>
            </a:prstGeom>
          </p:spPr>
        </p:pic>
        <p:pic>
          <p:nvPicPr>
            <p:cNvPr id="20" name="Picture 19" descr="A blue and white logo&#10;&#10;AI-generated content may be incorrect.">
              <a:extLst>
                <a:ext uri="{FF2B5EF4-FFF2-40B4-BE49-F238E27FC236}">
                  <a16:creationId xmlns:a16="http://schemas.microsoft.com/office/drawing/2014/main" id="{90A18C3F-9A70-8ACB-1958-67A5F951DC9A}"/>
                </a:ext>
              </a:extLst>
            </p:cNvPr>
            <p:cNvPicPr>
              <a:picLocks noChangeAspect="1"/>
            </p:cNvPicPr>
            <p:nvPr/>
          </p:nvPicPr>
          <p:blipFill>
            <a:blip r:embed="rId19" cstate="print">
              <a:extLst>
                <a:ext uri="{28A0092B-C50C-407E-A947-70E740481C1C}">
                  <a14:useLocalDpi xmlns:a14="http://schemas.microsoft.com/office/drawing/2010/main" val="0"/>
                </a:ext>
              </a:extLst>
            </a:blip>
            <a:srcRect t="1" b="22739"/>
            <a:stretch>
              <a:fillRect/>
            </a:stretch>
          </p:blipFill>
          <p:spPr>
            <a:xfrm>
              <a:off x="8552935" y="2259691"/>
              <a:ext cx="543604" cy="509163"/>
            </a:xfrm>
            <a:prstGeom prst="rect">
              <a:avLst/>
            </a:prstGeom>
          </p:spPr>
        </p:pic>
        <p:cxnSp>
          <p:nvCxnSpPr>
            <p:cNvPr id="25" name="Straight Arrow Connector 24">
              <a:extLst>
                <a:ext uri="{FF2B5EF4-FFF2-40B4-BE49-F238E27FC236}">
                  <a16:creationId xmlns:a16="http://schemas.microsoft.com/office/drawing/2014/main" id="{5AC6FD97-D626-0C2D-34A0-81CB82947C50}"/>
                </a:ext>
              </a:extLst>
            </p:cNvPr>
            <p:cNvCxnSpPr>
              <a:cxnSpLocks/>
              <a:stCxn id="14" idx="0"/>
            </p:cNvCxnSpPr>
            <p:nvPr/>
          </p:nvCxnSpPr>
          <p:spPr>
            <a:xfrm flipH="1" flipV="1">
              <a:off x="4748764" y="2231181"/>
              <a:ext cx="1799850" cy="2399188"/>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6923383-A7EA-8035-396E-C5E6006CECDD}"/>
                </a:ext>
              </a:extLst>
            </p:cNvPr>
            <p:cNvCxnSpPr>
              <a:cxnSpLocks/>
              <a:stCxn id="16" idx="0"/>
            </p:cNvCxnSpPr>
            <p:nvPr/>
          </p:nvCxnSpPr>
          <p:spPr>
            <a:xfrm flipH="1" flipV="1">
              <a:off x="6848795" y="2689267"/>
              <a:ext cx="1989890" cy="1247264"/>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900DF4-F606-75DF-4EE8-87E6C7A8343D}"/>
                </a:ext>
              </a:extLst>
            </p:cNvPr>
            <p:cNvCxnSpPr>
              <a:cxnSpLocks/>
              <a:stCxn id="11" idx="1"/>
            </p:cNvCxnSpPr>
            <p:nvPr/>
          </p:nvCxnSpPr>
          <p:spPr>
            <a:xfrm flipH="1">
              <a:off x="7334083" y="1488005"/>
              <a:ext cx="1219067" cy="813933"/>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5953E8B-AD18-42CD-863B-59CCB2BD9F13}"/>
                </a:ext>
              </a:extLst>
            </p:cNvPr>
            <p:cNvCxnSpPr>
              <a:cxnSpLocks/>
              <a:stCxn id="20" idx="1"/>
            </p:cNvCxnSpPr>
            <p:nvPr/>
          </p:nvCxnSpPr>
          <p:spPr>
            <a:xfrm flipH="1" flipV="1">
              <a:off x="7263036" y="2395610"/>
              <a:ext cx="1289899" cy="118663"/>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42" name="Picture 41" descr="A logo with black and blue letters&#10;&#10;AI-generated content may be incorrect.">
              <a:extLst>
                <a:ext uri="{FF2B5EF4-FFF2-40B4-BE49-F238E27FC236}">
                  <a16:creationId xmlns:a16="http://schemas.microsoft.com/office/drawing/2014/main" id="{F10149F1-E5F4-7772-2EB2-6F070E560B2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41341" y="1793164"/>
              <a:ext cx="887393" cy="400931"/>
            </a:xfrm>
            <a:prstGeom prst="rect">
              <a:avLst/>
            </a:prstGeom>
          </p:spPr>
        </p:pic>
        <p:cxnSp>
          <p:nvCxnSpPr>
            <p:cNvPr id="44" name="Straight Arrow Connector 43">
              <a:extLst>
                <a:ext uri="{FF2B5EF4-FFF2-40B4-BE49-F238E27FC236}">
                  <a16:creationId xmlns:a16="http://schemas.microsoft.com/office/drawing/2014/main" id="{29B31ADC-6734-1457-F495-253FA9958CB0}"/>
                </a:ext>
              </a:extLst>
            </p:cNvPr>
            <p:cNvCxnSpPr>
              <a:cxnSpLocks/>
            </p:cNvCxnSpPr>
            <p:nvPr/>
          </p:nvCxnSpPr>
          <p:spPr>
            <a:xfrm flipH="1">
              <a:off x="7310372" y="2024743"/>
              <a:ext cx="1040466" cy="318024"/>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58" name="Picture 57" descr="A close-up of a logo&#10;&#10;AI-generated content may be incorrect.">
              <a:extLst>
                <a:ext uri="{FF2B5EF4-FFF2-40B4-BE49-F238E27FC236}">
                  <a16:creationId xmlns:a16="http://schemas.microsoft.com/office/drawing/2014/main" id="{5B1F3259-C1DC-4229-1FA9-859AD1B056F0}"/>
                </a:ext>
              </a:extLst>
            </p:cNvPr>
            <p:cNvPicPr>
              <a:picLocks noChangeAspect="1"/>
            </p:cNvPicPr>
            <p:nvPr/>
          </p:nvPicPr>
          <p:blipFill>
            <a:blip r:embed="rId21" cstate="print">
              <a:extLst>
                <a:ext uri="{28A0092B-C50C-407E-A947-70E740481C1C}">
                  <a14:useLocalDpi xmlns:a14="http://schemas.microsoft.com/office/drawing/2010/main" val="0"/>
                </a:ext>
              </a:extLst>
            </a:blip>
            <a:srcRect t="18988" b="23597"/>
            <a:stretch>
              <a:fillRect/>
            </a:stretch>
          </p:blipFill>
          <p:spPr>
            <a:xfrm>
              <a:off x="4809096" y="4774060"/>
              <a:ext cx="906935" cy="292901"/>
            </a:xfrm>
            <a:prstGeom prst="rect">
              <a:avLst/>
            </a:prstGeom>
          </p:spPr>
        </p:pic>
        <p:cxnSp>
          <p:nvCxnSpPr>
            <p:cNvPr id="59" name="Straight Arrow Connector 58">
              <a:extLst>
                <a:ext uri="{FF2B5EF4-FFF2-40B4-BE49-F238E27FC236}">
                  <a16:creationId xmlns:a16="http://schemas.microsoft.com/office/drawing/2014/main" id="{0FAA7300-D3C3-A7AA-CD42-C1733D5A133E}"/>
                </a:ext>
              </a:extLst>
            </p:cNvPr>
            <p:cNvCxnSpPr>
              <a:cxnSpLocks/>
              <a:stCxn id="58" idx="0"/>
            </p:cNvCxnSpPr>
            <p:nvPr/>
          </p:nvCxnSpPr>
          <p:spPr>
            <a:xfrm flipH="1" flipV="1">
              <a:off x="4669939" y="2191765"/>
              <a:ext cx="592625" cy="2582294"/>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7" name="Picture 6" descr="A yellow and white logo&#10;&#10;AI-generated content may be incorrect.">
              <a:extLst>
                <a:ext uri="{FF2B5EF4-FFF2-40B4-BE49-F238E27FC236}">
                  <a16:creationId xmlns:a16="http://schemas.microsoft.com/office/drawing/2014/main" id="{1F0599C6-3879-08B4-7B6C-FD487497A4FE}"/>
                </a:ext>
              </a:extLst>
            </p:cNvPr>
            <p:cNvPicPr>
              <a:picLocks noChangeAspect="1"/>
            </p:cNvPicPr>
            <p:nvPr/>
          </p:nvPicPr>
          <p:blipFill>
            <a:blip r:embed="rId22" cstate="print">
              <a:extLst>
                <a:ext uri="{28A0092B-C50C-407E-A947-70E740481C1C}">
                  <a14:useLocalDpi xmlns:a14="http://schemas.microsoft.com/office/drawing/2010/main" val="0"/>
                </a:ext>
              </a:extLst>
            </a:blip>
            <a:srcRect t="23573"/>
            <a:stretch>
              <a:fillRect/>
            </a:stretch>
          </p:blipFill>
          <p:spPr>
            <a:xfrm>
              <a:off x="2850011" y="456787"/>
              <a:ext cx="893060" cy="457299"/>
            </a:xfrm>
            <a:prstGeom prst="rect">
              <a:avLst/>
            </a:prstGeom>
          </p:spPr>
        </p:pic>
        <p:cxnSp>
          <p:nvCxnSpPr>
            <p:cNvPr id="9" name="Straight Arrow Connector 8">
              <a:extLst>
                <a:ext uri="{FF2B5EF4-FFF2-40B4-BE49-F238E27FC236}">
                  <a16:creationId xmlns:a16="http://schemas.microsoft.com/office/drawing/2014/main" id="{0B208CF5-FE13-5E43-18AE-322292F9BC31}"/>
                </a:ext>
              </a:extLst>
            </p:cNvPr>
            <p:cNvCxnSpPr>
              <a:cxnSpLocks/>
              <a:stCxn id="7" idx="2"/>
            </p:cNvCxnSpPr>
            <p:nvPr/>
          </p:nvCxnSpPr>
          <p:spPr>
            <a:xfrm>
              <a:off x="3296541" y="914086"/>
              <a:ext cx="1209517" cy="1253218"/>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23" name="Picture 22" descr="A blue and white logo&#10;&#10;AI-generated content may be incorrect.">
              <a:extLst>
                <a:ext uri="{FF2B5EF4-FFF2-40B4-BE49-F238E27FC236}">
                  <a16:creationId xmlns:a16="http://schemas.microsoft.com/office/drawing/2014/main" id="{4E6ED259-8846-27B2-ED38-19A7D614421D}"/>
                </a:ext>
              </a:extLst>
            </p:cNvPr>
            <p:cNvPicPr>
              <a:picLocks noChangeAspect="1"/>
            </p:cNvPicPr>
            <p:nvPr/>
          </p:nvPicPr>
          <p:blipFill>
            <a:blip r:embed="rId23" cstate="print">
              <a:extLst>
                <a:ext uri="{28A0092B-C50C-407E-A947-70E740481C1C}">
                  <a14:useLocalDpi xmlns:a14="http://schemas.microsoft.com/office/drawing/2010/main" val="0"/>
                </a:ext>
              </a:extLst>
            </a:blip>
            <a:srcRect l="12105" t="9198" r="14222" b="16695"/>
            <a:stretch>
              <a:fillRect/>
            </a:stretch>
          </p:blipFill>
          <p:spPr>
            <a:xfrm>
              <a:off x="3123419" y="4757355"/>
              <a:ext cx="346243" cy="348284"/>
            </a:xfrm>
            <a:prstGeom prst="rect">
              <a:avLst/>
            </a:prstGeom>
          </p:spPr>
        </p:pic>
        <p:pic>
          <p:nvPicPr>
            <p:cNvPr id="28" name="Picture 27" descr="A close-up of a diagram&#10;&#10;AI-generated content may be incorrect.">
              <a:extLst>
                <a:ext uri="{FF2B5EF4-FFF2-40B4-BE49-F238E27FC236}">
                  <a16:creationId xmlns:a16="http://schemas.microsoft.com/office/drawing/2014/main" id="{FB7942DE-B926-CF95-BFB8-9106CD68262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88381" y="4774059"/>
              <a:ext cx="342900" cy="342900"/>
            </a:xfrm>
            <a:prstGeom prst="rect">
              <a:avLst/>
            </a:prstGeom>
          </p:spPr>
        </p:pic>
        <p:pic>
          <p:nvPicPr>
            <p:cNvPr id="32" name="Picture 31" descr="A logo with a circular design&#10;&#10;AI-generated content may be incorrect.">
              <a:extLst>
                <a:ext uri="{FF2B5EF4-FFF2-40B4-BE49-F238E27FC236}">
                  <a16:creationId xmlns:a16="http://schemas.microsoft.com/office/drawing/2014/main" id="{6B082CB5-0B56-824B-3499-C629883A182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892114" y="4774059"/>
              <a:ext cx="253673" cy="342900"/>
            </a:xfrm>
            <a:prstGeom prst="rect">
              <a:avLst/>
            </a:prstGeom>
          </p:spPr>
        </p:pic>
        <p:pic>
          <p:nvPicPr>
            <p:cNvPr id="35" name="Picture 34" descr="A close-up of a logo&#10;&#10;AI-generated content may be incorrect.">
              <a:extLst>
                <a:ext uri="{FF2B5EF4-FFF2-40B4-BE49-F238E27FC236}">
                  <a16:creationId xmlns:a16="http://schemas.microsoft.com/office/drawing/2014/main" id="{ABF5A3EC-FB93-FEE7-38EF-99260C87E0C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20760" y="4774059"/>
              <a:ext cx="491860" cy="342900"/>
            </a:xfrm>
            <a:prstGeom prst="rect">
              <a:avLst/>
            </a:prstGeom>
          </p:spPr>
        </p:pic>
        <p:pic>
          <p:nvPicPr>
            <p:cNvPr id="1028" name="Picture 4" descr="News details | PARTICLES AND COSMOLOGY - ANTUSCH GROUP | University of Basel">
              <a:extLst>
                <a:ext uri="{FF2B5EF4-FFF2-40B4-BE49-F238E27FC236}">
                  <a16:creationId xmlns:a16="http://schemas.microsoft.com/office/drawing/2014/main" id="{3282556B-1E41-8523-D114-E18ED9D5832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07578" y="4451488"/>
              <a:ext cx="505042" cy="22410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D0585736-A235-D95D-B748-B46F3D9574C9}"/>
                </a:ext>
              </a:extLst>
            </p:cNvPr>
            <p:cNvCxnSpPr>
              <a:cxnSpLocks/>
              <a:stCxn id="6" idx="0"/>
            </p:cNvCxnSpPr>
            <p:nvPr/>
          </p:nvCxnSpPr>
          <p:spPr>
            <a:xfrm flipV="1">
              <a:off x="3909101" y="2111963"/>
              <a:ext cx="654270" cy="2125658"/>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50" name="Picture 49" descr="A logo with stars and a white background&#10;&#10;AI-generated content may be incorrect.">
              <a:extLst>
                <a:ext uri="{FF2B5EF4-FFF2-40B4-BE49-F238E27FC236}">
                  <a16:creationId xmlns:a16="http://schemas.microsoft.com/office/drawing/2014/main" id="{36BB8B8D-2949-2A1E-70B4-F383E3493A2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17605" b="16079"/>
            <a:stretch>
              <a:fillRect/>
            </a:stretch>
          </p:blipFill>
          <p:spPr>
            <a:xfrm>
              <a:off x="7255975" y="4658978"/>
              <a:ext cx="1403819" cy="393896"/>
            </a:xfrm>
            <a:prstGeom prst="rect">
              <a:avLst/>
            </a:prstGeom>
          </p:spPr>
        </p:pic>
        <p:cxnSp>
          <p:nvCxnSpPr>
            <p:cNvPr id="52" name="Straight Arrow Connector 51">
              <a:extLst>
                <a:ext uri="{FF2B5EF4-FFF2-40B4-BE49-F238E27FC236}">
                  <a16:creationId xmlns:a16="http://schemas.microsoft.com/office/drawing/2014/main" id="{9A193A85-37F3-860B-F3E2-DBBE0E598DEF}"/>
                </a:ext>
              </a:extLst>
            </p:cNvPr>
            <p:cNvCxnSpPr>
              <a:cxnSpLocks/>
              <a:stCxn id="50" idx="0"/>
            </p:cNvCxnSpPr>
            <p:nvPr/>
          </p:nvCxnSpPr>
          <p:spPr>
            <a:xfrm flipH="1" flipV="1">
              <a:off x="4902679" y="4066797"/>
              <a:ext cx="3055206" cy="592181"/>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B32E32B-2724-AEA5-F8D1-61026AEA3F9A}"/>
                </a:ext>
              </a:extLst>
            </p:cNvPr>
            <p:cNvCxnSpPr>
              <a:cxnSpLocks/>
              <a:stCxn id="50" idx="0"/>
            </p:cNvCxnSpPr>
            <p:nvPr/>
          </p:nvCxnSpPr>
          <p:spPr>
            <a:xfrm flipH="1" flipV="1">
              <a:off x="6957447" y="3936531"/>
              <a:ext cx="1000438" cy="722447"/>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74" name="Picture 73" descr="A blue circle with white text&#10;&#10;AI-generated content may be incorrect.">
              <a:extLst>
                <a:ext uri="{FF2B5EF4-FFF2-40B4-BE49-F238E27FC236}">
                  <a16:creationId xmlns:a16="http://schemas.microsoft.com/office/drawing/2014/main" id="{F2353E04-9008-5C69-13F9-3A0646CEFE18}"/>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4086" r="33210"/>
            <a:stretch>
              <a:fillRect/>
            </a:stretch>
          </p:blipFill>
          <p:spPr>
            <a:xfrm>
              <a:off x="5766411" y="4617400"/>
              <a:ext cx="495880" cy="493583"/>
            </a:xfrm>
            <a:prstGeom prst="rect">
              <a:avLst/>
            </a:prstGeom>
          </p:spPr>
        </p:pic>
        <p:cxnSp>
          <p:nvCxnSpPr>
            <p:cNvPr id="77" name="Straight Arrow Connector 76">
              <a:extLst>
                <a:ext uri="{FF2B5EF4-FFF2-40B4-BE49-F238E27FC236}">
                  <a16:creationId xmlns:a16="http://schemas.microsoft.com/office/drawing/2014/main" id="{45CD5262-1D12-ABFC-0EE9-46659B4DD3C0}"/>
                </a:ext>
              </a:extLst>
            </p:cNvPr>
            <p:cNvCxnSpPr>
              <a:cxnSpLocks/>
              <a:stCxn id="74" idx="0"/>
            </p:cNvCxnSpPr>
            <p:nvPr/>
          </p:nvCxnSpPr>
          <p:spPr>
            <a:xfrm flipH="1" flipV="1">
              <a:off x="4772971" y="2361569"/>
              <a:ext cx="1241380" cy="2255831"/>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B754B99-D554-89AB-A772-C81D29405562}"/>
                </a:ext>
              </a:extLst>
            </p:cNvPr>
            <p:cNvCxnSpPr>
              <a:cxnSpLocks/>
              <a:stCxn id="74" idx="0"/>
            </p:cNvCxnSpPr>
            <p:nvPr/>
          </p:nvCxnSpPr>
          <p:spPr>
            <a:xfrm flipH="1" flipV="1">
              <a:off x="4575361" y="2223629"/>
              <a:ext cx="1438990" cy="2393771"/>
            </a:xfrm>
            <a:prstGeom prst="straightConnector1">
              <a:avLst/>
            </a:prstGeom>
            <a:ln w="12700">
              <a:tailEnd type="oval" w="sm" len="sm"/>
            </a:ln>
          </p:spPr>
          <p:style>
            <a:lnRef idx="1">
              <a:schemeClr val="accent1"/>
            </a:lnRef>
            <a:fillRef idx="0">
              <a:schemeClr val="accent1"/>
            </a:fillRef>
            <a:effectRef idx="0">
              <a:schemeClr val="accent1"/>
            </a:effectRef>
            <a:fontRef idx="minor">
              <a:schemeClr val="tx1"/>
            </a:fontRef>
          </p:style>
        </p:cxnSp>
        <p:pic>
          <p:nvPicPr>
            <p:cNvPr id="10" name="Picture 9" descr="A logo with blue lines and dots&#10;&#10;Description automatically generated">
              <a:extLst>
                <a:ext uri="{FF2B5EF4-FFF2-40B4-BE49-F238E27FC236}">
                  <a16:creationId xmlns:a16="http://schemas.microsoft.com/office/drawing/2014/main" id="{ECF33C55-34A0-61BC-A2C8-B49712D094D2}"/>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29" y="3908891"/>
              <a:ext cx="481694" cy="481694"/>
            </a:xfrm>
            <a:prstGeom prst="rect">
              <a:avLst/>
            </a:prstGeom>
          </p:spPr>
        </p:pic>
      </p:grpSp>
    </p:spTree>
    <p:extLst>
      <p:ext uri="{BB962C8B-B14F-4D97-AF65-F5344CB8AC3E}">
        <p14:creationId xmlns:p14="http://schemas.microsoft.com/office/powerpoint/2010/main" val="36343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A343C44-D8B4-1AD1-3A88-ACB52583032D}"/>
              </a:ext>
            </a:extLst>
          </p:cNvPr>
          <p:cNvSpPr/>
          <p:nvPr/>
        </p:nvSpPr>
        <p:spPr>
          <a:xfrm>
            <a:off x="1295400" y="87630"/>
            <a:ext cx="864870" cy="864870"/>
          </a:xfrm>
          <a:prstGeom prst="ellipse">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dirty="0" err="1">
                <a:solidFill>
                  <a:prstClr val="white"/>
                </a:solidFill>
                <a:latin typeface="Calibri" panose="020F0502020204030204"/>
              </a:rPr>
              <a:t>LHC</a:t>
            </a:r>
            <a:r>
              <a:rPr lang="en-GB" sz="1050" dirty="0">
                <a:solidFill>
                  <a:prstClr val="white"/>
                </a:solidFill>
                <a:latin typeface="Calibri" panose="020F0502020204030204"/>
              </a:rPr>
              <a:t> Raw</a:t>
            </a:r>
          </a:p>
          <a:p>
            <a:pPr algn="ctr"/>
            <a:r>
              <a:rPr lang="en-GB" sz="1050" dirty="0">
                <a:solidFill>
                  <a:prstClr val="white"/>
                </a:solidFill>
                <a:latin typeface="Calibri" panose="020F0502020204030204"/>
              </a:rPr>
              <a:t>50PB</a:t>
            </a:r>
          </a:p>
        </p:txBody>
      </p:sp>
      <p:sp>
        <p:nvSpPr>
          <p:cNvPr id="7" name="Oval 6">
            <a:extLst>
              <a:ext uri="{FF2B5EF4-FFF2-40B4-BE49-F238E27FC236}">
                <a16:creationId xmlns:a16="http://schemas.microsoft.com/office/drawing/2014/main" id="{074437C1-FF7B-39BC-F045-8D583E62FF29}"/>
              </a:ext>
            </a:extLst>
          </p:cNvPr>
          <p:cNvSpPr/>
          <p:nvPr/>
        </p:nvSpPr>
        <p:spPr>
          <a:xfrm>
            <a:off x="2160270" y="0"/>
            <a:ext cx="1817370" cy="1817370"/>
          </a:xfrm>
          <a:prstGeom prst="ellipse">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dirty="0" err="1">
                <a:solidFill>
                  <a:prstClr val="white"/>
                </a:solidFill>
                <a:latin typeface="Calibri" panose="020F0502020204030204"/>
              </a:rPr>
              <a:t>LHC</a:t>
            </a:r>
            <a:r>
              <a:rPr lang="en-GB" sz="1500" dirty="0">
                <a:solidFill>
                  <a:prstClr val="white"/>
                </a:solidFill>
                <a:latin typeface="Calibri" panose="020F0502020204030204"/>
              </a:rPr>
              <a:t> Analysis ~250PB</a:t>
            </a:r>
          </a:p>
        </p:txBody>
      </p:sp>
      <p:sp>
        <p:nvSpPr>
          <p:cNvPr id="8" name="Oval 7">
            <a:extLst>
              <a:ext uri="{FF2B5EF4-FFF2-40B4-BE49-F238E27FC236}">
                <a16:creationId xmlns:a16="http://schemas.microsoft.com/office/drawing/2014/main" id="{300E801C-2F35-A04C-A024-629E2D84481F}"/>
              </a:ext>
            </a:extLst>
          </p:cNvPr>
          <p:cNvSpPr/>
          <p:nvPr/>
        </p:nvSpPr>
        <p:spPr>
          <a:xfrm>
            <a:off x="4134380" y="0"/>
            <a:ext cx="2221230" cy="2221230"/>
          </a:xfrm>
          <a:prstGeom prst="ellipse">
            <a:avLst/>
          </a:prstGeom>
          <a:solidFill>
            <a:schemeClr val="accent6">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800" dirty="0">
                <a:solidFill>
                  <a:prstClr val="white"/>
                </a:solidFill>
                <a:latin typeface="Calibri" panose="020F0502020204030204"/>
              </a:rPr>
              <a:t>SKA Phase 1 ~300PB</a:t>
            </a:r>
          </a:p>
        </p:txBody>
      </p:sp>
      <p:sp>
        <p:nvSpPr>
          <p:cNvPr id="9" name="Oval 8">
            <a:extLst>
              <a:ext uri="{FF2B5EF4-FFF2-40B4-BE49-F238E27FC236}">
                <a16:creationId xmlns:a16="http://schemas.microsoft.com/office/drawing/2014/main" id="{42B94936-CC59-F122-1329-3EE716C9AAEA}"/>
              </a:ext>
            </a:extLst>
          </p:cNvPr>
          <p:cNvSpPr/>
          <p:nvPr/>
        </p:nvSpPr>
        <p:spPr>
          <a:xfrm>
            <a:off x="6195060" y="624840"/>
            <a:ext cx="2948940" cy="2948940"/>
          </a:xfrm>
          <a:prstGeom prst="ellipse">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700" dirty="0">
                <a:solidFill>
                  <a:prstClr val="white"/>
                </a:solidFill>
                <a:latin typeface="Calibri" panose="020F0502020204030204"/>
              </a:rPr>
              <a:t>HL-</a:t>
            </a:r>
            <a:r>
              <a:rPr lang="en-GB" sz="2700" dirty="0" err="1">
                <a:solidFill>
                  <a:prstClr val="white"/>
                </a:solidFill>
                <a:latin typeface="Calibri" panose="020F0502020204030204"/>
              </a:rPr>
              <a:t>LHC</a:t>
            </a:r>
            <a:r>
              <a:rPr lang="en-GB" sz="2700" dirty="0">
                <a:solidFill>
                  <a:prstClr val="white"/>
                </a:solidFill>
                <a:latin typeface="Calibri" panose="020F0502020204030204"/>
              </a:rPr>
              <a:t> Raw</a:t>
            </a:r>
          </a:p>
          <a:p>
            <a:pPr algn="ctr"/>
            <a:r>
              <a:rPr lang="en-GB" sz="2700" dirty="0">
                <a:solidFill>
                  <a:prstClr val="white"/>
                </a:solidFill>
                <a:latin typeface="Calibri" panose="020F0502020204030204"/>
              </a:rPr>
              <a:t>~600PB</a:t>
            </a:r>
          </a:p>
        </p:txBody>
      </p:sp>
      <p:sp>
        <p:nvSpPr>
          <p:cNvPr id="10" name="Oval 9">
            <a:extLst>
              <a:ext uri="{FF2B5EF4-FFF2-40B4-BE49-F238E27FC236}">
                <a16:creationId xmlns:a16="http://schemas.microsoft.com/office/drawing/2014/main" id="{2928CBA7-E3DF-69F1-5756-1D012936184D}"/>
              </a:ext>
            </a:extLst>
          </p:cNvPr>
          <p:cNvSpPr/>
          <p:nvPr/>
        </p:nvSpPr>
        <p:spPr>
          <a:xfrm>
            <a:off x="3036732" y="1959054"/>
            <a:ext cx="4206132" cy="4206132"/>
          </a:xfrm>
          <a:prstGeom prst="ellipse">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700" dirty="0">
                <a:solidFill>
                  <a:prstClr val="white"/>
                </a:solidFill>
                <a:latin typeface="Calibri" panose="020F0502020204030204"/>
              </a:rPr>
              <a:t>HL-</a:t>
            </a:r>
            <a:r>
              <a:rPr lang="en-GB" sz="2700" dirty="0" err="1">
                <a:solidFill>
                  <a:prstClr val="white"/>
                </a:solidFill>
                <a:latin typeface="Calibri" panose="020F0502020204030204"/>
              </a:rPr>
              <a:t>LHC</a:t>
            </a:r>
            <a:r>
              <a:rPr lang="en-GB" sz="2700" dirty="0">
                <a:solidFill>
                  <a:prstClr val="white"/>
                </a:solidFill>
                <a:latin typeface="Calibri" panose="020F0502020204030204"/>
              </a:rPr>
              <a:t> Analysis</a:t>
            </a:r>
          </a:p>
          <a:p>
            <a:pPr algn="ctr"/>
            <a:r>
              <a:rPr lang="en-GB" sz="2700" dirty="0">
                <a:solidFill>
                  <a:prstClr val="white"/>
                </a:solidFill>
                <a:latin typeface="Calibri" panose="020F0502020204030204"/>
              </a:rPr>
              <a:t>~1 EB</a:t>
            </a:r>
          </a:p>
        </p:txBody>
      </p:sp>
      <p:sp>
        <p:nvSpPr>
          <p:cNvPr id="11" name="Oval 10">
            <a:extLst>
              <a:ext uri="{FF2B5EF4-FFF2-40B4-BE49-F238E27FC236}">
                <a16:creationId xmlns:a16="http://schemas.microsoft.com/office/drawing/2014/main" id="{47EF0020-CDEA-AA23-DB4E-4FAA7478AD80}"/>
              </a:ext>
            </a:extLst>
          </p:cNvPr>
          <p:cNvSpPr/>
          <p:nvPr/>
        </p:nvSpPr>
        <p:spPr>
          <a:xfrm>
            <a:off x="-1149905" y="1094185"/>
            <a:ext cx="4430846" cy="4430846"/>
          </a:xfrm>
          <a:prstGeom prst="ellipse">
            <a:avLst/>
          </a:prstGeom>
          <a:solidFill>
            <a:schemeClr val="accent6">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700" dirty="0">
                <a:solidFill>
                  <a:prstClr val="white"/>
                </a:solidFill>
                <a:latin typeface="Calibri" panose="020F0502020204030204"/>
              </a:rPr>
              <a:t>SKA Phase 2</a:t>
            </a:r>
          </a:p>
          <a:p>
            <a:pPr algn="ctr"/>
            <a:r>
              <a:rPr lang="en-GB" sz="2700" dirty="0">
                <a:solidFill>
                  <a:prstClr val="white"/>
                </a:solidFill>
                <a:latin typeface="Calibri" panose="020F0502020204030204"/>
              </a:rPr>
              <a:t>&gt;1 EB</a:t>
            </a:r>
          </a:p>
        </p:txBody>
      </p:sp>
    </p:spTree>
    <p:extLst>
      <p:ext uri="{BB962C8B-B14F-4D97-AF65-F5344CB8AC3E}">
        <p14:creationId xmlns:p14="http://schemas.microsoft.com/office/powerpoint/2010/main" val="17280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958D-7572-5E13-7A2B-08340ED61357}"/>
              </a:ext>
            </a:extLst>
          </p:cNvPr>
          <p:cNvSpPr>
            <a:spLocks noGrp="1"/>
          </p:cNvSpPr>
          <p:nvPr>
            <p:ph type="title"/>
          </p:nvPr>
        </p:nvSpPr>
        <p:spPr>
          <a:xfrm>
            <a:off x="352381" y="36004"/>
            <a:ext cx="8439238" cy="695826"/>
          </a:xfrm>
        </p:spPr>
        <p:txBody>
          <a:bodyPr/>
          <a:lstStyle/>
          <a:p>
            <a:r>
              <a:rPr lang="en-GB" dirty="0"/>
              <a:t>Intercontinental traffic forecast</a:t>
            </a:r>
          </a:p>
        </p:txBody>
      </p:sp>
      <p:pic>
        <p:nvPicPr>
          <p:cNvPr id="4" name="Picture 3" descr="Chart, line chart&#10;&#10;Description automatically generated">
            <a:extLst>
              <a:ext uri="{FF2B5EF4-FFF2-40B4-BE49-F238E27FC236}">
                <a16:creationId xmlns:a16="http://schemas.microsoft.com/office/drawing/2014/main" id="{BCA65CC2-5E0F-20B1-C9C5-FF4BE1D7644D}"/>
              </a:ext>
            </a:extLst>
          </p:cNvPr>
          <p:cNvPicPr>
            <a:picLocks noChangeAspect="1"/>
          </p:cNvPicPr>
          <p:nvPr/>
        </p:nvPicPr>
        <p:blipFill>
          <a:blip r:embed="rId3"/>
          <a:stretch>
            <a:fillRect/>
          </a:stretch>
        </p:blipFill>
        <p:spPr>
          <a:xfrm>
            <a:off x="184173" y="1408704"/>
            <a:ext cx="8775654" cy="3002966"/>
          </a:xfrm>
          <a:prstGeom prst="rect">
            <a:avLst/>
          </a:prstGeom>
        </p:spPr>
      </p:pic>
      <p:pic>
        <p:nvPicPr>
          <p:cNvPr id="5" name="Picture 4">
            <a:extLst>
              <a:ext uri="{FF2B5EF4-FFF2-40B4-BE49-F238E27FC236}">
                <a16:creationId xmlns:a16="http://schemas.microsoft.com/office/drawing/2014/main" id="{3C5F143A-7A96-36B1-74AA-35AC343333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0" y="785452"/>
            <a:ext cx="9140760" cy="3975558"/>
          </a:xfrm>
          <a:prstGeom prst="rect">
            <a:avLst/>
          </a:prstGeom>
        </p:spPr>
      </p:pic>
    </p:spTree>
    <p:extLst>
      <p:ext uri="{BB962C8B-B14F-4D97-AF65-F5344CB8AC3E}">
        <p14:creationId xmlns:p14="http://schemas.microsoft.com/office/powerpoint/2010/main" val="13264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Logo, company name&#10;&#10;Description automatically generated">
            <a:extLst>
              <a:ext uri="{FF2B5EF4-FFF2-40B4-BE49-F238E27FC236}">
                <a16:creationId xmlns:a16="http://schemas.microsoft.com/office/drawing/2014/main" id="{DEF5A4AE-AFD2-E640-BA24-CAA5AE8DEA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3246" y="5574376"/>
            <a:ext cx="92002" cy="92002"/>
          </a:xfrm>
          <a:prstGeom prst="rect">
            <a:avLst/>
          </a:prstGeom>
        </p:spPr>
      </p:pic>
      <p:pic>
        <p:nvPicPr>
          <p:cNvPr id="28" name="Picture 27" descr="A picture containing object&#10;&#10;Description generated with very high confidence">
            <a:extLst>
              <a:ext uri="{FF2B5EF4-FFF2-40B4-BE49-F238E27FC236}">
                <a16:creationId xmlns:a16="http://schemas.microsoft.com/office/drawing/2014/main" id="{A9099F36-9867-4564-884A-346D27D08D7E}"/>
              </a:ext>
            </a:extLst>
          </p:cNvPr>
          <p:cNvPicPr>
            <a:picLocks noChangeAspect="1"/>
          </p:cNvPicPr>
          <p:nvPr/>
        </p:nvPicPr>
        <p:blipFill>
          <a:blip r:embed="rId4"/>
          <a:stretch>
            <a:fillRect/>
          </a:stretch>
        </p:blipFill>
        <p:spPr>
          <a:xfrm>
            <a:off x="3006735" y="1925964"/>
            <a:ext cx="2445888" cy="1061711"/>
          </a:xfrm>
          <a:prstGeom prst="rect">
            <a:avLst/>
          </a:prstGeom>
        </p:spPr>
      </p:pic>
      <p:pic>
        <p:nvPicPr>
          <p:cNvPr id="1028" name="Picture 4" descr="CLONETS-DS">
            <a:extLst>
              <a:ext uri="{FF2B5EF4-FFF2-40B4-BE49-F238E27FC236}">
                <a16:creationId xmlns:a16="http://schemas.microsoft.com/office/drawing/2014/main" id="{FEF61BDB-28D1-4B4C-9740-1335B49DF9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25175" y="8072067"/>
            <a:ext cx="286261" cy="942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6"/>
          <a:stretch>
            <a:fillRect/>
          </a:stretch>
        </p:blipFill>
        <p:spPr>
          <a:xfrm>
            <a:off x="6542969" y="189771"/>
            <a:ext cx="893624" cy="893624"/>
          </a:xfrm>
          <a:prstGeom prst="rect">
            <a:avLst/>
          </a:prstGeom>
        </p:spPr>
      </p:pic>
      <p:pic>
        <p:nvPicPr>
          <p:cNvPr id="12" name="Picture 11">
            <a:extLst>
              <a:ext uri="{FF2B5EF4-FFF2-40B4-BE49-F238E27FC236}">
                <a16:creationId xmlns:a16="http://schemas.microsoft.com/office/drawing/2014/main" id="{AEB84F57-C05C-1771-6000-6CD8E4090D6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419754" y="1493375"/>
            <a:ext cx="2170556" cy="396871"/>
          </a:xfrm>
          <a:prstGeom prst="rect">
            <a:avLst/>
          </a:prstGeom>
        </p:spPr>
      </p:pic>
      <p:pic>
        <p:nvPicPr>
          <p:cNvPr id="19" name="Picture 18">
            <a:extLst>
              <a:ext uri="{FF2B5EF4-FFF2-40B4-BE49-F238E27FC236}">
                <a16:creationId xmlns:a16="http://schemas.microsoft.com/office/drawing/2014/main" id="{562F5918-54C3-ED14-DC53-F4F875841C3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9249" y="621408"/>
            <a:ext cx="1033412" cy="630382"/>
          </a:xfrm>
          <a:prstGeom prst="rect">
            <a:avLst/>
          </a:prstGeom>
        </p:spPr>
      </p:pic>
      <p:pic>
        <p:nvPicPr>
          <p:cNvPr id="22" name="Picture 21">
            <a:extLst>
              <a:ext uri="{FF2B5EF4-FFF2-40B4-BE49-F238E27FC236}">
                <a16:creationId xmlns:a16="http://schemas.microsoft.com/office/drawing/2014/main" id="{1ACF27F7-F75C-250A-CCFE-725D2195EF6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40665" y="3844861"/>
            <a:ext cx="1332140" cy="847725"/>
          </a:xfrm>
          <a:prstGeom prst="rect">
            <a:avLst/>
          </a:prstGeom>
        </p:spPr>
      </p:pic>
      <p:pic>
        <p:nvPicPr>
          <p:cNvPr id="30" name="Picture 29">
            <a:extLst>
              <a:ext uri="{FF2B5EF4-FFF2-40B4-BE49-F238E27FC236}">
                <a16:creationId xmlns:a16="http://schemas.microsoft.com/office/drawing/2014/main" id="{8CBB4B33-F871-78B7-10AF-EEB002D9DF8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5835" y="3177480"/>
            <a:ext cx="1266825" cy="1266825"/>
          </a:xfrm>
          <a:prstGeom prst="rect">
            <a:avLst/>
          </a:prstGeom>
        </p:spPr>
      </p:pic>
      <p:pic>
        <p:nvPicPr>
          <p:cNvPr id="33" name="Picture 32">
            <a:extLst>
              <a:ext uri="{FF2B5EF4-FFF2-40B4-BE49-F238E27FC236}">
                <a16:creationId xmlns:a16="http://schemas.microsoft.com/office/drawing/2014/main" id="{8C9564BD-F387-7CE7-C8DD-493E9B17A781}"/>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93683" y="1779548"/>
            <a:ext cx="1132271" cy="873204"/>
          </a:xfrm>
          <a:prstGeom prst="rect">
            <a:avLst/>
          </a:prstGeom>
        </p:spPr>
      </p:pic>
      <p:cxnSp>
        <p:nvCxnSpPr>
          <p:cNvPr id="38" name="Straight Arrow Connector 37">
            <a:extLst>
              <a:ext uri="{FF2B5EF4-FFF2-40B4-BE49-F238E27FC236}">
                <a16:creationId xmlns:a16="http://schemas.microsoft.com/office/drawing/2014/main" id="{69AA1F96-A32D-9582-CD51-973FA7DCC7BE}"/>
              </a:ext>
            </a:extLst>
          </p:cNvPr>
          <p:cNvCxnSpPr>
            <a:cxnSpLocks/>
          </p:cNvCxnSpPr>
          <p:nvPr/>
        </p:nvCxnSpPr>
        <p:spPr>
          <a:xfrm flipH="1" flipV="1">
            <a:off x="2148053" y="1326135"/>
            <a:ext cx="1144943" cy="890015"/>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E6645A7-EA44-9C11-C4E2-B7C8C2CE9356}"/>
              </a:ext>
            </a:extLst>
          </p:cNvPr>
          <p:cNvCxnSpPr>
            <a:cxnSpLocks/>
          </p:cNvCxnSpPr>
          <p:nvPr/>
        </p:nvCxnSpPr>
        <p:spPr>
          <a:xfrm flipH="1" flipV="1">
            <a:off x="1574370" y="2456820"/>
            <a:ext cx="1364387" cy="249323"/>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83FDE6E-8035-1FEA-64DD-F05C2B266948}"/>
              </a:ext>
            </a:extLst>
          </p:cNvPr>
          <p:cNvCxnSpPr>
            <a:cxnSpLocks/>
          </p:cNvCxnSpPr>
          <p:nvPr/>
        </p:nvCxnSpPr>
        <p:spPr>
          <a:xfrm flipH="1">
            <a:off x="1942660" y="3064142"/>
            <a:ext cx="996096" cy="411371"/>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D53F76E-4C41-CB51-53E7-5EB5216EFF2D}"/>
              </a:ext>
            </a:extLst>
          </p:cNvPr>
          <p:cNvCxnSpPr>
            <a:cxnSpLocks/>
          </p:cNvCxnSpPr>
          <p:nvPr/>
        </p:nvCxnSpPr>
        <p:spPr>
          <a:xfrm flipH="1">
            <a:off x="3292995" y="3106165"/>
            <a:ext cx="278201" cy="704728"/>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2A712409-5BFD-4C7C-A2AF-8E30631E8788}"/>
              </a:ext>
            </a:extLst>
          </p:cNvPr>
          <p:cNvPicPr>
            <a:picLocks noChangeAspect="1"/>
          </p:cNvPicPr>
          <p:nvPr/>
        </p:nvPicPr>
        <p:blipFill>
          <a:blip r:embed="rId12"/>
          <a:stretch>
            <a:fillRect/>
          </a:stretch>
        </p:blipFill>
        <p:spPr>
          <a:xfrm>
            <a:off x="5753876" y="3560844"/>
            <a:ext cx="2471810" cy="883461"/>
          </a:xfrm>
          <a:prstGeom prst="rect">
            <a:avLst/>
          </a:prstGeom>
        </p:spPr>
      </p:pic>
      <p:pic>
        <p:nvPicPr>
          <p:cNvPr id="56" name="Picture 55" descr="A close up of a logo&#10;&#10;Description automatically generated">
            <a:extLst>
              <a:ext uri="{FF2B5EF4-FFF2-40B4-BE49-F238E27FC236}">
                <a16:creationId xmlns:a16="http://schemas.microsoft.com/office/drawing/2014/main" id="{A7A6BD8D-7672-DB4C-5EFF-B6BFBCB221A1}"/>
              </a:ext>
            </a:extLst>
          </p:cNvPr>
          <p:cNvPicPr>
            <a:picLocks noChangeAspect="1"/>
          </p:cNvPicPr>
          <p:nvPr/>
        </p:nvPicPr>
        <p:blipFill>
          <a:blip r:embed="rId13"/>
          <a:stretch>
            <a:fillRect/>
          </a:stretch>
        </p:blipFill>
        <p:spPr>
          <a:xfrm>
            <a:off x="6542969" y="2581481"/>
            <a:ext cx="2266402" cy="704728"/>
          </a:xfrm>
          <a:prstGeom prst="rect">
            <a:avLst/>
          </a:prstGeom>
        </p:spPr>
      </p:pic>
      <p:pic>
        <p:nvPicPr>
          <p:cNvPr id="58" name="Picture 57" descr="Logo&#10;&#10;Description automatically generated">
            <a:extLst>
              <a:ext uri="{FF2B5EF4-FFF2-40B4-BE49-F238E27FC236}">
                <a16:creationId xmlns:a16="http://schemas.microsoft.com/office/drawing/2014/main" id="{FB2192C2-A060-6E7F-216C-39F330E05690}"/>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440709" y="82283"/>
            <a:ext cx="1296215" cy="847725"/>
          </a:xfrm>
          <a:prstGeom prst="rect">
            <a:avLst/>
          </a:prstGeom>
        </p:spPr>
      </p:pic>
      <p:cxnSp>
        <p:nvCxnSpPr>
          <p:cNvPr id="59" name="Straight Arrow Connector 58">
            <a:extLst>
              <a:ext uri="{FF2B5EF4-FFF2-40B4-BE49-F238E27FC236}">
                <a16:creationId xmlns:a16="http://schemas.microsoft.com/office/drawing/2014/main" id="{D5C43571-8232-95DF-473C-948F0FBAAF67}"/>
              </a:ext>
            </a:extLst>
          </p:cNvPr>
          <p:cNvCxnSpPr>
            <a:cxnSpLocks/>
          </p:cNvCxnSpPr>
          <p:nvPr/>
        </p:nvCxnSpPr>
        <p:spPr>
          <a:xfrm flipH="1" flipV="1">
            <a:off x="3292996" y="908997"/>
            <a:ext cx="507342" cy="862146"/>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D0E6F4F-6A53-1593-3827-8C51138D1DEE}"/>
              </a:ext>
            </a:extLst>
          </p:cNvPr>
          <p:cNvCxnSpPr>
            <a:cxnSpLocks/>
          </p:cNvCxnSpPr>
          <p:nvPr/>
        </p:nvCxnSpPr>
        <p:spPr>
          <a:xfrm flipV="1">
            <a:off x="5520602" y="1691810"/>
            <a:ext cx="790703" cy="234155"/>
          </a:xfrm>
          <a:prstGeom prst="straightConnector1">
            <a:avLst/>
          </a:prstGeom>
          <a:ln w="698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A6533FC4-6FA0-5A89-D0B4-678FF0F3052D}"/>
              </a:ext>
            </a:extLst>
          </p:cNvPr>
          <p:cNvCxnSpPr>
            <a:cxnSpLocks/>
          </p:cNvCxnSpPr>
          <p:nvPr/>
        </p:nvCxnSpPr>
        <p:spPr>
          <a:xfrm>
            <a:off x="5520601" y="2690975"/>
            <a:ext cx="899154" cy="242870"/>
          </a:xfrm>
          <a:prstGeom prst="straightConnector1">
            <a:avLst/>
          </a:prstGeom>
          <a:ln w="698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89C6D441-3A8C-0B06-E9D3-A5D6DFA1E093}"/>
              </a:ext>
            </a:extLst>
          </p:cNvPr>
          <p:cNvCxnSpPr>
            <a:cxnSpLocks/>
          </p:cNvCxnSpPr>
          <p:nvPr/>
        </p:nvCxnSpPr>
        <p:spPr>
          <a:xfrm>
            <a:off x="5135926" y="3064141"/>
            <a:ext cx="780027" cy="666081"/>
          </a:xfrm>
          <a:prstGeom prst="straightConnector1">
            <a:avLst/>
          </a:prstGeom>
          <a:ln w="698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5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edge">
                                      <p:cBhvr>
                                        <p:cTn id="7" dur="2000"/>
                                        <p:tgtEl>
                                          <p:spTgt spid="58"/>
                                        </p:tgtEl>
                                      </p:cBhvr>
                                    </p:animEffect>
                                  </p:childTnLst>
                                </p:cTn>
                              </p:par>
                              <p:par>
                                <p:cTn id="8" presetID="2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edge">
                                      <p:cBhvr>
                                        <p:cTn id="10" dur="2000"/>
                                        <p:tgtEl>
                                          <p:spTgt spid="22"/>
                                        </p:tgtEl>
                                      </p:cBhvr>
                                    </p:animEffect>
                                  </p:childTnLst>
                                </p:cTn>
                              </p:par>
                              <p:par>
                                <p:cTn id="11" presetID="2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edge">
                                      <p:cBhvr>
                                        <p:cTn id="13" dur="2000"/>
                                        <p:tgtEl>
                                          <p:spTgt spid="30"/>
                                        </p:tgtEl>
                                      </p:cBhvr>
                                    </p:animEffect>
                                  </p:childTnLst>
                                </p:cTn>
                              </p:par>
                              <p:par>
                                <p:cTn id="14" presetID="2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edge">
                                      <p:cBhvr>
                                        <p:cTn id="16" dur="2000"/>
                                        <p:tgtEl>
                                          <p:spTgt spid="33"/>
                                        </p:tgtEl>
                                      </p:cBhvr>
                                    </p:animEffect>
                                  </p:childTnLst>
                                </p:cTn>
                              </p:par>
                              <p:par>
                                <p:cTn id="17" presetID="2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edge">
                                      <p:cBhvr>
                                        <p:cTn id="19" dur="2000"/>
                                        <p:tgtEl>
                                          <p:spTgt spid="19"/>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right)">
                                      <p:cBhvr>
                                        <p:cTn id="23" dur="500"/>
                                        <p:tgtEl>
                                          <p:spTgt spid="59"/>
                                        </p:tgtEl>
                                      </p:cBhvr>
                                    </p:animEffect>
                                  </p:childTnLst>
                                </p:cTn>
                              </p:par>
                              <p:par>
                                <p:cTn id="24" presetID="22" presetClass="entr" presetSubtype="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right)">
                                      <p:cBhvr>
                                        <p:cTn id="26" dur="500"/>
                                        <p:tgtEl>
                                          <p:spTgt spid="38"/>
                                        </p:tgtEl>
                                      </p:cBhvr>
                                    </p:animEffect>
                                  </p:childTnLst>
                                </p:cTn>
                              </p:par>
                              <p:par>
                                <p:cTn id="27" presetID="22" presetClass="entr" presetSubtype="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right)">
                                      <p:cBhvr>
                                        <p:cTn id="29" dur="500"/>
                                        <p:tgtEl>
                                          <p:spTgt spid="40"/>
                                        </p:tgtEl>
                                      </p:cBhvr>
                                    </p:animEffect>
                                  </p:childTnLst>
                                </p:cTn>
                              </p:par>
                              <p:par>
                                <p:cTn id="30" presetID="22" presetClass="entr" presetSubtype="2"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right)">
                                      <p:cBhvr>
                                        <p:cTn id="32" dur="500"/>
                                        <p:tgtEl>
                                          <p:spTgt spid="43"/>
                                        </p:tgtEl>
                                      </p:cBhvr>
                                    </p:animEffect>
                                  </p:childTnLst>
                                </p:cTn>
                              </p:par>
                              <p:par>
                                <p:cTn id="33" presetID="22" presetClass="entr" presetSubtype="2"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right)">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childTnLst>
                          </p:cTn>
                        </p:par>
                        <p:par>
                          <p:cTn id="41" fill="hold">
                            <p:stCondLst>
                              <p:cond delay="500"/>
                            </p:stCondLst>
                            <p:childTnLst>
                              <p:par>
                                <p:cTn id="42" presetID="20" presetClass="entr" presetSubtype="0" fill="hold" nodeType="afterEffect">
                                  <p:stCondLst>
                                    <p:cond delay="1000"/>
                                  </p:stCondLst>
                                  <p:childTnLst>
                                    <p:set>
                                      <p:cBhvr>
                                        <p:cTn id="43" dur="1" fill="hold">
                                          <p:stCondLst>
                                            <p:cond delay="0"/>
                                          </p:stCondLst>
                                        </p:cTn>
                                        <p:tgtEl>
                                          <p:spTgt spid="12"/>
                                        </p:tgtEl>
                                        <p:attrNameLst>
                                          <p:attrName>style.visibility</p:attrName>
                                        </p:attrNameLst>
                                      </p:cBhvr>
                                      <p:to>
                                        <p:strVal val="visible"/>
                                      </p:to>
                                    </p:set>
                                    <p:animEffect transition="in" filter="wedge">
                                      <p:cBhvr>
                                        <p:cTn id="44" dur="2000"/>
                                        <p:tgtEl>
                                          <p:spTgt spid="12"/>
                                        </p:tgtEl>
                                      </p:cBhvr>
                                    </p:animEffect>
                                  </p:childTnLst>
                                </p:cTn>
                              </p:par>
                              <p:par>
                                <p:cTn id="45" presetID="20"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edge">
                                      <p:cBhvr>
                                        <p:cTn id="47" dur="2000"/>
                                        <p:tgtEl>
                                          <p:spTgt spid="56"/>
                                        </p:tgtEl>
                                      </p:cBhvr>
                                    </p:animEffect>
                                  </p:childTnLst>
                                </p:cTn>
                              </p:par>
                              <p:par>
                                <p:cTn id="48" presetID="20" presetClass="entr" presetSubtype="0" fill="hold"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edge">
                                      <p:cBhvr>
                                        <p:cTn id="50" dur="2000"/>
                                        <p:tgtEl>
                                          <p:spTgt spid="55"/>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wipe(right)">
                                      <p:cBhvr>
                                        <p:cTn id="54" dur="500"/>
                                        <p:tgtEl>
                                          <p:spTgt spid="61"/>
                                        </p:tgtEl>
                                      </p:cBhvr>
                                    </p:animEffect>
                                  </p:childTnLst>
                                </p:cTn>
                              </p:par>
                              <p:par>
                                <p:cTn id="55" presetID="22" presetClass="entr" presetSubtype="2" fill="hold" nodeType="withEffect">
                                  <p:stCondLst>
                                    <p:cond delay="0"/>
                                  </p:stCondLst>
                                  <p:childTnLst>
                                    <p:set>
                                      <p:cBhvr>
                                        <p:cTn id="56" dur="1" fill="hold">
                                          <p:stCondLst>
                                            <p:cond delay="0"/>
                                          </p:stCondLst>
                                        </p:cTn>
                                        <p:tgtEl>
                                          <p:spTgt spid="1024"/>
                                        </p:tgtEl>
                                        <p:attrNameLst>
                                          <p:attrName>style.visibility</p:attrName>
                                        </p:attrNameLst>
                                      </p:cBhvr>
                                      <p:to>
                                        <p:strVal val="visible"/>
                                      </p:to>
                                    </p:set>
                                    <p:animEffect transition="in" filter="wipe(right)">
                                      <p:cBhvr>
                                        <p:cTn id="57" dur="500"/>
                                        <p:tgtEl>
                                          <p:spTgt spid="1024"/>
                                        </p:tgtEl>
                                      </p:cBhvr>
                                    </p:animEffect>
                                  </p:childTnLst>
                                </p:cTn>
                              </p:par>
                              <p:par>
                                <p:cTn id="58" presetID="22" presetClass="entr" presetSubtype="2" fill="hold" nodeType="withEffect">
                                  <p:stCondLst>
                                    <p:cond delay="0"/>
                                  </p:stCondLst>
                                  <p:childTnLst>
                                    <p:set>
                                      <p:cBhvr>
                                        <p:cTn id="59" dur="1" fill="hold">
                                          <p:stCondLst>
                                            <p:cond delay="0"/>
                                          </p:stCondLst>
                                        </p:cTn>
                                        <p:tgtEl>
                                          <p:spTgt spid="1025"/>
                                        </p:tgtEl>
                                        <p:attrNameLst>
                                          <p:attrName>style.visibility</p:attrName>
                                        </p:attrNameLst>
                                      </p:cBhvr>
                                      <p:to>
                                        <p:strVal val="visible"/>
                                      </p:to>
                                    </p:set>
                                    <p:animEffect transition="in" filter="wipe(right)">
                                      <p:cBhvr>
                                        <p:cTn id="60"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8968-84A5-71E1-ABBB-C2A063BEA2EC}"/>
              </a:ext>
            </a:extLst>
          </p:cNvPr>
          <p:cNvSpPr>
            <a:spLocks noGrp="1"/>
          </p:cNvSpPr>
          <p:nvPr>
            <p:ph type="title"/>
          </p:nvPr>
        </p:nvSpPr>
        <p:spPr>
          <a:xfrm>
            <a:off x="263841" y="20484"/>
            <a:ext cx="8439238" cy="695826"/>
          </a:xfrm>
        </p:spPr>
        <p:txBody>
          <a:bodyPr>
            <a:normAutofit/>
          </a:bodyPr>
          <a:lstStyle/>
          <a:p>
            <a:r>
              <a:rPr lang="en-US" dirty="0"/>
              <a:t>Present and future challenges</a:t>
            </a:r>
          </a:p>
        </p:txBody>
      </p:sp>
      <p:pic>
        <p:nvPicPr>
          <p:cNvPr id="13" name="Picture 12">
            <a:extLst>
              <a:ext uri="{FF2B5EF4-FFF2-40B4-BE49-F238E27FC236}">
                <a16:creationId xmlns:a16="http://schemas.microsoft.com/office/drawing/2014/main" id="{2656B6BB-2810-2FEA-426F-1CD75AF8CB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22016" y="3564190"/>
            <a:ext cx="2304727" cy="1152364"/>
          </a:xfrm>
          <a:prstGeom prst="rect">
            <a:avLst/>
          </a:prstGeom>
        </p:spPr>
      </p:pic>
      <p:pic>
        <p:nvPicPr>
          <p:cNvPr id="14" name="Picture 13" descr="A cartoon of a person with his arms up&#10;&#10;Description automatically generated">
            <a:extLst>
              <a:ext uri="{FF2B5EF4-FFF2-40B4-BE49-F238E27FC236}">
                <a16:creationId xmlns:a16="http://schemas.microsoft.com/office/drawing/2014/main" id="{0A3D2BB5-F5FF-7BB8-0454-732F35B38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49" y="2056278"/>
            <a:ext cx="1460932" cy="2220617"/>
          </a:xfrm>
          <a:prstGeom prst="rect">
            <a:avLst/>
          </a:prstGeom>
          <a:effectLst>
            <a:softEdge rad="76200"/>
          </a:effectLst>
        </p:spPr>
      </p:pic>
      <p:pic>
        <p:nvPicPr>
          <p:cNvPr id="15" name="Picture 14" descr="A circular structure with many different colored parts&#10;&#10;Description automatically generated with medium confidence">
            <a:extLst>
              <a:ext uri="{FF2B5EF4-FFF2-40B4-BE49-F238E27FC236}">
                <a16:creationId xmlns:a16="http://schemas.microsoft.com/office/drawing/2014/main" id="{1BB0EE85-8E0F-9C11-CC8D-D8C5DCC36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542" y="662898"/>
            <a:ext cx="2258878" cy="2258878"/>
          </a:xfrm>
          <a:prstGeom prst="rect">
            <a:avLst/>
          </a:prstGeom>
          <a:effectLst>
            <a:softEdge rad="127000"/>
          </a:effectLst>
        </p:spPr>
      </p:pic>
      <p:pic>
        <p:nvPicPr>
          <p:cNvPr id="16" name="Picture 15">
            <a:extLst>
              <a:ext uri="{FF2B5EF4-FFF2-40B4-BE49-F238E27FC236}">
                <a16:creationId xmlns:a16="http://schemas.microsoft.com/office/drawing/2014/main" id="{F2BDA062-7B35-68E4-CF9C-930A7AC3CBA3}"/>
              </a:ext>
            </a:extLst>
          </p:cNvPr>
          <p:cNvPicPr>
            <a:picLocks noChangeAspect="1"/>
          </p:cNvPicPr>
          <p:nvPr/>
        </p:nvPicPr>
        <p:blipFill>
          <a:blip r:embed="rId6"/>
          <a:stretch>
            <a:fillRect/>
          </a:stretch>
        </p:blipFill>
        <p:spPr>
          <a:xfrm>
            <a:off x="4582613" y="908181"/>
            <a:ext cx="1953440" cy="1953440"/>
          </a:xfrm>
          <a:prstGeom prst="rect">
            <a:avLst/>
          </a:prstGeom>
        </p:spPr>
      </p:pic>
      <p:pic>
        <p:nvPicPr>
          <p:cNvPr id="17" name="Picture 16" descr="A close-up of a person&#10;&#10;Description automatically generated">
            <a:extLst>
              <a:ext uri="{FF2B5EF4-FFF2-40B4-BE49-F238E27FC236}">
                <a16:creationId xmlns:a16="http://schemas.microsoft.com/office/drawing/2014/main" id="{823462FA-EE30-2572-A1D7-B03DCDA75A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85" r="14354"/>
          <a:stretch/>
        </p:blipFill>
        <p:spPr>
          <a:xfrm>
            <a:off x="6639384" y="2107060"/>
            <a:ext cx="2300055" cy="1777280"/>
          </a:xfrm>
          <a:prstGeom prst="rect">
            <a:avLst/>
          </a:prstGeom>
          <a:effectLst>
            <a:softEdge rad="127000"/>
          </a:effectLst>
        </p:spPr>
      </p:pic>
      <p:sp>
        <p:nvSpPr>
          <p:cNvPr id="18" name="Arrow: Down 15">
            <a:extLst>
              <a:ext uri="{FF2B5EF4-FFF2-40B4-BE49-F238E27FC236}">
                <a16:creationId xmlns:a16="http://schemas.microsoft.com/office/drawing/2014/main" id="{26670660-4E66-5EAE-841A-23F2903F77FE}"/>
              </a:ext>
            </a:extLst>
          </p:cNvPr>
          <p:cNvSpPr/>
          <p:nvPr/>
        </p:nvSpPr>
        <p:spPr>
          <a:xfrm rot="17002404">
            <a:off x="2480552" y="3130488"/>
            <a:ext cx="312216" cy="1103957"/>
          </a:xfrm>
          <a:prstGeom prst="downArrow">
            <a:avLst/>
          </a:prstGeom>
          <a:solidFill>
            <a:srgbClr val="F4028F"/>
          </a:solidFill>
          <a:ln w="12700" cap="flat" cmpd="sng" algn="ctr">
            <a:solidFill>
              <a:srgbClr val="F4028F">
                <a:shade val="15000"/>
              </a:srgbClr>
            </a:solidFill>
            <a:prstDash val="solid"/>
            <a:miter lim="800000"/>
          </a:ln>
          <a:effectLst/>
        </p:spPr>
        <p:txBody>
          <a:bodyPr rtlCol="0" anchor="ctr"/>
          <a:lstStyle/>
          <a:p>
            <a:pPr algn="ctr">
              <a:defRPr/>
            </a:pPr>
            <a:endParaRPr lang="en-GB" kern="0">
              <a:solidFill>
                <a:prstClr val="white"/>
              </a:solidFill>
              <a:latin typeface="Calibri"/>
              <a:cs typeface="Arial"/>
            </a:endParaRPr>
          </a:p>
        </p:txBody>
      </p:sp>
      <p:sp>
        <p:nvSpPr>
          <p:cNvPr id="19" name="Arrow: Down 16">
            <a:extLst>
              <a:ext uri="{FF2B5EF4-FFF2-40B4-BE49-F238E27FC236}">
                <a16:creationId xmlns:a16="http://schemas.microsoft.com/office/drawing/2014/main" id="{60BBDB89-5E30-17F5-5F1A-0FD276F939DF}"/>
              </a:ext>
            </a:extLst>
          </p:cNvPr>
          <p:cNvSpPr/>
          <p:nvPr/>
        </p:nvSpPr>
        <p:spPr>
          <a:xfrm rot="20821536">
            <a:off x="3677500" y="2932239"/>
            <a:ext cx="342074" cy="665455"/>
          </a:xfrm>
          <a:prstGeom prst="downArrow">
            <a:avLst/>
          </a:prstGeom>
          <a:solidFill>
            <a:srgbClr val="F4028F"/>
          </a:solidFill>
          <a:ln w="12700" cap="flat" cmpd="sng" algn="ctr">
            <a:solidFill>
              <a:srgbClr val="F4028F">
                <a:shade val="15000"/>
              </a:srgbClr>
            </a:solidFill>
            <a:prstDash val="solid"/>
            <a:miter lim="800000"/>
          </a:ln>
          <a:effectLst/>
        </p:spPr>
        <p:txBody>
          <a:bodyPr rtlCol="0" anchor="ctr"/>
          <a:lstStyle/>
          <a:p>
            <a:pPr algn="ctr">
              <a:defRPr/>
            </a:pPr>
            <a:endParaRPr lang="en-GB" kern="0">
              <a:solidFill>
                <a:prstClr val="white"/>
              </a:solidFill>
              <a:latin typeface="Calibri"/>
              <a:cs typeface="Arial"/>
            </a:endParaRPr>
          </a:p>
        </p:txBody>
      </p:sp>
      <p:sp>
        <p:nvSpPr>
          <p:cNvPr id="20" name="Arrow: Down 17">
            <a:extLst>
              <a:ext uri="{FF2B5EF4-FFF2-40B4-BE49-F238E27FC236}">
                <a16:creationId xmlns:a16="http://schemas.microsoft.com/office/drawing/2014/main" id="{4112C852-AB87-5F8E-CA77-483F088416D0}"/>
              </a:ext>
            </a:extLst>
          </p:cNvPr>
          <p:cNvSpPr/>
          <p:nvPr/>
        </p:nvSpPr>
        <p:spPr>
          <a:xfrm rot="1294480">
            <a:off x="4988295" y="2969018"/>
            <a:ext cx="342074" cy="701263"/>
          </a:xfrm>
          <a:prstGeom prst="downArrow">
            <a:avLst/>
          </a:prstGeom>
          <a:solidFill>
            <a:srgbClr val="F4028F"/>
          </a:solidFill>
          <a:ln w="12700" cap="flat" cmpd="sng" algn="ctr">
            <a:solidFill>
              <a:srgbClr val="F4028F">
                <a:shade val="15000"/>
              </a:srgbClr>
            </a:solidFill>
            <a:prstDash val="solid"/>
            <a:miter lim="800000"/>
          </a:ln>
          <a:effectLst/>
        </p:spPr>
        <p:txBody>
          <a:bodyPr rtlCol="0" anchor="ctr"/>
          <a:lstStyle/>
          <a:p>
            <a:pPr algn="ctr">
              <a:defRPr/>
            </a:pPr>
            <a:endParaRPr lang="en-GB" kern="0">
              <a:solidFill>
                <a:prstClr val="white"/>
              </a:solidFill>
              <a:latin typeface="Calibri"/>
              <a:cs typeface="Arial"/>
            </a:endParaRPr>
          </a:p>
        </p:txBody>
      </p:sp>
      <p:sp>
        <p:nvSpPr>
          <p:cNvPr id="21" name="Arrow: Down 18">
            <a:extLst>
              <a:ext uri="{FF2B5EF4-FFF2-40B4-BE49-F238E27FC236}">
                <a16:creationId xmlns:a16="http://schemas.microsoft.com/office/drawing/2014/main" id="{F5F94E40-3B72-C988-ED5B-B70B21BDB119}"/>
              </a:ext>
            </a:extLst>
          </p:cNvPr>
          <p:cNvSpPr/>
          <p:nvPr/>
        </p:nvSpPr>
        <p:spPr>
          <a:xfrm rot="3818869">
            <a:off x="5881191" y="3195006"/>
            <a:ext cx="342074" cy="950039"/>
          </a:xfrm>
          <a:prstGeom prst="downArrow">
            <a:avLst/>
          </a:prstGeom>
          <a:solidFill>
            <a:srgbClr val="F4028F"/>
          </a:solidFill>
          <a:ln w="12700" cap="flat" cmpd="sng" algn="ctr">
            <a:solidFill>
              <a:srgbClr val="F4028F">
                <a:shade val="15000"/>
              </a:srgbClr>
            </a:solidFill>
            <a:prstDash val="solid"/>
            <a:miter lim="800000"/>
          </a:ln>
          <a:effectLst/>
        </p:spPr>
        <p:txBody>
          <a:bodyPr rtlCol="0" anchor="ctr"/>
          <a:lstStyle/>
          <a:p>
            <a:pPr algn="ctr">
              <a:defRPr/>
            </a:pPr>
            <a:endParaRPr lang="en-GB" kern="0">
              <a:solidFill>
                <a:prstClr val="white"/>
              </a:solidFill>
              <a:latin typeface="Calibri"/>
              <a:cs typeface="Arial"/>
            </a:endParaRPr>
          </a:p>
        </p:txBody>
      </p:sp>
    </p:spTree>
    <p:extLst>
      <p:ext uri="{BB962C8B-B14F-4D97-AF65-F5344CB8AC3E}">
        <p14:creationId xmlns:p14="http://schemas.microsoft.com/office/powerpoint/2010/main" val="14762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348D8F-4883-F698-E8B7-38962B0631B6}"/>
              </a:ext>
            </a:extLst>
          </p:cNvPr>
          <p:cNvSpPr txBox="1">
            <a:spLocks/>
          </p:cNvSpPr>
          <p:nvPr/>
        </p:nvSpPr>
        <p:spPr>
          <a:xfrm>
            <a:off x="610930" y="2447997"/>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schemeClr val="bg1"/>
                </a:solidFill>
              </a:rPr>
              <a:t>Any questions?</a:t>
            </a:r>
          </a:p>
        </p:txBody>
      </p:sp>
      <p:sp>
        <p:nvSpPr>
          <p:cNvPr id="9" name="Text Placeholder 6">
            <a:extLst>
              <a:ext uri="{FF2B5EF4-FFF2-40B4-BE49-F238E27FC236}">
                <a16:creationId xmlns:a16="http://schemas.microsoft.com/office/drawing/2014/main" id="{3C39C7EC-1AC8-7BAD-8633-820FEC8D5523}"/>
              </a:ext>
            </a:extLst>
          </p:cNvPr>
          <p:cNvSpPr txBox="1">
            <a:spLocks/>
          </p:cNvSpPr>
          <p:nvPr/>
        </p:nvSpPr>
        <p:spPr>
          <a:xfrm>
            <a:off x="555228" y="1852204"/>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dirty="0">
                <a:solidFill>
                  <a:schemeClr val="accent4"/>
                </a:solidFill>
              </a:rPr>
              <a:t>Thank you</a:t>
            </a:r>
          </a:p>
        </p:txBody>
      </p:sp>
      <p:sp>
        <p:nvSpPr>
          <p:cNvPr id="2" name="Text Placeholder 4">
            <a:extLst>
              <a:ext uri="{FF2B5EF4-FFF2-40B4-BE49-F238E27FC236}">
                <a16:creationId xmlns:a16="http://schemas.microsoft.com/office/drawing/2014/main" id="{0F9C187A-2B08-31D4-7F63-BFCF807A1155}"/>
              </a:ext>
            </a:extLst>
          </p:cNvPr>
          <p:cNvSpPr txBox="1">
            <a:spLocks/>
          </p:cNvSpPr>
          <p:nvPr/>
        </p:nvSpPr>
        <p:spPr>
          <a:xfrm>
            <a:off x="610930" y="3470165"/>
            <a:ext cx="3795964" cy="2631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400" b="0" kern="1200" baseline="0">
                <a:solidFill>
                  <a:srgbClr val="E3B40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vincenzo.capone@geant.org</a:t>
            </a:r>
          </a:p>
        </p:txBody>
      </p:sp>
    </p:spTree>
    <p:extLst>
      <p:ext uri="{BB962C8B-B14F-4D97-AF65-F5344CB8AC3E}">
        <p14:creationId xmlns:p14="http://schemas.microsoft.com/office/powerpoint/2010/main" val="705628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E716F-8F68-6209-248A-132820471B9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AA5B230-92FF-C9D5-7EC8-2033C90F4B49}"/>
              </a:ext>
            </a:extLst>
          </p:cNvPr>
          <p:cNvGrpSpPr/>
          <p:nvPr/>
        </p:nvGrpSpPr>
        <p:grpSpPr>
          <a:xfrm>
            <a:off x="698831" y="511553"/>
            <a:ext cx="3443863" cy="665281"/>
            <a:chOff x="964179" y="722055"/>
            <a:chExt cx="4591817" cy="887041"/>
          </a:xfrm>
        </p:grpSpPr>
        <p:pic>
          <p:nvPicPr>
            <p:cNvPr id="16" name="Picture 15" descr="Icon&#10;&#10;Description automatically generated">
              <a:extLst>
                <a:ext uri="{FF2B5EF4-FFF2-40B4-BE49-F238E27FC236}">
                  <a16:creationId xmlns:a16="http://schemas.microsoft.com/office/drawing/2014/main" id="{0AD547CC-A793-96BC-B7EA-036142F679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0854" y="778636"/>
              <a:ext cx="945142" cy="830460"/>
            </a:xfrm>
            <a:prstGeom prst="rect">
              <a:avLst/>
            </a:prstGeom>
          </p:spPr>
        </p:pic>
        <p:sp>
          <p:nvSpPr>
            <p:cNvPr id="21" name="Content Placeholder 2">
              <a:extLst>
                <a:ext uri="{FF2B5EF4-FFF2-40B4-BE49-F238E27FC236}">
                  <a16:creationId xmlns:a16="http://schemas.microsoft.com/office/drawing/2014/main" id="{454F8C32-E7C9-780E-F5F6-AF8B8BEDBE01}"/>
                </a:ext>
              </a:extLst>
            </p:cNvPr>
            <p:cNvSpPr txBox="1">
              <a:spLocks/>
            </p:cNvSpPr>
            <p:nvPr/>
          </p:nvSpPr>
          <p:spPr>
            <a:xfrm>
              <a:off x="964179" y="722055"/>
              <a:ext cx="3595107" cy="80307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200" b="1" dirty="0">
                  <a:solidFill>
                    <a:srgbClr val="00B0F0"/>
                  </a:solidFill>
                  <a:cs typeface="Times New Roman" panose="02020603050405020304" pitchFamily="18" charset="0"/>
                </a:rPr>
                <a:t>Network</a:t>
              </a:r>
              <a:br>
                <a:rPr lang="en-US" sz="1050" b="1" dirty="0">
                  <a:solidFill>
                    <a:schemeClr val="accent1">
                      <a:lumMod val="50000"/>
                    </a:schemeClr>
                  </a:solidFill>
                  <a:cs typeface="Times New Roman" panose="02020603050405020304" pitchFamily="18" charset="0"/>
                </a:rPr>
              </a:br>
              <a:r>
                <a:rPr lang="en-US" sz="1050" dirty="0">
                  <a:solidFill>
                    <a:schemeClr val="accent1">
                      <a:lumMod val="50000"/>
                    </a:schemeClr>
                  </a:solidFill>
                  <a:cs typeface="Times New Roman" panose="02020603050405020304" pitchFamily="18" charset="0"/>
                </a:rPr>
                <a:t>We are the trusted partner for pan-European and global advanced R&amp;E networking.</a:t>
              </a:r>
              <a:endParaRPr lang="en-US" sz="1050" dirty="0">
                <a:solidFill>
                  <a:schemeClr val="accent1">
                    <a:lumMod val="50000"/>
                  </a:schemeClr>
                </a:solidFill>
                <a:ea typeface="Times New Roman" panose="02020603050405020304" pitchFamily="18" charset="0"/>
              </a:endParaRPr>
            </a:p>
          </p:txBody>
        </p:sp>
      </p:grpSp>
      <p:grpSp>
        <p:nvGrpSpPr>
          <p:cNvPr id="15" name="Group 14">
            <a:extLst>
              <a:ext uri="{FF2B5EF4-FFF2-40B4-BE49-F238E27FC236}">
                <a16:creationId xmlns:a16="http://schemas.microsoft.com/office/drawing/2014/main" id="{5E5FDBD3-3DD5-0357-7525-0D7E74C98A42}"/>
              </a:ext>
            </a:extLst>
          </p:cNvPr>
          <p:cNvGrpSpPr/>
          <p:nvPr/>
        </p:nvGrpSpPr>
        <p:grpSpPr>
          <a:xfrm>
            <a:off x="5009014" y="510710"/>
            <a:ext cx="3675313" cy="890410"/>
            <a:chOff x="-570663" y="2003638"/>
            <a:chExt cx="4900417" cy="1187213"/>
          </a:xfrm>
        </p:grpSpPr>
        <p:pic>
          <p:nvPicPr>
            <p:cNvPr id="18" name="Picture 17" descr="Icon&#10;&#10;Description automatically generated">
              <a:extLst>
                <a:ext uri="{FF2B5EF4-FFF2-40B4-BE49-F238E27FC236}">
                  <a16:creationId xmlns:a16="http://schemas.microsoft.com/office/drawing/2014/main" id="{1E750E74-A2DF-E42B-5C2B-61559F6660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663" y="2037419"/>
              <a:ext cx="969306" cy="844843"/>
            </a:xfrm>
            <a:prstGeom prst="rect">
              <a:avLst/>
            </a:prstGeom>
          </p:spPr>
        </p:pic>
        <p:sp>
          <p:nvSpPr>
            <p:cNvPr id="22" name="Content Placeholder 2">
              <a:extLst>
                <a:ext uri="{FF2B5EF4-FFF2-40B4-BE49-F238E27FC236}">
                  <a16:creationId xmlns:a16="http://schemas.microsoft.com/office/drawing/2014/main" id="{69C653D8-03CD-903E-A760-1E115B186A28}"/>
                </a:ext>
              </a:extLst>
            </p:cNvPr>
            <p:cNvSpPr txBox="1">
              <a:spLocks/>
            </p:cNvSpPr>
            <p:nvPr/>
          </p:nvSpPr>
          <p:spPr>
            <a:xfrm>
              <a:off x="383491" y="2003638"/>
              <a:ext cx="3946263" cy="11872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rgbClr val="00B050"/>
                  </a:solidFill>
                  <a:ea typeface="Calibri" panose="020F0502020204030204" pitchFamily="34" charset="0"/>
                  <a:cs typeface="Times New Roman" panose="02020603050405020304" pitchFamily="18" charset="0"/>
                </a:rPr>
                <a:t>Security</a:t>
              </a:r>
              <a:br>
                <a:rPr lang="en-US" sz="1050" b="1" dirty="0">
                  <a:solidFill>
                    <a:schemeClr val="accent1">
                      <a:lumMod val="50000"/>
                    </a:schemeClr>
                  </a:solidFill>
                  <a:ea typeface="Calibri" panose="020F0502020204030204" pitchFamily="34" charset="0"/>
                  <a:cs typeface="Times New Roman" panose="02020603050405020304" pitchFamily="18" charset="0"/>
                </a:rPr>
              </a:br>
              <a:r>
                <a:rPr lang="en-US" sz="1050" dirty="0">
                  <a:solidFill>
                    <a:schemeClr val="accent1">
                      <a:lumMod val="50000"/>
                    </a:schemeClr>
                  </a:solidFill>
                  <a:cs typeface="Times New Roman" panose="02020603050405020304" pitchFamily="18" charset="0"/>
                </a:rPr>
                <a:t>We provide a safe and secure information ecosystem for researchers, educators, and students.</a:t>
              </a:r>
            </a:p>
          </p:txBody>
        </p:sp>
      </p:grpSp>
      <p:grpSp>
        <p:nvGrpSpPr>
          <p:cNvPr id="3" name="Group 2">
            <a:extLst>
              <a:ext uri="{FF2B5EF4-FFF2-40B4-BE49-F238E27FC236}">
                <a16:creationId xmlns:a16="http://schemas.microsoft.com/office/drawing/2014/main" id="{6F450026-9BFB-A94E-3E43-5606E2905865}"/>
              </a:ext>
            </a:extLst>
          </p:cNvPr>
          <p:cNvGrpSpPr/>
          <p:nvPr/>
        </p:nvGrpSpPr>
        <p:grpSpPr>
          <a:xfrm>
            <a:off x="557952" y="3755277"/>
            <a:ext cx="3648016" cy="785445"/>
            <a:chOff x="7552799" y="702577"/>
            <a:chExt cx="4864021" cy="1047260"/>
          </a:xfrm>
        </p:grpSpPr>
        <p:pic>
          <p:nvPicPr>
            <p:cNvPr id="12" name="Picture 11" descr="A picture containing text, clipart&#10;&#10;Description automatically generated">
              <a:extLst>
                <a:ext uri="{FF2B5EF4-FFF2-40B4-BE49-F238E27FC236}">
                  <a16:creationId xmlns:a16="http://schemas.microsoft.com/office/drawing/2014/main" id="{1C2CA81F-9D48-A1F5-964E-6851CD7275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20369" y="702577"/>
              <a:ext cx="1096451" cy="905587"/>
            </a:xfrm>
            <a:prstGeom prst="rect">
              <a:avLst/>
            </a:prstGeom>
          </p:spPr>
        </p:pic>
        <p:sp>
          <p:nvSpPr>
            <p:cNvPr id="23" name="Content Placeholder 2">
              <a:extLst>
                <a:ext uri="{FF2B5EF4-FFF2-40B4-BE49-F238E27FC236}">
                  <a16:creationId xmlns:a16="http://schemas.microsoft.com/office/drawing/2014/main" id="{961B2650-34B5-E0B9-EBDC-612C68ADAE42}"/>
                </a:ext>
              </a:extLst>
            </p:cNvPr>
            <p:cNvSpPr txBox="1">
              <a:spLocks/>
            </p:cNvSpPr>
            <p:nvPr/>
          </p:nvSpPr>
          <p:spPr>
            <a:xfrm>
              <a:off x="7552799" y="722055"/>
              <a:ext cx="3709339" cy="10277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200" b="1" dirty="0">
                  <a:solidFill>
                    <a:srgbClr val="12A09A"/>
                  </a:solidFill>
                </a:rPr>
                <a:t>Governance</a:t>
              </a:r>
              <a:br>
                <a:rPr lang="en-US" sz="1050" b="1" dirty="0">
                  <a:solidFill>
                    <a:srgbClr val="12A09A"/>
                  </a:solidFill>
                </a:rPr>
              </a:br>
              <a:r>
                <a:rPr lang="en-US" sz="1050" dirty="0">
                  <a:solidFill>
                    <a:schemeClr val="accent1">
                      <a:lumMod val="50000"/>
                    </a:schemeClr>
                  </a:solidFill>
                  <a:cs typeface="Times New Roman" panose="02020603050405020304" pitchFamily="18" charset="0"/>
                </a:rPr>
                <a:t>We have a governance structure that is agile and benefits from the diversity of our membership.</a:t>
              </a:r>
            </a:p>
          </p:txBody>
        </p:sp>
      </p:grpSp>
      <p:grpSp>
        <p:nvGrpSpPr>
          <p:cNvPr id="17" name="Group 16">
            <a:extLst>
              <a:ext uri="{FF2B5EF4-FFF2-40B4-BE49-F238E27FC236}">
                <a16:creationId xmlns:a16="http://schemas.microsoft.com/office/drawing/2014/main" id="{4B1441DA-7823-AB9A-6A8A-4FA9140CBA31}"/>
              </a:ext>
            </a:extLst>
          </p:cNvPr>
          <p:cNvGrpSpPr/>
          <p:nvPr/>
        </p:nvGrpSpPr>
        <p:grpSpPr>
          <a:xfrm>
            <a:off x="5490841" y="2647248"/>
            <a:ext cx="3370619" cy="1023296"/>
            <a:chOff x="7321122" y="3751014"/>
            <a:chExt cx="4494158" cy="1364394"/>
          </a:xfrm>
        </p:grpSpPr>
        <p:pic>
          <p:nvPicPr>
            <p:cNvPr id="20" name="Picture 19" descr="Logo&#10;&#10;Description automatically generated">
              <a:extLst>
                <a:ext uri="{FF2B5EF4-FFF2-40B4-BE49-F238E27FC236}">
                  <a16:creationId xmlns:a16="http://schemas.microsoft.com/office/drawing/2014/main" id="{10C3A0FE-7D67-25CD-8CA8-7924D02FDAB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21122" y="3765407"/>
              <a:ext cx="1086809" cy="959823"/>
            </a:xfrm>
            <a:prstGeom prst="rect">
              <a:avLst/>
            </a:prstGeom>
          </p:spPr>
        </p:pic>
        <p:sp>
          <p:nvSpPr>
            <p:cNvPr id="24" name="Content Placeholder 2">
              <a:extLst>
                <a:ext uri="{FF2B5EF4-FFF2-40B4-BE49-F238E27FC236}">
                  <a16:creationId xmlns:a16="http://schemas.microsoft.com/office/drawing/2014/main" id="{32C00412-279B-F124-5D8A-88F32E8AB9AE}"/>
                </a:ext>
              </a:extLst>
            </p:cNvPr>
            <p:cNvSpPr txBox="1">
              <a:spLocks/>
            </p:cNvSpPr>
            <p:nvPr/>
          </p:nvSpPr>
          <p:spPr>
            <a:xfrm>
              <a:off x="8300440" y="3751014"/>
              <a:ext cx="3514840" cy="13643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200" b="1" dirty="0">
                  <a:solidFill>
                    <a:srgbClr val="0070C0"/>
                  </a:solidFill>
                </a:rPr>
                <a:t>Stakeholders</a:t>
              </a:r>
              <a:br>
                <a:rPr lang="en-US" sz="1050" b="1" dirty="0">
                  <a:solidFill>
                    <a:schemeClr val="accent1">
                      <a:lumMod val="50000"/>
                    </a:schemeClr>
                  </a:solidFill>
                </a:rPr>
              </a:br>
              <a:r>
                <a:rPr lang="en-US" sz="1050" dirty="0">
                  <a:solidFill>
                    <a:schemeClr val="accent1">
                      <a:lumMod val="50000"/>
                    </a:schemeClr>
                  </a:solidFill>
                  <a:cs typeface="Times New Roman" panose="02020603050405020304" pitchFamily="18" charset="0"/>
                </a:rPr>
                <a:t>We forge relationships with other </a:t>
              </a:r>
              <a:br>
                <a:rPr lang="en-US" sz="1050" dirty="0">
                  <a:solidFill>
                    <a:schemeClr val="accent1">
                      <a:lumMod val="50000"/>
                    </a:schemeClr>
                  </a:solidFill>
                  <a:cs typeface="Times New Roman" panose="02020603050405020304" pitchFamily="18" charset="0"/>
                </a:rPr>
              </a:br>
              <a:r>
                <a:rPr lang="en-US" sz="1050" dirty="0">
                  <a:solidFill>
                    <a:schemeClr val="accent1">
                      <a:lumMod val="50000"/>
                    </a:schemeClr>
                  </a:solidFill>
                  <a:cs typeface="Times New Roman" panose="02020603050405020304" pitchFamily="18" charset="0"/>
                </a:rPr>
                <a:t>e-infrastructure providers, research infrastructures (RIs), and other stakeholders, to benefit the R&amp;E community.</a:t>
              </a:r>
            </a:p>
          </p:txBody>
        </p:sp>
      </p:grpSp>
      <p:grpSp>
        <p:nvGrpSpPr>
          <p:cNvPr id="9" name="Group 8">
            <a:extLst>
              <a:ext uri="{FF2B5EF4-FFF2-40B4-BE49-F238E27FC236}">
                <a16:creationId xmlns:a16="http://schemas.microsoft.com/office/drawing/2014/main" id="{32DCD280-83DE-5865-514C-B2F168003839}"/>
              </a:ext>
            </a:extLst>
          </p:cNvPr>
          <p:cNvGrpSpPr/>
          <p:nvPr/>
        </p:nvGrpSpPr>
        <p:grpSpPr>
          <a:xfrm>
            <a:off x="5602957" y="1426455"/>
            <a:ext cx="3304737" cy="955259"/>
            <a:chOff x="6644638" y="4992897"/>
            <a:chExt cx="4650686" cy="1273678"/>
          </a:xfrm>
        </p:grpSpPr>
        <p:pic>
          <p:nvPicPr>
            <p:cNvPr id="6" name="Picture 5" descr="Icon&#10;&#10;Description automatically generated">
              <a:extLst>
                <a:ext uri="{FF2B5EF4-FFF2-40B4-BE49-F238E27FC236}">
                  <a16:creationId xmlns:a16="http://schemas.microsoft.com/office/drawing/2014/main" id="{D760E91F-0720-4DC7-DEBC-92927B21B72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44638" y="5155230"/>
              <a:ext cx="1117949" cy="892806"/>
            </a:xfrm>
            <a:prstGeom prst="rect">
              <a:avLst/>
            </a:prstGeom>
          </p:spPr>
        </p:pic>
        <p:sp>
          <p:nvSpPr>
            <p:cNvPr id="25" name="Content Placeholder 2">
              <a:extLst>
                <a:ext uri="{FF2B5EF4-FFF2-40B4-BE49-F238E27FC236}">
                  <a16:creationId xmlns:a16="http://schemas.microsoft.com/office/drawing/2014/main" id="{8FDA8C34-6461-50B7-4C88-6FB308DEB378}"/>
                </a:ext>
              </a:extLst>
            </p:cNvPr>
            <p:cNvSpPr txBox="1">
              <a:spLocks/>
            </p:cNvSpPr>
            <p:nvPr/>
          </p:nvSpPr>
          <p:spPr>
            <a:xfrm>
              <a:off x="7811419" y="4992897"/>
              <a:ext cx="3483905" cy="1273678"/>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200" b="1" dirty="0">
                  <a:solidFill>
                    <a:schemeClr val="accent2"/>
                  </a:solidFill>
                  <a:ea typeface="Calibri" panose="020F0502020204030204" pitchFamily="34" charset="0"/>
                  <a:cs typeface="Times New Roman" panose="02020603050405020304" pitchFamily="18" charset="0"/>
                </a:rPr>
                <a:t>Community</a:t>
              </a:r>
              <a:br>
                <a:rPr lang="en-US" sz="1050" b="1" dirty="0">
                  <a:solidFill>
                    <a:schemeClr val="accent1">
                      <a:lumMod val="50000"/>
                    </a:schemeClr>
                  </a:solidFill>
                  <a:ea typeface="Calibri" panose="020F0502020204030204" pitchFamily="34" charset="0"/>
                  <a:cs typeface="Times New Roman" panose="02020603050405020304" pitchFamily="18" charset="0"/>
                </a:rPr>
              </a:br>
              <a:r>
                <a:rPr lang="en-US" sz="1050" dirty="0">
                  <a:solidFill>
                    <a:schemeClr val="accent1">
                      <a:lumMod val="50000"/>
                    </a:schemeClr>
                  </a:solidFill>
                  <a:cs typeface="Times New Roman" panose="02020603050405020304" pitchFamily="18" charset="0"/>
                </a:rPr>
                <a:t>We are acknowledged worldwide as a leader for developing and supporting R&amp;E networking communities, and global REN development.</a:t>
              </a:r>
            </a:p>
          </p:txBody>
        </p:sp>
      </p:grpSp>
      <p:grpSp>
        <p:nvGrpSpPr>
          <p:cNvPr id="5" name="Group 4">
            <a:extLst>
              <a:ext uri="{FF2B5EF4-FFF2-40B4-BE49-F238E27FC236}">
                <a16:creationId xmlns:a16="http://schemas.microsoft.com/office/drawing/2014/main" id="{C2C8CF93-DD46-C94F-E31E-622965359481}"/>
              </a:ext>
            </a:extLst>
          </p:cNvPr>
          <p:cNvGrpSpPr/>
          <p:nvPr/>
        </p:nvGrpSpPr>
        <p:grpSpPr>
          <a:xfrm>
            <a:off x="277274" y="1453428"/>
            <a:ext cx="3182799" cy="955258"/>
            <a:chOff x="8620878" y="2024185"/>
            <a:chExt cx="4243732" cy="1273677"/>
          </a:xfrm>
        </p:grpSpPr>
        <p:pic>
          <p:nvPicPr>
            <p:cNvPr id="14" name="Picture 13" descr="Icon&#10;&#10;Description automatically generated">
              <a:extLst>
                <a:ext uri="{FF2B5EF4-FFF2-40B4-BE49-F238E27FC236}">
                  <a16:creationId xmlns:a16="http://schemas.microsoft.com/office/drawing/2014/main" id="{B2106EA2-6017-8C6F-5530-52B66CFD55A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782804" y="2116211"/>
              <a:ext cx="1081806" cy="985366"/>
            </a:xfrm>
            <a:prstGeom prst="rect">
              <a:avLst/>
            </a:prstGeom>
          </p:spPr>
        </p:pic>
        <p:sp>
          <p:nvSpPr>
            <p:cNvPr id="26" name="Content Placeholder 2">
              <a:extLst>
                <a:ext uri="{FF2B5EF4-FFF2-40B4-BE49-F238E27FC236}">
                  <a16:creationId xmlns:a16="http://schemas.microsoft.com/office/drawing/2014/main" id="{BC9D5C0F-0B9E-80C5-BF4E-8D473F02ED95}"/>
                </a:ext>
              </a:extLst>
            </p:cNvPr>
            <p:cNvSpPr txBox="1">
              <a:spLocks/>
            </p:cNvSpPr>
            <p:nvPr/>
          </p:nvSpPr>
          <p:spPr>
            <a:xfrm>
              <a:off x="8620878" y="2024185"/>
              <a:ext cx="3247215" cy="1273677"/>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0000"/>
                </a:lnSpc>
                <a:buNone/>
              </a:pPr>
              <a:r>
                <a:rPr lang="en-GB" sz="1725" b="1" dirty="0">
                  <a:solidFill>
                    <a:schemeClr val="accent4"/>
                  </a:solidFill>
                  <a:ea typeface="Calibri" panose="020F0502020204030204" pitchFamily="34" charset="0"/>
                  <a:cs typeface="Times New Roman" panose="02020603050405020304" pitchFamily="18" charset="0"/>
                </a:rPr>
                <a:t>Innovation</a:t>
              </a:r>
              <a:br>
                <a:rPr lang="en-GB" sz="1725" b="1" dirty="0">
                  <a:solidFill>
                    <a:schemeClr val="accent1">
                      <a:lumMod val="50000"/>
                    </a:schemeClr>
                  </a:solidFill>
                  <a:ea typeface="Calibri" panose="020F0502020204030204" pitchFamily="34" charset="0"/>
                  <a:cs typeface="Times New Roman" panose="02020603050405020304" pitchFamily="18" charset="0"/>
                </a:rPr>
              </a:br>
              <a:r>
                <a:rPr lang="en-US" sz="1500" dirty="0">
                  <a:solidFill>
                    <a:schemeClr val="accent1">
                      <a:lumMod val="50000"/>
                    </a:schemeClr>
                  </a:solidFill>
                  <a:cs typeface="Times New Roman" panose="02020603050405020304" pitchFamily="18" charset="0"/>
                </a:rPr>
                <a:t>We continually evolve key infrastructures, innovate, and develop new services in order to fulfil the needs of the R&amp;E community in a sustainable way.</a:t>
              </a:r>
            </a:p>
          </p:txBody>
        </p:sp>
      </p:grpSp>
      <p:grpSp>
        <p:nvGrpSpPr>
          <p:cNvPr id="7" name="Group 6">
            <a:extLst>
              <a:ext uri="{FF2B5EF4-FFF2-40B4-BE49-F238E27FC236}">
                <a16:creationId xmlns:a16="http://schemas.microsoft.com/office/drawing/2014/main" id="{44A9ED28-37FD-BA00-3FED-9B701A704E04}"/>
              </a:ext>
            </a:extLst>
          </p:cNvPr>
          <p:cNvGrpSpPr/>
          <p:nvPr/>
        </p:nvGrpSpPr>
        <p:grpSpPr>
          <a:xfrm>
            <a:off x="4914918" y="3791418"/>
            <a:ext cx="3769413" cy="770837"/>
            <a:chOff x="7601600" y="3679955"/>
            <a:chExt cx="5025884" cy="1027782"/>
          </a:xfrm>
        </p:grpSpPr>
        <p:pic>
          <p:nvPicPr>
            <p:cNvPr id="10" name="Picture 9" descr="A picture containing text, gambling house, room, scene&#10;&#10;Description automatically generated">
              <a:extLst>
                <a:ext uri="{FF2B5EF4-FFF2-40B4-BE49-F238E27FC236}">
                  <a16:creationId xmlns:a16="http://schemas.microsoft.com/office/drawing/2014/main" id="{C1683DEC-6997-B417-AD4E-F03D12EBAB2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01600" y="3679955"/>
              <a:ext cx="1246626" cy="764061"/>
            </a:xfrm>
            <a:prstGeom prst="rect">
              <a:avLst/>
            </a:prstGeom>
          </p:spPr>
        </p:pic>
        <p:sp>
          <p:nvSpPr>
            <p:cNvPr id="27" name="Content Placeholder 2">
              <a:extLst>
                <a:ext uri="{FF2B5EF4-FFF2-40B4-BE49-F238E27FC236}">
                  <a16:creationId xmlns:a16="http://schemas.microsoft.com/office/drawing/2014/main" id="{A451F588-3D28-799F-7F35-21DDF9B8C1E6}"/>
                </a:ext>
              </a:extLst>
            </p:cNvPr>
            <p:cNvSpPr txBox="1">
              <a:spLocks/>
            </p:cNvSpPr>
            <p:nvPr/>
          </p:nvSpPr>
          <p:spPr>
            <a:xfrm>
              <a:off x="8770575" y="3679955"/>
              <a:ext cx="3856909" cy="10277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chemeClr val="accent6">
                      <a:lumMod val="75000"/>
                    </a:schemeClr>
                  </a:solidFill>
                </a:rPr>
                <a:t>Funding</a:t>
              </a:r>
              <a:br>
                <a:rPr lang="en-US" sz="1050" b="1" dirty="0">
                  <a:solidFill>
                    <a:schemeClr val="accent1">
                      <a:lumMod val="50000"/>
                    </a:schemeClr>
                  </a:solidFill>
                </a:rPr>
              </a:br>
              <a:r>
                <a:rPr lang="en-US" sz="1050" dirty="0">
                  <a:solidFill>
                    <a:schemeClr val="accent1">
                      <a:lumMod val="50000"/>
                    </a:schemeClr>
                  </a:solidFill>
                  <a:cs typeface="Times New Roman" panose="02020603050405020304" pitchFamily="18" charset="0"/>
                </a:rPr>
                <a:t>We will ensure financial sustainability to benefit our members. </a:t>
              </a:r>
            </a:p>
          </p:txBody>
        </p:sp>
      </p:grpSp>
      <p:grpSp>
        <p:nvGrpSpPr>
          <p:cNvPr id="13" name="Group 12">
            <a:extLst>
              <a:ext uri="{FF2B5EF4-FFF2-40B4-BE49-F238E27FC236}">
                <a16:creationId xmlns:a16="http://schemas.microsoft.com/office/drawing/2014/main" id="{08453E02-C217-B434-402B-77EC01322E24}"/>
              </a:ext>
            </a:extLst>
          </p:cNvPr>
          <p:cNvGrpSpPr/>
          <p:nvPr/>
        </p:nvGrpSpPr>
        <p:grpSpPr>
          <a:xfrm>
            <a:off x="242355" y="2644384"/>
            <a:ext cx="3139387" cy="770837"/>
            <a:chOff x="365566" y="3646601"/>
            <a:chExt cx="4185849" cy="1027782"/>
          </a:xfrm>
        </p:grpSpPr>
        <p:pic>
          <p:nvPicPr>
            <p:cNvPr id="8" name="Picture 7" descr="Icon&#10;&#10;Description automatically generated">
              <a:extLst>
                <a:ext uri="{FF2B5EF4-FFF2-40B4-BE49-F238E27FC236}">
                  <a16:creationId xmlns:a16="http://schemas.microsoft.com/office/drawing/2014/main" id="{FFC8FB55-54A7-BCAC-1517-A12EFB8938B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469609" y="3659675"/>
              <a:ext cx="1081806" cy="812361"/>
            </a:xfrm>
            <a:prstGeom prst="rect">
              <a:avLst/>
            </a:prstGeom>
          </p:spPr>
        </p:pic>
        <p:sp>
          <p:nvSpPr>
            <p:cNvPr id="28" name="Content Placeholder 2">
              <a:extLst>
                <a:ext uri="{FF2B5EF4-FFF2-40B4-BE49-F238E27FC236}">
                  <a16:creationId xmlns:a16="http://schemas.microsoft.com/office/drawing/2014/main" id="{4000DE7B-674B-081A-3FE4-19FDECB315D7}"/>
                </a:ext>
              </a:extLst>
            </p:cNvPr>
            <p:cNvSpPr txBox="1">
              <a:spLocks/>
            </p:cNvSpPr>
            <p:nvPr/>
          </p:nvSpPr>
          <p:spPr>
            <a:xfrm>
              <a:off x="365566" y="3646601"/>
              <a:ext cx="3070077" cy="10277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200" b="1" dirty="0">
                  <a:solidFill>
                    <a:schemeClr val="accent5">
                      <a:lumMod val="50000"/>
                    </a:schemeClr>
                  </a:solidFill>
                </a:rPr>
                <a:t>European Union</a:t>
              </a:r>
              <a:br>
                <a:rPr lang="en-US" sz="1050" b="1" dirty="0">
                  <a:solidFill>
                    <a:schemeClr val="accent1">
                      <a:lumMod val="50000"/>
                    </a:schemeClr>
                  </a:solidFill>
                </a:rPr>
              </a:br>
              <a:r>
                <a:rPr lang="en-US" sz="1050" dirty="0">
                  <a:solidFill>
                    <a:schemeClr val="accent1">
                      <a:lumMod val="50000"/>
                    </a:schemeClr>
                  </a:solidFill>
                  <a:cs typeface="Times New Roman" panose="02020603050405020304" pitchFamily="18" charset="0"/>
                </a:rPr>
                <a:t>We are seen by the EU as an indispensable partner for their vision.</a:t>
              </a:r>
            </a:p>
            <a:p>
              <a:pPr marL="0" indent="0" algn="r">
                <a:lnSpc>
                  <a:spcPct val="100000"/>
                </a:lnSpc>
                <a:buNone/>
              </a:pPr>
              <a:endParaRPr lang="en-US" sz="1050" dirty="0">
                <a:solidFill>
                  <a:schemeClr val="accent1">
                    <a:lumMod val="50000"/>
                  </a:schemeClr>
                </a:solidFill>
              </a:endParaRPr>
            </a:p>
          </p:txBody>
        </p:sp>
      </p:grpSp>
      <p:cxnSp>
        <p:nvCxnSpPr>
          <p:cNvPr id="50" name="Straight Connector 49">
            <a:extLst>
              <a:ext uri="{FF2B5EF4-FFF2-40B4-BE49-F238E27FC236}">
                <a16:creationId xmlns:a16="http://schemas.microsoft.com/office/drawing/2014/main" id="{B43E831D-3E72-80EB-FF32-FF640A1324ED}"/>
              </a:ext>
            </a:extLst>
          </p:cNvPr>
          <p:cNvCxnSpPr>
            <a:cxnSpLocks/>
          </p:cNvCxnSpPr>
          <p:nvPr/>
        </p:nvCxnSpPr>
        <p:spPr>
          <a:xfrm>
            <a:off x="4572260" y="1206822"/>
            <a:ext cx="0" cy="311305"/>
          </a:xfrm>
          <a:prstGeom prst="line">
            <a:avLst/>
          </a:prstGeom>
          <a:ln w="25400">
            <a:solidFill>
              <a:schemeClr val="accent1">
                <a:lumMod val="40000"/>
                <a:lumOff val="6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682159-864C-D72F-DAF4-5E79E7D2D15A}"/>
              </a:ext>
            </a:extLst>
          </p:cNvPr>
          <p:cNvCxnSpPr>
            <a:cxnSpLocks/>
          </p:cNvCxnSpPr>
          <p:nvPr/>
        </p:nvCxnSpPr>
        <p:spPr>
          <a:xfrm>
            <a:off x="4572260" y="3680070"/>
            <a:ext cx="0" cy="303208"/>
          </a:xfrm>
          <a:prstGeom prst="line">
            <a:avLst/>
          </a:prstGeom>
          <a:ln w="25400">
            <a:solidFill>
              <a:schemeClr val="accent1">
                <a:lumMod val="40000"/>
                <a:lumOff val="6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337C368-9947-EBEB-8292-FCCCC58F278E}"/>
              </a:ext>
            </a:extLst>
          </p:cNvPr>
          <p:cNvCxnSpPr>
            <a:cxnSpLocks/>
          </p:cNvCxnSpPr>
          <p:nvPr/>
        </p:nvCxnSpPr>
        <p:spPr>
          <a:xfrm>
            <a:off x="5683926" y="2476879"/>
            <a:ext cx="333011"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6CB8BBD-8782-B356-09F5-45CEC8F20F2B}"/>
              </a:ext>
            </a:extLst>
          </p:cNvPr>
          <p:cNvCxnSpPr>
            <a:cxnSpLocks/>
          </p:cNvCxnSpPr>
          <p:nvPr/>
        </p:nvCxnSpPr>
        <p:spPr>
          <a:xfrm flipH="1">
            <a:off x="5308976" y="1553879"/>
            <a:ext cx="204591" cy="20459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DB4946D-7892-0FE6-D11D-66022715067E}"/>
              </a:ext>
            </a:extLst>
          </p:cNvPr>
          <p:cNvCxnSpPr>
            <a:cxnSpLocks/>
          </p:cNvCxnSpPr>
          <p:nvPr/>
        </p:nvCxnSpPr>
        <p:spPr>
          <a:xfrm flipH="1">
            <a:off x="3567121" y="3324072"/>
            <a:ext cx="187496" cy="187496"/>
          </a:xfrm>
          <a:prstGeom prst="line">
            <a:avLst/>
          </a:prstGeom>
          <a:ln w="25400">
            <a:solidFill>
              <a:schemeClr val="accent1">
                <a:lumMod val="40000"/>
                <a:lumOff val="6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4028238-9D76-B702-B5DB-6AD99AECB39F}"/>
              </a:ext>
            </a:extLst>
          </p:cNvPr>
          <p:cNvCxnSpPr>
            <a:cxnSpLocks/>
          </p:cNvCxnSpPr>
          <p:nvPr/>
        </p:nvCxnSpPr>
        <p:spPr>
          <a:xfrm>
            <a:off x="3567121" y="1548205"/>
            <a:ext cx="200302" cy="200302"/>
          </a:xfrm>
          <a:prstGeom prst="line">
            <a:avLst/>
          </a:prstGeom>
          <a:ln w="25400">
            <a:solidFill>
              <a:schemeClr val="accent1">
                <a:lumMod val="40000"/>
                <a:lumOff val="6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8D250D1-2A7B-1CA6-9DF8-499B08E8697D}"/>
              </a:ext>
            </a:extLst>
          </p:cNvPr>
          <p:cNvCxnSpPr>
            <a:cxnSpLocks/>
          </p:cNvCxnSpPr>
          <p:nvPr/>
        </p:nvCxnSpPr>
        <p:spPr>
          <a:xfrm>
            <a:off x="5287399" y="3327360"/>
            <a:ext cx="203443" cy="203443"/>
          </a:xfrm>
          <a:prstGeom prst="line">
            <a:avLst/>
          </a:prstGeom>
          <a:ln w="25400">
            <a:solidFill>
              <a:schemeClr val="accent1">
                <a:lumMod val="40000"/>
                <a:lumOff val="6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42B026B-55A4-32F0-5066-F3B393756D78}"/>
              </a:ext>
            </a:extLst>
          </p:cNvPr>
          <p:cNvCxnSpPr>
            <a:cxnSpLocks/>
          </p:cNvCxnSpPr>
          <p:nvPr/>
        </p:nvCxnSpPr>
        <p:spPr>
          <a:xfrm>
            <a:off x="3110989" y="2476879"/>
            <a:ext cx="333011"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E7BC9768-E077-385A-2DA8-08C48207FAEC}"/>
              </a:ext>
            </a:extLst>
          </p:cNvPr>
          <p:cNvSpPr>
            <a:spLocks noGrp="1"/>
          </p:cNvSpPr>
          <p:nvPr>
            <p:ph type="title"/>
          </p:nvPr>
        </p:nvSpPr>
        <p:spPr>
          <a:xfrm>
            <a:off x="3460073" y="1859117"/>
            <a:ext cx="2223854" cy="1544880"/>
          </a:xfrm>
        </p:spPr>
        <p:txBody>
          <a:bodyPr>
            <a:normAutofit/>
          </a:bodyPr>
          <a:lstStyle/>
          <a:p>
            <a:pPr lvl="0" algn="ctr"/>
            <a:r>
              <a:rPr lang="en-US" sz="2100" b="1" dirty="0">
                <a:solidFill>
                  <a:schemeClr val="accent1">
                    <a:lumMod val="50000"/>
                  </a:schemeClr>
                </a:solidFill>
                <a:latin typeface="+mn-lt"/>
                <a:cs typeface="Times New Roman" panose="02020603050405020304" pitchFamily="18" charset="0"/>
              </a:rPr>
              <a:t>The GÉANT Association is driven by </a:t>
            </a:r>
            <a:br>
              <a:rPr lang="en-US" sz="2100" b="1" dirty="0">
                <a:solidFill>
                  <a:schemeClr val="accent1">
                    <a:lumMod val="50000"/>
                  </a:schemeClr>
                </a:solidFill>
                <a:latin typeface="+mn-lt"/>
                <a:cs typeface="Times New Roman" panose="02020603050405020304" pitchFamily="18" charset="0"/>
              </a:rPr>
            </a:br>
            <a:r>
              <a:rPr lang="en-US" sz="2100" b="1" dirty="0">
                <a:solidFill>
                  <a:schemeClr val="accent1">
                    <a:lumMod val="50000"/>
                  </a:schemeClr>
                </a:solidFill>
                <a:latin typeface="+mn-lt"/>
                <a:cs typeface="Times New Roman" panose="02020603050405020304" pitchFamily="18" charset="0"/>
              </a:rPr>
              <a:t>Eight Strategic Goals</a:t>
            </a:r>
          </a:p>
        </p:txBody>
      </p:sp>
    </p:spTree>
    <p:extLst>
      <p:ext uri="{BB962C8B-B14F-4D97-AF65-F5344CB8AC3E}">
        <p14:creationId xmlns:p14="http://schemas.microsoft.com/office/powerpoint/2010/main" val="384940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892AD5C4-0679-3EB4-E077-F8B7290812E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67712" y="109221"/>
            <a:ext cx="3608576" cy="4180840"/>
          </a:xfrm>
          <a:prstGeom prst="rect">
            <a:avLst/>
          </a:prstGeom>
        </p:spPr>
      </p:pic>
      <p:sp>
        <p:nvSpPr>
          <p:cNvPr id="3" name="TextBox 2">
            <a:extLst>
              <a:ext uri="{FF2B5EF4-FFF2-40B4-BE49-F238E27FC236}">
                <a16:creationId xmlns:a16="http://schemas.microsoft.com/office/drawing/2014/main" id="{B43ADBFE-D152-3AB0-B869-9585B6EC194C}"/>
              </a:ext>
            </a:extLst>
          </p:cNvPr>
          <p:cNvSpPr txBox="1"/>
          <p:nvPr/>
        </p:nvSpPr>
        <p:spPr>
          <a:xfrm>
            <a:off x="432760" y="4041490"/>
            <a:ext cx="8428482" cy="738664"/>
          </a:xfrm>
          <a:prstGeom prst="rect">
            <a:avLst/>
          </a:prstGeom>
          <a:noFill/>
        </p:spPr>
        <p:txBody>
          <a:bodyPr wrap="square">
            <a:spAutoFit/>
          </a:bodyPr>
          <a:lstStyle/>
          <a:p>
            <a:r>
              <a:rPr lang="en-US" sz="2100" dirty="0">
                <a:solidFill>
                  <a:schemeClr val="accent1">
                    <a:lumMod val="50000"/>
                  </a:schemeClr>
                </a:solidFill>
                <a:cs typeface="Times New Roman" panose="02020603050405020304" pitchFamily="18" charset="0"/>
              </a:rPr>
              <a:t>We forge relationships with other e-infrastructure providers, research infrastructures (RIs), and other stakeholders, to benefit the R&amp;E community.</a:t>
            </a:r>
            <a:endParaRPr lang="en-GB" sz="2100" dirty="0"/>
          </a:p>
        </p:txBody>
      </p:sp>
    </p:spTree>
    <p:extLst>
      <p:ext uri="{BB962C8B-B14F-4D97-AF65-F5344CB8AC3E}">
        <p14:creationId xmlns:p14="http://schemas.microsoft.com/office/powerpoint/2010/main" val="29059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9F40DC-C8BF-9A89-A35E-A084A5EAA23C}"/>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F93C7EF5-31FB-E58B-F17D-668635F59E3B}"/>
              </a:ext>
            </a:extLst>
          </p:cNvPr>
          <p:cNvSpPr>
            <a:spLocks noGrp="1"/>
          </p:cNvSpPr>
          <p:nvPr>
            <p:ph type="title"/>
          </p:nvPr>
        </p:nvSpPr>
        <p:spPr/>
        <p:txBody>
          <a:bodyPr/>
          <a:lstStyle/>
          <a:p>
            <a:endParaRPr lang="en-US"/>
          </a:p>
        </p:txBody>
      </p:sp>
      <p:pic>
        <p:nvPicPr>
          <p:cNvPr id="5" name="Content Placeholder 6" descr="Text, letter&#10;&#10;Description automatically generated">
            <a:extLst>
              <a:ext uri="{FF2B5EF4-FFF2-40B4-BE49-F238E27FC236}">
                <a16:creationId xmlns:a16="http://schemas.microsoft.com/office/drawing/2014/main" id="{0FE7234A-D037-9F6B-FFD1-8390817151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171" y="0"/>
            <a:ext cx="8833658" cy="4748092"/>
          </a:xfrm>
          <a:prstGeom prst="rect">
            <a:avLst/>
          </a:prstGeom>
        </p:spPr>
      </p:pic>
      <p:sp>
        <p:nvSpPr>
          <p:cNvPr id="6" name="Oval 5">
            <a:extLst>
              <a:ext uri="{FF2B5EF4-FFF2-40B4-BE49-F238E27FC236}">
                <a16:creationId xmlns:a16="http://schemas.microsoft.com/office/drawing/2014/main" id="{7E0626DB-4569-EFBD-D91A-58067A26D91B}"/>
              </a:ext>
            </a:extLst>
          </p:cNvPr>
          <p:cNvSpPr/>
          <p:nvPr/>
        </p:nvSpPr>
        <p:spPr>
          <a:xfrm>
            <a:off x="3129503" y="3163901"/>
            <a:ext cx="2883370" cy="50975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66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65823272-C345-4869-A69D-37EDB9C8C092}"/>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15" y="961"/>
            <a:ext cx="9143985" cy="5142539"/>
          </a:xfrm>
          <a:prstGeom prst="rect">
            <a:avLst/>
          </a:prstGeom>
        </p:spPr>
      </p:pic>
    </p:spTree>
    <p:extLst>
      <p:ext uri="{BB962C8B-B14F-4D97-AF65-F5344CB8AC3E}">
        <p14:creationId xmlns:p14="http://schemas.microsoft.com/office/powerpoint/2010/main" val="159058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47F8-3F15-4EC0-BD40-820D73CE751B}"/>
              </a:ext>
            </a:extLst>
          </p:cNvPr>
          <p:cNvSpPr>
            <a:spLocks noGrp="1"/>
          </p:cNvSpPr>
          <p:nvPr>
            <p:ph type="title"/>
          </p:nvPr>
        </p:nvSpPr>
        <p:spPr/>
        <p:txBody>
          <a:bodyPr/>
          <a:lstStyle/>
          <a:p>
            <a:endParaRPr lang="en-GB"/>
          </a:p>
        </p:txBody>
      </p:sp>
      <p:pic>
        <p:nvPicPr>
          <p:cNvPr id="5" name="Content Placeholder 4" descr="A picture containing text, clock radio&#10;&#10;Description automatically generated">
            <a:extLst>
              <a:ext uri="{FF2B5EF4-FFF2-40B4-BE49-F238E27FC236}">
                <a16:creationId xmlns:a16="http://schemas.microsoft.com/office/drawing/2014/main" id="{C77FEECA-B497-4D34-8EF6-D0273A4F28F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4458" y="441777"/>
            <a:ext cx="9492916" cy="4259947"/>
          </a:xfrm>
        </p:spPr>
      </p:pic>
    </p:spTree>
    <p:extLst>
      <p:ext uri="{BB962C8B-B14F-4D97-AF65-F5344CB8AC3E}">
        <p14:creationId xmlns:p14="http://schemas.microsoft.com/office/powerpoint/2010/main" val="2638424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wall, indoor, computer&#10;&#10;Description automatically generated">
            <a:extLst>
              <a:ext uri="{FF2B5EF4-FFF2-40B4-BE49-F238E27FC236}">
                <a16:creationId xmlns:a16="http://schemas.microsoft.com/office/drawing/2014/main" id="{B0D7559D-E7F6-4ADE-8978-D2F1AA09C55C}"/>
              </a:ext>
            </a:extLst>
          </p:cNvPr>
          <p:cNvPicPr>
            <a:picLocks noGrp="1" noChangeAspect="1"/>
          </p:cNvPicPr>
          <p:nvPr>
            <p:ph idx="1"/>
          </p:nvPr>
        </p:nvPicPr>
        <p:blipFill rotWithShape="1">
          <a:blip r:embed="rId5">
            <a:extLst>
              <a:ext uri="{28A0092B-C50C-407E-A947-70E740481C1C}">
                <a14:useLocalDpi xmlns:a14="http://schemas.microsoft.com/office/drawing/2010/main"/>
              </a:ext>
            </a:extLst>
          </a:blip>
          <a:srcRect b="-1"/>
          <a:stretch/>
        </p:blipFill>
        <p:spPr>
          <a:xfrm>
            <a:off x="15" y="961"/>
            <a:ext cx="9143985" cy="5142539"/>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D40E1C43-F673-5C35-CAAE-96270A008D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54063" y="738147"/>
            <a:ext cx="2857500" cy="1735931"/>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437539E7-9760-52D5-E6AE-02F4F70EFFD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44139" y="1703785"/>
            <a:ext cx="2550319" cy="3107531"/>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58445907-4E10-F60D-30E8-AE8C30B085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41579" y="177363"/>
            <a:ext cx="5402422" cy="3380746"/>
          </a:xfrm>
          <a:prstGeom prst="rect">
            <a:avLst/>
          </a:prstGeom>
        </p:spPr>
      </p:pic>
      <p:pic>
        <p:nvPicPr>
          <p:cNvPr id="2" name="dial-up-modem-01">
            <a:hlinkClick r:id="" action="ppaction://media"/>
            <a:extLst>
              <a:ext uri="{FF2B5EF4-FFF2-40B4-BE49-F238E27FC236}">
                <a16:creationId xmlns:a16="http://schemas.microsoft.com/office/drawing/2014/main" id="{050CD035-D36C-19E2-FE4E-753C1BCEF56C}"/>
              </a:ext>
            </a:extLst>
          </p:cNvPr>
          <p:cNvPicPr>
            <a:picLocks noChangeAspect="1"/>
          </p:cNvPicPr>
          <p:nvPr>
            <a:audioFile r:link="rId1"/>
            <p:extLst>
              <p:ext uri="{DAA4B4D4-6D71-4841-9C94-3DE7FCFB9230}">
                <p14:media xmlns:p14="http://schemas.microsoft.com/office/powerpoint/2010/main" r:embed="rId2">
                  <p14:trim end="11173"/>
                  <p14:fade out="10000"/>
                </p14:media>
              </p:ext>
            </p:extLst>
          </p:nvPr>
        </p:nvPicPr>
        <p:blipFill>
          <a:blip r:embed="rId9"/>
          <a:stretch>
            <a:fillRect/>
          </a:stretch>
        </p:blipFill>
        <p:spPr>
          <a:xfrm>
            <a:off x="5142046" y="3734509"/>
            <a:ext cx="304800" cy="304800"/>
          </a:xfrm>
          <a:prstGeom prst="rect">
            <a:avLst/>
          </a:prstGeom>
        </p:spPr>
      </p:pic>
    </p:spTree>
    <p:extLst>
      <p:ext uri="{BB962C8B-B14F-4D97-AF65-F5344CB8AC3E}">
        <p14:creationId xmlns:p14="http://schemas.microsoft.com/office/powerpoint/2010/main" val="5187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827"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1C7C-CA67-4293-83F4-886E9DEB08D2}"/>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916EFE0-791E-454A-BF46-FE50C6A39E63}"/>
              </a:ext>
            </a:extLst>
          </p:cNvPr>
          <p:cNvSpPr>
            <a:spLocks noGrp="1"/>
          </p:cNvSpPr>
          <p:nvPr>
            <p:ph type="subTitle" idx="1"/>
          </p:nvPr>
        </p:nvSpPr>
        <p:spPr/>
        <p:txBody>
          <a:bodyPr/>
          <a:lstStyle/>
          <a:p>
            <a:endParaRPr lang="en-GB"/>
          </a:p>
        </p:txBody>
      </p:sp>
      <p:pic>
        <p:nvPicPr>
          <p:cNvPr id="5" name="Picture 4" descr="A hand holding a touch screen device&#10;&#10;Description automatically generated with low confidence">
            <a:extLst>
              <a:ext uri="{FF2B5EF4-FFF2-40B4-BE49-F238E27FC236}">
                <a16:creationId xmlns:a16="http://schemas.microsoft.com/office/drawing/2014/main" id="{DC87539B-53C3-4C85-8AF5-09387AE2AD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2215"/>
            <a:ext cx="9144000" cy="9144000"/>
          </a:xfrm>
          <a:prstGeom prst="rect">
            <a:avLst/>
          </a:prstGeom>
        </p:spPr>
      </p:pic>
    </p:spTree>
    <p:extLst>
      <p:ext uri="{BB962C8B-B14F-4D97-AF65-F5344CB8AC3E}">
        <p14:creationId xmlns:p14="http://schemas.microsoft.com/office/powerpoint/2010/main" val="1208373862"/>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2.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54E8D75-8AF6-4906-9862-16846F3CF79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6938</TotalTime>
  <Words>2630</Words>
  <Application>Microsoft Office PowerPoint</Application>
  <PresentationFormat>On-screen Show (16:9)</PresentationFormat>
  <Paragraphs>179</Paragraphs>
  <Slides>27</Slides>
  <Notes>26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Calibri Light</vt:lpstr>
      <vt:lpstr>Times New Roman</vt:lpstr>
      <vt:lpstr>GEANT Association</vt:lpstr>
      <vt:lpstr>Office Theme</vt:lpstr>
      <vt:lpstr>PowerPoint Presentation</vt:lpstr>
      <vt:lpstr>PowerPoint Presentation</vt:lpstr>
      <vt:lpstr>The GÉANT Association is driven by  Eight Strategic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cost trends</vt:lpstr>
      <vt:lpstr>PowerPoint Presentation</vt:lpstr>
      <vt:lpstr>PowerPoint Presentation</vt:lpstr>
      <vt:lpstr>Sample, sequence, analyse, drop, repeat…</vt:lpstr>
      <vt:lpstr>PowerPoint Presentation</vt:lpstr>
      <vt:lpstr>About costs…</vt:lpstr>
      <vt:lpstr>OCRE Framework</vt:lpstr>
      <vt:lpstr>Used International Bandwidth by Source</vt:lpstr>
      <vt:lpstr>Some science facilities timescale</vt:lpstr>
      <vt:lpstr>Science facilities</vt:lpstr>
      <vt:lpstr>PowerPoint Presentation</vt:lpstr>
      <vt:lpstr>Intercontinental traffic forecast</vt:lpstr>
      <vt:lpstr>PowerPoint Presentation</vt:lpstr>
      <vt:lpstr>Present and future challenges</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Enzo Capone</cp:lastModifiedBy>
  <cp:revision>171</cp:revision>
  <dcterms:created xsi:type="dcterms:W3CDTF">2015-04-29T14:13:57Z</dcterms:created>
  <dcterms:modified xsi:type="dcterms:W3CDTF">2025-06-04T18:24:05Z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