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38"/>
  </p:notesMasterIdLst>
  <p:sldIdLst>
    <p:sldId id="257" r:id="rId6"/>
    <p:sldId id="259" r:id="rId7"/>
    <p:sldId id="3842" r:id="rId8"/>
    <p:sldId id="258" r:id="rId9"/>
    <p:sldId id="262" r:id="rId10"/>
    <p:sldId id="267" r:id="rId11"/>
    <p:sldId id="3840" r:id="rId12"/>
    <p:sldId id="498" r:id="rId13"/>
    <p:sldId id="2147478148" r:id="rId14"/>
    <p:sldId id="260" r:id="rId15"/>
    <p:sldId id="2147478149" r:id="rId16"/>
    <p:sldId id="2147478145" r:id="rId17"/>
    <p:sldId id="2147478132" r:id="rId18"/>
    <p:sldId id="2147478147" r:id="rId19"/>
    <p:sldId id="2147470590" r:id="rId20"/>
    <p:sldId id="2147478143" r:id="rId21"/>
    <p:sldId id="2147470586" r:id="rId22"/>
    <p:sldId id="3844" r:id="rId23"/>
    <p:sldId id="3855" r:id="rId24"/>
    <p:sldId id="3845" r:id="rId25"/>
    <p:sldId id="3847" r:id="rId26"/>
    <p:sldId id="3848" r:id="rId27"/>
    <p:sldId id="3849" r:id="rId28"/>
    <p:sldId id="3850" r:id="rId29"/>
    <p:sldId id="2147470497" r:id="rId30"/>
    <p:sldId id="2147470575" r:id="rId31"/>
    <p:sldId id="2147470576" r:id="rId32"/>
    <p:sldId id="3854" r:id="rId33"/>
    <p:sldId id="2147478146" r:id="rId34"/>
    <p:sldId id="2147470579" r:id="rId35"/>
    <p:sldId id="3853" r:id="rId36"/>
    <p:sldId id="3856" r:id="rId3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002E"/>
    <a:srgbClr val="B5B0FA"/>
    <a:srgbClr val="261C47"/>
    <a:srgbClr val="634BC1"/>
    <a:srgbClr val="E2DBFE"/>
    <a:srgbClr val="B4B0FB"/>
    <a:srgbClr val="E4E1FE"/>
    <a:srgbClr val="DAD7FD"/>
    <a:srgbClr val="0F00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84"/>
    <p:restoredTop sz="92586"/>
  </p:normalViewPr>
  <p:slideViewPr>
    <p:cSldViewPr snapToGrid="0">
      <p:cViewPr varScale="1">
        <p:scale>
          <a:sx n="82" d="100"/>
          <a:sy n="82" d="100"/>
        </p:scale>
        <p:origin x="1208"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isikt-my.sharepoint.com/personal/kjell_sivertsen_sikt_no/Documents/IAM%20users%20pr%2018.11.2024%20ansatte%20studenter%20gjest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CB2B-5246-BAD8-09C0070BC6D2}"/>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CB2B-5246-BAD8-09C0070BC6D2}"/>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CB2B-5246-BAD8-09C0070BC6D2}"/>
              </c:ext>
            </c:extLst>
          </c:dPt>
          <c:dLbls>
            <c:dLbl>
              <c:idx val="0"/>
              <c:layout>
                <c:manualLayout>
                  <c:x val="-0.15974997795163676"/>
                  <c:y val="0.1249622742176163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B2B-5246-BAD8-09C0070BC6D2}"/>
                </c:ext>
              </c:extLst>
            </c:dLbl>
            <c:dLbl>
              <c:idx val="1"/>
              <c:tx>
                <c:rich>
                  <a:bodyPr/>
                  <a:lstStyle/>
                  <a:p>
                    <a:r>
                      <a:rPr lang="en-US"/>
                      <a:t>69%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B2B-5246-BAD8-09C0070BC6D2}"/>
                </c:ext>
              </c:extLst>
            </c:dLbl>
            <c:dLbl>
              <c:idx val="2"/>
              <c:layout>
                <c:manualLayout>
                  <c:x val="0.16770208762850361"/>
                  <c:y val="0.1216050299797332"/>
                </c:manualLayout>
              </c:layout>
              <c:tx>
                <c:rich>
                  <a:bodyPr/>
                  <a:lstStyle/>
                  <a:p>
                    <a:r>
                      <a:rPr lang="en-US"/>
                      <a:t>15%</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CB2B-5246-BAD8-09C0070BC6D2}"/>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extLst>
          </c:dLbls>
          <c:val>
            <c:numRef>
              <c:f>'[IAM users pr 25.11.2024 ansatte studenter gjester.xlsx]Ark1'!$AB$3:$AB$5</c:f>
              <c:numCache>
                <c:formatCode>0%</c:formatCode>
                <c:ptCount val="3"/>
                <c:pt idx="0">
                  <c:v>0.15553212107393263</c:v>
                </c:pt>
                <c:pt idx="1">
                  <c:v>0.68009946987402381</c:v>
                </c:pt>
                <c:pt idx="2">
                  <c:v>0.15936840905204355</c:v>
                </c:pt>
              </c:numCache>
            </c:numRef>
          </c:val>
          <c:extLst>
            <c:ext xmlns:c16="http://schemas.microsoft.com/office/drawing/2014/chart" uri="{C3380CC4-5D6E-409C-BE32-E72D297353CC}">
              <c16:uniqueId val="{00000006-CB2B-5246-BAD8-09C0070BC6D2}"/>
            </c:ext>
          </c:extLst>
        </c:ser>
        <c:dLbls>
          <c:dLblPos val="ctr"/>
          <c:showLegendKey val="0"/>
          <c:showVal val="1"/>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0C36EC-DE91-4F90-A624-3A8D169A5C4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nb-NO"/>
        </a:p>
      </dgm:t>
    </dgm:pt>
    <dgm:pt modelId="{07A9A051-E0AC-4E45-A873-5FC198E14FAC}">
      <dgm:prSet custT="1"/>
      <dgm:spPr>
        <a:solidFill>
          <a:schemeClr val="accent2">
            <a:lumMod val="60000"/>
            <a:lumOff val="40000"/>
          </a:schemeClr>
        </a:solidFill>
        <a:ln w="12700" cap="flat" cmpd="sng" algn="ctr">
          <a:noFill/>
          <a:prstDash val="solid"/>
          <a:miter lim="800000"/>
        </a:ln>
        <a:effectLst/>
      </dgm:spPr>
      <dgm:t>
        <a:bodyPr spcFirstLastPara="0" vert="horz" wrap="square" lIns="91440" tIns="45720" rIns="91440" bIns="45720" numCol="1" spcCol="1270" anchor="ctr" anchorCtr="0"/>
        <a:lstStyle/>
        <a:p>
          <a:pPr marL="0" lvl="0" indent="0" algn="ctr" defTabSz="1066800">
            <a:lnSpc>
              <a:spcPct val="90000"/>
            </a:lnSpc>
            <a:spcBef>
              <a:spcPct val="0"/>
            </a:spcBef>
            <a:spcAft>
              <a:spcPct val="35000"/>
            </a:spcAft>
            <a:buNone/>
          </a:pPr>
          <a:r>
            <a:rPr lang="en-US" sz="2400" b="0" kern="1200" dirty="0">
              <a:solidFill>
                <a:schemeClr val="tx1"/>
              </a:solidFill>
              <a:latin typeface="Heffer"/>
              <a:ea typeface="+mn-ea"/>
              <a:cs typeface="+mn-cs"/>
            </a:rPr>
            <a:t>Increased compliance</a:t>
          </a:r>
          <a:endParaRPr lang="nb-NO" sz="2400" b="0" kern="1200" dirty="0">
            <a:solidFill>
              <a:schemeClr val="tx1"/>
            </a:solidFill>
            <a:latin typeface="Heffer"/>
            <a:ea typeface="+mn-ea"/>
            <a:cs typeface="+mn-cs"/>
          </a:endParaRPr>
        </a:p>
      </dgm:t>
    </dgm:pt>
    <dgm:pt modelId="{85018DDF-B2B3-4531-BFB5-88C5C8B340EF}" type="parTrans" cxnId="{ED5E1780-D055-4E9F-8CDF-0C2114820159}">
      <dgm:prSet/>
      <dgm:spPr/>
      <dgm:t>
        <a:bodyPr/>
        <a:lstStyle/>
        <a:p>
          <a:endParaRPr lang="nb-NO"/>
        </a:p>
      </dgm:t>
    </dgm:pt>
    <dgm:pt modelId="{3E1DB1E6-F49A-4B78-8C3A-A7772F119026}" type="sibTrans" cxnId="{ED5E1780-D055-4E9F-8CDF-0C2114820159}">
      <dgm:prSet/>
      <dgm:spPr/>
      <dgm:t>
        <a:bodyPr/>
        <a:lstStyle/>
        <a:p>
          <a:endParaRPr lang="nb-NO"/>
        </a:p>
      </dgm:t>
    </dgm:pt>
    <dgm:pt modelId="{4129CDF6-415F-4C2E-B83A-EB629BBDF700}">
      <dgm:prSet custT="1"/>
      <dgm:spPr>
        <a:solidFill>
          <a:schemeClr val="accent1">
            <a:lumMod val="50000"/>
            <a:lumOff val="50000"/>
            <a:alpha val="90000"/>
          </a:schemeClr>
        </a:solidFill>
        <a:ln>
          <a:noFill/>
        </a:ln>
      </dgm:spPr>
      <dgm:t>
        <a:bodyPr/>
        <a:lstStyle/>
        <a:p>
          <a:r>
            <a:rPr lang="en-GB" sz="1600" noProof="0" dirty="0">
              <a:solidFill>
                <a:schemeClr val="bg1"/>
              </a:solidFill>
              <a:latin typeface="Heffer"/>
            </a:rPr>
            <a:t>One IAM = One authoritative source of truth.</a:t>
          </a:r>
        </a:p>
      </dgm:t>
    </dgm:pt>
    <dgm:pt modelId="{33D46F6B-415A-4C2C-B018-30C43FC6C453}" type="parTrans" cxnId="{07CE77A0-6EF1-4FE3-AFED-B02E185E18CA}">
      <dgm:prSet/>
      <dgm:spPr/>
      <dgm:t>
        <a:bodyPr/>
        <a:lstStyle/>
        <a:p>
          <a:endParaRPr lang="nb-NO"/>
        </a:p>
      </dgm:t>
    </dgm:pt>
    <dgm:pt modelId="{6B658FD0-96A5-4A6E-9684-1ACD98022A68}" type="sibTrans" cxnId="{07CE77A0-6EF1-4FE3-AFED-B02E185E18CA}">
      <dgm:prSet/>
      <dgm:spPr/>
      <dgm:t>
        <a:bodyPr/>
        <a:lstStyle/>
        <a:p>
          <a:endParaRPr lang="nb-NO"/>
        </a:p>
      </dgm:t>
    </dgm:pt>
    <dgm:pt modelId="{E9343227-E7FE-40E0-9420-0F31262F3DB4}">
      <dgm:prSet custT="1"/>
      <dgm:spPr>
        <a:solidFill>
          <a:schemeClr val="accent2">
            <a:lumMod val="60000"/>
            <a:lumOff val="40000"/>
          </a:schemeClr>
        </a:solidFill>
        <a:ln>
          <a:noFill/>
        </a:ln>
      </dgm:spPr>
      <dgm:t>
        <a:bodyPr/>
        <a:lstStyle/>
        <a:p>
          <a:r>
            <a:rPr lang="en-US" sz="2400" b="0" dirty="0">
              <a:solidFill>
                <a:schemeClr val="tx1"/>
              </a:solidFill>
              <a:latin typeface="Heffer"/>
            </a:rPr>
            <a:t>Increased operational gain</a:t>
          </a:r>
          <a:endParaRPr lang="nb-NO" sz="2400" b="0" dirty="0">
            <a:solidFill>
              <a:schemeClr val="tx1"/>
            </a:solidFill>
            <a:latin typeface="Heffer"/>
          </a:endParaRPr>
        </a:p>
      </dgm:t>
    </dgm:pt>
    <dgm:pt modelId="{7DF178B5-72AA-4E45-8818-04FEDA5B7D89}" type="parTrans" cxnId="{1537B352-05A8-46EC-93AB-2A12CA5D4AA1}">
      <dgm:prSet/>
      <dgm:spPr/>
      <dgm:t>
        <a:bodyPr/>
        <a:lstStyle/>
        <a:p>
          <a:endParaRPr lang="nb-NO"/>
        </a:p>
      </dgm:t>
    </dgm:pt>
    <dgm:pt modelId="{F4391BC1-C43B-429B-AA40-50A57FDE0A31}" type="sibTrans" cxnId="{1537B352-05A8-46EC-93AB-2A12CA5D4AA1}">
      <dgm:prSet/>
      <dgm:spPr/>
      <dgm:t>
        <a:bodyPr/>
        <a:lstStyle/>
        <a:p>
          <a:endParaRPr lang="nb-NO"/>
        </a:p>
      </dgm:t>
    </dgm:pt>
    <dgm:pt modelId="{4E87D619-0597-4F41-9EAC-410E33C5212F}">
      <dgm:prSet custT="1"/>
      <dgm:spPr>
        <a:solidFill>
          <a:schemeClr val="accent1">
            <a:lumMod val="50000"/>
            <a:lumOff val="50000"/>
            <a:alpha val="90000"/>
          </a:schemeClr>
        </a:solidFill>
        <a:ln>
          <a:noFill/>
        </a:ln>
      </dgm:spPr>
      <dgm:t>
        <a:bodyPr/>
        <a:lstStyle/>
        <a:p>
          <a:r>
            <a:rPr lang="en-US" sz="1600" dirty="0">
              <a:solidFill>
                <a:schemeClr val="bg1"/>
              </a:solidFill>
              <a:latin typeface="Heffer"/>
            </a:rPr>
            <a:t>Enhanced user experience and productivity for end users.</a:t>
          </a:r>
          <a:endParaRPr lang="nb-NO" sz="1600" dirty="0">
            <a:solidFill>
              <a:schemeClr val="bg1"/>
            </a:solidFill>
            <a:latin typeface="Heffer"/>
          </a:endParaRPr>
        </a:p>
      </dgm:t>
    </dgm:pt>
    <dgm:pt modelId="{A4E71ACA-3F29-4A26-8694-ADA53E488EAD}" type="parTrans" cxnId="{8C38443B-AA4A-403E-BEF0-505F6D55B4F6}">
      <dgm:prSet/>
      <dgm:spPr/>
      <dgm:t>
        <a:bodyPr/>
        <a:lstStyle/>
        <a:p>
          <a:endParaRPr lang="nb-NO"/>
        </a:p>
      </dgm:t>
    </dgm:pt>
    <dgm:pt modelId="{E19C6BB3-DC5D-4856-A5E4-DC8AE213F6AB}" type="sibTrans" cxnId="{8C38443B-AA4A-403E-BEF0-505F6D55B4F6}">
      <dgm:prSet/>
      <dgm:spPr/>
      <dgm:t>
        <a:bodyPr/>
        <a:lstStyle/>
        <a:p>
          <a:endParaRPr lang="nb-NO"/>
        </a:p>
      </dgm:t>
    </dgm:pt>
    <dgm:pt modelId="{6DA43FBB-99C5-4326-94AE-1E5D9A2221B3}">
      <dgm:prSet custT="1"/>
      <dgm:spPr>
        <a:solidFill>
          <a:schemeClr val="accent1">
            <a:lumMod val="50000"/>
            <a:lumOff val="50000"/>
            <a:alpha val="90000"/>
          </a:schemeClr>
        </a:solidFill>
        <a:ln>
          <a:noFill/>
        </a:ln>
      </dgm:spPr>
      <dgm:t>
        <a:bodyPr/>
        <a:lstStyle/>
        <a:p>
          <a:r>
            <a:rPr lang="en-US" sz="1600" dirty="0">
              <a:solidFill>
                <a:schemeClr val="bg1"/>
              </a:solidFill>
              <a:latin typeface="Heffer"/>
            </a:rPr>
            <a:t>Reduction of license costs.</a:t>
          </a:r>
          <a:endParaRPr lang="nb-NO" sz="1600" dirty="0">
            <a:solidFill>
              <a:schemeClr val="bg1"/>
            </a:solidFill>
            <a:latin typeface="Heffer"/>
          </a:endParaRPr>
        </a:p>
      </dgm:t>
    </dgm:pt>
    <dgm:pt modelId="{590DF161-BEE5-4220-9C86-FC6AD6D6A43F}" type="parTrans" cxnId="{8F4FCE4F-92ED-4378-91F4-C7FD99861457}">
      <dgm:prSet/>
      <dgm:spPr/>
      <dgm:t>
        <a:bodyPr/>
        <a:lstStyle/>
        <a:p>
          <a:endParaRPr lang="nb-NO"/>
        </a:p>
      </dgm:t>
    </dgm:pt>
    <dgm:pt modelId="{5846B6F7-055A-4BED-A7BB-A006904A9B63}" type="sibTrans" cxnId="{8F4FCE4F-92ED-4378-91F4-C7FD99861457}">
      <dgm:prSet/>
      <dgm:spPr/>
      <dgm:t>
        <a:bodyPr/>
        <a:lstStyle/>
        <a:p>
          <a:endParaRPr lang="nb-NO"/>
        </a:p>
      </dgm:t>
    </dgm:pt>
    <dgm:pt modelId="{B910343F-69B3-4F83-97EA-2AFFCFF080E2}">
      <dgm:prSet custT="1"/>
      <dgm:spPr>
        <a:solidFill>
          <a:schemeClr val="accent2">
            <a:lumMod val="60000"/>
            <a:lumOff val="40000"/>
          </a:schemeClr>
        </a:solidFill>
        <a:ln>
          <a:noFill/>
        </a:ln>
      </dgm:spPr>
      <dgm:t>
        <a:bodyPr/>
        <a:lstStyle/>
        <a:p>
          <a:r>
            <a:rPr lang="en-US" sz="2400" b="0" dirty="0">
              <a:solidFill>
                <a:schemeClr val="tx1"/>
              </a:solidFill>
              <a:latin typeface="Heffer"/>
            </a:rPr>
            <a:t>Achieved strategic goals</a:t>
          </a:r>
          <a:endParaRPr lang="nb-NO" sz="2400" b="0" dirty="0">
            <a:solidFill>
              <a:schemeClr val="tx1"/>
            </a:solidFill>
            <a:latin typeface="Heffer"/>
          </a:endParaRPr>
        </a:p>
      </dgm:t>
    </dgm:pt>
    <dgm:pt modelId="{8FB7EFF4-6E68-4D2C-9BF5-DD3BF21522FB}" type="parTrans" cxnId="{1DCFA28B-7F67-4990-B726-293C4D505CF5}">
      <dgm:prSet/>
      <dgm:spPr/>
      <dgm:t>
        <a:bodyPr/>
        <a:lstStyle/>
        <a:p>
          <a:endParaRPr lang="nb-NO"/>
        </a:p>
      </dgm:t>
    </dgm:pt>
    <dgm:pt modelId="{C2648FDC-3FEB-442C-A7C7-42221677385E}" type="sibTrans" cxnId="{1DCFA28B-7F67-4990-B726-293C4D505CF5}">
      <dgm:prSet/>
      <dgm:spPr/>
      <dgm:t>
        <a:bodyPr/>
        <a:lstStyle/>
        <a:p>
          <a:endParaRPr lang="nb-NO"/>
        </a:p>
      </dgm:t>
    </dgm:pt>
    <dgm:pt modelId="{B809D7A1-0902-4580-AB4D-08C73D212862}">
      <dgm:prSet custT="1"/>
      <dgm:spPr>
        <a:solidFill>
          <a:schemeClr val="accent1">
            <a:lumMod val="50000"/>
            <a:lumOff val="50000"/>
            <a:alpha val="90000"/>
          </a:schemeClr>
        </a:solidFill>
        <a:ln>
          <a:noFill/>
        </a:ln>
      </dgm:spPr>
      <dgm:t>
        <a:bodyPr/>
        <a:lstStyle/>
        <a:p>
          <a:r>
            <a:rPr lang="en-US" sz="1600" dirty="0">
              <a:solidFill>
                <a:schemeClr val="bg1"/>
              </a:solidFill>
              <a:latin typeface="Heffer"/>
            </a:rPr>
            <a:t>Facilitate student mobility, lifelong learning and better interaction across the institutions.</a:t>
          </a:r>
          <a:endParaRPr lang="nb-NO" sz="1600" dirty="0">
            <a:solidFill>
              <a:schemeClr val="bg1"/>
            </a:solidFill>
            <a:latin typeface="Heffer"/>
          </a:endParaRPr>
        </a:p>
      </dgm:t>
    </dgm:pt>
    <dgm:pt modelId="{59A95D8C-C004-4989-A7C3-6138F48FEC34}" type="parTrans" cxnId="{62AE807F-26BC-4FC1-88C4-7D9937EAA28D}">
      <dgm:prSet/>
      <dgm:spPr/>
      <dgm:t>
        <a:bodyPr/>
        <a:lstStyle/>
        <a:p>
          <a:endParaRPr lang="nb-NO"/>
        </a:p>
      </dgm:t>
    </dgm:pt>
    <dgm:pt modelId="{DD2CAEC7-2CCC-4658-B123-89D1DAADCCAD}" type="sibTrans" cxnId="{62AE807F-26BC-4FC1-88C4-7D9937EAA28D}">
      <dgm:prSet/>
      <dgm:spPr/>
      <dgm:t>
        <a:bodyPr/>
        <a:lstStyle/>
        <a:p>
          <a:endParaRPr lang="nb-NO"/>
        </a:p>
      </dgm:t>
    </dgm:pt>
    <dgm:pt modelId="{F631192B-FDBB-4CB5-8ADD-41BCC09A0260}">
      <dgm:prSet custT="1"/>
      <dgm:spPr>
        <a:solidFill>
          <a:schemeClr val="accent1">
            <a:lumMod val="50000"/>
            <a:lumOff val="50000"/>
            <a:alpha val="90000"/>
          </a:schemeClr>
        </a:solidFill>
        <a:ln>
          <a:noFill/>
        </a:ln>
      </dgm:spPr>
      <dgm:t>
        <a:bodyPr/>
        <a:lstStyle/>
        <a:p>
          <a:r>
            <a:rPr lang="en-US" sz="1600" dirty="0">
              <a:solidFill>
                <a:schemeClr val="bg1"/>
              </a:solidFill>
              <a:latin typeface="Heffer"/>
            </a:rPr>
            <a:t>Facilitate shared services, process harmonization and standardization.</a:t>
          </a:r>
          <a:endParaRPr lang="nb-NO" sz="1600" dirty="0">
            <a:solidFill>
              <a:schemeClr val="bg1"/>
            </a:solidFill>
            <a:latin typeface="Heffer"/>
          </a:endParaRPr>
        </a:p>
      </dgm:t>
    </dgm:pt>
    <dgm:pt modelId="{66F350A5-BA46-4A67-B9EA-8CFD43730B19}" type="parTrans" cxnId="{7FF403BE-3C48-410A-9FF0-349C02C46E35}">
      <dgm:prSet/>
      <dgm:spPr/>
      <dgm:t>
        <a:bodyPr/>
        <a:lstStyle/>
        <a:p>
          <a:endParaRPr lang="nb-NO"/>
        </a:p>
      </dgm:t>
    </dgm:pt>
    <dgm:pt modelId="{63C970B3-E6F1-45AF-9842-4DA2991098B1}" type="sibTrans" cxnId="{7FF403BE-3C48-410A-9FF0-349C02C46E35}">
      <dgm:prSet/>
      <dgm:spPr/>
      <dgm:t>
        <a:bodyPr/>
        <a:lstStyle/>
        <a:p>
          <a:endParaRPr lang="nb-NO"/>
        </a:p>
      </dgm:t>
    </dgm:pt>
    <dgm:pt modelId="{F32B32FA-9F0B-4B68-BBA9-403737E60370}">
      <dgm:prSet custT="1"/>
      <dgm:spPr>
        <a:solidFill>
          <a:schemeClr val="accent1">
            <a:lumMod val="50000"/>
            <a:lumOff val="50000"/>
            <a:alpha val="90000"/>
          </a:schemeClr>
        </a:solidFill>
        <a:ln>
          <a:noFill/>
        </a:ln>
      </dgm:spPr>
      <dgm:t>
        <a:bodyPr/>
        <a:lstStyle/>
        <a:p>
          <a:r>
            <a:rPr lang="en-US" sz="1600" dirty="0">
              <a:solidFill>
                <a:schemeClr val="bg1"/>
              </a:solidFill>
              <a:latin typeface="Heffer"/>
            </a:rPr>
            <a:t>Better utilization of internal resources and reduction of errors through automation.</a:t>
          </a:r>
          <a:endParaRPr lang="nb-NO" sz="1600" dirty="0">
            <a:solidFill>
              <a:schemeClr val="bg1"/>
            </a:solidFill>
            <a:latin typeface="Heffer"/>
          </a:endParaRPr>
        </a:p>
      </dgm:t>
    </dgm:pt>
    <dgm:pt modelId="{00CE6435-8D84-4E4B-85A0-61BACCED225E}" type="parTrans" cxnId="{F3A45C14-F02C-408B-95F5-9C14623F77F0}">
      <dgm:prSet/>
      <dgm:spPr/>
      <dgm:t>
        <a:bodyPr/>
        <a:lstStyle/>
        <a:p>
          <a:endParaRPr lang="nb-NO"/>
        </a:p>
      </dgm:t>
    </dgm:pt>
    <dgm:pt modelId="{3F53E7EB-2EB2-4309-94A6-74B09F956859}" type="sibTrans" cxnId="{F3A45C14-F02C-408B-95F5-9C14623F77F0}">
      <dgm:prSet/>
      <dgm:spPr/>
      <dgm:t>
        <a:bodyPr/>
        <a:lstStyle/>
        <a:p>
          <a:endParaRPr lang="nb-NO"/>
        </a:p>
      </dgm:t>
    </dgm:pt>
    <dgm:pt modelId="{42FF2160-82B1-4B8A-B5F1-10EE7262A6DA}">
      <dgm:prSet custT="1"/>
      <dgm:spPr>
        <a:solidFill>
          <a:schemeClr val="accent1">
            <a:lumMod val="50000"/>
            <a:lumOff val="50000"/>
            <a:alpha val="90000"/>
          </a:schemeClr>
        </a:solidFill>
        <a:ln>
          <a:noFill/>
        </a:ln>
      </dgm:spPr>
      <dgm:t>
        <a:bodyPr/>
        <a:lstStyle/>
        <a:p>
          <a:r>
            <a:rPr lang="en-GB" sz="1600" noProof="0" dirty="0">
              <a:solidFill>
                <a:schemeClr val="bg1"/>
              </a:solidFill>
              <a:latin typeface="Heffer"/>
            </a:rPr>
            <a:t>More insight.</a:t>
          </a:r>
        </a:p>
      </dgm:t>
    </dgm:pt>
    <dgm:pt modelId="{84F1C106-AB9A-4D1E-8665-029C56751A72}" type="parTrans" cxnId="{998136E8-47EC-4CC9-BDE3-6C1FF3B3ED60}">
      <dgm:prSet/>
      <dgm:spPr/>
      <dgm:t>
        <a:bodyPr/>
        <a:lstStyle/>
        <a:p>
          <a:endParaRPr lang="nb-NO"/>
        </a:p>
      </dgm:t>
    </dgm:pt>
    <dgm:pt modelId="{8544DB84-61EF-49C6-8CE2-712967E2C097}" type="sibTrans" cxnId="{998136E8-47EC-4CC9-BDE3-6C1FF3B3ED60}">
      <dgm:prSet/>
      <dgm:spPr/>
      <dgm:t>
        <a:bodyPr/>
        <a:lstStyle/>
        <a:p>
          <a:endParaRPr lang="nb-NO"/>
        </a:p>
      </dgm:t>
    </dgm:pt>
    <dgm:pt modelId="{81BEB044-7318-45D2-A8F2-F9E473EFCB31}">
      <dgm:prSet custT="1"/>
      <dgm:spPr>
        <a:solidFill>
          <a:schemeClr val="accent1">
            <a:lumMod val="50000"/>
            <a:lumOff val="50000"/>
            <a:alpha val="90000"/>
          </a:schemeClr>
        </a:solidFill>
        <a:ln>
          <a:noFill/>
        </a:ln>
      </dgm:spPr>
      <dgm:t>
        <a:bodyPr/>
        <a:lstStyle/>
        <a:p>
          <a:r>
            <a:rPr lang="en-GB" sz="1600" noProof="0" dirty="0">
              <a:solidFill>
                <a:schemeClr val="bg1"/>
              </a:solidFill>
              <a:latin typeface="Heffer"/>
            </a:rPr>
            <a:t>Better control of the provisioning and withdrawal of entitlements.</a:t>
          </a:r>
        </a:p>
      </dgm:t>
    </dgm:pt>
    <dgm:pt modelId="{AB1E1144-D090-4208-8C13-C33EC45ABACA}" type="parTrans" cxnId="{EEA6C674-7E77-4132-BE8B-C3779E8A362D}">
      <dgm:prSet/>
      <dgm:spPr/>
      <dgm:t>
        <a:bodyPr/>
        <a:lstStyle/>
        <a:p>
          <a:endParaRPr lang="nb-NO"/>
        </a:p>
      </dgm:t>
    </dgm:pt>
    <dgm:pt modelId="{5DED85A4-F94B-4CAF-9C65-13AB06EA13D7}" type="sibTrans" cxnId="{EEA6C674-7E77-4132-BE8B-C3779E8A362D}">
      <dgm:prSet/>
      <dgm:spPr/>
      <dgm:t>
        <a:bodyPr/>
        <a:lstStyle/>
        <a:p>
          <a:endParaRPr lang="nb-NO"/>
        </a:p>
      </dgm:t>
    </dgm:pt>
    <dgm:pt modelId="{2637B905-D928-4911-98B7-550B4C62B8BE}" type="pres">
      <dgm:prSet presAssocID="{310C36EC-DE91-4F90-A624-3A8D169A5C4C}" presName="Name0" presStyleCnt="0">
        <dgm:presLayoutVars>
          <dgm:dir/>
          <dgm:animLvl val="lvl"/>
          <dgm:resizeHandles val="exact"/>
        </dgm:presLayoutVars>
      </dgm:prSet>
      <dgm:spPr/>
    </dgm:pt>
    <dgm:pt modelId="{910E5623-7CA2-4CC0-8D2D-A02BFEC7889B}" type="pres">
      <dgm:prSet presAssocID="{07A9A051-E0AC-4E45-A873-5FC198E14FAC}" presName="linNode" presStyleCnt="0"/>
      <dgm:spPr/>
    </dgm:pt>
    <dgm:pt modelId="{FEEB3F09-97C4-4C46-ACDF-F374ABF00D4D}" type="pres">
      <dgm:prSet presAssocID="{07A9A051-E0AC-4E45-A873-5FC198E14FAC}" presName="parentText" presStyleLbl="node1" presStyleIdx="0" presStyleCnt="3" custScaleX="240983">
        <dgm:presLayoutVars>
          <dgm:chMax val="1"/>
          <dgm:bulletEnabled val="1"/>
        </dgm:presLayoutVars>
      </dgm:prSet>
      <dgm:spPr>
        <a:xfrm>
          <a:off x="3039" y="2124"/>
          <a:ext cx="2432123" cy="1402286"/>
        </a:xfrm>
        <a:prstGeom prst="roundRect">
          <a:avLst/>
        </a:prstGeom>
      </dgm:spPr>
    </dgm:pt>
    <dgm:pt modelId="{3E64C278-FCA3-48A6-B48E-A649BA86307B}" type="pres">
      <dgm:prSet presAssocID="{07A9A051-E0AC-4E45-A873-5FC198E14FAC}" presName="descendantText" presStyleLbl="alignAccFollowNode1" presStyleIdx="0" presStyleCnt="3" custScaleX="366463" custLinFactNeighborX="66822" custLinFactNeighborY="-3705">
        <dgm:presLayoutVars>
          <dgm:bulletEnabled val="1"/>
        </dgm:presLayoutVars>
      </dgm:prSet>
      <dgm:spPr/>
    </dgm:pt>
    <dgm:pt modelId="{6A2FFB60-1DBE-464D-A2A3-9D22D25B8F44}" type="pres">
      <dgm:prSet presAssocID="{3E1DB1E6-F49A-4B78-8C3A-A7772F119026}" presName="sp" presStyleCnt="0"/>
      <dgm:spPr/>
    </dgm:pt>
    <dgm:pt modelId="{C753E356-205C-4ABB-85E9-E483874298DD}" type="pres">
      <dgm:prSet presAssocID="{E9343227-E7FE-40E0-9420-0F31262F3DB4}" presName="linNode" presStyleCnt="0"/>
      <dgm:spPr/>
    </dgm:pt>
    <dgm:pt modelId="{444CC636-F080-4653-9165-AB052793B037}" type="pres">
      <dgm:prSet presAssocID="{E9343227-E7FE-40E0-9420-0F31262F3DB4}" presName="parentText" presStyleLbl="node1" presStyleIdx="1" presStyleCnt="3" custScaleX="240983">
        <dgm:presLayoutVars>
          <dgm:chMax val="1"/>
          <dgm:bulletEnabled val="1"/>
        </dgm:presLayoutVars>
      </dgm:prSet>
      <dgm:spPr/>
    </dgm:pt>
    <dgm:pt modelId="{DF3C1944-681B-45A8-B069-FBF768B22CEA}" type="pres">
      <dgm:prSet presAssocID="{E9343227-E7FE-40E0-9420-0F31262F3DB4}" presName="descendantText" presStyleLbl="alignAccFollowNode1" presStyleIdx="1" presStyleCnt="3" custScaleX="366463" custLinFactNeighborX="52854" custLinFactNeighborY="-3088">
        <dgm:presLayoutVars>
          <dgm:bulletEnabled val="1"/>
        </dgm:presLayoutVars>
      </dgm:prSet>
      <dgm:spPr/>
    </dgm:pt>
    <dgm:pt modelId="{B5C256CC-0D6D-403B-8C43-963D2B87F3BA}" type="pres">
      <dgm:prSet presAssocID="{F4391BC1-C43B-429B-AA40-50A57FDE0A31}" presName="sp" presStyleCnt="0"/>
      <dgm:spPr/>
    </dgm:pt>
    <dgm:pt modelId="{324B8B1D-23B4-4E98-B879-0A0E0DC624B2}" type="pres">
      <dgm:prSet presAssocID="{B910343F-69B3-4F83-97EA-2AFFCFF080E2}" presName="linNode" presStyleCnt="0"/>
      <dgm:spPr/>
    </dgm:pt>
    <dgm:pt modelId="{E58874F1-2A68-49F2-88F5-F070D3C98345}" type="pres">
      <dgm:prSet presAssocID="{B910343F-69B3-4F83-97EA-2AFFCFF080E2}" presName="parentText" presStyleLbl="node1" presStyleIdx="2" presStyleCnt="3" custScaleX="240983">
        <dgm:presLayoutVars>
          <dgm:chMax val="1"/>
          <dgm:bulletEnabled val="1"/>
        </dgm:presLayoutVars>
      </dgm:prSet>
      <dgm:spPr/>
    </dgm:pt>
    <dgm:pt modelId="{2C4618B8-8095-4071-B697-88853935B441}" type="pres">
      <dgm:prSet presAssocID="{B910343F-69B3-4F83-97EA-2AFFCFF080E2}" presName="descendantText" presStyleLbl="alignAccFollowNode1" presStyleIdx="2" presStyleCnt="3" custScaleX="366463" custLinFactNeighborX="-768" custLinFactNeighborY="-5558">
        <dgm:presLayoutVars>
          <dgm:bulletEnabled val="1"/>
        </dgm:presLayoutVars>
      </dgm:prSet>
      <dgm:spPr/>
    </dgm:pt>
  </dgm:ptLst>
  <dgm:cxnLst>
    <dgm:cxn modelId="{F3A45C14-F02C-408B-95F5-9C14623F77F0}" srcId="{E9343227-E7FE-40E0-9420-0F31262F3DB4}" destId="{F32B32FA-9F0B-4B68-BBA9-403737E60370}" srcOrd="1" destOrd="0" parTransId="{00CE6435-8D84-4E4B-85A0-61BACCED225E}" sibTransId="{3F53E7EB-2EB2-4309-94A6-74B09F956859}"/>
    <dgm:cxn modelId="{DE982315-BD98-4183-826C-B310462572B7}" type="presOf" srcId="{81BEB044-7318-45D2-A8F2-F9E473EFCB31}" destId="{3E64C278-FCA3-48A6-B48E-A649BA86307B}" srcOrd="0" destOrd="1" presId="urn:microsoft.com/office/officeart/2005/8/layout/vList5"/>
    <dgm:cxn modelId="{C14B0737-9929-4EC5-BA17-50EF901C4F08}" type="presOf" srcId="{B910343F-69B3-4F83-97EA-2AFFCFF080E2}" destId="{E58874F1-2A68-49F2-88F5-F070D3C98345}" srcOrd="0" destOrd="0" presId="urn:microsoft.com/office/officeart/2005/8/layout/vList5"/>
    <dgm:cxn modelId="{8C38443B-AA4A-403E-BEF0-505F6D55B4F6}" srcId="{E9343227-E7FE-40E0-9420-0F31262F3DB4}" destId="{4E87D619-0597-4F41-9EAC-410E33C5212F}" srcOrd="0" destOrd="0" parTransId="{A4E71ACA-3F29-4A26-8694-ADA53E488EAD}" sibTransId="{E19C6BB3-DC5D-4856-A5E4-DC8AE213F6AB}"/>
    <dgm:cxn modelId="{8F4FCE4F-92ED-4378-91F4-C7FD99861457}" srcId="{E9343227-E7FE-40E0-9420-0F31262F3DB4}" destId="{6DA43FBB-99C5-4326-94AE-1E5D9A2221B3}" srcOrd="2" destOrd="0" parTransId="{590DF161-BEE5-4220-9C86-FC6AD6D6A43F}" sibTransId="{5846B6F7-055A-4BED-A7BB-A006904A9B63}"/>
    <dgm:cxn modelId="{789C3552-E778-4A2E-9C01-50B56D29D015}" type="presOf" srcId="{6DA43FBB-99C5-4326-94AE-1E5D9A2221B3}" destId="{DF3C1944-681B-45A8-B069-FBF768B22CEA}" srcOrd="0" destOrd="2" presId="urn:microsoft.com/office/officeart/2005/8/layout/vList5"/>
    <dgm:cxn modelId="{1537B352-05A8-46EC-93AB-2A12CA5D4AA1}" srcId="{310C36EC-DE91-4F90-A624-3A8D169A5C4C}" destId="{E9343227-E7FE-40E0-9420-0F31262F3DB4}" srcOrd="1" destOrd="0" parTransId="{7DF178B5-72AA-4E45-8818-04FEDA5B7D89}" sibTransId="{F4391BC1-C43B-429B-AA40-50A57FDE0A31}"/>
    <dgm:cxn modelId="{882E0A5C-9BA0-47BD-AF69-1B315AD1C06C}" type="presOf" srcId="{07A9A051-E0AC-4E45-A873-5FC198E14FAC}" destId="{FEEB3F09-97C4-4C46-ACDF-F374ABF00D4D}" srcOrd="0" destOrd="0" presId="urn:microsoft.com/office/officeart/2005/8/layout/vList5"/>
    <dgm:cxn modelId="{EEA6C674-7E77-4132-BE8B-C3779E8A362D}" srcId="{07A9A051-E0AC-4E45-A873-5FC198E14FAC}" destId="{81BEB044-7318-45D2-A8F2-F9E473EFCB31}" srcOrd="1" destOrd="0" parTransId="{AB1E1144-D090-4208-8C13-C33EC45ABACA}" sibTransId="{5DED85A4-F94B-4CAF-9C65-13AB06EA13D7}"/>
    <dgm:cxn modelId="{62AE807F-26BC-4FC1-88C4-7D9937EAA28D}" srcId="{B910343F-69B3-4F83-97EA-2AFFCFF080E2}" destId="{B809D7A1-0902-4580-AB4D-08C73D212862}" srcOrd="0" destOrd="0" parTransId="{59A95D8C-C004-4989-A7C3-6138F48FEC34}" sibTransId="{DD2CAEC7-2CCC-4658-B123-89D1DAADCCAD}"/>
    <dgm:cxn modelId="{ED5E1780-D055-4E9F-8CDF-0C2114820159}" srcId="{310C36EC-DE91-4F90-A624-3A8D169A5C4C}" destId="{07A9A051-E0AC-4E45-A873-5FC198E14FAC}" srcOrd="0" destOrd="0" parTransId="{85018DDF-B2B3-4531-BFB5-88C5C8B340EF}" sibTransId="{3E1DB1E6-F49A-4B78-8C3A-A7772F119026}"/>
    <dgm:cxn modelId="{23CEDC8A-803B-447A-A199-5388C60447BF}" type="presOf" srcId="{E9343227-E7FE-40E0-9420-0F31262F3DB4}" destId="{444CC636-F080-4653-9165-AB052793B037}" srcOrd="0" destOrd="0" presId="urn:microsoft.com/office/officeart/2005/8/layout/vList5"/>
    <dgm:cxn modelId="{1DCFA28B-7F67-4990-B726-293C4D505CF5}" srcId="{310C36EC-DE91-4F90-A624-3A8D169A5C4C}" destId="{B910343F-69B3-4F83-97EA-2AFFCFF080E2}" srcOrd="2" destOrd="0" parTransId="{8FB7EFF4-6E68-4D2C-9BF5-DD3BF21522FB}" sibTransId="{C2648FDC-3FEB-442C-A7C7-42221677385E}"/>
    <dgm:cxn modelId="{C1AD959B-102A-4B32-B2FB-11773F45F358}" type="presOf" srcId="{4129CDF6-415F-4C2E-B83A-EB629BBDF700}" destId="{3E64C278-FCA3-48A6-B48E-A649BA86307B}" srcOrd="0" destOrd="0" presId="urn:microsoft.com/office/officeart/2005/8/layout/vList5"/>
    <dgm:cxn modelId="{07CE77A0-6EF1-4FE3-AFED-B02E185E18CA}" srcId="{07A9A051-E0AC-4E45-A873-5FC198E14FAC}" destId="{4129CDF6-415F-4C2E-B83A-EB629BBDF700}" srcOrd="0" destOrd="0" parTransId="{33D46F6B-415A-4C2C-B018-30C43FC6C453}" sibTransId="{6B658FD0-96A5-4A6E-9684-1ACD98022A68}"/>
    <dgm:cxn modelId="{999F68B1-A482-4533-8B4F-EAE2E210EDA8}" type="presOf" srcId="{4E87D619-0597-4F41-9EAC-410E33C5212F}" destId="{DF3C1944-681B-45A8-B069-FBF768B22CEA}" srcOrd="0" destOrd="0" presId="urn:microsoft.com/office/officeart/2005/8/layout/vList5"/>
    <dgm:cxn modelId="{7FF403BE-3C48-410A-9FF0-349C02C46E35}" srcId="{B910343F-69B3-4F83-97EA-2AFFCFF080E2}" destId="{F631192B-FDBB-4CB5-8ADD-41BCC09A0260}" srcOrd="1" destOrd="0" parTransId="{66F350A5-BA46-4A67-B9EA-8CFD43730B19}" sibTransId="{63C970B3-E6F1-45AF-9842-4DA2991098B1}"/>
    <dgm:cxn modelId="{E2C129E4-8B7F-40FC-91EF-5ECF0D4AF97E}" type="presOf" srcId="{42FF2160-82B1-4B8A-B5F1-10EE7262A6DA}" destId="{3E64C278-FCA3-48A6-B48E-A649BA86307B}" srcOrd="0" destOrd="2" presId="urn:microsoft.com/office/officeart/2005/8/layout/vList5"/>
    <dgm:cxn modelId="{998136E8-47EC-4CC9-BDE3-6C1FF3B3ED60}" srcId="{07A9A051-E0AC-4E45-A873-5FC198E14FAC}" destId="{42FF2160-82B1-4B8A-B5F1-10EE7262A6DA}" srcOrd="2" destOrd="0" parTransId="{84F1C106-AB9A-4D1E-8665-029C56751A72}" sibTransId="{8544DB84-61EF-49C6-8CE2-712967E2C097}"/>
    <dgm:cxn modelId="{2DE36FE9-9B9C-4A45-8991-2CFDB28D2955}" type="presOf" srcId="{F32B32FA-9F0B-4B68-BBA9-403737E60370}" destId="{DF3C1944-681B-45A8-B069-FBF768B22CEA}" srcOrd="0" destOrd="1" presId="urn:microsoft.com/office/officeart/2005/8/layout/vList5"/>
    <dgm:cxn modelId="{BAC93BEA-23AD-4AF4-ADAE-2BDB2BBF8F91}" type="presOf" srcId="{310C36EC-DE91-4F90-A624-3A8D169A5C4C}" destId="{2637B905-D928-4911-98B7-550B4C62B8BE}" srcOrd="0" destOrd="0" presId="urn:microsoft.com/office/officeart/2005/8/layout/vList5"/>
    <dgm:cxn modelId="{DEBBF7F9-EC11-40A9-8F9A-8298E5216BCB}" type="presOf" srcId="{F631192B-FDBB-4CB5-8ADD-41BCC09A0260}" destId="{2C4618B8-8095-4071-B697-88853935B441}" srcOrd="0" destOrd="1" presId="urn:microsoft.com/office/officeart/2005/8/layout/vList5"/>
    <dgm:cxn modelId="{05CC14FD-111F-4D35-9F5D-9F6CC4401322}" type="presOf" srcId="{B809D7A1-0902-4580-AB4D-08C73D212862}" destId="{2C4618B8-8095-4071-B697-88853935B441}" srcOrd="0" destOrd="0" presId="urn:microsoft.com/office/officeart/2005/8/layout/vList5"/>
    <dgm:cxn modelId="{82CC22EE-2C85-4023-A049-D790D41D4410}" type="presParOf" srcId="{2637B905-D928-4911-98B7-550B4C62B8BE}" destId="{910E5623-7CA2-4CC0-8D2D-A02BFEC7889B}" srcOrd="0" destOrd="0" presId="urn:microsoft.com/office/officeart/2005/8/layout/vList5"/>
    <dgm:cxn modelId="{461DCA14-EF4F-4A0C-B668-2E28B0746076}" type="presParOf" srcId="{910E5623-7CA2-4CC0-8D2D-A02BFEC7889B}" destId="{FEEB3F09-97C4-4C46-ACDF-F374ABF00D4D}" srcOrd="0" destOrd="0" presId="urn:microsoft.com/office/officeart/2005/8/layout/vList5"/>
    <dgm:cxn modelId="{04D88312-B220-4681-BB41-30F175303729}" type="presParOf" srcId="{910E5623-7CA2-4CC0-8D2D-A02BFEC7889B}" destId="{3E64C278-FCA3-48A6-B48E-A649BA86307B}" srcOrd="1" destOrd="0" presId="urn:microsoft.com/office/officeart/2005/8/layout/vList5"/>
    <dgm:cxn modelId="{D960AF4A-4306-4840-A699-7702ABA8C5EF}" type="presParOf" srcId="{2637B905-D928-4911-98B7-550B4C62B8BE}" destId="{6A2FFB60-1DBE-464D-A2A3-9D22D25B8F44}" srcOrd="1" destOrd="0" presId="urn:microsoft.com/office/officeart/2005/8/layout/vList5"/>
    <dgm:cxn modelId="{37CE04FB-3440-4BCC-A379-79FA06D5BB2C}" type="presParOf" srcId="{2637B905-D928-4911-98B7-550B4C62B8BE}" destId="{C753E356-205C-4ABB-85E9-E483874298DD}" srcOrd="2" destOrd="0" presId="urn:microsoft.com/office/officeart/2005/8/layout/vList5"/>
    <dgm:cxn modelId="{A4B61121-D7A5-45DC-A5B6-5D34D3A629E6}" type="presParOf" srcId="{C753E356-205C-4ABB-85E9-E483874298DD}" destId="{444CC636-F080-4653-9165-AB052793B037}" srcOrd="0" destOrd="0" presId="urn:microsoft.com/office/officeart/2005/8/layout/vList5"/>
    <dgm:cxn modelId="{8882D9AA-4265-40CB-A906-9A62082F60EE}" type="presParOf" srcId="{C753E356-205C-4ABB-85E9-E483874298DD}" destId="{DF3C1944-681B-45A8-B069-FBF768B22CEA}" srcOrd="1" destOrd="0" presId="urn:microsoft.com/office/officeart/2005/8/layout/vList5"/>
    <dgm:cxn modelId="{2CE93647-7190-45F6-B90B-4C06F130328A}" type="presParOf" srcId="{2637B905-D928-4911-98B7-550B4C62B8BE}" destId="{B5C256CC-0D6D-403B-8C43-963D2B87F3BA}" srcOrd="3" destOrd="0" presId="urn:microsoft.com/office/officeart/2005/8/layout/vList5"/>
    <dgm:cxn modelId="{7BEC9CCC-5154-4845-91A7-D47F17612B9B}" type="presParOf" srcId="{2637B905-D928-4911-98B7-550B4C62B8BE}" destId="{324B8B1D-23B4-4E98-B879-0A0E0DC624B2}" srcOrd="4" destOrd="0" presId="urn:microsoft.com/office/officeart/2005/8/layout/vList5"/>
    <dgm:cxn modelId="{528B172E-6E33-4DF2-9380-1F95AC135D9D}" type="presParOf" srcId="{324B8B1D-23B4-4E98-B879-0A0E0DC624B2}" destId="{E58874F1-2A68-49F2-88F5-F070D3C98345}" srcOrd="0" destOrd="0" presId="urn:microsoft.com/office/officeart/2005/8/layout/vList5"/>
    <dgm:cxn modelId="{93D08BA4-8D0B-4AFF-AE34-94691C30FA2F}" type="presParOf" srcId="{324B8B1D-23B4-4E98-B879-0A0E0DC624B2}" destId="{2C4618B8-8095-4071-B697-88853935B44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64C278-FCA3-48A6-B48E-A649BA86307B}">
      <dsp:nvSpPr>
        <dsp:cNvPr id="0" name=""/>
        <dsp:cNvSpPr/>
      </dsp:nvSpPr>
      <dsp:spPr>
        <a:xfrm rot="5400000">
          <a:off x="5164872" y="-2625879"/>
          <a:ext cx="1121829" cy="6575167"/>
        </a:xfrm>
        <a:prstGeom prst="round2SameRect">
          <a:avLst/>
        </a:prstGeom>
        <a:solidFill>
          <a:schemeClr val="accent1">
            <a:lumMod val="50000"/>
            <a:lumOff val="5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kern="1200" noProof="0" dirty="0">
              <a:solidFill>
                <a:schemeClr val="bg1"/>
              </a:solidFill>
              <a:latin typeface="Heffer"/>
            </a:rPr>
            <a:t>One IAM = One authoritative source of truth.</a:t>
          </a:r>
        </a:p>
        <a:p>
          <a:pPr marL="171450" lvl="1" indent="-171450" algn="l" defTabSz="711200">
            <a:lnSpc>
              <a:spcPct val="90000"/>
            </a:lnSpc>
            <a:spcBef>
              <a:spcPct val="0"/>
            </a:spcBef>
            <a:spcAft>
              <a:spcPct val="15000"/>
            </a:spcAft>
            <a:buChar char="•"/>
          </a:pPr>
          <a:r>
            <a:rPr lang="en-GB" sz="1600" kern="1200" noProof="0" dirty="0">
              <a:solidFill>
                <a:schemeClr val="bg1"/>
              </a:solidFill>
              <a:latin typeface="Heffer"/>
            </a:rPr>
            <a:t>Better control of the provisioning and withdrawal of entitlements.</a:t>
          </a:r>
        </a:p>
        <a:p>
          <a:pPr marL="171450" lvl="1" indent="-171450" algn="l" defTabSz="711200">
            <a:lnSpc>
              <a:spcPct val="90000"/>
            </a:lnSpc>
            <a:spcBef>
              <a:spcPct val="0"/>
            </a:spcBef>
            <a:spcAft>
              <a:spcPct val="15000"/>
            </a:spcAft>
            <a:buChar char="•"/>
          </a:pPr>
          <a:r>
            <a:rPr lang="en-GB" sz="1600" kern="1200" noProof="0" dirty="0">
              <a:solidFill>
                <a:schemeClr val="bg1"/>
              </a:solidFill>
              <a:latin typeface="Heffer"/>
            </a:rPr>
            <a:t>More insight.</a:t>
          </a:r>
        </a:p>
      </dsp:txBody>
      <dsp:txXfrm rot="-5400000">
        <a:off x="2438204" y="155552"/>
        <a:ext cx="6520404" cy="1012303"/>
      </dsp:txXfrm>
    </dsp:sp>
    <dsp:sp modelId="{FEEB3F09-97C4-4C46-ACDF-F374ABF00D4D}">
      <dsp:nvSpPr>
        <dsp:cNvPr id="0" name=""/>
        <dsp:cNvSpPr/>
      </dsp:nvSpPr>
      <dsp:spPr>
        <a:xfrm>
          <a:off x="3039" y="2124"/>
          <a:ext cx="2432123" cy="1402286"/>
        </a:xfrm>
        <a:prstGeom prst="roundRect">
          <a:avLst/>
        </a:prstGeom>
        <a:solidFill>
          <a:schemeClr val="accent2">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latin typeface="Heffer"/>
              <a:ea typeface="+mn-ea"/>
              <a:cs typeface="+mn-cs"/>
            </a:rPr>
            <a:t>Increased compliance</a:t>
          </a:r>
          <a:endParaRPr lang="nb-NO" sz="2400" b="0" kern="1200" dirty="0">
            <a:solidFill>
              <a:schemeClr val="tx1"/>
            </a:solidFill>
            <a:latin typeface="Heffer"/>
            <a:ea typeface="+mn-ea"/>
            <a:cs typeface="+mn-cs"/>
          </a:endParaRPr>
        </a:p>
      </dsp:txBody>
      <dsp:txXfrm>
        <a:off x="71493" y="70578"/>
        <a:ext cx="2295215" cy="1265378"/>
      </dsp:txXfrm>
    </dsp:sp>
    <dsp:sp modelId="{DF3C1944-681B-45A8-B069-FBF768B22CEA}">
      <dsp:nvSpPr>
        <dsp:cNvPr id="0" name=""/>
        <dsp:cNvSpPr/>
      </dsp:nvSpPr>
      <dsp:spPr>
        <a:xfrm rot="5400000">
          <a:off x="5164872" y="-1146556"/>
          <a:ext cx="1121829" cy="6575167"/>
        </a:xfrm>
        <a:prstGeom prst="round2SameRect">
          <a:avLst/>
        </a:prstGeom>
        <a:solidFill>
          <a:schemeClr val="accent1">
            <a:lumMod val="50000"/>
            <a:lumOff val="5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chemeClr val="bg1"/>
              </a:solidFill>
              <a:latin typeface="Heffer"/>
            </a:rPr>
            <a:t>Enhanced user experience and productivity for end users.</a:t>
          </a:r>
          <a:endParaRPr lang="nb-NO" sz="1600" kern="1200" dirty="0">
            <a:solidFill>
              <a:schemeClr val="bg1"/>
            </a:solidFill>
            <a:latin typeface="Heffer"/>
          </a:endParaRPr>
        </a:p>
        <a:p>
          <a:pPr marL="171450" lvl="1" indent="-171450" algn="l" defTabSz="711200">
            <a:lnSpc>
              <a:spcPct val="90000"/>
            </a:lnSpc>
            <a:spcBef>
              <a:spcPct val="0"/>
            </a:spcBef>
            <a:spcAft>
              <a:spcPct val="15000"/>
            </a:spcAft>
            <a:buChar char="•"/>
          </a:pPr>
          <a:r>
            <a:rPr lang="en-US" sz="1600" kern="1200" dirty="0">
              <a:solidFill>
                <a:schemeClr val="bg1"/>
              </a:solidFill>
              <a:latin typeface="Heffer"/>
            </a:rPr>
            <a:t>Better utilization of internal resources and reduction of errors through automation.</a:t>
          </a:r>
          <a:endParaRPr lang="nb-NO" sz="1600" kern="1200" dirty="0">
            <a:solidFill>
              <a:schemeClr val="bg1"/>
            </a:solidFill>
            <a:latin typeface="Heffer"/>
          </a:endParaRPr>
        </a:p>
        <a:p>
          <a:pPr marL="171450" lvl="1" indent="-171450" algn="l" defTabSz="711200">
            <a:lnSpc>
              <a:spcPct val="90000"/>
            </a:lnSpc>
            <a:spcBef>
              <a:spcPct val="0"/>
            </a:spcBef>
            <a:spcAft>
              <a:spcPct val="15000"/>
            </a:spcAft>
            <a:buChar char="•"/>
          </a:pPr>
          <a:r>
            <a:rPr lang="en-US" sz="1600" kern="1200" dirty="0">
              <a:solidFill>
                <a:schemeClr val="bg1"/>
              </a:solidFill>
              <a:latin typeface="Heffer"/>
            </a:rPr>
            <a:t>Reduction of license costs.</a:t>
          </a:r>
          <a:endParaRPr lang="nb-NO" sz="1600" kern="1200" dirty="0">
            <a:solidFill>
              <a:schemeClr val="bg1"/>
            </a:solidFill>
            <a:latin typeface="Heffer"/>
          </a:endParaRPr>
        </a:p>
      </dsp:txBody>
      <dsp:txXfrm rot="-5400000">
        <a:off x="2438204" y="1634875"/>
        <a:ext cx="6520404" cy="1012303"/>
      </dsp:txXfrm>
    </dsp:sp>
    <dsp:sp modelId="{444CC636-F080-4653-9165-AB052793B037}">
      <dsp:nvSpPr>
        <dsp:cNvPr id="0" name=""/>
        <dsp:cNvSpPr/>
      </dsp:nvSpPr>
      <dsp:spPr>
        <a:xfrm>
          <a:off x="3039" y="1474525"/>
          <a:ext cx="2432123" cy="1402286"/>
        </a:xfrm>
        <a:prstGeom prst="roundRect">
          <a:avLst/>
        </a:prstGeom>
        <a:solidFill>
          <a:schemeClr val="accent2">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latin typeface="Heffer"/>
            </a:rPr>
            <a:t>Increased operational gain</a:t>
          </a:r>
          <a:endParaRPr lang="nb-NO" sz="2400" b="0" kern="1200" dirty="0">
            <a:solidFill>
              <a:schemeClr val="tx1"/>
            </a:solidFill>
            <a:latin typeface="Heffer"/>
          </a:endParaRPr>
        </a:p>
      </dsp:txBody>
      <dsp:txXfrm>
        <a:off x="71493" y="1542979"/>
        <a:ext cx="2295215" cy="1265378"/>
      </dsp:txXfrm>
    </dsp:sp>
    <dsp:sp modelId="{2C4618B8-8095-4071-B697-88853935B441}">
      <dsp:nvSpPr>
        <dsp:cNvPr id="0" name=""/>
        <dsp:cNvSpPr/>
      </dsp:nvSpPr>
      <dsp:spPr>
        <a:xfrm rot="5400000">
          <a:off x="5154081" y="298134"/>
          <a:ext cx="1121829" cy="6575167"/>
        </a:xfrm>
        <a:prstGeom prst="round2SameRect">
          <a:avLst/>
        </a:prstGeom>
        <a:solidFill>
          <a:schemeClr val="accent1">
            <a:lumMod val="50000"/>
            <a:lumOff val="5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chemeClr val="bg1"/>
              </a:solidFill>
              <a:latin typeface="Heffer"/>
            </a:rPr>
            <a:t>Facilitate student mobility, lifelong learning and better interaction across the institutions.</a:t>
          </a:r>
          <a:endParaRPr lang="nb-NO" sz="1600" kern="1200" dirty="0">
            <a:solidFill>
              <a:schemeClr val="bg1"/>
            </a:solidFill>
            <a:latin typeface="Heffer"/>
          </a:endParaRPr>
        </a:p>
        <a:p>
          <a:pPr marL="171450" lvl="1" indent="-171450" algn="l" defTabSz="711200">
            <a:lnSpc>
              <a:spcPct val="90000"/>
            </a:lnSpc>
            <a:spcBef>
              <a:spcPct val="0"/>
            </a:spcBef>
            <a:spcAft>
              <a:spcPct val="15000"/>
            </a:spcAft>
            <a:buChar char="•"/>
          </a:pPr>
          <a:r>
            <a:rPr lang="en-US" sz="1600" kern="1200" dirty="0">
              <a:solidFill>
                <a:schemeClr val="bg1"/>
              </a:solidFill>
              <a:latin typeface="Heffer"/>
            </a:rPr>
            <a:t>Facilitate shared services, process harmonization and standardization.</a:t>
          </a:r>
          <a:endParaRPr lang="nb-NO" sz="1600" kern="1200" dirty="0">
            <a:solidFill>
              <a:schemeClr val="bg1"/>
            </a:solidFill>
            <a:latin typeface="Heffer"/>
          </a:endParaRPr>
        </a:p>
      </dsp:txBody>
      <dsp:txXfrm rot="-5400000">
        <a:off x="2427413" y="3079566"/>
        <a:ext cx="6520404" cy="1012303"/>
      </dsp:txXfrm>
    </dsp:sp>
    <dsp:sp modelId="{E58874F1-2A68-49F2-88F5-F070D3C98345}">
      <dsp:nvSpPr>
        <dsp:cNvPr id="0" name=""/>
        <dsp:cNvSpPr/>
      </dsp:nvSpPr>
      <dsp:spPr>
        <a:xfrm>
          <a:off x="3039" y="2946926"/>
          <a:ext cx="2432123" cy="1402286"/>
        </a:xfrm>
        <a:prstGeom prst="roundRect">
          <a:avLst/>
        </a:prstGeom>
        <a:solidFill>
          <a:schemeClr val="accent2">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latin typeface="Heffer"/>
            </a:rPr>
            <a:t>Achieved strategic goals</a:t>
          </a:r>
          <a:endParaRPr lang="nb-NO" sz="2400" b="0" kern="1200" dirty="0">
            <a:solidFill>
              <a:schemeClr val="tx1"/>
            </a:solidFill>
            <a:latin typeface="Heffer"/>
          </a:endParaRPr>
        </a:p>
      </dsp:txBody>
      <dsp:txXfrm>
        <a:off x="71493" y="3015380"/>
        <a:ext cx="2295215" cy="126537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293B25-A9CD-9C43-8BC1-35534DBD65DB}" type="datetimeFigureOut">
              <a:rPr lang="nb-NO" smtClean="0"/>
              <a:t>08.06.2025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BCB5F2-4AD8-2246-A53E-DD729D0BFBC5}" type="slidenum">
              <a:rPr lang="nb-NO" smtClean="0"/>
              <a:t>‹#›</a:t>
            </a:fld>
            <a:endParaRPr lang="nb-NO"/>
          </a:p>
        </p:txBody>
      </p:sp>
    </p:spTree>
    <p:extLst>
      <p:ext uri="{BB962C8B-B14F-4D97-AF65-F5344CB8AC3E}">
        <p14:creationId xmlns:p14="http://schemas.microsoft.com/office/powerpoint/2010/main" val="782406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5"/>
          </p:nvPr>
        </p:nvSpPr>
        <p:spPr/>
        <p:txBody>
          <a:bodyPr/>
          <a:lstStyle/>
          <a:p>
            <a:fld id="{3EBCB5F2-4AD8-2246-A53E-DD729D0BFBC5}" type="slidenum">
              <a:rPr lang="nb-NO" smtClean="0"/>
              <a:t>1</a:t>
            </a:fld>
            <a:endParaRPr lang="nb-NO"/>
          </a:p>
        </p:txBody>
      </p:sp>
    </p:spTree>
    <p:extLst>
      <p:ext uri="{BB962C8B-B14F-4D97-AF65-F5344CB8AC3E}">
        <p14:creationId xmlns:p14="http://schemas.microsoft.com/office/powerpoint/2010/main" val="1485276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DEFD4-1494-3C08-E5CB-12D6A43A852D}"/>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3489B572-A69C-75C5-5CEA-33112DF369E2}"/>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127DC6CD-054D-99E6-6D20-0BB52EA41821}"/>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A0092B3B-2130-C949-40B4-343C7EB8502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BCB5F2-4AD8-2246-A53E-DD729D0BFBC5}"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0662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5"/>
          </p:nvPr>
        </p:nvSpPr>
        <p:spPr/>
        <p:txBody>
          <a:bodyPr/>
          <a:lstStyle/>
          <a:p>
            <a:fld id="{3EBCB5F2-4AD8-2246-A53E-DD729D0BFBC5}" type="slidenum">
              <a:rPr lang="nb-NO" smtClean="0"/>
              <a:t>18</a:t>
            </a:fld>
            <a:endParaRPr lang="nb-NO"/>
          </a:p>
        </p:txBody>
      </p:sp>
    </p:spTree>
    <p:extLst>
      <p:ext uri="{BB962C8B-B14F-4D97-AF65-F5344CB8AC3E}">
        <p14:creationId xmlns:p14="http://schemas.microsoft.com/office/powerpoint/2010/main" val="784458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D5587-33C3-6A0A-4858-1CFF7EB5009C}"/>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2DFD7095-CA41-E166-DA53-C795690FD9D1}"/>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523F48AA-C47A-B150-E37F-A1825CBAE482}"/>
              </a:ext>
            </a:extLst>
          </p:cNvPr>
          <p:cNvSpPr>
            <a:spLocks noGrp="1"/>
          </p:cNvSpPr>
          <p:nvPr>
            <p:ph type="body" idx="1"/>
          </p:nvPr>
        </p:nvSpPr>
        <p:spPr/>
        <p:txBody>
          <a:bodyPr/>
          <a:lstStyle/>
          <a:p>
            <a:endParaRPr lang="en-GB"/>
          </a:p>
        </p:txBody>
      </p:sp>
      <p:sp>
        <p:nvSpPr>
          <p:cNvPr id="4" name="Plassholder for lysbildenummer 3">
            <a:extLst>
              <a:ext uri="{FF2B5EF4-FFF2-40B4-BE49-F238E27FC236}">
                <a16:creationId xmlns:a16="http://schemas.microsoft.com/office/drawing/2014/main" id="{21A88DEC-9D06-8911-4041-FEA28A501F1F}"/>
              </a:ext>
            </a:extLst>
          </p:cNvPr>
          <p:cNvSpPr>
            <a:spLocks noGrp="1"/>
          </p:cNvSpPr>
          <p:nvPr>
            <p:ph type="sldNum" sz="quarter" idx="5"/>
          </p:nvPr>
        </p:nvSpPr>
        <p:spPr/>
        <p:txBody>
          <a:bodyPr/>
          <a:lstStyle/>
          <a:p>
            <a:fld id="{3EBCB5F2-4AD8-2246-A53E-DD729D0BFBC5}" type="slidenum">
              <a:rPr lang="nb-NO" smtClean="0"/>
              <a:t>19</a:t>
            </a:fld>
            <a:endParaRPr lang="nb-NO"/>
          </a:p>
        </p:txBody>
      </p:sp>
    </p:spTree>
    <p:extLst>
      <p:ext uri="{BB962C8B-B14F-4D97-AF65-F5344CB8AC3E}">
        <p14:creationId xmlns:p14="http://schemas.microsoft.com/office/powerpoint/2010/main" val="2972979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5"/>
          </p:nvPr>
        </p:nvSpPr>
        <p:spPr/>
        <p:txBody>
          <a:bodyPr/>
          <a:lstStyle/>
          <a:p>
            <a:fld id="{3EBCB5F2-4AD8-2246-A53E-DD729D0BFBC5}" type="slidenum">
              <a:rPr lang="nb-NO" smtClean="0"/>
              <a:t>20</a:t>
            </a:fld>
            <a:endParaRPr lang="nb-NO"/>
          </a:p>
        </p:txBody>
      </p:sp>
    </p:spTree>
    <p:extLst>
      <p:ext uri="{BB962C8B-B14F-4D97-AF65-F5344CB8AC3E}">
        <p14:creationId xmlns:p14="http://schemas.microsoft.com/office/powerpoint/2010/main" val="17329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5"/>
          </p:nvPr>
        </p:nvSpPr>
        <p:spPr/>
        <p:txBody>
          <a:bodyPr/>
          <a:lstStyle/>
          <a:p>
            <a:fld id="{3EBCB5F2-4AD8-2246-A53E-DD729D0BFBC5}" type="slidenum">
              <a:rPr lang="nb-NO" smtClean="0"/>
              <a:t>21</a:t>
            </a:fld>
            <a:endParaRPr lang="nb-NO"/>
          </a:p>
        </p:txBody>
      </p:sp>
    </p:spTree>
    <p:extLst>
      <p:ext uri="{BB962C8B-B14F-4D97-AF65-F5344CB8AC3E}">
        <p14:creationId xmlns:p14="http://schemas.microsoft.com/office/powerpoint/2010/main" val="1369287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dirty="0" err="1"/>
              <a:t>Rydde</a:t>
            </a:r>
            <a:r>
              <a:rPr lang="en-GB" dirty="0"/>
              <a:t> I </a:t>
            </a:r>
            <a:r>
              <a:rPr lang="en-GB" dirty="0" err="1"/>
              <a:t>garasjen</a:t>
            </a:r>
            <a:endParaRPr lang="en-GB" dirty="0"/>
          </a:p>
        </p:txBody>
      </p:sp>
      <p:sp>
        <p:nvSpPr>
          <p:cNvPr id="4" name="Plassholder for lysbildenummer 3"/>
          <p:cNvSpPr>
            <a:spLocks noGrp="1"/>
          </p:cNvSpPr>
          <p:nvPr>
            <p:ph type="sldNum" sz="quarter" idx="5"/>
          </p:nvPr>
        </p:nvSpPr>
        <p:spPr/>
        <p:txBody>
          <a:bodyPr/>
          <a:lstStyle/>
          <a:p>
            <a:fld id="{3EBCB5F2-4AD8-2246-A53E-DD729D0BFBC5}" type="slidenum">
              <a:rPr lang="nb-NO" smtClean="0"/>
              <a:t>22</a:t>
            </a:fld>
            <a:endParaRPr lang="nb-NO"/>
          </a:p>
        </p:txBody>
      </p:sp>
    </p:spTree>
    <p:extLst>
      <p:ext uri="{BB962C8B-B14F-4D97-AF65-F5344CB8AC3E}">
        <p14:creationId xmlns:p14="http://schemas.microsoft.com/office/powerpoint/2010/main" val="3044316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t>Eg.</a:t>
            </a:r>
            <a:r>
              <a:rPr lang="en-GB" sz="1200" dirty="0"/>
              <a:t>  manual handling / administration of AD/</a:t>
            </a:r>
            <a:r>
              <a:rPr lang="en-GB" sz="1200" dirty="0" err="1"/>
              <a:t>EntraID</a:t>
            </a:r>
            <a:r>
              <a:rPr lang="en-GB" sz="1200" dirty="0"/>
              <a:t>!</a:t>
            </a:r>
          </a:p>
          <a:p>
            <a:endParaRPr lang="en-GB" dirty="0"/>
          </a:p>
        </p:txBody>
      </p:sp>
      <p:sp>
        <p:nvSpPr>
          <p:cNvPr id="4" name="Plassholder for lysbildenummer 3"/>
          <p:cNvSpPr>
            <a:spLocks noGrp="1"/>
          </p:cNvSpPr>
          <p:nvPr>
            <p:ph type="sldNum" sz="quarter" idx="5"/>
          </p:nvPr>
        </p:nvSpPr>
        <p:spPr/>
        <p:txBody>
          <a:bodyPr/>
          <a:lstStyle/>
          <a:p>
            <a:fld id="{3EBCB5F2-4AD8-2246-A53E-DD729D0BFBC5}" type="slidenum">
              <a:rPr lang="nb-NO" smtClean="0"/>
              <a:t>23</a:t>
            </a:fld>
            <a:endParaRPr lang="nb-NO"/>
          </a:p>
        </p:txBody>
      </p:sp>
    </p:spTree>
    <p:extLst>
      <p:ext uri="{BB962C8B-B14F-4D97-AF65-F5344CB8AC3E}">
        <p14:creationId xmlns:p14="http://schemas.microsoft.com/office/powerpoint/2010/main" val="2173556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5"/>
          </p:nvPr>
        </p:nvSpPr>
        <p:spPr/>
        <p:txBody>
          <a:bodyPr/>
          <a:lstStyle/>
          <a:p>
            <a:fld id="{3EBCB5F2-4AD8-2246-A53E-DD729D0BFBC5}" type="slidenum">
              <a:rPr lang="nb-NO" smtClean="0"/>
              <a:t>24</a:t>
            </a:fld>
            <a:endParaRPr lang="nb-NO"/>
          </a:p>
        </p:txBody>
      </p:sp>
    </p:spTree>
    <p:extLst>
      <p:ext uri="{BB962C8B-B14F-4D97-AF65-F5344CB8AC3E}">
        <p14:creationId xmlns:p14="http://schemas.microsoft.com/office/powerpoint/2010/main" val="1076649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D5138F-6EF4-E049-A191-D206BA9F26C4}"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7271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2D79A-B008-D266-9754-6C5182C25413}"/>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6AD249A3-B609-8711-009A-AC753453FB23}"/>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E1BADD3C-F3A5-E934-5516-E4BA1B5885C6}"/>
              </a:ext>
            </a:extLst>
          </p:cNvPr>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5153E068-D674-954B-A58C-645E91877F4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D5138F-6EF4-E049-A191-D206BA9F26C4}"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609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5"/>
          </p:nvPr>
        </p:nvSpPr>
        <p:spPr/>
        <p:txBody>
          <a:bodyPr/>
          <a:lstStyle/>
          <a:p>
            <a:fld id="{3EBCB5F2-4AD8-2246-A53E-DD729D0BFBC5}" type="slidenum">
              <a:rPr lang="nb-NO" smtClean="0"/>
              <a:t>2</a:t>
            </a:fld>
            <a:endParaRPr lang="nb-NO"/>
          </a:p>
        </p:txBody>
      </p:sp>
    </p:spTree>
    <p:extLst>
      <p:ext uri="{BB962C8B-B14F-4D97-AF65-F5344CB8AC3E}">
        <p14:creationId xmlns:p14="http://schemas.microsoft.com/office/powerpoint/2010/main" val="803434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348B1-1646-BCBF-FD09-0F88D509ECF1}"/>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32647116-AD86-0CBD-E551-C632AD033465}"/>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88FAA952-79EA-D932-8D39-4C298BB2E708}"/>
              </a:ext>
            </a:extLst>
          </p:cNvPr>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F99ADE6A-2580-4A94-12B1-1B6D165F101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D5138F-6EF4-E049-A191-D206BA9F26C4}"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6967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5"/>
          </p:nvPr>
        </p:nvSpPr>
        <p:spPr/>
        <p:txBody>
          <a:bodyPr/>
          <a:lstStyle/>
          <a:p>
            <a:fld id="{3EBCB5F2-4AD8-2246-A53E-DD729D0BFBC5}" type="slidenum">
              <a:rPr lang="nb-NO" smtClean="0"/>
              <a:t>28</a:t>
            </a:fld>
            <a:endParaRPr lang="nb-NO"/>
          </a:p>
        </p:txBody>
      </p:sp>
    </p:spTree>
    <p:extLst>
      <p:ext uri="{BB962C8B-B14F-4D97-AF65-F5344CB8AC3E}">
        <p14:creationId xmlns:p14="http://schemas.microsoft.com/office/powerpoint/2010/main" val="27369742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21A32-FF03-F5E3-6CFF-9545FDF332F1}"/>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61C43CD-B903-75B9-EB76-71F162489D2B}"/>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9BBACC24-0A0F-C45E-4B8E-4B95BFF2D967}"/>
              </a:ext>
            </a:extLst>
          </p:cNvPr>
          <p:cNvSpPr>
            <a:spLocks noGrp="1"/>
          </p:cNvSpPr>
          <p:nvPr>
            <p:ph type="body" idx="1"/>
          </p:nvPr>
        </p:nvSpPr>
        <p:spPr/>
        <p:txBody>
          <a:bodyPr/>
          <a:lstStyle/>
          <a:p>
            <a:r>
              <a:rPr lang="nb-NO" dirty="0"/>
              <a:t>3 min pr JML =&gt; 577 timeverk spart når det er 11532 JML </a:t>
            </a:r>
            <a:r>
              <a:rPr lang="nb-NO" dirty="0" err="1"/>
              <a:t>transactions</a:t>
            </a:r>
            <a:r>
              <a:rPr lang="nb-NO" dirty="0"/>
              <a:t> på 11 dager ved 8 institusjoner</a:t>
            </a:r>
          </a:p>
        </p:txBody>
      </p:sp>
      <p:sp>
        <p:nvSpPr>
          <p:cNvPr id="4" name="Plassholder for lysbildenummer 3">
            <a:extLst>
              <a:ext uri="{FF2B5EF4-FFF2-40B4-BE49-F238E27FC236}">
                <a16:creationId xmlns:a16="http://schemas.microsoft.com/office/drawing/2014/main" id="{77C124F6-63D3-86D1-4F59-44AEE6FCE66E}"/>
              </a:ext>
            </a:extLst>
          </p:cNvPr>
          <p:cNvSpPr>
            <a:spLocks noGrp="1"/>
          </p:cNvSpPr>
          <p:nvPr>
            <p:ph type="sldNum" sz="quarter" idx="5"/>
          </p:nvPr>
        </p:nvSpPr>
        <p:spPr/>
        <p:txBody>
          <a:bodyPr/>
          <a:lstStyle/>
          <a:p>
            <a:fld id="{2ED5138F-6EF4-E049-A191-D206BA9F26C4}" type="slidenum">
              <a:rPr lang="nb-NO" smtClean="0"/>
              <a:t>29</a:t>
            </a:fld>
            <a:endParaRPr lang="nb-NO"/>
          </a:p>
        </p:txBody>
      </p:sp>
    </p:spTree>
    <p:extLst>
      <p:ext uri="{BB962C8B-B14F-4D97-AF65-F5344CB8AC3E}">
        <p14:creationId xmlns:p14="http://schemas.microsoft.com/office/powerpoint/2010/main" val="3411451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3"/>
        <p:cNvGrpSpPr/>
        <p:nvPr/>
      </p:nvGrpSpPr>
      <p:grpSpPr>
        <a:xfrm>
          <a:off x="0" y="0"/>
          <a:ext cx="0" cy="0"/>
          <a:chOff x="0" y="0"/>
          <a:chExt cx="0" cy="0"/>
        </a:xfrm>
      </p:grpSpPr>
      <p:sp>
        <p:nvSpPr>
          <p:cNvPr id="4974" name="Google Shape;4974;g2fa6e6d4bf0_0_9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5" name="Google Shape;4975;g2fa6e6d4bf0_0_9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dirty="0">
                <a:ln>
                  <a:noFill/>
                </a:ln>
                <a:solidFill>
                  <a:prstClr val="black"/>
                </a:solidFill>
                <a:effectLst/>
                <a:uLnTx/>
                <a:uFillTx/>
                <a:latin typeface="Haffer" pitchFamily="50" charset="0"/>
                <a:ea typeface="Calibri" panose="020F0502020204030204" pitchFamily="34" charset="0"/>
                <a:cs typeface="Haffer" pitchFamily="50" charset="0"/>
              </a:rPr>
              <a:t>56%</a:t>
            </a:r>
            <a:r>
              <a:rPr kumimoji="0" lang="nb-NO" sz="1200" b="1" i="0" u="none" strike="noStrike" kern="1200" cap="none" spc="0" normalizeH="0" baseline="0" noProof="0" dirty="0">
                <a:ln>
                  <a:noFill/>
                </a:ln>
                <a:solidFill>
                  <a:prstClr val="black"/>
                </a:solidFill>
                <a:effectLst/>
                <a:uLnTx/>
                <a:uFillTx/>
                <a:latin typeface="Haffer" pitchFamily="50" charset="0"/>
                <a:ea typeface="Calibri" panose="020F0502020204030204" pitchFamily="34" charset="0"/>
                <a:cs typeface="Haffer" pitchFamily="50" charset="0"/>
              </a:rPr>
              <a:t> </a:t>
            </a:r>
            <a:r>
              <a:rPr kumimoji="0" lang="nb-NO" sz="1200" b="0" i="0" u="none" strike="noStrike" kern="1200" cap="none" spc="0" normalizeH="0" baseline="0" noProof="0" dirty="0" err="1">
                <a:ln>
                  <a:noFill/>
                </a:ln>
                <a:solidFill>
                  <a:prstClr val="black"/>
                </a:solidFill>
                <a:effectLst/>
                <a:uLnTx/>
                <a:uFillTx/>
                <a:latin typeface="Haffer" pitchFamily="50" charset="0"/>
                <a:ea typeface="Calibri" panose="020F0502020204030204" pitchFamily="34" charset="0"/>
                <a:cs typeface="Haffer" pitchFamily="50" charset="0"/>
              </a:rPr>
              <a:t>of</a:t>
            </a:r>
            <a:r>
              <a:rPr kumimoji="0" lang="nb-NO" sz="1200" b="0" i="0" u="none" strike="noStrike" kern="1200" cap="none" spc="0" normalizeH="0" baseline="0" noProof="0" dirty="0">
                <a:ln>
                  <a:noFill/>
                </a:ln>
                <a:solidFill>
                  <a:prstClr val="black"/>
                </a:solidFill>
                <a:effectLst/>
                <a:uLnTx/>
                <a:uFillTx/>
                <a:latin typeface="Haffer" pitchFamily="50" charset="0"/>
                <a:ea typeface="Calibri" panose="020F0502020204030204" pitchFamily="34" charset="0"/>
                <a:cs typeface="Haffer" pitchFamily="50" charset="0"/>
              </a:rPr>
              <a:t> </a:t>
            </a:r>
            <a:r>
              <a:rPr kumimoji="0" lang="nb-NO" sz="1200" b="0" i="0" u="none" strike="noStrike" kern="1200" cap="none" spc="0" normalizeH="0" baseline="0" noProof="0" dirty="0" err="1">
                <a:ln>
                  <a:noFill/>
                </a:ln>
                <a:solidFill>
                  <a:prstClr val="black"/>
                </a:solidFill>
                <a:effectLst/>
                <a:uLnTx/>
                <a:uFillTx/>
                <a:latin typeface="Haffer" pitchFamily="50" charset="0"/>
                <a:ea typeface="Calibri" panose="020F0502020204030204" pitchFamily="34" charset="0"/>
                <a:cs typeface="Haffer" pitchFamily="50" charset="0"/>
              </a:rPr>
              <a:t>the</a:t>
            </a:r>
            <a:r>
              <a:rPr kumimoji="0" lang="nb-NO" sz="1200" b="0" i="0" u="none" strike="noStrike" kern="1200" cap="none" spc="0" normalizeH="0" baseline="0" noProof="0" dirty="0">
                <a:ln>
                  <a:noFill/>
                </a:ln>
                <a:solidFill>
                  <a:prstClr val="black"/>
                </a:solidFill>
                <a:effectLst/>
                <a:uLnTx/>
                <a:uFillTx/>
                <a:latin typeface="Haffer" pitchFamily="50" charset="0"/>
                <a:ea typeface="Calibri" panose="020F0502020204030204" pitchFamily="34" charset="0"/>
                <a:cs typeface="Haffer" pitchFamily="50" charset="0"/>
              </a:rPr>
              <a:t> </a:t>
            </a:r>
            <a:r>
              <a:rPr kumimoji="0" lang="nb-NO" sz="1200" b="1" i="0" u="none" strike="noStrike" kern="1200" cap="none" spc="0" normalizeH="0" baseline="0" noProof="0" dirty="0" err="1">
                <a:ln>
                  <a:noFill/>
                </a:ln>
                <a:solidFill>
                  <a:prstClr val="black"/>
                </a:solidFill>
                <a:effectLst/>
                <a:uLnTx/>
                <a:uFillTx/>
                <a:latin typeface="Haffer" pitchFamily="50" charset="0"/>
                <a:ea typeface="Calibri" panose="020F0502020204030204" pitchFamily="34" charset="0"/>
                <a:cs typeface="Haffer" pitchFamily="50" charset="0"/>
              </a:rPr>
              <a:t>employees</a:t>
            </a:r>
            <a:r>
              <a:rPr kumimoji="0" lang="nb-NO" sz="1200" b="0" i="0" u="none" strike="noStrike" kern="1200" cap="none" spc="0" normalizeH="0" baseline="0" noProof="0" dirty="0">
                <a:ln>
                  <a:noFill/>
                </a:ln>
                <a:solidFill>
                  <a:prstClr val="black"/>
                </a:solidFill>
                <a:effectLst/>
                <a:uLnTx/>
                <a:uFillTx/>
                <a:latin typeface="Haffer" pitchFamily="50" charset="0"/>
                <a:ea typeface="Calibri" panose="020F0502020204030204" pitchFamily="34" charset="0"/>
                <a:cs typeface="Haffer" pitchFamily="50" charset="0"/>
              </a:rPr>
              <a:t> and </a:t>
            </a:r>
            <a:r>
              <a:rPr kumimoji="0" lang="nb-NO" sz="1400" b="1" i="0" u="none" strike="noStrike" kern="1200" cap="none" spc="0" normalizeH="0" baseline="0" noProof="0" dirty="0">
                <a:ln>
                  <a:noFill/>
                </a:ln>
                <a:solidFill>
                  <a:prstClr val="black"/>
                </a:solidFill>
                <a:effectLst/>
                <a:uLnTx/>
                <a:uFillTx/>
                <a:latin typeface="Haffer" pitchFamily="50" charset="0"/>
                <a:ea typeface="Calibri" panose="020F0502020204030204" pitchFamily="34" charset="0"/>
                <a:cs typeface="Haffer" pitchFamily="50" charset="0"/>
              </a:rPr>
              <a:t>37% </a:t>
            </a:r>
            <a:r>
              <a:rPr kumimoji="0" lang="nb-NO" sz="1200" b="0" i="0" u="none" strike="noStrike" kern="1200" cap="none" spc="0" normalizeH="0" baseline="0" noProof="0" dirty="0" err="1">
                <a:ln>
                  <a:noFill/>
                </a:ln>
                <a:solidFill>
                  <a:prstClr val="black"/>
                </a:solidFill>
                <a:effectLst/>
                <a:uLnTx/>
                <a:uFillTx/>
                <a:latin typeface="Haffer" pitchFamily="50" charset="0"/>
                <a:ea typeface="Calibri" panose="020F0502020204030204" pitchFamily="34" charset="0"/>
                <a:cs typeface="Haffer" pitchFamily="50" charset="0"/>
              </a:rPr>
              <a:t>of</a:t>
            </a:r>
            <a:r>
              <a:rPr kumimoji="0" lang="nb-NO" sz="1200" b="0" i="0" u="none" strike="noStrike" kern="1200" cap="none" spc="0" normalizeH="0" baseline="0" noProof="0" dirty="0">
                <a:ln>
                  <a:noFill/>
                </a:ln>
                <a:solidFill>
                  <a:prstClr val="black"/>
                </a:solidFill>
                <a:effectLst/>
                <a:uLnTx/>
                <a:uFillTx/>
                <a:latin typeface="Haffer" pitchFamily="50" charset="0"/>
                <a:ea typeface="Calibri" panose="020F0502020204030204" pitchFamily="34" charset="0"/>
                <a:cs typeface="Haffer" pitchFamily="50" charset="0"/>
              </a:rPr>
              <a:t> </a:t>
            </a:r>
            <a:r>
              <a:rPr kumimoji="0" lang="nb-NO" sz="1200" b="0" i="0" u="none" strike="noStrike" kern="1200" cap="none" spc="0" normalizeH="0" baseline="0" noProof="0" dirty="0" err="1">
                <a:ln>
                  <a:noFill/>
                </a:ln>
                <a:solidFill>
                  <a:prstClr val="black"/>
                </a:solidFill>
                <a:effectLst/>
                <a:uLnTx/>
                <a:uFillTx/>
                <a:latin typeface="Haffer" pitchFamily="50" charset="0"/>
                <a:ea typeface="Calibri" panose="020F0502020204030204" pitchFamily="34" charset="0"/>
                <a:cs typeface="Haffer" pitchFamily="50" charset="0"/>
              </a:rPr>
              <a:t>the</a:t>
            </a:r>
            <a:r>
              <a:rPr kumimoji="0" lang="nb-NO" sz="1200" b="0" i="0" u="none" strike="noStrike" kern="1200" cap="none" spc="0" normalizeH="0" baseline="0" noProof="0" dirty="0">
                <a:ln>
                  <a:noFill/>
                </a:ln>
                <a:solidFill>
                  <a:prstClr val="black"/>
                </a:solidFill>
                <a:effectLst/>
                <a:uLnTx/>
                <a:uFillTx/>
                <a:latin typeface="Haffer" pitchFamily="50" charset="0"/>
                <a:ea typeface="Calibri" panose="020F0502020204030204" pitchFamily="34" charset="0"/>
                <a:cs typeface="Haffer" pitchFamily="50" charset="0"/>
              </a:rPr>
              <a:t> </a:t>
            </a:r>
            <a:r>
              <a:rPr kumimoji="0" lang="nb-NO" sz="1200" b="1" i="0" u="none" strike="noStrike" kern="1200" cap="none" spc="0" normalizeH="0" baseline="0" noProof="0" dirty="0">
                <a:ln>
                  <a:noFill/>
                </a:ln>
                <a:solidFill>
                  <a:prstClr val="black"/>
                </a:solidFill>
                <a:effectLst/>
                <a:uLnTx/>
                <a:uFillTx/>
                <a:latin typeface="Haffer" pitchFamily="50" charset="0"/>
                <a:ea typeface="Calibri" panose="020F0502020204030204" pitchFamily="34" charset="0"/>
                <a:cs typeface="Haffer" pitchFamily="50" charset="0"/>
              </a:rPr>
              <a:t>students</a:t>
            </a:r>
            <a:r>
              <a:rPr kumimoji="0" lang="nb-NO" sz="1200" b="0" i="0" u="none" strike="noStrike" kern="1200" cap="none" spc="0" normalizeH="0" baseline="0" noProof="0" dirty="0">
                <a:ln>
                  <a:noFill/>
                </a:ln>
                <a:solidFill>
                  <a:prstClr val="black"/>
                </a:solidFill>
                <a:effectLst/>
                <a:uLnTx/>
                <a:uFillTx/>
                <a:latin typeface="Haffer" pitchFamily="50" charset="0"/>
                <a:ea typeface="Calibri" panose="020F0502020204030204" pitchFamily="34" charset="0"/>
                <a:cs typeface="Haffer" pitchFamily="50" charset="0"/>
              </a:rPr>
              <a:t> </a:t>
            </a:r>
            <a:r>
              <a:rPr lang="nb-NO" sz="1200" dirty="0">
                <a:solidFill>
                  <a:prstClr val="black"/>
                </a:solidFill>
                <a:latin typeface="Haffer" pitchFamily="50" charset="0"/>
                <a:ea typeface="Calibri" panose="020F0502020204030204" pitchFamily="34" charset="0"/>
                <a:cs typeface="Haffer" pitchFamily="50" charset="0"/>
              </a:rPr>
              <a:t>in Norway </a:t>
            </a:r>
            <a:r>
              <a:rPr lang="nb-NO" sz="1200" dirty="0" err="1">
                <a:solidFill>
                  <a:prstClr val="black"/>
                </a:solidFill>
                <a:latin typeface="Haffer" pitchFamily="50" charset="0"/>
                <a:ea typeface="Calibri" panose="020F0502020204030204" pitchFamily="34" charset="0"/>
                <a:cs typeface="Haffer" pitchFamily="50" charset="0"/>
              </a:rPr>
              <a:t>are</a:t>
            </a:r>
            <a:r>
              <a:rPr lang="nb-NO" sz="1200" dirty="0">
                <a:solidFill>
                  <a:prstClr val="black"/>
                </a:solidFill>
                <a:latin typeface="Haffer" pitchFamily="50" charset="0"/>
                <a:ea typeface="Calibri" panose="020F0502020204030204" pitchFamily="34" charset="0"/>
                <a:cs typeface="Haffer" pitchFamily="50" charset="0"/>
              </a:rPr>
              <a:t> </a:t>
            </a:r>
            <a:r>
              <a:rPr lang="nb-NO" sz="1200" b="1" dirty="0" err="1">
                <a:solidFill>
                  <a:prstClr val="black"/>
                </a:solidFill>
                <a:latin typeface="Haffer" pitchFamily="50" charset="0"/>
                <a:ea typeface="Calibri" panose="020F0502020204030204" pitchFamily="34" charset="0"/>
                <a:cs typeface="Haffer" pitchFamily="50" charset="0"/>
              </a:rPr>
              <a:t>enrolled</a:t>
            </a:r>
            <a:r>
              <a:rPr lang="nb-NO" sz="1200" dirty="0">
                <a:solidFill>
                  <a:prstClr val="black"/>
                </a:solidFill>
                <a:latin typeface="Haffer" pitchFamily="50" charset="0"/>
                <a:ea typeface="Calibri" panose="020F0502020204030204" pitchFamily="34" charset="0"/>
                <a:cs typeface="Haffer" pitchFamily="50" charset="0"/>
              </a:rPr>
              <a:t> </a:t>
            </a:r>
            <a:r>
              <a:rPr lang="nb-NO" sz="1200" dirty="0" err="1">
                <a:solidFill>
                  <a:prstClr val="black"/>
                </a:solidFill>
                <a:latin typeface="Haffer" pitchFamily="50" charset="0"/>
                <a:ea typeface="Calibri" panose="020F0502020204030204" pitchFamily="34" charset="0"/>
                <a:cs typeface="Haffer" pitchFamily="50" charset="0"/>
              </a:rPr>
              <a:t>with</a:t>
            </a:r>
            <a:r>
              <a:rPr lang="nb-NO" sz="1200" dirty="0">
                <a:solidFill>
                  <a:prstClr val="black"/>
                </a:solidFill>
                <a:latin typeface="Haffer" pitchFamily="50" charset="0"/>
                <a:ea typeface="Calibri" panose="020F0502020204030204" pitchFamily="34" charset="0"/>
                <a:cs typeface="Haffer" pitchFamily="50" charset="0"/>
              </a:rPr>
              <a:t> a </a:t>
            </a:r>
            <a:r>
              <a:rPr lang="nb-NO" sz="1200" dirty="0" err="1">
                <a:solidFill>
                  <a:prstClr val="black"/>
                </a:solidFill>
                <a:latin typeface="Haffer" pitchFamily="50" charset="0"/>
                <a:ea typeface="Calibri" panose="020F0502020204030204" pitchFamily="34" charset="0"/>
                <a:cs typeface="Haffer" pitchFamily="50" charset="0"/>
              </a:rPr>
              <a:t>unique</a:t>
            </a:r>
            <a:r>
              <a:rPr lang="nb-NO" sz="1200" dirty="0">
                <a:solidFill>
                  <a:prstClr val="black"/>
                </a:solidFill>
                <a:latin typeface="Haffer" pitchFamily="50" charset="0"/>
                <a:ea typeface="Calibri" panose="020F0502020204030204" pitchFamily="34" charset="0"/>
                <a:cs typeface="Haffer" pitchFamily="50" charset="0"/>
              </a:rPr>
              <a:t> </a:t>
            </a:r>
            <a:r>
              <a:rPr lang="nb-NO" sz="1200" b="1" dirty="0">
                <a:solidFill>
                  <a:prstClr val="black"/>
                </a:solidFill>
                <a:latin typeface="Haffer" pitchFamily="50" charset="0"/>
                <a:ea typeface="Calibri" panose="020F0502020204030204" pitchFamily="34" charset="0"/>
                <a:cs typeface="Haffer" pitchFamily="50" charset="0"/>
              </a:rPr>
              <a:t>digital </a:t>
            </a:r>
            <a:r>
              <a:rPr lang="nb-NO" sz="1200" b="1" dirty="0" err="1">
                <a:solidFill>
                  <a:prstClr val="black"/>
                </a:solidFill>
                <a:latin typeface="Haffer" pitchFamily="50" charset="0"/>
                <a:ea typeface="Calibri" panose="020F0502020204030204" pitchFamily="34" charset="0"/>
                <a:cs typeface="Haffer" pitchFamily="50" charset="0"/>
              </a:rPr>
              <a:t>identity</a:t>
            </a:r>
            <a:r>
              <a:rPr lang="nb-NO" sz="1200" b="1" dirty="0">
                <a:solidFill>
                  <a:prstClr val="black"/>
                </a:solidFill>
                <a:latin typeface="Haffer" pitchFamily="50" charset="0"/>
                <a:ea typeface="Calibri" panose="020F0502020204030204" pitchFamily="34" charset="0"/>
                <a:cs typeface="Haffer" pitchFamily="50" charset="0"/>
              </a:rPr>
              <a:t> </a:t>
            </a:r>
            <a:r>
              <a:rPr lang="nb-NO" sz="1200" dirty="0" err="1">
                <a:solidFill>
                  <a:prstClr val="black"/>
                </a:solidFill>
                <a:latin typeface="Haffer" pitchFamily="50" charset="0"/>
                <a:ea typeface="Calibri" panose="020F0502020204030204" pitchFamily="34" charset="0"/>
                <a:cs typeface="Haffer" pitchFamily="50" charset="0"/>
              </a:rPr>
              <a:t>on</a:t>
            </a:r>
            <a:r>
              <a:rPr lang="nb-NO" sz="1200" dirty="0">
                <a:solidFill>
                  <a:prstClr val="black"/>
                </a:solidFill>
                <a:latin typeface="Haffer" pitchFamily="50" charset="0"/>
                <a:ea typeface="Calibri" panose="020F0502020204030204" pitchFamily="34" charset="0"/>
                <a:cs typeface="Haffer" pitchFamily="50" charset="0"/>
              </a:rPr>
              <a:t> </a:t>
            </a:r>
            <a:r>
              <a:rPr lang="nb-NO" sz="1200" dirty="0" err="1">
                <a:solidFill>
                  <a:prstClr val="black"/>
                </a:solidFill>
                <a:latin typeface="Haffer" pitchFamily="50" charset="0"/>
                <a:ea typeface="Calibri" panose="020F0502020204030204" pitchFamily="34" charset="0"/>
                <a:cs typeface="Haffer" pitchFamily="50" charset="0"/>
              </a:rPr>
              <a:t>the</a:t>
            </a:r>
            <a:r>
              <a:rPr lang="nb-NO" sz="1200" dirty="0">
                <a:solidFill>
                  <a:prstClr val="black"/>
                </a:solidFill>
                <a:latin typeface="Haffer" pitchFamily="50" charset="0"/>
                <a:ea typeface="Calibri" panose="020F0502020204030204" pitchFamily="34" charset="0"/>
                <a:cs typeface="Haffer" pitchFamily="50" charset="0"/>
              </a:rPr>
              <a:t> </a:t>
            </a:r>
            <a:r>
              <a:rPr lang="nb-NO" sz="1200" b="1" dirty="0" err="1">
                <a:solidFill>
                  <a:prstClr val="black"/>
                </a:solidFill>
                <a:latin typeface="Haffer" pitchFamily="50" charset="0"/>
                <a:ea typeface="Calibri" panose="020F0502020204030204" pitchFamily="34" charset="0"/>
                <a:cs typeface="Haffer" pitchFamily="50" charset="0"/>
              </a:rPr>
              <a:t>Shared</a:t>
            </a:r>
            <a:r>
              <a:rPr lang="nb-NO" sz="1200" dirty="0">
                <a:solidFill>
                  <a:prstClr val="black"/>
                </a:solidFill>
                <a:latin typeface="Haffer" pitchFamily="50" charset="0"/>
                <a:ea typeface="Calibri" panose="020F0502020204030204" pitchFamily="34" charset="0"/>
                <a:cs typeface="Haffer" pitchFamily="50" charset="0"/>
              </a:rPr>
              <a:t> </a:t>
            </a:r>
            <a:r>
              <a:rPr lang="nb-NO" sz="1200" b="1" dirty="0">
                <a:solidFill>
                  <a:prstClr val="black"/>
                </a:solidFill>
                <a:latin typeface="Haffer" pitchFamily="50" charset="0"/>
                <a:ea typeface="Calibri" panose="020F0502020204030204" pitchFamily="34" charset="0"/>
                <a:cs typeface="Haffer" pitchFamily="50" charset="0"/>
              </a:rPr>
              <a:t>IAM service</a:t>
            </a:r>
            <a:r>
              <a:rPr lang="nb-NO" sz="1200" dirty="0">
                <a:solidFill>
                  <a:prstClr val="black"/>
                </a:solidFill>
                <a:latin typeface="Haffer" pitchFamily="50" charset="0"/>
                <a:ea typeface="Calibri" panose="020F0502020204030204" pitchFamily="34" charset="0"/>
                <a:cs typeface="Haffer" pitchFamily="50" charset="0"/>
              </a:rPr>
              <a:t>..</a:t>
            </a:r>
            <a:endParaRPr kumimoji="0" lang="nb-NO" sz="1200" b="0" i="0" u="none" strike="noStrike" kern="1200" cap="none" spc="0" normalizeH="0" baseline="0" noProof="0" dirty="0">
              <a:ln>
                <a:noFill/>
              </a:ln>
              <a:solidFill>
                <a:prstClr val="black"/>
              </a:solidFill>
              <a:effectLst/>
              <a:uLnTx/>
              <a:uFillTx/>
              <a:latin typeface="Haffer" pitchFamily="50" charset="0"/>
              <a:ea typeface="Calibri" panose="020F0502020204030204" pitchFamily="34" charset="0"/>
              <a:cs typeface="Haffer" pitchFamily="50"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40979531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5"/>
          </p:nvPr>
        </p:nvSpPr>
        <p:spPr/>
        <p:txBody>
          <a:bodyPr/>
          <a:lstStyle/>
          <a:p>
            <a:fld id="{3EBCB5F2-4AD8-2246-A53E-DD729D0BFBC5}" type="slidenum">
              <a:rPr lang="nb-NO" smtClean="0"/>
              <a:t>31</a:t>
            </a:fld>
            <a:endParaRPr lang="nb-NO"/>
          </a:p>
        </p:txBody>
      </p:sp>
    </p:spTree>
    <p:extLst>
      <p:ext uri="{BB962C8B-B14F-4D97-AF65-F5344CB8AC3E}">
        <p14:creationId xmlns:p14="http://schemas.microsoft.com/office/powerpoint/2010/main" val="13239122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F0BBA-130A-4A74-F6C1-D74C4AE1140C}"/>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74E40BDE-F478-367F-5ED3-FBD9E9120B63}"/>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00AED878-68BD-6540-6CCC-13422619C035}"/>
              </a:ext>
            </a:extLst>
          </p:cNvPr>
          <p:cNvSpPr>
            <a:spLocks noGrp="1"/>
          </p:cNvSpPr>
          <p:nvPr>
            <p:ph type="body" idx="1"/>
          </p:nvPr>
        </p:nvSpPr>
        <p:spPr/>
        <p:txBody>
          <a:bodyPr/>
          <a:lstStyle/>
          <a:p>
            <a:endParaRPr lang="en-GB"/>
          </a:p>
        </p:txBody>
      </p:sp>
      <p:sp>
        <p:nvSpPr>
          <p:cNvPr id="4" name="Plassholder for lysbildenummer 3">
            <a:extLst>
              <a:ext uri="{FF2B5EF4-FFF2-40B4-BE49-F238E27FC236}">
                <a16:creationId xmlns:a16="http://schemas.microsoft.com/office/drawing/2014/main" id="{5F623C6F-E9E1-29EA-B11D-3FD07758B329}"/>
              </a:ext>
            </a:extLst>
          </p:cNvPr>
          <p:cNvSpPr>
            <a:spLocks noGrp="1"/>
          </p:cNvSpPr>
          <p:nvPr>
            <p:ph type="sldNum" sz="quarter" idx="5"/>
          </p:nvPr>
        </p:nvSpPr>
        <p:spPr/>
        <p:txBody>
          <a:bodyPr/>
          <a:lstStyle/>
          <a:p>
            <a:fld id="{3EBCB5F2-4AD8-2246-A53E-DD729D0BFBC5}" type="slidenum">
              <a:rPr lang="nb-NO" smtClean="0"/>
              <a:t>32</a:t>
            </a:fld>
            <a:endParaRPr lang="nb-NO"/>
          </a:p>
        </p:txBody>
      </p:sp>
    </p:spTree>
    <p:extLst>
      <p:ext uri="{BB962C8B-B14F-4D97-AF65-F5344CB8AC3E}">
        <p14:creationId xmlns:p14="http://schemas.microsoft.com/office/powerpoint/2010/main" val="172148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5"/>
          </p:nvPr>
        </p:nvSpPr>
        <p:spPr/>
        <p:txBody>
          <a:bodyPr/>
          <a:lstStyle/>
          <a:p>
            <a:fld id="{3EBCB5F2-4AD8-2246-A53E-DD729D0BFBC5}" type="slidenum">
              <a:rPr lang="nb-NO" smtClean="0"/>
              <a:t>3</a:t>
            </a:fld>
            <a:endParaRPr lang="nb-NO"/>
          </a:p>
        </p:txBody>
      </p:sp>
    </p:spTree>
    <p:extLst>
      <p:ext uri="{BB962C8B-B14F-4D97-AF65-F5344CB8AC3E}">
        <p14:creationId xmlns:p14="http://schemas.microsoft.com/office/powerpoint/2010/main" val="1403379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5"/>
          </p:nvPr>
        </p:nvSpPr>
        <p:spPr/>
        <p:txBody>
          <a:bodyPr/>
          <a:lstStyle/>
          <a:p>
            <a:fld id="{3EBCB5F2-4AD8-2246-A53E-DD729D0BFBC5}" type="slidenum">
              <a:rPr lang="nb-NO" smtClean="0"/>
              <a:t>4</a:t>
            </a:fld>
            <a:endParaRPr lang="nb-NO"/>
          </a:p>
        </p:txBody>
      </p:sp>
    </p:spTree>
    <p:extLst>
      <p:ext uri="{BB962C8B-B14F-4D97-AF65-F5344CB8AC3E}">
        <p14:creationId xmlns:p14="http://schemas.microsoft.com/office/powerpoint/2010/main" val="217382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Denne oversikten viser ikke alle tjenester Sikt leverer, men et bredt utvalg av tjenester. </a:t>
            </a:r>
          </a:p>
          <a:p>
            <a:r>
              <a:rPr lang="nb-NO"/>
              <a:t>Oversikten viser også hva som i hovedsak er utviklet av Sikt selv (</a:t>
            </a:r>
            <a:r>
              <a:rPr lang="nb-NO" err="1"/>
              <a:t>øveste</a:t>
            </a:r>
            <a:r>
              <a:rPr lang="nb-NO"/>
              <a:t> bokser) og hva som primært er kjøpt i markedet (nederste bokser). Vi anskaffer både i marked og utvikler selv for å best mulig løsninger for norsk kunnskapssektor: Vi kjøper, anskaffer og tilpasser gode løsninger som allerede finnes i markedet, samtidig som vi utvikler egne tjenester der det enten ikke finnes gode løsninger i markedet eller det er mest effektivt for kunnskapssektoren å ha egne løsninger spesialtilpasset våre behov. </a:t>
            </a:r>
          </a:p>
        </p:txBody>
      </p:sp>
      <p:sp>
        <p:nvSpPr>
          <p:cNvPr id="4" name="Plassholder for lysbildenummer 3"/>
          <p:cNvSpPr>
            <a:spLocks noGrp="1"/>
          </p:cNvSpPr>
          <p:nvPr>
            <p:ph type="sldNum" sz="quarter" idx="5"/>
          </p:nvPr>
        </p:nvSpPr>
        <p:spPr/>
        <p:txBody>
          <a:bodyPr/>
          <a:lstStyle/>
          <a:p>
            <a:fld id="{6144A225-59FE-3A42-9561-AF6DC532E40E}" type="slidenum">
              <a:rPr lang="nb-NO" smtClean="0"/>
              <a:t>7</a:t>
            </a:fld>
            <a:endParaRPr lang="nb-NO"/>
          </a:p>
        </p:txBody>
      </p:sp>
    </p:spTree>
    <p:extLst>
      <p:ext uri="{BB962C8B-B14F-4D97-AF65-F5344CB8AC3E}">
        <p14:creationId xmlns:p14="http://schemas.microsoft.com/office/powerpoint/2010/main" val="2280598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expected that a join IAM solution will help realize gains in several areas: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Increased safety and compliance with legislation</a:t>
            </a:r>
            <a:endParaRPr lang="nb-NO"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Better control and overview of the distribution and withdrawal of access rights</a:t>
            </a:r>
            <a:endParaRPr lang="nb-NO"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Increased operational gain</a:t>
            </a:r>
            <a:endParaRPr lang="nb-NO"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Enhanced user experience and productivity for end users through the introduction of a modern IAM solution with increased self-services and additional functionality</a:t>
            </a:r>
            <a:endParaRPr lang="nb-NO"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Automation and standardization of processes provides better utilization of internal resources and reduction of errors </a:t>
            </a:r>
            <a:endParaRPr lang="nb-NO"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Reduction of license costs through better control of the number of licenses </a:t>
            </a:r>
            <a:endParaRPr lang="nb-NO"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Achieving strategic goals</a:t>
            </a:r>
            <a:endParaRPr lang="nb-NO"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 common IAM solution facilitates student mobility, lifelong learning and better interaction across the institutions </a:t>
            </a:r>
            <a:endParaRPr lang="nb-NO"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 common IAM solution facilitates shared services, process harmonization and standardization. Establishing a standardized process within the IAM can be done very effectively when it occurs in connection with the introduction of a common solution. BOTT’s finance and payroll project is a good example of standardization work gets the proper speed and is successful when it’s done through the introduction of a common solution. </a:t>
            </a:r>
            <a:endParaRPr lang="nb-NO" dirty="0"/>
          </a:p>
        </p:txBody>
      </p:sp>
      <p:sp>
        <p:nvSpPr>
          <p:cNvPr id="4" name="Slide Number Placeholder 3"/>
          <p:cNvSpPr>
            <a:spLocks noGrp="1"/>
          </p:cNvSpPr>
          <p:nvPr>
            <p:ph type="sldNum" sz="quarter" idx="5"/>
          </p:nvPr>
        </p:nvSpPr>
        <p:spPr/>
        <p:txBody>
          <a:bodyPr/>
          <a:lstStyle/>
          <a:p>
            <a:fld id="{E11A3D32-83A3-4242-89B7-2D6D10979F36}" type="slidenum">
              <a:rPr lang="en-US" smtClean="0"/>
              <a:t>8</a:t>
            </a:fld>
            <a:endParaRPr lang="en-US"/>
          </a:p>
        </p:txBody>
      </p:sp>
    </p:spTree>
    <p:extLst>
      <p:ext uri="{BB962C8B-B14F-4D97-AF65-F5344CB8AC3E}">
        <p14:creationId xmlns:p14="http://schemas.microsoft.com/office/powerpoint/2010/main" val="4046886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BA282-8A23-F074-87E2-1D727DFB8521}"/>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2CF3370F-98B7-BD92-D0D9-4ED791394197}"/>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DBBE48CD-FF9C-E818-D6F2-AFCC58197F5F}"/>
              </a:ext>
            </a:extLst>
          </p:cNvPr>
          <p:cNvSpPr>
            <a:spLocks noGrp="1"/>
          </p:cNvSpPr>
          <p:nvPr>
            <p:ph type="body" idx="1"/>
          </p:nvPr>
        </p:nvSpPr>
        <p:spPr/>
        <p:txBody>
          <a:bodyPr/>
          <a:lstStyle/>
          <a:p>
            <a:endParaRPr lang="en-GB"/>
          </a:p>
        </p:txBody>
      </p:sp>
      <p:sp>
        <p:nvSpPr>
          <p:cNvPr id="4" name="Plassholder for lysbildenummer 3">
            <a:extLst>
              <a:ext uri="{FF2B5EF4-FFF2-40B4-BE49-F238E27FC236}">
                <a16:creationId xmlns:a16="http://schemas.microsoft.com/office/drawing/2014/main" id="{B2C74D5D-6530-BBC2-8E5A-A8139FAA79E7}"/>
              </a:ext>
            </a:extLst>
          </p:cNvPr>
          <p:cNvSpPr>
            <a:spLocks noGrp="1"/>
          </p:cNvSpPr>
          <p:nvPr>
            <p:ph type="sldNum" sz="quarter" idx="5"/>
          </p:nvPr>
        </p:nvSpPr>
        <p:spPr/>
        <p:txBody>
          <a:bodyPr/>
          <a:lstStyle/>
          <a:p>
            <a:fld id="{3EBCB5F2-4AD8-2246-A53E-DD729D0BFBC5}" type="slidenum">
              <a:rPr lang="nb-NO" smtClean="0"/>
              <a:t>9</a:t>
            </a:fld>
            <a:endParaRPr lang="nb-NO"/>
          </a:p>
        </p:txBody>
      </p:sp>
    </p:spTree>
    <p:extLst>
      <p:ext uri="{BB962C8B-B14F-4D97-AF65-F5344CB8AC3E}">
        <p14:creationId xmlns:p14="http://schemas.microsoft.com/office/powerpoint/2010/main" val="4131574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0"/>
        <p:cNvGrpSpPr/>
        <p:nvPr/>
      </p:nvGrpSpPr>
      <p:grpSpPr>
        <a:xfrm>
          <a:off x="0" y="0"/>
          <a:ext cx="0" cy="0"/>
          <a:chOff x="0" y="0"/>
          <a:chExt cx="0" cy="0"/>
        </a:xfrm>
      </p:grpSpPr>
      <p:sp>
        <p:nvSpPr>
          <p:cNvPr id="4961" name="Google Shape;4961;g2fa6e6d4bf0_0_6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2" name="Google Shape;4962;g2fa6e6d4bf0_0_6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737D5-15AE-9DAB-C49C-BD088562ACF7}"/>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9F1F3EF0-509A-ABD4-AED1-086776264BB1}"/>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A5F53F55-7E03-BB08-761F-AF3289DAD87D}"/>
              </a:ext>
            </a:extLst>
          </p:cNvPr>
          <p:cNvSpPr>
            <a:spLocks noGrp="1"/>
          </p:cNvSpPr>
          <p:nvPr>
            <p:ph type="body" idx="1"/>
          </p:nvPr>
        </p:nvSpPr>
        <p:spPr/>
        <p:txBody>
          <a:bodyPr/>
          <a:lstStyle/>
          <a:p>
            <a:r>
              <a:rPr lang="nb-NO" dirty="0"/>
              <a:t>3 min pr JML =&gt; 577 timeverk spart når det er 11532 JML </a:t>
            </a:r>
            <a:r>
              <a:rPr lang="nb-NO" dirty="0" err="1"/>
              <a:t>transactions</a:t>
            </a:r>
            <a:r>
              <a:rPr lang="nb-NO" dirty="0"/>
              <a:t> på 11 dager ved 8 institusjoner</a:t>
            </a:r>
          </a:p>
        </p:txBody>
      </p:sp>
      <p:sp>
        <p:nvSpPr>
          <p:cNvPr id="4" name="Plassholder for lysbildenummer 3">
            <a:extLst>
              <a:ext uri="{FF2B5EF4-FFF2-40B4-BE49-F238E27FC236}">
                <a16:creationId xmlns:a16="http://schemas.microsoft.com/office/drawing/2014/main" id="{C4FC534A-7883-0761-E522-92587C7F1D6D}"/>
              </a:ext>
            </a:extLst>
          </p:cNvPr>
          <p:cNvSpPr>
            <a:spLocks noGrp="1"/>
          </p:cNvSpPr>
          <p:nvPr>
            <p:ph type="sldNum" sz="quarter" idx="5"/>
          </p:nvPr>
        </p:nvSpPr>
        <p:spPr/>
        <p:txBody>
          <a:bodyPr/>
          <a:lstStyle/>
          <a:p>
            <a:fld id="{2ED5138F-6EF4-E049-A191-D206BA9F26C4}" type="slidenum">
              <a:rPr lang="nb-NO" smtClean="0"/>
              <a:t>11</a:t>
            </a:fld>
            <a:endParaRPr lang="nb-NO"/>
          </a:p>
        </p:txBody>
      </p:sp>
    </p:spTree>
    <p:extLst>
      <p:ext uri="{BB962C8B-B14F-4D97-AF65-F5344CB8AC3E}">
        <p14:creationId xmlns:p14="http://schemas.microsoft.com/office/powerpoint/2010/main" val="92632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8558B7D-3232-2248-A7A6-F3ECF50F36D4}"/>
              </a:ext>
            </a:extLst>
          </p:cNvPr>
          <p:cNvSpPr>
            <a:spLocks noGrp="1"/>
          </p:cNvSpPr>
          <p:nvPr>
            <p:ph type="ctrTitle"/>
          </p:nvPr>
        </p:nvSpPr>
        <p:spPr>
          <a:xfrm>
            <a:off x="1524000" y="1122363"/>
            <a:ext cx="9144000" cy="2387600"/>
          </a:xfrm>
        </p:spPr>
        <p:txBody>
          <a:bodyPr anchor="b"/>
          <a:lstStyle>
            <a:lvl1pPr algn="l">
              <a:defRPr sz="6000"/>
            </a:lvl1pPr>
          </a:lstStyle>
          <a:p>
            <a:r>
              <a:rPr lang="nb-NO"/>
              <a:t>Klikk for å redigere tittelstil</a:t>
            </a:r>
          </a:p>
        </p:txBody>
      </p:sp>
      <p:sp>
        <p:nvSpPr>
          <p:cNvPr id="3" name="Undertittel 2">
            <a:extLst>
              <a:ext uri="{FF2B5EF4-FFF2-40B4-BE49-F238E27FC236}">
                <a16:creationId xmlns:a16="http://schemas.microsoft.com/office/drawing/2014/main" id="{F4A10565-9497-BA46-8E80-70C0BAA71EE3}"/>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4032435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74F4BB-043D-934D-857E-658A7EADBC00}"/>
              </a:ext>
            </a:extLst>
          </p:cNvPr>
          <p:cNvSpPr/>
          <p:nvPr userDrawn="1"/>
        </p:nvSpPr>
        <p:spPr>
          <a:xfrm>
            <a:off x="139337" y="182880"/>
            <a:ext cx="1314995"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1"/>
          </a:p>
        </p:txBody>
      </p:sp>
    </p:spTree>
    <p:extLst>
      <p:ext uri="{BB962C8B-B14F-4D97-AF65-F5344CB8AC3E}">
        <p14:creationId xmlns:p14="http://schemas.microsoft.com/office/powerpoint/2010/main" val="4238383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Overskrift">
    <p:bg>
      <p:bgPr>
        <a:solidFill>
          <a:schemeClr val="bg1"/>
        </a:solidFill>
        <a:effectLst/>
      </p:bgPr>
    </p:bg>
    <p:spTree>
      <p:nvGrpSpPr>
        <p:cNvPr id="1" name=""/>
        <p:cNvGrpSpPr/>
        <p:nvPr/>
      </p:nvGrpSpPr>
      <p:grpSpPr>
        <a:xfrm>
          <a:off x="0" y="0"/>
          <a:ext cx="0" cy="0"/>
          <a:chOff x="0" y="0"/>
          <a:chExt cx="0" cy="0"/>
        </a:xfrm>
      </p:grpSpPr>
      <p:pic>
        <p:nvPicPr>
          <p:cNvPr id="10" name="Picture 9" descr="A screenshot of a social media post&#10;&#10;Description automatically generated">
            <a:extLst>
              <a:ext uri="{FF2B5EF4-FFF2-40B4-BE49-F238E27FC236}">
                <a16:creationId xmlns:a16="http://schemas.microsoft.com/office/drawing/2014/main" id="{E72FE156-1399-864F-AC55-F231A4000062}"/>
              </a:ext>
            </a:extLst>
          </p:cNvPr>
          <p:cNvPicPr>
            <a:picLocks noChangeAspect="1"/>
          </p:cNvPicPr>
          <p:nvPr userDrawn="1"/>
        </p:nvPicPr>
        <p:blipFill>
          <a:blip r:embed="rId2">
            <a:alphaModFix amt="0"/>
          </a:blip>
          <a:stretch>
            <a:fillRect/>
          </a:stretch>
        </p:blipFill>
        <p:spPr>
          <a:xfrm>
            <a:off x="811" y="0"/>
            <a:ext cx="12191189" cy="6858000"/>
          </a:xfrm>
          <a:prstGeom prst="rect">
            <a:avLst/>
          </a:prstGeom>
          <a:noFill/>
        </p:spPr>
      </p:pic>
      <p:sp>
        <p:nvSpPr>
          <p:cNvPr id="4" name="Date Placeholder 3">
            <a:extLst>
              <a:ext uri="{FF2B5EF4-FFF2-40B4-BE49-F238E27FC236}">
                <a16:creationId xmlns:a16="http://schemas.microsoft.com/office/drawing/2014/main" id="{621ECBA0-188B-C14A-A017-B9754A40BE58}"/>
              </a:ext>
            </a:extLst>
          </p:cNvPr>
          <p:cNvSpPr>
            <a:spLocks noGrp="1"/>
          </p:cNvSpPr>
          <p:nvPr>
            <p:ph type="dt" sz="half" idx="10"/>
          </p:nvPr>
        </p:nvSpPr>
        <p:spPr/>
        <p:txBody>
          <a:bodyPr/>
          <a:lstStyle>
            <a:lvl1pPr>
              <a:defRPr sz="950">
                <a:solidFill>
                  <a:srgbClr val="0F0035"/>
                </a:solidFill>
              </a:defRPr>
            </a:lvl1pPr>
          </a:lstStyle>
          <a:p>
            <a:fld id="{6474949E-565D-314B-B01F-A84E01FF8C56}" type="datetime1">
              <a:rPr lang="nb-NO" smtClean="0"/>
              <a:pPr/>
              <a:t>08.06.2025</a:t>
            </a:fld>
            <a:endParaRPr lang="nb-NO"/>
          </a:p>
        </p:txBody>
      </p:sp>
      <p:sp>
        <p:nvSpPr>
          <p:cNvPr id="5" name="Footer Placeholder 4">
            <a:extLst>
              <a:ext uri="{FF2B5EF4-FFF2-40B4-BE49-F238E27FC236}">
                <a16:creationId xmlns:a16="http://schemas.microsoft.com/office/drawing/2014/main" id="{866B341A-7EE3-CE46-99F3-87B0BE46CA72}"/>
              </a:ext>
            </a:extLst>
          </p:cNvPr>
          <p:cNvSpPr>
            <a:spLocks noGrp="1"/>
          </p:cNvSpPr>
          <p:nvPr>
            <p:ph type="ftr" sz="quarter" idx="11"/>
          </p:nvPr>
        </p:nvSpPr>
        <p:spPr/>
        <p:txBody>
          <a:bodyPr/>
          <a:lstStyle>
            <a:lvl1pPr>
              <a:defRPr sz="951">
                <a:solidFill>
                  <a:srgbClr val="0F0035"/>
                </a:solidFill>
              </a:defRPr>
            </a:lvl1pPr>
          </a:lstStyle>
          <a:p>
            <a:endParaRPr lang="nb-NO"/>
          </a:p>
        </p:txBody>
      </p:sp>
      <p:sp>
        <p:nvSpPr>
          <p:cNvPr id="6" name="Slide Number Placeholder 5">
            <a:extLst>
              <a:ext uri="{FF2B5EF4-FFF2-40B4-BE49-F238E27FC236}">
                <a16:creationId xmlns:a16="http://schemas.microsoft.com/office/drawing/2014/main" id="{950AEA61-4FE3-7C42-89A9-FB3942D3E394}"/>
              </a:ext>
            </a:extLst>
          </p:cNvPr>
          <p:cNvSpPr>
            <a:spLocks noGrp="1"/>
          </p:cNvSpPr>
          <p:nvPr>
            <p:ph type="sldNum" sz="quarter" idx="12"/>
          </p:nvPr>
        </p:nvSpPr>
        <p:spPr/>
        <p:txBody>
          <a:bodyPr/>
          <a:lstStyle>
            <a:lvl1pPr>
              <a:defRPr sz="950">
                <a:solidFill>
                  <a:srgbClr val="0F0035"/>
                </a:solidFill>
              </a:defRPr>
            </a:lvl1pPr>
          </a:lstStyle>
          <a:p>
            <a:fld id="{31CFD7BC-D517-AC45-90D9-8082FCA56916}" type="slidenum">
              <a:rPr lang="nb-NO" smtClean="0"/>
              <a:pPr/>
              <a:t>‹#›</a:t>
            </a:fld>
            <a:endParaRPr lang="nb-NO"/>
          </a:p>
        </p:txBody>
      </p:sp>
      <p:sp>
        <p:nvSpPr>
          <p:cNvPr id="8" name="Title 1">
            <a:extLst>
              <a:ext uri="{FF2B5EF4-FFF2-40B4-BE49-F238E27FC236}">
                <a16:creationId xmlns:a16="http://schemas.microsoft.com/office/drawing/2014/main" id="{AFF3D5DF-766F-634F-B015-1AF11968358C}"/>
              </a:ext>
            </a:extLst>
          </p:cNvPr>
          <p:cNvSpPr>
            <a:spLocks noGrp="1"/>
          </p:cNvSpPr>
          <p:nvPr>
            <p:ph type="title"/>
          </p:nvPr>
        </p:nvSpPr>
        <p:spPr>
          <a:xfrm>
            <a:off x="770066" y="1557192"/>
            <a:ext cx="3740151" cy="798684"/>
          </a:xfrm>
        </p:spPr>
        <p:txBody>
          <a:bodyPr anchor="b">
            <a:noAutofit/>
          </a:bodyPr>
          <a:lstStyle>
            <a:lvl1pPr>
              <a:defRPr sz="2400">
                <a:solidFill>
                  <a:srgbClr val="0F0035"/>
                </a:solidFill>
                <a:latin typeface="Haffer" pitchFamily="2" charset="77"/>
                <a:cs typeface="Haffer" pitchFamily="2" charset="77"/>
              </a:defRPr>
            </a:lvl1pPr>
          </a:lstStyle>
          <a:p>
            <a:r>
              <a:rPr lang="en-GB"/>
              <a:t>Click to edit Master title style</a:t>
            </a:r>
            <a:endParaRPr lang="nb-NO"/>
          </a:p>
        </p:txBody>
      </p:sp>
    </p:spTree>
    <p:extLst>
      <p:ext uri="{BB962C8B-B14F-4D97-AF65-F5344CB8AC3E}">
        <p14:creationId xmlns:p14="http://schemas.microsoft.com/office/powerpoint/2010/main" val="1162981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troduksj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99BF7-DE79-1746-BC9A-4438286C15C3}"/>
              </a:ext>
            </a:extLst>
          </p:cNvPr>
          <p:cNvSpPr>
            <a:spLocks noGrp="1"/>
          </p:cNvSpPr>
          <p:nvPr>
            <p:ph type="title"/>
          </p:nvPr>
        </p:nvSpPr>
        <p:spPr>
          <a:xfrm>
            <a:off x="801128" y="3006862"/>
            <a:ext cx="10515600" cy="558551"/>
          </a:xfrm>
        </p:spPr>
        <p:txBody>
          <a:bodyPr wrap="square">
            <a:spAutoFit/>
          </a:bodyPr>
          <a:lstStyle>
            <a:lvl1pPr>
              <a:lnSpc>
                <a:spcPts val="3960"/>
              </a:lnSpc>
              <a:defRPr sz="3051">
                <a:solidFill>
                  <a:schemeClr val="bg1"/>
                </a:solidFill>
                <a:latin typeface="Haffer" pitchFamily="2" charset="77"/>
                <a:cs typeface="Haffer" pitchFamily="2" charset="77"/>
              </a:defRPr>
            </a:lvl1pPr>
          </a:lstStyle>
          <a:p>
            <a:r>
              <a:rPr lang="nb-NO"/>
              <a:t>Klikk for å redigere tittelstil</a:t>
            </a:r>
          </a:p>
        </p:txBody>
      </p:sp>
      <p:sp>
        <p:nvSpPr>
          <p:cNvPr id="4" name="Date Placeholder 3">
            <a:extLst>
              <a:ext uri="{FF2B5EF4-FFF2-40B4-BE49-F238E27FC236}">
                <a16:creationId xmlns:a16="http://schemas.microsoft.com/office/drawing/2014/main" id="{BF295D0F-F0EC-314B-8CEB-837F06897971}"/>
              </a:ext>
            </a:extLst>
          </p:cNvPr>
          <p:cNvSpPr>
            <a:spLocks noGrp="1"/>
          </p:cNvSpPr>
          <p:nvPr>
            <p:ph type="dt" sz="half" idx="10"/>
          </p:nvPr>
        </p:nvSpPr>
        <p:spPr/>
        <p:txBody>
          <a:bodyPr/>
          <a:lstStyle/>
          <a:p>
            <a:fld id="{E29EE328-6226-484A-88B2-1A70EC2B37DD}" type="datetime1">
              <a:rPr lang="nb-NO" smtClean="0"/>
              <a:t>08.06.2025</a:t>
            </a:fld>
            <a:endParaRPr lang="nb-NO"/>
          </a:p>
        </p:txBody>
      </p:sp>
      <p:sp>
        <p:nvSpPr>
          <p:cNvPr id="5" name="Footer Placeholder 4">
            <a:extLst>
              <a:ext uri="{FF2B5EF4-FFF2-40B4-BE49-F238E27FC236}">
                <a16:creationId xmlns:a16="http://schemas.microsoft.com/office/drawing/2014/main" id="{192599CC-9B00-A946-99EF-2D0EE8B88E13}"/>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Slide Number Placeholder 5">
            <a:extLst>
              <a:ext uri="{FF2B5EF4-FFF2-40B4-BE49-F238E27FC236}">
                <a16:creationId xmlns:a16="http://schemas.microsoft.com/office/drawing/2014/main" id="{F8A1791B-34D6-7C46-A8C8-BD82590984C9}"/>
              </a:ext>
            </a:extLst>
          </p:cNvPr>
          <p:cNvSpPr>
            <a:spLocks noGrp="1"/>
          </p:cNvSpPr>
          <p:nvPr>
            <p:ph type="sldNum" sz="quarter" idx="12"/>
          </p:nvPr>
        </p:nvSpPr>
        <p:spPr/>
        <p:txBody>
          <a:bodyPr/>
          <a:lstStyle>
            <a:lvl1pPr>
              <a:defRPr>
                <a:solidFill>
                  <a:schemeClr val="bg1"/>
                </a:solidFill>
              </a:defRPr>
            </a:lvl1pPr>
          </a:lstStyle>
          <a:p>
            <a:fld id="{31CFD7BC-D517-AC45-90D9-8082FCA56916}" type="slidenum">
              <a:rPr lang="nb-NO" smtClean="0"/>
              <a:pPr/>
              <a:t>‹#›</a:t>
            </a:fld>
            <a:endParaRPr lang="nb-NO"/>
          </a:p>
        </p:txBody>
      </p:sp>
    </p:spTree>
    <p:extLst>
      <p:ext uri="{BB962C8B-B14F-4D97-AF65-F5344CB8AC3E}">
        <p14:creationId xmlns:p14="http://schemas.microsoft.com/office/powerpoint/2010/main" val="306687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gendefinert oppset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B614BDC-6C7D-7E4D-BB5C-E9F7344810F7}"/>
              </a:ext>
            </a:extLst>
          </p:cNvPr>
          <p:cNvSpPr>
            <a:spLocks noGrp="1"/>
          </p:cNvSpPr>
          <p:nvPr>
            <p:ph type="title" hasCustomPrompt="1"/>
          </p:nvPr>
        </p:nvSpPr>
        <p:spPr>
          <a:xfrm>
            <a:off x="1470211" y="1799245"/>
            <a:ext cx="6813176" cy="3042910"/>
          </a:xfrm>
        </p:spPr>
        <p:txBody>
          <a:bodyPr>
            <a:normAutofit/>
          </a:bodyPr>
          <a:lstStyle>
            <a:lvl1pPr algn="l">
              <a:defRPr sz="6000"/>
            </a:lvl1pPr>
          </a:lstStyle>
          <a:p>
            <a:r>
              <a:rPr lang="nb-NO" err="1"/>
              <a:t>Kaplittelslide</a:t>
            </a:r>
            <a:r>
              <a:rPr lang="nb-NO"/>
              <a:t> over to linjer</a:t>
            </a:r>
          </a:p>
        </p:txBody>
      </p:sp>
      <p:pic>
        <p:nvPicPr>
          <p:cNvPr id="3" name="Picture 7">
            <a:extLst>
              <a:ext uri="{FF2B5EF4-FFF2-40B4-BE49-F238E27FC236}">
                <a16:creationId xmlns:a16="http://schemas.microsoft.com/office/drawing/2014/main" id="{5DEFC89E-ACF4-1448-95A4-153375A34CB1}"/>
              </a:ext>
            </a:extLst>
          </p:cNvPr>
          <p:cNvPicPr>
            <a:picLocks noChangeAspect="1"/>
          </p:cNvPicPr>
          <p:nvPr userDrawn="1"/>
        </p:nvPicPr>
        <p:blipFill>
          <a:blip r:embed="rId2"/>
          <a:stretch>
            <a:fillRect/>
          </a:stretch>
        </p:blipFill>
        <p:spPr>
          <a:xfrm>
            <a:off x="7846828" y="3537300"/>
            <a:ext cx="4345171" cy="3320700"/>
          </a:xfrm>
          <a:prstGeom prst="rect">
            <a:avLst/>
          </a:prstGeom>
        </p:spPr>
      </p:pic>
    </p:spTree>
    <p:extLst>
      <p:ext uri="{BB962C8B-B14F-4D97-AF65-F5344CB8AC3E}">
        <p14:creationId xmlns:p14="http://schemas.microsoft.com/office/powerpoint/2010/main" val="273178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D7AE9A4-1E56-644E-AF0F-3E64F21D2F4F}"/>
              </a:ext>
            </a:extLst>
          </p:cNvPr>
          <p:cNvSpPr>
            <a:spLocks noGrp="1"/>
          </p:cNvSpPr>
          <p:nvPr>
            <p:ph type="ctrTitle"/>
          </p:nvPr>
        </p:nvSpPr>
        <p:spPr>
          <a:xfrm>
            <a:off x="1470212" y="1122363"/>
            <a:ext cx="9144000" cy="2387600"/>
          </a:xfrm>
        </p:spPr>
        <p:txBody>
          <a:bodyPr anchor="b">
            <a:normAutofit/>
          </a:bodyPr>
          <a:lstStyle>
            <a:lvl1pPr algn="l">
              <a:defRPr sz="7200"/>
            </a:lvl1pPr>
          </a:lstStyle>
          <a:p>
            <a:endParaRPr lang="nb-NO"/>
          </a:p>
        </p:txBody>
      </p:sp>
      <p:sp>
        <p:nvSpPr>
          <p:cNvPr id="3" name="Undertittel 2">
            <a:extLst>
              <a:ext uri="{FF2B5EF4-FFF2-40B4-BE49-F238E27FC236}">
                <a16:creationId xmlns:a16="http://schemas.microsoft.com/office/drawing/2014/main" id="{6B568562-2038-7549-A3BA-D2A27552EA2D}"/>
              </a:ext>
            </a:extLst>
          </p:cNvPr>
          <p:cNvSpPr>
            <a:spLocks noGrp="1"/>
          </p:cNvSpPr>
          <p:nvPr>
            <p:ph type="subTitle" idx="1"/>
          </p:nvPr>
        </p:nvSpPr>
        <p:spPr>
          <a:xfrm>
            <a:off x="1470212"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b-NO"/>
          </a:p>
        </p:txBody>
      </p:sp>
      <p:pic>
        <p:nvPicPr>
          <p:cNvPr id="7" name="Picture 9">
            <a:extLst>
              <a:ext uri="{FF2B5EF4-FFF2-40B4-BE49-F238E27FC236}">
                <a16:creationId xmlns:a16="http://schemas.microsoft.com/office/drawing/2014/main" id="{D50CFA90-8016-174B-940D-20A71100CB13}"/>
              </a:ext>
            </a:extLst>
          </p:cNvPr>
          <p:cNvPicPr>
            <a:picLocks noChangeAspect="1"/>
          </p:cNvPicPr>
          <p:nvPr userDrawn="1"/>
        </p:nvPicPr>
        <p:blipFill>
          <a:blip r:embed="rId2"/>
          <a:stretch>
            <a:fillRect/>
          </a:stretch>
        </p:blipFill>
        <p:spPr>
          <a:xfrm>
            <a:off x="7988387" y="3218688"/>
            <a:ext cx="4211332" cy="3639312"/>
          </a:xfrm>
          <a:prstGeom prst="rect">
            <a:avLst/>
          </a:prstGeom>
        </p:spPr>
      </p:pic>
    </p:spTree>
    <p:extLst>
      <p:ext uri="{BB962C8B-B14F-4D97-AF65-F5344CB8AC3E}">
        <p14:creationId xmlns:p14="http://schemas.microsoft.com/office/powerpoint/2010/main" val="23744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B614BDC-6C7D-7E4D-BB5C-E9F7344810F7}"/>
              </a:ext>
            </a:extLst>
          </p:cNvPr>
          <p:cNvSpPr>
            <a:spLocks noGrp="1"/>
          </p:cNvSpPr>
          <p:nvPr>
            <p:ph type="title" hasCustomPrompt="1"/>
          </p:nvPr>
        </p:nvSpPr>
        <p:spPr>
          <a:xfrm>
            <a:off x="1470211" y="1799245"/>
            <a:ext cx="6813176" cy="3042910"/>
          </a:xfrm>
        </p:spPr>
        <p:txBody>
          <a:bodyPr>
            <a:normAutofit/>
          </a:bodyPr>
          <a:lstStyle>
            <a:lvl1pPr algn="l">
              <a:defRPr sz="6000"/>
            </a:lvl1pPr>
          </a:lstStyle>
          <a:p>
            <a:r>
              <a:rPr lang="nb-NO" err="1"/>
              <a:t>Kaplittelslide</a:t>
            </a:r>
            <a:r>
              <a:rPr lang="nb-NO"/>
              <a:t> over to linjer</a:t>
            </a:r>
          </a:p>
        </p:txBody>
      </p:sp>
      <p:pic>
        <p:nvPicPr>
          <p:cNvPr id="3" name="Picture 7">
            <a:extLst>
              <a:ext uri="{FF2B5EF4-FFF2-40B4-BE49-F238E27FC236}">
                <a16:creationId xmlns:a16="http://schemas.microsoft.com/office/drawing/2014/main" id="{5DEFC89E-ACF4-1448-95A4-153375A34CB1}"/>
              </a:ext>
            </a:extLst>
          </p:cNvPr>
          <p:cNvPicPr>
            <a:picLocks noChangeAspect="1"/>
          </p:cNvPicPr>
          <p:nvPr userDrawn="1"/>
        </p:nvPicPr>
        <p:blipFill>
          <a:blip r:embed="rId2"/>
          <a:stretch>
            <a:fillRect/>
          </a:stretch>
        </p:blipFill>
        <p:spPr>
          <a:xfrm>
            <a:off x="7846828" y="3537300"/>
            <a:ext cx="4345171" cy="3320700"/>
          </a:xfrm>
          <a:prstGeom prst="rect">
            <a:avLst/>
          </a:prstGeom>
        </p:spPr>
      </p:pic>
    </p:spTree>
    <p:extLst>
      <p:ext uri="{BB962C8B-B14F-4D97-AF65-F5344CB8AC3E}">
        <p14:creationId xmlns:p14="http://schemas.microsoft.com/office/powerpoint/2010/main" val="2632466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865C29-4451-ED43-A45C-40EF00D01668}"/>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EFFDD9E2-FDAE-A743-B22B-0C4C66A616FF}"/>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0307908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3479ADB-C331-584C-AE7E-7152F4AF9D0C}"/>
              </a:ext>
            </a:extLst>
          </p:cNvPr>
          <p:cNvSpPr>
            <a:spLocks noGrp="1"/>
          </p:cNvSpPr>
          <p:nvPr>
            <p:ph type="title"/>
          </p:nvPr>
        </p:nvSpPr>
        <p:spPr>
          <a:xfrm>
            <a:off x="838200" y="1265985"/>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D5E57B96-74B5-CF4B-AF80-C6A00CAADC14}"/>
              </a:ext>
            </a:extLst>
          </p:cNvPr>
          <p:cNvSpPr>
            <a:spLocks noGrp="1"/>
          </p:cNvSpPr>
          <p:nvPr>
            <p:ph type="body" idx="1"/>
          </p:nvPr>
        </p:nvSpPr>
        <p:spPr>
          <a:xfrm>
            <a:off x="838200" y="4118722"/>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4231669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7019C3A-C6DE-AA4A-9D55-AC7F29E17EDF}"/>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69B9769A-6447-104F-9A35-58017438E148}"/>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CF743C77-EE05-FC49-8AB4-A7F081826CC9}"/>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769707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D97705-FF99-A240-B505-9F24371CDAB2}"/>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426DF836-EECD-ED49-A770-49DFAAA8B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E3F8D435-29CF-9F4F-9108-CFF989E05B8A}"/>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87E2AEC9-0DAC-B74D-A51A-10C3893D36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AEC3D9E5-C23C-5C44-AAF7-AA9C545BC1A0}"/>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20118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80E3BE-D05E-5849-A617-35651F995CD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41CC5231-15F3-B444-AEAB-23D4B2511327}"/>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4973200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956F11A-6DE2-7D41-A049-5BC7F4B9CF1F}"/>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21264877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022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D55450-A01F-DA45-A422-7F12DBB39382}"/>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13BA41EE-0E48-3D4B-A01C-D396669FEE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6C5064FD-362B-3146-B473-BE0FB60536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Tree>
    <p:extLst>
      <p:ext uri="{BB962C8B-B14F-4D97-AF65-F5344CB8AC3E}">
        <p14:creationId xmlns:p14="http://schemas.microsoft.com/office/powerpoint/2010/main" val="3483663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4987F95-10F8-174D-835E-639E648C296A}"/>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C49C004D-5D1B-D34A-BE09-E3D384B45D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8302C004-B9DD-464D-B40C-C19287A73B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Tree>
    <p:extLst>
      <p:ext uri="{BB962C8B-B14F-4D97-AF65-F5344CB8AC3E}">
        <p14:creationId xmlns:p14="http://schemas.microsoft.com/office/powerpoint/2010/main" val="22110022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Overskrift">
    <p:bg>
      <p:bgPr>
        <a:solidFill>
          <a:schemeClr val="bg1"/>
        </a:solidFill>
        <a:effectLst/>
      </p:bgPr>
    </p:bg>
    <p:spTree>
      <p:nvGrpSpPr>
        <p:cNvPr id="1" name=""/>
        <p:cNvGrpSpPr/>
        <p:nvPr/>
      </p:nvGrpSpPr>
      <p:grpSpPr>
        <a:xfrm>
          <a:off x="0" y="0"/>
          <a:ext cx="0" cy="0"/>
          <a:chOff x="0" y="0"/>
          <a:chExt cx="0" cy="0"/>
        </a:xfrm>
      </p:grpSpPr>
      <p:pic>
        <p:nvPicPr>
          <p:cNvPr id="10" name="Picture 9" descr="A screenshot of a social media post&#10;&#10;Description automatically generated">
            <a:extLst>
              <a:ext uri="{FF2B5EF4-FFF2-40B4-BE49-F238E27FC236}">
                <a16:creationId xmlns:a16="http://schemas.microsoft.com/office/drawing/2014/main" id="{E72FE156-1399-864F-AC55-F231A4000062}"/>
              </a:ext>
            </a:extLst>
          </p:cNvPr>
          <p:cNvPicPr>
            <a:picLocks noChangeAspect="1"/>
          </p:cNvPicPr>
          <p:nvPr userDrawn="1"/>
        </p:nvPicPr>
        <p:blipFill>
          <a:blip r:embed="rId2">
            <a:alphaModFix amt="0"/>
          </a:blip>
          <a:stretch>
            <a:fillRect/>
          </a:stretch>
        </p:blipFill>
        <p:spPr>
          <a:xfrm>
            <a:off x="811" y="0"/>
            <a:ext cx="12191189" cy="6858000"/>
          </a:xfrm>
          <a:prstGeom prst="rect">
            <a:avLst/>
          </a:prstGeom>
          <a:noFill/>
        </p:spPr>
      </p:pic>
      <p:sp>
        <p:nvSpPr>
          <p:cNvPr id="4" name="Date Placeholder 3">
            <a:extLst>
              <a:ext uri="{FF2B5EF4-FFF2-40B4-BE49-F238E27FC236}">
                <a16:creationId xmlns:a16="http://schemas.microsoft.com/office/drawing/2014/main" id="{621ECBA0-188B-C14A-A017-B9754A40BE58}"/>
              </a:ext>
            </a:extLst>
          </p:cNvPr>
          <p:cNvSpPr>
            <a:spLocks noGrp="1"/>
          </p:cNvSpPr>
          <p:nvPr>
            <p:ph type="dt" sz="half" idx="10"/>
          </p:nvPr>
        </p:nvSpPr>
        <p:spPr/>
        <p:txBody>
          <a:bodyPr/>
          <a:lstStyle>
            <a:lvl1pPr>
              <a:defRPr sz="950">
                <a:solidFill>
                  <a:srgbClr val="0F0035"/>
                </a:solidFill>
              </a:defRPr>
            </a:lvl1pPr>
          </a:lstStyle>
          <a:p>
            <a:fld id="{6474949E-565D-314B-B01F-A84E01FF8C56}" type="datetime1">
              <a:rPr lang="nb-NO" smtClean="0"/>
              <a:pPr/>
              <a:t>08.06.2025</a:t>
            </a:fld>
            <a:endParaRPr lang="nb-NO"/>
          </a:p>
        </p:txBody>
      </p:sp>
      <p:sp>
        <p:nvSpPr>
          <p:cNvPr id="5" name="Footer Placeholder 4">
            <a:extLst>
              <a:ext uri="{FF2B5EF4-FFF2-40B4-BE49-F238E27FC236}">
                <a16:creationId xmlns:a16="http://schemas.microsoft.com/office/drawing/2014/main" id="{866B341A-7EE3-CE46-99F3-87B0BE46CA72}"/>
              </a:ext>
            </a:extLst>
          </p:cNvPr>
          <p:cNvSpPr>
            <a:spLocks noGrp="1"/>
          </p:cNvSpPr>
          <p:nvPr>
            <p:ph type="ftr" sz="quarter" idx="11"/>
          </p:nvPr>
        </p:nvSpPr>
        <p:spPr/>
        <p:txBody>
          <a:bodyPr/>
          <a:lstStyle>
            <a:lvl1pPr>
              <a:defRPr sz="951">
                <a:solidFill>
                  <a:srgbClr val="0F0035"/>
                </a:solidFill>
              </a:defRPr>
            </a:lvl1pPr>
          </a:lstStyle>
          <a:p>
            <a:endParaRPr lang="nb-NO"/>
          </a:p>
        </p:txBody>
      </p:sp>
      <p:sp>
        <p:nvSpPr>
          <p:cNvPr id="6" name="Slide Number Placeholder 5">
            <a:extLst>
              <a:ext uri="{FF2B5EF4-FFF2-40B4-BE49-F238E27FC236}">
                <a16:creationId xmlns:a16="http://schemas.microsoft.com/office/drawing/2014/main" id="{950AEA61-4FE3-7C42-89A9-FB3942D3E394}"/>
              </a:ext>
            </a:extLst>
          </p:cNvPr>
          <p:cNvSpPr>
            <a:spLocks noGrp="1"/>
          </p:cNvSpPr>
          <p:nvPr>
            <p:ph type="sldNum" sz="quarter" idx="12"/>
          </p:nvPr>
        </p:nvSpPr>
        <p:spPr/>
        <p:txBody>
          <a:bodyPr/>
          <a:lstStyle>
            <a:lvl1pPr>
              <a:defRPr sz="950">
                <a:solidFill>
                  <a:srgbClr val="0F0035"/>
                </a:solidFill>
              </a:defRPr>
            </a:lvl1pPr>
          </a:lstStyle>
          <a:p>
            <a:fld id="{31CFD7BC-D517-AC45-90D9-8082FCA56916}" type="slidenum">
              <a:rPr lang="nb-NO" smtClean="0"/>
              <a:pPr/>
              <a:t>‹#›</a:t>
            </a:fld>
            <a:endParaRPr lang="nb-NO"/>
          </a:p>
        </p:txBody>
      </p:sp>
      <p:sp>
        <p:nvSpPr>
          <p:cNvPr id="8" name="Title 1">
            <a:extLst>
              <a:ext uri="{FF2B5EF4-FFF2-40B4-BE49-F238E27FC236}">
                <a16:creationId xmlns:a16="http://schemas.microsoft.com/office/drawing/2014/main" id="{AFF3D5DF-766F-634F-B015-1AF11968358C}"/>
              </a:ext>
            </a:extLst>
          </p:cNvPr>
          <p:cNvSpPr>
            <a:spLocks noGrp="1"/>
          </p:cNvSpPr>
          <p:nvPr>
            <p:ph type="title"/>
          </p:nvPr>
        </p:nvSpPr>
        <p:spPr>
          <a:xfrm>
            <a:off x="770066" y="1557192"/>
            <a:ext cx="3740151" cy="798684"/>
          </a:xfrm>
        </p:spPr>
        <p:txBody>
          <a:bodyPr anchor="b">
            <a:noAutofit/>
          </a:bodyPr>
          <a:lstStyle>
            <a:lvl1pPr>
              <a:defRPr sz="2400">
                <a:solidFill>
                  <a:srgbClr val="0F0035"/>
                </a:solidFill>
                <a:latin typeface="Haffer" pitchFamily="2" charset="77"/>
                <a:cs typeface="Haffer" pitchFamily="2" charset="77"/>
              </a:defRPr>
            </a:lvl1pPr>
          </a:lstStyle>
          <a:p>
            <a:r>
              <a:rPr lang="en-GB"/>
              <a:t>Click to edit Master title style</a:t>
            </a:r>
            <a:endParaRPr lang="nb-NO"/>
          </a:p>
        </p:txBody>
      </p:sp>
      <p:pic>
        <p:nvPicPr>
          <p:cNvPr id="2" name="Bilde 1">
            <a:extLst>
              <a:ext uri="{FF2B5EF4-FFF2-40B4-BE49-F238E27FC236}">
                <a16:creationId xmlns:a16="http://schemas.microsoft.com/office/drawing/2014/main" id="{1662534B-3D14-0745-17F6-15C8781E3667}"/>
              </a:ext>
            </a:extLst>
          </p:cNvPr>
          <p:cNvPicPr>
            <a:picLocks noChangeAspect="1"/>
          </p:cNvPicPr>
          <p:nvPr userDrawn="1"/>
        </p:nvPicPr>
        <p:blipFill>
          <a:blip r:embed="rId3"/>
          <a:stretch>
            <a:fillRect/>
          </a:stretch>
        </p:blipFill>
        <p:spPr>
          <a:xfrm>
            <a:off x="218270" y="6356349"/>
            <a:ext cx="486423" cy="313019"/>
          </a:xfrm>
          <a:prstGeom prst="rect">
            <a:avLst/>
          </a:prstGeom>
        </p:spPr>
      </p:pic>
    </p:spTree>
    <p:extLst>
      <p:ext uri="{BB962C8B-B14F-4D97-AF65-F5344CB8AC3E}">
        <p14:creationId xmlns:p14="http://schemas.microsoft.com/office/powerpoint/2010/main" val="42281290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164"/>
        <p:cNvGrpSpPr/>
        <p:nvPr/>
      </p:nvGrpSpPr>
      <p:grpSpPr>
        <a:xfrm>
          <a:off x="0" y="0"/>
          <a:ext cx="0" cy="0"/>
          <a:chOff x="0" y="0"/>
          <a:chExt cx="0" cy="0"/>
        </a:xfrm>
      </p:grpSpPr>
      <p:grpSp>
        <p:nvGrpSpPr>
          <p:cNvPr id="1165" name="Google Shape;1165;p53"/>
          <p:cNvGrpSpPr/>
          <p:nvPr/>
        </p:nvGrpSpPr>
        <p:grpSpPr>
          <a:xfrm>
            <a:off x="4020712" y="1786748"/>
            <a:ext cx="4150560" cy="3728659"/>
            <a:chOff x="4055079" y="1821873"/>
            <a:chExt cx="4078773" cy="3664169"/>
          </a:xfrm>
        </p:grpSpPr>
        <p:sp>
          <p:nvSpPr>
            <p:cNvPr id="1166" name="Google Shape;1166;p53"/>
            <p:cNvSpPr/>
            <p:nvPr/>
          </p:nvSpPr>
          <p:spPr>
            <a:xfrm>
              <a:off x="6402662" y="1821873"/>
              <a:ext cx="951300" cy="955500"/>
            </a:xfrm>
            <a:prstGeom prst="ellipse">
              <a:avLst/>
            </a:pr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2400" b="0" i="0" u="none">
                <a:solidFill>
                  <a:srgbClr val="000000"/>
                </a:solidFill>
                <a:latin typeface="Calibri"/>
                <a:ea typeface="Calibri"/>
                <a:cs typeface="Calibri"/>
                <a:sym typeface="Calibri"/>
              </a:endParaRPr>
            </a:p>
          </p:txBody>
        </p:sp>
        <p:sp>
          <p:nvSpPr>
            <p:cNvPr id="1167" name="Google Shape;1167;p53"/>
            <p:cNvSpPr/>
            <p:nvPr/>
          </p:nvSpPr>
          <p:spPr>
            <a:xfrm>
              <a:off x="4842142" y="1821873"/>
              <a:ext cx="951300" cy="955500"/>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2400" b="0" i="0" u="none">
                <a:solidFill>
                  <a:srgbClr val="000000"/>
                </a:solidFill>
                <a:latin typeface="Calibri"/>
                <a:ea typeface="Calibri"/>
                <a:cs typeface="Calibri"/>
                <a:sym typeface="Calibri"/>
              </a:endParaRPr>
            </a:p>
          </p:txBody>
        </p:sp>
        <p:sp>
          <p:nvSpPr>
            <p:cNvPr id="1168" name="Google Shape;1168;p53"/>
            <p:cNvSpPr/>
            <p:nvPr/>
          </p:nvSpPr>
          <p:spPr>
            <a:xfrm>
              <a:off x="6402662" y="4530542"/>
              <a:ext cx="951300" cy="955500"/>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2400" b="0" i="0" u="none">
                <a:solidFill>
                  <a:srgbClr val="000000"/>
                </a:solidFill>
                <a:latin typeface="Calibri"/>
                <a:ea typeface="Calibri"/>
                <a:cs typeface="Calibri"/>
                <a:sym typeface="Calibri"/>
              </a:endParaRPr>
            </a:p>
          </p:txBody>
        </p:sp>
        <p:sp>
          <p:nvSpPr>
            <p:cNvPr id="1169" name="Google Shape;1169;p53"/>
            <p:cNvSpPr/>
            <p:nvPr/>
          </p:nvSpPr>
          <p:spPr>
            <a:xfrm>
              <a:off x="7181352" y="3177255"/>
              <a:ext cx="952500" cy="9525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2400" b="0" i="0" u="none">
                <a:solidFill>
                  <a:srgbClr val="000000"/>
                </a:solidFill>
                <a:latin typeface="Calibri"/>
                <a:ea typeface="Calibri"/>
                <a:cs typeface="Calibri"/>
                <a:sym typeface="Calibri"/>
              </a:endParaRPr>
            </a:p>
          </p:txBody>
        </p:sp>
        <p:sp>
          <p:nvSpPr>
            <p:cNvPr id="1170" name="Google Shape;1170;p53"/>
            <p:cNvSpPr/>
            <p:nvPr/>
          </p:nvSpPr>
          <p:spPr>
            <a:xfrm>
              <a:off x="4055079" y="3177255"/>
              <a:ext cx="954600" cy="952500"/>
            </a:xfrm>
            <a:prstGeom prst="ellipse">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2400" b="0" i="0" u="none">
                <a:solidFill>
                  <a:srgbClr val="000000"/>
                </a:solidFill>
                <a:latin typeface="Calibri"/>
                <a:ea typeface="Calibri"/>
                <a:cs typeface="Calibri"/>
                <a:sym typeface="Calibri"/>
              </a:endParaRPr>
            </a:p>
          </p:txBody>
        </p:sp>
        <p:sp>
          <p:nvSpPr>
            <p:cNvPr id="1171" name="Google Shape;1171;p53"/>
            <p:cNvSpPr/>
            <p:nvPr/>
          </p:nvSpPr>
          <p:spPr>
            <a:xfrm>
              <a:off x="4842142" y="4530542"/>
              <a:ext cx="951300" cy="955500"/>
            </a:xfrm>
            <a:prstGeom prst="ellipse">
              <a:avLst/>
            </a:pr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2400" b="0" i="0" u="none">
                <a:solidFill>
                  <a:srgbClr val="000000"/>
                </a:solidFill>
                <a:latin typeface="Calibri"/>
                <a:ea typeface="Calibri"/>
                <a:cs typeface="Calibri"/>
                <a:sym typeface="Calibri"/>
              </a:endParaRPr>
            </a:p>
          </p:txBody>
        </p:sp>
        <p:sp>
          <p:nvSpPr>
            <p:cNvPr id="1172" name="Google Shape;1172;p53"/>
            <p:cNvSpPr/>
            <p:nvPr/>
          </p:nvSpPr>
          <p:spPr>
            <a:xfrm>
              <a:off x="4529200" y="2552418"/>
              <a:ext cx="790203" cy="846720"/>
            </a:xfrm>
            <a:custGeom>
              <a:avLst/>
              <a:gdLst/>
              <a:ahLst/>
              <a:cxnLst/>
              <a:rect l="l" t="t" r="r" b="b"/>
              <a:pathLst>
                <a:path w="306" h="328" extrusionOk="0">
                  <a:moveTo>
                    <a:pt x="305" y="101"/>
                  </a:moveTo>
                  <a:cubicBezTo>
                    <a:pt x="231" y="101"/>
                    <a:pt x="166" y="61"/>
                    <a:pt x="132" y="0"/>
                  </a:cubicBezTo>
                  <a:cubicBezTo>
                    <a:pt x="140" y="114"/>
                    <a:pt x="103" y="178"/>
                    <a:pt x="0" y="227"/>
                  </a:cubicBezTo>
                  <a:cubicBezTo>
                    <a:pt x="1" y="227"/>
                    <a:pt x="1" y="227"/>
                    <a:pt x="1" y="227"/>
                  </a:cubicBezTo>
                  <a:cubicBezTo>
                    <a:pt x="75" y="227"/>
                    <a:pt x="140" y="268"/>
                    <a:pt x="174" y="328"/>
                  </a:cubicBezTo>
                  <a:cubicBezTo>
                    <a:pt x="166" y="214"/>
                    <a:pt x="203" y="151"/>
                    <a:pt x="306" y="101"/>
                  </a:cubicBezTo>
                  <a:cubicBezTo>
                    <a:pt x="306" y="101"/>
                    <a:pt x="305" y="101"/>
                    <a:pt x="305" y="101"/>
                  </a:cubicBezTo>
                  <a:close/>
                </a:path>
              </a:pathLst>
            </a:custGeom>
            <a:solidFill>
              <a:srgbClr val="F3F3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2400" b="0" i="0" u="none">
                <a:solidFill>
                  <a:srgbClr val="000000"/>
                </a:solidFill>
                <a:latin typeface="Calibri"/>
                <a:ea typeface="Calibri"/>
                <a:cs typeface="Calibri"/>
                <a:sym typeface="Calibri"/>
              </a:endParaRPr>
            </a:p>
          </p:txBody>
        </p:sp>
        <p:sp>
          <p:nvSpPr>
            <p:cNvPr id="1173" name="Google Shape;1173;p53"/>
            <p:cNvSpPr/>
            <p:nvPr/>
          </p:nvSpPr>
          <p:spPr>
            <a:xfrm>
              <a:off x="5760033" y="2038525"/>
              <a:ext cx="676121" cy="522266"/>
            </a:xfrm>
            <a:custGeom>
              <a:avLst/>
              <a:gdLst/>
              <a:ahLst/>
              <a:cxnLst/>
              <a:rect l="l" t="t" r="r" b="b"/>
              <a:pathLst>
                <a:path w="262" h="202" extrusionOk="0">
                  <a:moveTo>
                    <a:pt x="234" y="101"/>
                  </a:moveTo>
                  <a:cubicBezTo>
                    <a:pt x="234" y="64"/>
                    <a:pt x="245" y="30"/>
                    <a:pt x="262" y="0"/>
                  </a:cubicBezTo>
                  <a:cubicBezTo>
                    <a:pt x="167" y="65"/>
                    <a:pt x="95" y="65"/>
                    <a:pt x="0" y="0"/>
                  </a:cubicBezTo>
                  <a:cubicBezTo>
                    <a:pt x="17" y="30"/>
                    <a:pt x="28" y="64"/>
                    <a:pt x="28" y="101"/>
                  </a:cubicBezTo>
                  <a:cubicBezTo>
                    <a:pt x="28" y="138"/>
                    <a:pt x="17" y="172"/>
                    <a:pt x="0" y="202"/>
                  </a:cubicBezTo>
                  <a:cubicBezTo>
                    <a:pt x="95" y="138"/>
                    <a:pt x="167" y="138"/>
                    <a:pt x="262" y="202"/>
                  </a:cubicBezTo>
                  <a:cubicBezTo>
                    <a:pt x="245" y="172"/>
                    <a:pt x="234" y="138"/>
                    <a:pt x="234" y="101"/>
                  </a:cubicBezTo>
                  <a:close/>
                </a:path>
              </a:pathLst>
            </a:custGeom>
            <a:solidFill>
              <a:srgbClr val="EFEFE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2400" b="0" i="0" u="none">
                <a:solidFill>
                  <a:srgbClr val="000000"/>
                </a:solidFill>
                <a:latin typeface="Calibri"/>
                <a:ea typeface="Calibri"/>
                <a:cs typeface="Calibri"/>
                <a:sym typeface="Calibri"/>
              </a:endParaRPr>
            </a:p>
          </p:txBody>
        </p:sp>
        <p:sp>
          <p:nvSpPr>
            <p:cNvPr id="1174" name="Google Shape;1174;p53"/>
            <p:cNvSpPr/>
            <p:nvPr/>
          </p:nvSpPr>
          <p:spPr>
            <a:xfrm>
              <a:off x="6874690" y="3907800"/>
              <a:ext cx="787063" cy="844627"/>
            </a:xfrm>
            <a:custGeom>
              <a:avLst/>
              <a:gdLst/>
              <a:ahLst/>
              <a:cxnLst/>
              <a:rect l="l" t="t" r="r" b="b"/>
              <a:pathLst>
                <a:path w="305" h="327" extrusionOk="0">
                  <a:moveTo>
                    <a:pt x="304" y="101"/>
                  </a:moveTo>
                  <a:cubicBezTo>
                    <a:pt x="230" y="101"/>
                    <a:pt x="165" y="60"/>
                    <a:pt x="131" y="0"/>
                  </a:cubicBezTo>
                  <a:cubicBezTo>
                    <a:pt x="139" y="114"/>
                    <a:pt x="103" y="177"/>
                    <a:pt x="0" y="227"/>
                  </a:cubicBezTo>
                  <a:cubicBezTo>
                    <a:pt x="1" y="227"/>
                    <a:pt x="1" y="227"/>
                    <a:pt x="2" y="227"/>
                  </a:cubicBezTo>
                  <a:cubicBezTo>
                    <a:pt x="76" y="227"/>
                    <a:pt x="140" y="267"/>
                    <a:pt x="175" y="327"/>
                  </a:cubicBezTo>
                  <a:cubicBezTo>
                    <a:pt x="166" y="214"/>
                    <a:pt x="203" y="151"/>
                    <a:pt x="305" y="101"/>
                  </a:cubicBezTo>
                  <a:cubicBezTo>
                    <a:pt x="305" y="101"/>
                    <a:pt x="304" y="101"/>
                    <a:pt x="304" y="101"/>
                  </a:cubicBezTo>
                  <a:close/>
                </a:path>
              </a:pathLst>
            </a:custGeom>
            <a:solidFill>
              <a:srgbClr val="F3F3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2400" b="0" i="0" u="none">
                <a:solidFill>
                  <a:srgbClr val="000000"/>
                </a:solidFill>
                <a:latin typeface="Calibri"/>
                <a:ea typeface="Calibri"/>
                <a:cs typeface="Calibri"/>
                <a:sym typeface="Calibri"/>
              </a:endParaRPr>
            </a:p>
          </p:txBody>
        </p:sp>
        <p:sp>
          <p:nvSpPr>
            <p:cNvPr id="1175" name="Google Shape;1175;p53"/>
            <p:cNvSpPr/>
            <p:nvPr/>
          </p:nvSpPr>
          <p:spPr>
            <a:xfrm>
              <a:off x="6874690" y="2555558"/>
              <a:ext cx="787063" cy="843581"/>
            </a:xfrm>
            <a:custGeom>
              <a:avLst/>
              <a:gdLst/>
              <a:ahLst/>
              <a:cxnLst/>
              <a:rect l="l" t="t" r="r" b="b"/>
              <a:pathLst>
                <a:path w="305" h="327" extrusionOk="0">
                  <a:moveTo>
                    <a:pt x="131" y="327"/>
                  </a:moveTo>
                  <a:cubicBezTo>
                    <a:pt x="165" y="267"/>
                    <a:pt x="230" y="226"/>
                    <a:pt x="304" y="226"/>
                  </a:cubicBezTo>
                  <a:cubicBezTo>
                    <a:pt x="304" y="226"/>
                    <a:pt x="305" y="226"/>
                    <a:pt x="305" y="226"/>
                  </a:cubicBezTo>
                  <a:cubicBezTo>
                    <a:pt x="203" y="176"/>
                    <a:pt x="166" y="113"/>
                    <a:pt x="175" y="0"/>
                  </a:cubicBezTo>
                  <a:cubicBezTo>
                    <a:pt x="140" y="60"/>
                    <a:pt x="76" y="100"/>
                    <a:pt x="2" y="100"/>
                  </a:cubicBezTo>
                  <a:cubicBezTo>
                    <a:pt x="1" y="100"/>
                    <a:pt x="1" y="100"/>
                    <a:pt x="0" y="100"/>
                  </a:cubicBezTo>
                  <a:cubicBezTo>
                    <a:pt x="103" y="150"/>
                    <a:pt x="139" y="213"/>
                    <a:pt x="131" y="327"/>
                  </a:cubicBezTo>
                  <a:close/>
                </a:path>
              </a:pathLst>
            </a:custGeom>
            <a:solidFill>
              <a:srgbClr val="F3F3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2400" b="0" i="0" u="none">
                <a:solidFill>
                  <a:srgbClr val="000000"/>
                </a:solidFill>
                <a:latin typeface="Calibri"/>
                <a:ea typeface="Calibri"/>
                <a:cs typeface="Calibri"/>
                <a:sym typeface="Calibri"/>
              </a:endParaRPr>
            </a:p>
          </p:txBody>
        </p:sp>
        <p:sp>
          <p:nvSpPr>
            <p:cNvPr id="1176" name="Google Shape;1176;p53"/>
            <p:cNvSpPr/>
            <p:nvPr/>
          </p:nvSpPr>
          <p:spPr>
            <a:xfrm>
              <a:off x="4529200" y="3907800"/>
              <a:ext cx="790203" cy="846720"/>
            </a:xfrm>
            <a:custGeom>
              <a:avLst/>
              <a:gdLst/>
              <a:ahLst/>
              <a:cxnLst/>
              <a:rect l="l" t="t" r="r" b="b"/>
              <a:pathLst>
                <a:path w="306" h="328" extrusionOk="0">
                  <a:moveTo>
                    <a:pt x="132" y="328"/>
                  </a:moveTo>
                  <a:cubicBezTo>
                    <a:pt x="166" y="267"/>
                    <a:pt x="231" y="227"/>
                    <a:pt x="305" y="227"/>
                  </a:cubicBezTo>
                  <a:cubicBezTo>
                    <a:pt x="305" y="227"/>
                    <a:pt x="306" y="227"/>
                    <a:pt x="306" y="227"/>
                  </a:cubicBezTo>
                  <a:cubicBezTo>
                    <a:pt x="203" y="177"/>
                    <a:pt x="166" y="114"/>
                    <a:pt x="174" y="0"/>
                  </a:cubicBezTo>
                  <a:cubicBezTo>
                    <a:pt x="140" y="60"/>
                    <a:pt x="75" y="101"/>
                    <a:pt x="1" y="101"/>
                  </a:cubicBezTo>
                  <a:cubicBezTo>
                    <a:pt x="1" y="101"/>
                    <a:pt x="1" y="101"/>
                    <a:pt x="0" y="101"/>
                  </a:cubicBezTo>
                  <a:cubicBezTo>
                    <a:pt x="103" y="150"/>
                    <a:pt x="140" y="214"/>
                    <a:pt x="132" y="328"/>
                  </a:cubicBezTo>
                  <a:close/>
                </a:path>
              </a:pathLst>
            </a:custGeom>
            <a:solidFill>
              <a:srgbClr val="F3F3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2400" b="0" i="0" u="none">
                <a:solidFill>
                  <a:srgbClr val="000000"/>
                </a:solidFill>
                <a:latin typeface="Calibri"/>
                <a:ea typeface="Calibri"/>
                <a:cs typeface="Calibri"/>
                <a:sym typeface="Calibri"/>
              </a:endParaRPr>
            </a:p>
          </p:txBody>
        </p:sp>
        <p:sp>
          <p:nvSpPr>
            <p:cNvPr id="1177" name="Google Shape;1177;p53"/>
            <p:cNvSpPr/>
            <p:nvPr/>
          </p:nvSpPr>
          <p:spPr>
            <a:xfrm>
              <a:off x="5760033" y="4747194"/>
              <a:ext cx="676121" cy="521220"/>
            </a:xfrm>
            <a:custGeom>
              <a:avLst/>
              <a:gdLst/>
              <a:ahLst/>
              <a:cxnLst/>
              <a:rect l="l" t="t" r="r" b="b"/>
              <a:pathLst>
                <a:path w="262" h="202" extrusionOk="0">
                  <a:moveTo>
                    <a:pt x="234" y="101"/>
                  </a:moveTo>
                  <a:cubicBezTo>
                    <a:pt x="234" y="64"/>
                    <a:pt x="245" y="30"/>
                    <a:pt x="262" y="0"/>
                  </a:cubicBezTo>
                  <a:cubicBezTo>
                    <a:pt x="167" y="64"/>
                    <a:pt x="95" y="64"/>
                    <a:pt x="0" y="0"/>
                  </a:cubicBezTo>
                  <a:cubicBezTo>
                    <a:pt x="17" y="30"/>
                    <a:pt x="28" y="64"/>
                    <a:pt x="28" y="101"/>
                  </a:cubicBezTo>
                  <a:cubicBezTo>
                    <a:pt x="28" y="138"/>
                    <a:pt x="17" y="172"/>
                    <a:pt x="0" y="202"/>
                  </a:cubicBezTo>
                  <a:cubicBezTo>
                    <a:pt x="95" y="137"/>
                    <a:pt x="167" y="137"/>
                    <a:pt x="262" y="202"/>
                  </a:cubicBezTo>
                  <a:cubicBezTo>
                    <a:pt x="245" y="172"/>
                    <a:pt x="234" y="138"/>
                    <a:pt x="234" y="101"/>
                  </a:cubicBezTo>
                  <a:close/>
                </a:path>
              </a:pathLst>
            </a:custGeom>
            <a:solidFill>
              <a:srgbClr val="F3F3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2400" b="0" i="0" u="none">
                <a:solidFill>
                  <a:srgbClr val="000000"/>
                </a:solidFill>
                <a:latin typeface="Calibri"/>
                <a:ea typeface="Calibri"/>
                <a:cs typeface="Calibri"/>
                <a:sym typeface="Calibri"/>
              </a:endParaRPr>
            </a:p>
          </p:txBody>
        </p:sp>
      </p:grpSp>
      <p:sp>
        <p:nvSpPr>
          <p:cNvPr id="1178" name="Google Shape;1178;p53"/>
          <p:cNvSpPr txBox="1">
            <a:spLocks noGrp="1"/>
          </p:cNvSpPr>
          <p:nvPr>
            <p:ph type="subTitle" idx="1"/>
          </p:nvPr>
        </p:nvSpPr>
        <p:spPr>
          <a:xfrm>
            <a:off x="1092833" y="3202020"/>
            <a:ext cx="2543200" cy="877600"/>
          </a:xfrm>
          <a:prstGeom prst="rect">
            <a:avLst/>
          </a:prstGeom>
        </p:spPr>
        <p:txBody>
          <a:bodyPr spcFirstLastPara="1" wrap="square" lIns="91425" tIns="91425" rIns="91425" bIns="91425" anchor="t" anchorCtr="0">
            <a:normAutofit/>
          </a:bodyPr>
          <a:lstStyle>
            <a:lvl1pPr lvl="0" algn="r">
              <a:spcBef>
                <a:spcPts val="0"/>
              </a:spcBef>
              <a:spcAft>
                <a:spcPts val="0"/>
              </a:spcAft>
              <a:buSzPts val="1100"/>
              <a:buNone/>
              <a:defRPr sz="1467" b="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79" name="Google Shape;1179;p53"/>
          <p:cNvSpPr txBox="1">
            <a:spLocks noGrp="1"/>
          </p:cNvSpPr>
          <p:nvPr>
            <p:ph type="subTitle" idx="2"/>
          </p:nvPr>
        </p:nvSpPr>
        <p:spPr>
          <a:xfrm>
            <a:off x="1776467" y="4717661"/>
            <a:ext cx="2543200" cy="877600"/>
          </a:xfrm>
          <a:prstGeom prst="rect">
            <a:avLst/>
          </a:prstGeom>
        </p:spPr>
        <p:txBody>
          <a:bodyPr spcFirstLastPara="1" wrap="square" lIns="91425" tIns="91425" rIns="91425" bIns="91425" anchor="t" anchorCtr="0">
            <a:normAutofit/>
          </a:bodyPr>
          <a:lstStyle>
            <a:lvl1pPr lvl="0" algn="r">
              <a:spcBef>
                <a:spcPts val="0"/>
              </a:spcBef>
              <a:spcAft>
                <a:spcPts val="0"/>
              </a:spcAft>
              <a:buSzPts val="1100"/>
              <a:buNone/>
              <a:defRPr sz="1467" b="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80" name="Google Shape;1180;p53"/>
          <p:cNvSpPr txBox="1">
            <a:spLocks noGrp="1"/>
          </p:cNvSpPr>
          <p:nvPr>
            <p:ph type="subTitle" idx="3"/>
          </p:nvPr>
        </p:nvSpPr>
        <p:spPr>
          <a:xfrm>
            <a:off x="1892933" y="1783987"/>
            <a:ext cx="2543200" cy="877600"/>
          </a:xfrm>
          <a:prstGeom prst="rect">
            <a:avLst/>
          </a:prstGeom>
        </p:spPr>
        <p:txBody>
          <a:bodyPr spcFirstLastPara="1" wrap="square" lIns="91425" tIns="91425" rIns="91425" bIns="91425" anchor="t" anchorCtr="0">
            <a:normAutofit/>
          </a:bodyPr>
          <a:lstStyle>
            <a:lvl1pPr lvl="0" algn="r">
              <a:spcBef>
                <a:spcPts val="0"/>
              </a:spcBef>
              <a:spcAft>
                <a:spcPts val="0"/>
              </a:spcAft>
              <a:buSzPts val="1100"/>
              <a:buNone/>
              <a:defRPr sz="1467" b="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81" name="Google Shape;1181;p53"/>
          <p:cNvSpPr txBox="1">
            <a:spLocks noGrp="1"/>
          </p:cNvSpPr>
          <p:nvPr>
            <p:ph type="subTitle" idx="4"/>
          </p:nvPr>
        </p:nvSpPr>
        <p:spPr>
          <a:xfrm>
            <a:off x="7843567" y="1783987"/>
            <a:ext cx="2543200" cy="877600"/>
          </a:xfrm>
          <a:prstGeom prst="rect">
            <a:avLst/>
          </a:prstGeom>
        </p:spPr>
        <p:txBody>
          <a:bodyPr spcFirstLastPara="1" wrap="square" lIns="91425" tIns="91425" rIns="91425" bIns="91425" anchor="t" anchorCtr="0">
            <a:normAutofit/>
          </a:bodyPr>
          <a:lstStyle>
            <a:lvl1pPr lvl="0">
              <a:spcBef>
                <a:spcPts val="0"/>
              </a:spcBef>
              <a:spcAft>
                <a:spcPts val="0"/>
              </a:spcAft>
              <a:buSzPts val="1100"/>
              <a:buNone/>
              <a:defRPr sz="1467" b="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82" name="Google Shape;1182;p53"/>
          <p:cNvSpPr txBox="1">
            <a:spLocks noGrp="1"/>
          </p:cNvSpPr>
          <p:nvPr>
            <p:ph type="subTitle" idx="5"/>
          </p:nvPr>
        </p:nvSpPr>
        <p:spPr>
          <a:xfrm>
            <a:off x="8516667" y="3202020"/>
            <a:ext cx="2543200" cy="877600"/>
          </a:xfrm>
          <a:prstGeom prst="rect">
            <a:avLst/>
          </a:prstGeom>
        </p:spPr>
        <p:txBody>
          <a:bodyPr spcFirstLastPara="1" wrap="square" lIns="91425" tIns="91425" rIns="91425" bIns="91425" anchor="t" anchorCtr="0">
            <a:normAutofit/>
          </a:bodyPr>
          <a:lstStyle>
            <a:lvl1pPr lvl="0">
              <a:spcBef>
                <a:spcPts val="0"/>
              </a:spcBef>
              <a:spcAft>
                <a:spcPts val="0"/>
              </a:spcAft>
              <a:buSzPts val="1100"/>
              <a:buNone/>
              <a:defRPr sz="1467" b="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83" name="Google Shape;1183;p53"/>
          <p:cNvSpPr txBox="1">
            <a:spLocks noGrp="1"/>
          </p:cNvSpPr>
          <p:nvPr>
            <p:ph type="subTitle" idx="6"/>
          </p:nvPr>
        </p:nvSpPr>
        <p:spPr>
          <a:xfrm>
            <a:off x="7843567" y="4717661"/>
            <a:ext cx="2543200" cy="877600"/>
          </a:xfrm>
          <a:prstGeom prst="rect">
            <a:avLst/>
          </a:prstGeom>
        </p:spPr>
        <p:txBody>
          <a:bodyPr spcFirstLastPara="1" wrap="square" lIns="91425" tIns="91425" rIns="91425" bIns="91425" anchor="t" anchorCtr="0">
            <a:normAutofit/>
          </a:bodyPr>
          <a:lstStyle>
            <a:lvl1pPr lvl="0">
              <a:spcBef>
                <a:spcPts val="0"/>
              </a:spcBef>
              <a:spcAft>
                <a:spcPts val="0"/>
              </a:spcAft>
              <a:buSzPts val="1100"/>
              <a:buNone/>
              <a:defRPr sz="1467" b="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184" name="Google Shape;1184;p53"/>
          <p:cNvPicPr preferRelativeResize="0"/>
          <p:nvPr/>
        </p:nvPicPr>
        <p:blipFill>
          <a:blip r:embed="rId2">
            <a:alphaModFix/>
          </a:blip>
          <a:stretch>
            <a:fillRect/>
          </a:stretch>
        </p:blipFill>
        <p:spPr>
          <a:xfrm>
            <a:off x="10114465" y="6461738"/>
            <a:ext cx="1575201" cy="179633"/>
          </a:xfrm>
          <a:prstGeom prst="rect">
            <a:avLst/>
          </a:prstGeom>
          <a:noFill/>
          <a:ln>
            <a:noFill/>
          </a:ln>
        </p:spPr>
      </p:pic>
      <p:sp>
        <p:nvSpPr>
          <p:cNvPr id="1185" name="Google Shape;1185;p53"/>
          <p:cNvSpPr txBox="1"/>
          <p:nvPr/>
        </p:nvSpPr>
        <p:spPr>
          <a:xfrm>
            <a:off x="431684" y="6323951"/>
            <a:ext cx="3274800" cy="3360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 sz="1067">
                <a:solidFill>
                  <a:srgbClr val="666666"/>
                </a:solidFill>
                <a:latin typeface="Maven Pro Medium"/>
                <a:ea typeface="Maven Pro Medium"/>
                <a:cs typeface="Maven Pro Medium"/>
                <a:sym typeface="Maven Pro Medium"/>
              </a:rPr>
              <a:t>l  Confidential</a:t>
            </a:r>
            <a:endParaRPr sz="1067">
              <a:solidFill>
                <a:srgbClr val="666666"/>
              </a:solidFill>
              <a:latin typeface="Maven Pro Medium"/>
              <a:ea typeface="Maven Pro Medium"/>
              <a:cs typeface="Maven Pro Medium"/>
              <a:sym typeface="Maven Pro Medium"/>
            </a:endParaRPr>
          </a:p>
        </p:txBody>
      </p:sp>
      <p:sp>
        <p:nvSpPr>
          <p:cNvPr id="1186" name="Google Shape;1186;p53"/>
          <p:cNvSpPr txBox="1"/>
          <p:nvPr/>
        </p:nvSpPr>
        <p:spPr>
          <a:xfrm>
            <a:off x="120333" y="6381100"/>
            <a:ext cx="381200" cy="2920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endParaRPr sz="2400">
              <a:solidFill>
                <a:schemeClr val="dk2"/>
              </a:solidFill>
              <a:latin typeface="Maven Pro"/>
              <a:ea typeface="Maven Pro"/>
              <a:cs typeface="Maven Pro"/>
              <a:sym typeface="Maven Pro"/>
            </a:endParaRPr>
          </a:p>
        </p:txBody>
      </p:sp>
      <p:sp>
        <p:nvSpPr>
          <p:cNvPr id="1187" name="Google Shape;1187;p53"/>
          <p:cNvSpPr txBox="1">
            <a:spLocks noGrp="1"/>
          </p:cNvSpPr>
          <p:nvPr>
            <p:ph type="sldNum" idx="12"/>
          </p:nvPr>
        </p:nvSpPr>
        <p:spPr>
          <a:xfrm>
            <a:off x="175888" y="6348600"/>
            <a:ext cx="441600" cy="364800"/>
          </a:xfrm>
          <a:prstGeom prst="rect">
            <a:avLst/>
          </a:prstGeom>
        </p:spPr>
        <p:txBody>
          <a:bodyPr spcFirstLastPara="1" wrap="square" lIns="91425" tIns="91425" rIns="91425" bIns="91425" anchor="t" anchorCtr="0">
            <a:normAutofit fontScale="25000" lnSpcReduction="20000"/>
          </a:bodyPr>
          <a:lstStyle>
            <a:lvl1pPr lvl="0" algn="l">
              <a:buNone/>
              <a:defRPr sz="4276">
                <a:solidFill>
                  <a:srgbClr val="999999"/>
                </a:solidFill>
                <a:latin typeface="Maven Pro ExtraBold"/>
                <a:ea typeface="Maven Pro ExtraBold"/>
                <a:cs typeface="Maven Pro ExtraBold"/>
                <a:sym typeface="Maven Pro ExtraBold"/>
              </a:defRPr>
            </a:lvl1pPr>
            <a:lvl2pPr lvl="1" algn="l">
              <a:buNone/>
              <a:defRPr sz="4276">
                <a:solidFill>
                  <a:srgbClr val="999999"/>
                </a:solidFill>
                <a:latin typeface="Maven Pro ExtraBold"/>
                <a:ea typeface="Maven Pro ExtraBold"/>
                <a:cs typeface="Maven Pro ExtraBold"/>
                <a:sym typeface="Maven Pro ExtraBold"/>
              </a:defRPr>
            </a:lvl2pPr>
            <a:lvl3pPr lvl="2" algn="l">
              <a:buNone/>
              <a:defRPr sz="4276">
                <a:solidFill>
                  <a:srgbClr val="999999"/>
                </a:solidFill>
                <a:latin typeface="Maven Pro ExtraBold"/>
                <a:ea typeface="Maven Pro ExtraBold"/>
                <a:cs typeface="Maven Pro ExtraBold"/>
                <a:sym typeface="Maven Pro ExtraBold"/>
              </a:defRPr>
            </a:lvl3pPr>
            <a:lvl4pPr lvl="3" algn="l">
              <a:buNone/>
              <a:defRPr sz="4276">
                <a:solidFill>
                  <a:srgbClr val="999999"/>
                </a:solidFill>
                <a:latin typeface="Maven Pro ExtraBold"/>
                <a:ea typeface="Maven Pro ExtraBold"/>
                <a:cs typeface="Maven Pro ExtraBold"/>
                <a:sym typeface="Maven Pro ExtraBold"/>
              </a:defRPr>
            </a:lvl4pPr>
            <a:lvl5pPr lvl="4" algn="l">
              <a:buNone/>
              <a:defRPr sz="4276">
                <a:solidFill>
                  <a:srgbClr val="999999"/>
                </a:solidFill>
                <a:latin typeface="Maven Pro ExtraBold"/>
                <a:ea typeface="Maven Pro ExtraBold"/>
                <a:cs typeface="Maven Pro ExtraBold"/>
                <a:sym typeface="Maven Pro ExtraBold"/>
              </a:defRPr>
            </a:lvl5pPr>
            <a:lvl6pPr lvl="5" algn="l">
              <a:buNone/>
              <a:defRPr sz="4276">
                <a:solidFill>
                  <a:srgbClr val="999999"/>
                </a:solidFill>
                <a:latin typeface="Maven Pro ExtraBold"/>
                <a:ea typeface="Maven Pro ExtraBold"/>
                <a:cs typeface="Maven Pro ExtraBold"/>
                <a:sym typeface="Maven Pro ExtraBold"/>
              </a:defRPr>
            </a:lvl6pPr>
            <a:lvl7pPr lvl="6" algn="l">
              <a:buNone/>
              <a:defRPr sz="4276">
                <a:solidFill>
                  <a:srgbClr val="999999"/>
                </a:solidFill>
                <a:latin typeface="Maven Pro ExtraBold"/>
                <a:ea typeface="Maven Pro ExtraBold"/>
                <a:cs typeface="Maven Pro ExtraBold"/>
                <a:sym typeface="Maven Pro ExtraBold"/>
              </a:defRPr>
            </a:lvl7pPr>
            <a:lvl8pPr lvl="7" algn="l">
              <a:buNone/>
              <a:defRPr sz="4276">
                <a:solidFill>
                  <a:srgbClr val="999999"/>
                </a:solidFill>
                <a:latin typeface="Maven Pro ExtraBold"/>
                <a:ea typeface="Maven Pro ExtraBold"/>
                <a:cs typeface="Maven Pro ExtraBold"/>
                <a:sym typeface="Maven Pro ExtraBold"/>
              </a:defRPr>
            </a:lvl8pPr>
            <a:lvl9pPr lvl="8" algn="l">
              <a:buNone/>
              <a:defRPr sz="4276">
                <a:solidFill>
                  <a:srgbClr val="999999"/>
                </a:solidFill>
                <a:latin typeface="Maven Pro ExtraBold"/>
                <a:ea typeface="Maven Pro ExtraBold"/>
                <a:cs typeface="Maven Pro ExtraBold"/>
                <a:sym typeface="Maven Pro ExtraBold"/>
              </a:defRPr>
            </a:lvl9pPr>
          </a:lstStyle>
          <a:p>
            <a:fld id="{00000000-1234-1234-1234-123412341234}" type="slidenum">
              <a:rPr lang="en" smtClean="0"/>
              <a:pPr/>
              <a:t>‹#›</a:t>
            </a:fld>
            <a:endParaRPr lang="en">
              <a:solidFill>
                <a:srgbClr val="666666"/>
              </a:solidFill>
            </a:endParaRPr>
          </a:p>
          <a:p>
            <a:pPr algn="r"/>
            <a:endParaRPr lang="en" sz="1733">
              <a:solidFill>
                <a:schemeClr val="dk2"/>
              </a:solidFill>
              <a:latin typeface="Maven Pro"/>
              <a:ea typeface="Maven Pro"/>
              <a:cs typeface="Maven Pro"/>
              <a:sym typeface="Maven Pro"/>
            </a:endParaRPr>
          </a:p>
        </p:txBody>
      </p:sp>
      <p:sp>
        <p:nvSpPr>
          <p:cNvPr id="1188" name="Google Shape;1188;p53"/>
          <p:cNvSpPr txBox="1">
            <a:spLocks noGrp="1"/>
          </p:cNvSpPr>
          <p:nvPr>
            <p:ph type="title"/>
          </p:nvPr>
        </p:nvSpPr>
        <p:spPr>
          <a:xfrm>
            <a:off x="415600" y="318433"/>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400"/>
              <a:buFont typeface="Maven Pro SemiBold"/>
              <a:buNone/>
              <a:defRPr sz="3200">
                <a:latin typeface="Maven Pro SemiBold"/>
                <a:ea typeface="Maven Pro SemiBold"/>
                <a:cs typeface="Maven Pro SemiBold"/>
                <a:sym typeface="Maven Pro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466515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5950A12-26F3-6A41-9F79-9956BBF4F863}"/>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FC922691-74B5-FC4B-9320-5FDBB1055A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2115849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4332176-1178-DF4F-8235-F7FEC155B73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1DD42E4-FAFB-0148-B5A6-0044369EBBCB}"/>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ACA34136-F2A5-224D-9E5D-703A28D0C602}"/>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630194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84035C9-2510-744E-8997-48A32CE0DC72}"/>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C6806AD0-CEF1-A544-AB96-61C558DAD4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A047E2B9-83AD-6347-A219-18C92173F584}"/>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59B7813B-2E91-1341-AF63-CD9205A050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049FDAEB-DC44-EA4D-A7CB-3C5E70B72F82}"/>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254066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93239B4-C8C4-D941-8C5C-B09D07E5E7AB}"/>
              </a:ext>
            </a:extLst>
          </p:cNvPr>
          <p:cNvSpPr>
            <a:spLocks noGrp="1"/>
          </p:cNvSpPr>
          <p:nvPr>
            <p:ph type="title"/>
          </p:nvPr>
        </p:nvSpPr>
        <p:spPr>
          <a:xfrm>
            <a:off x="747889" y="2766218"/>
            <a:ext cx="10515600" cy="1325563"/>
          </a:xfrm>
        </p:spPr>
        <p:txBody>
          <a:bodyPr/>
          <a:lstStyle>
            <a:lvl1pPr algn="ctr">
              <a:defRPr/>
            </a:lvl1pPr>
          </a:lstStyle>
          <a:p>
            <a:r>
              <a:rPr lang="nb-NO"/>
              <a:t>Klikk for å redigere tittelstil</a:t>
            </a:r>
          </a:p>
        </p:txBody>
      </p:sp>
    </p:spTree>
    <p:extLst>
      <p:ext uri="{BB962C8B-B14F-4D97-AF65-F5344CB8AC3E}">
        <p14:creationId xmlns:p14="http://schemas.microsoft.com/office/powerpoint/2010/main" val="3875551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8294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384351F-8F04-FE48-AB52-02CB17114A1C}"/>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536738EB-3E94-7B47-89E7-D6B17CF245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6D81E2C6-DA4C-524A-8ECC-B8CF44A678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Tree>
    <p:extLst>
      <p:ext uri="{BB962C8B-B14F-4D97-AF65-F5344CB8AC3E}">
        <p14:creationId xmlns:p14="http://schemas.microsoft.com/office/powerpoint/2010/main" val="3322392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4C088C6-8C10-744D-B691-8032B2827782}"/>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6AEE9DBC-D07F-354B-837D-B6F307336A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18217779-A1B6-4944-9289-95A2DA2B02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Tree>
    <p:extLst>
      <p:ext uri="{BB962C8B-B14F-4D97-AF65-F5344CB8AC3E}">
        <p14:creationId xmlns:p14="http://schemas.microsoft.com/office/powerpoint/2010/main" val="243060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E7DDC844-9B7B-5E4C-BAD5-FFC2CE2C77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54A6E38F-99C7-7249-919F-3E532DE813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8" name="Bilde 7">
            <a:extLst>
              <a:ext uri="{FF2B5EF4-FFF2-40B4-BE49-F238E27FC236}">
                <a16:creationId xmlns:a16="http://schemas.microsoft.com/office/drawing/2014/main" id="{6A08E5B9-255C-C447-873C-2412C26C1289}"/>
              </a:ext>
            </a:extLst>
          </p:cNvPr>
          <p:cNvPicPr>
            <a:picLocks noChangeAspect="1"/>
          </p:cNvPicPr>
          <p:nvPr userDrawn="1"/>
        </p:nvPicPr>
        <p:blipFill>
          <a:blip r:embed="rId15"/>
          <a:stretch>
            <a:fillRect/>
          </a:stretch>
        </p:blipFill>
        <p:spPr>
          <a:xfrm>
            <a:off x="223441" y="6472997"/>
            <a:ext cx="800290" cy="213410"/>
          </a:xfrm>
          <a:prstGeom prst="rect">
            <a:avLst/>
          </a:prstGeom>
        </p:spPr>
      </p:pic>
    </p:spTree>
    <p:extLst>
      <p:ext uri="{BB962C8B-B14F-4D97-AF65-F5344CB8AC3E}">
        <p14:creationId xmlns:p14="http://schemas.microsoft.com/office/powerpoint/2010/main" val="1121554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74" r:id="rId10"/>
    <p:sldLayoutId id="2147483675" r:id="rId11"/>
    <p:sldLayoutId id="2147483676" r:id="rId12"/>
    <p:sldLayoutId id="2147483677" r:id="rId13"/>
  </p:sldLayoutIdLst>
  <p:txStyles>
    <p:titleStyle>
      <a:lvl1pPr algn="l" defTabSz="914400" rtl="0" eaLnBrk="1" latinLnBrk="0" hangingPunct="1">
        <a:lnSpc>
          <a:spcPct val="90000"/>
        </a:lnSpc>
        <a:spcBef>
          <a:spcPct val="0"/>
        </a:spcBef>
        <a:buNone/>
        <a:defRPr sz="4400" kern="1200">
          <a:solidFill>
            <a:schemeClr val="tx1"/>
          </a:solidFill>
          <a:latin typeface="Haffer" pitchFamily="2" charset="77"/>
          <a:ea typeface="+mj-ea"/>
          <a:cs typeface="Haffer" pitchFamily="2" charset="77"/>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Haffer" pitchFamily="2" charset="77"/>
          <a:ea typeface="+mn-ea"/>
          <a:cs typeface="Haffer" pitchFamily="2" charset="77"/>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Haffer" pitchFamily="2" charset="77"/>
          <a:ea typeface="+mn-ea"/>
          <a:cs typeface="Haffer" pitchFamily="2" charset="77"/>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Haffer" pitchFamily="2" charset="77"/>
          <a:ea typeface="+mn-ea"/>
          <a:cs typeface="Haffer" pitchFamily="2" charset="77"/>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Haffer" pitchFamily="2" charset="77"/>
          <a:ea typeface="+mn-ea"/>
          <a:cs typeface="Haffer" pitchFamily="2" charset="77"/>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Haffer" pitchFamily="2" charset="77"/>
          <a:ea typeface="+mn-ea"/>
          <a:cs typeface="Haffer"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F0035"/>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DA827ACC-2FFC-5A47-9806-466DD9F191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28667CA1-20C0-BB4A-8C15-D4F093ECA6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8" name="Bilde 7" descr="Et bilde som inneholder tekst, utklipp&#10;&#10;Automatisk generert beskrivelse">
            <a:extLst>
              <a:ext uri="{FF2B5EF4-FFF2-40B4-BE49-F238E27FC236}">
                <a16:creationId xmlns:a16="http://schemas.microsoft.com/office/drawing/2014/main" id="{8728298E-1EAF-1F4B-BCAD-17112CEF7EF1}"/>
              </a:ext>
            </a:extLst>
          </p:cNvPr>
          <p:cNvPicPr>
            <a:picLocks noChangeAspect="1"/>
          </p:cNvPicPr>
          <p:nvPr userDrawn="1"/>
        </p:nvPicPr>
        <p:blipFill>
          <a:blip r:embed="rId14"/>
          <a:stretch>
            <a:fillRect/>
          </a:stretch>
        </p:blipFill>
        <p:spPr>
          <a:xfrm>
            <a:off x="225110" y="6492875"/>
            <a:ext cx="760311" cy="202750"/>
          </a:xfrm>
          <a:prstGeom prst="rect">
            <a:avLst/>
          </a:prstGeom>
        </p:spPr>
      </p:pic>
    </p:spTree>
    <p:extLst>
      <p:ext uri="{BB962C8B-B14F-4D97-AF65-F5344CB8AC3E}">
        <p14:creationId xmlns:p14="http://schemas.microsoft.com/office/powerpoint/2010/main" val="3424418434"/>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8" r:id="rId11"/>
    <p:sldLayoutId id="2147483679" r:id="rId12"/>
  </p:sldLayoutIdLst>
  <p:txStyles>
    <p:titleStyle>
      <a:lvl1pPr algn="l" defTabSz="914400" rtl="0" eaLnBrk="1" latinLnBrk="0" hangingPunct="1">
        <a:lnSpc>
          <a:spcPct val="90000"/>
        </a:lnSpc>
        <a:spcBef>
          <a:spcPct val="0"/>
        </a:spcBef>
        <a:buNone/>
        <a:defRPr sz="4400" kern="1200">
          <a:solidFill>
            <a:schemeClr val="bg1"/>
          </a:solidFill>
          <a:latin typeface="Haffer" pitchFamily="2" charset="77"/>
          <a:ea typeface="+mj-ea"/>
          <a:cs typeface="Haffer"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Haffer" pitchFamily="2" charset="77"/>
          <a:ea typeface="+mn-ea"/>
          <a:cs typeface="Haffer"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Haffer" pitchFamily="2" charset="77"/>
          <a:ea typeface="+mn-ea"/>
          <a:cs typeface="Haffer"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Haffer" pitchFamily="2" charset="77"/>
          <a:ea typeface="+mn-ea"/>
          <a:cs typeface="Haffer"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affer" pitchFamily="2" charset="77"/>
          <a:ea typeface="+mn-ea"/>
          <a:cs typeface="Haffer"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affer" pitchFamily="2" charset="77"/>
          <a:ea typeface="+mn-ea"/>
          <a:cs typeface="Haffer"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microsoft.com/office/2007/relationships/hdphoto" Target="../media/hdphoto1.wdp"/><Relationship Id="rId5" Type="http://schemas.openxmlformats.org/officeDocument/2006/relationships/image" Target="../media/image49.jpe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21.xml"/><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chart" Target="../charts/chart1.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59.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svg"/><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image" Target="../media/image63.png"/><Relationship Id="rId5" Type="http://schemas.openxmlformats.org/officeDocument/2006/relationships/image" Target="../media/image62.svg"/><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65.png"/><Relationship Id="rId2" Type="http://schemas.openxmlformats.org/officeDocument/2006/relationships/notesSlide" Target="../notesSlides/notesSlide22.xml"/><Relationship Id="rId1" Type="http://schemas.openxmlformats.org/officeDocument/2006/relationships/slideLayout" Target="../slideLayouts/slideLayout24.xml"/><Relationship Id="rId6" Type="http://schemas.microsoft.com/office/2007/relationships/hdphoto" Target="../media/hdphoto1.wdp"/><Relationship Id="rId5" Type="http://schemas.openxmlformats.org/officeDocument/2006/relationships/image" Target="../media/image49.jpe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png"/><Relationship Id="rId21" Type="http://schemas.openxmlformats.org/officeDocument/2006/relationships/image" Target="../media/image29.png"/><Relationship Id="rId34" Type="http://schemas.openxmlformats.org/officeDocument/2006/relationships/image" Target="../media/image42.jpeg"/><Relationship Id="rId7" Type="http://schemas.openxmlformats.org/officeDocument/2006/relationships/image" Target="../media/image15.png"/><Relationship Id="rId12" Type="http://schemas.openxmlformats.org/officeDocument/2006/relationships/image" Target="../media/image20.jpeg"/><Relationship Id="rId17" Type="http://schemas.openxmlformats.org/officeDocument/2006/relationships/image" Target="../media/image25.jpeg"/><Relationship Id="rId25" Type="http://schemas.openxmlformats.org/officeDocument/2006/relationships/image" Target="../media/image33.jpeg"/><Relationship Id="rId33" Type="http://schemas.openxmlformats.org/officeDocument/2006/relationships/image" Target="../media/image41.png"/><Relationship Id="rId2" Type="http://schemas.openxmlformats.org/officeDocument/2006/relationships/notesSlide" Target="../notesSlides/notesSlide5.xml"/><Relationship Id="rId16" Type="http://schemas.openxmlformats.org/officeDocument/2006/relationships/image" Target="../media/image24.png"/><Relationship Id="rId20" Type="http://schemas.openxmlformats.org/officeDocument/2006/relationships/image" Target="../media/image28.jpeg"/><Relationship Id="rId29" Type="http://schemas.openxmlformats.org/officeDocument/2006/relationships/image" Target="../media/image37.tiff"/><Relationship Id="rId1" Type="http://schemas.openxmlformats.org/officeDocument/2006/relationships/slideLayout" Target="../slideLayouts/slideLayout10.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png"/><Relationship Id="rId32" Type="http://schemas.openxmlformats.org/officeDocument/2006/relationships/image" Target="../media/image40.png"/><Relationship Id="rId37" Type="http://schemas.openxmlformats.org/officeDocument/2006/relationships/image" Target="../media/image45.png"/><Relationship Id="rId5" Type="http://schemas.openxmlformats.org/officeDocument/2006/relationships/image" Target="../media/image13.jpeg"/><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6.tiff"/><Relationship Id="rId36" Type="http://schemas.openxmlformats.org/officeDocument/2006/relationships/image" Target="../media/image44.png"/><Relationship Id="rId10" Type="http://schemas.openxmlformats.org/officeDocument/2006/relationships/image" Target="../media/image18.png"/><Relationship Id="rId19" Type="http://schemas.openxmlformats.org/officeDocument/2006/relationships/image" Target="../media/image27.png"/><Relationship Id="rId31" Type="http://schemas.openxmlformats.org/officeDocument/2006/relationships/image" Target="../media/image39.pn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tiff"/><Relationship Id="rId30" Type="http://schemas.openxmlformats.org/officeDocument/2006/relationships/image" Target="../media/image38.png"/><Relationship Id="rId35" Type="http://schemas.openxmlformats.org/officeDocument/2006/relationships/image" Target="../media/image43.jpeg"/><Relationship Id="rId8" Type="http://schemas.openxmlformats.org/officeDocument/2006/relationships/image" Target="../media/image16.tiff"/><Relationship Id="rId3"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D53F6E-FBB9-EE97-B9B0-AAD9459D5A3E}"/>
              </a:ext>
            </a:extLst>
          </p:cNvPr>
          <p:cNvSpPr>
            <a:spLocks noGrp="1"/>
          </p:cNvSpPr>
          <p:nvPr>
            <p:ph type="ctrTitle"/>
          </p:nvPr>
        </p:nvSpPr>
        <p:spPr>
          <a:xfrm>
            <a:off x="1470211" y="1122363"/>
            <a:ext cx="10035989" cy="2387600"/>
          </a:xfrm>
        </p:spPr>
        <p:txBody>
          <a:bodyPr>
            <a:normAutofit/>
          </a:bodyPr>
          <a:lstStyle/>
          <a:p>
            <a:r>
              <a:rPr lang="en-GB" sz="6000" dirty="0">
                <a:latin typeface="Haffer"/>
              </a:rPr>
              <a:t>A “Shared IAM”  solution for Norway´s higher education</a:t>
            </a:r>
          </a:p>
        </p:txBody>
      </p:sp>
      <p:sp>
        <p:nvSpPr>
          <p:cNvPr id="3" name="Undertittel 2">
            <a:extLst>
              <a:ext uri="{FF2B5EF4-FFF2-40B4-BE49-F238E27FC236}">
                <a16:creationId xmlns:a16="http://schemas.microsoft.com/office/drawing/2014/main" id="{3C49B5F6-0018-F62E-FFC5-CEF7903F4EBA}"/>
              </a:ext>
            </a:extLst>
          </p:cNvPr>
          <p:cNvSpPr>
            <a:spLocks noGrp="1"/>
          </p:cNvSpPr>
          <p:nvPr>
            <p:ph type="subTitle" idx="1"/>
          </p:nvPr>
        </p:nvSpPr>
        <p:spPr>
          <a:xfrm>
            <a:off x="1470211" y="4614673"/>
            <a:ext cx="9144000" cy="1878594"/>
          </a:xfrm>
        </p:spPr>
        <p:txBody>
          <a:bodyPr vert="horz" lIns="91440" tIns="45720" rIns="91440" bIns="45720" rtlCol="0" anchor="t">
            <a:normAutofit/>
          </a:bodyPr>
          <a:lstStyle/>
          <a:p>
            <a:r>
              <a:rPr lang="en-GB" dirty="0">
                <a:latin typeface="Haffer"/>
              </a:rPr>
              <a:t>Kjell J Sivertsen</a:t>
            </a:r>
          </a:p>
          <a:p>
            <a:r>
              <a:rPr lang="en-GB" dirty="0">
                <a:latin typeface="Haffer"/>
              </a:rPr>
              <a:t>Product Area Manager for IAM and Mule</a:t>
            </a:r>
          </a:p>
          <a:p>
            <a:r>
              <a:rPr lang="nb-NO" dirty="0">
                <a:latin typeface="Haffer"/>
              </a:rPr>
              <a:t>June 11th, 2025</a:t>
            </a:r>
            <a:endParaRPr lang="nb-NO" dirty="0"/>
          </a:p>
          <a:p>
            <a:r>
              <a:rPr lang="nb-NO" dirty="0">
                <a:latin typeface="Haffer"/>
              </a:rPr>
              <a:t>TNC ‘25, Brighton, UK</a:t>
            </a:r>
          </a:p>
          <a:p>
            <a:endParaRPr lang="nb-NO" dirty="0"/>
          </a:p>
        </p:txBody>
      </p:sp>
    </p:spTree>
    <p:extLst>
      <p:ext uri="{BB962C8B-B14F-4D97-AF65-F5344CB8AC3E}">
        <p14:creationId xmlns:p14="http://schemas.microsoft.com/office/powerpoint/2010/main" val="73005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63"/>
        <p:cNvGrpSpPr/>
        <p:nvPr/>
      </p:nvGrpSpPr>
      <p:grpSpPr>
        <a:xfrm>
          <a:off x="0" y="0"/>
          <a:ext cx="0" cy="0"/>
          <a:chOff x="0" y="0"/>
          <a:chExt cx="0" cy="0"/>
        </a:xfrm>
      </p:grpSpPr>
      <p:sp>
        <p:nvSpPr>
          <p:cNvPr id="4964" name="Google Shape;4964;p170"/>
          <p:cNvSpPr txBox="1">
            <a:spLocks noGrp="1"/>
          </p:cNvSpPr>
          <p:nvPr>
            <p:ph type="subTitle" idx="1"/>
          </p:nvPr>
        </p:nvSpPr>
        <p:spPr>
          <a:xfrm>
            <a:off x="1092833" y="3202033"/>
            <a:ext cx="2709200" cy="877600"/>
          </a:xfrm>
          <a:prstGeom prst="rect">
            <a:avLst/>
          </a:prstGeom>
        </p:spPr>
        <p:txBody>
          <a:bodyPr spcFirstLastPara="1" vert="horz" wrap="square" lIns="121900" tIns="121900" rIns="121900" bIns="121900" rtlCol="0" anchor="t" anchorCtr="0">
            <a:noAutofit/>
          </a:bodyPr>
          <a:lstStyle/>
          <a:p>
            <a:pPr marL="0" indent="0" algn="l">
              <a:spcAft>
                <a:spcPts val="1600"/>
              </a:spcAft>
              <a:buSzPts val="852"/>
            </a:pPr>
            <a:r>
              <a:rPr lang="en" sz="1600" dirty="0">
                <a:latin typeface="Roboto"/>
                <a:ea typeface="Roboto"/>
                <a:cs typeface="Roboto"/>
                <a:sym typeface="Roboto"/>
              </a:rPr>
              <a:t>Balanced central control with institutional autonomy</a:t>
            </a:r>
            <a:endParaRPr sz="1600" dirty="0"/>
          </a:p>
        </p:txBody>
      </p:sp>
      <p:sp>
        <p:nvSpPr>
          <p:cNvPr id="4965" name="Google Shape;4965;p170"/>
          <p:cNvSpPr txBox="1">
            <a:spLocks noGrp="1"/>
          </p:cNvSpPr>
          <p:nvPr>
            <p:ph type="subTitle" idx="2"/>
          </p:nvPr>
        </p:nvSpPr>
        <p:spPr>
          <a:prstGeom prst="rect">
            <a:avLst/>
          </a:prstGeom>
        </p:spPr>
        <p:txBody>
          <a:bodyPr spcFirstLastPara="1" vert="horz" wrap="square" lIns="121900" tIns="121900" rIns="121900" bIns="121900" rtlCol="0" anchor="t" anchorCtr="0">
            <a:normAutofit lnSpcReduction="10000"/>
          </a:bodyPr>
          <a:lstStyle/>
          <a:p>
            <a:pPr marL="0" indent="0" algn="l">
              <a:spcAft>
                <a:spcPts val="1600"/>
              </a:spcAft>
            </a:pPr>
            <a:r>
              <a:rPr lang="en" sz="1600">
                <a:latin typeface="Roboto"/>
                <a:ea typeface="Roboto"/>
                <a:cs typeface="Roboto"/>
                <a:sym typeface="Roboto"/>
              </a:rPr>
              <a:t>Cost-effective without compromising quality</a:t>
            </a:r>
            <a:endParaRPr sz="1600"/>
          </a:p>
        </p:txBody>
      </p:sp>
      <p:sp>
        <p:nvSpPr>
          <p:cNvPr id="4966" name="Google Shape;4966;p170"/>
          <p:cNvSpPr txBox="1">
            <a:spLocks noGrp="1"/>
          </p:cNvSpPr>
          <p:nvPr>
            <p:ph type="subTitle" idx="3"/>
          </p:nvPr>
        </p:nvSpPr>
        <p:spPr>
          <a:prstGeom prst="rect">
            <a:avLst/>
          </a:prstGeom>
        </p:spPr>
        <p:txBody>
          <a:bodyPr spcFirstLastPara="1" vert="horz" wrap="square" lIns="121900" tIns="121900" rIns="121900" bIns="121900" rtlCol="0" anchor="t" anchorCtr="0">
            <a:normAutofit lnSpcReduction="10000"/>
          </a:bodyPr>
          <a:lstStyle/>
          <a:p>
            <a:pPr marL="0" indent="0" algn="l">
              <a:spcAft>
                <a:spcPts val="1600"/>
              </a:spcAft>
            </a:pPr>
            <a:r>
              <a:rPr lang="en" sz="1600" dirty="0">
                <a:latin typeface="Roboto"/>
                <a:ea typeface="Roboto"/>
                <a:cs typeface="Roboto"/>
                <a:sym typeface="Roboto"/>
              </a:rPr>
              <a:t>Needed flexibility, security, and reliability</a:t>
            </a:r>
            <a:endParaRPr sz="1600" dirty="0"/>
          </a:p>
        </p:txBody>
      </p:sp>
      <p:sp>
        <p:nvSpPr>
          <p:cNvPr id="4967" name="Google Shape;4967;p170"/>
          <p:cNvSpPr txBox="1">
            <a:spLocks noGrp="1"/>
          </p:cNvSpPr>
          <p:nvPr>
            <p:ph type="subTitle" idx="4"/>
          </p:nvPr>
        </p:nvSpPr>
        <p:spPr>
          <a:prstGeom prst="rect">
            <a:avLst/>
          </a:prstGeom>
        </p:spPr>
        <p:txBody>
          <a:bodyPr spcFirstLastPara="1" vert="horz" wrap="square" lIns="121900" tIns="121900" rIns="121900" bIns="121900" rtlCol="0" anchor="t" anchorCtr="0">
            <a:normAutofit lnSpcReduction="10000"/>
          </a:bodyPr>
          <a:lstStyle/>
          <a:p>
            <a:pPr marL="0" indent="0">
              <a:spcAft>
                <a:spcPts val="1600"/>
              </a:spcAft>
            </a:pPr>
            <a:r>
              <a:rPr lang="en" sz="1600">
                <a:latin typeface="Roboto"/>
                <a:ea typeface="Roboto"/>
                <a:cs typeface="Roboto"/>
                <a:sym typeface="Roboto"/>
              </a:rPr>
              <a:t>Automation to reduce IT workload</a:t>
            </a:r>
            <a:endParaRPr sz="1600"/>
          </a:p>
        </p:txBody>
      </p:sp>
      <p:sp>
        <p:nvSpPr>
          <p:cNvPr id="4968" name="Google Shape;4968;p170"/>
          <p:cNvSpPr txBox="1">
            <a:spLocks noGrp="1"/>
          </p:cNvSpPr>
          <p:nvPr>
            <p:ph type="subTitle" idx="5"/>
          </p:nvPr>
        </p:nvSpPr>
        <p:spPr>
          <a:prstGeom prst="rect">
            <a:avLst/>
          </a:prstGeom>
        </p:spPr>
        <p:txBody>
          <a:bodyPr spcFirstLastPara="1" vert="horz" wrap="square" lIns="121900" tIns="121900" rIns="121900" bIns="121900" rtlCol="0" anchor="t" anchorCtr="0">
            <a:normAutofit lnSpcReduction="10000"/>
          </a:bodyPr>
          <a:lstStyle/>
          <a:p>
            <a:pPr marL="0" indent="0">
              <a:spcAft>
                <a:spcPts val="1600"/>
              </a:spcAft>
            </a:pPr>
            <a:r>
              <a:rPr lang="en" sz="1600" dirty="0">
                <a:latin typeface="Roboto"/>
                <a:ea typeface="Roboto"/>
                <a:cs typeface="Roboto"/>
                <a:sym typeface="Roboto"/>
              </a:rPr>
              <a:t>Automatic life-cycle management of users</a:t>
            </a:r>
            <a:endParaRPr sz="1600" dirty="0"/>
          </a:p>
        </p:txBody>
      </p:sp>
      <p:sp>
        <p:nvSpPr>
          <p:cNvPr id="4969" name="Google Shape;4969;p170"/>
          <p:cNvSpPr txBox="1">
            <a:spLocks noGrp="1"/>
          </p:cNvSpPr>
          <p:nvPr>
            <p:ph type="subTitle" idx="6"/>
          </p:nvPr>
        </p:nvSpPr>
        <p:spPr>
          <a:prstGeom prst="rect">
            <a:avLst/>
          </a:prstGeom>
        </p:spPr>
        <p:txBody>
          <a:bodyPr spcFirstLastPara="1" vert="horz" wrap="square" lIns="121900" tIns="121900" rIns="121900" bIns="121900" rtlCol="0" anchor="t" anchorCtr="0">
            <a:normAutofit/>
          </a:bodyPr>
          <a:lstStyle/>
          <a:p>
            <a:pPr marL="0" indent="0">
              <a:spcAft>
                <a:spcPts val="1600"/>
              </a:spcAft>
            </a:pPr>
            <a:r>
              <a:rPr lang="en" sz="1600">
                <a:latin typeface="Roboto"/>
                <a:ea typeface="Roboto"/>
                <a:cs typeface="Roboto"/>
                <a:sym typeface="Roboto"/>
              </a:rPr>
              <a:t>Self-service capabilities</a:t>
            </a:r>
            <a:endParaRPr sz="1200"/>
          </a:p>
        </p:txBody>
      </p:sp>
      <p:sp>
        <p:nvSpPr>
          <p:cNvPr id="4970" name="Google Shape;4970;p170"/>
          <p:cNvSpPr txBox="1">
            <a:spLocks noGrp="1"/>
          </p:cNvSpPr>
          <p:nvPr>
            <p:ph type="sldNum" idx="12"/>
          </p:nvPr>
        </p:nvSpPr>
        <p:spPr>
          <a:prstGeom prst="rect">
            <a:avLst/>
          </a:prstGeom>
        </p:spPr>
        <p:txBody>
          <a:bodyPr spcFirstLastPara="1" wrap="square" lIns="121900" tIns="121900" rIns="121900" bIns="121900" anchor="t" anchorCtr="0">
            <a:normAutofit fontScale="25000" lnSpcReduction="20000"/>
          </a:bodyPr>
          <a:lstStyle/>
          <a:p>
            <a:fld id="{00000000-1234-1234-1234-123412341234}" type="slidenum">
              <a:rPr lang="en"/>
              <a:pPr/>
              <a:t>10</a:t>
            </a:fld>
            <a:endParaRPr>
              <a:solidFill>
                <a:srgbClr val="666666"/>
              </a:solidFill>
            </a:endParaRPr>
          </a:p>
          <a:p>
            <a:pPr algn="r"/>
            <a:endParaRPr sz="1733">
              <a:solidFill>
                <a:schemeClr val="dk2"/>
              </a:solidFill>
              <a:latin typeface="Maven Pro"/>
              <a:ea typeface="Maven Pro"/>
              <a:cs typeface="Maven Pro"/>
              <a:sym typeface="Maven Pro"/>
            </a:endParaRPr>
          </a:p>
        </p:txBody>
      </p:sp>
      <p:sp>
        <p:nvSpPr>
          <p:cNvPr id="4971" name="Google Shape;4971;p170"/>
          <p:cNvSpPr txBox="1">
            <a:spLocks noGrp="1"/>
          </p:cNvSpPr>
          <p:nvPr>
            <p:ph type="title"/>
          </p:nvPr>
        </p:nvSpPr>
        <p:spPr>
          <a:xfrm>
            <a:off x="617488" y="382346"/>
            <a:ext cx="11360800" cy="763600"/>
          </a:xfrm>
          <a:prstGeom prst="rect">
            <a:avLst/>
          </a:prstGeom>
        </p:spPr>
        <p:txBody>
          <a:bodyPr spcFirstLastPara="1" vert="horz" wrap="square" lIns="121900" tIns="121900" rIns="121900" bIns="121900" rtlCol="0" anchor="t" anchorCtr="0">
            <a:noAutofit/>
          </a:bodyPr>
          <a:lstStyle/>
          <a:p>
            <a:r>
              <a:rPr lang="en" sz="4400" dirty="0">
                <a:latin typeface="Heffer"/>
                <a:ea typeface="Roboto"/>
                <a:cs typeface="Roboto"/>
                <a:sym typeface="Roboto"/>
              </a:rPr>
              <a:t>The Search for a Solution</a:t>
            </a:r>
            <a:endParaRPr sz="4400" dirty="0">
              <a:latin typeface="Heffer"/>
              <a:ea typeface="Roboto"/>
              <a:cs typeface="Roboto"/>
              <a:sym typeface="Roboto"/>
            </a:endParaRPr>
          </a:p>
          <a:p>
            <a:endParaRPr sz="3600" dirty="0">
              <a:latin typeface="Heffer"/>
            </a:endParaRPr>
          </a:p>
        </p:txBody>
      </p:sp>
      <p:sp>
        <p:nvSpPr>
          <p:cNvPr id="4972" name="Google Shape;4972;p170"/>
          <p:cNvSpPr/>
          <p:nvPr/>
        </p:nvSpPr>
        <p:spPr>
          <a:xfrm>
            <a:off x="188767" y="6333700"/>
            <a:ext cx="11629200" cy="450800"/>
          </a:xfrm>
          <a:prstGeom prst="rect">
            <a:avLst/>
          </a:prstGeom>
          <a:solidFill>
            <a:schemeClr val="accent1"/>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Maven Pro"/>
              <a:ea typeface="Maven Pro"/>
              <a:cs typeface="Maven Pro"/>
              <a:sym typeface="Maven Pr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8B104-0B79-9ADF-B999-C469442A9A07}"/>
            </a:ext>
          </a:extLst>
        </p:cNvPr>
        <p:cNvGrpSpPr/>
        <p:nvPr/>
      </p:nvGrpSpPr>
      <p:grpSpPr>
        <a:xfrm>
          <a:off x="0" y="0"/>
          <a:ext cx="0" cy="0"/>
          <a:chOff x="0" y="0"/>
          <a:chExt cx="0" cy="0"/>
        </a:xfrm>
      </p:grpSpPr>
      <p:sp>
        <p:nvSpPr>
          <p:cNvPr id="5" name="TekstSylinder 4">
            <a:extLst>
              <a:ext uri="{FF2B5EF4-FFF2-40B4-BE49-F238E27FC236}">
                <a16:creationId xmlns:a16="http://schemas.microsoft.com/office/drawing/2014/main" id="{3E3AD630-B7FC-4BFB-F992-7B75DE4DAA98}"/>
              </a:ext>
            </a:extLst>
          </p:cNvPr>
          <p:cNvSpPr txBox="1"/>
          <p:nvPr/>
        </p:nvSpPr>
        <p:spPr>
          <a:xfrm>
            <a:off x="8314738" y="3553418"/>
            <a:ext cx="3819822" cy="369332"/>
          </a:xfrm>
          <a:prstGeom prst="rect">
            <a:avLst/>
          </a:prstGeom>
          <a:noFill/>
        </p:spPr>
        <p:txBody>
          <a:bodyPr wrap="square" rtlCol="0">
            <a:spAutoFit/>
          </a:bodyPr>
          <a:lstStyle/>
          <a:p>
            <a:pPr marL="342891" indent="-342891">
              <a:spcAft>
                <a:spcPts val="600"/>
              </a:spcAft>
            </a:pPr>
            <a:r>
              <a:rPr lang="en-GB" b="1" noProof="0" dirty="0"/>
              <a:t>More effective operation</a:t>
            </a:r>
          </a:p>
        </p:txBody>
      </p:sp>
      <p:pic>
        <p:nvPicPr>
          <p:cNvPr id="6" name="Picture 3">
            <a:extLst>
              <a:ext uri="{FF2B5EF4-FFF2-40B4-BE49-F238E27FC236}">
                <a16:creationId xmlns:a16="http://schemas.microsoft.com/office/drawing/2014/main" id="{1ECC9436-92F3-BE13-276C-E169A1404F3C}"/>
              </a:ext>
            </a:extLst>
          </p:cNvPr>
          <p:cNvPicPr>
            <a:picLocks noChangeAspect="1" noChangeArrowheads="1"/>
          </p:cNvPicPr>
          <p:nvPr/>
        </p:nvPicPr>
        <p:blipFill>
          <a:blip r:embed="rId3" cstate="print"/>
          <a:srcRect/>
          <a:stretch>
            <a:fillRect/>
          </a:stretch>
        </p:blipFill>
        <p:spPr bwMode="auto">
          <a:xfrm>
            <a:off x="8471036" y="1353946"/>
            <a:ext cx="3144391" cy="1924783"/>
          </a:xfrm>
          <a:prstGeom prst="rect">
            <a:avLst/>
          </a:prstGeom>
          <a:noFill/>
          <a:ln w="9525">
            <a:noFill/>
            <a:miter lim="800000"/>
            <a:headEnd/>
            <a:tailEnd/>
          </a:ln>
          <a:effectLst/>
        </p:spPr>
      </p:pic>
      <p:sp>
        <p:nvSpPr>
          <p:cNvPr id="8" name="TekstSylinder 7">
            <a:extLst>
              <a:ext uri="{FF2B5EF4-FFF2-40B4-BE49-F238E27FC236}">
                <a16:creationId xmlns:a16="http://schemas.microsoft.com/office/drawing/2014/main" id="{8C3C5FA5-F625-EAFB-7DEF-3BE6CF5597FC}"/>
              </a:ext>
            </a:extLst>
          </p:cNvPr>
          <p:cNvSpPr txBox="1"/>
          <p:nvPr/>
        </p:nvSpPr>
        <p:spPr>
          <a:xfrm>
            <a:off x="4789715" y="3553418"/>
            <a:ext cx="3525023" cy="369332"/>
          </a:xfrm>
          <a:prstGeom prst="rect">
            <a:avLst/>
          </a:prstGeom>
          <a:noFill/>
        </p:spPr>
        <p:txBody>
          <a:bodyPr wrap="square" rtlCol="0">
            <a:spAutoFit/>
          </a:bodyPr>
          <a:lstStyle/>
          <a:p>
            <a:pPr marL="342891" indent="-342891"/>
            <a:r>
              <a:rPr lang="en-GB" b="1" noProof="0" dirty="0"/>
              <a:t>Security &amp; compliance</a:t>
            </a:r>
          </a:p>
        </p:txBody>
      </p:sp>
      <p:pic>
        <p:nvPicPr>
          <p:cNvPr id="12" name="Picture 6">
            <a:extLst>
              <a:ext uri="{FF2B5EF4-FFF2-40B4-BE49-F238E27FC236}">
                <a16:creationId xmlns:a16="http://schemas.microsoft.com/office/drawing/2014/main" id="{EA461B93-E95F-FF15-5EA8-61B19755C776}"/>
              </a:ext>
            </a:extLst>
          </p:cNvPr>
          <p:cNvPicPr>
            <a:picLocks noChangeAspect="1" noChangeArrowheads="1"/>
          </p:cNvPicPr>
          <p:nvPr/>
        </p:nvPicPr>
        <p:blipFill>
          <a:blip r:embed="rId4" cstate="print"/>
          <a:srcRect/>
          <a:stretch>
            <a:fillRect/>
          </a:stretch>
        </p:blipFill>
        <p:spPr bwMode="auto">
          <a:xfrm>
            <a:off x="5458576" y="1404025"/>
            <a:ext cx="1841914" cy="2025113"/>
          </a:xfrm>
          <a:prstGeom prst="rect">
            <a:avLst/>
          </a:prstGeom>
          <a:noFill/>
          <a:ln w="9525">
            <a:noFill/>
            <a:miter lim="800000"/>
            <a:headEnd/>
            <a:tailEnd/>
          </a:ln>
          <a:effectLst/>
        </p:spPr>
      </p:pic>
      <p:sp>
        <p:nvSpPr>
          <p:cNvPr id="7" name="TekstSylinder 6">
            <a:extLst>
              <a:ext uri="{FF2B5EF4-FFF2-40B4-BE49-F238E27FC236}">
                <a16:creationId xmlns:a16="http://schemas.microsoft.com/office/drawing/2014/main" id="{1A6AA38D-C25A-0084-AD65-B90DC63CDBD8}"/>
              </a:ext>
            </a:extLst>
          </p:cNvPr>
          <p:cNvSpPr txBox="1"/>
          <p:nvPr/>
        </p:nvSpPr>
        <p:spPr>
          <a:xfrm>
            <a:off x="969894" y="3553418"/>
            <a:ext cx="3906906" cy="615553"/>
          </a:xfrm>
          <a:prstGeom prst="rect">
            <a:avLst/>
          </a:prstGeom>
          <a:noFill/>
        </p:spPr>
        <p:txBody>
          <a:bodyPr wrap="square" rtlCol="0">
            <a:spAutoFit/>
          </a:bodyPr>
          <a:lstStyle/>
          <a:p>
            <a:pPr marL="342891" indent="-342891"/>
            <a:r>
              <a:rPr lang="en-GB" b="1" noProof="0" dirty="0"/>
              <a:t>Better end-user experience</a:t>
            </a:r>
          </a:p>
          <a:p>
            <a:pPr marL="185738" indent="-185738">
              <a:spcAft>
                <a:spcPts val="600"/>
              </a:spcAft>
              <a:buFontTx/>
              <a:buChar char="-"/>
            </a:pPr>
            <a:endParaRPr lang="en-GB" sz="1600" noProof="0" dirty="0"/>
          </a:p>
        </p:txBody>
      </p:sp>
      <p:pic>
        <p:nvPicPr>
          <p:cNvPr id="13" name="Picture 12">
            <a:extLst>
              <a:ext uri="{FF2B5EF4-FFF2-40B4-BE49-F238E27FC236}">
                <a16:creationId xmlns:a16="http://schemas.microsoft.com/office/drawing/2014/main" id="{4033F2C2-C87F-52F8-6364-E9853E58D7D5}"/>
              </a:ext>
            </a:extLst>
          </p:cNvPr>
          <p:cNvPicPr>
            <a:picLocks noChangeAspect="1"/>
          </p:cNvPicPr>
          <p:nvPr/>
        </p:nvPicPr>
        <p:blipFill>
          <a:blip r:embed="rId5">
            <a:grayscl/>
            <a:extLst>
              <a:ext uri="{BEBA8EAE-BF5A-486C-A8C5-ECC9F3942E4B}">
                <a14:imgProps xmlns:a14="http://schemas.microsoft.com/office/drawing/2010/main">
                  <a14:imgLayer r:embed="rId6">
                    <a14:imgEffect>
                      <a14:saturation sat="112000"/>
                    </a14:imgEffect>
                  </a14:imgLayer>
                </a14:imgProps>
              </a:ext>
            </a:extLst>
          </a:blip>
          <a:stretch>
            <a:fillRect/>
          </a:stretch>
        </p:blipFill>
        <p:spPr>
          <a:xfrm>
            <a:off x="1465896" y="1436682"/>
            <a:ext cx="2977770" cy="1826012"/>
          </a:xfrm>
          <a:prstGeom prst="rect">
            <a:avLst/>
          </a:prstGeom>
        </p:spPr>
      </p:pic>
      <p:sp>
        <p:nvSpPr>
          <p:cNvPr id="14" name="TekstSylinder 13">
            <a:extLst>
              <a:ext uri="{FF2B5EF4-FFF2-40B4-BE49-F238E27FC236}">
                <a16:creationId xmlns:a16="http://schemas.microsoft.com/office/drawing/2014/main" id="{2D75DBCB-F3DD-5795-A068-A59310B048AB}"/>
              </a:ext>
            </a:extLst>
          </p:cNvPr>
          <p:cNvSpPr txBox="1"/>
          <p:nvPr/>
        </p:nvSpPr>
        <p:spPr>
          <a:xfrm>
            <a:off x="3450770" y="358426"/>
            <a:ext cx="8374947" cy="737598"/>
          </a:xfrm>
          <a:prstGeom prst="rect">
            <a:avLst/>
          </a:prstGeom>
        </p:spPr>
        <p:txBody>
          <a:bodyPr vert="horz" lIns="91440" tIns="45720" rIns="91440" bIns="45720" rtlCol="0" anchor="ctr">
            <a:normAutofit fontScale="97500"/>
          </a:bodyPr>
          <a:lstStyle>
            <a:defPPr>
              <a:defRPr lang="en-NO"/>
            </a:defPPr>
            <a:lvl1pPr algn="r">
              <a:lnSpc>
                <a:spcPct val="90000"/>
              </a:lnSpc>
              <a:spcBef>
                <a:spcPct val="0"/>
              </a:spcBef>
              <a:buNone/>
              <a:defRPr sz="3200">
                <a:latin typeface="+mj-lt"/>
                <a:ea typeface="+mj-ea"/>
                <a:cs typeface="+mj-cs"/>
              </a:defRPr>
            </a:lvl1pPr>
          </a:lstStyle>
          <a:p>
            <a:pPr marL="0" marR="0" lvl="0" indent="0" algn="r" defTabSz="914377" rtl="0" eaLnBrk="1" fontAlgn="auto" latinLnBrk="0" hangingPunct="1">
              <a:lnSpc>
                <a:spcPct val="90000"/>
              </a:lnSpc>
              <a:spcBef>
                <a:spcPct val="0"/>
              </a:spcBef>
              <a:spcAft>
                <a:spcPts val="0"/>
              </a:spcAft>
              <a:buClrTx/>
              <a:buSzTx/>
              <a:buFontTx/>
              <a:buNone/>
              <a:tabLst/>
              <a:defRPr/>
            </a:pPr>
            <a:r>
              <a:rPr lang="en-GB" sz="2400" noProof="0" dirty="0">
                <a:solidFill>
                  <a:srgbClr val="0F0034"/>
                </a:solidFill>
                <a:latin typeface="+mn-lt"/>
              </a:rPr>
              <a:t>Wanted benefits by the introduction of </a:t>
            </a:r>
            <a:br>
              <a:rPr lang="en-GB" sz="2400" noProof="0" dirty="0">
                <a:solidFill>
                  <a:srgbClr val="0F0034"/>
                </a:solidFill>
                <a:latin typeface="+mn-lt"/>
              </a:rPr>
            </a:br>
            <a:r>
              <a:rPr lang="en-GB" sz="2400" noProof="0" dirty="0">
                <a:solidFill>
                  <a:srgbClr val="0F0034"/>
                </a:solidFill>
                <a:latin typeface="+mn-lt"/>
              </a:rPr>
              <a:t>Shared IAM</a:t>
            </a:r>
            <a:endParaRPr kumimoji="0" lang="en-GB" sz="2400" b="0" i="0" u="none" strike="noStrike" kern="1200" cap="none" spc="0" normalizeH="0" baseline="0" noProof="0" dirty="0">
              <a:ln>
                <a:noFill/>
              </a:ln>
              <a:solidFill>
                <a:srgbClr val="0F0034"/>
              </a:solidFill>
              <a:effectLst/>
              <a:uLnTx/>
              <a:uFillTx/>
              <a:latin typeface="+mn-lt"/>
              <a:ea typeface="+mj-ea"/>
              <a:cs typeface="+mj-cs"/>
            </a:endParaRPr>
          </a:p>
        </p:txBody>
      </p:sp>
      <p:pic>
        <p:nvPicPr>
          <p:cNvPr id="10" name="Bilde 9" descr="Et bilde som inneholder symbol, logo, Font, emblem&#10;&#10;Automatisk generert beskrivelse">
            <a:extLst>
              <a:ext uri="{FF2B5EF4-FFF2-40B4-BE49-F238E27FC236}">
                <a16:creationId xmlns:a16="http://schemas.microsoft.com/office/drawing/2014/main" id="{61704A4A-C6EA-DB2D-8366-DD4173A7C3DD}"/>
              </a:ext>
            </a:extLst>
          </p:cNvPr>
          <p:cNvPicPr>
            <a:picLocks noChangeAspect="1"/>
          </p:cNvPicPr>
          <p:nvPr/>
        </p:nvPicPr>
        <p:blipFill>
          <a:blip r:embed="rId7"/>
          <a:stretch>
            <a:fillRect/>
          </a:stretch>
        </p:blipFill>
        <p:spPr>
          <a:xfrm>
            <a:off x="-13109" y="0"/>
            <a:ext cx="1342599" cy="1404025"/>
          </a:xfrm>
          <a:prstGeom prst="rect">
            <a:avLst/>
          </a:prstGeom>
        </p:spPr>
      </p:pic>
    </p:spTree>
    <p:extLst>
      <p:ext uri="{BB962C8B-B14F-4D97-AF65-F5344CB8AC3E}">
        <p14:creationId xmlns:p14="http://schemas.microsoft.com/office/powerpoint/2010/main" val="2578791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C4AA19F-4C21-1644-90B7-34A7D07E40CB}"/>
              </a:ext>
            </a:extLst>
          </p:cNvPr>
          <p:cNvSpPr>
            <a:spLocks noGrp="1"/>
          </p:cNvSpPr>
          <p:nvPr>
            <p:ph type="title"/>
          </p:nvPr>
        </p:nvSpPr>
        <p:spPr/>
        <p:txBody>
          <a:bodyPr/>
          <a:lstStyle/>
          <a:p>
            <a:r>
              <a:rPr lang="en-GB" dirty="0"/>
              <a:t>Some Principles we have followed</a:t>
            </a:r>
          </a:p>
        </p:txBody>
      </p:sp>
    </p:spTree>
    <p:extLst>
      <p:ext uri="{BB962C8B-B14F-4D97-AF65-F5344CB8AC3E}">
        <p14:creationId xmlns:p14="http://schemas.microsoft.com/office/powerpoint/2010/main" val="2852665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76405F-E5B7-594F-0056-EC05E80C1CFF}"/>
              </a:ext>
            </a:extLst>
          </p:cNvPr>
          <p:cNvSpPr>
            <a:spLocks noGrp="1"/>
          </p:cNvSpPr>
          <p:nvPr>
            <p:ph type="title"/>
          </p:nvPr>
        </p:nvSpPr>
        <p:spPr>
          <a:xfrm>
            <a:off x="1428169" y="1465122"/>
            <a:ext cx="8041652" cy="3927755"/>
          </a:xfrm>
        </p:spPr>
        <p:txBody>
          <a:bodyPr>
            <a:noAutofit/>
          </a:bodyPr>
          <a:lstStyle/>
          <a:p>
            <a:pPr>
              <a:lnSpc>
                <a:spcPct val="100000"/>
              </a:lnSpc>
            </a:pPr>
            <a:r>
              <a:rPr lang="en-GB" sz="4800" b="1" u="sng" noProof="0" dirty="0"/>
              <a:t>Basic principles:</a:t>
            </a:r>
            <a:br>
              <a:rPr lang="en-GB" sz="4400" noProof="0" dirty="0"/>
            </a:br>
            <a:br>
              <a:rPr lang="en-GB" sz="1800" noProof="0" dirty="0"/>
            </a:br>
            <a:r>
              <a:rPr lang="en-GB" sz="3200" noProof="0" dirty="0"/>
              <a:t>“Shared IAM” is the authoritative source for </a:t>
            </a:r>
            <a:r>
              <a:rPr lang="en-GB" sz="3200" u="sng" noProof="0" dirty="0"/>
              <a:t>identities</a:t>
            </a:r>
            <a:r>
              <a:rPr lang="en-GB" sz="3200" dirty="0"/>
              <a:t> and</a:t>
            </a:r>
            <a:r>
              <a:rPr lang="en-GB" sz="3200" noProof="0" dirty="0"/>
              <a:t> the </a:t>
            </a:r>
            <a:r>
              <a:rPr lang="en-GB" sz="3200" u="sng" dirty="0"/>
              <a:t>provided access rights.</a:t>
            </a:r>
            <a:r>
              <a:rPr lang="en-GB" sz="3200" u="sng" noProof="0" dirty="0"/>
              <a:t> </a:t>
            </a:r>
            <a:br>
              <a:rPr lang="en-GB" sz="3200" u="sng" noProof="0" dirty="0"/>
            </a:br>
            <a:br>
              <a:rPr lang="en-GB" sz="2000" noProof="0" dirty="0"/>
            </a:br>
            <a:r>
              <a:rPr lang="en-GB" sz="3200" noProof="0" dirty="0"/>
              <a:t>There must exist clear source data</a:t>
            </a:r>
            <a:br>
              <a:rPr lang="en-GB" sz="3200" noProof="0" dirty="0"/>
            </a:br>
            <a:r>
              <a:rPr lang="en-GB" sz="3200" noProof="0" dirty="0"/>
              <a:t>for </a:t>
            </a:r>
            <a:r>
              <a:rPr lang="en-GB" sz="3200" dirty="0"/>
              <a:t>all provided accesses</a:t>
            </a:r>
            <a:br>
              <a:rPr lang="en-GB" sz="3200" noProof="0" dirty="0"/>
            </a:br>
            <a:endParaRPr lang="en-GB" sz="3200" noProof="0" dirty="0"/>
          </a:p>
        </p:txBody>
      </p:sp>
    </p:spTree>
    <p:extLst>
      <p:ext uri="{BB962C8B-B14F-4D97-AF65-F5344CB8AC3E}">
        <p14:creationId xmlns:p14="http://schemas.microsoft.com/office/powerpoint/2010/main" val="3354967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08343D6-9DF1-64E7-6B34-236964818EE5}"/>
              </a:ext>
            </a:extLst>
          </p:cNvPr>
          <p:cNvSpPr>
            <a:spLocks noGrp="1"/>
          </p:cNvSpPr>
          <p:nvPr>
            <p:ph type="ctrTitle"/>
          </p:nvPr>
        </p:nvSpPr>
        <p:spPr>
          <a:xfrm>
            <a:off x="1470211" y="1122363"/>
            <a:ext cx="9549083" cy="2387600"/>
          </a:xfrm>
        </p:spPr>
        <p:txBody>
          <a:bodyPr>
            <a:noAutofit/>
          </a:bodyPr>
          <a:lstStyle/>
          <a:p>
            <a:r>
              <a:rPr lang="en-GB" sz="4800" dirty="0"/>
              <a:t>Team up with a customer which has the same goal as the common vision!</a:t>
            </a:r>
          </a:p>
        </p:txBody>
      </p:sp>
      <p:sp>
        <p:nvSpPr>
          <p:cNvPr id="3" name="Undertittel 2">
            <a:extLst>
              <a:ext uri="{FF2B5EF4-FFF2-40B4-BE49-F238E27FC236}">
                <a16:creationId xmlns:a16="http://schemas.microsoft.com/office/drawing/2014/main" id="{E9579F48-B38C-90BE-EA22-008205D488CC}"/>
              </a:ext>
            </a:extLst>
          </p:cNvPr>
          <p:cNvSpPr>
            <a:spLocks noGrp="1"/>
          </p:cNvSpPr>
          <p:nvPr>
            <p:ph type="subTitle" idx="1"/>
          </p:nvPr>
        </p:nvSpPr>
        <p:spPr/>
        <p:txBody>
          <a:bodyPr/>
          <a:lstStyle/>
          <a:p>
            <a:br>
              <a:rPr lang="en-GB" dirty="0"/>
            </a:br>
            <a:r>
              <a:rPr lang="en-GB" dirty="0"/>
              <a:t>We teamed up with </a:t>
            </a:r>
            <a:r>
              <a:rPr lang="en-GB" dirty="0" err="1"/>
              <a:t>UiB</a:t>
            </a:r>
            <a:r>
              <a:rPr lang="en-GB" dirty="0"/>
              <a:t> – University of Bergen</a:t>
            </a:r>
          </a:p>
        </p:txBody>
      </p:sp>
    </p:spTree>
    <p:extLst>
      <p:ext uri="{BB962C8B-B14F-4D97-AF65-F5344CB8AC3E}">
        <p14:creationId xmlns:p14="http://schemas.microsoft.com/office/powerpoint/2010/main" val="2857880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EB3C3AE-FB8D-5D84-CC48-63CB147E85F6}"/>
              </a:ext>
            </a:extLst>
          </p:cNvPr>
          <p:cNvSpPr>
            <a:spLocks noGrp="1"/>
          </p:cNvSpPr>
          <p:nvPr>
            <p:ph type="title"/>
          </p:nvPr>
        </p:nvSpPr>
        <p:spPr/>
        <p:txBody>
          <a:bodyPr/>
          <a:lstStyle/>
          <a:p>
            <a:endParaRPr lang="nb-NO"/>
          </a:p>
        </p:txBody>
      </p:sp>
      <p:sp>
        <p:nvSpPr>
          <p:cNvPr id="3" name="Plassholder for dato 2">
            <a:extLst>
              <a:ext uri="{FF2B5EF4-FFF2-40B4-BE49-F238E27FC236}">
                <a16:creationId xmlns:a16="http://schemas.microsoft.com/office/drawing/2014/main" id="{413386EE-5398-879F-D1E1-257FFB5C3391}"/>
              </a:ext>
            </a:extLst>
          </p:cNvPr>
          <p:cNvSpPr>
            <a:spLocks noGrp="1"/>
          </p:cNvSpPr>
          <p:nvPr>
            <p:ph type="dt" sz="half" idx="10"/>
          </p:nvPr>
        </p:nvSpPr>
        <p:spPr/>
        <p:txBody>
          <a:bodyPr/>
          <a:lstStyle/>
          <a:p>
            <a:fld id="{E29EE328-6226-484A-88B2-1A70EC2B37DD}" type="datetime1">
              <a:rPr lang="nb-NO" smtClean="0"/>
              <a:t>08.06.2025</a:t>
            </a:fld>
            <a:endParaRPr lang="nb-NO"/>
          </a:p>
        </p:txBody>
      </p:sp>
      <p:sp>
        <p:nvSpPr>
          <p:cNvPr id="4" name="Plassholder for bunntekst 3">
            <a:extLst>
              <a:ext uri="{FF2B5EF4-FFF2-40B4-BE49-F238E27FC236}">
                <a16:creationId xmlns:a16="http://schemas.microsoft.com/office/drawing/2014/main" id="{021B9BC9-5F76-473E-1BA6-3BD98B5D4B83}"/>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BC516E43-231D-B8AF-E9F8-4DE4AD0C3CD3}"/>
              </a:ext>
            </a:extLst>
          </p:cNvPr>
          <p:cNvSpPr>
            <a:spLocks noGrp="1"/>
          </p:cNvSpPr>
          <p:nvPr>
            <p:ph type="sldNum" sz="quarter" idx="12"/>
          </p:nvPr>
        </p:nvSpPr>
        <p:spPr/>
        <p:txBody>
          <a:bodyPr/>
          <a:lstStyle/>
          <a:p>
            <a:fld id="{31CFD7BC-D517-AC45-90D9-8082FCA56916}" type="slidenum">
              <a:rPr lang="nb-NO" smtClean="0"/>
              <a:pPr/>
              <a:t>15</a:t>
            </a:fld>
            <a:endParaRPr lang="nb-NO"/>
          </a:p>
        </p:txBody>
      </p:sp>
      <p:pic>
        <p:nvPicPr>
          <p:cNvPr id="6" name="Bilde 5">
            <a:extLst>
              <a:ext uri="{FF2B5EF4-FFF2-40B4-BE49-F238E27FC236}">
                <a16:creationId xmlns:a16="http://schemas.microsoft.com/office/drawing/2014/main" id="{677E865A-9768-B5DB-6A75-AFFDA3823BE4}"/>
              </a:ext>
            </a:extLst>
          </p:cNvPr>
          <p:cNvPicPr>
            <a:picLocks noChangeAspect="1"/>
          </p:cNvPicPr>
          <p:nvPr/>
        </p:nvPicPr>
        <p:blipFill>
          <a:blip r:embed="rId2"/>
          <a:stretch>
            <a:fillRect/>
          </a:stretch>
        </p:blipFill>
        <p:spPr>
          <a:xfrm>
            <a:off x="0" y="0"/>
            <a:ext cx="12192000" cy="6858000"/>
          </a:xfrm>
          <a:prstGeom prst="rect">
            <a:avLst/>
          </a:prstGeom>
        </p:spPr>
      </p:pic>
      <p:sp>
        <p:nvSpPr>
          <p:cNvPr id="7" name="AutoShape 6" descr="Navigating Identity Lifecycle Management with the IAM Capability ...">
            <a:extLst>
              <a:ext uri="{FF2B5EF4-FFF2-40B4-BE49-F238E27FC236}">
                <a16:creationId xmlns:a16="http://schemas.microsoft.com/office/drawing/2014/main" id="{D36688B9-1F46-2CB1-6D8F-D0249412D186}"/>
              </a:ext>
            </a:extLst>
          </p:cNvPr>
          <p:cNvSpPr>
            <a:spLocks noChangeAspect="1" noChangeArrowheads="1"/>
          </p:cNvSpPr>
          <p:nvPr/>
        </p:nvSpPr>
        <p:spPr bwMode="auto">
          <a:xfrm>
            <a:off x="5470926" y="33147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8" name="TekstSylinder 7">
            <a:extLst>
              <a:ext uri="{FF2B5EF4-FFF2-40B4-BE49-F238E27FC236}">
                <a16:creationId xmlns:a16="http://schemas.microsoft.com/office/drawing/2014/main" id="{9B70B26B-12E9-ED44-7D74-ABE863807C51}"/>
              </a:ext>
            </a:extLst>
          </p:cNvPr>
          <p:cNvSpPr txBox="1"/>
          <p:nvPr/>
        </p:nvSpPr>
        <p:spPr>
          <a:xfrm>
            <a:off x="4008792" y="563202"/>
            <a:ext cx="1343638" cy="646331"/>
          </a:xfrm>
          <a:prstGeom prst="rect">
            <a:avLst/>
          </a:prstGeom>
          <a:noFill/>
        </p:spPr>
        <p:txBody>
          <a:bodyPr wrap="none" rtlCol="0">
            <a:spAutoFit/>
          </a:bodyPr>
          <a:lstStyle/>
          <a:p>
            <a:r>
              <a:rPr lang="nb-NO" sz="3600" b="1" dirty="0" err="1">
                <a:solidFill>
                  <a:schemeClr val="bg1"/>
                </a:solidFill>
              </a:rPr>
              <a:t>Joiner</a:t>
            </a:r>
            <a:endParaRPr lang="nb-NO" b="1" dirty="0">
              <a:solidFill>
                <a:schemeClr val="bg1"/>
              </a:solidFill>
            </a:endParaRPr>
          </a:p>
        </p:txBody>
      </p:sp>
      <p:sp>
        <p:nvSpPr>
          <p:cNvPr id="9" name="TekstSylinder 8">
            <a:extLst>
              <a:ext uri="{FF2B5EF4-FFF2-40B4-BE49-F238E27FC236}">
                <a16:creationId xmlns:a16="http://schemas.microsoft.com/office/drawing/2014/main" id="{03727079-4E10-6512-1BB4-BBADDFBC702C}"/>
              </a:ext>
            </a:extLst>
          </p:cNvPr>
          <p:cNvSpPr txBox="1"/>
          <p:nvPr/>
        </p:nvSpPr>
        <p:spPr>
          <a:xfrm>
            <a:off x="10492904" y="533935"/>
            <a:ext cx="1445396" cy="646331"/>
          </a:xfrm>
          <a:prstGeom prst="rect">
            <a:avLst/>
          </a:prstGeom>
          <a:noFill/>
        </p:spPr>
        <p:txBody>
          <a:bodyPr wrap="none" rtlCol="0">
            <a:spAutoFit/>
          </a:bodyPr>
          <a:lstStyle/>
          <a:p>
            <a:r>
              <a:rPr lang="nb-NO" sz="3600" b="1" dirty="0">
                <a:solidFill>
                  <a:schemeClr val="bg1"/>
                </a:solidFill>
              </a:rPr>
              <a:t>Mover</a:t>
            </a:r>
            <a:endParaRPr lang="nb-NO" b="1" dirty="0">
              <a:solidFill>
                <a:schemeClr val="bg1"/>
              </a:solidFill>
            </a:endParaRPr>
          </a:p>
        </p:txBody>
      </p:sp>
      <p:sp>
        <p:nvSpPr>
          <p:cNvPr id="10" name="TekstSylinder 9">
            <a:extLst>
              <a:ext uri="{FF2B5EF4-FFF2-40B4-BE49-F238E27FC236}">
                <a16:creationId xmlns:a16="http://schemas.microsoft.com/office/drawing/2014/main" id="{0A0A62C7-EAA0-00B1-1CAB-FDA6BDD47DDA}"/>
              </a:ext>
            </a:extLst>
          </p:cNvPr>
          <p:cNvSpPr txBox="1"/>
          <p:nvPr/>
        </p:nvSpPr>
        <p:spPr>
          <a:xfrm>
            <a:off x="2934754" y="4508232"/>
            <a:ext cx="1443408" cy="646331"/>
          </a:xfrm>
          <a:prstGeom prst="rect">
            <a:avLst/>
          </a:prstGeom>
          <a:noFill/>
        </p:spPr>
        <p:txBody>
          <a:bodyPr wrap="none" rtlCol="0">
            <a:spAutoFit/>
          </a:bodyPr>
          <a:lstStyle/>
          <a:p>
            <a:r>
              <a:rPr lang="nb-NO" sz="3600" b="1" dirty="0" err="1">
                <a:solidFill>
                  <a:schemeClr val="bg1"/>
                </a:solidFill>
              </a:rPr>
              <a:t>Leaver</a:t>
            </a:r>
            <a:endParaRPr lang="nb-NO" b="1" dirty="0">
              <a:solidFill>
                <a:schemeClr val="bg1"/>
              </a:solidFill>
            </a:endParaRPr>
          </a:p>
        </p:txBody>
      </p:sp>
      <p:sp>
        <p:nvSpPr>
          <p:cNvPr id="11" name="TekstSylinder 10">
            <a:extLst>
              <a:ext uri="{FF2B5EF4-FFF2-40B4-BE49-F238E27FC236}">
                <a16:creationId xmlns:a16="http://schemas.microsoft.com/office/drawing/2014/main" id="{D59EF59E-1FC7-E6A1-508C-DF9F0690A0B9}"/>
              </a:ext>
            </a:extLst>
          </p:cNvPr>
          <p:cNvSpPr txBox="1"/>
          <p:nvPr/>
        </p:nvSpPr>
        <p:spPr>
          <a:xfrm>
            <a:off x="7093820" y="297990"/>
            <a:ext cx="1312795" cy="584775"/>
          </a:xfrm>
          <a:prstGeom prst="rect">
            <a:avLst/>
          </a:prstGeom>
          <a:noFill/>
        </p:spPr>
        <p:txBody>
          <a:bodyPr wrap="none" rtlCol="0">
            <a:spAutoFit/>
          </a:bodyPr>
          <a:lstStyle/>
          <a:p>
            <a:r>
              <a:rPr lang="nb-NO" sz="1600" i="1">
                <a:solidFill>
                  <a:schemeClr val="bg1"/>
                </a:solidFill>
              </a:rPr>
              <a:t>Identity</a:t>
            </a:r>
            <a:br>
              <a:rPr lang="nb-NO" sz="1600" i="1">
                <a:solidFill>
                  <a:schemeClr val="bg1"/>
                </a:solidFill>
              </a:rPr>
            </a:br>
            <a:r>
              <a:rPr lang="nb-NO" sz="1600" i="1">
                <a:solidFill>
                  <a:schemeClr val="bg1"/>
                </a:solidFill>
              </a:rPr>
              <a:t>Management</a:t>
            </a:r>
            <a:endParaRPr lang="nb-NO" sz="2000" i="1">
              <a:solidFill>
                <a:schemeClr val="bg1"/>
              </a:solidFill>
            </a:endParaRPr>
          </a:p>
        </p:txBody>
      </p:sp>
      <p:sp>
        <p:nvSpPr>
          <p:cNvPr id="12" name="TekstSylinder 11">
            <a:extLst>
              <a:ext uri="{FF2B5EF4-FFF2-40B4-BE49-F238E27FC236}">
                <a16:creationId xmlns:a16="http://schemas.microsoft.com/office/drawing/2014/main" id="{E7BD1C1F-40AE-E2B7-1FC0-A4DCEF9902B1}"/>
              </a:ext>
            </a:extLst>
          </p:cNvPr>
          <p:cNvSpPr txBox="1"/>
          <p:nvPr/>
        </p:nvSpPr>
        <p:spPr>
          <a:xfrm>
            <a:off x="5028451" y="4104860"/>
            <a:ext cx="1652119" cy="584775"/>
          </a:xfrm>
          <a:prstGeom prst="rect">
            <a:avLst/>
          </a:prstGeom>
          <a:noFill/>
        </p:spPr>
        <p:txBody>
          <a:bodyPr wrap="none" rtlCol="0">
            <a:spAutoFit/>
          </a:bodyPr>
          <a:lstStyle/>
          <a:p>
            <a:r>
              <a:rPr lang="nb-NO" sz="1600" i="1" dirty="0" err="1">
                <a:solidFill>
                  <a:schemeClr val="bg1"/>
                </a:solidFill>
              </a:rPr>
              <a:t>Provisioning</a:t>
            </a:r>
            <a:endParaRPr lang="nb-NO" sz="1600" i="1" dirty="0">
              <a:solidFill>
                <a:schemeClr val="bg1"/>
              </a:solidFill>
            </a:endParaRPr>
          </a:p>
          <a:p>
            <a:r>
              <a:rPr lang="nb-NO" sz="1600" i="1" dirty="0">
                <a:solidFill>
                  <a:schemeClr val="bg1"/>
                </a:solidFill>
              </a:rPr>
              <a:t>&amp; de-</a:t>
            </a:r>
            <a:r>
              <a:rPr lang="nb-NO" sz="1600" i="1" dirty="0" err="1">
                <a:solidFill>
                  <a:schemeClr val="bg1"/>
                </a:solidFill>
              </a:rPr>
              <a:t>provisioning</a:t>
            </a:r>
            <a:endParaRPr lang="nb-NO" sz="2000" i="1" dirty="0">
              <a:solidFill>
                <a:schemeClr val="bg1"/>
              </a:solidFill>
            </a:endParaRPr>
          </a:p>
        </p:txBody>
      </p:sp>
      <p:sp>
        <p:nvSpPr>
          <p:cNvPr id="13" name="TekstSylinder 12">
            <a:extLst>
              <a:ext uri="{FF2B5EF4-FFF2-40B4-BE49-F238E27FC236}">
                <a16:creationId xmlns:a16="http://schemas.microsoft.com/office/drawing/2014/main" id="{48A34674-029A-B600-B5A0-384A069DAE74}"/>
              </a:ext>
            </a:extLst>
          </p:cNvPr>
          <p:cNvSpPr txBox="1"/>
          <p:nvPr/>
        </p:nvSpPr>
        <p:spPr>
          <a:xfrm>
            <a:off x="9574616" y="4320304"/>
            <a:ext cx="1377878" cy="338554"/>
          </a:xfrm>
          <a:prstGeom prst="rect">
            <a:avLst/>
          </a:prstGeom>
          <a:noFill/>
        </p:spPr>
        <p:txBody>
          <a:bodyPr wrap="none" rtlCol="0">
            <a:spAutoFit/>
          </a:bodyPr>
          <a:lstStyle/>
          <a:p>
            <a:r>
              <a:rPr lang="nb-NO" sz="1600" i="1">
                <a:solidFill>
                  <a:schemeClr val="bg1"/>
                </a:solidFill>
              </a:rPr>
              <a:t>Business </a:t>
            </a:r>
            <a:r>
              <a:rPr lang="nb-NO" sz="1600" i="1" err="1">
                <a:solidFill>
                  <a:schemeClr val="bg1"/>
                </a:solidFill>
              </a:rPr>
              <a:t>Roles</a:t>
            </a:r>
            <a:endParaRPr lang="nb-NO" sz="2000" i="1">
              <a:solidFill>
                <a:schemeClr val="bg1"/>
              </a:solidFill>
            </a:endParaRPr>
          </a:p>
        </p:txBody>
      </p:sp>
      <p:sp>
        <p:nvSpPr>
          <p:cNvPr id="14" name="TekstSylinder 13">
            <a:extLst>
              <a:ext uri="{FF2B5EF4-FFF2-40B4-BE49-F238E27FC236}">
                <a16:creationId xmlns:a16="http://schemas.microsoft.com/office/drawing/2014/main" id="{AE7B4C0E-5A2B-1D1B-AE58-B93CCD49D14E}"/>
              </a:ext>
            </a:extLst>
          </p:cNvPr>
          <p:cNvSpPr txBox="1"/>
          <p:nvPr/>
        </p:nvSpPr>
        <p:spPr>
          <a:xfrm>
            <a:off x="9574616" y="4593037"/>
            <a:ext cx="1861535" cy="338554"/>
          </a:xfrm>
          <a:prstGeom prst="rect">
            <a:avLst/>
          </a:prstGeom>
          <a:noFill/>
        </p:spPr>
        <p:txBody>
          <a:bodyPr wrap="none" rtlCol="0">
            <a:spAutoFit/>
          </a:bodyPr>
          <a:lstStyle/>
          <a:p>
            <a:r>
              <a:rPr lang="nb-NO" sz="1600" i="1">
                <a:solidFill>
                  <a:schemeClr val="bg1"/>
                </a:solidFill>
              </a:rPr>
              <a:t>System Entitlements</a:t>
            </a:r>
            <a:endParaRPr lang="nb-NO" sz="2000" i="1">
              <a:solidFill>
                <a:schemeClr val="bg1"/>
              </a:solidFill>
            </a:endParaRPr>
          </a:p>
        </p:txBody>
      </p:sp>
      <p:sp>
        <p:nvSpPr>
          <p:cNvPr id="15" name="TekstSylinder 14">
            <a:extLst>
              <a:ext uri="{FF2B5EF4-FFF2-40B4-BE49-F238E27FC236}">
                <a16:creationId xmlns:a16="http://schemas.microsoft.com/office/drawing/2014/main" id="{00A47649-FA62-7635-5661-9258086D9D80}"/>
              </a:ext>
            </a:extLst>
          </p:cNvPr>
          <p:cNvSpPr txBox="1"/>
          <p:nvPr/>
        </p:nvSpPr>
        <p:spPr>
          <a:xfrm>
            <a:off x="194416" y="6182187"/>
            <a:ext cx="11803168" cy="492443"/>
          </a:xfrm>
          <a:prstGeom prst="rect">
            <a:avLst/>
          </a:prstGeom>
          <a:noFill/>
        </p:spPr>
        <p:txBody>
          <a:bodyPr wrap="none" rtlCol="0">
            <a:spAutoFit/>
          </a:bodyPr>
          <a:lstStyle/>
          <a:p>
            <a:r>
              <a:rPr lang="nb-NO" sz="2600" b="1" i="1" dirty="0">
                <a:solidFill>
                  <a:schemeClr val="bg1"/>
                </a:solidFill>
              </a:rPr>
              <a:t>«Ensure </a:t>
            </a:r>
            <a:r>
              <a:rPr lang="nb-NO" sz="2600" b="1" i="1" dirty="0" err="1">
                <a:solidFill>
                  <a:schemeClr val="bg1"/>
                </a:solidFill>
              </a:rPr>
              <a:t>the</a:t>
            </a:r>
            <a:r>
              <a:rPr lang="nb-NO" sz="2600" b="1" i="1" dirty="0">
                <a:solidFill>
                  <a:schemeClr val="bg1"/>
                </a:solidFill>
              </a:rPr>
              <a:t> right person has </a:t>
            </a:r>
            <a:r>
              <a:rPr lang="nb-NO" sz="2600" b="1" i="1" dirty="0" err="1">
                <a:solidFill>
                  <a:schemeClr val="bg1"/>
                </a:solidFill>
              </a:rPr>
              <a:t>the</a:t>
            </a:r>
            <a:r>
              <a:rPr lang="nb-NO" sz="2600" b="1" i="1" dirty="0">
                <a:solidFill>
                  <a:schemeClr val="bg1"/>
                </a:solidFill>
              </a:rPr>
              <a:t> right </a:t>
            </a:r>
            <a:r>
              <a:rPr lang="nb-NO" sz="2600" b="1" i="1" dirty="0" err="1">
                <a:solidFill>
                  <a:schemeClr val="bg1"/>
                </a:solidFill>
              </a:rPr>
              <a:t>access</a:t>
            </a:r>
            <a:r>
              <a:rPr lang="nb-NO" sz="2600" b="1" i="1" dirty="0">
                <a:solidFill>
                  <a:schemeClr val="bg1"/>
                </a:solidFill>
              </a:rPr>
              <a:t>, at </a:t>
            </a:r>
            <a:r>
              <a:rPr lang="nb-NO" sz="2600" b="1" i="1" dirty="0" err="1">
                <a:solidFill>
                  <a:schemeClr val="bg1"/>
                </a:solidFill>
              </a:rPr>
              <a:t>the</a:t>
            </a:r>
            <a:r>
              <a:rPr lang="nb-NO" sz="2600" b="1" i="1" dirty="0">
                <a:solidFill>
                  <a:schemeClr val="bg1"/>
                </a:solidFill>
              </a:rPr>
              <a:t> right time, for </a:t>
            </a:r>
            <a:r>
              <a:rPr lang="nb-NO" sz="2600" b="1" i="1" dirty="0" err="1">
                <a:solidFill>
                  <a:schemeClr val="bg1"/>
                </a:solidFill>
              </a:rPr>
              <a:t>the</a:t>
            </a:r>
            <a:r>
              <a:rPr lang="nb-NO" sz="2600" b="1" i="1" dirty="0">
                <a:solidFill>
                  <a:schemeClr val="bg1"/>
                </a:solidFill>
              </a:rPr>
              <a:t> right </a:t>
            </a:r>
            <a:r>
              <a:rPr lang="nb-NO" sz="2600" b="1" i="1" dirty="0" err="1">
                <a:solidFill>
                  <a:schemeClr val="bg1"/>
                </a:solidFill>
              </a:rPr>
              <a:t>reason</a:t>
            </a:r>
            <a:r>
              <a:rPr lang="nb-NO" sz="2600" b="1" i="1" dirty="0">
                <a:solidFill>
                  <a:schemeClr val="bg1"/>
                </a:solidFill>
              </a:rPr>
              <a:t>»</a:t>
            </a:r>
          </a:p>
        </p:txBody>
      </p:sp>
    </p:spTree>
    <p:extLst>
      <p:ext uri="{BB962C8B-B14F-4D97-AF65-F5344CB8AC3E}">
        <p14:creationId xmlns:p14="http://schemas.microsoft.com/office/powerpoint/2010/main" val="531067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747BD47E-F0F6-9D6A-8A95-27A4B2DF1978}"/>
              </a:ext>
            </a:extLst>
          </p:cNvPr>
          <p:cNvSpPr>
            <a:spLocks noGrp="1"/>
          </p:cNvSpPr>
          <p:nvPr>
            <p:ph type="body" idx="4294967295"/>
          </p:nvPr>
        </p:nvSpPr>
        <p:spPr>
          <a:xfrm>
            <a:off x="1881536" y="917575"/>
            <a:ext cx="9496425" cy="5022850"/>
          </a:xfrm>
        </p:spPr>
        <p:txBody>
          <a:bodyPr>
            <a:normAutofit lnSpcReduction="10000"/>
          </a:bodyPr>
          <a:lstStyle/>
          <a:p>
            <a:pPr marL="0" indent="0">
              <a:buNone/>
            </a:pPr>
            <a:r>
              <a:rPr lang="en-GB" sz="2000" dirty="0"/>
              <a:t>The basic product used in the “Shared IAM” solution is</a:t>
            </a:r>
          </a:p>
          <a:p>
            <a:pPr marL="0" indent="0">
              <a:buNone/>
            </a:pPr>
            <a:r>
              <a:rPr lang="en-GB" sz="2800" b="1" dirty="0"/>
              <a:t>Rapid Identity (RI)</a:t>
            </a:r>
          </a:p>
          <a:p>
            <a:pPr marL="0" indent="0">
              <a:buNone/>
            </a:pPr>
            <a:r>
              <a:rPr lang="en-GB" sz="2000" dirty="0"/>
              <a:t>from</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r>
              <a:rPr lang="en-GB" sz="2000" b="1" dirty="0"/>
              <a:t>Sikt</a:t>
            </a:r>
            <a:r>
              <a:rPr lang="en-GB" sz="2000" dirty="0"/>
              <a:t> is delivering the adaptions and the implementation according to the </a:t>
            </a:r>
          </a:p>
          <a:p>
            <a:pPr marL="0" indent="0">
              <a:buNone/>
            </a:pPr>
            <a:r>
              <a:rPr lang="en-GB" sz="2000" i="1" dirty="0"/>
              <a:t>Higher Educations </a:t>
            </a:r>
            <a:r>
              <a:rPr lang="en-GB" sz="2000" dirty="0"/>
              <a:t>needs and wishes</a:t>
            </a:r>
            <a:br>
              <a:rPr lang="en-GB" sz="2000" dirty="0"/>
            </a:br>
            <a:endParaRPr lang="en-GB" sz="2000" dirty="0"/>
          </a:p>
          <a:p>
            <a:pPr marL="0" indent="0">
              <a:buNone/>
            </a:pPr>
            <a:r>
              <a:rPr lang="en-GB" sz="2000" dirty="0"/>
              <a:t>The final solution is delivered as </a:t>
            </a:r>
          </a:p>
          <a:p>
            <a:pPr marL="0" indent="0">
              <a:buNone/>
            </a:pPr>
            <a:r>
              <a:rPr lang="en-GB" sz="2800" b="1" dirty="0"/>
              <a:t>a cloud service from AWS in Stockholm</a:t>
            </a:r>
          </a:p>
        </p:txBody>
      </p:sp>
      <p:pic>
        <p:nvPicPr>
          <p:cNvPr id="4" name="Grafikk 3">
            <a:extLst>
              <a:ext uri="{FF2B5EF4-FFF2-40B4-BE49-F238E27FC236}">
                <a16:creationId xmlns:a16="http://schemas.microsoft.com/office/drawing/2014/main" id="{2CD1E7B7-18DA-E634-AFC3-34DFB8E12BED}"/>
              </a:ext>
            </a:extLst>
          </p:cNvPr>
          <p:cNvPicPr>
            <a:picLocks noChangeAspect="1"/>
          </p:cNvPicPr>
          <p:nvPr/>
        </p:nvPicPr>
        <p:blipFill>
          <a:blip r:embed="rId2">
            <a:extLst>
              <a:ext uri="{96DAC541-7B7A-43D3-8B79-37D633B846F1}">
                <asvg:svgBlip xmlns:asvg="http://schemas.microsoft.com/office/drawing/2016/SVG/main" r:embed="rId3"/>
              </a:ext>
            </a:extLst>
          </a:blip>
          <a:srcRect l="16992" t="37292" r="47266" b="39583"/>
          <a:stretch/>
        </p:blipFill>
        <p:spPr>
          <a:xfrm>
            <a:off x="1966914" y="2259085"/>
            <a:ext cx="4357687" cy="1585913"/>
          </a:xfrm>
          <a:prstGeom prst="rect">
            <a:avLst/>
          </a:prstGeom>
        </p:spPr>
      </p:pic>
      <p:pic>
        <p:nvPicPr>
          <p:cNvPr id="1026" name="Picture 2">
            <a:extLst>
              <a:ext uri="{FF2B5EF4-FFF2-40B4-BE49-F238E27FC236}">
                <a16:creationId xmlns:a16="http://schemas.microsoft.com/office/drawing/2014/main" id="{14DED129-1471-B508-62BE-4779B257A66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1773" t="41536" r="9022" b="41008"/>
          <a:stretch/>
        </p:blipFill>
        <p:spPr bwMode="auto">
          <a:xfrm>
            <a:off x="4939539" y="3578227"/>
            <a:ext cx="705959" cy="246221"/>
          </a:xfrm>
          <a:prstGeom prst="rect">
            <a:avLst/>
          </a:prstGeom>
          <a:noFill/>
          <a:extLst>
            <a:ext uri="{909E8E84-426E-40DD-AFC4-6F175D3DCCD1}">
              <a14:hiddenFill xmlns:a14="http://schemas.microsoft.com/office/drawing/2010/main">
                <a:solidFill>
                  <a:srgbClr val="FFFFFF"/>
                </a:solidFill>
              </a14:hiddenFill>
            </a:ext>
          </a:extLst>
        </p:spPr>
      </p:pic>
      <p:sp>
        <p:nvSpPr>
          <p:cNvPr id="5" name="TekstSylinder 4">
            <a:extLst>
              <a:ext uri="{FF2B5EF4-FFF2-40B4-BE49-F238E27FC236}">
                <a16:creationId xmlns:a16="http://schemas.microsoft.com/office/drawing/2014/main" id="{886A2176-F21D-DF1A-CE2C-34C8AD6D6ED5}"/>
              </a:ext>
            </a:extLst>
          </p:cNvPr>
          <p:cNvSpPr txBox="1"/>
          <p:nvPr/>
        </p:nvSpPr>
        <p:spPr>
          <a:xfrm>
            <a:off x="4686783" y="3578227"/>
            <a:ext cx="2140450" cy="276999"/>
          </a:xfrm>
          <a:prstGeom prst="rect">
            <a:avLst/>
          </a:prstGeom>
          <a:noFill/>
        </p:spPr>
        <p:txBody>
          <a:bodyPr wrap="square" rtlCol="0">
            <a:spAutoFit/>
          </a:bodyPr>
          <a:lstStyle/>
          <a:p>
            <a:r>
              <a:rPr lang="en-GB" sz="1200" dirty="0"/>
              <a:t>A                        company</a:t>
            </a:r>
          </a:p>
        </p:txBody>
      </p:sp>
    </p:spTree>
    <p:extLst>
      <p:ext uri="{BB962C8B-B14F-4D97-AF65-F5344CB8AC3E}">
        <p14:creationId xmlns:p14="http://schemas.microsoft.com/office/powerpoint/2010/main" val="864104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32E4E-8073-E30E-3F6B-B762B67869AF}"/>
            </a:ext>
          </a:extLst>
        </p:cNvPr>
        <p:cNvGrpSpPr/>
        <p:nvPr/>
      </p:nvGrpSpPr>
      <p:grpSpPr>
        <a:xfrm>
          <a:off x="0" y="0"/>
          <a:ext cx="0" cy="0"/>
          <a:chOff x="0" y="0"/>
          <a:chExt cx="0" cy="0"/>
        </a:xfrm>
      </p:grpSpPr>
      <p:pic>
        <p:nvPicPr>
          <p:cNvPr id="2050" name="Picture 2" descr="norgeskart - Energifakta Norge">
            <a:extLst>
              <a:ext uri="{FF2B5EF4-FFF2-40B4-BE49-F238E27FC236}">
                <a16:creationId xmlns:a16="http://schemas.microsoft.com/office/drawing/2014/main" id="{CF30D0B6-6159-AFBE-E92C-70654820CCB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682" b="91591" l="27200" r="77000">
                        <a14:foregroundMark x1="36600" y1="58182" x2="32000" y2="61818"/>
                        <a14:foregroundMark x1="32000" y1="61818" x2="26200" y2="72727"/>
                        <a14:foregroundMark x1="26200" y1="72727" x2="26400" y2="86364"/>
                        <a14:foregroundMark x1="26400" y1="86364" x2="29800" y2="91591"/>
                        <a14:foregroundMark x1="29800" y1="91591" x2="35200" y2="89545"/>
                        <a14:foregroundMark x1="35200" y1="89545" x2="39400" y2="85227"/>
                        <a14:foregroundMark x1="39400" y1="85227" x2="42800" y2="85000"/>
                        <a14:foregroundMark x1="29400" y1="65455" x2="25600" y2="70227"/>
                        <a14:foregroundMark x1="25600" y1="70227" x2="26600" y2="89318"/>
                        <a14:foregroundMark x1="26600" y1="89318" x2="31800" y2="92045"/>
                        <a14:foregroundMark x1="31800" y1="92045" x2="36600" y2="88636"/>
                        <a14:foregroundMark x1="36600" y1="88636" x2="36400" y2="87273"/>
                        <a14:foregroundMark x1="49400" y1="23864" x2="42800" y2="33636"/>
                        <a14:foregroundMark x1="42800" y1="33636" x2="48200" y2="32273"/>
                        <a14:foregroundMark x1="48200" y1="32273" x2="48600" y2="33864"/>
                        <a14:foregroundMark x1="51000" y1="24318" x2="58000" y2="13409"/>
                        <a14:foregroundMark x1="58000" y1="13409" x2="68800" y2="8864"/>
                        <a14:foregroundMark x1="68800" y1="8864" x2="74400" y2="10455"/>
                        <a14:foregroundMark x1="74400" y1="10455" x2="77000" y2="16136"/>
                        <a14:foregroundMark x1="77000" y1="16136" x2="74400" y2="21818"/>
                        <a14:foregroundMark x1="74400" y1="21818" x2="71000" y2="16591"/>
                        <a14:foregroundMark x1="71000" y1="16591" x2="68400" y2="17955"/>
                        <a14:foregroundMark x1="75600" y1="14091" x2="76000" y2="12500"/>
                        <a14:foregroundMark x1="75400" y1="13636" x2="76200" y2="12500"/>
                        <a14:foregroundMark x1="48000" y1="34545" x2="38800" y2="57727"/>
                        <a14:foregroundMark x1="38800" y1="57727" x2="36000" y2="60227"/>
                        <a14:foregroundMark x1="38200" y1="60909" x2="39200" y2="57955"/>
                        <a14:foregroundMark x1="31400" y1="62500" x2="27200" y2="66818"/>
                        <a14:foregroundMark x1="27200" y1="66818" x2="25400" y2="72955"/>
                        <a14:foregroundMark x1="25400" y1="72955" x2="27400" y2="85909"/>
                        <a14:foregroundMark x1="27400" y1="85909" x2="27800" y2="86136"/>
                        <a14:foregroundMark x1="76000" y1="14091" x2="75600" y2="14091"/>
                        <a14:foregroundMark x1="75200" y1="12727" x2="74000" y2="11818"/>
                        <a14:foregroundMark x1="75600" y1="14545" x2="74600" y2="11364"/>
                        <a14:foregroundMark x1="75800" y1="13864" x2="61400" y2="25909"/>
                        <a14:foregroundMark x1="76200" y1="14091" x2="74600" y2="10909"/>
                        <a14:foregroundMark x1="74600" y1="10909" x2="76000" y2="13636"/>
                        <a14:foregroundMark x1="75600" y1="11364" x2="75200" y2="12727"/>
                        <a14:foregroundMark x1="27200" y1="90909" x2="32800" y2="91591"/>
                        <a14:foregroundMark x1="32800" y1="91591" x2="33800" y2="90909"/>
                      </a14:backgroundRemoval>
                    </a14:imgEffect>
                  </a14:imgLayer>
                </a14:imgProps>
              </a:ext>
              <a:ext uri="{28A0092B-C50C-407E-A947-70E740481C1C}">
                <a14:useLocalDpi xmlns:a14="http://schemas.microsoft.com/office/drawing/2010/main" val="0"/>
              </a:ext>
            </a:extLst>
          </a:blip>
          <a:srcRect l="23523" t="7708" r="19916" b="7016"/>
          <a:stretch/>
        </p:blipFill>
        <p:spPr bwMode="auto">
          <a:xfrm>
            <a:off x="6388471" y="287487"/>
            <a:ext cx="4857750" cy="6442497"/>
          </a:xfrm>
          <a:prstGeom prst="rect">
            <a:avLst/>
          </a:prstGeom>
          <a:noFill/>
        </p:spPr>
      </p:pic>
      <p:sp>
        <p:nvSpPr>
          <p:cNvPr id="16" name="Tittel 5">
            <a:extLst>
              <a:ext uri="{FF2B5EF4-FFF2-40B4-BE49-F238E27FC236}">
                <a16:creationId xmlns:a16="http://schemas.microsoft.com/office/drawing/2014/main" id="{B60CE2B4-3C41-37C8-CB42-CE8863362E5E}"/>
              </a:ext>
            </a:extLst>
          </p:cNvPr>
          <p:cNvSpPr>
            <a:spLocks noGrp="1"/>
          </p:cNvSpPr>
          <p:nvPr>
            <p:ph type="title"/>
          </p:nvPr>
        </p:nvSpPr>
        <p:spPr>
          <a:xfrm>
            <a:off x="790105" y="1427502"/>
            <a:ext cx="7528053" cy="1903166"/>
          </a:xfrm>
        </p:spPr>
        <p:txBody>
          <a:bodyPr anchor="t">
            <a:noAutofit/>
          </a:bodyPr>
          <a:lstStyle/>
          <a:p>
            <a:pPr marL="49213">
              <a:tabLst>
                <a:tab pos="352425" algn="l"/>
              </a:tabLst>
            </a:pPr>
            <a:r>
              <a:rPr lang="en-GB" sz="2000" noProof="0" dirty="0"/>
              <a:t>«Shared IAM» is for all Higher Education institutions, institutes and similar sorting under Dep. of education in Norway</a:t>
            </a:r>
            <a:br>
              <a:rPr lang="en-GB" sz="2000" noProof="0" dirty="0"/>
            </a:br>
            <a:br>
              <a:rPr lang="en-GB" sz="1200" noProof="0" dirty="0"/>
            </a:br>
            <a:r>
              <a:rPr lang="en-GB" sz="2000" noProof="0" dirty="0"/>
              <a:t>«Shared IAM» is now rolled out as cloud service to the following </a:t>
            </a:r>
            <a:r>
              <a:rPr lang="en-GB" sz="2000" b="1" noProof="0" dirty="0"/>
              <a:t>11</a:t>
            </a:r>
            <a:r>
              <a:rPr lang="en-GB" sz="2000" noProof="0" dirty="0"/>
              <a:t> institutions: </a:t>
            </a:r>
            <a:br>
              <a:rPr lang="en-GB" sz="2000" noProof="0" dirty="0"/>
            </a:br>
            <a:r>
              <a:rPr lang="en-GB" sz="2000" b="1" noProof="0" dirty="0" err="1"/>
              <a:t>UiB</a:t>
            </a:r>
            <a:r>
              <a:rPr lang="en-GB" sz="2000" noProof="0" dirty="0"/>
              <a:t>, </a:t>
            </a:r>
            <a:r>
              <a:rPr lang="en-GB" sz="2000" b="1" noProof="0" dirty="0" err="1"/>
              <a:t>OsloMet</a:t>
            </a:r>
            <a:r>
              <a:rPr lang="en-GB" sz="2000" b="1" noProof="0" dirty="0"/>
              <a:t>,</a:t>
            </a:r>
            <a:r>
              <a:rPr lang="en-GB" sz="2000" noProof="0" dirty="0"/>
              <a:t> </a:t>
            </a:r>
            <a:r>
              <a:rPr lang="en-GB" sz="2000" b="1" noProof="0" dirty="0" err="1"/>
              <a:t>HiM</a:t>
            </a:r>
            <a:r>
              <a:rPr lang="en-GB" sz="2000" b="1" noProof="0" dirty="0"/>
              <a:t>, </a:t>
            </a:r>
            <a:r>
              <a:rPr lang="en-GB" sz="2000" b="1" noProof="0" dirty="0" err="1"/>
              <a:t>UiT</a:t>
            </a:r>
            <a:r>
              <a:rPr lang="en-GB" sz="2000" b="1" noProof="0" dirty="0"/>
              <a:t>, NORD, Met. </a:t>
            </a:r>
            <a:r>
              <a:rPr lang="en-GB" sz="2000" b="1" noProof="0" dirty="0" err="1"/>
              <a:t>inst</a:t>
            </a:r>
            <a:r>
              <a:rPr lang="en-GB" sz="2000" b="1" noProof="0" dirty="0"/>
              <a:t>, USN, NMBU, AHO,</a:t>
            </a:r>
            <a:br>
              <a:rPr lang="en-GB" sz="2000" b="1" noProof="0" dirty="0"/>
            </a:br>
            <a:r>
              <a:rPr lang="en-GB" sz="2000" b="1" noProof="0" dirty="0" err="1"/>
              <a:t>HiVolda</a:t>
            </a:r>
            <a:r>
              <a:rPr lang="en-GB" sz="2000" b="1" noProof="0" dirty="0"/>
              <a:t> </a:t>
            </a:r>
            <a:r>
              <a:rPr lang="en-GB" sz="2000" noProof="0" dirty="0"/>
              <a:t>and</a:t>
            </a:r>
            <a:r>
              <a:rPr lang="en-GB" sz="2000" b="1" noProof="0" dirty="0"/>
              <a:t> </a:t>
            </a:r>
            <a:r>
              <a:rPr lang="en-GB" sz="2000" b="1" noProof="0" dirty="0" err="1"/>
              <a:t>UiS</a:t>
            </a:r>
            <a:br>
              <a:rPr lang="en-GB" sz="2000" noProof="0" dirty="0"/>
            </a:br>
            <a:br>
              <a:rPr lang="en-GB" sz="2000" noProof="0" dirty="0"/>
            </a:br>
            <a:r>
              <a:rPr lang="en-GB" sz="2000" noProof="0" dirty="0"/>
              <a:t>	Employees:        </a:t>
            </a:r>
            <a:r>
              <a:rPr lang="en-GB" sz="2000" noProof="0" dirty="0">
                <a:latin typeface="+mj-lt"/>
                <a:cs typeface="Arial" panose="020B0604020202020204" pitchFamily="34" charset="0"/>
              </a:rPr>
              <a:t>30 591</a:t>
            </a:r>
            <a:r>
              <a:rPr lang="en-GB" sz="2000" baseline="30000" noProof="0" dirty="0">
                <a:latin typeface="Arial" panose="020B0604020202020204" pitchFamily="34" charset="0"/>
                <a:cs typeface="Arial" panose="020B0604020202020204" pitchFamily="34" charset="0"/>
              </a:rPr>
              <a:t>*)</a:t>
            </a:r>
            <a:br>
              <a:rPr lang="en-GB" sz="2000" noProof="0" dirty="0"/>
            </a:br>
            <a:r>
              <a:rPr lang="en-GB" sz="2000" noProof="0" dirty="0"/>
              <a:t>	Students:          </a:t>
            </a:r>
            <a:r>
              <a:rPr lang="en-GB" sz="2000" noProof="0" dirty="0">
                <a:latin typeface="+mj-lt"/>
              </a:rPr>
              <a:t>137</a:t>
            </a:r>
            <a:r>
              <a:rPr lang="en-GB" sz="2000" noProof="0" dirty="0">
                <a:latin typeface="+mj-lt"/>
                <a:cs typeface="Arial" panose="020B0604020202020204" pitchFamily="34" charset="0"/>
              </a:rPr>
              <a:t> 070</a:t>
            </a:r>
            <a:r>
              <a:rPr lang="en-GB" sz="2000" baseline="30000" noProof="0" dirty="0">
                <a:latin typeface="Arial" panose="020B0604020202020204" pitchFamily="34" charset="0"/>
                <a:cs typeface="Arial" panose="020B0604020202020204" pitchFamily="34" charset="0"/>
              </a:rPr>
              <a:t>*)</a:t>
            </a:r>
            <a:br>
              <a:rPr lang="en-GB" sz="2000" noProof="0" dirty="0"/>
            </a:br>
            <a:r>
              <a:rPr lang="en-GB" sz="2000" u="sng" noProof="0" dirty="0"/>
              <a:t>     Guests, </a:t>
            </a:r>
            <a:r>
              <a:rPr lang="en-GB" sz="2000" u="sng" noProof="0" dirty="0" err="1"/>
              <a:t>ext</a:t>
            </a:r>
            <a:r>
              <a:rPr lang="nb-NO" sz="2000" u="sng" dirty="0"/>
              <a:t>:         </a:t>
            </a:r>
            <a:r>
              <a:rPr lang="nb-NO" sz="2000" u="sng" dirty="0">
                <a:latin typeface="+mj-lt"/>
                <a:cs typeface="Arial" panose="020B0604020202020204" pitchFamily="34" charset="0"/>
              </a:rPr>
              <a:t>31 701  </a:t>
            </a:r>
            <a:br>
              <a:rPr lang="nb-NO" sz="2000" dirty="0"/>
            </a:br>
            <a:r>
              <a:rPr lang="nb-NO" sz="2000" dirty="0"/>
              <a:t>     Totalt:          </a:t>
            </a:r>
            <a:r>
              <a:rPr lang="nb-NO" sz="1200" dirty="0"/>
              <a:t> </a:t>
            </a:r>
            <a:r>
              <a:rPr lang="nb-NO" sz="2000" dirty="0"/>
              <a:t>      </a:t>
            </a:r>
            <a:r>
              <a:rPr lang="nb-NO" sz="2000" dirty="0">
                <a:latin typeface="+mj-lt"/>
                <a:cs typeface="Arial" panose="020B0604020202020204" pitchFamily="34" charset="0"/>
              </a:rPr>
              <a:t>199 362</a:t>
            </a:r>
            <a:r>
              <a:rPr lang="nb-NO" sz="2000" baseline="30000" dirty="0">
                <a:latin typeface="+mj-lt"/>
                <a:cs typeface="Arial" panose="020B0604020202020204" pitchFamily="34" charset="0"/>
              </a:rPr>
              <a:t>**)</a:t>
            </a:r>
            <a:br>
              <a:rPr lang="nb-NO" sz="2000" dirty="0"/>
            </a:br>
            <a:br>
              <a:rPr lang="nb-NO" sz="2000" dirty="0">
                <a:solidFill>
                  <a:srgbClr val="000000"/>
                </a:solidFill>
                <a:latin typeface="Calibri" panose="020F0502020204030204"/>
                <a:ea typeface="+mn-ea"/>
                <a:cs typeface="+mn-cs"/>
              </a:rPr>
            </a:b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Roll-out in progress at</a:t>
            </a:r>
            <a:r>
              <a:rPr lang="en-GB" sz="2000" dirty="0"/>
              <a:t>:</a:t>
            </a:r>
            <a:br>
              <a:rPr lang="nb-NO" sz="2000" dirty="0"/>
            </a:br>
            <a:r>
              <a:rPr lang="nb-NO" sz="800" dirty="0"/>
              <a:t> </a:t>
            </a:r>
            <a:br>
              <a:rPr lang="nb-NO" sz="1100" b="1" dirty="0"/>
            </a:br>
            <a:r>
              <a:rPr lang="nb-NO" sz="2000" b="1" dirty="0"/>
              <a:t>	* Samisk høyskole</a:t>
            </a:r>
            <a:br>
              <a:rPr lang="nb-NO" sz="2000" b="1" dirty="0"/>
            </a:br>
            <a:r>
              <a:rPr lang="nb-NO" sz="2000" b="1" dirty="0"/>
              <a:t>	* HVL</a:t>
            </a:r>
            <a:br>
              <a:rPr lang="nb-NO" sz="2000" b="1" dirty="0"/>
            </a:br>
            <a:r>
              <a:rPr lang="nb-NO" sz="2000" b="1" dirty="0"/>
              <a:t>	</a:t>
            </a:r>
            <a:endParaRPr lang="nb-NO" sz="3200" dirty="0"/>
          </a:p>
        </p:txBody>
      </p:sp>
      <p:sp>
        <p:nvSpPr>
          <p:cNvPr id="8" name="Ellipse 7">
            <a:extLst>
              <a:ext uri="{FF2B5EF4-FFF2-40B4-BE49-F238E27FC236}">
                <a16:creationId xmlns:a16="http://schemas.microsoft.com/office/drawing/2014/main" id="{352D4A8C-5FB4-D0F0-AF19-ED4288ADBE84}"/>
              </a:ext>
            </a:extLst>
          </p:cNvPr>
          <p:cNvSpPr/>
          <p:nvPr/>
        </p:nvSpPr>
        <p:spPr>
          <a:xfrm>
            <a:off x="7684393" y="5674750"/>
            <a:ext cx="180000" cy="180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4" name="Ellipse 43">
            <a:extLst>
              <a:ext uri="{FF2B5EF4-FFF2-40B4-BE49-F238E27FC236}">
                <a16:creationId xmlns:a16="http://schemas.microsoft.com/office/drawing/2014/main" id="{E7ECC550-903E-E79E-92DA-17F7B0B96B18}"/>
              </a:ext>
            </a:extLst>
          </p:cNvPr>
          <p:cNvSpPr/>
          <p:nvPr/>
        </p:nvSpPr>
        <p:spPr>
          <a:xfrm>
            <a:off x="8379559" y="2345366"/>
            <a:ext cx="180000" cy="180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Ellipse 25">
            <a:extLst>
              <a:ext uri="{FF2B5EF4-FFF2-40B4-BE49-F238E27FC236}">
                <a16:creationId xmlns:a16="http://schemas.microsoft.com/office/drawing/2014/main" id="{43401446-E964-AAF2-63BE-0EA27DB5BC0F}"/>
              </a:ext>
            </a:extLst>
          </p:cNvPr>
          <p:cNvSpPr/>
          <p:nvPr/>
        </p:nvSpPr>
        <p:spPr>
          <a:xfrm>
            <a:off x="9117638" y="2037768"/>
            <a:ext cx="125999" cy="12599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highlight>
                <a:srgbClr val="0000FF"/>
              </a:highlight>
              <a:uLnTx/>
              <a:uFillTx/>
              <a:latin typeface="Calibri" panose="020F0502020204030204"/>
              <a:ea typeface="+mn-ea"/>
              <a:cs typeface="+mn-cs"/>
            </a:endParaRPr>
          </a:p>
        </p:txBody>
      </p:sp>
      <p:sp>
        <p:nvSpPr>
          <p:cNvPr id="5" name="Ellipse 50">
            <a:extLst>
              <a:ext uri="{FF2B5EF4-FFF2-40B4-BE49-F238E27FC236}">
                <a16:creationId xmlns:a16="http://schemas.microsoft.com/office/drawing/2014/main" id="{9173A12F-1880-545D-5BC1-961943D9DDAF}"/>
              </a:ext>
            </a:extLst>
          </p:cNvPr>
          <p:cNvSpPr/>
          <p:nvPr/>
        </p:nvSpPr>
        <p:spPr>
          <a:xfrm>
            <a:off x="9117638" y="2282949"/>
            <a:ext cx="125999" cy="12599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Ellipse 43">
            <a:extLst>
              <a:ext uri="{FF2B5EF4-FFF2-40B4-BE49-F238E27FC236}">
                <a16:creationId xmlns:a16="http://schemas.microsoft.com/office/drawing/2014/main" id="{5571FDAB-01FF-0A80-EC75-1BDFEC708B2D}"/>
              </a:ext>
            </a:extLst>
          </p:cNvPr>
          <p:cNvSpPr/>
          <p:nvPr/>
        </p:nvSpPr>
        <p:spPr>
          <a:xfrm>
            <a:off x="9117638" y="3018492"/>
            <a:ext cx="125999" cy="12599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Ellipse 50">
            <a:extLst>
              <a:ext uri="{FF2B5EF4-FFF2-40B4-BE49-F238E27FC236}">
                <a16:creationId xmlns:a16="http://schemas.microsoft.com/office/drawing/2014/main" id="{8312C619-58F5-BDC5-2D9D-D45E248B6776}"/>
              </a:ext>
            </a:extLst>
          </p:cNvPr>
          <p:cNvSpPr/>
          <p:nvPr/>
        </p:nvSpPr>
        <p:spPr>
          <a:xfrm>
            <a:off x="9117638" y="2528130"/>
            <a:ext cx="125999" cy="12599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Tittel 5">
            <a:extLst>
              <a:ext uri="{FF2B5EF4-FFF2-40B4-BE49-F238E27FC236}">
                <a16:creationId xmlns:a16="http://schemas.microsoft.com/office/drawing/2014/main" id="{FD2E7A2B-1C5F-4D73-F1EA-31994454D92A}"/>
              </a:ext>
            </a:extLst>
          </p:cNvPr>
          <p:cNvSpPr txBox="1">
            <a:spLocks/>
          </p:cNvSpPr>
          <p:nvPr/>
        </p:nvSpPr>
        <p:spPr>
          <a:xfrm>
            <a:off x="685800" y="504262"/>
            <a:ext cx="9028851" cy="8190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Haffer" pitchFamily="2" charset="77"/>
                <a:ea typeface="+mj-ea"/>
                <a:cs typeface="Haffer" pitchFamily="2" charset="77"/>
              </a:defRPr>
            </a:lvl1pPr>
          </a:lstStyle>
          <a:p>
            <a:pPr>
              <a:defRPr/>
            </a:pPr>
            <a:r>
              <a:rPr kumimoji="0" lang="nb-NO" sz="3700" b="0" i="0" u="sng" strike="noStrike" kern="1200" cap="none" spc="0" normalizeH="0" baseline="0" noProof="0" dirty="0">
                <a:ln>
                  <a:noFill/>
                </a:ln>
                <a:solidFill>
                  <a:srgbClr val="000000"/>
                </a:solidFill>
                <a:effectLst/>
                <a:uLnTx/>
                <a:uFillTx/>
                <a:latin typeface="Haffer"/>
              </a:rPr>
              <a:t>Status «</a:t>
            </a:r>
            <a:r>
              <a:rPr kumimoji="0" lang="nb-NO" sz="3700" b="0" i="0" u="sng" strike="noStrike" kern="1200" cap="none" spc="0" normalizeH="0" baseline="0" noProof="0" dirty="0" err="1">
                <a:ln>
                  <a:noFill/>
                </a:ln>
                <a:solidFill>
                  <a:srgbClr val="000000"/>
                </a:solidFill>
                <a:effectLst/>
                <a:uLnTx/>
                <a:uFillTx/>
                <a:latin typeface="Haffer"/>
              </a:rPr>
              <a:t>Shared</a:t>
            </a:r>
            <a:r>
              <a:rPr kumimoji="0" lang="nb-NO" sz="3700" b="0" i="0" u="sng" strike="noStrike" kern="1200" cap="none" spc="0" normalizeH="0" baseline="0" noProof="0" dirty="0">
                <a:ln>
                  <a:noFill/>
                </a:ln>
                <a:solidFill>
                  <a:srgbClr val="000000"/>
                </a:solidFill>
                <a:effectLst/>
                <a:uLnTx/>
                <a:uFillTx/>
                <a:latin typeface="Haffer"/>
              </a:rPr>
              <a:t> IAM»</a:t>
            </a:r>
            <a:endParaRPr kumimoji="0" lang="nb-NO" sz="3700" b="0" i="0" u="none" strike="noStrike" kern="1200" cap="none" spc="0" normalizeH="0" baseline="0" noProof="0" dirty="0">
              <a:ln>
                <a:noFill/>
              </a:ln>
              <a:solidFill>
                <a:srgbClr val="000000"/>
              </a:solidFill>
              <a:effectLst/>
              <a:uLnTx/>
              <a:uFillTx/>
              <a:latin typeface="Haffer"/>
            </a:endParaRPr>
          </a:p>
        </p:txBody>
      </p:sp>
      <p:sp>
        <p:nvSpPr>
          <p:cNvPr id="20" name="Ellipse 19">
            <a:extLst>
              <a:ext uri="{FF2B5EF4-FFF2-40B4-BE49-F238E27FC236}">
                <a16:creationId xmlns:a16="http://schemas.microsoft.com/office/drawing/2014/main" id="{714C0A39-93E2-C93F-9FF9-E9B4A93B038D}"/>
              </a:ext>
            </a:extLst>
          </p:cNvPr>
          <p:cNvSpPr/>
          <p:nvPr/>
        </p:nvSpPr>
        <p:spPr>
          <a:xfrm>
            <a:off x="7095896" y="4364876"/>
            <a:ext cx="180000" cy="1805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Ellipse 17">
            <a:extLst>
              <a:ext uri="{FF2B5EF4-FFF2-40B4-BE49-F238E27FC236}">
                <a16:creationId xmlns:a16="http://schemas.microsoft.com/office/drawing/2014/main" id="{3AC6860B-38F9-A6AD-2019-C2B54F5AD1DE}"/>
              </a:ext>
            </a:extLst>
          </p:cNvPr>
          <p:cNvSpPr/>
          <p:nvPr/>
        </p:nvSpPr>
        <p:spPr>
          <a:xfrm>
            <a:off x="9039747" y="1233014"/>
            <a:ext cx="180000" cy="1805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Ellipse 50">
            <a:extLst>
              <a:ext uri="{FF2B5EF4-FFF2-40B4-BE49-F238E27FC236}">
                <a16:creationId xmlns:a16="http://schemas.microsoft.com/office/drawing/2014/main" id="{4224458F-5CA2-167C-1A85-49ADD956BE90}"/>
              </a:ext>
            </a:extLst>
          </p:cNvPr>
          <p:cNvSpPr/>
          <p:nvPr/>
        </p:nvSpPr>
        <p:spPr>
          <a:xfrm>
            <a:off x="9117638" y="2773311"/>
            <a:ext cx="125999" cy="12599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Ellipse 43">
            <a:extLst>
              <a:ext uri="{FF2B5EF4-FFF2-40B4-BE49-F238E27FC236}">
                <a16:creationId xmlns:a16="http://schemas.microsoft.com/office/drawing/2014/main" id="{6A46B2B7-5059-EE15-E787-3DB3C4BA35B1}"/>
              </a:ext>
            </a:extLst>
          </p:cNvPr>
          <p:cNvSpPr/>
          <p:nvPr/>
        </p:nvSpPr>
        <p:spPr>
          <a:xfrm>
            <a:off x="9117638" y="3263673"/>
            <a:ext cx="125999" cy="12599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Ellipse 43">
            <a:extLst>
              <a:ext uri="{FF2B5EF4-FFF2-40B4-BE49-F238E27FC236}">
                <a16:creationId xmlns:a16="http://schemas.microsoft.com/office/drawing/2014/main" id="{1CA6254C-920A-C884-C4BF-721DA38585FC}"/>
              </a:ext>
            </a:extLst>
          </p:cNvPr>
          <p:cNvSpPr/>
          <p:nvPr/>
        </p:nvSpPr>
        <p:spPr>
          <a:xfrm>
            <a:off x="9714652" y="1294702"/>
            <a:ext cx="180529" cy="18052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Ellipse 43">
            <a:extLst>
              <a:ext uri="{FF2B5EF4-FFF2-40B4-BE49-F238E27FC236}">
                <a16:creationId xmlns:a16="http://schemas.microsoft.com/office/drawing/2014/main" id="{57E8BBF4-4766-DD86-1F6F-ABE4C54A5FC2}"/>
              </a:ext>
            </a:extLst>
          </p:cNvPr>
          <p:cNvSpPr/>
          <p:nvPr/>
        </p:nvSpPr>
        <p:spPr>
          <a:xfrm>
            <a:off x="9117638" y="3508854"/>
            <a:ext cx="125999" cy="12599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Ellipse 43">
            <a:extLst>
              <a:ext uri="{FF2B5EF4-FFF2-40B4-BE49-F238E27FC236}">
                <a16:creationId xmlns:a16="http://schemas.microsoft.com/office/drawing/2014/main" id="{9AE5D333-CEFC-1170-78CC-473E2DEF9DAB}"/>
              </a:ext>
            </a:extLst>
          </p:cNvPr>
          <p:cNvSpPr/>
          <p:nvPr/>
        </p:nvSpPr>
        <p:spPr>
          <a:xfrm>
            <a:off x="9117638" y="3754035"/>
            <a:ext cx="125999" cy="12599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Ellipse 43">
            <a:extLst>
              <a:ext uri="{FF2B5EF4-FFF2-40B4-BE49-F238E27FC236}">
                <a16:creationId xmlns:a16="http://schemas.microsoft.com/office/drawing/2014/main" id="{97EFC105-1462-4D55-BA64-4B6B32649519}"/>
              </a:ext>
            </a:extLst>
          </p:cNvPr>
          <p:cNvSpPr/>
          <p:nvPr/>
        </p:nvSpPr>
        <p:spPr>
          <a:xfrm>
            <a:off x="7738966" y="5588324"/>
            <a:ext cx="180529" cy="1805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highlight>
                <a:srgbClr val="00FF00"/>
              </a:highlight>
              <a:uLnTx/>
              <a:uFillTx/>
              <a:latin typeface="Calibri" panose="020F0502020204030204"/>
              <a:ea typeface="+mn-ea"/>
              <a:cs typeface="+mn-cs"/>
            </a:endParaRPr>
          </a:p>
        </p:txBody>
      </p:sp>
      <p:sp>
        <p:nvSpPr>
          <p:cNvPr id="19" name="Ellipse 18">
            <a:extLst>
              <a:ext uri="{FF2B5EF4-FFF2-40B4-BE49-F238E27FC236}">
                <a16:creationId xmlns:a16="http://schemas.microsoft.com/office/drawing/2014/main" id="{5EE93F10-FAB3-3A7C-635F-68BD112EE12C}"/>
              </a:ext>
            </a:extLst>
          </p:cNvPr>
          <p:cNvSpPr/>
          <p:nvPr/>
        </p:nvSpPr>
        <p:spPr>
          <a:xfrm>
            <a:off x="7788242" y="5682865"/>
            <a:ext cx="180000" cy="1805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Ellipse 43">
            <a:extLst>
              <a:ext uri="{FF2B5EF4-FFF2-40B4-BE49-F238E27FC236}">
                <a16:creationId xmlns:a16="http://schemas.microsoft.com/office/drawing/2014/main" id="{C2771B23-0286-1A62-53EC-2F22ABBEF743}"/>
              </a:ext>
            </a:extLst>
          </p:cNvPr>
          <p:cNvSpPr/>
          <p:nvPr/>
        </p:nvSpPr>
        <p:spPr>
          <a:xfrm>
            <a:off x="7887126" y="5876317"/>
            <a:ext cx="180529" cy="1805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TekstSylinder 27">
            <a:extLst>
              <a:ext uri="{FF2B5EF4-FFF2-40B4-BE49-F238E27FC236}">
                <a16:creationId xmlns:a16="http://schemas.microsoft.com/office/drawing/2014/main" id="{F7863BE3-25E7-1E27-2D5B-2BA920328622}"/>
              </a:ext>
            </a:extLst>
          </p:cNvPr>
          <p:cNvSpPr txBox="1"/>
          <p:nvPr/>
        </p:nvSpPr>
        <p:spPr>
          <a:xfrm>
            <a:off x="1019741" y="6421689"/>
            <a:ext cx="59781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rPr>
              <a:t>   *) Ref H</a:t>
            </a:r>
            <a:r>
              <a:rPr lang="en-GB" sz="1200" dirty="0" err="1">
                <a:solidFill>
                  <a:prstClr val="black"/>
                </a:solidFill>
                <a:latin typeface="Aptos" panose="02110004020202020204"/>
              </a:rPr>
              <a:t>KDir</a:t>
            </a:r>
            <a:r>
              <a:rPr lang="en-GB" sz="1200" dirty="0">
                <a:solidFill>
                  <a:prstClr val="black"/>
                </a:solidFill>
                <a:latin typeface="Aptos" panose="02110004020202020204"/>
              </a:rPr>
              <a:t> DBH</a:t>
            </a:r>
            <a:r>
              <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rPr>
              <a:t> there are ~42.200 (FTE) employees  and ~300.000 students in Norway</a:t>
            </a:r>
            <a:endParaRPr lang="en-GB" sz="1200" dirty="0">
              <a:solidFill>
                <a:prstClr val="black"/>
              </a:solidFill>
              <a:latin typeface="Aptos" panose="021100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rPr>
              <a:t>**) </a:t>
            </a:r>
            <a:r>
              <a:rPr lang="en-GB" sz="1200" u="sng" dirty="0">
                <a:solidFill>
                  <a:srgbClr val="000000"/>
                </a:solidFill>
                <a:latin typeface="Haffer"/>
              </a:rPr>
              <a:t> Accumulated</a:t>
            </a:r>
            <a:r>
              <a:rPr lang="en-GB" sz="1200" dirty="0">
                <a:solidFill>
                  <a:srgbClr val="000000"/>
                </a:solidFill>
                <a:latin typeface="Haffer"/>
              </a:rPr>
              <a:t> figures by roll-out date </a:t>
            </a:r>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4" name="Ellipse 43">
            <a:extLst>
              <a:ext uri="{FF2B5EF4-FFF2-40B4-BE49-F238E27FC236}">
                <a16:creationId xmlns:a16="http://schemas.microsoft.com/office/drawing/2014/main" id="{567A7060-4150-9865-1A64-0A517DC2BFD7}"/>
              </a:ext>
            </a:extLst>
          </p:cNvPr>
          <p:cNvSpPr/>
          <p:nvPr/>
        </p:nvSpPr>
        <p:spPr>
          <a:xfrm>
            <a:off x="7620529" y="5835536"/>
            <a:ext cx="180529" cy="1805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Ellipse 43">
            <a:extLst>
              <a:ext uri="{FF2B5EF4-FFF2-40B4-BE49-F238E27FC236}">
                <a16:creationId xmlns:a16="http://schemas.microsoft.com/office/drawing/2014/main" id="{C1525D0E-9B95-4195-5FC8-9532C1AA699F}"/>
              </a:ext>
            </a:extLst>
          </p:cNvPr>
          <p:cNvSpPr/>
          <p:nvPr/>
        </p:nvSpPr>
        <p:spPr>
          <a:xfrm>
            <a:off x="9117638" y="3999216"/>
            <a:ext cx="125999" cy="12599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Ellipse 43">
            <a:extLst>
              <a:ext uri="{FF2B5EF4-FFF2-40B4-BE49-F238E27FC236}">
                <a16:creationId xmlns:a16="http://schemas.microsoft.com/office/drawing/2014/main" id="{DD4C3798-5DCE-D0A3-68E6-B622DF0A9912}"/>
              </a:ext>
            </a:extLst>
          </p:cNvPr>
          <p:cNvSpPr/>
          <p:nvPr/>
        </p:nvSpPr>
        <p:spPr>
          <a:xfrm>
            <a:off x="9117638" y="4489578"/>
            <a:ext cx="125999" cy="12599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Ellipse 43">
            <a:extLst>
              <a:ext uri="{FF2B5EF4-FFF2-40B4-BE49-F238E27FC236}">
                <a16:creationId xmlns:a16="http://schemas.microsoft.com/office/drawing/2014/main" id="{3CABB020-B209-1CF3-F9EC-8E599D47A094}"/>
              </a:ext>
            </a:extLst>
          </p:cNvPr>
          <p:cNvSpPr/>
          <p:nvPr/>
        </p:nvSpPr>
        <p:spPr>
          <a:xfrm>
            <a:off x="6817353" y="4757322"/>
            <a:ext cx="180529" cy="1805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Ellipse 30">
            <a:extLst>
              <a:ext uri="{FF2B5EF4-FFF2-40B4-BE49-F238E27FC236}">
                <a16:creationId xmlns:a16="http://schemas.microsoft.com/office/drawing/2014/main" id="{5C015562-478F-24E4-2AA8-86FEEA8CF8C3}"/>
              </a:ext>
            </a:extLst>
          </p:cNvPr>
          <p:cNvSpPr/>
          <p:nvPr/>
        </p:nvSpPr>
        <p:spPr>
          <a:xfrm>
            <a:off x="7728528" y="4191043"/>
            <a:ext cx="180000" cy="18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Ellipse 33">
            <a:extLst>
              <a:ext uri="{FF2B5EF4-FFF2-40B4-BE49-F238E27FC236}">
                <a16:creationId xmlns:a16="http://schemas.microsoft.com/office/drawing/2014/main" id="{F21463D9-DAC5-6193-1484-0A4C38829C57}"/>
              </a:ext>
            </a:extLst>
          </p:cNvPr>
          <p:cNvSpPr/>
          <p:nvPr/>
        </p:nvSpPr>
        <p:spPr>
          <a:xfrm>
            <a:off x="6636126" y="5373407"/>
            <a:ext cx="180000" cy="18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 name="Ellipse 34">
            <a:extLst>
              <a:ext uri="{FF2B5EF4-FFF2-40B4-BE49-F238E27FC236}">
                <a16:creationId xmlns:a16="http://schemas.microsoft.com/office/drawing/2014/main" id="{99AFC511-6DA0-4795-A9B7-BFAB54A7D6A1}"/>
              </a:ext>
            </a:extLst>
          </p:cNvPr>
          <p:cNvSpPr/>
          <p:nvPr/>
        </p:nvSpPr>
        <p:spPr>
          <a:xfrm>
            <a:off x="6636126" y="6109610"/>
            <a:ext cx="180000" cy="180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6" name="Ellipse 35">
            <a:extLst>
              <a:ext uri="{FF2B5EF4-FFF2-40B4-BE49-F238E27FC236}">
                <a16:creationId xmlns:a16="http://schemas.microsoft.com/office/drawing/2014/main" id="{4A87E38A-240F-66EC-DD2B-E1CBD3C18B89}"/>
              </a:ext>
            </a:extLst>
          </p:cNvPr>
          <p:cNvSpPr/>
          <p:nvPr/>
        </p:nvSpPr>
        <p:spPr>
          <a:xfrm>
            <a:off x="7741984" y="5294861"/>
            <a:ext cx="180000" cy="18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7" name="Ellipse 36">
            <a:extLst>
              <a:ext uri="{FF2B5EF4-FFF2-40B4-BE49-F238E27FC236}">
                <a16:creationId xmlns:a16="http://schemas.microsoft.com/office/drawing/2014/main" id="{38E78894-0547-1AB9-1197-FE9590E3962B}"/>
              </a:ext>
            </a:extLst>
          </p:cNvPr>
          <p:cNvSpPr/>
          <p:nvPr/>
        </p:nvSpPr>
        <p:spPr>
          <a:xfrm>
            <a:off x="7648966" y="4210499"/>
            <a:ext cx="180000" cy="18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 name="Ellipse 32">
            <a:extLst>
              <a:ext uri="{FF2B5EF4-FFF2-40B4-BE49-F238E27FC236}">
                <a16:creationId xmlns:a16="http://schemas.microsoft.com/office/drawing/2014/main" id="{B42189EE-625A-4941-1457-1713496102C1}"/>
              </a:ext>
            </a:extLst>
          </p:cNvPr>
          <p:cNvSpPr/>
          <p:nvPr/>
        </p:nvSpPr>
        <p:spPr>
          <a:xfrm>
            <a:off x="6602381" y="5496675"/>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Ellipse 37">
            <a:extLst>
              <a:ext uri="{FF2B5EF4-FFF2-40B4-BE49-F238E27FC236}">
                <a16:creationId xmlns:a16="http://schemas.microsoft.com/office/drawing/2014/main" id="{818F7A4B-2A1B-33B8-53D4-52253648FEB9}"/>
              </a:ext>
            </a:extLst>
          </p:cNvPr>
          <p:cNvSpPr/>
          <p:nvPr/>
        </p:nvSpPr>
        <p:spPr>
          <a:xfrm>
            <a:off x="9117638" y="4734759"/>
            <a:ext cx="125999" cy="12599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9" name="Ellipse 38">
            <a:extLst>
              <a:ext uri="{FF2B5EF4-FFF2-40B4-BE49-F238E27FC236}">
                <a16:creationId xmlns:a16="http://schemas.microsoft.com/office/drawing/2014/main" id="{2525C5C5-A1F3-3E86-13EB-98CDF0F6B4FA}"/>
              </a:ext>
            </a:extLst>
          </p:cNvPr>
          <p:cNvSpPr/>
          <p:nvPr/>
        </p:nvSpPr>
        <p:spPr>
          <a:xfrm>
            <a:off x="9117638" y="4979940"/>
            <a:ext cx="125999" cy="12599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highlight>
                <a:srgbClr val="FFFF00"/>
              </a:highlight>
              <a:uLnTx/>
              <a:uFillTx/>
              <a:latin typeface="Calibri" panose="020F0502020204030204"/>
              <a:ea typeface="+mn-ea"/>
              <a:cs typeface="+mn-cs"/>
            </a:endParaRPr>
          </a:p>
        </p:txBody>
      </p:sp>
      <p:sp>
        <p:nvSpPr>
          <p:cNvPr id="40" name="Ellipse 39">
            <a:extLst>
              <a:ext uri="{FF2B5EF4-FFF2-40B4-BE49-F238E27FC236}">
                <a16:creationId xmlns:a16="http://schemas.microsoft.com/office/drawing/2014/main" id="{845B2D18-48FA-BF99-E90A-D6B2BEDF2BFC}"/>
              </a:ext>
            </a:extLst>
          </p:cNvPr>
          <p:cNvSpPr/>
          <p:nvPr/>
        </p:nvSpPr>
        <p:spPr>
          <a:xfrm>
            <a:off x="9117638" y="4244397"/>
            <a:ext cx="125999" cy="12599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1" name="Ellipse 40">
            <a:extLst>
              <a:ext uri="{FF2B5EF4-FFF2-40B4-BE49-F238E27FC236}">
                <a16:creationId xmlns:a16="http://schemas.microsoft.com/office/drawing/2014/main" id="{E63071BD-4388-AD18-1A4B-A421CA01A015}"/>
              </a:ext>
            </a:extLst>
          </p:cNvPr>
          <p:cNvSpPr/>
          <p:nvPr/>
        </p:nvSpPr>
        <p:spPr>
          <a:xfrm>
            <a:off x="9117638" y="5225121"/>
            <a:ext cx="125999" cy="12599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Ellipse 25">
            <a:extLst>
              <a:ext uri="{FF2B5EF4-FFF2-40B4-BE49-F238E27FC236}">
                <a16:creationId xmlns:a16="http://schemas.microsoft.com/office/drawing/2014/main" id="{F464F311-BC6B-854F-EFF5-B89CF36174C1}"/>
              </a:ext>
            </a:extLst>
          </p:cNvPr>
          <p:cNvSpPr/>
          <p:nvPr/>
        </p:nvSpPr>
        <p:spPr>
          <a:xfrm>
            <a:off x="6678811" y="5444360"/>
            <a:ext cx="179182" cy="18052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highlight>
                <a:srgbClr val="0000FF"/>
              </a:highlight>
              <a:uLnTx/>
              <a:uFillTx/>
              <a:latin typeface="Calibri" panose="020F0502020204030204"/>
              <a:ea typeface="+mn-ea"/>
              <a:cs typeface="+mn-cs"/>
            </a:endParaRPr>
          </a:p>
        </p:txBody>
      </p:sp>
      <p:sp>
        <p:nvSpPr>
          <p:cNvPr id="47" name="Rektangel 46">
            <a:extLst>
              <a:ext uri="{FF2B5EF4-FFF2-40B4-BE49-F238E27FC236}">
                <a16:creationId xmlns:a16="http://schemas.microsoft.com/office/drawing/2014/main" id="{18BDEA8F-D4B8-90B3-01A5-32EC1F3E8DBE}"/>
              </a:ext>
            </a:extLst>
          </p:cNvPr>
          <p:cNvSpPr/>
          <p:nvPr/>
        </p:nvSpPr>
        <p:spPr>
          <a:xfrm>
            <a:off x="943264" y="4111248"/>
            <a:ext cx="189338" cy="227039"/>
          </a:xfrm>
          <a:prstGeom prst="rect">
            <a:avLst/>
          </a:prstGeom>
          <a:solidFill>
            <a:srgbClr val="4270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8" name="Rektangel 47">
            <a:extLst>
              <a:ext uri="{FF2B5EF4-FFF2-40B4-BE49-F238E27FC236}">
                <a16:creationId xmlns:a16="http://schemas.microsoft.com/office/drawing/2014/main" id="{5D3D0FF4-EEE2-F6EC-CC08-AE0C5E01C0B0}"/>
              </a:ext>
            </a:extLst>
          </p:cNvPr>
          <p:cNvSpPr/>
          <p:nvPr/>
        </p:nvSpPr>
        <p:spPr>
          <a:xfrm>
            <a:off x="943264" y="3848674"/>
            <a:ext cx="189338" cy="227039"/>
          </a:xfrm>
          <a:prstGeom prst="rect">
            <a:avLst/>
          </a:prstGeom>
          <a:solidFill>
            <a:srgbClr val="E97C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9" name="Rektangel 48">
            <a:extLst>
              <a:ext uri="{FF2B5EF4-FFF2-40B4-BE49-F238E27FC236}">
                <a16:creationId xmlns:a16="http://schemas.microsoft.com/office/drawing/2014/main" id="{313EE1E0-DC81-9DF9-51E3-5020DFE1C85A}"/>
              </a:ext>
            </a:extLst>
          </p:cNvPr>
          <p:cNvSpPr/>
          <p:nvPr/>
        </p:nvSpPr>
        <p:spPr>
          <a:xfrm>
            <a:off x="943264" y="3574910"/>
            <a:ext cx="189338" cy="227039"/>
          </a:xfrm>
          <a:prstGeom prst="rect">
            <a:avLst/>
          </a:prstGeom>
          <a:solidFill>
            <a:srgbClr val="A3A3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32" name="Diagram 31">
            <a:extLst>
              <a:ext uri="{FF2B5EF4-FFF2-40B4-BE49-F238E27FC236}">
                <a16:creationId xmlns:a16="http://schemas.microsoft.com/office/drawing/2014/main" id="{9D8081B9-07B1-07B4-35FD-E78989677EFD}"/>
              </a:ext>
            </a:extLst>
          </p:cNvPr>
          <p:cNvGraphicFramePr>
            <a:graphicFrameLocks/>
          </p:cNvGraphicFramePr>
          <p:nvPr/>
        </p:nvGraphicFramePr>
        <p:xfrm>
          <a:off x="4082460" y="2881440"/>
          <a:ext cx="3129484" cy="2140446"/>
        </p:xfrm>
        <a:graphic>
          <a:graphicData uri="http://schemas.openxmlformats.org/drawingml/2006/chart">
            <c:chart xmlns:c="http://schemas.openxmlformats.org/drawingml/2006/chart" xmlns:r="http://schemas.openxmlformats.org/officeDocument/2006/relationships" r:id="rId5"/>
          </a:graphicData>
        </a:graphic>
      </p:graphicFrame>
      <p:sp>
        <p:nvSpPr>
          <p:cNvPr id="6" name="Ellipse 5">
            <a:extLst>
              <a:ext uri="{FF2B5EF4-FFF2-40B4-BE49-F238E27FC236}">
                <a16:creationId xmlns:a16="http://schemas.microsoft.com/office/drawing/2014/main" id="{F87FEDC9-222B-C6C2-FA20-B2BA2AE01C90}"/>
              </a:ext>
            </a:extLst>
          </p:cNvPr>
          <p:cNvSpPr/>
          <p:nvPr/>
        </p:nvSpPr>
        <p:spPr>
          <a:xfrm>
            <a:off x="9117638" y="5470302"/>
            <a:ext cx="125999" cy="12599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Ellipse 9">
            <a:extLst>
              <a:ext uri="{FF2B5EF4-FFF2-40B4-BE49-F238E27FC236}">
                <a16:creationId xmlns:a16="http://schemas.microsoft.com/office/drawing/2014/main" id="{C0A5099B-7DAC-925E-6E36-E6C017E5C343}"/>
              </a:ext>
            </a:extLst>
          </p:cNvPr>
          <p:cNvSpPr/>
          <p:nvPr/>
        </p:nvSpPr>
        <p:spPr>
          <a:xfrm>
            <a:off x="9117638" y="5715483"/>
            <a:ext cx="125999" cy="12599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Ellipse 22">
            <a:extLst>
              <a:ext uri="{FF2B5EF4-FFF2-40B4-BE49-F238E27FC236}">
                <a16:creationId xmlns:a16="http://schemas.microsoft.com/office/drawing/2014/main" id="{64BBE5C7-209A-5E4D-4002-99B73D1E1A08}"/>
              </a:ext>
            </a:extLst>
          </p:cNvPr>
          <p:cNvSpPr/>
          <p:nvPr/>
        </p:nvSpPr>
        <p:spPr>
          <a:xfrm>
            <a:off x="9117638" y="5960664"/>
            <a:ext cx="125999" cy="12599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5" name="Ellipse 44">
            <a:extLst>
              <a:ext uri="{FF2B5EF4-FFF2-40B4-BE49-F238E27FC236}">
                <a16:creationId xmlns:a16="http://schemas.microsoft.com/office/drawing/2014/main" id="{F27AD6E0-287D-3CE0-1441-C261DC55EE3F}"/>
              </a:ext>
            </a:extLst>
          </p:cNvPr>
          <p:cNvSpPr/>
          <p:nvPr/>
        </p:nvSpPr>
        <p:spPr>
          <a:xfrm>
            <a:off x="9117638" y="6205845"/>
            <a:ext cx="125999" cy="12599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Ellipse 10">
            <a:extLst>
              <a:ext uri="{FF2B5EF4-FFF2-40B4-BE49-F238E27FC236}">
                <a16:creationId xmlns:a16="http://schemas.microsoft.com/office/drawing/2014/main" id="{46FC00F5-65CE-3609-7E4E-D06059E7C82F}"/>
              </a:ext>
            </a:extLst>
          </p:cNvPr>
          <p:cNvSpPr/>
          <p:nvPr/>
        </p:nvSpPr>
        <p:spPr>
          <a:xfrm>
            <a:off x="7707126" y="4248271"/>
            <a:ext cx="180000" cy="18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Ellipse 11">
            <a:extLst>
              <a:ext uri="{FF2B5EF4-FFF2-40B4-BE49-F238E27FC236}">
                <a16:creationId xmlns:a16="http://schemas.microsoft.com/office/drawing/2014/main" id="{2361F58A-D1A3-EEEF-6005-D6E8960C1B51}"/>
              </a:ext>
            </a:extLst>
          </p:cNvPr>
          <p:cNvSpPr/>
          <p:nvPr/>
        </p:nvSpPr>
        <p:spPr>
          <a:xfrm>
            <a:off x="9119426" y="6412035"/>
            <a:ext cx="125999" cy="12599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2" name="Ellipse 41">
            <a:extLst>
              <a:ext uri="{FF2B5EF4-FFF2-40B4-BE49-F238E27FC236}">
                <a16:creationId xmlns:a16="http://schemas.microsoft.com/office/drawing/2014/main" id="{180C78EC-0534-DF52-4369-14CD8B893BE1}"/>
              </a:ext>
            </a:extLst>
          </p:cNvPr>
          <p:cNvSpPr/>
          <p:nvPr/>
        </p:nvSpPr>
        <p:spPr>
          <a:xfrm>
            <a:off x="7980448" y="6124996"/>
            <a:ext cx="180000" cy="18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6" name="TekstSylinder 45">
            <a:extLst>
              <a:ext uri="{FF2B5EF4-FFF2-40B4-BE49-F238E27FC236}">
                <a16:creationId xmlns:a16="http://schemas.microsoft.com/office/drawing/2014/main" id="{A28FF135-4EAE-9BD3-E76E-D71E8E22BB97}"/>
              </a:ext>
            </a:extLst>
          </p:cNvPr>
          <p:cNvSpPr txBox="1"/>
          <p:nvPr/>
        </p:nvSpPr>
        <p:spPr>
          <a:xfrm>
            <a:off x="10937175" y="6545157"/>
            <a:ext cx="1284382" cy="369332"/>
          </a:xfrm>
          <a:prstGeom prst="rect">
            <a:avLst/>
          </a:prstGeom>
          <a:noFill/>
        </p:spPr>
        <p:txBody>
          <a:bodyPr wrap="square" rtlCol="0">
            <a:spAutoFit/>
          </a:bodyPr>
          <a:lstStyle/>
          <a:p>
            <a:r>
              <a:rPr kumimoji="0" lang="nb-NO" sz="1800" b="0" i="1" u="none" strike="noStrike" kern="1200" cap="none" spc="0" normalizeH="0" baseline="0" noProof="0" dirty="0">
                <a:ln>
                  <a:noFill/>
                </a:ln>
                <a:solidFill>
                  <a:srgbClr val="000000"/>
                </a:solidFill>
                <a:effectLst/>
                <a:uLnTx/>
                <a:uFillTx/>
                <a:latin typeface="Calibri" panose="020F0502020204030204"/>
                <a:ea typeface="+mn-ea"/>
                <a:cs typeface="+mn-cs"/>
              </a:rPr>
              <a:t>Pr. 05.05.25</a:t>
            </a:r>
            <a:endParaRPr lang="nb-NO" i="1" dirty="0"/>
          </a:p>
        </p:txBody>
      </p:sp>
      <p:sp>
        <p:nvSpPr>
          <p:cNvPr id="43" name="TextBox 2">
            <a:extLst>
              <a:ext uri="{FF2B5EF4-FFF2-40B4-BE49-F238E27FC236}">
                <a16:creationId xmlns:a16="http://schemas.microsoft.com/office/drawing/2014/main" id="{9B323674-0CB6-D71F-8987-89D7E3E4158F}"/>
              </a:ext>
            </a:extLst>
          </p:cNvPr>
          <p:cNvSpPr txBox="1"/>
          <p:nvPr/>
        </p:nvSpPr>
        <p:spPr>
          <a:xfrm>
            <a:off x="9293494" y="1927137"/>
            <a:ext cx="3002710" cy="4770537"/>
          </a:xfrm>
          <a:prstGeom prst="rect">
            <a:avLst/>
          </a:prstGeom>
          <a:noFill/>
        </p:spPr>
        <p:txBody>
          <a:bodyPr wrap="square" rtlCol="0">
            <a:spAutoFit/>
          </a:bodyPr>
          <a:lstStyle/>
          <a:p>
            <a:pPr>
              <a:tabLst>
                <a:tab pos="1597025" algn="l"/>
                <a:tab pos="2703513" algn="r"/>
              </a:tabLst>
              <a:defRPr/>
            </a:pPr>
            <a:r>
              <a:rPr kumimoji="0" lang="nb-NO" sz="1600" b="0" i="0" u="none" strike="noStrike" kern="1200" cap="none" spc="0" normalizeH="0" baseline="0" noProof="0" dirty="0">
                <a:ln>
                  <a:noFill/>
                </a:ln>
                <a:solidFill>
                  <a:srgbClr val="000000"/>
                </a:solidFill>
                <a:effectLst/>
                <a:uLnTx/>
                <a:uFillTx/>
                <a:latin typeface="Calibri" panose="020F0502020204030204"/>
                <a:ea typeface="+mn-ea"/>
                <a:cs typeface="+mn-cs"/>
              </a:rPr>
              <a:t>UiB		</a:t>
            </a:r>
            <a:r>
              <a:rPr kumimoji="0" lang="nb-NO" sz="1400" b="0" i="0" u="none" strike="noStrike" kern="1200" cap="none" spc="0" normalizeH="0" baseline="0" noProof="0" dirty="0">
                <a:ln>
                  <a:noFill/>
                </a:ln>
                <a:solidFill>
                  <a:srgbClr val="000000"/>
                </a:solidFill>
                <a:effectLst/>
                <a:uLnTx/>
                <a:uFillTx/>
                <a:latin typeface="Calibri" panose="020F0502020204030204"/>
                <a:ea typeface="+mn-ea"/>
                <a:cs typeface="+mn-cs"/>
              </a:rPr>
              <a:t>(04.04.22)</a:t>
            </a:r>
            <a:br>
              <a:rPr kumimoji="0" lang="nb-NO" sz="1400" b="0"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nb-NO" sz="1600" b="0" i="0" u="none" strike="noStrike" kern="1200" cap="none" spc="0" normalizeH="0" baseline="0" noProof="0" dirty="0" err="1">
                <a:ln>
                  <a:noFill/>
                </a:ln>
                <a:solidFill>
                  <a:srgbClr val="000000"/>
                </a:solidFill>
                <a:effectLst/>
                <a:uLnTx/>
                <a:uFillTx/>
                <a:latin typeface="Calibri" panose="020F0502020204030204"/>
                <a:ea typeface="+mn-ea"/>
                <a:cs typeface="+mn-cs"/>
              </a:rPr>
              <a:t>OsloMet</a:t>
            </a:r>
            <a:r>
              <a:rPr kumimoji="0" lang="nb-NO" sz="1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nb-NO" sz="1400" b="0" i="0" u="none" strike="noStrike" kern="1200" cap="none" spc="0" normalizeH="0" baseline="0" noProof="0" dirty="0">
                <a:ln>
                  <a:noFill/>
                </a:ln>
                <a:solidFill>
                  <a:srgbClr val="000000"/>
                </a:solidFill>
                <a:effectLst/>
                <a:uLnTx/>
                <a:uFillTx/>
                <a:latin typeface="Calibri" panose="020F0502020204030204"/>
                <a:ea typeface="+mn-ea"/>
                <a:cs typeface="+mn-cs"/>
              </a:rPr>
              <a:t>(27.03.23)</a:t>
            </a:r>
            <a:br>
              <a:rPr kumimoji="0" lang="nb-NO" sz="1600" b="0"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nb-NO" sz="1600" b="0" i="0" u="none" strike="noStrike" kern="1200" cap="none" spc="0" normalizeH="0" baseline="0" noProof="0" dirty="0" err="1">
                <a:ln>
                  <a:noFill/>
                </a:ln>
                <a:solidFill>
                  <a:srgbClr val="000000"/>
                </a:solidFill>
                <a:effectLst/>
                <a:uLnTx/>
                <a:uFillTx/>
                <a:latin typeface="Calibri" panose="020F0502020204030204"/>
                <a:ea typeface="+mn-ea"/>
                <a:cs typeface="+mn-cs"/>
              </a:rPr>
              <a:t>HiMolde</a:t>
            </a:r>
            <a:r>
              <a:rPr kumimoji="0" lang="nb-NO" sz="1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nb-NO" sz="1400" b="0" i="0" u="none" strike="noStrike" kern="1200" cap="none" spc="0" normalizeH="0" baseline="0" noProof="0" dirty="0">
                <a:ln>
                  <a:noFill/>
                </a:ln>
                <a:solidFill>
                  <a:srgbClr val="000000"/>
                </a:solidFill>
                <a:effectLst/>
                <a:uLnTx/>
                <a:uFillTx/>
                <a:latin typeface="Calibri" panose="020F0502020204030204"/>
                <a:ea typeface="+mn-ea"/>
                <a:cs typeface="+mn-cs"/>
              </a:rPr>
              <a:t>(14.</a:t>
            </a:r>
            <a:r>
              <a:rPr lang="nb-NO" sz="1400" dirty="0">
                <a:solidFill>
                  <a:srgbClr val="000000"/>
                </a:solidFill>
                <a:latin typeface="Calibri" panose="020F0502020204030204"/>
              </a:rPr>
              <a:t>04</a:t>
            </a:r>
            <a:r>
              <a:rPr kumimoji="0" lang="nb-NO" sz="1400" b="0" i="0" u="none" strike="noStrike" kern="1200" cap="none" spc="0" normalizeH="0" baseline="0" noProof="0" dirty="0">
                <a:ln>
                  <a:noFill/>
                </a:ln>
                <a:solidFill>
                  <a:srgbClr val="000000"/>
                </a:solidFill>
                <a:effectLst/>
                <a:uLnTx/>
                <a:uFillTx/>
                <a:latin typeface="Calibri" panose="020F0502020204030204"/>
                <a:ea typeface="+mn-ea"/>
                <a:cs typeface="+mn-cs"/>
              </a:rPr>
              <a:t>.23)	</a:t>
            </a:r>
            <a:br>
              <a:rPr kumimoji="0" lang="nb-NO" sz="1600" b="0"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nb-NO" sz="1600" b="0" i="0" u="none" strike="noStrike" kern="1200" cap="none" spc="0" normalizeH="0" baseline="0" noProof="0" dirty="0">
                <a:ln>
                  <a:noFill/>
                </a:ln>
                <a:solidFill>
                  <a:srgbClr val="000000"/>
                </a:solidFill>
                <a:effectLst/>
                <a:uLnTx/>
                <a:uFillTx/>
                <a:latin typeface="Calibri" panose="020F0502020204030204"/>
                <a:ea typeface="+mn-ea"/>
                <a:cs typeface="+mn-cs"/>
              </a:rPr>
              <a:t>UiT  		</a:t>
            </a:r>
            <a:r>
              <a:rPr kumimoji="0" lang="nb-NO" sz="1400" b="0" i="0" u="none" strike="noStrike" kern="1200" cap="none" spc="0" normalizeH="0" baseline="0" noProof="0" dirty="0">
                <a:ln>
                  <a:noFill/>
                </a:ln>
                <a:solidFill>
                  <a:srgbClr val="000000"/>
                </a:solidFill>
                <a:effectLst/>
                <a:uLnTx/>
                <a:uFillTx/>
                <a:latin typeface="Calibri" panose="020F0502020204030204"/>
                <a:ea typeface="+mn-ea"/>
                <a:cs typeface="+mn-cs"/>
              </a:rPr>
              <a:t>(20.</a:t>
            </a:r>
            <a:r>
              <a:rPr lang="nb-NO" sz="1400" dirty="0">
                <a:solidFill>
                  <a:srgbClr val="000000"/>
                </a:solidFill>
                <a:latin typeface="Calibri" panose="020F0502020204030204"/>
              </a:rPr>
              <a:t>06</a:t>
            </a:r>
            <a:r>
              <a:rPr kumimoji="0" lang="nb-NO" sz="1400" b="0" i="0" u="none" strike="noStrike" kern="1200" cap="none" spc="0" normalizeH="0" baseline="0" noProof="0" dirty="0">
                <a:ln>
                  <a:noFill/>
                </a:ln>
                <a:solidFill>
                  <a:srgbClr val="000000"/>
                </a:solidFill>
                <a:effectLst/>
                <a:uLnTx/>
                <a:uFillTx/>
                <a:latin typeface="Calibri" panose="020F0502020204030204"/>
                <a:ea typeface="+mn-ea"/>
                <a:cs typeface="+mn-cs"/>
              </a:rPr>
              <a:t>.23)</a:t>
            </a:r>
            <a:br>
              <a:rPr kumimoji="0" lang="nb-NO" sz="1600" b="0"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nb-NO" sz="1600" b="0" i="0" u="none" strike="noStrike" kern="1200" cap="none" spc="0" normalizeH="0" baseline="0" noProof="0" dirty="0">
                <a:ln>
                  <a:noFill/>
                </a:ln>
                <a:solidFill>
                  <a:srgbClr val="000000"/>
                </a:solidFill>
                <a:effectLst/>
                <a:uLnTx/>
                <a:uFillTx/>
                <a:latin typeface="Calibri" panose="020F0502020204030204"/>
                <a:ea typeface="+mn-ea"/>
                <a:cs typeface="+mn-cs"/>
              </a:rPr>
              <a:t>NORD		</a:t>
            </a:r>
            <a:r>
              <a:rPr kumimoji="0" lang="nb-NO" sz="1400" b="0" i="0" u="none" strike="noStrike" kern="1200" cap="none" spc="0" normalizeH="0" baseline="0" noProof="0" dirty="0">
                <a:ln>
                  <a:noFill/>
                </a:ln>
                <a:solidFill>
                  <a:srgbClr val="000000"/>
                </a:solidFill>
                <a:effectLst/>
                <a:uLnTx/>
                <a:uFillTx/>
                <a:latin typeface="Calibri" panose="020F0502020204030204"/>
                <a:ea typeface="+mn-ea"/>
                <a:cs typeface="+mn-cs"/>
              </a:rPr>
              <a:t>(07.02.24)</a:t>
            </a:r>
            <a:br>
              <a:rPr kumimoji="0" lang="nb-NO" sz="1600" b="0"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nb-NO" sz="1600" b="0" i="0" u="none" strike="noStrike" kern="1200" cap="none" spc="0" normalizeH="0" baseline="0" noProof="0" dirty="0">
                <a:ln>
                  <a:noFill/>
                </a:ln>
                <a:solidFill>
                  <a:srgbClr val="000000"/>
                </a:solidFill>
                <a:effectLst/>
                <a:uLnTx/>
                <a:uFillTx/>
                <a:latin typeface="Calibri" panose="020F0502020204030204"/>
                <a:ea typeface="+mn-ea"/>
                <a:cs typeface="+mn-cs"/>
              </a:rPr>
              <a:t>Meteorologisk </a:t>
            </a:r>
            <a:r>
              <a:rPr kumimoji="0" lang="nb-NO" sz="1600" b="0" i="0" u="none" strike="noStrike" kern="1200" cap="none" spc="0" normalizeH="0" baseline="0" noProof="0" dirty="0" err="1">
                <a:ln>
                  <a:noFill/>
                </a:ln>
                <a:solidFill>
                  <a:srgbClr val="000000"/>
                </a:solidFill>
                <a:effectLst/>
                <a:uLnTx/>
                <a:uFillTx/>
                <a:latin typeface="Calibri" panose="020F0502020204030204"/>
                <a:ea typeface="+mn-ea"/>
                <a:cs typeface="+mn-cs"/>
              </a:rPr>
              <a:t>inst</a:t>
            </a:r>
            <a:r>
              <a:rPr kumimoji="0" lang="nb-NO" sz="1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nb-NO" sz="1400" b="0" i="0" u="none" strike="noStrike" kern="1200" cap="none" spc="0" normalizeH="0" baseline="0" noProof="0" dirty="0">
                <a:ln>
                  <a:noFill/>
                </a:ln>
                <a:solidFill>
                  <a:srgbClr val="000000"/>
                </a:solidFill>
                <a:effectLst/>
                <a:uLnTx/>
                <a:uFillTx/>
                <a:latin typeface="Calibri" panose="020F0502020204030204"/>
                <a:ea typeface="+mn-ea"/>
                <a:cs typeface="+mn-cs"/>
              </a:rPr>
              <a:t>(14.03.24)</a:t>
            </a:r>
            <a:br>
              <a:rPr kumimoji="0" lang="nb-NO" sz="1600" b="0"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nb-NO" sz="1600" b="0" i="0" u="none" strike="noStrike" kern="1200" cap="none" spc="0" normalizeH="0" baseline="0" noProof="0" dirty="0">
                <a:ln>
                  <a:noFill/>
                </a:ln>
                <a:solidFill>
                  <a:srgbClr val="000000"/>
                </a:solidFill>
                <a:effectLst/>
                <a:uLnTx/>
                <a:uFillTx/>
                <a:latin typeface="Calibri" panose="020F0502020204030204"/>
                <a:ea typeface="+mn-ea"/>
                <a:cs typeface="+mn-cs"/>
              </a:rPr>
              <a:t>USN		</a:t>
            </a:r>
            <a:r>
              <a:rPr kumimoji="0" lang="nb-NO" sz="1400" b="0" i="0" u="none" strike="noStrike" kern="1200" cap="none" spc="0" normalizeH="0" baseline="0" noProof="0" dirty="0">
                <a:ln>
                  <a:noFill/>
                </a:ln>
                <a:solidFill>
                  <a:srgbClr val="000000"/>
                </a:solidFill>
                <a:effectLst/>
                <a:uLnTx/>
                <a:uFillTx/>
                <a:latin typeface="Calibri" panose="020F0502020204030204"/>
                <a:ea typeface="+mn-ea"/>
                <a:cs typeface="+mn-cs"/>
              </a:rPr>
              <a:t>(08.10.24)</a:t>
            </a:r>
            <a:br>
              <a:rPr kumimoji="0" lang="nb-NO" sz="1600" b="0"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nb-NO" sz="1600" b="0" i="0" u="none" strike="noStrike" kern="1200" cap="none" spc="0" normalizeH="0" baseline="0" noProof="0" dirty="0">
                <a:ln>
                  <a:noFill/>
                </a:ln>
                <a:solidFill>
                  <a:srgbClr val="000000"/>
                </a:solidFill>
                <a:effectLst/>
                <a:uLnTx/>
                <a:uFillTx/>
                <a:latin typeface="Calibri" panose="020F0502020204030204"/>
                <a:ea typeface="+mn-ea"/>
                <a:cs typeface="+mn-cs"/>
              </a:rPr>
              <a:t>NMBU		</a:t>
            </a:r>
            <a:r>
              <a:rPr kumimoji="0" lang="nb-NO" sz="1400" b="0" i="0" u="none" strike="noStrike" kern="1200" cap="none" spc="0" normalizeH="0" baseline="0" noProof="0" dirty="0">
                <a:ln>
                  <a:noFill/>
                </a:ln>
                <a:solidFill>
                  <a:srgbClr val="000000"/>
                </a:solidFill>
                <a:effectLst/>
                <a:uLnTx/>
                <a:uFillTx/>
                <a:latin typeface="Calibri" panose="020F0502020204030204"/>
                <a:ea typeface="+mn-ea"/>
                <a:cs typeface="+mn-cs"/>
              </a:rPr>
              <a:t>(13.11.24)</a:t>
            </a:r>
            <a:br>
              <a:rPr kumimoji="0" lang="nb-NO" sz="1600" b="0"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nb-NO" sz="1600" b="0" i="0" u="none" strike="noStrike" kern="1200" cap="none" spc="0" normalizeH="0" baseline="0" noProof="0" dirty="0">
                <a:ln>
                  <a:noFill/>
                </a:ln>
                <a:solidFill>
                  <a:srgbClr val="000000"/>
                </a:solidFill>
                <a:effectLst/>
                <a:uLnTx/>
                <a:uFillTx/>
                <a:latin typeface="Calibri" panose="020F0502020204030204"/>
                <a:ea typeface="+mn-ea"/>
                <a:cs typeface="+mn-cs"/>
              </a:rPr>
              <a:t>AHO		</a:t>
            </a:r>
            <a:r>
              <a:rPr kumimoji="0" lang="nb-NO" sz="1400" b="0" i="0" u="none" strike="noStrike" kern="1200" cap="none" spc="0" normalizeH="0" baseline="0" noProof="0" dirty="0">
                <a:ln>
                  <a:noFill/>
                </a:ln>
                <a:solidFill>
                  <a:srgbClr val="000000"/>
                </a:solidFill>
                <a:effectLst/>
                <a:uLnTx/>
                <a:uFillTx/>
                <a:latin typeface="Calibri" panose="020F0502020204030204"/>
                <a:ea typeface="+mn-ea"/>
                <a:cs typeface="+mn-cs"/>
              </a:rPr>
              <a:t>(26.01.25)</a:t>
            </a:r>
            <a:br>
              <a:rPr kumimoji="0" lang="nb-NO" sz="1600" b="0"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nb-NO" sz="1600" b="0" i="0" u="none" strike="noStrike" kern="1200" cap="none" spc="0" normalizeH="0" baseline="0" noProof="0" dirty="0" err="1">
                <a:ln>
                  <a:noFill/>
                </a:ln>
                <a:solidFill>
                  <a:srgbClr val="000000"/>
                </a:solidFill>
                <a:effectLst/>
                <a:uLnTx/>
                <a:uFillTx/>
                <a:latin typeface="Calibri" panose="020F0502020204030204"/>
                <a:ea typeface="+mn-ea"/>
                <a:cs typeface="+mn-cs"/>
              </a:rPr>
              <a:t>HiVolda</a:t>
            </a:r>
            <a:r>
              <a:rPr kumimoji="0" lang="nb-NO" sz="1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nb-NO" sz="1400" b="0" i="0" u="none" strike="noStrike" kern="1200" cap="none" spc="0" normalizeH="0" baseline="0" noProof="0" dirty="0">
                <a:ln>
                  <a:noFill/>
                </a:ln>
                <a:solidFill>
                  <a:srgbClr val="000000"/>
                </a:solidFill>
                <a:effectLst/>
                <a:uLnTx/>
                <a:uFillTx/>
                <a:latin typeface="Calibri" panose="020F0502020204030204"/>
                <a:ea typeface="+mn-ea"/>
                <a:cs typeface="+mn-cs"/>
              </a:rPr>
              <a:t> (26.02.25)</a:t>
            </a:r>
            <a:br>
              <a:rPr kumimoji="0" lang="nb-NO" sz="1600" b="0"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nb-NO" sz="1600" b="0" i="0" u="none" strike="noStrike" kern="1200" cap="none" spc="0" normalizeH="0" baseline="0" noProof="0" dirty="0" err="1">
                <a:ln>
                  <a:noFill/>
                </a:ln>
                <a:solidFill>
                  <a:srgbClr val="000000"/>
                </a:solidFill>
                <a:effectLst/>
                <a:uLnTx/>
                <a:uFillTx/>
                <a:latin typeface="Calibri" panose="020F0502020204030204"/>
                <a:ea typeface="+mn-ea"/>
                <a:cs typeface="+mn-cs"/>
              </a:rPr>
              <a:t>UiS</a:t>
            </a:r>
            <a:r>
              <a:rPr lang="nb-NO" sz="1600" dirty="0">
                <a:solidFill>
                  <a:srgbClr val="000000"/>
                </a:solidFill>
                <a:latin typeface="Calibri" panose="020F0502020204030204"/>
              </a:rPr>
              <a:t>		</a:t>
            </a:r>
            <a:r>
              <a:rPr kumimoji="0" lang="nb-NO" sz="1400" b="0" i="0" u="none" strike="noStrike" kern="1200" cap="none" spc="0" normalizeH="0" baseline="0" noProof="0" dirty="0">
                <a:ln>
                  <a:noFill/>
                </a:ln>
                <a:solidFill>
                  <a:srgbClr val="000000"/>
                </a:solidFill>
                <a:effectLst/>
                <a:uLnTx/>
                <a:uFillTx/>
                <a:latin typeface="Calibri" panose="020F0502020204030204"/>
                <a:ea typeface="+mn-ea"/>
                <a:cs typeface="+mn-cs"/>
              </a:rPr>
              <a:t>(02.04.25)</a:t>
            </a:r>
          </a:p>
          <a:p>
            <a:pPr>
              <a:tabLst>
                <a:tab pos="2708275" algn="r"/>
              </a:tabLst>
              <a:defRPr/>
            </a:pPr>
            <a:r>
              <a:rPr kumimoji="0" lang="nb-NO" sz="1600" b="0" i="0" u="none" strike="noStrike" kern="1200" cap="none" spc="0" normalizeH="0" baseline="0" noProof="0" dirty="0">
                <a:ln>
                  <a:noFill/>
                </a:ln>
                <a:solidFill>
                  <a:srgbClr val="000000"/>
                </a:solidFill>
                <a:effectLst/>
                <a:uLnTx/>
                <a:uFillTx/>
                <a:latin typeface="Calibri" panose="020F0502020204030204"/>
                <a:ea typeface="+mn-ea"/>
                <a:cs typeface="+mn-cs"/>
              </a:rPr>
              <a:t>Samisk høyskole	</a:t>
            </a:r>
            <a:r>
              <a:rPr kumimoji="0" lang="nb-NO" sz="1400" b="0" i="0" u="none" strike="noStrike" kern="1200" cap="none" spc="0" normalizeH="0" baseline="0" noProof="0" dirty="0">
                <a:ln>
                  <a:noFill/>
                </a:ln>
                <a:solidFill>
                  <a:srgbClr val="000000"/>
                </a:solidFill>
                <a:effectLst/>
                <a:uLnTx/>
                <a:uFillTx/>
                <a:latin typeface="Calibri" panose="020F0502020204030204"/>
                <a:ea typeface="+mn-ea"/>
                <a:cs typeface="+mn-cs"/>
              </a:rPr>
              <a:t>(In progress) </a:t>
            </a:r>
            <a:endParaRPr lang="nb-NO" sz="1600" dirty="0">
              <a:solidFill>
                <a:srgbClr val="000000"/>
              </a:solidFill>
              <a:latin typeface="Calibri" panose="020F0502020204030204"/>
            </a:endParaRPr>
          </a:p>
          <a:p>
            <a:pPr>
              <a:tabLst>
                <a:tab pos="2708275" algn="r"/>
              </a:tabLst>
              <a:defRPr/>
            </a:pPr>
            <a:r>
              <a:rPr lang="nb-NO" sz="1600" dirty="0">
                <a:solidFill>
                  <a:srgbClr val="000000"/>
                </a:solidFill>
                <a:latin typeface="Calibri" panose="020F0502020204030204"/>
              </a:rPr>
              <a:t>HVL	</a:t>
            </a:r>
            <a:r>
              <a:rPr kumimoji="0" lang="nb-NO" sz="1400" b="0" i="0" u="none" strike="noStrike" kern="1200" cap="none" spc="0" normalizeH="0" baseline="0" noProof="0" dirty="0">
                <a:ln>
                  <a:noFill/>
                </a:ln>
                <a:solidFill>
                  <a:srgbClr val="000000"/>
                </a:solidFill>
                <a:effectLst/>
                <a:uLnTx/>
                <a:uFillTx/>
                <a:latin typeface="Calibri" panose="020F0502020204030204"/>
                <a:ea typeface="+mn-ea"/>
                <a:cs typeface="+mn-cs"/>
              </a:rPr>
              <a:t>(In progress)</a:t>
            </a:r>
          </a:p>
          <a:p>
            <a:pPr marR="0" lvl="0" algn="l" defTabSz="914400" rtl="0" eaLnBrk="1" fontAlgn="auto" latinLnBrk="0" hangingPunct="1">
              <a:buClrTx/>
              <a:buSzTx/>
              <a:buFontTx/>
              <a:buNone/>
              <a:tabLst>
                <a:tab pos="2708275" algn="l"/>
              </a:tabLst>
              <a:defRPr/>
            </a:pPr>
            <a:r>
              <a:rPr kumimoji="0" lang="nb-NO" sz="1600" b="0" i="0" u="none" strike="noStrike" kern="1200" cap="none" spc="0" normalizeH="0" baseline="0" noProof="0" dirty="0" err="1">
                <a:ln>
                  <a:noFill/>
                </a:ln>
                <a:solidFill>
                  <a:srgbClr val="000000"/>
                </a:solidFill>
                <a:effectLst/>
                <a:uLnTx/>
                <a:uFillTx/>
                <a:latin typeface="Calibri" panose="020F0502020204030204"/>
                <a:ea typeface="+mn-ea"/>
                <a:cs typeface="+mn-cs"/>
              </a:rPr>
              <a:t>UiINN</a:t>
            </a:r>
            <a:endParaRPr kumimoji="0" lang="nb-NO" sz="1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R="0" lvl="0" algn="l" defTabSz="914400" rtl="0" eaLnBrk="1" fontAlgn="auto" latinLnBrk="0" hangingPunct="1">
              <a:buClrTx/>
              <a:buSzTx/>
              <a:buFontTx/>
              <a:buNone/>
              <a:tabLst>
                <a:tab pos="2708275" algn="l"/>
              </a:tabLst>
              <a:defRPr/>
            </a:pPr>
            <a:r>
              <a:rPr lang="nb-NO" sz="1600" dirty="0" err="1">
                <a:solidFill>
                  <a:srgbClr val="000000"/>
                </a:solidFill>
                <a:latin typeface="Calibri" panose="020F0502020204030204"/>
              </a:rPr>
              <a:t>HiØF</a:t>
            </a:r>
            <a:endParaRPr kumimoji="0" lang="nb-NO" sz="1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buClrTx/>
              <a:buSzTx/>
              <a:buFontTx/>
              <a:buNone/>
              <a:tabLst/>
              <a:defRPr/>
            </a:pPr>
            <a:r>
              <a:rPr lang="nb-NO" sz="1600" dirty="0">
                <a:solidFill>
                  <a:srgbClr val="000000"/>
                </a:solidFill>
                <a:latin typeface="Calibri" panose="020F0502020204030204"/>
              </a:rPr>
              <a:t>Sikt</a:t>
            </a:r>
            <a:br>
              <a:rPr kumimoji="0" lang="nb-NO" sz="1600" b="0"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nb-NO" sz="1600" b="0" i="0" u="none" strike="noStrike" kern="1200" cap="none" spc="0" normalizeH="0" baseline="0" noProof="0" dirty="0">
                <a:ln>
                  <a:noFill/>
                </a:ln>
                <a:solidFill>
                  <a:srgbClr val="000000"/>
                </a:solidFill>
                <a:effectLst/>
                <a:uLnTx/>
                <a:uFillTx/>
                <a:latin typeface="Calibri" panose="020F0502020204030204"/>
                <a:ea typeface="+mn-ea"/>
                <a:cs typeface="+mn-cs"/>
              </a:rPr>
              <a:t>NHH (?)</a:t>
            </a:r>
          </a:p>
          <a:p>
            <a:pPr marL="0" marR="0" lvl="0" indent="0" algn="l" defTabSz="914400" rtl="0" eaLnBrk="1" fontAlgn="auto" latinLnBrk="0" hangingPunct="1">
              <a:buClrTx/>
              <a:buSzTx/>
              <a:buFontTx/>
              <a:buNone/>
              <a:tabLst/>
              <a:defRPr/>
            </a:pPr>
            <a:r>
              <a:rPr lang="nb-NO" sz="1600" dirty="0">
                <a:solidFill>
                  <a:srgbClr val="000000"/>
                </a:solidFill>
                <a:latin typeface="Calibri" panose="020F0502020204030204"/>
              </a:rPr>
              <a:t>NTNU (?)</a:t>
            </a:r>
          </a:p>
          <a:p>
            <a:pPr marL="0" marR="0" lvl="0" indent="0" algn="l" defTabSz="914400" rtl="0" eaLnBrk="1" fontAlgn="auto" latinLnBrk="0" hangingPunct="1">
              <a:buClrTx/>
              <a:buSzTx/>
              <a:buFontTx/>
              <a:buNone/>
              <a:tabLst/>
              <a:defRPr/>
            </a:pPr>
            <a:r>
              <a:rPr kumimoji="0" lang="nb-NO" sz="1600" b="0" i="0" u="none" strike="noStrike" kern="1200" cap="none" spc="0" normalizeH="0" baseline="0" noProof="0" dirty="0">
                <a:ln>
                  <a:noFill/>
                </a:ln>
                <a:solidFill>
                  <a:srgbClr val="000000"/>
                </a:solidFill>
                <a:effectLst/>
                <a:uLnTx/>
                <a:uFillTx/>
                <a:latin typeface="Calibri" panose="020F0502020204030204"/>
                <a:ea typeface="+mn-ea"/>
                <a:cs typeface="+mn-cs"/>
              </a:rPr>
              <a:t>SINTEF (?)</a:t>
            </a:r>
            <a:endParaRPr kumimoji="0" lang="nb-NO" sz="13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 name="TekstSylinder 2">
            <a:extLst>
              <a:ext uri="{FF2B5EF4-FFF2-40B4-BE49-F238E27FC236}">
                <a16:creationId xmlns:a16="http://schemas.microsoft.com/office/drawing/2014/main" id="{55EA28C0-6436-D38E-5ADE-27B375DBFD4C}"/>
              </a:ext>
            </a:extLst>
          </p:cNvPr>
          <p:cNvSpPr txBox="1"/>
          <p:nvPr/>
        </p:nvSpPr>
        <p:spPr>
          <a:xfrm>
            <a:off x="5467712" y="622402"/>
            <a:ext cx="2657368" cy="584775"/>
          </a:xfrm>
          <a:prstGeom prst="rect">
            <a:avLst/>
          </a:prstGeom>
          <a:noFill/>
        </p:spPr>
        <p:txBody>
          <a:bodyPr wrap="square" rtlCol="0">
            <a:spAutoFit/>
          </a:bodyPr>
          <a:lstStyle/>
          <a:p>
            <a:r>
              <a:rPr lang="nb-NO" sz="1600" u="sng" dirty="0" err="1">
                <a:solidFill>
                  <a:srgbClr val="000000"/>
                </a:solidFill>
                <a:latin typeface="Haffer"/>
              </a:rPr>
              <a:t>Accumulated</a:t>
            </a:r>
            <a:r>
              <a:rPr lang="nb-NO" sz="1600" dirty="0">
                <a:solidFill>
                  <a:srgbClr val="000000"/>
                </a:solidFill>
                <a:latin typeface="Haffer"/>
              </a:rPr>
              <a:t> </a:t>
            </a:r>
            <a:r>
              <a:rPr lang="nb-NO" sz="1600" dirty="0" err="1">
                <a:solidFill>
                  <a:srgbClr val="000000"/>
                </a:solidFill>
                <a:latin typeface="Haffer"/>
              </a:rPr>
              <a:t>figures</a:t>
            </a:r>
            <a:r>
              <a:rPr lang="nb-NO" sz="1600" dirty="0">
                <a:solidFill>
                  <a:srgbClr val="000000"/>
                </a:solidFill>
                <a:latin typeface="Haffer"/>
              </a:rPr>
              <a:t> by roll-</a:t>
            </a:r>
            <a:r>
              <a:rPr lang="nb-NO" sz="1600" dirty="0" err="1">
                <a:solidFill>
                  <a:srgbClr val="000000"/>
                </a:solidFill>
                <a:latin typeface="Haffer"/>
              </a:rPr>
              <a:t>out</a:t>
            </a:r>
            <a:r>
              <a:rPr lang="nb-NO" sz="1600" dirty="0">
                <a:solidFill>
                  <a:srgbClr val="000000"/>
                </a:solidFill>
                <a:latin typeface="Haffer"/>
              </a:rPr>
              <a:t> date</a:t>
            </a:r>
            <a:endParaRPr lang="en-GB" sz="1600" dirty="0"/>
          </a:p>
        </p:txBody>
      </p:sp>
      <p:sp>
        <p:nvSpPr>
          <p:cNvPr id="51" name="TekstSylinder 50">
            <a:extLst>
              <a:ext uri="{FF2B5EF4-FFF2-40B4-BE49-F238E27FC236}">
                <a16:creationId xmlns:a16="http://schemas.microsoft.com/office/drawing/2014/main" id="{18E395EA-4499-7272-D4FB-3B8BABCA1ADB}"/>
              </a:ext>
            </a:extLst>
          </p:cNvPr>
          <p:cNvSpPr txBox="1"/>
          <p:nvPr/>
        </p:nvSpPr>
        <p:spPr>
          <a:xfrm>
            <a:off x="3075972" y="3316676"/>
            <a:ext cx="6151944" cy="369332"/>
          </a:xfrm>
          <a:prstGeom prst="rect">
            <a:avLst/>
          </a:prstGeom>
          <a:noFill/>
        </p:spPr>
        <p:txBody>
          <a:bodyPr wrap="square">
            <a:spAutoFit/>
          </a:bodyPr>
          <a:lstStyle/>
          <a:p>
            <a:r>
              <a:rPr lang="nb-NO" b="0" i="0" u="none" strike="noStrike" dirty="0">
                <a:solidFill>
                  <a:srgbClr val="000000"/>
                </a:solidFill>
                <a:effectLst/>
              </a:rPr>
              <a:t> </a:t>
            </a:r>
            <a:endParaRPr lang="en-GB" dirty="0"/>
          </a:p>
        </p:txBody>
      </p:sp>
      <p:sp>
        <p:nvSpPr>
          <p:cNvPr id="53" name="TekstSylinder 52">
            <a:extLst>
              <a:ext uri="{FF2B5EF4-FFF2-40B4-BE49-F238E27FC236}">
                <a16:creationId xmlns:a16="http://schemas.microsoft.com/office/drawing/2014/main" id="{807AEED9-754C-0D25-73BE-C1682BB5AD46}"/>
              </a:ext>
            </a:extLst>
          </p:cNvPr>
          <p:cNvSpPr txBox="1"/>
          <p:nvPr/>
        </p:nvSpPr>
        <p:spPr>
          <a:xfrm>
            <a:off x="3075972" y="3316676"/>
            <a:ext cx="6151944" cy="369332"/>
          </a:xfrm>
          <a:prstGeom prst="rect">
            <a:avLst/>
          </a:prstGeom>
          <a:noFill/>
        </p:spPr>
        <p:txBody>
          <a:bodyPr wrap="square">
            <a:spAutoFit/>
          </a:bodyPr>
          <a:lstStyle/>
          <a:p>
            <a:r>
              <a:rPr lang="nb-NO" b="0" i="0" u="none" strike="noStrike" dirty="0">
                <a:solidFill>
                  <a:srgbClr val="000000"/>
                </a:solidFill>
                <a:effectLst/>
              </a:rPr>
              <a:t> </a:t>
            </a:r>
            <a:endParaRPr lang="en-GB" dirty="0"/>
          </a:p>
        </p:txBody>
      </p:sp>
    </p:spTree>
    <p:extLst>
      <p:ext uri="{BB962C8B-B14F-4D97-AF65-F5344CB8AC3E}">
        <p14:creationId xmlns:p14="http://schemas.microsoft.com/office/powerpoint/2010/main" val="3426297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7CEF3F5-0CB4-0CB4-4262-495001F5847E}"/>
              </a:ext>
            </a:extLst>
          </p:cNvPr>
          <p:cNvSpPr>
            <a:spLocks noGrp="1"/>
          </p:cNvSpPr>
          <p:nvPr>
            <p:ph type="title"/>
          </p:nvPr>
        </p:nvSpPr>
        <p:spPr/>
        <p:txBody>
          <a:bodyPr/>
          <a:lstStyle/>
          <a:p>
            <a:r>
              <a:rPr lang="en-GB" dirty="0"/>
              <a:t>Implementation Challenges</a:t>
            </a:r>
          </a:p>
        </p:txBody>
      </p:sp>
      <p:pic>
        <p:nvPicPr>
          <p:cNvPr id="6" name="Plassholder for innhold 5" descr="Et bilde som inneholder clip art, diagram, tegnefilm, design&#10;&#10;Automatisk generert beskrivelse">
            <a:extLst>
              <a:ext uri="{FF2B5EF4-FFF2-40B4-BE49-F238E27FC236}">
                <a16:creationId xmlns:a16="http://schemas.microsoft.com/office/drawing/2014/main" id="{09A77448-B46C-670C-B662-2CF5512B6B57}"/>
              </a:ext>
            </a:extLst>
          </p:cNvPr>
          <p:cNvPicPr>
            <a:picLocks noGrp="1" noChangeAspect="1"/>
          </p:cNvPicPr>
          <p:nvPr>
            <p:ph sz="half" idx="1"/>
          </p:nvPr>
        </p:nvPicPr>
        <p:blipFill>
          <a:blip r:embed="rId3"/>
          <a:stretch>
            <a:fillRect/>
          </a:stretch>
        </p:blipFill>
        <p:spPr>
          <a:xfrm>
            <a:off x="838200" y="1690688"/>
            <a:ext cx="4415725" cy="4394185"/>
          </a:xfrm>
        </p:spPr>
      </p:pic>
      <p:sp>
        <p:nvSpPr>
          <p:cNvPr id="4" name="Plassholder for innhold 3">
            <a:extLst>
              <a:ext uri="{FF2B5EF4-FFF2-40B4-BE49-F238E27FC236}">
                <a16:creationId xmlns:a16="http://schemas.microsoft.com/office/drawing/2014/main" id="{DD123CE3-FD16-4BD0-D9EB-A484B733B853}"/>
              </a:ext>
            </a:extLst>
          </p:cNvPr>
          <p:cNvSpPr>
            <a:spLocks noGrp="1"/>
          </p:cNvSpPr>
          <p:nvPr>
            <p:ph sz="half" idx="2"/>
          </p:nvPr>
        </p:nvSpPr>
        <p:spPr>
          <a:xfrm>
            <a:off x="5801711" y="1690688"/>
            <a:ext cx="6147482" cy="4802187"/>
          </a:xfrm>
        </p:spPr>
        <p:txBody>
          <a:bodyPr>
            <a:normAutofit/>
          </a:bodyPr>
          <a:lstStyle/>
          <a:p>
            <a:r>
              <a:rPr lang="en-GB" sz="2400" dirty="0"/>
              <a:t>A Long process</a:t>
            </a:r>
          </a:p>
          <a:p>
            <a:r>
              <a:rPr lang="en-GB" sz="2400" dirty="0"/>
              <a:t>The result of the RFP</a:t>
            </a:r>
          </a:p>
          <a:p>
            <a:pPr lvl="1"/>
            <a:r>
              <a:rPr lang="en-GB" sz="2000" dirty="0"/>
              <a:t>A Cloud based solution</a:t>
            </a:r>
          </a:p>
          <a:p>
            <a:pPr lvl="1"/>
            <a:r>
              <a:rPr lang="en-GB" sz="2000" dirty="0"/>
              <a:t>A Commercial solution</a:t>
            </a:r>
          </a:p>
          <a:p>
            <a:r>
              <a:rPr lang="en-GB" sz="2400" dirty="0"/>
              <a:t>Covid – The contract was based on vendor led workshops with a lot of user interaction before building the solution</a:t>
            </a:r>
          </a:p>
          <a:p>
            <a:r>
              <a:rPr lang="en-GB" sz="2400" dirty="0"/>
              <a:t>Schrems II – Cloud solutions were in all practicality banned, if they not already were in place or had a relation to something that was already implemented in the cloud</a:t>
            </a:r>
          </a:p>
          <a:p>
            <a:endParaRPr lang="en-GB" sz="2400" dirty="0"/>
          </a:p>
        </p:txBody>
      </p:sp>
      <p:sp>
        <p:nvSpPr>
          <p:cNvPr id="7" name="Rektangel 6">
            <a:extLst>
              <a:ext uri="{FF2B5EF4-FFF2-40B4-BE49-F238E27FC236}">
                <a16:creationId xmlns:a16="http://schemas.microsoft.com/office/drawing/2014/main" id="{9DD6A872-D02A-3858-10BF-F47C2CA763FC}"/>
              </a:ext>
            </a:extLst>
          </p:cNvPr>
          <p:cNvSpPr/>
          <p:nvPr/>
        </p:nvSpPr>
        <p:spPr>
          <a:xfrm>
            <a:off x="838200" y="1952786"/>
            <a:ext cx="1021597" cy="8834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8165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F3D71-3E48-B248-1CF3-7058335EC192}"/>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FD9E3AE1-E891-87F5-81AF-1B6363B423BD}"/>
              </a:ext>
            </a:extLst>
          </p:cNvPr>
          <p:cNvSpPr>
            <a:spLocks noGrp="1"/>
          </p:cNvSpPr>
          <p:nvPr>
            <p:ph type="title"/>
          </p:nvPr>
        </p:nvSpPr>
        <p:spPr/>
        <p:txBody>
          <a:bodyPr/>
          <a:lstStyle/>
          <a:p>
            <a:r>
              <a:rPr lang="en-GB" dirty="0"/>
              <a:t>Statements</a:t>
            </a:r>
          </a:p>
        </p:txBody>
      </p:sp>
      <p:sp>
        <p:nvSpPr>
          <p:cNvPr id="3" name="Plassholder for innhold 2">
            <a:extLst>
              <a:ext uri="{FF2B5EF4-FFF2-40B4-BE49-F238E27FC236}">
                <a16:creationId xmlns:a16="http://schemas.microsoft.com/office/drawing/2014/main" id="{462B4DC4-2087-60A0-0D6B-CDAAD26F0D35}"/>
              </a:ext>
            </a:extLst>
          </p:cNvPr>
          <p:cNvSpPr>
            <a:spLocks noGrp="1"/>
          </p:cNvSpPr>
          <p:nvPr>
            <p:ph idx="1"/>
          </p:nvPr>
        </p:nvSpPr>
        <p:spPr/>
        <p:txBody>
          <a:bodyPr>
            <a:normAutofit lnSpcReduction="10000"/>
          </a:bodyPr>
          <a:lstStyle/>
          <a:p>
            <a:pPr>
              <a:lnSpc>
                <a:spcPct val="100000"/>
              </a:lnSpc>
            </a:pPr>
            <a:r>
              <a:rPr lang="en-GB" b="1" dirty="0"/>
              <a:t>“Shared IAM” is </a:t>
            </a:r>
            <a:r>
              <a:rPr lang="en-GB" b="1" u="sng" dirty="0"/>
              <a:t>NOT</a:t>
            </a:r>
            <a:r>
              <a:rPr lang="en-GB" b="1" dirty="0"/>
              <a:t> an IT-Project</a:t>
            </a:r>
            <a:r>
              <a:rPr lang="en-GB" dirty="0"/>
              <a:t>, </a:t>
            </a:r>
            <a:br>
              <a:rPr lang="en-GB" dirty="0"/>
            </a:br>
            <a:br>
              <a:rPr lang="en-GB" sz="1000" dirty="0"/>
            </a:br>
            <a:r>
              <a:rPr lang="en-GB" dirty="0"/>
              <a:t>but a joint Management, HR /Salary staff, Student </a:t>
            </a:r>
            <a:r>
              <a:rPr lang="en-GB" dirty="0" err="1"/>
              <a:t>adm.</a:t>
            </a:r>
            <a:r>
              <a:rPr lang="en-GB" dirty="0"/>
              <a:t> staff and IT project. The drivers must come and be pushed by those who are administrating the people! </a:t>
            </a:r>
            <a:br>
              <a:rPr lang="en-GB" dirty="0"/>
            </a:br>
            <a:br>
              <a:rPr lang="en-GB" dirty="0"/>
            </a:br>
            <a:r>
              <a:rPr lang="en-GB" dirty="0"/>
              <a:t>IT is delivering and operating the tool to provide the best control of the identities and their accesses. </a:t>
            </a:r>
            <a:br>
              <a:rPr lang="en-GB" dirty="0"/>
            </a:br>
            <a:br>
              <a:rPr lang="en-GB" dirty="0"/>
            </a:br>
            <a:r>
              <a:rPr lang="en-GB" dirty="0"/>
              <a:t>It is a management decision to decide </a:t>
            </a:r>
            <a:br>
              <a:rPr lang="en-GB" dirty="0"/>
            </a:br>
            <a:r>
              <a:rPr lang="en-GB" dirty="0"/>
              <a:t>“Who should have which accesses?”</a:t>
            </a:r>
          </a:p>
        </p:txBody>
      </p:sp>
    </p:spTree>
    <p:extLst>
      <p:ext uri="{BB962C8B-B14F-4D97-AF65-F5344CB8AC3E}">
        <p14:creationId xmlns:p14="http://schemas.microsoft.com/office/powerpoint/2010/main" val="3609688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tekst&#10;&#10;Automatisk generert beskrivelse">
            <a:extLst>
              <a:ext uri="{FF2B5EF4-FFF2-40B4-BE49-F238E27FC236}">
                <a16:creationId xmlns:a16="http://schemas.microsoft.com/office/drawing/2014/main" id="{DFF600C0-B607-0152-8562-696ECAA2BC36}"/>
              </a:ext>
            </a:extLst>
          </p:cNvPr>
          <p:cNvPicPr>
            <a:picLocks noChangeAspect="1"/>
          </p:cNvPicPr>
          <p:nvPr/>
        </p:nvPicPr>
        <p:blipFill>
          <a:blip r:embed="rId3"/>
          <a:stretch>
            <a:fillRect/>
          </a:stretch>
        </p:blipFill>
        <p:spPr>
          <a:xfrm>
            <a:off x="1305339" y="2780790"/>
            <a:ext cx="9581322" cy="1296419"/>
          </a:xfrm>
          <a:prstGeom prst="rect">
            <a:avLst/>
          </a:prstGeom>
        </p:spPr>
      </p:pic>
    </p:spTree>
    <p:extLst>
      <p:ext uri="{BB962C8B-B14F-4D97-AF65-F5344CB8AC3E}">
        <p14:creationId xmlns:p14="http://schemas.microsoft.com/office/powerpoint/2010/main" val="4220988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445B606-3C3F-EB09-7044-6A5E1DD94713}"/>
              </a:ext>
            </a:extLst>
          </p:cNvPr>
          <p:cNvSpPr>
            <a:spLocks noGrp="1"/>
          </p:cNvSpPr>
          <p:nvPr>
            <p:ph type="title"/>
          </p:nvPr>
        </p:nvSpPr>
        <p:spPr/>
        <p:txBody>
          <a:bodyPr/>
          <a:lstStyle/>
          <a:p>
            <a:r>
              <a:rPr lang="en-GB" dirty="0"/>
              <a:t>Our</a:t>
            </a:r>
            <a:r>
              <a:rPr lang="en-GB" baseline="0" dirty="0"/>
              <a:t> Implementation Strategy</a:t>
            </a:r>
            <a:endParaRPr lang="en-GB" dirty="0"/>
          </a:p>
        </p:txBody>
      </p:sp>
      <p:sp>
        <p:nvSpPr>
          <p:cNvPr id="3" name="Plassholder for innhold 2">
            <a:extLst>
              <a:ext uri="{FF2B5EF4-FFF2-40B4-BE49-F238E27FC236}">
                <a16:creationId xmlns:a16="http://schemas.microsoft.com/office/drawing/2014/main" id="{FD091A3E-AD28-7473-2281-F693277712DE}"/>
              </a:ext>
            </a:extLst>
          </p:cNvPr>
          <p:cNvSpPr>
            <a:spLocks noGrp="1"/>
          </p:cNvSpPr>
          <p:nvPr>
            <p:ph idx="1"/>
          </p:nvPr>
        </p:nvSpPr>
        <p:spPr>
          <a:xfrm>
            <a:off x="838199" y="1825624"/>
            <a:ext cx="10970942" cy="4792151"/>
          </a:xfrm>
        </p:spPr>
        <p:txBody>
          <a:bodyPr>
            <a:normAutofit/>
          </a:bodyPr>
          <a:lstStyle/>
          <a:p>
            <a:pPr>
              <a:lnSpc>
                <a:spcPct val="100000"/>
              </a:lnSpc>
            </a:pPr>
            <a:r>
              <a:rPr lang="en-GB" dirty="0"/>
              <a:t>Focus: </a:t>
            </a:r>
            <a:r>
              <a:rPr lang="en-GB" b="1" dirty="0"/>
              <a:t>All stakeholders must participate fully! </a:t>
            </a:r>
            <a:br>
              <a:rPr lang="en-GB" dirty="0"/>
            </a:br>
            <a:r>
              <a:rPr lang="en-GB" dirty="0"/>
              <a:t>This includes Management, IT, HR and </a:t>
            </a:r>
            <a:r>
              <a:rPr lang="en-GB" dirty="0" err="1"/>
              <a:t>Stud.adm</a:t>
            </a:r>
            <a:endParaRPr lang="en-GB" dirty="0"/>
          </a:p>
          <a:p>
            <a:pPr>
              <a:lnSpc>
                <a:spcPct val="100000"/>
              </a:lnSpc>
            </a:pPr>
            <a:r>
              <a:rPr lang="en-GB" dirty="0"/>
              <a:t>Due to Covid the original implementation strategy had to be changed:</a:t>
            </a:r>
          </a:p>
          <a:p>
            <a:pPr lvl="1">
              <a:lnSpc>
                <a:spcPct val="100000"/>
              </a:lnSpc>
            </a:pPr>
            <a:r>
              <a:rPr lang="en-GB" dirty="0"/>
              <a:t>Vendor driven workshops on Teams/Zoom worked better than expected</a:t>
            </a:r>
          </a:p>
          <a:p>
            <a:pPr lvl="1">
              <a:lnSpc>
                <a:spcPct val="100000"/>
              </a:lnSpc>
            </a:pPr>
            <a:r>
              <a:rPr lang="en-GB" dirty="0"/>
              <a:t>But not as good as we wanted due to “Late hours for us, and really early hours for our US partners”), so we changed to local resources to drive the workshops, but still on Teams/Zoom</a:t>
            </a:r>
          </a:p>
          <a:p>
            <a:pPr>
              <a:lnSpc>
                <a:spcPct val="100000"/>
              </a:lnSpc>
            </a:pPr>
            <a:r>
              <a:rPr lang="en-GB" dirty="0"/>
              <a:t>Due to Schrems II the implementation was temporarily changed from Cloud to On-Premise</a:t>
            </a:r>
          </a:p>
          <a:p>
            <a:pPr lvl="1"/>
            <a:endParaRPr lang="en-GB" dirty="0"/>
          </a:p>
        </p:txBody>
      </p:sp>
    </p:spTree>
    <p:extLst>
      <p:ext uri="{BB962C8B-B14F-4D97-AF65-F5344CB8AC3E}">
        <p14:creationId xmlns:p14="http://schemas.microsoft.com/office/powerpoint/2010/main" val="2503049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4C16902-4995-87DB-C63A-BF7C86CD22DD}"/>
              </a:ext>
            </a:extLst>
          </p:cNvPr>
          <p:cNvSpPr>
            <a:spLocks noGrp="1"/>
          </p:cNvSpPr>
          <p:nvPr>
            <p:ph type="title"/>
          </p:nvPr>
        </p:nvSpPr>
        <p:spPr/>
        <p:txBody>
          <a:bodyPr/>
          <a:lstStyle/>
          <a:p>
            <a:r>
              <a:rPr lang="en-GB" sz="4400" kern="1200" dirty="0">
                <a:solidFill>
                  <a:schemeClr val="bg1"/>
                </a:solidFill>
                <a:effectLst/>
                <a:latin typeface="Haffer" pitchFamily="2" charset="77"/>
                <a:ea typeface="+mj-ea"/>
                <a:cs typeface="Haffer" pitchFamily="2" charset="77"/>
              </a:rPr>
              <a:t>Implementations</a:t>
            </a:r>
            <a:r>
              <a:rPr lang="en-GB" dirty="0"/>
              <a:t> Examples</a:t>
            </a:r>
          </a:p>
        </p:txBody>
      </p:sp>
      <p:sp>
        <p:nvSpPr>
          <p:cNvPr id="3" name="Plassholder for innhold 2">
            <a:extLst>
              <a:ext uri="{FF2B5EF4-FFF2-40B4-BE49-F238E27FC236}">
                <a16:creationId xmlns:a16="http://schemas.microsoft.com/office/drawing/2014/main" id="{6637724C-76D2-F69A-0668-1408C07547F1}"/>
              </a:ext>
            </a:extLst>
          </p:cNvPr>
          <p:cNvSpPr>
            <a:spLocks noGrp="1"/>
          </p:cNvSpPr>
          <p:nvPr>
            <p:ph idx="1"/>
          </p:nvPr>
        </p:nvSpPr>
        <p:spPr/>
        <p:txBody>
          <a:bodyPr/>
          <a:lstStyle/>
          <a:p>
            <a:r>
              <a:rPr lang="en-GB" dirty="0"/>
              <a:t>University of Bergen (</a:t>
            </a:r>
            <a:r>
              <a:rPr lang="en-GB" dirty="0" err="1"/>
              <a:t>UiB</a:t>
            </a:r>
            <a:r>
              <a:rPr lang="en-GB" dirty="0"/>
              <a:t>) was our pilot customer.</a:t>
            </a:r>
          </a:p>
          <a:p>
            <a:pPr lvl="1"/>
            <a:r>
              <a:rPr lang="en-GB" dirty="0"/>
              <a:t>Due to the Schrems II issue, we were forced to implement the first version as an on-premise installation.</a:t>
            </a:r>
          </a:p>
          <a:p>
            <a:r>
              <a:rPr lang="en-GB" dirty="0"/>
              <a:t>Oslo Metropolitan University was our pilot on the Cloud version</a:t>
            </a:r>
          </a:p>
          <a:p>
            <a:pPr lvl="1"/>
            <a:r>
              <a:rPr lang="en-GB" dirty="0"/>
              <a:t>When the Schrems II obstacles were passed, we implemented the first Cloud version here.</a:t>
            </a:r>
          </a:p>
          <a:p>
            <a:r>
              <a:rPr lang="en-GB" dirty="0"/>
              <a:t>All institutions are now running independent instances of the Cloud version.</a:t>
            </a:r>
          </a:p>
          <a:p>
            <a:pPr lvl="1"/>
            <a:r>
              <a:rPr lang="en-GB" dirty="0"/>
              <a:t>They have their independent tenants, with is linked to a Shared Identity Warehouse (</a:t>
            </a:r>
            <a:r>
              <a:rPr lang="en-GB" dirty="0" err="1"/>
              <a:t>idW</a:t>
            </a:r>
            <a:r>
              <a:rPr lang="en-GB" dirty="0"/>
              <a:t>)</a:t>
            </a:r>
          </a:p>
        </p:txBody>
      </p:sp>
    </p:spTree>
    <p:extLst>
      <p:ext uri="{BB962C8B-B14F-4D97-AF65-F5344CB8AC3E}">
        <p14:creationId xmlns:p14="http://schemas.microsoft.com/office/powerpoint/2010/main" val="3257874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495D76B-1A77-DE1E-1066-A738E12C9FB4}"/>
              </a:ext>
            </a:extLst>
          </p:cNvPr>
          <p:cNvSpPr>
            <a:spLocks noGrp="1"/>
          </p:cNvSpPr>
          <p:nvPr>
            <p:ph type="title"/>
          </p:nvPr>
        </p:nvSpPr>
        <p:spPr/>
        <p:txBody>
          <a:bodyPr/>
          <a:lstStyle/>
          <a:p>
            <a:r>
              <a:rPr lang="en-GB" dirty="0"/>
              <a:t>Lessons Learned</a:t>
            </a:r>
          </a:p>
        </p:txBody>
      </p:sp>
      <p:sp>
        <p:nvSpPr>
          <p:cNvPr id="3" name="Plassholder for innhold 2">
            <a:extLst>
              <a:ext uri="{FF2B5EF4-FFF2-40B4-BE49-F238E27FC236}">
                <a16:creationId xmlns:a16="http://schemas.microsoft.com/office/drawing/2014/main" id="{72E940C2-7BE6-AE83-3192-A5B826B22439}"/>
              </a:ext>
            </a:extLst>
          </p:cNvPr>
          <p:cNvSpPr>
            <a:spLocks noGrp="1"/>
          </p:cNvSpPr>
          <p:nvPr>
            <p:ph idx="1"/>
          </p:nvPr>
        </p:nvSpPr>
        <p:spPr>
          <a:xfrm>
            <a:off x="838200" y="1825625"/>
            <a:ext cx="10515600" cy="4667250"/>
          </a:xfrm>
        </p:spPr>
        <p:txBody>
          <a:bodyPr>
            <a:normAutofit fontScale="92500" lnSpcReduction="10000"/>
          </a:bodyPr>
          <a:lstStyle/>
          <a:p>
            <a:r>
              <a:rPr lang="en-GB" dirty="0"/>
              <a:t>Our “All or None” strategy has been Alfa and Omega!</a:t>
            </a:r>
          </a:p>
          <a:p>
            <a:r>
              <a:rPr lang="en-GB" dirty="0"/>
              <a:t>Continuously enhancing and developing the solution, but we haven’t lost focus on priority </a:t>
            </a:r>
            <a:r>
              <a:rPr lang="en-GB" b="1" dirty="0"/>
              <a:t>one</a:t>
            </a:r>
            <a:r>
              <a:rPr lang="en-GB" dirty="0"/>
              <a:t>: Expanding the coverage.</a:t>
            </a:r>
          </a:p>
          <a:p>
            <a:r>
              <a:rPr lang="en-GB" dirty="0"/>
              <a:t>The autonomous institutions are not homogeneous!</a:t>
            </a:r>
          </a:p>
          <a:p>
            <a:r>
              <a:rPr lang="en-GB" dirty="0"/>
              <a:t>An IAM solution MUST be based on solid ground! </a:t>
            </a:r>
            <a:br>
              <a:rPr lang="en-GB" dirty="0"/>
            </a:br>
            <a:r>
              <a:rPr lang="en-GB" dirty="0"/>
              <a:t>How is the data quality in the HR-, Salary-, Student admin- and Guest systems? Follow the money! </a:t>
            </a:r>
            <a:r>
              <a:rPr lang="en-GB" i="1" dirty="0"/>
              <a:t>Salary systems are likely to be correct, because both employer and employees do the audits.</a:t>
            </a:r>
            <a:r>
              <a:rPr lang="en-GB" dirty="0"/>
              <a:t> </a:t>
            </a:r>
            <a:br>
              <a:rPr lang="en-GB" dirty="0"/>
            </a:br>
            <a:br>
              <a:rPr lang="en-GB" dirty="0"/>
            </a:br>
            <a:r>
              <a:rPr lang="en-GB" dirty="0"/>
              <a:t>Nobody is perfect – There are skeletons in the closets everywhere. You can tidy up, but if you are basing your tidying on using the same “drawer system” as you have, the mess will reoccur very fast. </a:t>
            </a:r>
          </a:p>
          <a:p>
            <a:endParaRPr lang="en-GB" dirty="0"/>
          </a:p>
        </p:txBody>
      </p:sp>
      <p:pic>
        <p:nvPicPr>
          <p:cNvPr id="4" name="Bilde 3" descr="Et bilde som inneholder clip art, tegnefilm, design&#10;&#10;Automatisk generert beskrivelse">
            <a:extLst>
              <a:ext uri="{FF2B5EF4-FFF2-40B4-BE49-F238E27FC236}">
                <a16:creationId xmlns:a16="http://schemas.microsoft.com/office/drawing/2014/main" id="{54D371D0-D21D-4C05-3C71-5FAB5367D9CB}"/>
              </a:ext>
            </a:extLst>
          </p:cNvPr>
          <p:cNvPicPr>
            <a:picLocks noChangeAspect="1"/>
          </p:cNvPicPr>
          <p:nvPr/>
        </p:nvPicPr>
        <p:blipFill>
          <a:blip r:embed="rId3"/>
          <a:stretch>
            <a:fillRect/>
          </a:stretch>
        </p:blipFill>
        <p:spPr>
          <a:xfrm>
            <a:off x="10153650" y="76200"/>
            <a:ext cx="1943100" cy="2032000"/>
          </a:xfrm>
          <a:prstGeom prst="rect">
            <a:avLst/>
          </a:prstGeom>
        </p:spPr>
      </p:pic>
    </p:spTree>
    <p:extLst>
      <p:ext uri="{BB962C8B-B14F-4D97-AF65-F5344CB8AC3E}">
        <p14:creationId xmlns:p14="http://schemas.microsoft.com/office/powerpoint/2010/main" val="321318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197041D-9903-77E2-54DA-739659D155F1}"/>
              </a:ext>
            </a:extLst>
          </p:cNvPr>
          <p:cNvSpPr>
            <a:spLocks noGrp="1"/>
          </p:cNvSpPr>
          <p:nvPr>
            <p:ph type="title"/>
          </p:nvPr>
        </p:nvSpPr>
        <p:spPr/>
        <p:txBody>
          <a:bodyPr/>
          <a:lstStyle/>
          <a:p>
            <a:r>
              <a:rPr lang="en-GB" dirty="0"/>
              <a:t>Challenges with Institutional Autonomy</a:t>
            </a:r>
          </a:p>
        </p:txBody>
      </p:sp>
      <p:sp>
        <p:nvSpPr>
          <p:cNvPr id="3" name="Plassholder for innhold 2">
            <a:extLst>
              <a:ext uri="{FF2B5EF4-FFF2-40B4-BE49-F238E27FC236}">
                <a16:creationId xmlns:a16="http://schemas.microsoft.com/office/drawing/2014/main" id="{728FDE7F-CB1A-ECDD-0F64-2D0C51EC3BAF}"/>
              </a:ext>
            </a:extLst>
          </p:cNvPr>
          <p:cNvSpPr>
            <a:spLocks noGrp="1"/>
          </p:cNvSpPr>
          <p:nvPr>
            <p:ph idx="1"/>
          </p:nvPr>
        </p:nvSpPr>
        <p:spPr>
          <a:xfrm>
            <a:off x="838200" y="1825624"/>
            <a:ext cx="10515600" cy="5184776"/>
          </a:xfrm>
        </p:spPr>
        <p:txBody>
          <a:bodyPr>
            <a:normAutofit lnSpcReduction="10000"/>
          </a:bodyPr>
          <a:lstStyle/>
          <a:p>
            <a:r>
              <a:rPr lang="en-GB" sz="3200" dirty="0"/>
              <a:t>Fear of not being in charge of the inner procedures  - Wrong, “Shared IAM” isn´t about losing control, but about accepting that control is based on good procedures, high data quality and getting rid of bad habits.</a:t>
            </a:r>
          </a:p>
          <a:p>
            <a:r>
              <a:rPr lang="en-GB" sz="3200" dirty="0"/>
              <a:t>The “Shared IAM” has good possibilities to be customized by the institutions.  </a:t>
            </a:r>
            <a:r>
              <a:rPr lang="en-GB" sz="3200" dirty="0" err="1"/>
              <a:t>Eg.</a:t>
            </a:r>
            <a:r>
              <a:rPr lang="en-GB" sz="3200" dirty="0"/>
              <a:t> requestable entitlements and control stages can be used to realize many features – even to make a “PAM light”</a:t>
            </a:r>
          </a:p>
          <a:p>
            <a:r>
              <a:rPr lang="en-GB" sz="3200" dirty="0"/>
              <a:t>Who is who? Focus on the individuals is of great importance when the world is like it is. (NIN, Passport checks, …)  </a:t>
            </a:r>
          </a:p>
        </p:txBody>
      </p:sp>
    </p:spTree>
    <p:extLst>
      <p:ext uri="{BB962C8B-B14F-4D97-AF65-F5344CB8AC3E}">
        <p14:creationId xmlns:p14="http://schemas.microsoft.com/office/powerpoint/2010/main" val="2352854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BA18812-4C4D-A41F-822A-8836306D8E1D}"/>
              </a:ext>
            </a:extLst>
          </p:cNvPr>
          <p:cNvSpPr>
            <a:spLocks noGrp="1"/>
          </p:cNvSpPr>
          <p:nvPr>
            <p:ph type="title"/>
          </p:nvPr>
        </p:nvSpPr>
        <p:spPr/>
        <p:txBody>
          <a:bodyPr/>
          <a:lstStyle/>
          <a:p>
            <a:r>
              <a:rPr lang="en-GB" dirty="0"/>
              <a:t>Data Quality and Mobility</a:t>
            </a:r>
          </a:p>
        </p:txBody>
      </p:sp>
      <p:sp>
        <p:nvSpPr>
          <p:cNvPr id="3" name="Plassholder for innhold 2">
            <a:extLst>
              <a:ext uri="{FF2B5EF4-FFF2-40B4-BE49-F238E27FC236}">
                <a16:creationId xmlns:a16="http://schemas.microsoft.com/office/drawing/2014/main" id="{2E5500AB-0588-9477-D332-31D3B2912092}"/>
              </a:ext>
            </a:extLst>
          </p:cNvPr>
          <p:cNvSpPr>
            <a:spLocks noGrp="1"/>
          </p:cNvSpPr>
          <p:nvPr>
            <p:ph idx="1"/>
          </p:nvPr>
        </p:nvSpPr>
        <p:spPr/>
        <p:txBody>
          <a:bodyPr/>
          <a:lstStyle/>
          <a:p>
            <a:pPr marL="514350" indent="-514350">
              <a:buFont typeface="+mj-lt"/>
              <a:buAutoNum type="arabicPeriod"/>
            </a:pPr>
            <a:r>
              <a:rPr lang="en-GB" dirty="0"/>
              <a:t>DEFINE the SOURCES for everything</a:t>
            </a:r>
          </a:p>
          <a:p>
            <a:pPr marL="514350" indent="-514350">
              <a:buFont typeface="+mj-lt"/>
              <a:buAutoNum type="arabicPeriod"/>
            </a:pPr>
            <a:r>
              <a:rPr lang="en-GB" dirty="0"/>
              <a:t>Keep the data CLEAN, always!</a:t>
            </a:r>
          </a:p>
          <a:p>
            <a:pPr marL="514350" indent="-514350">
              <a:buFont typeface="+mj-lt"/>
              <a:buAutoNum type="arabicPeriod"/>
            </a:pPr>
            <a:r>
              <a:rPr lang="en-GB" dirty="0"/>
              <a:t>ONE account for everybody, even when he/she has multiple positions</a:t>
            </a:r>
          </a:p>
          <a:p>
            <a:pPr marL="514350" indent="-514350">
              <a:buFont typeface="+mj-lt"/>
              <a:buAutoNum type="arabicPeriod"/>
            </a:pPr>
            <a:r>
              <a:rPr lang="en-GB" dirty="0"/>
              <a:t>A person should appear with the same ID at all institutions</a:t>
            </a:r>
          </a:p>
          <a:p>
            <a:pPr marL="514350" indent="-514350">
              <a:buFont typeface="+mj-lt"/>
              <a:buAutoNum type="arabicPeriod"/>
            </a:pPr>
            <a:r>
              <a:rPr lang="en-GB" dirty="0"/>
              <a:t>Automize as much as possible – Follow the wheel of life</a:t>
            </a:r>
          </a:p>
          <a:p>
            <a:pPr marL="514350" indent="-514350">
              <a:buFont typeface="+mj-lt"/>
              <a:buAutoNum type="arabicPeriod"/>
            </a:pPr>
            <a:endParaRPr lang="en-GB" dirty="0"/>
          </a:p>
          <a:p>
            <a:pPr marL="0" indent="0">
              <a:buNone/>
            </a:pPr>
            <a:r>
              <a:rPr lang="en-GB" dirty="0"/>
              <a:t>This gives better Data Quality, easier Mobility and more Security</a:t>
            </a:r>
          </a:p>
        </p:txBody>
      </p:sp>
    </p:spTree>
    <p:extLst>
      <p:ext uri="{BB962C8B-B14F-4D97-AF65-F5344CB8AC3E}">
        <p14:creationId xmlns:p14="http://schemas.microsoft.com/office/powerpoint/2010/main" val="3368065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ktangel 16">
            <a:extLst>
              <a:ext uri="{FF2B5EF4-FFF2-40B4-BE49-F238E27FC236}">
                <a16:creationId xmlns:a16="http://schemas.microsoft.com/office/drawing/2014/main" id="{211BF902-6649-A24D-994F-9461BA372DA5}"/>
              </a:ext>
            </a:extLst>
          </p:cNvPr>
          <p:cNvSpPr/>
          <p:nvPr/>
        </p:nvSpPr>
        <p:spPr>
          <a:xfrm>
            <a:off x="4764598" y="3552793"/>
            <a:ext cx="2673499" cy="1637918"/>
          </a:xfrm>
          <a:prstGeom prst="rect">
            <a:avLst/>
          </a:prstGeom>
          <a:solidFill>
            <a:schemeClr val="accent1">
              <a:alpha val="1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kstSylinder 40">
            <a:extLst>
              <a:ext uri="{FF2B5EF4-FFF2-40B4-BE49-F238E27FC236}">
                <a16:creationId xmlns:a16="http://schemas.microsoft.com/office/drawing/2014/main" id="{DC91D5E5-23EC-C14C-AB73-3A1172671C35}"/>
              </a:ext>
            </a:extLst>
          </p:cNvPr>
          <p:cNvSpPr txBox="1"/>
          <p:nvPr/>
        </p:nvSpPr>
        <p:spPr>
          <a:xfrm>
            <a:off x="7126820" y="5036263"/>
            <a:ext cx="356188" cy="20005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i="1" dirty="0">
                <a:solidFill>
                  <a:schemeClr val="bg1"/>
                </a:solidFill>
                <a:latin typeface="Calibri" panose="020F0502020204030204"/>
              </a:rPr>
              <a:t>AWS</a:t>
            </a:r>
            <a:endParaRPr kumimoji="0" lang="en-GB" sz="700" b="0"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16" name="Avrundet rektangel 15">
            <a:extLst>
              <a:ext uri="{FF2B5EF4-FFF2-40B4-BE49-F238E27FC236}">
                <a16:creationId xmlns:a16="http://schemas.microsoft.com/office/drawing/2014/main" id="{C6DB8A3F-6924-2C4A-84C5-0CB96CD146C4}"/>
              </a:ext>
            </a:extLst>
          </p:cNvPr>
          <p:cNvSpPr/>
          <p:nvPr/>
        </p:nvSpPr>
        <p:spPr>
          <a:xfrm>
            <a:off x="1005630" y="3194716"/>
            <a:ext cx="1016710" cy="352075"/>
          </a:xfrm>
          <a:prstGeom prst="roundRect">
            <a:avLst/>
          </a:prstGeom>
          <a:solidFill>
            <a:schemeClr val="accent1">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b-NO" sz="1200" dirty="0">
                <a:solidFill>
                  <a:schemeClr val="tx1">
                    <a:lumMod val="75000"/>
                    <a:lumOff val="25000"/>
                  </a:schemeClr>
                </a:solidFill>
              </a:rPr>
              <a:t>SAP/UBW</a:t>
            </a:r>
          </a:p>
        </p:txBody>
      </p:sp>
      <p:sp>
        <p:nvSpPr>
          <p:cNvPr id="67" name="Avrundet rektangel 66">
            <a:extLst>
              <a:ext uri="{FF2B5EF4-FFF2-40B4-BE49-F238E27FC236}">
                <a16:creationId xmlns:a16="http://schemas.microsoft.com/office/drawing/2014/main" id="{E1648F2F-8394-1742-9459-63033D5B6D8E}"/>
              </a:ext>
            </a:extLst>
          </p:cNvPr>
          <p:cNvSpPr/>
          <p:nvPr/>
        </p:nvSpPr>
        <p:spPr>
          <a:xfrm>
            <a:off x="1005630" y="3683873"/>
            <a:ext cx="1016710" cy="352075"/>
          </a:xfrm>
          <a:prstGeom prst="roundRect">
            <a:avLst/>
          </a:prstGeom>
          <a:solidFill>
            <a:schemeClr val="accent1">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b-NO" sz="1200" dirty="0">
                <a:solidFill>
                  <a:schemeClr val="tx1">
                    <a:lumMod val="75000"/>
                    <a:lumOff val="25000"/>
                  </a:schemeClr>
                </a:solidFill>
              </a:rPr>
              <a:t>FS (SIS)</a:t>
            </a:r>
          </a:p>
        </p:txBody>
      </p:sp>
      <p:sp>
        <p:nvSpPr>
          <p:cNvPr id="68" name="Avrundet rektangel 67">
            <a:extLst>
              <a:ext uri="{FF2B5EF4-FFF2-40B4-BE49-F238E27FC236}">
                <a16:creationId xmlns:a16="http://schemas.microsoft.com/office/drawing/2014/main" id="{238B7887-AC3F-AA40-8442-968DD713C1C4}"/>
              </a:ext>
            </a:extLst>
          </p:cNvPr>
          <p:cNvSpPr/>
          <p:nvPr/>
        </p:nvSpPr>
        <p:spPr>
          <a:xfrm>
            <a:off x="1005630" y="4682975"/>
            <a:ext cx="1016710" cy="360215"/>
          </a:xfrm>
          <a:prstGeom prst="roundRect">
            <a:avLst/>
          </a:prstGeom>
          <a:solidFill>
            <a:schemeClr val="accent1">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b-NO" sz="1200" dirty="0">
                <a:solidFill>
                  <a:schemeClr val="tx1">
                    <a:lumMod val="75000"/>
                    <a:lumOff val="25000"/>
                  </a:schemeClr>
                </a:solidFill>
              </a:rPr>
              <a:t>ORGREG</a:t>
            </a:r>
          </a:p>
        </p:txBody>
      </p:sp>
      <p:sp>
        <p:nvSpPr>
          <p:cNvPr id="69" name="Avrundet rektangel 68">
            <a:extLst>
              <a:ext uri="{FF2B5EF4-FFF2-40B4-BE49-F238E27FC236}">
                <a16:creationId xmlns:a16="http://schemas.microsoft.com/office/drawing/2014/main" id="{EB334C7D-6169-A441-9BAB-D7ABDB573920}"/>
              </a:ext>
            </a:extLst>
          </p:cNvPr>
          <p:cNvSpPr/>
          <p:nvPr/>
        </p:nvSpPr>
        <p:spPr>
          <a:xfrm>
            <a:off x="1005630" y="4179963"/>
            <a:ext cx="1016710" cy="352075"/>
          </a:xfrm>
          <a:prstGeom prst="roundRect">
            <a:avLst/>
          </a:prstGeom>
          <a:solidFill>
            <a:schemeClr val="accent1">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b-NO" sz="1200" dirty="0">
                <a:solidFill>
                  <a:schemeClr val="tx1">
                    <a:lumMod val="75000"/>
                    <a:lumOff val="25000"/>
                  </a:schemeClr>
                </a:solidFill>
              </a:rPr>
              <a:t>GREG (</a:t>
            </a:r>
            <a:r>
              <a:rPr lang="nb-NO" sz="1200" dirty="0" err="1">
                <a:solidFill>
                  <a:schemeClr val="tx1">
                    <a:lumMod val="75000"/>
                    <a:lumOff val="25000"/>
                  </a:schemeClr>
                </a:solidFill>
              </a:rPr>
              <a:t>Guests</a:t>
            </a:r>
            <a:r>
              <a:rPr lang="nb-NO" sz="1200" dirty="0">
                <a:solidFill>
                  <a:schemeClr val="tx1">
                    <a:lumMod val="75000"/>
                    <a:lumOff val="25000"/>
                  </a:schemeClr>
                </a:solidFill>
              </a:rPr>
              <a:t>)</a:t>
            </a:r>
          </a:p>
        </p:txBody>
      </p:sp>
      <p:sp>
        <p:nvSpPr>
          <p:cNvPr id="86" name="Avrundet rektangel 85">
            <a:extLst>
              <a:ext uri="{FF2B5EF4-FFF2-40B4-BE49-F238E27FC236}">
                <a16:creationId xmlns:a16="http://schemas.microsoft.com/office/drawing/2014/main" id="{C481AA3B-71F0-3749-8FE4-3B77B6A02866}"/>
              </a:ext>
            </a:extLst>
          </p:cNvPr>
          <p:cNvSpPr/>
          <p:nvPr/>
        </p:nvSpPr>
        <p:spPr>
          <a:xfrm>
            <a:off x="9136865" y="4692762"/>
            <a:ext cx="1016710" cy="180000"/>
          </a:xfrm>
          <a:prstGeom prst="roundRect">
            <a:avLst/>
          </a:prstGeom>
          <a:solidFill>
            <a:schemeClr val="accent1">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b-NO" sz="1050" dirty="0">
                <a:solidFill>
                  <a:schemeClr val="tx1">
                    <a:lumMod val="75000"/>
                    <a:lumOff val="25000"/>
                  </a:schemeClr>
                </a:solidFill>
              </a:rPr>
              <a:t>AD</a:t>
            </a:r>
          </a:p>
        </p:txBody>
      </p:sp>
      <p:sp>
        <p:nvSpPr>
          <p:cNvPr id="87" name="Avrundet rektangel 86">
            <a:extLst>
              <a:ext uri="{FF2B5EF4-FFF2-40B4-BE49-F238E27FC236}">
                <a16:creationId xmlns:a16="http://schemas.microsoft.com/office/drawing/2014/main" id="{5C09F416-EDFE-EA44-A199-A91F500AA423}"/>
              </a:ext>
            </a:extLst>
          </p:cNvPr>
          <p:cNvSpPr/>
          <p:nvPr/>
        </p:nvSpPr>
        <p:spPr>
          <a:xfrm>
            <a:off x="9135042" y="2926626"/>
            <a:ext cx="1016710" cy="180000"/>
          </a:xfrm>
          <a:prstGeom prst="roundRect">
            <a:avLst/>
          </a:prstGeom>
          <a:solidFill>
            <a:schemeClr val="accent1">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b-NO" sz="1050" dirty="0">
                <a:solidFill>
                  <a:schemeClr val="tx1">
                    <a:lumMod val="75000"/>
                    <a:lumOff val="25000"/>
                  </a:schemeClr>
                </a:solidFill>
              </a:rPr>
              <a:t>SIS</a:t>
            </a:r>
          </a:p>
        </p:txBody>
      </p:sp>
      <p:sp>
        <p:nvSpPr>
          <p:cNvPr id="89" name="Avrundet rektangel 88">
            <a:extLst>
              <a:ext uri="{FF2B5EF4-FFF2-40B4-BE49-F238E27FC236}">
                <a16:creationId xmlns:a16="http://schemas.microsoft.com/office/drawing/2014/main" id="{15C4A012-3CF0-6D40-8D62-7FBE3EE1DBA2}"/>
              </a:ext>
            </a:extLst>
          </p:cNvPr>
          <p:cNvSpPr/>
          <p:nvPr/>
        </p:nvSpPr>
        <p:spPr>
          <a:xfrm>
            <a:off x="9135042" y="3387252"/>
            <a:ext cx="1016710" cy="180000"/>
          </a:xfrm>
          <a:prstGeom prst="roundRect">
            <a:avLst/>
          </a:prstGeom>
          <a:solidFill>
            <a:schemeClr val="accent1">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b-NO" sz="1050" dirty="0">
                <a:solidFill>
                  <a:schemeClr val="tx1">
                    <a:lumMod val="75000"/>
                    <a:lumOff val="25000"/>
                  </a:schemeClr>
                </a:solidFill>
              </a:rPr>
              <a:t>Digital </a:t>
            </a:r>
            <a:r>
              <a:rPr lang="nb-NO" sz="1050" dirty="0" err="1">
                <a:solidFill>
                  <a:schemeClr val="tx1">
                    <a:lumMod val="75000"/>
                    <a:lumOff val="25000"/>
                  </a:schemeClr>
                </a:solidFill>
              </a:rPr>
              <a:t>exam</a:t>
            </a:r>
            <a:endParaRPr lang="nb-NO" sz="1050" dirty="0">
              <a:solidFill>
                <a:schemeClr val="tx1">
                  <a:lumMod val="75000"/>
                  <a:lumOff val="25000"/>
                </a:schemeClr>
              </a:solidFill>
            </a:endParaRPr>
          </a:p>
        </p:txBody>
      </p:sp>
      <p:sp>
        <p:nvSpPr>
          <p:cNvPr id="94" name="Avrundet rektangel 93">
            <a:extLst>
              <a:ext uri="{FF2B5EF4-FFF2-40B4-BE49-F238E27FC236}">
                <a16:creationId xmlns:a16="http://schemas.microsoft.com/office/drawing/2014/main" id="{A47D227F-D9F2-004A-A630-DFB4AE2D5003}"/>
              </a:ext>
            </a:extLst>
          </p:cNvPr>
          <p:cNvSpPr/>
          <p:nvPr/>
        </p:nvSpPr>
        <p:spPr>
          <a:xfrm>
            <a:off x="9135042" y="3612745"/>
            <a:ext cx="1016710" cy="180000"/>
          </a:xfrm>
          <a:prstGeom prst="roundRect">
            <a:avLst/>
          </a:prstGeom>
          <a:solidFill>
            <a:schemeClr val="accent1">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b-NO" sz="1050">
                <a:solidFill>
                  <a:schemeClr val="tx1">
                    <a:lumMod val="75000"/>
                    <a:lumOff val="25000"/>
                  </a:schemeClr>
                </a:solidFill>
              </a:rPr>
              <a:t>ITSM</a:t>
            </a:r>
          </a:p>
        </p:txBody>
      </p:sp>
      <p:sp>
        <p:nvSpPr>
          <p:cNvPr id="95" name="Avrundet rektangel 94">
            <a:extLst>
              <a:ext uri="{FF2B5EF4-FFF2-40B4-BE49-F238E27FC236}">
                <a16:creationId xmlns:a16="http://schemas.microsoft.com/office/drawing/2014/main" id="{FCAF4AE2-E209-9541-9AF6-288DEDA7980B}"/>
              </a:ext>
            </a:extLst>
          </p:cNvPr>
          <p:cNvSpPr/>
          <p:nvPr/>
        </p:nvSpPr>
        <p:spPr>
          <a:xfrm>
            <a:off x="9136865" y="4936029"/>
            <a:ext cx="1016710" cy="180000"/>
          </a:xfrm>
          <a:prstGeom prst="roundRect">
            <a:avLst/>
          </a:prstGeom>
          <a:solidFill>
            <a:schemeClr val="accent1">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050">
                <a:solidFill>
                  <a:schemeClr val="tx1">
                    <a:lumMod val="75000"/>
                    <a:lumOff val="25000"/>
                  </a:schemeClr>
                </a:solidFill>
              </a:rPr>
              <a:t>LDAP</a:t>
            </a:r>
          </a:p>
        </p:txBody>
      </p:sp>
      <p:sp>
        <p:nvSpPr>
          <p:cNvPr id="96" name="Avrundet rektangel 95">
            <a:extLst>
              <a:ext uri="{FF2B5EF4-FFF2-40B4-BE49-F238E27FC236}">
                <a16:creationId xmlns:a16="http://schemas.microsoft.com/office/drawing/2014/main" id="{43328137-6E33-0D49-A2D4-9071A902FD59}"/>
              </a:ext>
            </a:extLst>
          </p:cNvPr>
          <p:cNvSpPr/>
          <p:nvPr/>
        </p:nvSpPr>
        <p:spPr>
          <a:xfrm>
            <a:off x="9138900" y="5174738"/>
            <a:ext cx="1016710" cy="180000"/>
          </a:xfrm>
          <a:prstGeom prst="roundRect">
            <a:avLst/>
          </a:prstGeom>
          <a:solidFill>
            <a:schemeClr val="accent1">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b-NO" sz="1050">
                <a:solidFill>
                  <a:schemeClr val="tx1">
                    <a:lumMod val="75000"/>
                    <a:lumOff val="25000"/>
                  </a:schemeClr>
                </a:solidFill>
              </a:rPr>
              <a:t>File </a:t>
            </a:r>
            <a:r>
              <a:rPr lang="nb-NO" sz="1050" err="1">
                <a:solidFill>
                  <a:schemeClr val="tx1">
                    <a:lumMod val="75000"/>
                    <a:lumOff val="25000"/>
                  </a:schemeClr>
                </a:solidFill>
              </a:rPr>
              <a:t>share</a:t>
            </a:r>
            <a:endParaRPr lang="nb-NO" sz="1050">
              <a:solidFill>
                <a:schemeClr val="tx1">
                  <a:lumMod val="75000"/>
                  <a:lumOff val="25000"/>
                </a:schemeClr>
              </a:solidFill>
            </a:endParaRPr>
          </a:p>
        </p:txBody>
      </p:sp>
      <p:sp>
        <p:nvSpPr>
          <p:cNvPr id="2" name="TekstSylinder 1">
            <a:extLst>
              <a:ext uri="{FF2B5EF4-FFF2-40B4-BE49-F238E27FC236}">
                <a16:creationId xmlns:a16="http://schemas.microsoft.com/office/drawing/2014/main" id="{622A18B8-F552-AB4A-B935-ACE9990EFD15}"/>
              </a:ext>
            </a:extLst>
          </p:cNvPr>
          <p:cNvSpPr txBox="1"/>
          <p:nvPr/>
        </p:nvSpPr>
        <p:spPr>
          <a:xfrm>
            <a:off x="361639" y="24662"/>
            <a:ext cx="4523546" cy="646331"/>
          </a:xfrm>
          <a:prstGeom prst="rect">
            <a:avLst/>
          </a:prstGeom>
          <a:noFill/>
        </p:spPr>
        <p:txBody>
          <a:bodyPr wrap="none" rtlCol="0">
            <a:spAutoFit/>
          </a:bodyPr>
          <a:lstStyle/>
          <a:p>
            <a:r>
              <a:rPr lang="en-GB" sz="3600" dirty="0">
                <a:solidFill>
                  <a:schemeClr val="bg1"/>
                </a:solidFill>
                <a:latin typeface="Heffer"/>
              </a:rPr>
              <a:t>High Level Architecture</a:t>
            </a:r>
          </a:p>
        </p:txBody>
      </p:sp>
      <p:sp>
        <p:nvSpPr>
          <p:cNvPr id="50" name="Avrundet rektangel 4">
            <a:extLst>
              <a:ext uri="{FF2B5EF4-FFF2-40B4-BE49-F238E27FC236}">
                <a16:creationId xmlns:a16="http://schemas.microsoft.com/office/drawing/2014/main" id="{E5FA3734-22E8-214B-B068-E141EAE1DFED}"/>
              </a:ext>
            </a:extLst>
          </p:cNvPr>
          <p:cNvSpPr/>
          <p:nvPr/>
        </p:nvSpPr>
        <p:spPr>
          <a:xfrm>
            <a:off x="4943576" y="3599849"/>
            <a:ext cx="2413111" cy="242177"/>
          </a:xfrm>
          <a:prstGeom prst="roundRect">
            <a:avLst>
              <a:gd name="adj" fmla="val 3507"/>
            </a:avLst>
          </a:prstGeom>
          <a:solidFill>
            <a:srgbClr val="DB3F3D">
              <a:lumMod val="20000"/>
              <a:lumOff val="80000"/>
            </a:srgbClr>
          </a:solidFill>
          <a:ln w="6350" cap="flat" cmpd="sng" algn="ctr">
            <a:solidFill>
              <a:schemeClr val="bg1"/>
            </a:solidFill>
            <a:prstDash val="solid"/>
            <a:miter lim="800000"/>
          </a:ln>
          <a:effectLst/>
        </p:spPr>
        <p:txBody>
          <a:bodyPr vert="horz" lIns="40481" tIns="53975" rIns="40481" bIns="40481" rtlCol="0" anchor="ctr" anchorCtr="0"/>
          <a:lstStyle>
            <a:defPPr>
              <a:defRPr lang="nb-N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sz="1000" dirty="0">
                <a:solidFill>
                  <a:schemeClr val="tx2"/>
                </a:solidFill>
                <a:latin typeface="Arial"/>
              </a:rPr>
              <a:t>Rapid Identity Institutions Portal</a:t>
            </a:r>
          </a:p>
        </p:txBody>
      </p:sp>
      <p:sp>
        <p:nvSpPr>
          <p:cNvPr id="54" name="Avrundet rektangel 4">
            <a:extLst>
              <a:ext uri="{FF2B5EF4-FFF2-40B4-BE49-F238E27FC236}">
                <a16:creationId xmlns:a16="http://schemas.microsoft.com/office/drawing/2014/main" id="{FC093377-3626-764F-BD2F-C395C86B8D8E}"/>
              </a:ext>
            </a:extLst>
          </p:cNvPr>
          <p:cNvSpPr/>
          <p:nvPr/>
        </p:nvSpPr>
        <p:spPr>
          <a:xfrm>
            <a:off x="4940392" y="4145304"/>
            <a:ext cx="2416295" cy="242177"/>
          </a:xfrm>
          <a:prstGeom prst="roundRect">
            <a:avLst>
              <a:gd name="adj" fmla="val 3507"/>
            </a:avLst>
          </a:prstGeom>
          <a:solidFill>
            <a:srgbClr val="DB3F3D">
              <a:lumMod val="20000"/>
              <a:lumOff val="80000"/>
            </a:srgbClr>
          </a:solidFill>
          <a:ln w="6350" cap="flat" cmpd="sng" algn="ctr">
            <a:solidFill>
              <a:schemeClr val="bg1"/>
            </a:solidFill>
            <a:prstDash val="solid"/>
            <a:miter lim="800000"/>
          </a:ln>
          <a:effectLst/>
        </p:spPr>
        <p:txBody>
          <a:bodyPr vert="horz" lIns="40481" tIns="53975" rIns="40481" bIns="40481" rtlCol="0" anchor="ctr" anchorCtr="0"/>
          <a:lstStyle>
            <a:defPPr>
              <a:defRPr lang="nb-N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sz="900" dirty="0">
                <a:solidFill>
                  <a:schemeClr val="tx2"/>
                </a:solidFill>
                <a:latin typeface="Arial"/>
              </a:rPr>
              <a:t>Rapid Identity Connect</a:t>
            </a:r>
          </a:p>
        </p:txBody>
      </p:sp>
      <p:grpSp>
        <p:nvGrpSpPr>
          <p:cNvPr id="55" name="Gruppe 54">
            <a:extLst>
              <a:ext uri="{FF2B5EF4-FFF2-40B4-BE49-F238E27FC236}">
                <a16:creationId xmlns:a16="http://schemas.microsoft.com/office/drawing/2014/main" id="{0C1320C0-1CE6-A148-A75F-DD07E2E9B7A0}"/>
              </a:ext>
            </a:extLst>
          </p:cNvPr>
          <p:cNvGrpSpPr/>
          <p:nvPr/>
        </p:nvGrpSpPr>
        <p:grpSpPr>
          <a:xfrm>
            <a:off x="3312741" y="4077161"/>
            <a:ext cx="370909" cy="354869"/>
            <a:chOff x="993058" y="904126"/>
            <a:chExt cx="323097" cy="323097"/>
          </a:xfrm>
        </p:grpSpPr>
        <p:sp>
          <p:nvSpPr>
            <p:cNvPr id="56" name="Rektangel 55">
              <a:extLst>
                <a:ext uri="{FF2B5EF4-FFF2-40B4-BE49-F238E27FC236}">
                  <a16:creationId xmlns:a16="http://schemas.microsoft.com/office/drawing/2014/main" id="{4A1D7C78-EDE1-CF4D-AFB7-38A9555F5F2A}"/>
                </a:ext>
              </a:extLst>
            </p:cNvPr>
            <p:cNvSpPr/>
            <p:nvPr/>
          </p:nvSpPr>
          <p:spPr>
            <a:xfrm>
              <a:off x="993058" y="907549"/>
              <a:ext cx="310639" cy="3196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9" name="Grafikk 58" descr="Prosessor kontur">
              <a:extLst>
                <a:ext uri="{FF2B5EF4-FFF2-40B4-BE49-F238E27FC236}">
                  <a16:creationId xmlns:a16="http://schemas.microsoft.com/office/drawing/2014/main" id="{C55B9ED7-AFD3-CC4A-87B7-BFAB41B485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3058" y="904126"/>
              <a:ext cx="323097" cy="323097"/>
            </a:xfrm>
            <a:prstGeom prst="rect">
              <a:avLst/>
            </a:prstGeom>
          </p:spPr>
        </p:pic>
      </p:grpSp>
      <p:sp>
        <p:nvSpPr>
          <p:cNvPr id="60" name="TekstSylinder 59">
            <a:extLst>
              <a:ext uri="{FF2B5EF4-FFF2-40B4-BE49-F238E27FC236}">
                <a16:creationId xmlns:a16="http://schemas.microsoft.com/office/drawing/2014/main" id="{04B64366-1C9D-BD4F-9A4A-018BB15DE5C0}"/>
              </a:ext>
            </a:extLst>
          </p:cNvPr>
          <p:cNvSpPr txBox="1"/>
          <p:nvPr/>
        </p:nvSpPr>
        <p:spPr>
          <a:xfrm>
            <a:off x="3111142" y="4437982"/>
            <a:ext cx="769763" cy="430887"/>
          </a:xfrm>
          <a:prstGeom prst="rect">
            <a:avLst/>
          </a:prstGeom>
          <a:noFill/>
        </p:spPr>
        <p:txBody>
          <a:bodyPr wrap="none" rtlCol="0">
            <a:spAutoFit/>
          </a:bodyPr>
          <a:lstStyle>
            <a:defPPr>
              <a:defRPr lang="nb-NO"/>
            </a:defPPr>
            <a:lvl1pPr algn="ctr">
              <a:defRPr sz="1200">
                <a:solidFill>
                  <a:schemeClr val="bg2">
                    <a:lumMod val="50000"/>
                  </a:schemeClr>
                </a:solidFill>
              </a:defRPr>
            </a:lvl1pPr>
          </a:lstStyle>
          <a:p>
            <a:r>
              <a:rPr lang="nb-NO" sz="1100" dirty="0" err="1">
                <a:solidFill>
                  <a:schemeClr val="bg1"/>
                </a:solidFill>
              </a:rPr>
              <a:t>Gravitee</a:t>
            </a:r>
            <a:endParaRPr lang="nb-NO" sz="1100" dirty="0">
              <a:solidFill>
                <a:schemeClr val="bg1"/>
              </a:solidFill>
            </a:endParaRPr>
          </a:p>
          <a:p>
            <a:r>
              <a:rPr lang="nb-NO" sz="1100" dirty="0" err="1">
                <a:solidFill>
                  <a:schemeClr val="bg1"/>
                </a:solidFill>
              </a:rPr>
              <a:t>RabbitMQ</a:t>
            </a:r>
            <a:endParaRPr lang="nb-NO" sz="1100" dirty="0">
              <a:solidFill>
                <a:schemeClr val="bg1"/>
              </a:solidFill>
            </a:endParaRPr>
          </a:p>
        </p:txBody>
      </p:sp>
      <p:sp>
        <p:nvSpPr>
          <p:cNvPr id="61" name="Avrundet rektangel 4">
            <a:extLst>
              <a:ext uri="{FF2B5EF4-FFF2-40B4-BE49-F238E27FC236}">
                <a16:creationId xmlns:a16="http://schemas.microsoft.com/office/drawing/2014/main" id="{59249C05-3EF0-5F46-8A30-A501D422A38E}"/>
              </a:ext>
            </a:extLst>
          </p:cNvPr>
          <p:cNvSpPr/>
          <p:nvPr/>
        </p:nvSpPr>
        <p:spPr>
          <a:xfrm>
            <a:off x="4940699" y="3870388"/>
            <a:ext cx="2416296" cy="242177"/>
          </a:xfrm>
          <a:prstGeom prst="roundRect">
            <a:avLst>
              <a:gd name="adj" fmla="val 3507"/>
            </a:avLst>
          </a:prstGeom>
          <a:solidFill>
            <a:srgbClr val="DB3F3D">
              <a:lumMod val="20000"/>
              <a:lumOff val="80000"/>
            </a:srgbClr>
          </a:solidFill>
          <a:ln w="6350" cap="flat" cmpd="sng" algn="ctr">
            <a:solidFill>
              <a:schemeClr val="bg1"/>
            </a:solidFill>
            <a:prstDash val="solid"/>
            <a:miter lim="800000"/>
          </a:ln>
          <a:effectLst/>
        </p:spPr>
        <p:txBody>
          <a:bodyPr vert="horz" lIns="40481" tIns="53975" rIns="40481" bIns="40481" rtlCol="0" anchor="ctr" anchorCtr="0"/>
          <a:lstStyle>
            <a:defPPr>
              <a:defRPr lang="nb-N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sz="1000" dirty="0">
                <a:solidFill>
                  <a:schemeClr val="tx2"/>
                </a:solidFill>
                <a:latin typeface="Arial"/>
              </a:rPr>
              <a:t>Bus. Roles and System Entitlements</a:t>
            </a:r>
          </a:p>
        </p:txBody>
      </p:sp>
      <p:cxnSp>
        <p:nvCxnSpPr>
          <p:cNvPr id="22" name="Vinkel 21">
            <a:extLst>
              <a:ext uri="{FF2B5EF4-FFF2-40B4-BE49-F238E27FC236}">
                <a16:creationId xmlns:a16="http://schemas.microsoft.com/office/drawing/2014/main" id="{B6970B8F-ABA9-1244-BFFD-AD9A99C78532}"/>
              </a:ext>
            </a:extLst>
          </p:cNvPr>
          <p:cNvCxnSpPr>
            <a:cxnSpLocks/>
            <a:stCxn id="16" idx="3"/>
            <a:endCxn id="59" idx="1"/>
          </p:cNvCxnSpPr>
          <p:nvPr/>
        </p:nvCxnSpPr>
        <p:spPr>
          <a:xfrm>
            <a:off x="2022340" y="3370754"/>
            <a:ext cx="1290401" cy="883842"/>
          </a:xfrm>
          <a:prstGeom prst="bentConnector3">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Vinkel 26">
            <a:extLst>
              <a:ext uri="{FF2B5EF4-FFF2-40B4-BE49-F238E27FC236}">
                <a16:creationId xmlns:a16="http://schemas.microsoft.com/office/drawing/2014/main" id="{27F9525C-264C-7646-A6AB-D51C4029784B}"/>
              </a:ext>
            </a:extLst>
          </p:cNvPr>
          <p:cNvCxnSpPr>
            <a:cxnSpLocks/>
            <a:stCxn id="67" idx="3"/>
            <a:endCxn id="59" idx="1"/>
          </p:cNvCxnSpPr>
          <p:nvPr/>
        </p:nvCxnSpPr>
        <p:spPr>
          <a:xfrm>
            <a:off x="2022340" y="3859911"/>
            <a:ext cx="1290401" cy="394685"/>
          </a:xfrm>
          <a:prstGeom prst="bentConnector3">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Vinkel 28">
            <a:extLst>
              <a:ext uri="{FF2B5EF4-FFF2-40B4-BE49-F238E27FC236}">
                <a16:creationId xmlns:a16="http://schemas.microsoft.com/office/drawing/2014/main" id="{143FF6A8-42D2-A34F-B809-09DE93A9AEC3}"/>
              </a:ext>
            </a:extLst>
          </p:cNvPr>
          <p:cNvCxnSpPr>
            <a:cxnSpLocks/>
            <a:stCxn id="69" idx="3"/>
            <a:endCxn id="59" idx="1"/>
          </p:cNvCxnSpPr>
          <p:nvPr/>
        </p:nvCxnSpPr>
        <p:spPr>
          <a:xfrm flipV="1">
            <a:off x="2022340" y="4254596"/>
            <a:ext cx="1290401" cy="101405"/>
          </a:xfrm>
          <a:prstGeom prst="bentConnector3">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Vinkel 30">
            <a:extLst>
              <a:ext uri="{FF2B5EF4-FFF2-40B4-BE49-F238E27FC236}">
                <a16:creationId xmlns:a16="http://schemas.microsoft.com/office/drawing/2014/main" id="{15C17B1B-E7F1-914A-9E5B-3C8758E0BE15}"/>
              </a:ext>
            </a:extLst>
          </p:cNvPr>
          <p:cNvCxnSpPr>
            <a:cxnSpLocks/>
            <a:stCxn id="68" idx="3"/>
            <a:endCxn id="59" idx="1"/>
          </p:cNvCxnSpPr>
          <p:nvPr/>
        </p:nvCxnSpPr>
        <p:spPr>
          <a:xfrm flipV="1">
            <a:off x="2022340" y="4254596"/>
            <a:ext cx="1290401" cy="608487"/>
          </a:xfrm>
          <a:prstGeom prst="bentConnector3">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Rett linje 35">
            <a:extLst>
              <a:ext uri="{FF2B5EF4-FFF2-40B4-BE49-F238E27FC236}">
                <a16:creationId xmlns:a16="http://schemas.microsoft.com/office/drawing/2014/main" id="{E4439D79-C2DD-6048-92A3-7336A169E5FB}"/>
              </a:ext>
            </a:extLst>
          </p:cNvPr>
          <p:cNvCxnSpPr>
            <a:cxnSpLocks/>
            <a:stCxn id="59" idx="3"/>
            <a:endCxn id="54" idx="1"/>
          </p:cNvCxnSpPr>
          <p:nvPr/>
        </p:nvCxnSpPr>
        <p:spPr>
          <a:xfrm>
            <a:off x="3683650" y="4254596"/>
            <a:ext cx="1256742" cy="11797"/>
          </a:xfrm>
          <a:prstGeom prst="line">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6" name="Avrundet rektangel 75">
            <a:extLst>
              <a:ext uri="{FF2B5EF4-FFF2-40B4-BE49-F238E27FC236}">
                <a16:creationId xmlns:a16="http://schemas.microsoft.com/office/drawing/2014/main" id="{A8215829-3D75-AE40-83DC-03ECC9269872}"/>
              </a:ext>
            </a:extLst>
          </p:cNvPr>
          <p:cNvSpPr/>
          <p:nvPr/>
        </p:nvSpPr>
        <p:spPr>
          <a:xfrm>
            <a:off x="9135042" y="3156939"/>
            <a:ext cx="1016710" cy="180000"/>
          </a:xfrm>
          <a:prstGeom prst="roundRect">
            <a:avLst/>
          </a:prstGeom>
          <a:solidFill>
            <a:schemeClr val="accent1">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b-NO" sz="1050" dirty="0">
                <a:solidFill>
                  <a:schemeClr val="tx1">
                    <a:lumMod val="75000"/>
                    <a:lumOff val="25000"/>
                  </a:schemeClr>
                </a:solidFill>
              </a:rPr>
              <a:t>LMS/Canvas</a:t>
            </a:r>
          </a:p>
        </p:txBody>
      </p:sp>
      <p:sp>
        <p:nvSpPr>
          <p:cNvPr id="77" name="Avrundet rektangel 76">
            <a:extLst>
              <a:ext uri="{FF2B5EF4-FFF2-40B4-BE49-F238E27FC236}">
                <a16:creationId xmlns:a16="http://schemas.microsoft.com/office/drawing/2014/main" id="{40CD27C7-7405-EC45-B7D1-530993F751F4}"/>
              </a:ext>
            </a:extLst>
          </p:cNvPr>
          <p:cNvSpPr/>
          <p:nvPr/>
        </p:nvSpPr>
        <p:spPr>
          <a:xfrm>
            <a:off x="9135042" y="4066156"/>
            <a:ext cx="1016710" cy="180000"/>
          </a:xfrm>
          <a:prstGeom prst="roundRect">
            <a:avLst/>
          </a:prstGeom>
          <a:solidFill>
            <a:schemeClr val="accent1">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050" dirty="0" err="1">
                <a:solidFill>
                  <a:schemeClr val="tx1">
                    <a:lumMod val="75000"/>
                    <a:lumOff val="25000"/>
                  </a:schemeClr>
                </a:solidFill>
              </a:rPr>
              <a:t>EntraID</a:t>
            </a:r>
            <a:endParaRPr lang="en-GB" sz="1050" dirty="0">
              <a:solidFill>
                <a:schemeClr val="tx1">
                  <a:lumMod val="75000"/>
                  <a:lumOff val="25000"/>
                </a:schemeClr>
              </a:solidFill>
            </a:endParaRPr>
          </a:p>
        </p:txBody>
      </p:sp>
      <p:sp>
        <p:nvSpPr>
          <p:cNvPr id="92" name="Rektangel 91">
            <a:extLst>
              <a:ext uri="{FF2B5EF4-FFF2-40B4-BE49-F238E27FC236}">
                <a16:creationId xmlns:a16="http://schemas.microsoft.com/office/drawing/2014/main" id="{2CB0EB7A-644F-6D4F-A837-B15468214594}"/>
              </a:ext>
            </a:extLst>
          </p:cNvPr>
          <p:cNvSpPr/>
          <p:nvPr/>
        </p:nvSpPr>
        <p:spPr>
          <a:xfrm>
            <a:off x="4764597" y="2965618"/>
            <a:ext cx="2673499" cy="550078"/>
          </a:xfrm>
          <a:prstGeom prst="rect">
            <a:avLst/>
          </a:prstGeom>
          <a:solidFill>
            <a:schemeClr val="accent1">
              <a:alpha val="1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Avrundet rektangel 4">
            <a:extLst>
              <a:ext uri="{FF2B5EF4-FFF2-40B4-BE49-F238E27FC236}">
                <a16:creationId xmlns:a16="http://schemas.microsoft.com/office/drawing/2014/main" id="{2CC40CCF-2E4D-F649-A549-B3346E5566C1}"/>
              </a:ext>
            </a:extLst>
          </p:cNvPr>
          <p:cNvSpPr/>
          <p:nvPr/>
        </p:nvSpPr>
        <p:spPr>
          <a:xfrm>
            <a:off x="6544149" y="3049009"/>
            <a:ext cx="820705" cy="403230"/>
          </a:xfrm>
          <a:prstGeom prst="roundRect">
            <a:avLst>
              <a:gd name="adj" fmla="val 3507"/>
            </a:avLst>
          </a:prstGeom>
          <a:solidFill>
            <a:srgbClr val="DB3F3D">
              <a:lumMod val="20000"/>
              <a:lumOff val="80000"/>
            </a:srgbClr>
          </a:solidFill>
          <a:ln w="6350" cap="flat" cmpd="sng" algn="ctr">
            <a:solidFill>
              <a:schemeClr val="bg1"/>
            </a:solidFill>
            <a:prstDash val="solid"/>
            <a:miter lim="800000"/>
          </a:ln>
          <a:effectLst/>
        </p:spPr>
        <p:txBody>
          <a:bodyPr vert="horz" lIns="40481" tIns="53975" rIns="40481" bIns="40481" rtlCol="0" anchor="t" anchorCtr="0"/>
          <a:lstStyle>
            <a:defPPr>
              <a:defRPr lang="nb-N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sz="900" dirty="0">
                <a:solidFill>
                  <a:schemeClr val="tx2"/>
                </a:solidFill>
                <a:latin typeface="Arial"/>
              </a:rPr>
              <a:t>Authentication Services</a:t>
            </a:r>
          </a:p>
        </p:txBody>
      </p:sp>
      <p:sp>
        <p:nvSpPr>
          <p:cNvPr id="98" name="Rektangel 97">
            <a:extLst>
              <a:ext uri="{FF2B5EF4-FFF2-40B4-BE49-F238E27FC236}">
                <a16:creationId xmlns:a16="http://schemas.microsoft.com/office/drawing/2014/main" id="{F80DDBA5-84C4-E040-BBA2-7FCE80B50BBD}"/>
              </a:ext>
            </a:extLst>
          </p:cNvPr>
          <p:cNvSpPr/>
          <p:nvPr/>
        </p:nvSpPr>
        <p:spPr>
          <a:xfrm>
            <a:off x="8213224" y="3611699"/>
            <a:ext cx="356607" cy="3511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9" name="Grafikk 98" descr="Prosessor kontur">
            <a:extLst>
              <a:ext uri="{FF2B5EF4-FFF2-40B4-BE49-F238E27FC236}">
                <a16:creationId xmlns:a16="http://schemas.microsoft.com/office/drawing/2014/main" id="{44D1A6F5-DD81-C840-A8A0-65C91C0793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13224" y="3639711"/>
            <a:ext cx="323097" cy="323097"/>
          </a:xfrm>
          <a:prstGeom prst="rect">
            <a:avLst/>
          </a:prstGeom>
        </p:spPr>
      </p:pic>
      <p:cxnSp>
        <p:nvCxnSpPr>
          <p:cNvPr id="38" name="Vinkel 37">
            <a:extLst>
              <a:ext uri="{FF2B5EF4-FFF2-40B4-BE49-F238E27FC236}">
                <a16:creationId xmlns:a16="http://schemas.microsoft.com/office/drawing/2014/main" id="{35D0B580-153E-B74E-85D5-528042E17EBD}"/>
              </a:ext>
            </a:extLst>
          </p:cNvPr>
          <p:cNvCxnSpPr>
            <a:cxnSpLocks/>
            <a:stCxn id="17" idx="2"/>
            <a:endCxn id="110" idx="1"/>
          </p:cNvCxnSpPr>
          <p:nvPr/>
        </p:nvCxnSpPr>
        <p:spPr>
          <a:xfrm rot="16200000" flipH="1">
            <a:off x="7461907" y="3830151"/>
            <a:ext cx="154516" cy="2875635"/>
          </a:xfrm>
          <a:prstGeom prst="bentConnector2">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Vinkel 39">
            <a:extLst>
              <a:ext uri="{FF2B5EF4-FFF2-40B4-BE49-F238E27FC236}">
                <a16:creationId xmlns:a16="http://schemas.microsoft.com/office/drawing/2014/main" id="{5A53A0DE-AFA2-B74A-91B7-A994B3223D5D}"/>
              </a:ext>
            </a:extLst>
          </p:cNvPr>
          <p:cNvCxnSpPr>
            <a:cxnSpLocks/>
            <a:stCxn id="54" idx="3"/>
            <a:endCxn id="98" idx="1"/>
          </p:cNvCxnSpPr>
          <p:nvPr/>
        </p:nvCxnSpPr>
        <p:spPr>
          <a:xfrm flipV="1">
            <a:off x="7356687" y="3787254"/>
            <a:ext cx="856537" cy="479139"/>
          </a:xfrm>
          <a:prstGeom prst="bentConnector3">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Rett pil 42">
            <a:extLst>
              <a:ext uri="{FF2B5EF4-FFF2-40B4-BE49-F238E27FC236}">
                <a16:creationId xmlns:a16="http://schemas.microsoft.com/office/drawing/2014/main" id="{CD4F9618-3185-D040-80E3-13E842D90EAD}"/>
              </a:ext>
            </a:extLst>
          </p:cNvPr>
          <p:cNvCxnSpPr>
            <a:cxnSpLocks/>
          </p:cNvCxnSpPr>
          <p:nvPr/>
        </p:nvCxnSpPr>
        <p:spPr>
          <a:xfrm>
            <a:off x="8536321" y="3780479"/>
            <a:ext cx="430759" cy="171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9" name="Avrundet rektangel 4">
            <a:extLst>
              <a:ext uri="{FF2B5EF4-FFF2-40B4-BE49-F238E27FC236}">
                <a16:creationId xmlns:a16="http://schemas.microsoft.com/office/drawing/2014/main" id="{DECA1C78-BEE0-934D-8CB5-5B4E189F91A0}"/>
              </a:ext>
            </a:extLst>
          </p:cNvPr>
          <p:cNvSpPr/>
          <p:nvPr/>
        </p:nvSpPr>
        <p:spPr>
          <a:xfrm>
            <a:off x="4854674" y="3046684"/>
            <a:ext cx="820705" cy="408133"/>
          </a:xfrm>
          <a:prstGeom prst="roundRect">
            <a:avLst>
              <a:gd name="adj" fmla="val 3507"/>
            </a:avLst>
          </a:prstGeom>
          <a:solidFill>
            <a:srgbClr val="DB3F3D">
              <a:lumMod val="20000"/>
              <a:lumOff val="80000"/>
            </a:srgbClr>
          </a:solidFill>
          <a:ln w="6350" cap="flat" cmpd="sng" algn="ctr">
            <a:solidFill>
              <a:schemeClr val="bg1"/>
            </a:solidFill>
            <a:prstDash val="solid"/>
            <a:miter lim="800000"/>
          </a:ln>
          <a:effectLst/>
        </p:spPr>
        <p:txBody>
          <a:bodyPr vert="horz" lIns="40481" tIns="53975" rIns="40481" bIns="40481" rtlCol="0" anchor="t" anchorCtr="0"/>
          <a:lstStyle>
            <a:defPPr>
              <a:defRPr lang="nb-N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sz="800" dirty="0">
                <a:solidFill>
                  <a:schemeClr val="tx2"/>
                </a:solidFill>
                <a:latin typeface="Arial"/>
              </a:rPr>
              <a:t>Account Claim</a:t>
            </a:r>
          </a:p>
          <a:p>
            <a:pPr algn="ctr"/>
            <a:r>
              <a:rPr lang="en-GB" sz="800" dirty="0">
                <a:solidFill>
                  <a:schemeClr val="tx2"/>
                </a:solidFill>
                <a:latin typeface="Arial"/>
              </a:rPr>
              <a:t>Services</a:t>
            </a:r>
          </a:p>
        </p:txBody>
      </p:sp>
      <p:sp>
        <p:nvSpPr>
          <p:cNvPr id="101" name="Avrundet rektangel 4">
            <a:extLst>
              <a:ext uri="{FF2B5EF4-FFF2-40B4-BE49-F238E27FC236}">
                <a16:creationId xmlns:a16="http://schemas.microsoft.com/office/drawing/2014/main" id="{DDB95BE9-75D4-0D4B-9CE0-9322F6FF9114}"/>
              </a:ext>
            </a:extLst>
          </p:cNvPr>
          <p:cNvSpPr/>
          <p:nvPr/>
        </p:nvSpPr>
        <p:spPr>
          <a:xfrm>
            <a:off x="5698165" y="3046683"/>
            <a:ext cx="820705" cy="408133"/>
          </a:xfrm>
          <a:prstGeom prst="roundRect">
            <a:avLst>
              <a:gd name="adj" fmla="val 3507"/>
            </a:avLst>
          </a:prstGeom>
          <a:solidFill>
            <a:srgbClr val="DB3F3D">
              <a:lumMod val="20000"/>
              <a:lumOff val="80000"/>
            </a:srgbClr>
          </a:solidFill>
          <a:ln w="6350" cap="flat" cmpd="sng" algn="ctr">
            <a:solidFill>
              <a:schemeClr val="bg1"/>
            </a:solidFill>
            <a:prstDash val="solid"/>
            <a:miter lim="800000"/>
          </a:ln>
          <a:effectLst/>
        </p:spPr>
        <p:txBody>
          <a:bodyPr vert="horz" lIns="40481" tIns="53975" rIns="40481" bIns="40481" rtlCol="0" anchor="t" anchorCtr="0"/>
          <a:lstStyle>
            <a:defPPr>
              <a:defRPr lang="nb-N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sz="800" dirty="0">
                <a:solidFill>
                  <a:schemeClr val="tx2"/>
                </a:solidFill>
                <a:latin typeface="Arial"/>
              </a:rPr>
              <a:t>Requestable Access</a:t>
            </a:r>
          </a:p>
          <a:p>
            <a:pPr algn="ctr"/>
            <a:r>
              <a:rPr lang="en-GB" sz="800" dirty="0">
                <a:solidFill>
                  <a:schemeClr val="tx2"/>
                </a:solidFill>
                <a:latin typeface="Arial"/>
              </a:rPr>
              <a:t>Services</a:t>
            </a:r>
          </a:p>
        </p:txBody>
      </p:sp>
      <p:cxnSp>
        <p:nvCxnSpPr>
          <p:cNvPr id="47" name="Vinkel 46">
            <a:extLst>
              <a:ext uri="{FF2B5EF4-FFF2-40B4-BE49-F238E27FC236}">
                <a16:creationId xmlns:a16="http://schemas.microsoft.com/office/drawing/2014/main" id="{117AD948-D2D7-1A4E-BB67-4412A799A8A8}"/>
              </a:ext>
            </a:extLst>
          </p:cNvPr>
          <p:cNvCxnSpPr>
            <a:cxnSpLocks/>
            <a:endCxn id="92" idx="0"/>
          </p:cNvCxnSpPr>
          <p:nvPr/>
        </p:nvCxnSpPr>
        <p:spPr>
          <a:xfrm rot="10800000">
            <a:off x="6101348" y="2965618"/>
            <a:ext cx="3966479" cy="1562258"/>
          </a:xfrm>
          <a:prstGeom prst="bentConnector4">
            <a:avLst>
              <a:gd name="adj1" fmla="val -17097"/>
              <a:gd name="adj2" fmla="val 114633"/>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2" name="Avrundet rektangel 101">
            <a:extLst>
              <a:ext uri="{FF2B5EF4-FFF2-40B4-BE49-F238E27FC236}">
                <a16:creationId xmlns:a16="http://schemas.microsoft.com/office/drawing/2014/main" id="{DC6FCAA6-C151-084F-9C79-3D6F79EBEE87}"/>
              </a:ext>
            </a:extLst>
          </p:cNvPr>
          <p:cNvSpPr/>
          <p:nvPr/>
        </p:nvSpPr>
        <p:spPr>
          <a:xfrm>
            <a:off x="9135042" y="3836423"/>
            <a:ext cx="1016710" cy="180000"/>
          </a:xfrm>
          <a:prstGeom prst="roundRect">
            <a:avLst/>
          </a:prstGeom>
          <a:solidFill>
            <a:schemeClr val="accent1">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050" dirty="0">
                <a:solidFill>
                  <a:schemeClr val="tx1">
                    <a:lumMod val="75000"/>
                    <a:lumOff val="25000"/>
                  </a:schemeClr>
                </a:solidFill>
              </a:rPr>
              <a:t>Case/Archive</a:t>
            </a:r>
          </a:p>
        </p:txBody>
      </p:sp>
      <p:sp>
        <p:nvSpPr>
          <p:cNvPr id="103" name="Avrundet rektangel 102">
            <a:extLst>
              <a:ext uri="{FF2B5EF4-FFF2-40B4-BE49-F238E27FC236}">
                <a16:creationId xmlns:a16="http://schemas.microsoft.com/office/drawing/2014/main" id="{A87AAA64-3162-C943-B68B-C4540458DAAE}"/>
              </a:ext>
            </a:extLst>
          </p:cNvPr>
          <p:cNvSpPr/>
          <p:nvPr/>
        </p:nvSpPr>
        <p:spPr>
          <a:xfrm>
            <a:off x="9135041" y="5424616"/>
            <a:ext cx="1016711" cy="180000"/>
          </a:xfrm>
          <a:prstGeom prst="roundRect">
            <a:avLst/>
          </a:prstGeom>
          <a:solidFill>
            <a:schemeClr val="accent1">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050" dirty="0">
                <a:solidFill>
                  <a:schemeClr val="tx1">
                    <a:lumMod val="75000"/>
                    <a:lumOff val="25000"/>
                  </a:schemeClr>
                </a:solidFill>
              </a:rPr>
              <a:t>Access control</a:t>
            </a:r>
          </a:p>
        </p:txBody>
      </p:sp>
      <p:sp>
        <p:nvSpPr>
          <p:cNvPr id="104" name="Avrundet rektangel 103">
            <a:extLst>
              <a:ext uri="{FF2B5EF4-FFF2-40B4-BE49-F238E27FC236}">
                <a16:creationId xmlns:a16="http://schemas.microsoft.com/office/drawing/2014/main" id="{9E9FBA5A-80AB-AC4E-A27F-35CB5728A393}"/>
              </a:ext>
            </a:extLst>
          </p:cNvPr>
          <p:cNvSpPr/>
          <p:nvPr/>
        </p:nvSpPr>
        <p:spPr>
          <a:xfrm>
            <a:off x="9135042" y="5661552"/>
            <a:ext cx="1016710" cy="180000"/>
          </a:xfrm>
          <a:prstGeom prst="roundRect">
            <a:avLst/>
          </a:prstGeom>
          <a:solidFill>
            <a:schemeClr val="accent1">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050">
                <a:solidFill>
                  <a:schemeClr val="tx1">
                    <a:lumMod val="75000"/>
                    <a:lumOff val="25000"/>
                  </a:schemeClr>
                </a:solidFill>
              </a:rPr>
              <a:t>…</a:t>
            </a:r>
          </a:p>
        </p:txBody>
      </p:sp>
      <p:sp>
        <p:nvSpPr>
          <p:cNvPr id="65" name="Venstre klammeparentes 64">
            <a:extLst>
              <a:ext uri="{FF2B5EF4-FFF2-40B4-BE49-F238E27FC236}">
                <a16:creationId xmlns:a16="http://schemas.microsoft.com/office/drawing/2014/main" id="{6CC959D7-D5D9-2C4A-AFF9-7B80F8421132}"/>
              </a:ext>
            </a:extLst>
          </p:cNvPr>
          <p:cNvSpPr/>
          <p:nvPr/>
        </p:nvSpPr>
        <p:spPr>
          <a:xfrm>
            <a:off x="8976983" y="2934017"/>
            <a:ext cx="117861" cy="1312140"/>
          </a:xfrm>
          <a:prstGeom prst="leftBrace">
            <a:avLst>
              <a:gd name="adj1" fmla="val 8333"/>
              <a:gd name="adj2" fmla="val 55501"/>
            </a:avLst>
          </a:prstGeom>
          <a:ln w="3175">
            <a:solidFill>
              <a:srgbClr val="6F4DFA">
                <a:alpha val="50196"/>
              </a:srgb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110" name="Venstre klammeparentes 109">
            <a:extLst>
              <a:ext uri="{FF2B5EF4-FFF2-40B4-BE49-F238E27FC236}">
                <a16:creationId xmlns:a16="http://schemas.microsoft.com/office/drawing/2014/main" id="{3ED2C6F8-18FD-9246-B962-B7F1CA9AE594}"/>
              </a:ext>
            </a:extLst>
          </p:cNvPr>
          <p:cNvSpPr/>
          <p:nvPr/>
        </p:nvSpPr>
        <p:spPr>
          <a:xfrm>
            <a:off x="8976983" y="4709661"/>
            <a:ext cx="117860" cy="1145143"/>
          </a:xfrm>
          <a:prstGeom prst="leftBrace">
            <a:avLst>
              <a:gd name="adj1" fmla="val 8333"/>
              <a:gd name="adj2" fmla="val 55501"/>
            </a:avLst>
          </a:prstGeom>
          <a:ln w="3175">
            <a:solidFill>
              <a:srgbClr val="6F4DFA">
                <a:alpha val="50196"/>
              </a:srgb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grpSp>
        <p:nvGrpSpPr>
          <p:cNvPr id="58" name="Gruppe 57">
            <a:extLst>
              <a:ext uri="{FF2B5EF4-FFF2-40B4-BE49-F238E27FC236}">
                <a16:creationId xmlns:a16="http://schemas.microsoft.com/office/drawing/2014/main" id="{ABB29203-8C4A-B4CA-FC7A-56F59BD58029}"/>
              </a:ext>
            </a:extLst>
          </p:cNvPr>
          <p:cNvGrpSpPr/>
          <p:nvPr/>
        </p:nvGrpSpPr>
        <p:grpSpPr>
          <a:xfrm>
            <a:off x="4049349" y="4073236"/>
            <a:ext cx="370909" cy="354869"/>
            <a:chOff x="993058" y="904126"/>
            <a:chExt cx="323097" cy="323097"/>
          </a:xfrm>
        </p:grpSpPr>
        <p:sp>
          <p:nvSpPr>
            <p:cNvPr id="62" name="Rektangel 61">
              <a:extLst>
                <a:ext uri="{FF2B5EF4-FFF2-40B4-BE49-F238E27FC236}">
                  <a16:creationId xmlns:a16="http://schemas.microsoft.com/office/drawing/2014/main" id="{62B48A85-70DB-D70B-845C-E4DEE97D887C}"/>
                </a:ext>
              </a:extLst>
            </p:cNvPr>
            <p:cNvSpPr/>
            <p:nvPr/>
          </p:nvSpPr>
          <p:spPr>
            <a:xfrm>
              <a:off x="993058" y="907549"/>
              <a:ext cx="310639" cy="3196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3" name="Grafikk 62" descr="Prosessor kontur">
              <a:extLst>
                <a:ext uri="{FF2B5EF4-FFF2-40B4-BE49-F238E27FC236}">
                  <a16:creationId xmlns:a16="http://schemas.microsoft.com/office/drawing/2014/main" id="{4FA85072-2676-A0AA-1404-206C81DDE9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3058" y="904126"/>
              <a:ext cx="323097" cy="323097"/>
            </a:xfrm>
            <a:prstGeom prst="rect">
              <a:avLst/>
            </a:prstGeom>
          </p:spPr>
        </p:pic>
      </p:grpSp>
      <p:sp>
        <p:nvSpPr>
          <p:cNvPr id="64" name="TekstSylinder 63">
            <a:extLst>
              <a:ext uri="{FF2B5EF4-FFF2-40B4-BE49-F238E27FC236}">
                <a16:creationId xmlns:a16="http://schemas.microsoft.com/office/drawing/2014/main" id="{DF562299-3176-B543-1F84-8997C17DB758}"/>
              </a:ext>
            </a:extLst>
          </p:cNvPr>
          <p:cNvSpPr txBox="1"/>
          <p:nvPr/>
        </p:nvSpPr>
        <p:spPr>
          <a:xfrm>
            <a:off x="3975023" y="4397071"/>
            <a:ext cx="481222" cy="261610"/>
          </a:xfrm>
          <a:prstGeom prst="rect">
            <a:avLst/>
          </a:prstGeom>
          <a:noFill/>
        </p:spPr>
        <p:txBody>
          <a:bodyPr wrap="none" rtlCol="0">
            <a:spAutoFit/>
          </a:bodyPr>
          <a:lstStyle>
            <a:defPPr>
              <a:defRPr lang="nb-NO"/>
            </a:defPPr>
            <a:lvl1pPr algn="ctr">
              <a:defRPr sz="1200">
                <a:solidFill>
                  <a:schemeClr val="bg2">
                    <a:lumMod val="50000"/>
                  </a:schemeClr>
                </a:solidFill>
              </a:defRPr>
            </a:lvl1pPr>
          </a:lstStyle>
          <a:p>
            <a:r>
              <a:rPr lang="nb-NO" sz="1100" dirty="0">
                <a:solidFill>
                  <a:schemeClr val="bg1"/>
                </a:solidFill>
              </a:rPr>
              <a:t>Mule</a:t>
            </a:r>
          </a:p>
        </p:txBody>
      </p:sp>
      <p:grpSp>
        <p:nvGrpSpPr>
          <p:cNvPr id="3" name="Gruppe 2">
            <a:extLst>
              <a:ext uri="{FF2B5EF4-FFF2-40B4-BE49-F238E27FC236}">
                <a16:creationId xmlns:a16="http://schemas.microsoft.com/office/drawing/2014/main" id="{AAC10D85-B821-8554-23BC-CF6325AAC9FC}"/>
              </a:ext>
            </a:extLst>
          </p:cNvPr>
          <p:cNvGrpSpPr/>
          <p:nvPr/>
        </p:nvGrpSpPr>
        <p:grpSpPr>
          <a:xfrm>
            <a:off x="8213224" y="5158939"/>
            <a:ext cx="370909" cy="354869"/>
            <a:chOff x="993058" y="904126"/>
            <a:chExt cx="323097" cy="323097"/>
          </a:xfrm>
        </p:grpSpPr>
        <p:sp>
          <p:nvSpPr>
            <p:cNvPr id="4" name="Rektangel 3">
              <a:extLst>
                <a:ext uri="{FF2B5EF4-FFF2-40B4-BE49-F238E27FC236}">
                  <a16:creationId xmlns:a16="http://schemas.microsoft.com/office/drawing/2014/main" id="{1B4EAF85-B4D8-03B9-C2E6-461484A4A474}"/>
                </a:ext>
              </a:extLst>
            </p:cNvPr>
            <p:cNvSpPr/>
            <p:nvPr/>
          </p:nvSpPr>
          <p:spPr>
            <a:xfrm>
              <a:off x="993058" y="907549"/>
              <a:ext cx="310639" cy="3196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Grafikk 4" descr="Prosessor kontur">
              <a:extLst>
                <a:ext uri="{FF2B5EF4-FFF2-40B4-BE49-F238E27FC236}">
                  <a16:creationId xmlns:a16="http://schemas.microsoft.com/office/drawing/2014/main" id="{731429A4-A9F8-E42F-0584-92059DF7F6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3058" y="904126"/>
              <a:ext cx="323097" cy="323097"/>
            </a:xfrm>
            <a:prstGeom prst="rect">
              <a:avLst/>
            </a:prstGeom>
          </p:spPr>
        </p:pic>
      </p:grpSp>
      <p:sp>
        <p:nvSpPr>
          <p:cNvPr id="6" name="TekstSylinder 5">
            <a:extLst>
              <a:ext uri="{FF2B5EF4-FFF2-40B4-BE49-F238E27FC236}">
                <a16:creationId xmlns:a16="http://schemas.microsoft.com/office/drawing/2014/main" id="{C4D7A6FA-2CA6-DE83-1FB6-48505005F98E}"/>
              </a:ext>
            </a:extLst>
          </p:cNvPr>
          <p:cNvSpPr txBox="1"/>
          <p:nvPr/>
        </p:nvSpPr>
        <p:spPr>
          <a:xfrm>
            <a:off x="8093280" y="5465517"/>
            <a:ext cx="627095" cy="430887"/>
          </a:xfrm>
          <a:prstGeom prst="rect">
            <a:avLst/>
          </a:prstGeom>
          <a:noFill/>
        </p:spPr>
        <p:txBody>
          <a:bodyPr wrap="none" rtlCol="0">
            <a:spAutoFit/>
          </a:bodyPr>
          <a:lstStyle>
            <a:defPPr>
              <a:defRPr lang="nb-NO"/>
            </a:defPPr>
            <a:lvl1pPr algn="ctr">
              <a:defRPr sz="1200">
                <a:solidFill>
                  <a:schemeClr val="bg2">
                    <a:lumMod val="50000"/>
                  </a:schemeClr>
                </a:solidFill>
              </a:defRPr>
            </a:lvl1pPr>
          </a:lstStyle>
          <a:p>
            <a:r>
              <a:rPr lang="nb-NO" sz="1100" dirty="0">
                <a:solidFill>
                  <a:schemeClr val="bg1"/>
                </a:solidFill>
              </a:rPr>
              <a:t>Identity</a:t>
            </a:r>
          </a:p>
          <a:p>
            <a:r>
              <a:rPr lang="nb-NO" sz="1100" dirty="0">
                <a:solidFill>
                  <a:schemeClr val="bg1"/>
                </a:solidFill>
              </a:rPr>
              <a:t>Bridge</a:t>
            </a:r>
          </a:p>
        </p:txBody>
      </p:sp>
      <p:cxnSp>
        <p:nvCxnSpPr>
          <p:cNvPr id="13" name="Rett linje 12">
            <a:extLst>
              <a:ext uri="{FF2B5EF4-FFF2-40B4-BE49-F238E27FC236}">
                <a16:creationId xmlns:a16="http://schemas.microsoft.com/office/drawing/2014/main" id="{47AE6C04-5419-3F78-F4B0-945F01E9860B}"/>
              </a:ext>
            </a:extLst>
          </p:cNvPr>
          <p:cNvCxnSpPr>
            <a:cxnSpLocks/>
          </p:cNvCxnSpPr>
          <p:nvPr/>
        </p:nvCxnSpPr>
        <p:spPr>
          <a:xfrm>
            <a:off x="4879591" y="4484666"/>
            <a:ext cx="2457649" cy="0"/>
          </a:xfrm>
          <a:prstGeom prst="line">
            <a:avLst/>
          </a:prstGeom>
          <a:ln>
            <a:solidFill>
              <a:srgbClr val="6F4DFA">
                <a:alpha val="65882"/>
              </a:srgbClr>
            </a:solidFill>
            <a:prstDash val="sysDash"/>
          </a:ln>
        </p:spPr>
        <p:style>
          <a:lnRef idx="1">
            <a:schemeClr val="accent1"/>
          </a:lnRef>
          <a:fillRef idx="0">
            <a:schemeClr val="accent1"/>
          </a:fillRef>
          <a:effectRef idx="0">
            <a:schemeClr val="accent1"/>
          </a:effectRef>
          <a:fontRef idx="minor">
            <a:schemeClr val="tx1"/>
          </a:fontRef>
        </p:style>
      </p:cxnSp>
      <p:sp>
        <p:nvSpPr>
          <p:cNvPr id="15" name="Avrundet rektangel 4">
            <a:extLst>
              <a:ext uri="{FF2B5EF4-FFF2-40B4-BE49-F238E27FC236}">
                <a16:creationId xmlns:a16="http://schemas.microsoft.com/office/drawing/2014/main" id="{2EE50712-F872-5007-6B27-F08295BC4E25}"/>
              </a:ext>
            </a:extLst>
          </p:cNvPr>
          <p:cNvSpPr/>
          <p:nvPr/>
        </p:nvSpPr>
        <p:spPr>
          <a:xfrm>
            <a:off x="4942492" y="4571886"/>
            <a:ext cx="2413111" cy="242177"/>
          </a:xfrm>
          <a:prstGeom prst="roundRect">
            <a:avLst>
              <a:gd name="adj" fmla="val 3507"/>
            </a:avLst>
          </a:prstGeom>
          <a:solidFill>
            <a:srgbClr val="DB3F3D">
              <a:lumMod val="20000"/>
              <a:lumOff val="80000"/>
            </a:srgbClr>
          </a:solidFill>
          <a:ln w="6350" cap="flat" cmpd="sng" algn="ctr">
            <a:solidFill>
              <a:schemeClr val="bg1"/>
            </a:solidFill>
            <a:prstDash val="solid"/>
            <a:miter lim="800000"/>
          </a:ln>
          <a:effectLst/>
        </p:spPr>
        <p:txBody>
          <a:bodyPr vert="horz" lIns="40481" tIns="53975" rIns="40481" bIns="40481" rtlCol="0" anchor="ctr" anchorCtr="0"/>
          <a:lstStyle>
            <a:defPPr>
              <a:defRPr lang="nb-N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sz="1000" dirty="0">
                <a:solidFill>
                  <a:schemeClr val="tx2"/>
                </a:solidFill>
                <a:latin typeface="Arial"/>
              </a:rPr>
              <a:t>Rapid Identity Connect</a:t>
            </a:r>
          </a:p>
        </p:txBody>
      </p:sp>
      <p:sp>
        <p:nvSpPr>
          <p:cNvPr id="21" name="TekstSylinder 20">
            <a:extLst>
              <a:ext uri="{FF2B5EF4-FFF2-40B4-BE49-F238E27FC236}">
                <a16:creationId xmlns:a16="http://schemas.microsoft.com/office/drawing/2014/main" id="{1206A76C-2BA2-6C7C-4107-0933C235B563}"/>
              </a:ext>
            </a:extLst>
          </p:cNvPr>
          <p:cNvSpPr txBox="1"/>
          <p:nvPr/>
        </p:nvSpPr>
        <p:spPr>
          <a:xfrm rot="16200000">
            <a:off x="4488110" y="3860060"/>
            <a:ext cx="710451" cy="230832"/>
          </a:xfrm>
          <a:prstGeom prst="rect">
            <a:avLst/>
          </a:prstGeom>
          <a:noFill/>
        </p:spPr>
        <p:txBody>
          <a:bodyPr wrap="none" rtlCol="0">
            <a:spAutoFit/>
          </a:bodyPr>
          <a:lstStyle/>
          <a:p>
            <a:r>
              <a:rPr lang="en-GB" sz="900" i="1" dirty="0">
                <a:solidFill>
                  <a:schemeClr val="bg1"/>
                </a:solidFill>
              </a:rPr>
              <a:t>Institutions</a:t>
            </a:r>
          </a:p>
        </p:txBody>
      </p:sp>
      <p:sp>
        <p:nvSpPr>
          <p:cNvPr id="23" name="Avrundet rektangel 4">
            <a:extLst>
              <a:ext uri="{FF2B5EF4-FFF2-40B4-BE49-F238E27FC236}">
                <a16:creationId xmlns:a16="http://schemas.microsoft.com/office/drawing/2014/main" id="{9E238723-D100-0C7D-0F74-9D7B9F3B6A7A}"/>
              </a:ext>
            </a:extLst>
          </p:cNvPr>
          <p:cNvSpPr/>
          <p:nvPr/>
        </p:nvSpPr>
        <p:spPr>
          <a:xfrm>
            <a:off x="4938907" y="4842156"/>
            <a:ext cx="2416295" cy="242177"/>
          </a:xfrm>
          <a:prstGeom prst="roundRect">
            <a:avLst>
              <a:gd name="adj" fmla="val 3507"/>
            </a:avLst>
          </a:prstGeom>
          <a:solidFill>
            <a:srgbClr val="DB3F3D">
              <a:lumMod val="20000"/>
              <a:lumOff val="80000"/>
            </a:srgbClr>
          </a:solidFill>
          <a:ln w="6350" cap="flat" cmpd="sng" algn="ctr">
            <a:solidFill>
              <a:schemeClr val="bg1"/>
            </a:solidFill>
            <a:prstDash val="solid"/>
            <a:miter lim="800000"/>
          </a:ln>
          <a:effectLst/>
        </p:spPr>
        <p:txBody>
          <a:bodyPr vert="horz" lIns="40481" tIns="53975" rIns="40481" bIns="40481" rtlCol="0" anchor="ctr" anchorCtr="0"/>
          <a:lstStyle>
            <a:defPPr>
              <a:defRPr lang="nb-N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sz="1000" dirty="0">
                <a:solidFill>
                  <a:schemeClr val="tx2"/>
                </a:solidFill>
                <a:latin typeface="Arial"/>
              </a:rPr>
              <a:t>Rapid Identity Core Portal</a:t>
            </a:r>
          </a:p>
        </p:txBody>
      </p:sp>
      <p:sp>
        <p:nvSpPr>
          <p:cNvPr id="24" name="TekstSylinder 23">
            <a:extLst>
              <a:ext uri="{FF2B5EF4-FFF2-40B4-BE49-F238E27FC236}">
                <a16:creationId xmlns:a16="http://schemas.microsoft.com/office/drawing/2014/main" id="{2AC95E09-E170-BA4C-5E76-937C724C2BBE}"/>
              </a:ext>
            </a:extLst>
          </p:cNvPr>
          <p:cNvSpPr txBox="1"/>
          <p:nvPr/>
        </p:nvSpPr>
        <p:spPr>
          <a:xfrm rot="16200000">
            <a:off x="4645728" y="4708445"/>
            <a:ext cx="375424" cy="230832"/>
          </a:xfrm>
          <a:prstGeom prst="rect">
            <a:avLst/>
          </a:prstGeom>
          <a:noFill/>
        </p:spPr>
        <p:txBody>
          <a:bodyPr wrap="none" rtlCol="0">
            <a:spAutoFit/>
          </a:bodyPr>
          <a:lstStyle/>
          <a:p>
            <a:r>
              <a:rPr lang="en-GB" sz="900" i="1" dirty="0" err="1">
                <a:solidFill>
                  <a:schemeClr val="bg1"/>
                </a:solidFill>
              </a:rPr>
              <a:t>IdW</a:t>
            </a:r>
            <a:endParaRPr lang="en-GB" sz="900" i="1" dirty="0">
              <a:solidFill>
                <a:schemeClr val="bg1"/>
              </a:solidFill>
            </a:endParaRPr>
          </a:p>
        </p:txBody>
      </p:sp>
      <p:cxnSp>
        <p:nvCxnSpPr>
          <p:cNvPr id="28" name="Rett linje 27">
            <a:extLst>
              <a:ext uri="{FF2B5EF4-FFF2-40B4-BE49-F238E27FC236}">
                <a16:creationId xmlns:a16="http://schemas.microsoft.com/office/drawing/2014/main" id="{6EDFEB1E-1B26-2072-0E16-62AED4AB58D7}"/>
              </a:ext>
            </a:extLst>
          </p:cNvPr>
          <p:cNvCxnSpPr>
            <a:cxnSpLocks/>
          </p:cNvCxnSpPr>
          <p:nvPr/>
        </p:nvCxnSpPr>
        <p:spPr>
          <a:xfrm>
            <a:off x="6100051" y="4387481"/>
            <a:ext cx="508" cy="184405"/>
          </a:xfrm>
          <a:prstGeom prst="line">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kstSylinder 11">
            <a:extLst>
              <a:ext uri="{FF2B5EF4-FFF2-40B4-BE49-F238E27FC236}">
                <a16:creationId xmlns:a16="http://schemas.microsoft.com/office/drawing/2014/main" id="{5E36541B-831D-2CC5-E38B-FA75EAB0B7A1}"/>
              </a:ext>
            </a:extLst>
          </p:cNvPr>
          <p:cNvSpPr txBox="1"/>
          <p:nvPr/>
        </p:nvSpPr>
        <p:spPr>
          <a:xfrm>
            <a:off x="4833440" y="1581093"/>
            <a:ext cx="1680012" cy="461665"/>
          </a:xfrm>
          <a:prstGeom prst="rect">
            <a:avLst/>
          </a:prstGeom>
          <a:noFill/>
        </p:spPr>
        <p:txBody>
          <a:bodyPr wrap="none" rtlCol="0">
            <a:spAutoFit/>
          </a:bodyPr>
          <a:lstStyle/>
          <a:p>
            <a:r>
              <a:rPr lang="en-GB" sz="2400" b="1" dirty="0">
                <a:solidFill>
                  <a:schemeClr val="bg1"/>
                </a:solidFill>
                <a:latin typeface="Heffer"/>
              </a:rPr>
              <a:t>Shared IAM</a:t>
            </a:r>
          </a:p>
        </p:txBody>
      </p:sp>
      <p:sp>
        <p:nvSpPr>
          <p:cNvPr id="7" name="Avrundet rektangel 103">
            <a:extLst>
              <a:ext uri="{FF2B5EF4-FFF2-40B4-BE49-F238E27FC236}">
                <a16:creationId xmlns:a16="http://schemas.microsoft.com/office/drawing/2014/main" id="{F5FDB806-47B1-84C9-A2D8-E08D916C0DAD}"/>
              </a:ext>
            </a:extLst>
          </p:cNvPr>
          <p:cNvSpPr/>
          <p:nvPr/>
        </p:nvSpPr>
        <p:spPr>
          <a:xfrm>
            <a:off x="9135042" y="4283444"/>
            <a:ext cx="1016710" cy="180000"/>
          </a:xfrm>
          <a:prstGeom prst="roundRect">
            <a:avLst/>
          </a:prstGeom>
          <a:solidFill>
            <a:schemeClr val="accent1">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050">
                <a:solidFill>
                  <a:schemeClr val="tx1">
                    <a:lumMod val="75000"/>
                    <a:lumOff val="25000"/>
                  </a:schemeClr>
                </a:solidFill>
              </a:rPr>
              <a:t>…</a:t>
            </a:r>
          </a:p>
        </p:txBody>
      </p:sp>
      <p:sp>
        <p:nvSpPr>
          <p:cNvPr id="9" name="TekstSylinder 8">
            <a:extLst>
              <a:ext uri="{FF2B5EF4-FFF2-40B4-BE49-F238E27FC236}">
                <a16:creationId xmlns:a16="http://schemas.microsoft.com/office/drawing/2014/main" id="{8B36CB5D-306A-0B16-4EDD-EDBBBA4D5902}"/>
              </a:ext>
            </a:extLst>
          </p:cNvPr>
          <p:cNvSpPr txBox="1"/>
          <p:nvPr/>
        </p:nvSpPr>
        <p:spPr>
          <a:xfrm>
            <a:off x="8046466" y="3950116"/>
            <a:ext cx="675185" cy="261610"/>
          </a:xfrm>
          <a:prstGeom prst="rect">
            <a:avLst/>
          </a:prstGeom>
          <a:noFill/>
        </p:spPr>
        <p:txBody>
          <a:bodyPr wrap="none" rtlCol="0">
            <a:spAutoFit/>
          </a:bodyPr>
          <a:lstStyle>
            <a:defPPr>
              <a:defRPr lang="nb-NO"/>
            </a:defPPr>
            <a:lvl1pPr algn="ctr">
              <a:defRPr sz="1200">
                <a:solidFill>
                  <a:schemeClr val="bg2">
                    <a:lumMod val="50000"/>
                  </a:schemeClr>
                </a:solidFill>
              </a:defRPr>
            </a:lvl1pPr>
          </a:lstStyle>
          <a:p>
            <a:r>
              <a:rPr lang="nb-NO" sz="1100" dirty="0" err="1">
                <a:solidFill>
                  <a:schemeClr val="bg1"/>
                </a:solidFill>
              </a:rPr>
              <a:t>Gravitee</a:t>
            </a:r>
            <a:endParaRPr lang="nb-NO" sz="1100" dirty="0">
              <a:solidFill>
                <a:schemeClr val="bg1"/>
              </a:solidFill>
            </a:endParaRPr>
          </a:p>
        </p:txBody>
      </p:sp>
      <p:sp>
        <p:nvSpPr>
          <p:cNvPr id="19" name="Rektangel: avrundede hjørner 18">
            <a:extLst>
              <a:ext uri="{FF2B5EF4-FFF2-40B4-BE49-F238E27FC236}">
                <a16:creationId xmlns:a16="http://schemas.microsoft.com/office/drawing/2014/main" id="{41C986DB-C430-3ECD-F785-D45C26533305}"/>
              </a:ext>
            </a:extLst>
          </p:cNvPr>
          <p:cNvSpPr/>
          <p:nvPr/>
        </p:nvSpPr>
        <p:spPr>
          <a:xfrm>
            <a:off x="276225" y="961596"/>
            <a:ext cx="11563350" cy="5343954"/>
          </a:xfrm>
          <a:prstGeom prst="roundRect">
            <a:avLst>
              <a:gd name="adj" fmla="val 3164"/>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Bildeforklaring formet som et rektangel 7">
            <a:extLst>
              <a:ext uri="{FF2B5EF4-FFF2-40B4-BE49-F238E27FC236}">
                <a16:creationId xmlns:a16="http://schemas.microsoft.com/office/drawing/2014/main" id="{42639158-97DD-0820-ADBA-F71A0CB96066}"/>
              </a:ext>
            </a:extLst>
          </p:cNvPr>
          <p:cNvSpPr/>
          <p:nvPr/>
        </p:nvSpPr>
        <p:spPr>
          <a:xfrm>
            <a:off x="2067057" y="2307322"/>
            <a:ext cx="2338899" cy="524427"/>
          </a:xfrm>
          <a:prstGeom prst="wedgeRectCallout">
            <a:avLst>
              <a:gd name="adj1" fmla="val 53270"/>
              <a:gd name="adj2" fmla="val 155056"/>
            </a:avLst>
          </a:prstGeom>
          <a:solidFill>
            <a:srgbClr val="FFFF00">
              <a:alpha val="90980"/>
            </a:srgbClr>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GB" sz="1400" dirty="0">
                <a:solidFill>
                  <a:schemeClr val="tx1"/>
                </a:solidFill>
              </a:rPr>
              <a:t>~80% common code base</a:t>
            </a:r>
          </a:p>
        </p:txBody>
      </p:sp>
      <p:sp>
        <p:nvSpPr>
          <p:cNvPr id="14" name="TekstSylinder 13">
            <a:extLst>
              <a:ext uri="{FF2B5EF4-FFF2-40B4-BE49-F238E27FC236}">
                <a16:creationId xmlns:a16="http://schemas.microsoft.com/office/drawing/2014/main" id="{5C68FF0D-639F-CCE4-1C3E-5F1B101DCD85}"/>
              </a:ext>
            </a:extLst>
          </p:cNvPr>
          <p:cNvSpPr txBox="1"/>
          <p:nvPr/>
        </p:nvSpPr>
        <p:spPr>
          <a:xfrm>
            <a:off x="608324" y="1137490"/>
            <a:ext cx="1458733" cy="338554"/>
          </a:xfrm>
          <a:prstGeom prst="rect">
            <a:avLst/>
          </a:prstGeom>
          <a:noFill/>
        </p:spPr>
        <p:txBody>
          <a:bodyPr wrap="none" rtlCol="0">
            <a:spAutoFit/>
          </a:bodyPr>
          <a:lstStyle/>
          <a:p>
            <a:r>
              <a:rPr lang="en-GB" sz="1600" dirty="0">
                <a:solidFill>
                  <a:schemeClr val="tx1">
                    <a:lumMod val="50000"/>
                    <a:lumOff val="50000"/>
                  </a:schemeClr>
                </a:solidFill>
              </a:rPr>
              <a:t>Source systems</a:t>
            </a:r>
          </a:p>
        </p:txBody>
      </p:sp>
      <p:sp>
        <p:nvSpPr>
          <p:cNvPr id="18" name="TekstSylinder 17">
            <a:extLst>
              <a:ext uri="{FF2B5EF4-FFF2-40B4-BE49-F238E27FC236}">
                <a16:creationId xmlns:a16="http://schemas.microsoft.com/office/drawing/2014/main" id="{E60738A0-A394-4F34-0908-2043BF05CACB}"/>
              </a:ext>
            </a:extLst>
          </p:cNvPr>
          <p:cNvSpPr txBox="1"/>
          <p:nvPr/>
        </p:nvSpPr>
        <p:spPr>
          <a:xfrm>
            <a:off x="5022573" y="1078367"/>
            <a:ext cx="1346522" cy="338554"/>
          </a:xfrm>
          <a:prstGeom prst="rect">
            <a:avLst/>
          </a:prstGeom>
          <a:noFill/>
        </p:spPr>
        <p:txBody>
          <a:bodyPr wrap="none" rtlCol="0">
            <a:spAutoFit/>
          </a:bodyPr>
          <a:lstStyle/>
          <a:p>
            <a:r>
              <a:rPr lang="en-GB" sz="1600" dirty="0">
                <a:solidFill>
                  <a:schemeClr val="tx1">
                    <a:lumMod val="50000"/>
                    <a:lumOff val="50000"/>
                  </a:schemeClr>
                </a:solidFill>
              </a:rPr>
              <a:t>Rapid Identity</a:t>
            </a:r>
          </a:p>
        </p:txBody>
      </p:sp>
      <p:sp>
        <p:nvSpPr>
          <p:cNvPr id="20" name="TekstSylinder 19">
            <a:extLst>
              <a:ext uri="{FF2B5EF4-FFF2-40B4-BE49-F238E27FC236}">
                <a16:creationId xmlns:a16="http://schemas.microsoft.com/office/drawing/2014/main" id="{F7A2F3CC-4397-62AF-8D3B-B1A75DC40ACA}"/>
              </a:ext>
            </a:extLst>
          </p:cNvPr>
          <p:cNvSpPr txBox="1"/>
          <p:nvPr/>
        </p:nvSpPr>
        <p:spPr>
          <a:xfrm>
            <a:off x="9832778" y="1091880"/>
            <a:ext cx="1404808" cy="338554"/>
          </a:xfrm>
          <a:prstGeom prst="rect">
            <a:avLst/>
          </a:prstGeom>
          <a:noFill/>
        </p:spPr>
        <p:txBody>
          <a:bodyPr wrap="none" rtlCol="0">
            <a:spAutoFit/>
          </a:bodyPr>
          <a:lstStyle/>
          <a:p>
            <a:r>
              <a:rPr lang="en-GB" sz="1600" dirty="0">
                <a:solidFill>
                  <a:schemeClr val="tx1">
                    <a:lumMod val="50000"/>
                    <a:lumOff val="50000"/>
                  </a:schemeClr>
                </a:solidFill>
              </a:rPr>
              <a:t>Target systems</a:t>
            </a:r>
          </a:p>
        </p:txBody>
      </p:sp>
    </p:spTree>
    <p:extLst>
      <p:ext uri="{BB962C8B-B14F-4D97-AF65-F5344CB8AC3E}">
        <p14:creationId xmlns:p14="http://schemas.microsoft.com/office/powerpoint/2010/main" val="203713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9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0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0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0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10"/>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5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4"/>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6"/>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4"/>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28"/>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2"/>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7"/>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9"/>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20"/>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1" grpId="0"/>
      <p:bldP spid="16" grpId="0" animBg="1"/>
      <p:bldP spid="67" grpId="0" animBg="1"/>
      <p:bldP spid="68" grpId="0" animBg="1"/>
      <p:bldP spid="69" grpId="0" animBg="1"/>
      <p:bldP spid="86" grpId="0" animBg="1"/>
      <p:bldP spid="87" grpId="0" animBg="1"/>
      <p:bldP spid="89" grpId="0" animBg="1"/>
      <p:bldP spid="94" grpId="0" animBg="1"/>
      <p:bldP spid="95" grpId="0" animBg="1"/>
      <p:bldP spid="96" grpId="0" animBg="1"/>
      <p:bldP spid="50" grpId="0" animBg="1"/>
      <p:bldP spid="54" grpId="0" animBg="1"/>
      <p:bldP spid="60" grpId="0"/>
      <p:bldP spid="61" grpId="0" animBg="1"/>
      <p:bldP spid="76" grpId="0" animBg="1"/>
      <p:bldP spid="77" grpId="0" animBg="1"/>
      <p:bldP spid="92" grpId="0" animBg="1"/>
      <p:bldP spid="93" grpId="0" animBg="1"/>
      <p:bldP spid="98" grpId="0" animBg="1"/>
      <p:bldP spid="49" grpId="0" animBg="1"/>
      <p:bldP spid="101" grpId="0" animBg="1"/>
      <p:bldP spid="102" grpId="0" animBg="1"/>
      <p:bldP spid="103" grpId="0" animBg="1"/>
      <p:bldP spid="104" grpId="0" animBg="1"/>
      <p:bldP spid="65" grpId="0" animBg="1"/>
      <p:bldP spid="110" grpId="0" animBg="1"/>
      <p:bldP spid="64" grpId="0"/>
      <p:bldP spid="6" grpId="0"/>
      <p:bldP spid="15" grpId="0" animBg="1"/>
      <p:bldP spid="21" grpId="0"/>
      <p:bldP spid="23" grpId="0" animBg="1"/>
      <p:bldP spid="24" grpId="0"/>
      <p:bldP spid="12" grpId="0"/>
      <p:bldP spid="7" grpId="0" animBg="1"/>
      <p:bldP spid="9" grpId="0"/>
      <p:bldP spid="19" grpId="0" animBg="1"/>
      <p:bldP spid="8" grpId="0" animBg="1"/>
      <p:bldP spid="14" grpId="0"/>
      <p:bldP spid="18"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48310-52BD-AF79-4779-DFD5B0C8AA18}"/>
            </a:ext>
          </a:extLst>
        </p:cNvPr>
        <p:cNvGrpSpPr/>
        <p:nvPr/>
      </p:nvGrpSpPr>
      <p:grpSpPr>
        <a:xfrm>
          <a:off x="0" y="0"/>
          <a:ext cx="0" cy="0"/>
          <a:chOff x="0" y="0"/>
          <a:chExt cx="0" cy="0"/>
        </a:xfrm>
      </p:grpSpPr>
      <p:sp>
        <p:nvSpPr>
          <p:cNvPr id="14" name="TekstSylinder 13">
            <a:extLst>
              <a:ext uri="{FF2B5EF4-FFF2-40B4-BE49-F238E27FC236}">
                <a16:creationId xmlns:a16="http://schemas.microsoft.com/office/drawing/2014/main" id="{9430B154-9C87-DCCE-5BF3-7E518B46CA33}"/>
              </a:ext>
            </a:extLst>
          </p:cNvPr>
          <p:cNvSpPr txBox="1"/>
          <p:nvPr/>
        </p:nvSpPr>
        <p:spPr>
          <a:xfrm>
            <a:off x="348162" y="152789"/>
            <a:ext cx="11700162" cy="807937"/>
          </a:xfrm>
          <a:prstGeom prst="rect">
            <a:avLst/>
          </a:prstGeom>
        </p:spPr>
        <p:txBody>
          <a:bodyPr vert="horz" lIns="91440" tIns="45720" rIns="91440" bIns="45720" rtlCol="0" anchor="ctr">
            <a:noAutofit/>
          </a:bodyPr>
          <a:lstStyle>
            <a:defPPr>
              <a:defRPr lang="en-NO"/>
            </a:defPPr>
            <a:lvl1pPr algn="r">
              <a:lnSpc>
                <a:spcPct val="90000"/>
              </a:lnSpc>
              <a:spcBef>
                <a:spcPct val="0"/>
              </a:spcBef>
              <a:buNone/>
              <a:defRPr sz="3200">
                <a:latin typeface="+mj-lt"/>
                <a:ea typeface="+mj-ea"/>
                <a:cs typeface="+mj-cs"/>
              </a:defRPr>
            </a:lvl1pPr>
          </a:lstStyle>
          <a:p>
            <a:pPr lvl="0" algn="l" defTabSz="914377">
              <a:defRPr/>
            </a:pPr>
            <a:r>
              <a:rPr kumimoji="0" lang="en-GB" sz="2800" b="0" i="0" u="none" strike="noStrike" kern="1200" cap="none" spc="0" normalizeH="0" baseline="0" noProof="0" dirty="0">
                <a:ln>
                  <a:noFill/>
                </a:ln>
                <a:solidFill>
                  <a:schemeClr val="bg1"/>
                </a:solidFill>
                <a:effectLst/>
                <a:uLnTx/>
                <a:uFillTx/>
                <a:latin typeface="Heffer"/>
              </a:rPr>
              <a:t>ORG-ERA </a:t>
            </a:r>
            <a:r>
              <a:rPr lang="en-GB" sz="2800" dirty="0">
                <a:solidFill>
                  <a:schemeClr val="bg1"/>
                </a:solidFill>
                <a:latin typeface="Heffer"/>
              </a:rPr>
              <a:t>Access Control</a:t>
            </a:r>
            <a:br>
              <a:rPr lang="en-GB" dirty="0">
                <a:solidFill>
                  <a:schemeClr val="bg1"/>
                </a:solidFill>
                <a:latin typeface="Heffer"/>
              </a:rPr>
            </a:br>
            <a:r>
              <a:rPr lang="en-GB" sz="1400" dirty="0">
                <a:solidFill>
                  <a:schemeClr val="tx1">
                    <a:lumMod val="50000"/>
                    <a:lumOff val="50000"/>
                  </a:schemeClr>
                </a:solidFill>
                <a:latin typeface="Heffer"/>
              </a:rPr>
              <a:t>...as in based on Organisation, Engagements, Roles and Attributes</a:t>
            </a:r>
            <a:endParaRPr kumimoji="0" lang="en-GB" b="0" i="0" u="none" strike="noStrike" kern="1200" cap="none" spc="0" normalizeH="0" baseline="0" noProof="0" dirty="0">
              <a:ln>
                <a:noFill/>
              </a:ln>
              <a:solidFill>
                <a:schemeClr val="tx1">
                  <a:lumMod val="50000"/>
                  <a:lumOff val="50000"/>
                </a:schemeClr>
              </a:solidFill>
              <a:effectLst/>
              <a:uLnTx/>
              <a:uFillTx/>
              <a:latin typeface="Heffer"/>
            </a:endParaRPr>
          </a:p>
        </p:txBody>
      </p:sp>
      <p:sp>
        <p:nvSpPr>
          <p:cNvPr id="18" name="Avrundet rektangel 17">
            <a:extLst>
              <a:ext uri="{FF2B5EF4-FFF2-40B4-BE49-F238E27FC236}">
                <a16:creationId xmlns:a16="http://schemas.microsoft.com/office/drawing/2014/main" id="{0045D5A0-6E3A-D277-F4DA-FC85D2B33B62}"/>
              </a:ext>
            </a:extLst>
          </p:cNvPr>
          <p:cNvSpPr/>
          <p:nvPr/>
        </p:nvSpPr>
        <p:spPr>
          <a:xfrm>
            <a:off x="257175" y="960726"/>
            <a:ext cx="11700162" cy="5382923"/>
          </a:xfrm>
          <a:prstGeom prst="roundRect">
            <a:avLst>
              <a:gd name="adj" fmla="val 3159"/>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nb-NO"/>
          </a:p>
        </p:txBody>
      </p:sp>
      <p:grpSp>
        <p:nvGrpSpPr>
          <p:cNvPr id="20" name="Gruppe 19">
            <a:extLst>
              <a:ext uri="{FF2B5EF4-FFF2-40B4-BE49-F238E27FC236}">
                <a16:creationId xmlns:a16="http://schemas.microsoft.com/office/drawing/2014/main" id="{985595B5-3C7C-CE96-4FB3-0B722C3A684C}"/>
              </a:ext>
            </a:extLst>
          </p:cNvPr>
          <p:cNvGrpSpPr/>
          <p:nvPr/>
        </p:nvGrpSpPr>
        <p:grpSpPr>
          <a:xfrm>
            <a:off x="1229554" y="2306686"/>
            <a:ext cx="199836" cy="242226"/>
            <a:chOff x="2367751" y="2016525"/>
            <a:chExt cx="199836" cy="242226"/>
          </a:xfrm>
        </p:grpSpPr>
        <p:sp>
          <p:nvSpPr>
            <p:cNvPr id="25" name="Trekant 24">
              <a:extLst>
                <a:ext uri="{FF2B5EF4-FFF2-40B4-BE49-F238E27FC236}">
                  <a16:creationId xmlns:a16="http://schemas.microsoft.com/office/drawing/2014/main" id="{9CDD9D46-732F-D7CB-8446-6C04E1C7520A}"/>
                </a:ext>
              </a:extLst>
            </p:cNvPr>
            <p:cNvSpPr/>
            <p:nvPr/>
          </p:nvSpPr>
          <p:spPr>
            <a:xfrm>
              <a:off x="2367751" y="2095249"/>
              <a:ext cx="199836" cy="1635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6" name="Ellipse 25">
              <a:extLst>
                <a:ext uri="{FF2B5EF4-FFF2-40B4-BE49-F238E27FC236}">
                  <a16:creationId xmlns:a16="http://schemas.microsoft.com/office/drawing/2014/main" id="{B92A069A-F0F0-EC68-AF71-F8873418C05D}"/>
                </a:ext>
              </a:extLst>
            </p:cNvPr>
            <p:cNvSpPr/>
            <p:nvPr/>
          </p:nvSpPr>
          <p:spPr>
            <a:xfrm>
              <a:off x="2407113" y="2016525"/>
              <a:ext cx="121112" cy="121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30" name="TekstSylinder 29">
            <a:extLst>
              <a:ext uri="{FF2B5EF4-FFF2-40B4-BE49-F238E27FC236}">
                <a16:creationId xmlns:a16="http://schemas.microsoft.com/office/drawing/2014/main" id="{395CF80C-A251-BA2E-BAED-810E5DB6ACC6}"/>
              </a:ext>
            </a:extLst>
          </p:cNvPr>
          <p:cNvSpPr txBox="1"/>
          <p:nvPr/>
        </p:nvSpPr>
        <p:spPr>
          <a:xfrm>
            <a:off x="953408" y="2506522"/>
            <a:ext cx="752129" cy="400110"/>
          </a:xfrm>
          <a:prstGeom prst="rect">
            <a:avLst/>
          </a:prstGeom>
          <a:noFill/>
        </p:spPr>
        <p:txBody>
          <a:bodyPr wrap="non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F0034"/>
                </a:solidFill>
                <a:effectLst/>
                <a:uLnTx/>
                <a:uFillTx/>
                <a:latin typeface="Arial" panose="020B0604020202020204"/>
                <a:ea typeface="+mn-ea"/>
                <a:cs typeface="+mn-cs"/>
              </a:rPr>
              <a:t>Employee</a:t>
            </a:r>
          </a:p>
          <a:p>
            <a:pPr marL="0" marR="0" lvl="0" indent="0" algn="ctr" defTabSz="914377" rtl="0" eaLnBrk="1" fontAlgn="auto" latinLnBrk="0" hangingPunct="1">
              <a:lnSpc>
                <a:spcPct val="100000"/>
              </a:lnSpc>
              <a:spcBef>
                <a:spcPts val="0"/>
              </a:spcBef>
              <a:spcAft>
                <a:spcPts val="0"/>
              </a:spcAft>
              <a:buClrTx/>
              <a:buSzTx/>
              <a:buFontTx/>
              <a:buNone/>
              <a:tabLst/>
              <a:defRPr/>
            </a:pPr>
            <a:r>
              <a:rPr lang="en-GB" sz="1000" i="1" dirty="0">
                <a:solidFill>
                  <a:schemeClr val="bg1">
                    <a:lumMod val="65000"/>
                  </a:schemeClr>
                </a:solidFill>
                <a:latin typeface="Arial" panose="020B0604020202020204"/>
              </a:rPr>
              <a:t>SAP</a:t>
            </a:r>
            <a:endParaRPr kumimoji="0" lang="en-GB" sz="1000" b="0" i="1" u="none" strike="noStrike" kern="1200" cap="none" spc="0" normalizeH="0" baseline="0" noProof="0" dirty="0">
              <a:ln>
                <a:noFill/>
              </a:ln>
              <a:solidFill>
                <a:schemeClr val="bg1">
                  <a:lumMod val="65000"/>
                </a:schemeClr>
              </a:solidFill>
              <a:effectLst/>
              <a:uLnTx/>
              <a:uFillTx/>
              <a:latin typeface="Arial" panose="020B0604020202020204"/>
              <a:ea typeface="+mn-ea"/>
              <a:cs typeface="+mn-cs"/>
            </a:endParaRPr>
          </a:p>
        </p:txBody>
      </p:sp>
      <p:grpSp>
        <p:nvGrpSpPr>
          <p:cNvPr id="33" name="Gruppe 32">
            <a:extLst>
              <a:ext uri="{FF2B5EF4-FFF2-40B4-BE49-F238E27FC236}">
                <a16:creationId xmlns:a16="http://schemas.microsoft.com/office/drawing/2014/main" id="{B8501E2F-7D7A-A5DE-688B-5EA259C6A497}"/>
              </a:ext>
            </a:extLst>
          </p:cNvPr>
          <p:cNvGrpSpPr/>
          <p:nvPr/>
        </p:nvGrpSpPr>
        <p:grpSpPr>
          <a:xfrm>
            <a:off x="1229554" y="3322445"/>
            <a:ext cx="199836" cy="242226"/>
            <a:chOff x="2367751" y="2016525"/>
            <a:chExt cx="199836" cy="242226"/>
          </a:xfrm>
          <a:solidFill>
            <a:srgbClr val="FF7E79"/>
          </a:solidFill>
        </p:grpSpPr>
        <p:sp>
          <p:nvSpPr>
            <p:cNvPr id="34" name="Trekant 33">
              <a:extLst>
                <a:ext uri="{FF2B5EF4-FFF2-40B4-BE49-F238E27FC236}">
                  <a16:creationId xmlns:a16="http://schemas.microsoft.com/office/drawing/2014/main" id="{87FC3668-2AA0-50AF-8753-2AC762D0BBE9}"/>
                </a:ext>
              </a:extLst>
            </p:cNvPr>
            <p:cNvSpPr/>
            <p:nvPr/>
          </p:nvSpPr>
          <p:spPr>
            <a:xfrm>
              <a:off x="2367751" y="2095249"/>
              <a:ext cx="199836" cy="163502"/>
            </a:xfrm>
            <a:prstGeom prst="triangle">
              <a:avLst/>
            </a:prstGeom>
            <a:grp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5" name="Ellipse 34">
              <a:extLst>
                <a:ext uri="{FF2B5EF4-FFF2-40B4-BE49-F238E27FC236}">
                  <a16:creationId xmlns:a16="http://schemas.microsoft.com/office/drawing/2014/main" id="{4933F5E7-1848-6156-FCC7-9CA36F25A018}"/>
                </a:ext>
              </a:extLst>
            </p:cNvPr>
            <p:cNvSpPr/>
            <p:nvPr/>
          </p:nvSpPr>
          <p:spPr>
            <a:xfrm>
              <a:off x="2407113" y="2016525"/>
              <a:ext cx="121112" cy="121112"/>
            </a:xfrm>
            <a:prstGeom prst="ellipse">
              <a:avLst/>
            </a:prstGeom>
            <a:grp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37" name="Gruppe 36">
            <a:extLst>
              <a:ext uri="{FF2B5EF4-FFF2-40B4-BE49-F238E27FC236}">
                <a16:creationId xmlns:a16="http://schemas.microsoft.com/office/drawing/2014/main" id="{774B36C9-5835-9232-FDA6-50DB7DEB923B}"/>
              </a:ext>
            </a:extLst>
          </p:cNvPr>
          <p:cNvGrpSpPr/>
          <p:nvPr/>
        </p:nvGrpSpPr>
        <p:grpSpPr>
          <a:xfrm>
            <a:off x="1235610" y="4389318"/>
            <a:ext cx="199836" cy="242226"/>
            <a:chOff x="2367751" y="2016525"/>
            <a:chExt cx="199836" cy="242226"/>
          </a:xfrm>
        </p:grpSpPr>
        <p:sp>
          <p:nvSpPr>
            <p:cNvPr id="39" name="Trekant 38">
              <a:extLst>
                <a:ext uri="{FF2B5EF4-FFF2-40B4-BE49-F238E27FC236}">
                  <a16:creationId xmlns:a16="http://schemas.microsoft.com/office/drawing/2014/main" id="{770777F1-0849-17A0-9830-2ABD46B7045B}"/>
                </a:ext>
              </a:extLst>
            </p:cNvPr>
            <p:cNvSpPr/>
            <p:nvPr/>
          </p:nvSpPr>
          <p:spPr>
            <a:xfrm>
              <a:off x="2367751" y="2095249"/>
              <a:ext cx="199836" cy="16350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2" name="Ellipse 41">
              <a:extLst>
                <a:ext uri="{FF2B5EF4-FFF2-40B4-BE49-F238E27FC236}">
                  <a16:creationId xmlns:a16="http://schemas.microsoft.com/office/drawing/2014/main" id="{FCBF0943-C2DE-5012-31D7-686920868375}"/>
                </a:ext>
              </a:extLst>
            </p:cNvPr>
            <p:cNvSpPr/>
            <p:nvPr/>
          </p:nvSpPr>
          <p:spPr>
            <a:xfrm>
              <a:off x="2407113" y="2016525"/>
              <a:ext cx="121112" cy="12111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44" name="TekstSylinder 43">
            <a:extLst>
              <a:ext uri="{FF2B5EF4-FFF2-40B4-BE49-F238E27FC236}">
                <a16:creationId xmlns:a16="http://schemas.microsoft.com/office/drawing/2014/main" id="{F931581B-3D19-18E8-5B10-AC42DFBB7358}"/>
              </a:ext>
            </a:extLst>
          </p:cNvPr>
          <p:cNvSpPr txBox="1"/>
          <p:nvPr/>
        </p:nvSpPr>
        <p:spPr>
          <a:xfrm>
            <a:off x="1045758" y="3564671"/>
            <a:ext cx="596638" cy="246221"/>
          </a:xfrm>
          <a:prstGeom prst="rect">
            <a:avLst/>
          </a:prstGeom>
          <a:noFill/>
        </p:spPr>
        <p:txBody>
          <a:bodyPr wrap="non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F0034"/>
                </a:solidFill>
                <a:effectLst/>
                <a:uLnTx/>
                <a:uFillTx/>
                <a:latin typeface="Arial" panose="020B0604020202020204"/>
                <a:ea typeface="+mn-ea"/>
                <a:cs typeface="+mn-cs"/>
              </a:rPr>
              <a:t>Student</a:t>
            </a:r>
          </a:p>
        </p:txBody>
      </p:sp>
      <p:sp>
        <p:nvSpPr>
          <p:cNvPr id="45" name="TekstSylinder 44">
            <a:extLst>
              <a:ext uri="{FF2B5EF4-FFF2-40B4-BE49-F238E27FC236}">
                <a16:creationId xmlns:a16="http://schemas.microsoft.com/office/drawing/2014/main" id="{B535C6D8-493F-B235-5AFB-823DF0A8FEAD}"/>
              </a:ext>
            </a:extLst>
          </p:cNvPr>
          <p:cNvSpPr txBox="1"/>
          <p:nvPr/>
        </p:nvSpPr>
        <p:spPr>
          <a:xfrm>
            <a:off x="1017708" y="4646685"/>
            <a:ext cx="652744" cy="246221"/>
          </a:xfrm>
          <a:prstGeom prst="rect">
            <a:avLst/>
          </a:prstGeom>
          <a:noFill/>
        </p:spPr>
        <p:txBody>
          <a:bodyPr wrap="non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F0034"/>
                </a:solidFill>
                <a:effectLst/>
                <a:uLnTx/>
                <a:uFillTx/>
                <a:latin typeface="Arial" panose="020B0604020202020204"/>
                <a:ea typeface="+mn-ea"/>
                <a:cs typeface="+mn-cs"/>
              </a:rPr>
              <a:t>External</a:t>
            </a:r>
          </a:p>
        </p:txBody>
      </p:sp>
      <p:sp>
        <p:nvSpPr>
          <p:cNvPr id="46" name="TekstSylinder 45">
            <a:extLst>
              <a:ext uri="{FF2B5EF4-FFF2-40B4-BE49-F238E27FC236}">
                <a16:creationId xmlns:a16="http://schemas.microsoft.com/office/drawing/2014/main" id="{B996EC1F-4D8B-97FA-372D-346C13446C72}"/>
              </a:ext>
            </a:extLst>
          </p:cNvPr>
          <p:cNvSpPr txBox="1"/>
          <p:nvPr/>
        </p:nvSpPr>
        <p:spPr>
          <a:xfrm>
            <a:off x="1159052" y="3728173"/>
            <a:ext cx="277640" cy="215444"/>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800" b="0" i="1" u="none" strike="noStrike" kern="1200" cap="none" spc="0" normalizeH="0" baseline="0" noProof="0">
                <a:ln>
                  <a:noFill/>
                </a:ln>
                <a:solidFill>
                  <a:srgbClr val="FFFFFF">
                    <a:lumMod val="65000"/>
                  </a:srgbClr>
                </a:solidFill>
                <a:effectLst/>
                <a:uLnTx/>
                <a:uFillTx/>
                <a:latin typeface="Arial" panose="020B0604020202020204"/>
                <a:ea typeface="+mn-ea"/>
                <a:cs typeface="+mn-cs"/>
              </a:rPr>
              <a:t>FS</a:t>
            </a:r>
          </a:p>
        </p:txBody>
      </p:sp>
      <p:sp>
        <p:nvSpPr>
          <p:cNvPr id="48" name="TekstSylinder 47">
            <a:extLst>
              <a:ext uri="{FF2B5EF4-FFF2-40B4-BE49-F238E27FC236}">
                <a16:creationId xmlns:a16="http://schemas.microsoft.com/office/drawing/2014/main" id="{C7664C1D-4404-D08E-D59A-8916DF74128C}"/>
              </a:ext>
            </a:extLst>
          </p:cNvPr>
          <p:cNvSpPr txBox="1"/>
          <p:nvPr/>
        </p:nvSpPr>
        <p:spPr>
          <a:xfrm>
            <a:off x="900854" y="4847664"/>
            <a:ext cx="755335" cy="215444"/>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800" b="0" i="1" u="none" strike="noStrike" kern="1200" cap="none" spc="0" normalizeH="0" baseline="0" noProof="0">
                <a:ln>
                  <a:noFill/>
                </a:ln>
                <a:solidFill>
                  <a:srgbClr val="FFFFFF">
                    <a:lumMod val="65000"/>
                  </a:srgbClr>
                </a:solidFill>
                <a:effectLst/>
                <a:uLnTx/>
                <a:uFillTx/>
                <a:latin typeface="Arial" panose="020B0604020202020204"/>
                <a:ea typeface="+mn-ea"/>
                <a:cs typeface="+mn-cs"/>
              </a:rPr>
              <a:t>SAP, RI, GREG</a:t>
            </a:r>
          </a:p>
        </p:txBody>
      </p:sp>
      <p:sp>
        <p:nvSpPr>
          <p:cNvPr id="51" name="TekstSylinder 50">
            <a:extLst>
              <a:ext uri="{FF2B5EF4-FFF2-40B4-BE49-F238E27FC236}">
                <a16:creationId xmlns:a16="http://schemas.microsoft.com/office/drawing/2014/main" id="{DC8DE0A8-C382-6381-E3FB-8AD597D1E384}"/>
              </a:ext>
            </a:extLst>
          </p:cNvPr>
          <p:cNvSpPr txBox="1"/>
          <p:nvPr/>
        </p:nvSpPr>
        <p:spPr>
          <a:xfrm>
            <a:off x="2594344" y="1871330"/>
            <a:ext cx="6783572" cy="1754326"/>
          </a:xfrm>
          <a:prstGeom prst="rect">
            <a:avLst/>
          </a:prstGeom>
          <a:noFill/>
        </p:spPr>
        <p:txBody>
          <a:bodyPr wrap="square" rtlCol="0">
            <a:spAutoFit/>
          </a:bodyPr>
          <a:lstStyle/>
          <a:p>
            <a:r>
              <a:rPr lang="en-GB" dirty="0"/>
              <a:t>An employee record has certain authoritative attributes, e.g.</a:t>
            </a:r>
          </a:p>
          <a:p>
            <a:endParaRPr lang="en-GB" dirty="0"/>
          </a:p>
          <a:p>
            <a:pPr marL="285750" indent="-285750">
              <a:buFont typeface="Arial" panose="020B0604020202020204" pitchFamily="34" charset="0"/>
              <a:buChar char="•"/>
            </a:pPr>
            <a:r>
              <a:rPr lang="en-GB" dirty="0"/>
              <a:t>Salary code		(SKO)</a:t>
            </a:r>
          </a:p>
          <a:p>
            <a:pPr marL="285750" indent="-285750">
              <a:buFont typeface="Arial" panose="020B0604020202020204" pitchFamily="34" charset="0"/>
              <a:buChar char="•"/>
            </a:pPr>
            <a:r>
              <a:rPr lang="en-GB" dirty="0"/>
              <a:t>Employment code	(YRK)</a:t>
            </a:r>
          </a:p>
          <a:p>
            <a:pPr marL="285750" indent="-285750">
              <a:buFont typeface="Arial" panose="020B0604020202020204" pitchFamily="34" charset="0"/>
              <a:buChar char="•"/>
            </a:pPr>
            <a:r>
              <a:rPr lang="en-GB" dirty="0"/>
              <a:t>Position		(POS)</a:t>
            </a:r>
          </a:p>
          <a:p>
            <a:pPr marL="285750" indent="-285750">
              <a:buFont typeface="Arial" panose="020B0604020202020204" pitchFamily="34" charset="0"/>
              <a:buChar char="•"/>
            </a:pPr>
            <a:r>
              <a:rPr lang="en-GB" dirty="0"/>
              <a:t>Organisation		(ORG)  </a:t>
            </a:r>
          </a:p>
        </p:txBody>
      </p:sp>
      <p:cxnSp>
        <p:nvCxnSpPr>
          <p:cNvPr id="52" name="Rett linje 51">
            <a:extLst>
              <a:ext uri="{FF2B5EF4-FFF2-40B4-BE49-F238E27FC236}">
                <a16:creationId xmlns:a16="http://schemas.microsoft.com/office/drawing/2014/main" id="{18886D38-FC31-DDAD-41CE-B8AC0DC9348D}"/>
              </a:ext>
            </a:extLst>
          </p:cNvPr>
          <p:cNvCxnSpPr/>
          <p:nvPr/>
        </p:nvCxnSpPr>
        <p:spPr>
          <a:xfrm>
            <a:off x="2466753" y="1871330"/>
            <a:ext cx="0" cy="1754326"/>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Rett linje 52">
            <a:extLst>
              <a:ext uri="{FF2B5EF4-FFF2-40B4-BE49-F238E27FC236}">
                <a16:creationId xmlns:a16="http://schemas.microsoft.com/office/drawing/2014/main" id="{DF98021C-DB31-94F7-8B3B-8A002C27C4A4}"/>
              </a:ext>
            </a:extLst>
          </p:cNvPr>
          <p:cNvCxnSpPr>
            <a:cxnSpLocks/>
          </p:cNvCxnSpPr>
          <p:nvPr/>
        </p:nvCxnSpPr>
        <p:spPr>
          <a:xfrm flipH="1">
            <a:off x="1796902" y="2537168"/>
            <a:ext cx="669851" cy="163502"/>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kstSylinder 56">
            <a:extLst>
              <a:ext uri="{FF2B5EF4-FFF2-40B4-BE49-F238E27FC236}">
                <a16:creationId xmlns:a16="http://schemas.microsoft.com/office/drawing/2014/main" id="{0ED1DA39-512B-28A0-0F03-3B2DE9604198}"/>
              </a:ext>
            </a:extLst>
          </p:cNvPr>
          <p:cNvSpPr txBox="1"/>
          <p:nvPr/>
        </p:nvSpPr>
        <p:spPr>
          <a:xfrm>
            <a:off x="2466753" y="4154242"/>
            <a:ext cx="7363035" cy="2031325"/>
          </a:xfrm>
          <a:prstGeom prst="rect">
            <a:avLst/>
          </a:prstGeom>
          <a:noFill/>
        </p:spPr>
        <p:txBody>
          <a:bodyPr wrap="square" rtlCol="0">
            <a:spAutoFit/>
          </a:bodyPr>
          <a:lstStyle/>
          <a:p>
            <a:r>
              <a:rPr lang="en-GB" dirty="0"/>
              <a:t>Based on this, we could identify</a:t>
            </a:r>
          </a:p>
          <a:p>
            <a:endParaRPr lang="en-GB" dirty="0"/>
          </a:p>
          <a:p>
            <a:pPr marL="285750" indent="-285750">
              <a:buFont typeface="Arial" panose="020B0604020202020204" pitchFamily="34" charset="0"/>
              <a:buChar char="•"/>
            </a:pPr>
            <a:r>
              <a:rPr lang="en-GB" dirty="0"/>
              <a:t>Study administrators dealing with applications if they belong to ORG A</a:t>
            </a:r>
          </a:p>
          <a:p>
            <a:pPr marL="285750" indent="-285750">
              <a:buFont typeface="Arial" panose="020B0604020202020204" pitchFamily="34" charset="0"/>
              <a:buChar char="•"/>
            </a:pPr>
            <a:r>
              <a:rPr lang="en-GB" dirty="0"/>
              <a:t>Study administrators dealing with exams if they belong to ORG B</a:t>
            </a:r>
          </a:p>
          <a:p>
            <a:pPr marL="285750" indent="-285750">
              <a:buFont typeface="Arial" panose="020B0604020202020204" pitchFamily="34" charset="0"/>
              <a:buChar char="•"/>
            </a:pPr>
            <a:endParaRPr lang="en-GB" dirty="0"/>
          </a:p>
          <a:p>
            <a:r>
              <a:rPr lang="en-GB" dirty="0"/>
              <a:t>and give them different business roles because they work in different area,</a:t>
            </a:r>
          </a:p>
          <a:p>
            <a:r>
              <a:rPr lang="en-GB" dirty="0"/>
              <a:t>and thus have different needs.</a:t>
            </a:r>
          </a:p>
        </p:txBody>
      </p:sp>
      <p:sp>
        <p:nvSpPr>
          <p:cNvPr id="66" name="TekstSylinder 65">
            <a:extLst>
              <a:ext uri="{FF2B5EF4-FFF2-40B4-BE49-F238E27FC236}">
                <a16:creationId xmlns:a16="http://schemas.microsoft.com/office/drawing/2014/main" id="{058525AA-9C7B-43FB-5189-5D836007701D}"/>
              </a:ext>
            </a:extLst>
          </p:cNvPr>
          <p:cNvSpPr txBox="1"/>
          <p:nvPr/>
        </p:nvSpPr>
        <p:spPr>
          <a:xfrm>
            <a:off x="608324" y="1137490"/>
            <a:ext cx="1458733" cy="338554"/>
          </a:xfrm>
          <a:prstGeom prst="rect">
            <a:avLst/>
          </a:prstGeom>
          <a:noFill/>
        </p:spPr>
        <p:txBody>
          <a:bodyPr wrap="none" rtlCol="0">
            <a:spAutoFit/>
          </a:bodyPr>
          <a:lstStyle/>
          <a:p>
            <a:r>
              <a:rPr lang="en-GB" sz="1600" dirty="0">
                <a:solidFill>
                  <a:schemeClr val="tx1">
                    <a:lumMod val="50000"/>
                    <a:lumOff val="50000"/>
                  </a:schemeClr>
                </a:solidFill>
              </a:rPr>
              <a:t>Source systems</a:t>
            </a:r>
          </a:p>
        </p:txBody>
      </p:sp>
    </p:spTree>
    <p:extLst>
      <p:ext uri="{BB962C8B-B14F-4D97-AF65-F5344CB8AC3E}">
        <p14:creationId xmlns:p14="http://schemas.microsoft.com/office/powerpoint/2010/main" val="304620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6F593-6D03-C377-EB3B-ABF48CF5A7EB}"/>
            </a:ext>
          </a:extLst>
        </p:cNvPr>
        <p:cNvGrpSpPr/>
        <p:nvPr/>
      </p:nvGrpSpPr>
      <p:grpSpPr>
        <a:xfrm>
          <a:off x="0" y="0"/>
          <a:ext cx="0" cy="0"/>
          <a:chOff x="0" y="0"/>
          <a:chExt cx="0" cy="0"/>
        </a:xfrm>
      </p:grpSpPr>
      <p:sp>
        <p:nvSpPr>
          <p:cNvPr id="14" name="TekstSylinder 13">
            <a:extLst>
              <a:ext uri="{FF2B5EF4-FFF2-40B4-BE49-F238E27FC236}">
                <a16:creationId xmlns:a16="http://schemas.microsoft.com/office/drawing/2014/main" id="{398DC625-5CEC-A3CD-A733-C0803CA5FEEE}"/>
              </a:ext>
            </a:extLst>
          </p:cNvPr>
          <p:cNvSpPr txBox="1"/>
          <p:nvPr/>
        </p:nvSpPr>
        <p:spPr>
          <a:xfrm>
            <a:off x="348162" y="152789"/>
            <a:ext cx="11700162" cy="807937"/>
          </a:xfrm>
          <a:prstGeom prst="rect">
            <a:avLst/>
          </a:prstGeom>
        </p:spPr>
        <p:txBody>
          <a:bodyPr vert="horz" lIns="91440" tIns="45720" rIns="91440" bIns="45720" rtlCol="0" anchor="ctr">
            <a:noAutofit/>
          </a:bodyPr>
          <a:lstStyle>
            <a:defPPr>
              <a:defRPr lang="en-NO"/>
            </a:defPPr>
            <a:lvl1pPr algn="r">
              <a:lnSpc>
                <a:spcPct val="90000"/>
              </a:lnSpc>
              <a:spcBef>
                <a:spcPct val="0"/>
              </a:spcBef>
              <a:buNone/>
              <a:defRPr sz="3200">
                <a:latin typeface="+mj-lt"/>
                <a:ea typeface="+mj-ea"/>
                <a:cs typeface="+mj-cs"/>
              </a:defRPr>
            </a:lvl1pPr>
          </a:lstStyle>
          <a:p>
            <a:pPr lvl="0" algn="l" defTabSz="914377">
              <a:defRPr/>
            </a:pPr>
            <a:r>
              <a:rPr kumimoji="0" lang="en-GB" sz="2800" b="0" i="0" u="none" strike="noStrike" kern="1200" cap="none" spc="0" normalizeH="0" baseline="0" noProof="0" dirty="0">
                <a:ln>
                  <a:noFill/>
                </a:ln>
                <a:solidFill>
                  <a:schemeClr val="bg1"/>
                </a:solidFill>
                <a:effectLst/>
                <a:uLnTx/>
                <a:uFillTx/>
                <a:latin typeface="Heffer"/>
              </a:rPr>
              <a:t>ORG-ERA </a:t>
            </a:r>
            <a:r>
              <a:rPr lang="en-GB" sz="2800" dirty="0">
                <a:solidFill>
                  <a:schemeClr val="bg1"/>
                </a:solidFill>
                <a:latin typeface="Heffer"/>
              </a:rPr>
              <a:t>Access Control</a:t>
            </a:r>
            <a:br>
              <a:rPr lang="en-GB" dirty="0">
                <a:solidFill>
                  <a:schemeClr val="bg1"/>
                </a:solidFill>
                <a:latin typeface="Heffer"/>
              </a:rPr>
            </a:br>
            <a:r>
              <a:rPr lang="en-GB" sz="1400" dirty="0">
                <a:solidFill>
                  <a:schemeClr val="tx1">
                    <a:lumMod val="50000"/>
                    <a:lumOff val="50000"/>
                  </a:schemeClr>
                </a:solidFill>
                <a:latin typeface="Heffer"/>
              </a:rPr>
              <a:t>...as in based on Organisation, Engagements, Roles and Attributes</a:t>
            </a:r>
            <a:endParaRPr kumimoji="0" lang="en-GB" b="0" i="0" u="none" strike="noStrike" kern="1200" cap="none" spc="0" normalizeH="0" baseline="0" noProof="0" dirty="0">
              <a:ln>
                <a:noFill/>
              </a:ln>
              <a:solidFill>
                <a:schemeClr val="tx1">
                  <a:lumMod val="50000"/>
                  <a:lumOff val="50000"/>
                </a:schemeClr>
              </a:solidFill>
              <a:effectLst/>
              <a:uLnTx/>
              <a:uFillTx/>
              <a:latin typeface="Heffer"/>
            </a:endParaRPr>
          </a:p>
        </p:txBody>
      </p:sp>
      <p:sp>
        <p:nvSpPr>
          <p:cNvPr id="18" name="Avrundet rektangel 17">
            <a:extLst>
              <a:ext uri="{FF2B5EF4-FFF2-40B4-BE49-F238E27FC236}">
                <a16:creationId xmlns:a16="http://schemas.microsoft.com/office/drawing/2014/main" id="{CB44331D-BCBB-A8A5-8746-5B121BDA691B}"/>
              </a:ext>
            </a:extLst>
          </p:cNvPr>
          <p:cNvSpPr/>
          <p:nvPr/>
        </p:nvSpPr>
        <p:spPr>
          <a:xfrm>
            <a:off x="257175" y="960726"/>
            <a:ext cx="11700162" cy="5382923"/>
          </a:xfrm>
          <a:prstGeom prst="roundRect">
            <a:avLst>
              <a:gd name="adj" fmla="val 3159"/>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nb-NO"/>
          </a:p>
        </p:txBody>
      </p:sp>
      <p:grpSp>
        <p:nvGrpSpPr>
          <p:cNvPr id="2" name="Gruppe 1">
            <a:extLst>
              <a:ext uri="{FF2B5EF4-FFF2-40B4-BE49-F238E27FC236}">
                <a16:creationId xmlns:a16="http://schemas.microsoft.com/office/drawing/2014/main" id="{2BD2FE96-8CCB-8EF8-8BC3-FB0A09874985}"/>
              </a:ext>
            </a:extLst>
          </p:cNvPr>
          <p:cNvGrpSpPr/>
          <p:nvPr/>
        </p:nvGrpSpPr>
        <p:grpSpPr>
          <a:xfrm>
            <a:off x="5668867" y="3214020"/>
            <a:ext cx="2202496" cy="1012201"/>
            <a:chOff x="5699342" y="4450030"/>
            <a:chExt cx="2202496" cy="1012201"/>
          </a:xfrm>
        </p:grpSpPr>
        <p:pic>
          <p:nvPicPr>
            <p:cNvPr id="3" name="Picture 2" descr="Users and Permissions | Logistics software features | Waybill.work">
              <a:extLst>
                <a:ext uri="{FF2B5EF4-FFF2-40B4-BE49-F238E27FC236}">
                  <a16:creationId xmlns:a16="http://schemas.microsoft.com/office/drawing/2014/main" id="{49861213-12CD-F698-78AE-560CD1F91D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9342" y="4450030"/>
              <a:ext cx="2202496" cy="938455"/>
            </a:xfrm>
            <a:prstGeom prst="rect">
              <a:avLst/>
            </a:prstGeom>
            <a:noFill/>
            <a:extLst>
              <a:ext uri="{909E8E84-426E-40DD-AFC4-6F175D3DCCD1}">
                <a14:hiddenFill xmlns:a14="http://schemas.microsoft.com/office/drawing/2010/main">
                  <a:solidFill>
                    <a:srgbClr val="FFFFFF"/>
                  </a:solidFill>
                </a14:hiddenFill>
              </a:ext>
            </a:extLst>
          </p:spPr>
        </p:pic>
        <p:sp>
          <p:nvSpPr>
            <p:cNvPr id="4" name="Femkant 3">
              <a:extLst>
                <a:ext uri="{FF2B5EF4-FFF2-40B4-BE49-F238E27FC236}">
                  <a16:creationId xmlns:a16="http://schemas.microsoft.com/office/drawing/2014/main" id="{29E1E4DE-DAFB-1374-5B52-29286972D5F3}"/>
                </a:ext>
              </a:extLst>
            </p:cNvPr>
            <p:cNvSpPr/>
            <p:nvPr/>
          </p:nvSpPr>
          <p:spPr>
            <a:xfrm rot="12316703">
              <a:off x="6319715" y="4844917"/>
              <a:ext cx="334553" cy="339532"/>
            </a:xfrm>
            <a:prstGeom prst="pentagon">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Femkant 4">
              <a:extLst>
                <a:ext uri="{FF2B5EF4-FFF2-40B4-BE49-F238E27FC236}">
                  <a16:creationId xmlns:a16="http://schemas.microsoft.com/office/drawing/2014/main" id="{8B03614E-4527-4A99-39F3-0066BF1E5078}"/>
                </a:ext>
              </a:extLst>
            </p:cNvPr>
            <p:cNvSpPr/>
            <p:nvPr/>
          </p:nvSpPr>
          <p:spPr>
            <a:xfrm rot="14205262">
              <a:off x="6333828" y="5125189"/>
              <a:ext cx="334553" cy="339532"/>
            </a:xfrm>
            <a:prstGeom prst="pentagon">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Femkant 5">
              <a:extLst>
                <a:ext uri="{FF2B5EF4-FFF2-40B4-BE49-F238E27FC236}">
                  <a16:creationId xmlns:a16="http://schemas.microsoft.com/office/drawing/2014/main" id="{F5B3E91B-FC45-0AC3-37A9-925EB3E113DF}"/>
                </a:ext>
              </a:extLst>
            </p:cNvPr>
            <p:cNvSpPr/>
            <p:nvPr/>
          </p:nvSpPr>
          <p:spPr>
            <a:xfrm rot="17203765">
              <a:off x="6921916" y="5085593"/>
              <a:ext cx="375056" cy="339532"/>
            </a:xfrm>
            <a:prstGeom prst="pentagon">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Femkant 6">
              <a:extLst>
                <a:ext uri="{FF2B5EF4-FFF2-40B4-BE49-F238E27FC236}">
                  <a16:creationId xmlns:a16="http://schemas.microsoft.com/office/drawing/2014/main" id="{F3115544-7C6D-B729-070E-B974530F23C0}"/>
                </a:ext>
              </a:extLst>
            </p:cNvPr>
            <p:cNvSpPr/>
            <p:nvPr/>
          </p:nvSpPr>
          <p:spPr>
            <a:xfrm rot="14695167">
              <a:off x="6925862" y="4803240"/>
              <a:ext cx="375056" cy="339532"/>
            </a:xfrm>
            <a:prstGeom prst="pentagon">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8" name="Gruppe 7">
            <a:extLst>
              <a:ext uri="{FF2B5EF4-FFF2-40B4-BE49-F238E27FC236}">
                <a16:creationId xmlns:a16="http://schemas.microsoft.com/office/drawing/2014/main" id="{ADC3C52D-FB28-767D-23E2-3406DC172A43}"/>
              </a:ext>
            </a:extLst>
          </p:cNvPr>
          <p:cNvGrpSpPr/>
          <p:nvPr/>
        </p:nvGrpSpPr>
        <p:grpSpPr>
          <a:xfrm>
            <a:off x="5685195" y="2087349"/>
            <a:ext cx="2202496" cy="1012201"/>
            <a:chOff x="5699342" y="4450030"/>
            <a:chExt cx="2202496" cy="1012201"/>
          </a:xfrm>
        </p:grpSpPr>
        <p:pic>
          <p:nvPicPr>
            <p:cNvPr id="9" name="Picture 2" descr="Users and Permissions | Logistics software features | Waybill.work">
              <a:extLst>
                <a:ext uri="{FF2B5EF4-FFF2-40B4-BE49-F238E27FC236}">
                  <a16:creationId xmlns:a16="http://schemas.microsoft.com/office/drawing/2014/main" id="{701F7BB5-A9DF-4792-0726-9C9B36E969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9342" y="4450030"/>
              <a:ext cx="2202496" cy="938455"/>
            </a:xfrm>
            <a:prstGeom prst="rect">
              <a:avLst/>
            </a:prstGeom>
            <a:noFill/>
            <a:extLst>
              <a:ext uri="{909E8E84-426E-40DD-AFC4-6F175D3DCCD1}">
                <a14:hiddenFill xmlns:a14="http://schemas.microsoft.com/office/drawing/2010/main">
                  <a:solidFill>
                    <a:srgbClr val="FFFFFF"/>
                  </a:solidFill>
                </a14:hiddenFill>
              </a:ext>
            </a:extLst>
          </p:spPr>
        </p:pic>
        <p:sp>
          <p:nvSpPr>
            <p:cNvPr id="10" name="Femkant 9">
              <a:extLst>
                <a:ext uri="{FF2B5EF4-FFF2-40B4-BE49-F238E27FC236}">
                  <a16:creationId xmlns:a16="http://schemas.microsoft.com/office/drawing/2014/main" id="{485BF816-239E-D864-8989-12E88B68394E}"/>
                </a:ext>
              </a:extLst>
            </p:cNvPr>
            <p:cNvSpPr/>
            <p:nvPr/>
          </p:nvSpPr>
          <p:spPr>
            <a:xfrm rot="12316703">
              <a:off x="6319715" y="4844917"/>
              <a:ext cx="334553" cy="339532"/>
            </a:xfrm>
            <a:prstGeom prst="pentagon">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Femkant 10">
              <a:extLst>
                <a:ext uri="{FF2B5EF4-FFF2-40B4-BE49-F238E27FC236}">
                  <a16:creationId xmlns:a16="http://schemas.microsoft.com/office/drawing/2014/main" id="{F53B8C5C-0540-E374-507A-EE15C3CE1069}"/>
                </a:ext>
              </a:extLst>
            </p:cNvPr>
            <p:cNvSpPr/>
            <p:nvPr/>
          </p:nvSpPr>
          <p:spPr>
            <a:xfrm rot="14205262">
              <a:off x="6333828" y="5125189"/>
              <a:ext cx="334553" cy="339532"/>
            </a:xfrm>
            <a:prstGeom prst="pentagon">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Femkant 11">
              <a:extLst>
                <a:ext uri="{FF2B5EF4-FFF2-40B4-BE49-F238E27FC236}">
                  <a16:creationId xmlns:a16="http://schemas.microsoft.com/office/drawing/2014/main" id="{35EDEA4D-8AB9-9E21-FEBB-312A618CBFF3}"/>
                </a:ext>
              </a:extLst>
            </p:cNvPr>
            <p:cNvSpPr/>
            <p:nvPr/>
          </p:nvSpPr>
          <p:spPr>
            <a:xfrm rot="17203765">
              <a:off x="6921916" y="5085593"/>
              <a:ext cx="375056" cy="339532"/>
            </a:xfrm>
            <a:prstGeom prst="pentagon">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Femkant 12">
              <a:extLst>
                <a:ext uri="{FF2B5EF4-FFF2-40B4-BE49-F238E27FC236}">
                  <a16:creationId xmlns:a16="http://schemas.microsoft.com/office/drawing/2014/main" id="{C9611420-9984-CC13-9B47-2642B67BD1DD}"/>
                </a:ext>
              </a:extLst>
            </p:cNvPr>
            <p:cNvSpPr/>
            <p:nvPr/>
          </p:nvSpPr>
          <p:spPr>
            <a:xfrm rot="14695167">
              <a:off x="6925862" y="4803240"/>
              <a:ext cx="375056" cy="339532"/>
            </a:xfrm>
            <a:prstGeom prst="pentagon">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5" name="Gruppe 14">
            <a:extLst>
              <a:ext uri="{FF2B5EF4-FFF2-40B4-BE49-F238E27FC236}">
                <a16:creationId xmlns:a16="http://schemas.microsoft.com/office/drawing/2014/main" id="{87CDE37D-9A71-2FFC-20D8-2E0B513A2FA9}"/>
              </a:ext>
            </a:extLst>
          </p:cNvPr>
          <p:cNvGrpSpPr/>
          <p:nvPr/>
        </p:nvGrpSpPr>
        <p:grpSpPr>
          <a:xfrm>
            <a:off x="1229554" y="2306686"/>
            <a:ext cx="199836" cy="242226"/>
            <a:chOff x="2367751" y="2016525"/>
            <a:chExt cx="199836" cy="242226"/>
          </a:xfrm>
        </p:grpSpPr>
        <p:sp>
          <p:nvSpPr>
            <p:cNvPr id="16" name="Trekant 15">
              <a:extLst>
                <a:ext uri="{FF2B5EF4-FFF2-40B4-BE49-F238E27FC236}">
                  <a16:creationId xmlns:a16="http://schemas.microsoft.com/office/drawing/2014/main" id="{B638D28A-6658-10AB-3C4D-FA89275AF051}"/>
                </a:ext>
              </a:extLst>
            </p:cNvPr>
            <p:cNvSpPr/>
            <p:nvPr/>
          </p:nvSpPr>
          <p:spPr>
            <a:xfrm>
              <a:off x="2367751" y="2095249"/>
              <a:ext cx="199836" cy="1635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Ellipse 16">
              <a:extLst>
                <a:ext uri="{FF2B5EF4-FFF2-40B4-BE49-F238E27FC236}">
                  <a16:creationId xmlns:a16="http://schemas.microsoft.com/office/drawing/2014/main" id="{3D822918-7CE5-0076-F331-F06F43D022AC}"/>
                </a:ext>
              </a:extLst>
            </p:cNvPr>
            <p:cNvSpPr/>
            <p:nvPr/>
          </p:nvSpPr>
          <p:spPr>
            <a:xfrm>
              <a:off x="2407113" y="2016525"/>
              <a:ext cx="121112" cy="121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19" name="TekstSylinder 18">
            <a:extLst>
              <a:ext uri="{FF2B5EF4-FFF2-40B4-BE49-F238E27FC236}">
                <a16:creationId xmlns:a16="http://schemas.microsoft.com/office/drawing/2014/main" id="{0D875EB8-E549-A130-667D-179D7D9730D0}"/>
              </a:ext>
            </a:extLst>
          </p:cNvPr>
          <p:cNvSpPr txBox="1"/>
          <p:nvPr/>
        </p:nvSpPr>
        <p:spPr>
          <a:xfrm>
            <a:off x="953408" y="2506522"/>
            <a:ext cx="752129" cy="400110"/>
          </a:xfrm>
          <a:prstGeom prst="rect">
            <a:avLst/>
          </a:prstGeom>
          <a:noFill/>
        </p:spPr>
        <p:txBody>
          <a:bodyPr wrap="non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F0034"/>
                </a:solidFill>
                <a:effectLst/>
                <a:uLnTx/>
                <a:uFillTx/>
                <a:latin typeface="Arial" panose="020B0604020202020204"/>
                <a:ea typeface="+mn-ea"/>
                <a:cs typeface="+mn-cs"/>
              </a:rPr>
              <a:t>Employee</a:t>
            </a:r>
          </a:p>
          <a:p>
            <a:pPr marL="0" marR="0" lvl="0" indent="0" algn="ctr" defTabSz="914377" rtl="0" eaLnBrk="1" fontAlgn="auto" latinLnBrk="0" hangingPunct="1">
              <a:lnSpc>
                <a:spcPct val="100000"/>
              </a:lnSpc>
              <a:spcBef>
                <a:spcPts val="0"/>
              </a:spcBef>
              <a:spcAft>
                <a:spcPts val="0"/>
              </a:spcAft>
              <a:buClrTx/>
              <a:buSzTx/>
              <a:buFontTx/>
              <a:buNone/>
              <a:tabLst/>
              <a:defRPr/>
            </a:pPr>
            <a:r>
              <a:rPr lang="en-GB" sz="1000" i="1" dirty="0">
                <a:solidFill>
                  <a:schemeClr val="bg1">
                    <a:lumMod val="65000"/>
                  </a:schemeClr>
                </a:solidFill>
                <a:latin typeface="Arial" panose="020B0604020202020204"/>
              </a:rPr>
              <a:t>SAP</a:t>
            </a:r>
            <a:endParaRPr kumimoji="0" lang="en-GB" sz="1000" b="0" i="1" u="none" strike="noStrike" kern="1200" cap="none" spc="0" normalizeH="0" baseline="0" noProof="0" dirty="0">
              <a:ln>
                <a:noFill/>
              </a:ln>
              <a:solidFill>
                <a:schemeClr val="bg1">
                  <a:lumMod val="65000"/>
                </a:schemeClr>
              </a:solidFill>
              <a:effectLst/>
              <a:uLnTx/>
              <a:uFillTx/>
              <a:latin typeface="Arial" panose="020B0604020202020204"/>
              <a:ea typeface="+mn-ea"/>
              <a:cs typeface="+mn-cs"/>
            </a:endParaRPr>
          </a:p>
        </p:txBody>
      </p:sp>
      <p:grpSp>
        <p:nvGrpSpPr>
          <p:cNvPr id="21" name="Gruppe 20">
            <a:extLst>
              <a:ext uri="{FF2B5EF4-FFF2-40B4-BE49-F238E27FC236}">
                <a16:creationId xmlns:a16="http://schemas.microsoft.com/office/drawing/2014/main" id="{D1A784D4-5059-BA56-5BCA-18B94B3A88CD}"/>
              </a:ext>
            </a:extLst>
          </p:cNvPr>
          <p:cNvGrpSpPr/>
          <p:nvPr/>
        </p:nvGrpSpPr>
        <p:grpSpPr>
          <a:xfrm>
            <a:off x="4030156" y="2090566"/>
            <a:ext cx="856710" cy="690366"/>
            <a:chOff x="4027904" y="2962705"/>
            <a:chExt cx="856710" cy="690366"/>
          </a:xfrm>
        </p:grpSpPr>
        <p:pic>
          <p:nvPicPr>
            <p:cNvPr id="22" name="Grafikk 21" descr="Brukere">
              <a:extLst>
                <a:ext uri="{FF2B5EF4-FFF2-40B4-BE49-F238E27FC236}">
                  <a16:creationId xmlns:a16="http://schemas.microsoft.com/office/drawing/2014/main" id="{6F35090A-005D-19E7-2E8A-5FEDD5A76E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13544" y="2962705"/>
              <a:ext cx="690366" cy="690366"/>
            </a:xfrm>
            <a:prstGeom prst="rect">
              <a:avLst/>
            </a:prstGeom>
          </p:spPr>
        </p:pic>
        <p:sp>
          <p:nvSpPr>
            <p:cNvPr id="23" name="Femkant 22">
              <a:extLst>
                <a:ext uri="{FF2B5EF4-FFF2-40B4-BE49-F238E27FC236}">
                  <a16:creationId xmlns:a16="http://schemas.microsoft.com/office/drawing/2014/main" id="{98B8AE40-B46C-D0BD-DA6C-EAB86EF96196}"/>
                </a:ext>
              </a:extLst>
            </p:cNvPr>
            <p:cNvSpPr/>
            <p:nvPr/>
          </p:nvSpPr>
          <p:spPr>
            <a:xfrm rot="19107341">
              <a:off x="4509558" y="3082717"/>
              <a:ext cx="375056" cy="339532"/>
            </a:xfrm>
            <a:prstGeom prst="pentagon">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Femkant 23">
              <a:extLst>
                <a:ext uri="{FF2B5EF4-FFF2-40B4-BE49-F238E27FC236}">
                  <a16:creationId xmlns:a16="http://schemas.microsoft.com/office/drawing/2014/main" id="{97A8284B-9DD8-3E1E-60F6-5897293FEF3B}"/>
                </a:ext>
              </a:extLst>
            </p:cNvPr>
            <p:cNvSpPr/>
            <p:nvPr/>
          </p:nvSpPr>
          <p:spPr>
            <a:xfrm rot="15346186">
              <a:off x="4010142" y="3098297"/>
              <a:ext cx="375056" cy="339532"/>
            </a:xfrm>
            <a:prstGeom prst="pentagon">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26" name="TekstSylinder 25">
            <a:extLst>
              <a:ext uri="{FF2B5EF4-FFF2-40B4-BE49-F238E27FC236}">
                <a16:creationId xmlns:a16="http://schemas.microsoft.com/office/drawing/2014/main" id="{C5CF8A18-D990-A4F2-E1FB-DF3A13FE95B2}"/>
              </a:ext>
            </a:extLst>
          </p:cNvPr>
          <p:cNvSpPr txBox="1"/>
          <p:nvPr/>
        </p:nvSpPr>
        <p:spPr>
          <a:xfrm>
            <a:off x="4044970" y="1678745"/>
            <a:ext cx="987771" cy="276999"/>
          </a:xfrm>
          <a:prstGeom prst="rect">
            <a:avLst/>
          </a:prstGeom>
          <a:noFill/>
        </p:spPr>
        <p:txBody>
          <a:bodyPr wrap="none" rtlCol="0">
            <a:spAutoFit/>
          </a:bodyPr>
          <a:lstStyle/>
          <a:p>
            <a:r>
              <a:rPr lang="en-GB" sz="1200" i="1" dirty="0"/>
              <a:t>Business role</a:t>
            </a:r>
          </a:p>
        </p:txBody>
      </p:sp>
      <p:sp>
        <p:nvSpPr>
          <p:cNvPr id="27" name="TekstSylinder 26">
            <a:extLst>
              <a:ext uri="{FF2B5EF4-FFF2-40B4-BE49-F238E27FC236}">
                <a16:creationId xmlns:a16="http://schemas.microsoft.com/office/drawing/2014/main" id="{ABB58336-9D6F-9150-1BFC-7A97183F63B4}"/>
              </a:ext>
            </a:extLst>
          </p:cNvPr>
          <p:cNvSpPr txBox="1"/>
          <p:nvPr/>
        </p:nvSpPr>
        <p:spPr>
          <a:xfrm>
            <a:off x="6083745" y="1678745"/>
            <a:ext cx="1380314" cy="276999"/>
          </a:xfrm>
          <a:prstGeom prst="rect">
            <a:avLst/>
          </a:prstGeom>
          <a:noFill/>
        </p:spPr>
        <p:txBody>
          <a:bodyPr wrap="none" rtlCol="0">
            <a:spAutoFit/>
          </a:bodyPr>
          <a:lstStyle/>
          <a:p>
            <a:r>
              <a:rPr lang="en-GB" sz="1200" i="1"/>
              <a:t>System entitlement</a:t>
            </a:r>
          </a:p>
        </p:txBody>
      </p:sp>
      <p:sp>
        <p:nvSpPr>
          <p:cNvPr id="28" name="Femkant 27">
            <a:extLst>
              <a:ext uri="{FF2B5EF4-FFF2-40B4-BE49-F238E27FC236}">
                <a16:creationId xmlns:a16="http://schemas.microsoft.com/office/drawing/2014/main" id="{1E6C45D0-CE33-5EAA-678D-E98A946AC7F2}"/>
              </a:ext>
            </a:extLst>
          </p:cNvPr>
          <p:cNvSpPr/>
          <p:nvPr/>
        </p:nvSpPr>
        <p:spPr>
          <a:xfrm rot="14695167">
            <a:off x="6857433" y="2377434"/>
            <a:ext cx="375056" cy="339532"/>
          </a:xfrm>
          <a:prstGeom prst="pentagon">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9" name="Femkant 28">
            <a:extLst>
              <a:ext uri="{FF2B5EF4-FFF2-40B4-BE49-F238E27FC236}">
                <a16:creationId xmlns:a16="http://schemas.microsoft.com/office/drawing/2014/main" id="{1F2E792F-9A10-9DEF-C0B6-44EABE4E143B}"/>
              </a:ext>
            </a:extLst>
          </p:cNvPr>
          <p:cNvSpPr/>
          <p:nvPr/>
        </p:nvSpPr>
        <p:spPr>
          <a:xfrm rot="17203765">
            <a:off x="6958041" y="2613819"/>
            <a:ext cx="375056" cy="339532"/>
          </a:xfrm>
          <a:prstGeom prst="pentagon">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Rektangel 30">
            <a:extLst>
              <a:ext uri="{FF2B5EF4-FFF2-40B4-BE49-F238E27FC236}">
                <a16:creationId xmlns:a16="http://schemas.microsoft.com/office/drawing/2014/main" id="{E8CAE954-60AF-B003-3C07-AAACDAC4EE3F}"/>
              </a:ext>
            </a:extLst>
          </p:cNvPr>
          <p:cNvSpPr/>
          <p:nvPr/>
        </p:nvSpPr>
        <p:spPr>
          <a:xfrm>
            <a:off x="2500297" y="1384177"/>
            <a:ext cx="6498358" cy="463386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32" name="Gruppe 31">
            <a:extLst>
              <a:ext uri="{FF2B5EF4-FFF2-40B4-BE49-F238E27FC236}">
                <a16:creationId xmlns:a16="http://schemas.microsoft.com/office/drawing/2014/main" id="{8B8B865C-DD69-C115-B7EC-7F8C917D9C8F}"/>
              </a:ext>
            </a:extLst>
          </p:cNvPr>
          <p:cNvGrpSpPr/>
          <p:nvPr/>
        </p:nvGrpSpPr>
        <p:grpSpPr>
          <a:xfrm>
            <a:off x="4032122" y="3244743"/>
            <a:ext cx="856710" cy="690366"/>
            <a:chOff x="4027904" y="2962705"/>
            <a:chExt cx="856710" cy="690366"/>
          </a:xfrm>
        </p:grpSpPr>
        <p:pic>
          <p:nvPicPr>
            <p:cNvPr id="33" name="Grafikk 32" descr="Brukere">
              <a:extLst>
                <a:ext uri="{FF2B5EF4-FFF2-40B4-BE49-F238E27FC236}">
                  <a16:creationId xmlns:a16="http://schemas.microsoft.com/office/drawing/2014/main" id="{CA7AC10F-E5BD-1148-D931-8ACE820C77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13544" y="2962705"/>
              <a:ext cx="690366" cy="690366"/>
            </a:xfrm>
            <a:prstGeom prst="rect">
              <a:avLst/>
            </a:prstGeom>
          </p:spPr>
        </p:pic>
        <p:sp>
          <p:nvSpPr>
            <p:cNvPr id="34" name="Femkant 33">
              <a:extLst>
                <a:ext uri="{FF2B5EF4-FFF2-40B4-BE49-F238E27FC236}">
                  <a16:creationId xmlns:a16="http://schemas.microsoft.com/office/drawing/2014/main" id="{82840B05-5FEF-3696-61A4-31E9E6434F05}"/>
                </a:ext>
              </a:extLst>
            </p:cNvPr>
            <p:cNvSpPr/>
            <p:nvPr/>
          </p:nvSpPr>
          <p:spPr>
            <a:xfrm rot="19107341">
              <a:off x="4509558" y="3082717"/>
              <a:ext cx="375056" cy="339532"/>
            </a:xfrm>
            <a:prstGeom prst="pentagon">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5" name="Femkant 34">
              <a:extLst>
                <a:ext uri="{FF2B5EF4-FFF2-40B4-BE49-F238E27FC236}">
                  <a16:creationId xmlns:a16="http://schemas.microsoft.com/office/drawing/2014/main" id="{3E00C1B6-C9A6-F967-6A10-234BA8686168}"/>
                </a:ext>
              </a:extLst>
            </p:cNvPr>
            <p:cNvSpPr/>
            <p:nvPr/>
          </p:nvSpPr>
          <p:spPr>
            <a:xfrm rot="15346186">
              <a:off x="4010142" y="3098297"/>
              <a:ext cx="375056" cy="339532"/>
            </a:xfrm>
            <a:prstGeom prst="pentagon">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36" name="Gruppe 35">
            <a:extLst>
              <a:ext uri="{FF2B5EF4-FFF2-40B4-BE49-F238E27FC236}">
                <a16:creationId xmlns:a16="http://schemas.microsoft.com/office/drawing/2014/main" id="{4FB7EE7E-1BD2-2620-7307-E5247F49E53D}"/>
              </a:ext>
            </a:extLst>
          </p:cNvPr>
          <p:cNvGrpSpPr/>
          <p:nvPr/>
        </p:nvGrpSpPr>
        <p:grpSpPr>
          <a:xfrm>
            <a:off x="4044970" y="4461022"/>
            <a:ext cx="856710" cy="690366"/>
            <a:chOff x="4027904" y="2962705"/>
            <a:chExt cx="856710" cy="690366"/>
          </a:xfrm>
        </p:grpSpPr>
        <p:pic>
          <p:nvPicPr>
            <p:cNvPr id="37" name="Grafikk 36" descr="Brukere">
              <a:extLst>
                <a:ext uri="{FF2B5EF4-FFF2-40B4-BE49-F238E27FC236}">
                  <a16:creationId xmlns:a16="http://schemas.microsoft.com/office/drawing/2014/main" id="{61D8969D-4F6D-6F27-9F25-599B887E1D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13544" y="2962705"/>
              <a:ext cx="690366" cy="690366"/>
            </a:xfrm>
            <a:prstGeom prst="rect">
              <a:avLst/>
            </a:prstGeom>
          </p:spPr>
        </p:pic>
        <p:sp>
          <p:nvSpPr>
            <p:cNvPr id="38" name="Femkant 37">
              <a:extLst>
                <a:ext uri="{FF2B5EF4-FFF2-40B4-BE49-F238E27FC236}">
                  <a16:creationId xmlns:a16="http://schemas.microsoft.com/office/drawing/2014/main" id="{543A8631-1D71-22C1-BC1E-0E3443165561}"/>
                </a:ext>
              </a:extLst>
            </p:cNvPr>
            <p:cNvSpPr/>
            <p:nvPr/>
          </p:nvSpPr>
          <p:spPr>
            <a:xfrm rot="19107341">
              <a:off x="4509558" y="3082717"/>
              <a:ext cx="375056" cy="339532"/>
            </a:xfrm>
            <a:prstGeom prst="pentagon">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9" name="Femkant 38">
              <a:extLst>
                <a:ext uri="{FF2B5EF4-FFF2-40B4-BE49-F238E27FC236}">
                  <a16:creationId xmlns:a16="http://schemas.microsoft.com/office/drawing/2014/main" id="{BBEF73F4-7188-D46A-0242-5A48C1C824CC}"/>
                </a:ext>
              </a:extLst>
            </p:cNvPr>
            <p:cNvSpPr/>
            <p:nvPr/>
          </p:nvSpPr>
          <p:spPr>
            <a:xfrm rot="15346186">
              <a:off x="4010142" y="3098297"/>
              <a:ext cx="375056" cy="339532"/>
            </a:xfrm>
            <a:prstGeom prst="pentagon">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40" name="Femkant 39">
            <a:extLst>
              <a:ext uri="{FF2B5EF4-FFF2-40B4-BE49-F238E27FC236}">
                <a16:creationId xmlns:a16="http://schemas.microsoft.com/office/drawing/2014/main" id="{4DBFE341-28E7-778C-C8C5-C48600642780}"/>
              </a:ext>
            </a:extLst>
          </p:cNvPr>
          <p:cNvSpPr/>
          <p:nvPr/>
        </p:nvSpPr>
        <p:spPr>
          <a:xfrm rot="17966368">
            <a:off x="6216309" y="3224596"/>
            <a:ext cx="334553" cy="339532"/>
          </a:xfrm>
          <a:prstGeom prst="pentagon">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1" name="Femkant 40">
            <a:extLst>
              <a:ext uri="{FF2B5EF4-FFF2-40B4-BE49-F238E27FC236}">
                <a16:creationId xmlns:a16="http://schemas.microsoft.com/office/drawing/2014/main" id="{523A4902-A244-28CD-5904-53D29C20F21C}"/>
              </a:ext>
            </a:extLst>
          </p:cNvPr>
          <p:cNvSpPr/>
          <p:nvPr/>
        </p:nvSpPr>
        <p:spPr>
          <a:xfrm rot="14205262">
            <a:off x="6253363" y="3524647"/>
            <a:ext cx="334553" cy="339532"/>
          </a:xfrm>
          <a:prstGeom prst="pentagon">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2" name="TekstSylinder 41">
            <a:extLst>
              <a:ext uri="{FF2B5EF4-FFF2-40B4-BE49-F238E27FC236}">
                <a16:creationId xmlns:a16="http://schemas.microsoft.com/office/drawing/2014/main" id="{4389218F-5007-C7BA-72A8-77060F1D9B81}"/>
              </a:ext>
            </a:extLst>
          </p:cNvPr>
          <p:cNvSpPr txBox="1"/>
          <p:nvPr/>
        </p:nvSpPr>
        <p:spPr>
          <a:xfrm>
            <a:off x="8134316" y="6018038"/>
            <a:ext cx="864339" cy="246221"/>
          </a:xfrm>
          <a:prstGeom prst="rect">
            <a:avLst/>
          </a:prstGeom>
          <a:noFill/>
        </p:spPr>
        <p:txBody>
          <a:bodyPr wrap="non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F0034"/>
                </a:solidFill>
                <a:effectLst/>
                <a:uLnTx/>
                <a:uFillTx/>
                <a:latin typeface="Arial" panose="020B0604020202020204"/>
                <a:ea typeface="+mn-ea"/>
                <a:cs typeface="+mn-cs"/>
              </a:rPr>
              <a:t>Rule engine</a:t>
            </a:r>
          </a:p>
        </p:txBody>
      </p:sp>
      <p:sp>
        <p:nvSpPr>
          <p:cNvPr id="43" name="Femkant 42">
            <a:extLst>
              <a:ext uri="{FF2B5EF4-FFF2-40B4-BE49-F238E27FC236}">
                <a16:creationId xmlns:a16="http://schemas.microsoft.com/office/drawing/2014/main" id="{819D778B-8F39-570C-9DD7-DFC68F6D1866}"/>
              </a:ext>
            </a:extLst>
          </p:cNvPr>
          <p:cNvSpPr/>
          <p:nvPr/>
        </p:nvSpPr>
        <p:spPr>
          <a:xfrm rot="14205262">
            <a:off x="6264653" y="3826087"/>
            <a:ext cx="334553" cy="339532"/>
          </a:xfrm>
          <a:prstGeom prst="pentagon">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4" name="TekstSylinder 43">
            <a:extLst>
              <a:ext uri="{FF2B5EF4-FFF2-40B4-BE49-F238E27FC236}">
                <a16:creationId xmlns:a16="http://schemas.microsoft.com/office/drawing/2014/main" id="{15D628A7-5EF9-8AA0-254F-6227E62AC4B4}"/>
              </a:ext>
            </a:extLst>
          </p:cNvPr>
          <p:cNvSpPr txBox="1"/>
          <p:nvPr/>
        </p:nvSpPr>
        <p:spPr>
          <a:xfrm>
            <a:off x="4167093" y="2588101"/>
            <a:ext cx="596638" cy="246221"/>
          </a:xfrm>
          <a:prstGeom prst="rect">
            <a:avLst/>
          </a:prstGeom>
          <a:noFill/>
        </p:spPr>
        <p:txBody>
          <a:bodyPr wrap="non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F0034"/>
                </a:solidFill>
                <a:effectLst/>
                <a:uLnTx/>
                <a:uFillTx/>
                <a:latin typeface="Arial" panose="020B0604020202020204"/>
                <a:ea typeface="+mn-ea"/>
                <a:cs typeface="+mn-cs"/>
              </a:rPr>
              <a:t>Faculty</a:t>
            </a:r>
          </a:p>
        </p:txBody>
      </p:sp>
      <p:sp>
        <p:nvSpPr>
          <p:cNvPr id="45" name="TekstSylinder 44">
            <a:extLst>
              <a:ext uri="{FF2B5EF4-FFF2-40B4-BE49-F238E27FC236}">
                <a16:creationId xmlns:a16="http://schemas.microsoft.com/office/drawing/2014/main" id="{5E7175C2-76B5-2646-082E-B4EB00B55460}"/>
              </a:ext>
            </a:extLst>
          </p:cNvPr>
          <p:cNvSpPr txBox="1"/>
          <p:nvPr/>
        </p:nvSpPr>
        <p:spPr>
          <a:xfrm>
            <a:off x="4138285" y="3749632"/>
            <a:ext cx="688009" cy="246221"/>
          </a:xfrm>
          <a:prstGeom prst="rect">
            <a:avLst/>
          </a:prstGeom>
          <a:noFill/>
        </p:spPr>
        <p:txBody>
          <a:bodyPr wrap="non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F0034"/>
                </a:solidFill>
                <a:effectLst/>
                <a:uLnTx/>
                <a:uFillTx/>
                <a:latin typeface="Arial" panose="020B0604020202020204"/>
                <a:ea typeface="+mn-ea"/>
                <a:cs typeface="+mn-cs"/>
              </a:rPr>
              <a:t>Manager</a:t>
            </a:r>
          </a:p>
        </p:txBody>
      </p:sp>
      <p:sp>
        <p:nvSpPr>
          <p:cNvPr id="46" name="TekstSylinder 45">
            <a:extLst>
              <a:ext uri="{FF2B5EF4-FFF2-40B4-BE49-F238E27FC236}">
                <a16:creationId xmlns:a16="http://schemas.microsoft.com/office/drawing/2014/main" id="{8F6DF959-6614-EEDE-4AB6-45EE283E9860}"/>
              </a:ext>
            </a:extLst>
          </p:cNvPr>
          <p:cNvSpPr txBox="1"/>
          <p:nvPr/>
        </p:nvSpPr>
        <p:spPr>
          <a:xfrm>
            <a:off x="3954191" y="4951052"/>
            <a:ext cx="1027845" cy="246221"/>
          </a:xfrm>
          <a:prstGeom prst="rect">
            <a:avLst/>
          </a:prstGeom>
          <a:noFill/>
        </p:spPr>
        <p:txBody>
          <a:bodyPr wrap="non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F0034"/>
                </a:solidFill>
                <a:effectLst/>
                <a:uLnTx/>
                <a:uFillTx/>
                <a:latin typeface="Arial" panose="020B0604020202020204"/>
                <a:ea typeface="+mn-ea"/>
                <a:cs typeface="+mn-cs"/>
              </a:rPr>
              <a:t>Master student</a:t>
            </a:r>
          </a:p>
        </p:txBody>
      </p:sp>
      <p:grpSp>
        <p:nvGrpSpPr>
          <p:cNvPr id="47" name="Gruppe 46">
            <a:extLst>
              <a:ext uri="{FF2B5EF4-FFF2-40B4-BE49-F238E27FC236}">
                <a16:creationId xmlns:a16="http://schemas.microsoft.com/office/drawing/2014/main" id="{DE9AFCF3-705A-25DE-AD1C-C5DE76EF8FE7}"/>
              </a:ext>
            </a:extLst>
          </p:cNvPr>
          <p:cNvGrpSpPr/>
          <p:nvPr/>
        </p:nvGrpSpPr>
        <p:grpSpPr>
          <a:xfrm>
            <a:off x="1229554" y="3333078"/>
            <a:ext cx="199836" cy="242226"/>
            <a:chOff x="2367751" y="2016525"/>
            <a:chExt cx="199836" cy="242226"/>
          </a:xfrm>
          <a:solidFill>
            <a:srgbClr val="FF7E79"/>
          </a:solidFill>
        </p:grpSpPr>
        <p:sp>
          <p:nvSpPr>
            <p:cNvPr id="48" name="Trekant 47">
              <a:extLst>
                <a:ext uri="{FF2B5EF4-FFF2-40B4-BE49-F238E27FC236}">
                  <a16:creationId xmlns:a16="http://schemas.microsoft.com/office/drawing/2014/main" id="{66BA1BA9-A69F-8823-9327-EB358EA480DB}"/>
                </a:ext>
              </a:extLst>
            </p:cNvPr>
            <p:cNvSpPr/>
            <p:nvPr/>
          </p:nvSpPr>
          <p:spPr>
            <a:xfrm>
              <a:off x="2367751" y="2095249"/>
              <a:ext cx="199836" cy="163502"/>
            </a:xfrm>
            <a:prstGeom prst="triangle">
              <a:avLst/>
            </a:prstGeom>
            <a:grp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9" name="Ellipse 48">
              <a:extLst>
                <a:ext uri="{FF2B5EF4-FFF2-40B4-BE49-F238E27FC236}">
                  <a16:creationId xmlns:a16="http://schemas.microsoft.com/office/drawing/2014/main" id="{32F186FB-52A1-98E8-95AB-7139790E5F14}"/>
                </a:ext>
              </a:extLst>
            </p:cNvPr>
            <p:cNvSpPr/>
            <p:nvPr/>
          </p:nvSpPr>
          <p:spPr>
            <a:xfrm>
              <a:off x="2407113" y="2016525"/>
              <a:ext cx="121112" cy="121112"/>
            </a:xfrm>
            <a:prstGeom prst="ellipse">
              <a:avLst/>
            </a:prstGeom>
            <a:grp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50" name="Gruppe 49">
            <a:extLst>
              <a:ext uri="{FF2B5EF4-FFF2-40B4-BE49-F238E27FC236}">
                <a16:creationId xmlns:a16="http://schemas.microsoft.com/office/drawing/2014/main" id="{C9FF64C0-B9FB-BC57-9217-CD503984D4E6}"/>
              </a:ext>
            </a:extLst>
          </p:cNvPr>
          <p:cNvGrpSpPr/>
          <p:nvPr/>
        </p:nvGrpSpPr>
        <p:grpSpPr>
          <a:xfrm>
            <a:off x="1211118" y="4310147"/>
            <a:ext cx="199836" cy="242226"/>
            <a:chOff x="2367751" y="2016525"/>
            <a:chExt cx="199836" cy="242226"/>
          </a:xfrm>
        </p:grpSpPr>
        <p:sp>
          <p:nvSpPr>
            <p:cNvPr id="51" name="Trekant 50">
              <a:extLst>
                <a:ext uri="{FF2B5EF4-FFF2-40B4-BE49-F238E27FC236}">
                  <a16:creationId xmlns:a16="http://schemas.microsoft.com/office/drawing/2014/main" id="{EB24AB49-E22A-3758-EB4C-E163359CF068}"/>
                </a:ext>
              </a:extLst>
            </p:cNvPr>
            <p:cNvSpPr/>
            <p:nvPr/>
          </p:nvSpPr>
          <p:spPr>
            <a:xfrm>
              <a:off x="2367751" y="2095249"/>
              <a:ext cx="199836" cy="16350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2" name="Ellipse 51">
              <a:extLst>
                <a:ext uri="{FF2B5EF4-FFF2-40B4-BE49-F238E27FC236}">
                  <a16:creationId xmlns:a16="http://schemas.microsoft.com/office/drawing/2014/main" id="{D1ADAC11-1785-76DB-EEC3-1A48589962BB}"/>
                </a:ext>
              </a:extLst>
            </p:cNvPr>
            <p:cNvSpPr/>
            <p:nvPr/>
          </p:nvSpPr>
          <p:spPr>
            <a:xfrm>
              <a:off x="2407113" y="2016525"/>
              <a:ext cx="121112" cy="12111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53" name="TekstSylinder 52">
            <a:extLst>
              <a:ext uri="{FF2B5EF4-FFF2-40B4-BE49-F238E27FC236}">
                <a16:creationId xmlns:a16="http://schemas.microsoft.com/office/drawing/2014/main" id="{3FD4168E-EEFA-DE63-3F98-0E233B8EF028}"/>
              </a:ext>
            </a:extLst>
          </p:cNvPr>
          <p:cNvSpPr txBox="1"/>
          <p:nvPr/>
        </p:nvSpPr>
        <p:spPr>
          <a:xfrm>
            <a:off x="1045758" y="3575304"/>
            <a:ext cx="596638" cy="246221"/>
          </a:xfrm>
          <a:prstGeom prst="rect">
            <a:avLst/>
          </a:prstGeom>
          <a:noFill/>
        </p:spPr>
        <p:txBody>
          <a:bodyPr wrap="non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F0034"/>
                </a:solidFill>
                <a:effectLst/>
                <a:uLnTx/>
                <a:uFillTx/>
                <a:latin typeface="Arial" panose="020B0604020202020204"/>
                <a:ea typeface="+mn-ea"/>
                <a:cs typeface="+mn-cs"/>
              </a:rPr>
              <a:t>Student</a:t>
            </a:r>
          </a:p>
        </p:txBody>
      </p:sp>
      <p:sp>
        <p:nvSpPr>
          <p:cNvPr id="54" name="TekstSylinder 53">
            <a:extLst>
              <a:ext uri="{FF2B5EF4-FFF2-40B4-BE49-F238E27FC236}">
                <a16:creationId xmlns:a16="http://schemas.microsoft.com/office/drawing/2014/main" id="{8C6F4706-E6C0-79AC-BFE4-8E557861D14D}"/>
              </a:ext>
            </a:extLst>
          </p:cNvPr>
          <p:cNvSpPr txBox="1"/>
          <p:nvPr/>
        </p:nvSpPr>
        <p:spPr>
          <a:xfrm>
            <a:off x="993216" y="4567514"/>
            <a:ext cx="652744" cy="246221"/>
          </a:xfrm>
          <a:prstGeom prst="rect">
            <a:avLst/>
          </a:prstGeom>
          <a:noFill/>
        </p:spPr>
        <p:txBody>
          <a:bodyPr wrap="non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F0034"/>
                </a:solidFill>
                <a:effectLst/>
                <a:uLnTx/>
                <a:uFillTx/>
                <a:latin typeface="Arial" panose="020B0604020202020204"/>
                <a:ea typeface="+mn-ea"/>
                <a:cs typeface="+mn-cs"/>
              </a:rPr>
              <a:t>External</a:t>
            </a:r>
          </a:p>
        </p:txBody>
      </p:sp>
      <p:sp>
        <p:nvSpPr>
          <p:cNvPr id="55" name="TekstSylinder 54">
            <a:extLst>
              <a:ext uri="{FF2B5EF4-FFF2-40B4-BE49-F238E27FC236}">
                <a16:creationId xmlns:a16="http://schemas.microsoft.com/office/drawing/2014/main" id="{907ED0A2-CD25-0730-FFE4-E830CAAC074A}"/>
              </a:ext>
            </a:extLst>
          </p:cNvPr>
          <p:cNvSpPr txBox="1"/>
          <p:nvPr/>
        </p:nvSpPr>
        <p:spPr>
          <a:xfrm>
            <a:off x="1159052" y="3738806"/>
            <a:ext cx="277640" cy="215444"/>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800" b="0" i="1" u="none" strike="noStrike" kern="1200" cap="none" spc="0" normalizeH="0" baseline="0" noProof="0">
                <a:ln>
                  <a:noFill/>
                </a:ln>
                <a:solidFill>
                  <a:srgbClr val="FFFFFF">
                    <a:lumMod val="65000"/>
                  </a:srgbClr>
                </a:solidFill>
                <a:effectLst/>
                <a:uLnTx/>
                <a:uFillTx/>
                <a:latin typeface="Arial" panose="020B0604020202020204"/>
                <a:ea typeface="+mn-ea"/>
                <a:cs typeface="+mn-cs"/>
              </a:rPr>
              <a:t>FS</a:t>
            </a:r>
          </a:p>
        </p:txBody>
      </p:sp>
      <p:sp>
        <p:nvSpPr>
          <p:cNvPr id="56" name="TekstSylinder 55">
            <a:extLst>
              <a:ext uri="{FF2B5EF4-FFF2-40B4-BE49-F238E27FC236}">
                <a16:creationId xmlns:a16="http://schemas.microsoft.com/office/drawing/2014/main" id="{253D99D7-A500-661C-1812-974F9C9FAB05}"/>
              </a:ext>
            </a:extLst>
          </p:cNvPr>
          <p:cNvSpPr txBox="1"/>
          <p:nvPr/>
        </p:nvSpPr>
        <p:spPr>
          <a:xfrm>
            <a:off x="876362" y="4744001"/>
            <a:ext cx="755335" cy="215444"/>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800" b="0" i="1" u="none" strike="noStrike" kern="1200" cap="none" spc="0" normalizeH="0" baseline="0" noProof="0" dirty="0">
                <a:ln>
                  <a:noFill/>
                </a:ln>
                <a:solidFill>
                  <a:srgbClr val="FFFFFF">
                    <a:lumMod val="65000"/>
                  </a:srgbClr>
                </a:solidFill>
                <a:effectLst/>
                <a:uLnTx/>
                <a:uFillTx/>
                <a:latin typeface="Arial" panose="020B0604020202020204"/>
                <a:ea typeface="+mn-ea"/>
                <a:cs typeface="+mn-cs"/>
              </a:rPr>
              <a:t>SAP, RI, GREG</a:t>
            </a:r>
          </a:p>
        </p:txBody>
      </p:sp>
      <p:pic>
        <p:nvPicPr>
          <p:cNvPr id="57" name="Grafikk 56" descr="Ett tannhjul">
            <a:extLst>
              <a:ext uri="{FF2B5EF4-FFF2-40B4-BE49-F238E27FC236}">
                <a16:creationId xmlns:a16="http://schemas.microsoft.com/office/drawing/2014/main" id="{0E430E98-F37F-4407-931A-76B703CF754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14877" y="3447708"/>
            <a:ext cx="508707" cy="508707"/>
          </a:xfrm>
          <a:prstGeom prst="rect">
            <a:avLst/>
          </a:prstGeom>
        </p:spPr>
      </p:pic>
      <p:sp>
        <p:nvSpPr>
          <p:cNvPr id="58" name="TekstSylinder 57">
            <a:extLst>
              <a:ext uri="{FF2B5EF4-FFF2-40B4-BE49-F238E27FC236}">
                <a16:creationId xmlns:a16="http://schemas.microsoft.com/office/drawing/2014/main" id="{B3410E2B-2CB0-EA05-F2D2-F2E0BF0ABF94}"/>
              </a:ext>
            </a:extLst>
          </p:cNvPr>
          <p:cNvSpPr txBox="1"/>
          <p:nvPr/>
        </p:nvSpPr>
        <p:spPr>
          <a:xfrm>
            <a:off x="2930470" y="2997754"/>
            <a:ext cx="478016" cy="230832"/>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lumMod val="50000"/>
                  </a:srgbClr>
                </a:solidFill>
                <a:effectLst/>
                <a:uLnTx/>
                <a:uFillTx/>
                <a:latin typeface="Arial" panose="020B0604020202020204"/>
                <a:ea typeface="+mn-ea"/>
                <a:cs typeface="+mn-cs"/>
              </a:rPr>
              <a:t>Step 1</a:t>
            </a:r>
          </a:p>
        </p:txBody>
      </p:sp>
      <p:cxnSp>
        <p:nvCxnSpPr>
          <p:cNvPr id="59" name="Rett pil 58">
            <a:extLst>
              <a:ext uri="{FF2B5EF4-FFF2-40B4-BE49-F238E27FC236}">
                <a16:creationId xmlns:a16="http://schemas.microsoft.com/office/drawing/2014/main" id="{4E02099F-B573-3CDB-7F66-7A760D01E10B}"/>
              </a:ext>
            </a:extLst>
          </p:cNvPr>
          <p:cNvCxnSpPr>
            <a:cxnSpLocks/>
            <a:stCxn id="81" idx="3"/>
          </p:cNvCxnSpPr>
          <p:nvPr/>
        </p:nvCxnSpPr>
        <p:spPr>
          <a:xfrm>
            <a:off x="1859263" y="2569132"/>
            <a:ext cx="1031815" cy="997162"/>
          </a:xfrm>
          <a:prstGeom prst="straightConnector1">
            <a:avLst/>
          </a:prstGeom>
          <a:ln>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0" name="Rett pil 59">
            <a:extLst>
              <a:ext uri="{FF2B5EF4-FFF2-40B4-BE49-F238E27FC236}">
                <a16:creationId xmlns:a16="http://schemas.microsoft.com/office/drawing/2014/main" id="{F1023A37-57D9-9C5D-A536-B4DD04099136}"/>
              </a:ext>
            </a:extLst>
          </p:cNvPr>
          <p:cNvCxnSpPr>
            <a:cxnSpLocks/>
            <a:endCxn id="44" idx="1"/>
          </p:cNvCxnSpPr>
          <p:nvPr/>
        </p:nvCxnSpPr>
        <p:spPr>
          <a:xfrm flipV="1">
            <a:off x="3411667" y="2711212"/>
            <a:ext cx="755426" cy="876918"/>
          </a:xfrm>
          <a:prstGeom prst="straightConnector1">
            <a:avLst/>
          </a:prstGeom>
          <a:ln>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1" name="Rett pil 60">
            <a:extLst>
              <a:ext uri="{FF2B5EF4-FFF2-40B4-BE49-F238E27FC236}">
                <a16:creationId xmlns:a16="http://schemas.microsoft.com/office/drawing/2014/main" id="{15F841E3-DE3D-498C-970E-4758C8F9815D}"/>
              </a:ext>
            </a:extLst>
          </p:cNvPr>
          <p:cNvCxnSpPr>
            <a:cxnSpLocks/>
          </p:cNvCxnSpPr>
          <p:nvPr/>
        </p:nvCxnSpPr>
        <p:spPr>
          <a:xfrm flipV="1">
            <a:off x="4828606" y="2569671"/>
            <a:ext cx="1319108" cy="6350"/>
          </a:xfrm>
          <a:prstGeom prst="straightConnector1">
            <a:avLst/>
          </a:prstGeom>
          <a:ln>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62" name="Picture 2" descr="Users and Permissions | Logistics software features | Waybill.work">
            <a:extLst>
              <a:ext uri="{FF2B5EF4-FFF2-40B4-BE49-F238E27FC236}">
                <a16:creationId xmlns:a16="http://schemas.microsoft.com/office/drawing/2014/main" id="{6A64341D-BD69-3AF1-9D58-9A4948D934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3080" y="3074308"/>
            <a:ext cx="2202496" cy="938455"/>
          </a:xfrm>
          <a:prstGeom prst="rect">
            <a:avLst/>
          </a:prstGeom>
          <a:noFill/>
          <a:extLst>
            <a:ext uri="{909E8E84-426E-40DD-AFC4-6F175D3DCCD1}">
              <a14:hiddenFill xmlns:a14="http://schemas.microsoft.com/office/drawing/2010/main">
                <a:solidFill>
                  <a:srgbClr val="FFFFFF"/>
                </a:solidFill>
              </a14:hiddenFill>
            </a:ext>
          </a:extLst>
        </p:spPr>
      </p:pic>
      <p:sp>
        <p:nvSpPr>
          <p:cNvPr id="63" name="Femkant 62">
            <a:extLst>
              <a:ext uri="{FF2B5EF4-FFF2-40B4-BE49-F238E27FC236}">
                <a16:creationId xmlns:a16="http://schemas.microsoft.com/office/drawing/2014/main" id="{79A68271-45E5-F975-C209-C80E9E9DF0AF}"/>
              </a:ext>
            </a:extLst>
          </p:cNvPr>
          <p:cNvSpPr/>
          <p:nvPr/>
        </p:nvSpPr>
        <p:spPr>
          <a:xfrm rot="14998353">
            <a:off x="10708586" y="3450030"/>
            <a:ext cx="375056" cy="339532"/>
          </a:xfrm>
          <a:prstGeom prst="pentagon">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4" name="Femkant 63">
            <a:extLst>
              <a:ext uri="{FF2B5EF4-FFF2-40B4-BE49-F238E27FC236}">
                <a16:creationId xmlns:a16="http://schemas.microsoft.com/office/drawing/2014/main" id="{8D379F14-2002-E9F3-7B67-CF57426750F6}"/>
              </a:ext>
            </a:extLst>
          </p:cNvPr>
          <p:cNvSpPr/>
          <p:nvPr/>
        </p:nvSpPr>
        <p:spPr>
          <a:xfrm rot="17203765">
            <a:off x="10715730" y="3688808"/>
            <a:ext cx="375056" cy="339532"/>
          </a:xfrm>
          <a:prstGeom prst="pentagon">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65" name="Rett pil 64">
            <a:extLst>
              <a:ext uri="{FF2B5EF4-FFF2-40B4-BE49-F238E27FC236}">
                <a16:creationId xmlns:a16="http://schemas.microsoft.com/office/drawing/2014/main" id="{F67C3E7C-1BB6-AD8A-8191-783CFAFD5AA2}"/>
              </a:ext>
            </a:extLst>
          </p:cNvPr>
          <p:cNvCxnSpPr>
            <a:cxnSpLocks/>
          </p:cNvCxnSpPr>
          <p:nvPr/>
        </p:nvCxnSpPr>
        <p:spPr>
          <a:xfrm>
            <a:off x="7167768" y="2631773"/>
            <a:ext cx="989122" cy="697612"/>
          </a:xfrm>
          <a:prstGeom prst="straightConnector1">
            <a:avLst/>
          </a:prstGeom>
          <a:ln>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6" name="Rett pil 65">
            <a:extLst>
              <a:ext uri="{FF2B5EF4-FFF2-40B4-BE49-F238E27FC236}">
                <a16:creationId xmlns:a16="http://schemas.microsoft.com/office/drawing/2014/main" id="{D65048FA-DBD8-8B1E-3630-6DB222177C10}"/>
              </a:ext>
            </a:extLst>
          </p:cNvPr>
          <p:cNvCxnSpPr>
            <a:cxnSpLocks/>
          </p:cNvCxnSpPr>
          <p:nvPr/>
        </p:nvCxnSpPr>
        <p:spPr>
          <a:xfrm>
            <a:off x="3540368" y="3718932"/>
            <a:ext cx="553795" cy="0"/>
          </a:xfrm>
          <a:prstGeom prst="straightConnector1">
            <a:avLst/>
          </a:prstGeom>
          <a:ln>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7" name="Rett pil 66">
            <a:extLst>
              <a:ext uri="{FF2B5EF4-FFF2-40B4-BE49-F238E27FC236}">
                <a16:creationId xmlns:a16="http://schemas.microsoft.com/office/drawing/2014/main" id="{AC56D061-C288-DC7A-02D0-BBFBC58CD4E6}"/>
              </a:ext>
            </a:extLst>
          </p:cNvPr>
          <p:cNvCxnSpPr>
            <a:cxnSpLocks/>
          </p:cNvCxnSpPr>
          <p:nvPr/>
        </p:nvCxnSpPr>
        <p:spPr>
          <a:xfrm>
            <a:off x="4828606" y="3718932"/>
            <a:ext cx="1358347" cy="30700"/>
          </a:xfrm>
          <a:prstGeom prst="straightConnector1">
            <a:avLst/>
          </a:prstGeom>
          <a:ln>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8" name="Rett pil 67">
            <a:extLst>
              <a:ext uri="{FF2B5EF4-FFF2-40B4-BE49-F238E27FC236}">
                <a16:creationId xmlns:a16="http://schemas.microsoft.com/office/drawing/2014/main" id="{AFC79E12-157E-381B-559C-C36EAC64AF87}"/>
              </a:ext>
            </a:extLst>
          </p:cNvPr>
          <p:cNvCxnSpPr>
            <a:cxnSpLocks/>
          </p:cNvCxnSpPr>
          <p:nvPr/>
        </p:nvCxnSpPr>
        <p:spPr>
          <a:xfrm flipV="1">
            <a:off x="7167768" y="3649379"/>
            <a:ext cx="978243" cy="141511"/>
          </a:xfrm>
          <a:prstGeom prst="straightConnector1">
            <a:avLst/>
          </a:prstGeom>
          <a:ln>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69" name="Grafikk 68" descr="Ett tannhjul">
            <a:extLst>
              <a:ext uri="{FF2B5EF4-FFF2-40B4-BE49-F238E27FC236}">
                <a16:creationId xmlns:a16="http://schemas.microsoft.com/office/drawing/2014/main" id="{7C0CB645-108D-6249-CB9E-939577D323B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92952" y="3387535"/>
            <a:ext cx="508707" cy="508707"/>
          </a:xfrm>
          <a:prstGeom prst="rect">
            <a:avLst/>
          </a:prstGeom>
        </p:spPr>
      </p:pic>
      <p:sp>
        <p:nvSpPr>
          <p:cNvPr id="70" name="TekstSylinder 69">
            <a:extLst>
              <a:ext uri="{FF2B5EF4-FFF2-40B4-BE49-F238E27FC236}">
                <a16:creationId xmlns:a16="http://schemas.microsoft.com/office/drawing/2014/main" id="{A62FAA22-C533-12B9-3AA1-5F3CCFD07F07}"/>
              </a:ext>
            </a:extLst>
          </p:cNvPr>
          <p:cNvSpPr txBox="1"/>
          <p:nvPr/>
        </p:nvSpPr>
        <p:spPr>
          <a:xfrm>
            <a:off x="8208545" y="2937581"/>
            <a:ext cx="518091" cy="230832"/>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lumMod val="50000"/>
                  </a:srgbClr>
                </a:solidFill>
                <a:effectLst/>
                <a:uLnTx/>
                <a:uFillTx/>
                <a:latin typeface="Arial" panose="020B0604020202020204"/>
                <a:ea typeface="+mn-ea"/>
                <a:cs typeface="+mn-cs"/>
              </a:rPr>
              <a:t>Step 2</a:t>
            </a:r>
          </a:p>
        </p:txBody>
      </p:sp>
      <p:cxnSp>
        <p:nvCxnSpPr>
          <p:cNvPr id="71" name="Rett pil 70">
            <a:extLst>
              <a:ext uri="{FF2B5EF4-FFF2-40B4-BE49-F238E27FC236}">
                <a16:creationId xmlns:a16="http://schemas.microsoft.com/office/drawing/2014/main" id="{C58D08C0-FE73-3C75-4883-C06A61E93C6C}"/>
              </a:ext>
            </a:extLst>
          </p:cNvPr>
          <p:cNvCxnSpPr>
            <a:cxnSpLocks/>
          </p:cNvCxnSpPr>
          <p:nvPr/>
        </p:nvCxnSpPr>
        <p:spPr>
          <a:xfrm>
            <a:off x="8886067" y="3572676"/>
            <a:ext cx="907348" cy="0"/>
          </a:xfrm>
          <a:prstGeom prst="straightConnector1">
            <a:avLst/>
          </a:prstGeom>
          <a:ln>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72" name="Gruppe 71">
            <a:extLst>
              <a:ext uri="{FF2B5EF4-FFF2-40B4-BE49-F238E27FC236}">
                <a16:creationId xmlns:a16="http://schemas.microsoft.com/office/drawing/2014/main" id="{7F97E768-36C0-7EA6-0B2B-A1201ACD0DAA}"/>
              </a:ext>
            </a:extLst>
          </p:cNvPr>
          <p:cNvGrpSpPr/>
          <p:nvPr/>
        </p:nvGrpSpPr>
        <p:grpSpPr>
          <a:xfrm>
            <a:off x="5699342" y="4450030"/>
            <a:ext cx="2202496" cy="1012201"/>
            <a:chOff x="5699342" y="4450030"/>
            <a:chExt cx="2202496" cy="1012201"/>
          </a:xfrm>
        </p:grpSpPr>
        <p:pic>
          <p:nvPicPr>
            <p:cNvPr id="73" name="Picture 2" descr="Users and Permissions | Logistics software features | Waybill.work">
              <a:extLst>
                <a:ext uri="{FF2B5EF4-FFF2-40B4-BE49-F238E27FC236}">
                  <a16:creationId xmlns:a16="http://schemas.microsoft.com/office/drawing/2014/main" id="{40E27B19-CACC-3E26-D306-20DB627085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9342" y="4450030"/>
              <a:ext cx="2202496" cy="938455"/>
            </a:xfrm>
            <a:prstGeom prst="rect">
              <a:avLst/>
            </a:prstGeom>
            <a:noFill/>
            <a:extLst>
              <a:ext uri="{909E8E84-426E-40DD-AFC4-6F175D3DCCD1}">
                <a14:hiddenFill xmlns:a14="http://schemas.microsoft.com/office/drawing/2010/main">
                  <a:solidFill>
                    <a:srgbClr val="FFFFFF"/>
                  </a:solidFill>
                </a14:hiddenFill>
              </a:ext>
            </a:extLst>
          </p:spPr>
        </p:pic>
        <p:sp>
          <p:nvSpPr>
            <p:cNvPr id="74" name="Femkant 73">
              <a:extLst>
                <a:ext uri="{FF2B5EF4-FFF2-40B4-BE49-F238E27FC236}">
                  <a16:creationId xmlns:a16="http://schemas.microsoft.com/office/drawing/2014/main" id="{83A6124C-2BE4-BA9F-E033-904957246750}"/>
                </a:ext>
              </a:extLst>
            </p:cNvPr>
            <p:cNvSpPr/>
            <p:nvPr/>
          </p:nvSpPr>
          <p:spPr>
            <a:xfrm rot="12316703">
              <a:off x="6319715" y="4844917"/>
              <a:ext cx="334553" cy="339532"/>
            </a:xfrm>
            <a:prstGeom prst="pentagon">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5" name="Femkant 74">
              <a:extLst>
                <a:ext uri="{FF2B5EF4-FFF2-40B4-BE49-F238E27FC236}">
                  <a16:creationId xmlns:a16="http://schemas.microsoft.com/office/drawing/2014/main" id="{01BB2741-FA06-9D5D-DE18-A93714A7D19A}"/>
                </a:ext>
              </a:extLst>
            </p:cNvPr>
            <p:cNvSpPr/>
            <p:nvPr/>
          </p:nvSpPr>
          <p:spPr>
            <a:xfrm rot="14205262">
              <a:off x="6333828" y="5125189"/>
              <a:ext cx="334553" cy="339532"/>
            </a:xfrm>
            <a:prstGeom prst="pentagon">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6" name="Femkant 75">
              <a:extLst>
                <a:ext uri="{FF2B5EF4-FFF2-40B4-BE49-F238E27FC236}">
                  <a16:creationId xmlns:a16="http://schemas.microsoft.com/office/drawing/2014/main" id="{4780CF9A-4B50-D10C-ED86-78609F2C0968}"/>
                </a:ext>
              </a:extLst>
            </p:cNvPr>
            <p:cNvSpPr/>
            <p:nvPr/>
          </p:nvSpPr>
          <p:spPr>
            <a:xfrm rot="17203765">
              <a:off x="6921916" y="5085593"/>
              <a:ext cx="375056" cy="339532"/>
            </a:xfrm>
            <a:prstGeom prst="pentagon">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7" name="Femkant 76">
              <a:extLst>
                <a:ext uri="{FF2B5EF4-FFF2-40B4-BE49-F238E27FC236}">
                  <a16:creationId xmlns:a16="http://schemas.microsoft.com/office/drawing/2014/main" id="{1DA0828B-3416-D673-7602-FC80F3623CD5}"/>
                </a:ext>
              </a:extLst>
            </p:cNvPr>
            <p:cNvSpPr/>
            <p:nvPr/>
          </p:nvSpPr>
          <p:spPr>
            <a:xfrm rot="14695167">
              <a:off x="6925862" y="4803240"/>
              <a:ext cx="375056" cy="339532"/>
            </a:xfrm>
            <a:prstGeom prst="pentagon">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78" name="Femkant 77">
            <a:extLst>
              <a:ext uri="{FF2B5EF4-FFF2-40B4-BE49-F238E27FC236}">
                <a16:creationId xmlns:a16="http://schemas.microsoft.com/office/drawing/2014/main" id="{F80CBE6A-F7CF-BF65-74F8-067F8E84E858}"/>
              </a:ext>
            </a:extLst>
          </p:cNvPr>
          <p:cNvSpPr/>
          <p:nvPr/>
        </p:nvSpPr>
        <p:spPr>
          <a:xfrm rot="17203765">
            <a:off x="6923658" y="3785630"/>
            <a:ext cx="375056" cy="339532"/>
          </a:xfrm>
          <a:prstGeom prst="pentagon">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9" name="Rektangel 78">
            <a:extLst>
              <a:ext uri="{FF2B5EF4-FFF2-40B4-BE49-F238E27FC236}">
                <a16:creationId xmlns:a16="http://schemas.microsoft.com/office/drawing/2014/main" id="{50108505-5B55-F5A3-9AC1-73B64B09E1C7}"/>
              </a:ext>
            </a:extLst>
          </p:cNvPr>
          <p:cNvSpPr/>
          <p:nvPr/>
        </p:nvSpPr>
        <p:spPr>
          <a:xfrm>
            <a:off x="6104510" y="4431676"/>
            <a:ext cx="1346956" cy="999344"/>
          </a:xfrm>
          <a:prstGeom prst="rect">
            <a:avLst/>
          </a:prstGeom>
          <a:solidFill>
            <a:srgbClr val="FFFFFF">
              <a:alpha val="7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0" name="Rektangel 79">
            <a:extLst>
              <a:ext uri="{FF2B5EF4-FFF2-40B4-BE49-F238E27FC236}">
                <a16:creationId xmlns:a16="http://schemas.microsoft.com/office/drawing/2014/main" id="{A4F4A58B-EB07-387B-8262-68E13672B9FA}"/>
              </a:ext>
            </a:extLst>
          </p:cNvPr>
          <p:cNvSpPr/>
          <p:nvPr/>
        </p:nvSpPr>
        <p:spPr>
          <a:xfrm>
            <a:off x="9923599" y="3050697"/>
            <a:ext cx="1285247" cy="112849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1" name="Rektangel 80">
            <a:extLst>
              <a:ext uri="{FF2B5EF4-FFF2-40B4-BE49-F238E27FC236}">
                <a16:creationId xmlns:a16="http://schemas.microsoft.com/office/drawing/2014/main" id="{51BEFF6A-E155-EE4A-B406-881F174A58D0}"/>
              </a:ext>
            </a:extLst>
          </p:cNvPr>
          <p:cNvSpPr/>
          <p:nvPr/>
        </p:nvSpPr>
        <p:spPr>
          <a:xfrm>
            <a:off x="805733" y="2200682"/>
            <a:ext cx="1053530" cy="7369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2" name="Rektangel 81">
            <a:extLst>
              <a:ext uri="{FF2B5EF4-FFF2-40B4-BE49-F238E27FC236}">
                <a16:creationId xmlns:a16="http://schemas.microsoft.com/office/drawing/2014/main" id="{5DA42C4E-DACF-5A38-16A3-66FA12B7108E}"/>
              </a:ext>
            </a:extLst>
          </p:cNvPr>
          <p:cNvSpPr/>
          <p:nvPr/>
        </p:nvSpPr>
        <p:spPr>
          <a:xfrm>
            <a:off x="788882" y="3194364"/>
            <a:ext cx="1053530" cy="7369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3" name="Rektangel 82">
            <a:extLst>
              <a:ext uri="{FF2B5EF4-FFF2-40B4-BE49-F238E27FC236}">
                <a16:creationId xmlns:a16="http://schemas.microsoft.com/office/drawing/2014/main" id="{FDC0D3BE-4831-5933-8998-7FEB5310ED1D}"/>
              </a:ext>
            </a:extLst>
          </p:cNvPr>
          <p:cNvSpPr/>
          <p:nvPr/>
        </p:nvSpPr>
        <p:spPr>
          <a:xfrm>
            <a:off x="772031" y="4188046"/>
            <a:ext cx="1053530" cy="7369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4" name="TekstSylinder 83">
            <a:extLst>
              <a:ext uri="{FF2B5EF4-FFF2-40B4-BE49-F238E27FC236}">
                <a16:creationId xmlns:a16="http://schemas.microsoft.com/office/drawing/2014/main" id="{9584BEC8-3259-7F62-09DE-C194C60ECA75}"/>
              </a:ext>
            </a:extLst>
          </p:cNvPr>
          <p:cNvSpPr txBox="1"/>
          <p:nvPr/>
        </p:nvSpPr>
        <p:spPr>
          <a:xfrm>
            <a:off x="608324" y="1137490"/>
            <a:ext cx="1458733" cy="338554"/>
          </a:xfrm>
          <a:prstGeom prst="rect">
            <a:avLst/>
          </a:prstGeom>
          <a:noFill/>
        </p:spPr>
        <p:txBody>
          <a:bodyPr wrap="none" rtlCol="0">
            <a:spAutoFit/>
          </a:bodyPr>
          <a:lstStyle/>
          <a:p>
            <a:r>
              <a:rPr lang="en-GB" sz="1600" dirty="0">
                <a:solidFill>
                  <a:schemeClr val="tx1">
                    <a:lumMod val="50000"/>
                    <a:lumOff val="50000"/>
                  </a:schemeClr>
                </a:solidFill>
              </a:rPr>
              <a:t>Source systems</a:t>
            </a:r>
          </a:p>
        </p:txBody>
      </p:sp>
      <p:sp>
        <p:nvSpPr>
          <p:cNvPr id="85" name="TekstSylinder 84">
            <a:extLst>
              <a:ext uri="{FF2B5EF4-FFF2-40B4-BE49-F238E27FC236}">
                <a16:creationId xmlns:a16="http://schemas.microsoft.com/office/drawing/2014/main" id="{D620BDE4-47DE-1215-0745-52EECBBD9671}"/>
              </a:ext>
            </a:extLst>
          </p:cNvPr>
          <p:cNvSpPr txBox="1"/>
          <p:nvPr/>
        </p:nvSpPr>
        <p:spPr>
          <a:xfrm>
            <a:off x="5022573" y="1078367"/>
            <a:ext cx="1346522" cy="338554"/>
          </a:xfrm>
          <a:prstGeom prst="rect">
            <a:avLst/>
          </a:prstGeom>
          <a:noFill/>
        </p:spPr>
        <p:txBody>
          <a:bodyPr wrap="none" rtlCol="0">
            <a:spAutoFit/>
          </a:bodyPr>
          <a:lstStyle/>
          <a:p>
            <a:r>
              <a:rPr lang="en-GB" sz="1600" dirty="0">
                <a:solidFill>
                  <a:schemeClr val="tx1">
                    <a:lumMod val="50000"/>
                    <a:lumOff val="50000"/>
                  </a:schemeClr>
                </a:solidFill>
              </a:rPr>
              <a:t>Rapid Identity</a:t>
            </a:r>
          </a:p>
        </p:txBody>
      </p:sp>
      <p:sp>
        <p:nvSpPr>
          <p:cNvPr id="86" name="TekstSylinder 85">
            <a:extLst>
              <a:ext uri="{FF2B5EF4-FFF2-40B4-BE49-F238E27FC236}">
                <a16:creationId xmlns:a16="http://schemas.microsoft.com/office/drawing/2014/main" id="{F8191A3E-9ABE-0FFB-61B5-3C13CAE9D3CB}"/>
              </a:ext>
            </a:extLst>
          </p:cNvPr>
          <p:cNvSpPr txBox="1"/>
          <p:nvPr/>
        </p:nvSpPr>
        <p:spPr>
          <a:xfrm>
            <a:off x="9832778" y="1091880"/>
            <a:ext cx="1404808" cy="338554"/>
          </a:xfrm>
          <a:prstGeom prst="rect">
            <a:avLst/>
          </a:prstGeom>
          <a:noFill/>
        </p:spPr>
        <p:txBody>
          <a:bodyPr wrap="none" rtlCol="0">
            <a:spAutoFit/>
          </a:bodyPr>
          <a:lstStyle/>
          <a:p>
            <a:r>
              <a:rPr lang="en-GB" sz="1600" dirty="0">
                <a:solidFill>
                  <a:schemeClr val="tx1">
                    <a:lumMod val="50000"/>
                    <a:lumOff val="50000"/>
                  </a:schemeClr>
                </a:solidFill>
              </a:rPr>
              <a:t>Target systems</a:t>
            </a:r>
          </a:p>
        </p:txBody>
      </p:sp>
    </p:spTree>
    <p:extLst>
      <p:ext uri="{BB962C8B-B14F-4D97-AF65-F5344CB8AC3E}">
        <p14:creationId xmlns:p14="http://schemas.microsoft.com/office/powerpoint/2010/main" val="75091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64"/>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3" grpId="1" animBg="1"/>
      <p:bldP spid="64" grpId="0" animBg="1"/>
      <p:bldP spid="64"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6832307-3823-9874-9E9F-771E986AAD02}"/>
              </a:ext>
            </a:extLst>
          </p:cNvPr>
          <p:cNvSpPr>
            <a:spLocks noGrp="1"/>
          </p:cNvSpPr>
          <p:nvPr>
            <p:ph type="title"/>
          </p:nvPr>
        </p:nvSpPr>
        <p:spPr/>
        <p:txBody>
          <a:bodyPr/>
          <a:lstStyle/>
          <a:p>
            <a:r>
              <a:rPr lang="en-GB" dirty="0"/>
              <a:t>Security Implications</a:t>
            </a:r>
          </a:p>
        </p:txBody>
      </p:sp>
      <p:sp>
        <p:nvSpPr>
          <p:cNvPr id="3" name="Plassholder for innhold 2">
            <a:extLst>
              <a:ext uri="{FF2B5EF4-FFF2-40B4-BE49-F238E27FC236}">
                <a16:creationId xmlns:a16="http://schemas.microsoft.com/office/drawing/2014/main" id="{F482F40A-86DC-B443-0C4E-1F872BA4EBD9}"/>
              </a:ext>
            </a:extLst>
          </p:cNvPr>
          <p:cNvSpPr>
            <a:spLocks noGrp="1"/>
          </p:cNvSpPr>
          <p:nvPr>
            <p:ph idx="1"/>
          </p:nvPr>
        </p:nvSpPr>
        <p:spPr/>
        <p:txBody>
          <a:bodyPr/>
          <a:lstStyle/>
          <a:p>
            <a:r>
              <a:rPr lang="en-GB" sz="3600" dirty="0"/>
              <a:t>Focus on the Individual, not the Accounts</a:t>
            </a:r>
          </a:p>
          <a:p>
            <a:r>
              <a:rPr lang="en-GB" sz="3600" dirty="0"/>
              <a:t>ONE account pr. person gives better assurance and lower licences cost</a:t>
            </a:r>
          </a:p>
          <a:p>
            <a:r>
              <a:rPr lang="en-GB" sz="3600" dirty="0"/>
              <a:t>Standardize and Minimize the Birthrights for all groups – Keep it as simple as possible</a:t>
            </a:r>
          </a:p>
          <a:p>
            <a:endParaRPr lang="en-GB" dirty="0"/>
          </a:p>
        </p:txBody>
      </p:sp>
    </p:spTree>
    <p:extLst>
      <p:ext uri="{BB962C8B-B14F-4D97-AF65-F5344CB8AC3E}">
        <p14:creationId xmlns:p14="http://schemas.microsoft.com/office/powerpoint/2010/main" val="876362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A368C-EA39-D88B-AFC6-783EED3A95A2}"/>
            </a:ext>
          </a:extLst>
        </p:cNvPr>
        <p:cNvGrpSpPr/>
        <p:nvPr/>
      </p:nvGrpSpPr>
      <p:grpSpPr>
        <a:xfrm>
          <a:off x="0" y="0"/>
          <a:ext cx="0" cy="0"/>
          <a:chOff x="0" y="0"/>
          <a:chExt cx="0" cy="0"/>
        </a:xfrm>
      </p:grpSpPr>
      <p:sp>
        <p:nvSpPr>
          <p:cNvPr id="5" name="TekstSylinder 4">
            <a:extLst>
              <a:ext uri="{FF2B5EF4-FFF2-40B4-BE49-F238E27FC236}">
                <a16:creationId xmlns:a16="http://schemas.microsoft.com/office/drawing/2014/main" id="{195A4F75-8265-8D38-F528-969E104E9F6F}"/>
              </a:ext>
            </a:extLst>
          </p:cNvPr>
          <p:cNvSpPr txBox="1"/>
          <p:nvPr/>
        </p:nvSpPr>
        <p:spPr>
          <a:xfrm>
            <a:off x="8355558" y="3553418"/>
            <a:ext cx="3819822" cy="3347070"/>
          </a:xfrm>
          <a:prstGeom prst="rect">
            <a:avLst/>
          </a:prstGeom>
          <a:noFill/>
        </p:spPr>
        <p:txBody>
          <a:bodyPr wrap="square" rtlCol="0">
            <a:spAutoFit/>
          </a:bodyPr>
          <a:lstStyle/>
          <a:p>
            <a:pPr marL="342891" indent="-342891"/>
            <a:r>
              <a:rPr lang="en-GB" b="1" noProof="0" dirty="0"/>
              <a:t>More effective operation</a:t>
            </a:r>
          </a:p>
          <a:p>
            <a:pPr marL="185738" indent="-185738">
              <a:spcAft>
                <a:spcPts val="300"/>
              </a:spcAft>
              <a:buFontTx/>
              <a:buChar char="-"/>
            </a:pPr>
            <a:r>
              <a:rPr lang="en-GB" sz="1600" noProof="0" dirty="0"/>
              <a:t>Enhanced standardization; one common model for roles - RBAC /ABAC</a:t>
            </a:r>
          </a:p>
          <a:p>
            <a:pPr marL="185738" indent="-185738">
              <a:spcAft>
                <a:spcPts val="300"/>
              </a:spcAft>
              <a:buFontTx/>
              <a:buChar char="-"/>
            </a:pPr>
            <a:r>
              <a:rPr lang="en-GB" sz="1600" noProof="0" dirty="0"/>
              <a:t>Processes are partly or fully automized</a:t>
            </a:r>
          </a:p>
          <a:p>
            <a:pPr marL="185738" indent="-185738">
              <a:spcAft>
                <a:spcPts val="300"/>
              </a:spcAft>
              <a:buFontTx/>
              <a:buChar char="-"/>
            </a:pPr>
            <a:r>
              <a:rPr lang="en-GB" sz="1600" noProof="0" dirty="0"/>
              <a:t>Removed double work</a:t>
            </a:r>
          </a:p>
          <a:p>
            <a:pPr marL="185738" indent="-185738">
              <a:spcAft>
                <a:spcPts val="300"/>
              </a:spcAft>
              <a:buFontTx/>
              <a:buChar char="-"/>
            </a:pPr>
            <a:r>
              <a:rPr lang="en-GB" sz="1600" noProof="0" dirty="0"/>
              <a:t>Saved licence costs because reduced number of accounts and stricter provisioning of accounts</a:t>
            </a:r>
          </a:p>
          <a:p>
            <a:pPr marL="185738" indent="-185738">
              <a:spcAft>
                <a:spcPts val="300"/>
              </a:spcAft>
              <a:buFontTx/>
              <a:buChar char="-"/>
            </a:pPr>
            <a:r>
              <a:rPr lang="en-GB" sz="1600" noProof="0" dirty="0"/>
              <a:t>Key cards are provided with pictures and pin codes from the process: “Activation of user account” </a:t>
            </a:r>
          </a:p>
          <a:p>
            <a:pPr marL="185738" indent="-185738">
              <a:spcAft>
                <a:spcPts val="300"/>
              </a:spcAft>
              <a:buFontTx/>
              <a:buChar char="-"/>
            </a:pPr>
            <a:r>
              <a:rPr lang="en-GB" sz="1600" noProof="0" dirty="0"/>
              <a:t>Better student mobility</a:t>
            </a:r>
          </a:p>
        </p:txBody>
      </p:sp>
      <p:pic>
        <p:nvPicPr>
          <p:cNvPr id="6" name="Picture 3">
            <a:extLst>
              <a:ext uri="{FF2B5EF4-FFF2-40B4-BE49-F238E27FC236}">
                <a16:creationId xmlns:a16="http://schemas.microsoft.com/office/drawing/2014/main" id="{AC3EB5A5-8E4D-1B91-BE84-1F674C89A289}"/>
              </a:ext>
            </a:extLst>
          </p:cNvPr>
          <p:cNvPicPr>
            <a:picLocks noChangeAspect="1" noChangeArrowheads="1"/>
          </p:cNvPicPr>
          <p:nvPr/>
        </p:nvPicPr>
        <p:blipFill>
          <a:blip r:embed="rId3" cstate="print"/>
          <a:srcRect/>
          <a:stretch>
            <a:fillRect/>
          </a:stretch>
        </p:blipFill>
        <p:spPr bwMode="auto">
          <a:xfrm>
            <a:off x="8471036" y="1353946"/>
            <a:ext cx="3144391" cy="1924783"/>
          </a:xfrm>
          <a:prstGeom prst="rect">
            <a:avLst/>
          </a:prstGeom>
          <a:noFill/>
          <a:ln w="9525">
            <a:noFill/>
            <a:miter lim="800000"/>
            <a:headEnd/>
            <a:tailEnd/>
          </a:ln>
          <a:effectLst/>
        </p:spPr>
      </p:pic>
      <p:sp>
        <p:nvSpPr>
          <p:cNvPr id="8" name="TekstSylinder 7">
            <a:extLst>
              <a:ext uri="{FF2B5EF4-FFF2-40B4-BE49-F238E27FC236}">
                <a16:creationId xmlns:a16="http://schemas.microsoft.com/office/drawing/2014/main" id="{14D678F4-4932-B6D0-8D14-1596E434D82D}"/>
              </a:ext>
            </a:extLst>
          </p:cNvPr>
          <p:cNvSpPr txBox="1"/>
          <p:nvPr/>
        </p:nvSpPr>
        <p:spPr>
          <a:xfrm>
            <a:off x="4789715" y="3553418"/>
            <a:ext cx="3681321" cy="3308598"/>
          </a:xfrm>
          <a:prstGeom prst="rect">
            <a:avLst/>
          </a:prstGeom>
          <a:noFill/>
        </p:spPr>
        <p:txBody>
          <a:bodyPr wrap="square" rtlCol="0">
            <a:spAutoFit/>
          </a:bodyPr>
          <a:lstStyle/>
          <a:p>
            <a:pPr marL="342891" indent="-342891"/>
            <a:r>
              <a:rPr lang="en-GB" b="1" noProof="0" dirty="0"/>
              <a:t>Security &amp; compliance</a:t>
            </a:r>
          </a:p>
          <a:p>
            <a:pPr marL="185738" indent="-185738">
              <a:spcAft>
                <a:spcPts val="600"/>
              </a:spcAft>
              <a:buFontTx/>
              <a:buChar char="-"/>
            </a:pPr>
            <a:r>
              <a:rPr lang="en-GB" sz="1600" noProof="0" dirty="0"/>
              <a:t>Automatic provisioning and termination of accesses according to the study’s / employment’s time frames</a:t>
            </a:r>
          </a:p>
          <a:p>
            <a:pPr marL="185738" indent="-185738">
              <a:spcAft>
                <a:spcPts val="600"/>
              </a:spcAft>
              <a:buFontTx/>
              <a:buChar char="-"/>
            </a:pPr>
            <a:r>
              <a:rPr lang="en-GB" sz="1600" noProof="0" dirty="0"/>
              <a:t>Better control of accesses as they are according to the service level needed. Special accesses can be controlled by control procedures</a:t>
            </a:r>
          </a:p>
          <a:p>
            <a:pPr marL="185738" indent="-185738">
              <a:spcAft>
                <a:spcPts val="600"/>
              </a:spcAft>
              <a:buFontTx/>
              <a:buChar char="-"/>
            </a:pPr>
            <a:r>
              <a:rPr lang="en-GB" sz="1600" noProof="0" dirty="0"/>
              <a:t>Multiple disciplines have worked together during implementation which has given  better ownership</a:t>
            </a:r>
          </a:p>
          <a:p>
            <a:pPr marL="185738" indent="-185738">
              <a:spcAft>
                <a:spcPts val="600"/>
              </a:spcAft>
              <a:buFontTx/>
              <a:buChar char="-"/>
            </a:pPr>
            <a:r>
              <a:rPr lang="en-GB" sz="1600" noProof="0" dirty="0"/>
              <a:t>Obsolete accounts are removed</a:t>
            </a:r>
          </a:p>
        </p:txBody>
      </p:sp>
      <p:pic>
        <p:nvPicPr>
          <p:cNvPr id="12" name="Picture 6">
            <a:extLst>
              <a:ext uri="{FF2B5EF4-FFF2-40B4-BE49-F238E27FC236}">
                <a16:creationId xmlns:a16="http://schemas.microsoft.com/office/drawing/2014/main" id="{6D9DF07C-1769-29BC-30F1-1571AE81FFA7}"/>
              </a:ext>
            </a:extLst>
          </p:cNvPr>
          <p:cNvPicPr>
            <a:picLocks noChangeAspect="1" noChangeArrowheads="1"/>
          </p:cNvPicPr>
          <p:nvPr/>
        </p:nvPicPr>
        <p:blipFill>
          <a:blip r:embed="rId4" cstate="print"/>
          <a:srcRect/>
          <a:stretch>
            <a:fillRect/>
          </a:stretch>
        </p:blipFill>
        <p:spPr bwMode="auto">
          <a:xfrm>
            <a:off x="5458576" y="1404025"/>
            <a:ext cx="1841914" cy="2025113"/>
          </a:xfrm>
          <a:prstGeom prst="rect">
            <a:avLst/>
          </a:prstGeom>
          <a:noFill/>
          <a:ln w="9525">
            <a:noFill/>
            <a:miter lim="800000"/>
            <a:headEnd/>
            <a:tailEnd/>
          </a:ln>
          <a:effectLst/>
        </p:spPr>
      </p:pic>
      <p:sp>
        <p:nvSpPr>
          <p:cNvPr id="7" name="TekstSylinder 6">
            <a:extLst>
              <a:ext uri="{FF2B5EF4-FFF2-40B4-BE49-F238E27FC236}">
                <a16:creationId xmlns:a16="http://schemas.microsoft.com/office/drawing/2014/main" id="{9874EDE6-6C74-E67C-F668-CC3C08D82741}"/>
              </a:ext>
            </a:extLst>
          </p:cNvPr>
          <p:cNvSpPr txBox="1"/>
          <p:nvPr/>
        </p:nvSpPr>
        <p:spPr>
          <a:xfrm>
            <a:off x="969894" y="3553418"/>
            <a:ext cx="3906906" cy="2970044"/>
          </a:xfrm>
          <a:prstGeom prst="rect">
            <a:avLst/>
          </a:prstGeom>
          <a:noFill/>
        </p:spPr>
        <p:txBody>
          <a:bodyPr wrap="square" rtlCol="0">
            <a:spAutoFit/>
          </a:bodyPr>
          <a:lstStyle/>
          <a:p>
            <a:pPr marL="342891" indent="-342891"/>
            <a:r>
              <a:rPr lang="en-GB" b="1" noProof="0" dirty="0"/>
              <a:t>Better end-user experience</a:t>
            </a:r>
          </a:p>
          <a:p>
            <a:pPr marL="185738" indent="-185738">
              <a:spcAft>
                <a:spcPts val="600"/>
              </a:spcAft>
              <a:buFontTx/>
              <a:buChar char="-"/>
            </a:pPr>
            <a:r>
              <a:rPr lang="en-GB" sz="1600" noProof="0" dirty="0"/>
              <a:t>Enhanced productivity thru easier use examples</a:t>
            </a:r>
          </a:p>
          <a:p>
            <a:pPr marL="642938" lvl="2" indent="-185738">
              <a:spcAft>
                <a:spcPts val="600"/>
              </a:spcAft>
              <a:buFont typeface="Courier New" pitchFamily="49" charset="0"/>
              <a:buChar char="o"/>
            </a:pPr>
            <a:r>
              <a:rPr lang="en-GB" sz="1600" noProof="0" dirty="0"/>
              <a:t>Faster provisioning of accesses</a:t>
            </a:r>
          </a:p>
          <a:p>
            <a:pPr marL="642938" lvl="2" indent="-185738">
              <a:spcAft>
                <a:spcPts val="600"/>
              </a:spcAft>
              <a:buFont typeface="Courier New" pitchFamily="49" charset="0"/>
              <a:buChar char="o"/>
            </a:pPr>
            <a:r>
              <a:rPr lang="en-GB" sz="1600" noProof="0" dirty="0"/>
              <a:t>Easier in use, less interruptions</a:t>
            </a:r>
          </a:p>
          <a:p>
            <a:pPr marL="642938" lvl="2" indent="-185738">
              <a:spcAft>
                <a:spcPts val="600"/>
              </a:spcAft>
              <a:buFont typeface="Courier New" pitchFamily="49" charset="0"/>
              <a:buChar char="o"/>
            </a:pPr>
            <a:r>
              <a:rPr lang="en-GB" sz="1600" noProof="0" dirty="0"/>
              <a:t>Easier password changes</a:t>
            </a:r>
          </a:p>
          <a:p>
            <a:pPr marL="642938" lvl="2" indent="-185738">
              <a:spcAft>
                <a:spcPts val="600"/>
              </a:spcAft>
              <a:buFont typeface="Courier New" pitchFamily="49" charset="0"/>
              <a:buChar char="o"/>
            </a:pPr>
            <a:r>
              <a:rPr lang="en-GB" sz="1600" noProof="0" dirty="0"/>
              <a:t>Self-service account activation</a:t>
            </a:r>
          </a:p>
          <a:p>
            <a:pPr marL="185738" indent="-185738">
              <a:spcAft>
                <a:spcPts val="600"/>
              </a:spcAft>
              <a:buFontTx/>
              <a:buChar char="-"/>
            </a:pPr>
            <a:r>
              <a:rPr lang="en-GB" sz="1600" noProof="0" dirty="0"/>
              <a:t>Everybody get accurate accesses from day one, and they are automatically removed when the need ends / individuals quit</a:t>
            </a:r>
          </a:p>
        </p:txBody>
      </p:sp>
      <p:pic>
        <p:nvPicPr>
          <p:cNvPr id="13" name="Picture 12">
            <a:extLst>
              <a:ext uri="{FF2B5EF4-FFF2-40B4-BE49-F238E27FC236}">
                <a16:creationId xmlns:a16="http://schemas.microsoft.com/office/drawing/2014/main" id="{B1D30054-0941-7538-B6AC-FACFEE494473}"/>
              </a:ext>
            </a:extLst>
          </p:cNvPr>
          <p:cNvPicPr>
            <a:picLocks noChangeAspect="1"/>
          </p:cNvPicPr>
          <p:nvPr/>
        </p:nvPicPr>
        <p:blipFill>
          <a:blip r:embed="rId5">
            <a:grayscl/>
            <a:extLst>
              <a:ext uri="{BEBA8EAE-BF5A-486C-A8C5-ECC9F3942E4B}">
                <a14:imgProps xmlns:a14="http://schemas.microsoft.com/office/drawing/2010/main">
                  <a14:imgLayer r:embed="rId6">
                    <a14:imgEffect>
                      <a14:saturation sat="112000"/>
                    </a14:imgEffect>
                  </a14:imgLayer>
                </a14:imgProps>
              </a:ext>
            </a:extLst>
          </a:blip>
          <a:stretch>
            <a:fillRect/>
          </a:stretch>
        </p:blipFill>
        <p:spPr>
          <a:xfrm>
            <a:off x="1465896" y="1436682"/>
            <a:ext cx="2977770" cy="1826012"/>
          </a:xfrm>
          <a:prstGeom prst="rect">
            <a:avLst/>
          </a:prstGeom>
        </p:spPr>
      </p:pic>
      <p:sp>
        <p:nvSpPr>
          <p:cNvPr id="14" name="TekstSylinder 13">
            <a:extLst>
              <a:ext uri="{FF2B5EF4-FFF2-40B4-BE49-F238E27FC236}">
                <a16:creationId xmlns:a16="http://schemas.microsoft.com/office/drawing/2014/main" id="{5A86B264-9A8E-8541-2B20-DF8EB296D4C9}"/>
              </a:ext>
            </a:extLst>
          </p:cNvPr>
          <p:cNvSpPr txBox="1"/>
          <p:nvPr/>
        </p:nvSpPr>
        <p:spPr>
          <a:xfrm>
            <a:off x="3450770" y="358426"/>
            <a:ext cx="8374947" cy="737598"/>
          </a:xfrm>
          <a:prstGeom prst="rect">
            <a:avLst/>
          </a:prstGeom>
        </p:spPr>
        <p:txBody>
          <a:bodyPr vert="horz" lIns="91440" tIns="45720" rIns="91440" bIns="45720" rtlCol="0" anchor="ctr">
            <a:normAutofit fontScale="97500"/>
          </a:bodyPr>
          <a:lstStyle>
            <a:defPPr>
              <a:defRPr lang="en-NO"/>
            </a:defPPr>
            <a:lvl1pPr algn="r">
              <a:lnSpc>
                <a:spcPct val="90000"/>
              </a:lnSpc>
              <a:spcBef>
                <a:spcPct val="0"/>
              </a:spcBef>
              <a:buNone/>
              <a:defRPr sz="3200">
                <a:latin typeface="+mj-lt"/>
                <a:ea typeface="+mj-ea"/>
                <a:cs typeface="+mj-cs"/>
              </a:defRPr>
            </a:lvl1pPr>
          </a:lstStyle>
          <a:p>
            <a:pPr marL="0" marR="0" lvl="0" indent="0" algn="r" defTabSz="914377" rtl="0" eaLnBrk="1" fontAlgn="auto" latinLnBrk="0" hangingPunct="1">
              <a:lnSpc>
                <a:spcPct val="90000"/>
              </a:lnSpc>
              <a:spcBef>
                <a:spcPct val="0"/>
              </a:spcBef>
              <a:spcAft>
                <a:spcPts val="0"/>
              </a:spcAft>
              <a:buClrTx/>
              <a:buSzTx/>
              <a:buFontTx/>
              <a:buNone/>
              <a:tabLst/>
              <a:defRPr/>
            </a:pPr>
            <a:r>
              <a:rPr lang="en-GB" sz="2400" noProof="0" dirty="0">
                <a:solidFill>
                  <a:srgbClr val="0F0034"/>
                </a:solidFill>
                <a:latin typeface="+mn-lt"/>
              </a:rPr>
              <a:t>Achieved effects and results by the introduction of </a:t>
            </a:r>
            <a:br>
              <a:rPr lang="en-GB" sz="2400" noProof="0" dirty="0">
                <a:solidFill>
                  <a:srgbClr val="0F0034"/>
                </a:solidFill>
                <a:latin typeface="+mn-lt"/>
              </a:rPr>
            </a:br>
            <a:r>
              <a:rPr lang="en-GB" sz="2400" noProof="0" dirty="0">
                <a:solidFill>
                  <a:srgbClr val="0F0034"/>
                </a:solidFill>
                <a:latin typeface="+mn-lt"/>
              </a:rPr>
              <a:t>Shared IAM</a:t>
            </a:r>
            <a:endParaRPr kumimoji="0" lang="en-GB" sz="2400" b="0" i="0" u="none" strike="noStrike" kern="1200" cap="none" spc="0" normalizeH="0" baseline="0" noProof="0" dirty="0">
              <a:ln>
                <a:noFill/>
              </a:ln>
              <a:solidFill>
                <a:srgbClr val="0F0034"/>
              </a:solidFill>
              <a:effectLst/>
              <a:uLnTx/>
              <a:uFillTx/>
              <a:latin typeface="+mn-lt"/>
              <a:ea typeface="+mj-ea"/>
              <a:cs typeface="+mj-cs"/>
            </a:endParaRPr>
          </a:p>
        </p:txBody>
      </p:sp>
      <p:pic>
        <p:nvPicPr>
          <p:cNvPr id="9" name="Bilde 8" descr="Et bilde som inneholder Font, Grafikk, logo, tekst&#10;&#10;Automatisk generert beskrivelse">
            <a:extLst>
              <a:ext uri="{FF2B5EF4-FFF2-40B4-BE49-F238E27FC236}">
                <a16:creationId xmlns:a16="http://schemas.microsoft.com/office/drawing/2014/main" id="{898E2F26-5CAE-B186-27B1-714F8B7FB618}"/>
              </a:ext>
            </a:extLst>
          </p:cNvPr>
          <p:cNvPicPr>
            <a:picLocks noChangeAspect="1"/>
          </p:cNvPicPr>
          <p:nvPr/>
        </p:nvPicPr>
        <p:blipFill>
          <a:blip r:embed="rId7"/>
          <a:srcRect r="7597"/>
          <a:stretch/>
        </p:blipFill>
        <p:spPr>
          <a:xfrm>
            <a:off x="133808" y="161453"/>
            <a:ext cx="2746026" cy="736600"/>
          </a:xfrm>
          <a:prstGeom prst="rect">
            <a:avLst/>
          </a:prstGeom>
        </p:spPr>
      </p:pic>
    </p:spTree>
    <p:extLst>
      <p:ext uri="{BB962C8B-B14F-4D97-AF65-F5344CB8AC3E}">
        <p14:creationId xmlns:p14="http://schemas.microsoft.com/office/powerpoint/2010/main" val="2262687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9951BE8A-F974-20E1-6E3B-536B76C5F2C6}"/>
              </a:ext>
            </a:extLst>
          </p:cNvPr>
          <p:cNvSpPr>
            <a:spLocks noGrp="1"/>
          </p:cNvSpPr>
          <p:nvPr>
            <p:ph type="title"/>
          </p:nvPr>
        </p:nvSpPr>
        <p:spPr>
          <a:xfrm>
            <a:off x="838200" y="365125"/>
            <a:ext cx="10515600" cy="1325563"/>
          </a:xfrm>
        </p:spPr>
        <p:txBody>
          <a:bodyPr anchor="ctr">
            <a:normAutofit/>
          </a:bodyPr>
          <a:lstStyle/>
          <a:p>
            <a:r>
              <a:rPr lang="en-GB" dirty="0"/>
              <a:t>About Sikt</a:t>
            </a:r>
            <a:r>
              <a:rPr lang="en-GB" sz="4400" dirty="0"/>
              <a:t> </a:t>
            </a:r>
            <a:endParaRPr lang="en-GB" dirty="0"/>
          </a:p>
        </p:txBody>
      </p:sp>
      <p:sp>
        <p:nvSpPr>
          <p:cNvPr id="4" name="Plassholder for innhold 3">
            <a:extLst>
              <a:ext uri="{FF2B5EF4-FFF2-40B4-BE49-F238E27FC236}">
                <a16:creationId xmlns:a16="http://schemas.microsoft.com/office/drawing/2014/main" id="{94199643-00C9-AFC7-C9F8-CBA1131CFD4C}"/>
              </a:ext>
            </a:extLst>
          </p:cNvPr>
          <p:cNvSpPr>
            <a:spLocks noGrp="1"/>
          </p:cNvSpPr>
          <p:nvPr>
            <p:ph sz="half" idx="2"/>
          </p:nvPr>
        </p:nvSpPr>
        <p:spPr>
          <a:xfrm>
            <a:off x="1477148" y="1876426"/>
            <a:ext cx="9191625" cy="3526084"/>
          </a:xfrm>
        </p:spPr>
        <p:txBody>
          <a:bodyPr>
            <a:normAutofit/>
          </a:bodyPr>
          <a:lstStyle/>
          <a:p>
            <a:pPr marL="0" indent="0">
              <a:buNone/>
            </a:pPr>
            <a:r>
              <a:rPr lang="en-GB" sz="2400"/>
              <a:t>The organisation is a public administrative body under the Ministry of Education and Research.</a:t>
            </a:r>
          </a:p>
          <a:p>
            <a:pPr marL="0" indent="0">
              <a:buNone/>
            </a:pPr>
            <a:endParaRPr lang="en-GB" sz="2400" b="1"/>
          </a:p>
          <a:p>
            <a:pPr marL="0" indent="0">
              <a:buNone/>
            </a:pPr>
            <a:r>
              <a:rPr lang="en-GB" sz="2400"/>
              <a:t>Sikt has approximately 500 employees. </a:t>
            </a:r>
            <a:endParaRPr lang="en-GB" sz="2400" b="1"/>
          </a:p>
          <a:p>
            <a:pPr marL="0" indent="0">
              <a:buNone/>
            </a:pPr>
            <a:endParaRPr lang="en-GB" sz="2400" b="1"/>
          </a:p>
          <a:p>
            <a:pPr marL="0" indent="0">
              <a:buNone/>
            </a:pPr>
            <a:r>
              <a:rPr lang="en-GB" sz="2400"/>
              <a:t>The main office is in Trondheim, with additional offices in Bergen and Oslo.</a:t>
            </a:r>
          </a:p>
          <a:p>
            <a:endParaRPr lang="nb-NO" sz="2400" dirty="0"/>
          </a:p>
        </p:txBody>
      </p:sp>
      <p:pic>
        <p:nvPicPr>
          <p:cNvPr id="5" name="Picture 59">
            <a:extLst>
              <a:ext uri="{FF2B5EF4-FFF2-40B4-BE49-F238E27FC236}">
                <a16:creationId xmlns:a16="http://schemas.microsoft.com/office/drawing/2014/main" id="{8D0C6119-F4A3-2941-FB5C-57A2F21EC6F7}"/>
              </a:ext>
            </a:extLst>
          </p:cNvPr>
          <p:cNvPicPr>
            <a:picLocks noChangeAspect="1"/>
          </p:cNvPicPr>
          <p:nvPr/>
        </p:nvPicPr>
        <p:blipFill>
          <a:blip r:embed="rId3"/>
          <a:stretch>
            <a:fillRect/>
          </a:stretch>
        </p:blipFill>
        <p:spPr>
          <a:xfrm>
            <a:off x="937056" y="1962536"/>
            <a:ext cx="361065" cy="361065"/>
          </a:xfrm>
          <a:prstGeom prst="rect">
            <a:avLst/>
          </a:prstGeom>
        </p:spPr>
      </p:pic>
      <p:pic>
        <p:nvPicPr>
          <p:cNvPr id="6" name="Picture 59">
            <a:extLst>
              <a:ext uri="{FF2B5EF4-FFF2-40B4-BE49-F238E27FC236}">
                <a16:creationId xmlns:a16="http://schemas.microsoft.com/office/drawing/2014/main" id="{216B82FC-3E64-7745-4664-440D6C41EC16}"/>
              </a:ext>
            </a:extLst>
          </p:cNvPr>
          <p:cNvPicPr>
            <a:picLocks noChangeAspect="1"/>
          </p:cNvPicPr>
          <p:nvPr/>
        </p:nvPicPr>
        <p:blipFill>
          <a:blip r:embed="rId3"/>
          <a:stretch>
            <a:fillRect/>
          </a:stretch>
        </p:blipFill>
        <p:spPr>
          <a:xfrm>
            <a:off x="937054" y="3214155"/>
            <a:ext cx="361065" cy="361065"/>
          </a:xfrm>
          <a:prstGeom prst="rect">
            <a:avLst/>
          </a:prstGeom>
        </p:spPr>
      </p:pic>
      <p:pic>
        <p:nvPicPr>
          <p:cNvPr id="7" name="Picture 59">
            <a:extLst>
              <a:ext uri="{FF2B5EF4-FFF2-40B4-BE49-F238E27FC236}">
                <a16:creationId xmlns:a16="http://schemas.microsoft.com/office/drawing/2014/main" id="{89E0BCF5-1C1F-4F60-F88E-C78E5982345E}"/>
              </a:ext>
            </a:extLst>
          </p:cNvPr>
          <p:cNvPicPr>
            <a:picLocks noChangeAspect="1"/>
          </p:cNvPicPr>
          <p:nvPr/>
        </p:nvPicPr>
        <p:blipFill>
          <a:blip r:embed="rId3"/>
          <a:stretch>
            <a:fillRect/>
          </a:stretch>
        </p:blipFill>
        <p:spPr>
          <a:xfrm>
            <a:off x="937054" y="4089547"/>
            <a:ext cx="361065" cy="361065"/>
          </a:xfrm>
          <a:prstGeom prst="rect">
            <a:avLst/>
          </a:prstGeom>
        </p:spPr>
      </p:pic>
    </p:spTree>
    <p:extLst>
      <p:ext uri="{BB962C8B-B14F-4D97-AF65-F5344CB8AC3E}">
        <p14:creationId xmlns:p14="http://schemas.microsoft.com/office/powerpoint/2010/main" val="15768125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76"/>
        <p:cNvGrpSpPr/>
        <p:nvPr/>
      </p:nvGrpSpPr>
      <p:grpSpPr>
        <a:xfrm>
          <a:off x="0" y="0"/>
          <a:ext cx="0" cy="0"/>
          <a:chOff x="0" y="0"/>
          <a:chExt cx="0" cy="0"/>
        </a:xfrm>
      </p:grpSpPr>
      <p:sp>
        <p:nvSpPr>
          <p:cNvPr id="4978" name="Google Shape;4978;p171"/>
          <p:cNvSpPr txBox="1">
            <a:spLocks noGrp="1"/>
          </p:cNvSpPr>
          <p:nvPr>
            <p:ph type="title" idx="4294967295"/>
          </p:nvPr>
        </p:nvSpPr>
        <p:spPr>
          <a:xfrm>
            <a:off x="401865" y="295332"/>
            <a:ext cx="7772400" cy="763587"/>
          </a:xfrm>
        </p:spPr>
        <p:txBody>
          <a:bodyPr spcFirstLastPara="1" vert="horz" wrap="square" lIns="121900" tIns="121900" rIns="121900" bIns="121900" rtlCol="0" anchor="t" anchorCtr="0">
            <a:noAutofit/>
          </a:bodyPr>
          <a:lstStyle/>
          <a:p>
            <a:r>
              <a:rPr lang="nb-NO" dirty="0" err="1">
                <a:sym typeface="Roboto"/>
              </a:rPr>
              <a:t>Mission</a:t>
            </a:r>
            <a:r>
              <a:rPr lang="nb-NO" dirty="0">
                <a:sym typeface="Roboto"/>
              </a:rPr>
              <a:t> </a:t>
            </a:r>
            <a:r>
              <a:rPr lang="nb-NO" dirty="0" err="1">
                <a:sym typeface="Roboto"/>
              </a:rPr>
              <a:t>Accomplished</a:t>
            </a:r>
            <a:endParaRPr lang="nb-NO" dirty="0"/>
          </a:p>
        </p:txBody>
      </p:sp>
      <p:grpSp>
        <p:nvGrpSpPr>
          <p:cNvPr id="29" name="Gruppe 28">
            <a:extLst>
              <a:ext uri="{FF2B5EF4-FFF2-40B4-BE49-F238E27FC236}">
                <a16:creationId xmlns:a16="http://schemas.microsoft.com/office/drawing/2014/main" id="{010FA187-650D-0F8B-9F44-723ABC58B5FC}"/>
              </a:ext>
            </a:extLst>
          </p:cNvPr>
          <p:cNvGrpSpPr/>
          <p:nvPr/>
        </p:nvGrpSpPr>
        <p:grpSpPr>
          <a:xfrm>
            <a:off x="202789" y="1491666"/>
            <a:ext cx="1904830" cy="4680533"/>
            <a:chOff x="202789" y="1491666"/>
            <a:chExt cx="1904830" cy="4680533"/>
          </a:xfrm>
        </p:grpSpPr>
        <p:sp>
          <p:nvSpPr>
            <p:cNvPr id="62" name="Rektangel: avrundede hjørner 61">
              <a:extLst>
                <a:ext uri="{FF2B5EF4-FFF2-40B4-BE49-F238E27FC236}">
                  <a16:creationId xmlns:a16="http://schemas.microsoft.com/office/drawing/2014/main" id="{FA0795B0-CA69-7DAC-F6D4-8EB2578C1956}"/>
                </a:ext>
              </a:extLst>
            </p:cNvPr>
            <p:cNvSpPr/>
            <p:nvPr/>
          </p:nvSpPr>
          <p:spPr>
            <a:xfrm>
              <a:off x="202789" y="1491666"/>
              <a:ext cx="1904830" cy="4680533"/>
            </a:xfrm>
            <a:prstGeom prst="roundRect">
              <a:avLst/>
            </a:prstGeom>
            <a:ln>
              <a:solidFill>
                <a:srgbClr val="B5B0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979" name="Google Shape;4979;p171"/>
            <p:cNvSpPr txBox="1"/>
            <p:nvPr/>
          </p:nvSpPr>
          <p:spPr>
            <a:xfrm>
              <a:off x="210001" y="2440745"/>
              <a:ext cx="1844676" cy="3480913"/>
            </a:xfrm>
            <a:prstGeom prst="rect">
              <a:avLst/>
            </a:prstGeom>
            <a:noFill/>
            <a:ln>
              <a:noFill/>
            </a:ln>
          </p:spPr>
          <p:txBody>
            <a:bodyPr spcFirstLastPara="1" wrap="square" lIns="121900" tIns="121900" rIns="121900" bIns="121900" anchor="t" anchorCtr="0">
              <a:spAutoFit/>
            </a:bodyPr>
            <a:lstStyle/>
            <a:p>
              <a:pPr>
                <a:lnSpc>
                  <a:spcPct val="115000"/>
                </a:lnSpc>
                <a:spcAft>
                  <a:spcPts val="1600"/>
                </a:spcAft>
              </a:pPr>
              <a:endParaRPr lang="en" sz="800" dirty="0">
                <a:solidFill>
                  <a:schemeClr val="bg1"/>
                </a:solidFill>
                <a:latin typeface="Heffer"/>
                <a:ea typeface="Roboto"/>
                <a:cs typeface="Roboto"/>
                <a:sym typeface="Roboto"/>
              </a:endParaRPr>
            </a:p>
            <a:p>
              <a:pPr>
                <a:lnSpc>
                  <a:spcPct val="115000"/>
                </a:lnSpc>
                <a:spcAft>
                  <a:spcPts val="1600"/>
                </a:spcAft>
              </a:pPr>
              <a:r>
                <a:rPr lang="en" sz="2000" dirty="0">
                  <a:solidFill>
                    <a:schemeClr val="bg1"/>
                  </a:solidFill>
                  <a:latin typeface="Heffer"/>
                  <a:ea typeface="Roboto"/>
                  <a:cs typeface="Roboto"/>
                  <a:sym typeface="Roboto"/>
                </a:rPr>
                <a:t>Rolled out to 11 institutions, with 2 more in progress.</a:t>
              </a:r>
            </a:p>
            <a:p>
              <a:pPr>
                <a:lnSpc>
                  <a:spcPct val="115000"/>
                </a:lnSpc>
                <a:spcAft>
                  <a:spcPts val="1600"/>
                </a:spcAft>
              </a:pPr>
              <a:r>
                <a:rPr lang="en" sz="2000" dirty="0">
                  <a:solidFill>
                    <a:schemeClr val="bg1"/>
                  </a:solidFill>
                  <a:latin typeface="Heffer"/>
                  <a:ea typeface="Roboto"/>
                  <a:cs typeface="Roboto"/>
                  <a:sym typeface="Roboto"/>
                </a:rPr>
                <a:t>Service governance model in place.</a:t>
              </a:r>
              <a:endParaRPr sz="2000" dirty="0">
                <a:solidFill>
                  <a:schemeClr val="bg1"/>
                </a:solidFill>
                <a:latin typeface="Heffer"/>
              </a:endParaRPr>
            </a:p>
          </p:txBody>
        </p:sp>
        <p:grpSp>
          <p:nvGrpSpPr>
            <p:cNvPr id="7" name="Google Shape;4986;p171"/>
            <p:cNvGrpSpPr/>
            <p:nvPr/>
          </p:nvGrpSpPr>
          <p:grpSpPr>
            <a:xfrm>
              <a:off x="863458" y="1867090"/>
              <a:ext cx="503980" cy="550561"/>
              <a:chOff x="4722010" y="3021463"/>
              <a:chExt cx="285551" cy="311944"/>
            </a:xfrm>
          </p:grpSpPr>
          <p:grpSp>
            <p:nvGrpSpPr>
              <p:cNvPr id="8" name="Google Shape;4987;p171"/>
              <p:cNvGrpSpPr/>
              <p:nvPr/>
            </p:nvGrpSpPr>
            <p:grpSpPr>
              <a:xfrm>
                <a:off x="4796688" y="3121268"/>
                <a:ext cx="136173" cy="109420"/>
                <a:chOff x="4810050" y="2754563"/>
                <a:chExt cx="282575" cy="227013"/>
              </a:xfrm>
            </p:grpSpPr>
            <p:sp>
              <p:nvSpPr>
                <p:cNvPr id="21" name="Google Shape;4988;p171"/>
                <p:cNvSpPr/>
                <p:nvPr/>
              </p:nvSpPr>
              <p:spPr>
                <a:xfrm>
                  <a:off x="4810050" y="2754563"/>
                  <a:ext cx="282575" cy="80963"/>
                </a:xfrm>
                <a:custGeom>
                  <a:avLst/>
                  <a:gdLst/>
                  <a:ahLst/>
                  <a:cxnLst/>
                  <a:rect l="l" t="t" r="r" b="b"/>
                  <a:pathLst>
                    <a:path w="550" h="155" extrusionOk="0">
                      <a:moveTo>
                        <a:pt x="514" y="155"/>
                      </a:moveTo>
                      <a:cubicBezTo>
                        <a:pt x="36" y="155"/>
                        <a:pt x="36" y="155"/>
                        <a:pt x="36" y="155"/>
                      </a:cubicBezTo>
                      <a:cubicBezTo>
                        <a:pt x="16" y="155"/>
                        <a:pt x="0" y="139"/>
                        <a:pt x="0" y="119"/>
                      </a:cubicBezTo>
                      <a:cubicBezTo>
                        <a:pt x="0" y="36"/>
                        <a:pt x="0" y="36"/>
                        <a:pt x="0" y="36"/>
                      </a:cubicBezTo>
                      <a:cubicBezTo>
                        <a:pt x="0" y="16"/>
                        <a:pt x="16" y="0"/>
                        <a:pt x="36" y="0"/>
                      </a:cubicBezTo>
                      <a:cubicBezTo>
                        <a:pt x="514" y="0"/>
                        <a:pt x="514" y="0"/>
                        <a:pt x="514" y="0"/>
                      </a:cubicBezTo>
                      <a:cubicBezTo>
                        <a:pt x="534" y="0"/>
                        <a:pt x="550" y="16"/>
                        <a:pt x="550" y="36"/>
                      </a:cubicBezTo>
                      <a:cubicBezTo>
                        <a:pt x="550" y="119"/>
                        <a:pt x="550" y="119"/>
                        <a:pt x="550" y="119"/>
                      </a:cubicBezTo>
                      <a:cubicBezTo>
                        <a:pt x="550" y="139"/>
                        <a:pt x="534" y="155"/>
                        <a:pt x="514" y="155"/>
                      </a:cubicBezTo>
                      <a:close/>
                      <a:moveTo>
                        <a:pt x="36" y="12"/>
                      </a:moveTo>
                      <a:cubicBezTo>
                        <a:pt x="23" y="12"/>
                        <a:pt x="12" y="23"/>
                        <a:pt x="12" y="36"/>
                      </a:cubicBezTo>
                      <a:cubicBezTo>
                        <a:pt x="12" y="119"/>
                        <a:pt x="12" y="119"/>
                        <a:pt x="12" y="119"/>
                      </a:cubicBezTo>
                      <a:cubicBezTo>
                        <a:pt x="12" y="132"/>
                        <a:pt x="23" y="143"/>
                        <a:pt x="36" y="143"/>
                      </a:cubicBezTo>
                      <a:cubicBezTo>
                        <a:pt x="514" y="143"/>
                        <a:pt x="514" y="143"/>
                        <a:pt x="514" y="143"/>
                      </a:cubicBezTo>
                      <a:cubicBezTo>
                        <a:pt x="527" y="143"/>
                        <a:pt x="538" y="132"/>
                        <a:pt x="538" y="119"/>
                      </a:cubicBezTo>
                      <a:cubicBezTo>
                        <a:pt x="538" y="36"/>
                        <a:pt x="538" y="36"/>
                        <a:pt x="538" y="36"/>
                      </a:cubicBezTo>
                      <a:cubicBezTo>
                        <a:pt x="538" y="23"/>
                        <a:pt x="527" y="12"/>
                        <a:pt x="514" y="12"/>
                      </a:cubicBezTo>
                      <a:lnTo>
                        <a:pt x="36" y="12"/>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endParaRPr sz="2400">
                    <a:solidFill>
                      <a:schemeClr val="bg1">
                        <a:lumMod val="95000"/>
                      </a:schemeClr>
                    </a:solidFill>
                    <a:latin typeface="Calibri"/>
                    <a:ea typeface="Calibri"/>
                    <a:cs typeface="Calibri"/>
                    <a:sym typeface="Calibri"/>
                  </a:endParaRPr>
                </a:p>
              </p:txBody>
            </p:sp>
            <p:sp>
              <p:nvSpPr>
                <p:cNvPr id="22" name="Google Shape;4989;p171"/>
                <p:cNvSpPr/>
                <p:nvPr/>
              </p:nvSpPr>
              <p:spPr>
                <a:xfrm>
                  <a:off x="4902125" y="2799013"/>
                  <a:ext cx="95250" cy="6350"/>
                </a:xfrm>
                <a:custGeom>
                  <a:avLst/>
                  <a:gdLst/>
                  <a:ahLst/>
                  <a:cxnLst/>
                  <a:rect l="l" t="t" r="r" b="b"/>
                  <a:pathLst>
                    <a:path w="187" h="12" extrusionOk="0">
                      <a:moveTo>
                        <a:pt x="181" y="12"/>
                      </a:moveTo>
                      <a:cubicBezTo>
                        <a:pt x="6" y="12"/>
                        <a:pt x="6" y="12"/>
                        <a:pt x="6" y="12"/>
                      </a:cubicBezTo>
                      <a:cubicBezTo>
                        <a:pt x="3" y="12"/>
                        <a:pt x="0" y="9"/>
                        <a:pt x="0" y="6"/>
                      </a:cubicBezTo>
                      <a:cubicBezTo>
                        <a:pt x="0" y="2"/>
                        <a:pt x="3" y="0"/>
                        <a:pt x="6" y="0"/>
                      </a:cubicBezTo>
                      <a:cubicBezTo>
                        <a:pt x="181" y="0"/>
                        <a:pt x="181" y="0"/>
                        <a:pt x="181" y="0"/>
                      </a:cubicBezTo>
                      <a:cubicBezTo>
                        <a:pt x="185" y="0"/>
                        <a:pt x="187" y="2"/>
                        <a:pt x="187" y="6"/>
                      </a:cubicBezTo>
                      <a:cubicBezTo>
                        <a:pt x="187" y="9"/>
                        <a:pt x="185" y="12"/>
                        <a:pt x="181" y="12"/>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endParaRPr sz="2400">
                    <a:solidFill>
                      <a:schemeClr val="bg1">
                        <a:lumMod val="95000"/>
                      </a:schemeClr>
                    </a:solidFill>
                    <a:latin typeface="Calibri"/>
                    <a:ea typeface="Calibri"/>
                    <a:cs typeface="Calibri"/>
                    <a:sym typeface="Calibri"/>
                  </a:endParaRPr>
                </a:p>
              </p:txBody>
            </p:sp>
            <p:sp>
              <p:nvSpPr>
                <p:cNvPr id="23" name="Google Shape;4990;p171"/>
                <p:cNvSpPr/>
                <p:nvPr/>
              </p:nvSpPr>
              <p:spPr>
                <a:xfrm>
                  <a:off x="4810050" y="2829176"/>
                  <a:ext cx="282575" cy="79375"/>
                </a:xfrm>
                <a:custGeom>
                  <a:avLst/>
                  <a:gdLst/>
                  <a:ahLst/>
                  <a:cxnLst/>
                  <a:rect l="l" t="t" r="r" b="b"/>
                  <a:pathLst>
                    <a:path w="550" h="155" extrusionOk="0">
                      <a:moveTo>
                        <a:pt x="514" y="155"/>
                      </a:moveTo>
                      <a:cubicBezTo>
                        <a:pt x="36" y="155"/>
                        <a:pt x="36" y="155"/>
                        <a:pt x="36" y="155"/>
                      </a:cubicBezTo>
                      <a:cubicBezTo>
                        <a:pt x="16" y="155"/>
                        <a:pt x="0" y="139"/>
                        <a:pt x="0" y="119"/>
                      </a:cubicBezTo>
                      <a:cubicBezTo>
                        <a:pt x="0" y="36"/>
                        <a:pt x="0" y="36"/>
                        <a:pt x="0" y="36"/>
                      </a:cubicBezTo>
                      <a:cubicBezTo>
                        <a:pt x="0" y="16"/>
                        <a:pt x="16" y="0"/>
                        <a:pt x="36" y="0"/>
                      </a:cubicBezTo>
                      <a:cubicBezTo>
                        <a:pt x="514" y="0"/>
                        <a:pt x="514" y="0"/>
                        <a:pt x="514" y="0"/>
                      </a:cubicBezTo>
                      <a:cubicBezTo>
                        <a:pt x="534" y="0"/>
                        <a:pt x="550" y="16"/>
                        <a:pt x="550" y="36"/>
                      </a:cubicBezTo>
                      <a:cubicBezTo>
                        <a:pt x="550" y="119"/>
                        <a:pt x="550" y="119"/>
                        <a:pt x="550" y="119"/>
                      </a:cubicBezTo>
                      <a:cubicBezTo>
                        <a:pt x="550" y="139"/>
                        <a:pt x="534" y="155"/>
                        <a:pt x="514" y="155"/>
                      </a:cubicBezTo>
                      <a:close/>
                      <a:moveTo>
                        <a:pt x="36" y="12"/>
                      </a:moveTo>
                      <a:cubicBezTo>
                        <a:pt x="23" y="12"/>
                        <a:pt x="12" y="23"/>
                        <a:pt x="12" y="36"/>
                      </a:cubicBezTo>
                      <a:cubicBezTo>
                        <a:pt x="12" y="119"/>
                        <a:pt x="12" y="119"/>
                        <a:pt x="12" y="119"/>
                      </a:cubicBezTo>
                      <a:cubicBezTo>
                        <a:pt x="12" y="132"/>
                        <a:pt x="23" y="143"/>
                        <a:pt x="36" y="143"/>
                      </a:cubicBezTo>
                      <a:cubicBezTo>
                        <a:pt x="514" y="143"/>
                        <a:pt x="514" y="143"/>
                        <a:pt x="514" y="143"/>
                      </a:cubicBezTo>
                      <a:cubicBezTo>
                        <a:pt x="527" y="143"/>
                        <a:pt x="538" y="132"/>
                        <a:pt x="538" y="119"/>
                      </a:cubicBezTo>
                      <a:cubicBezTo>
                        <a:pt x="538" y="36"/>
                        <a:pt x="538" y="36"/>
                        <a:pt x="538" y="36"/>
                      </a:cubicBezTo>
                      <a:cubicBezTo>
                        <a:pt x="538" y="23"/>
                        <a:pt x="527" y="12"/>
                        <a:pt x="514" y="12"/>
                      </a:cubicBezTo>
                      <a:lnTo>
                        <a:pt x="36" y="12"/>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endParaRPr sz="2400">
                    <a:solidFill>
                      <a:schemeClr val="bg1">
                        <a:lumMod val="95000"/>
                      </a:schemeClr>
                    </a:solidFill>
                    <a:latin typeface="Calibri"/>
                    <a:ea typeface="Calibri"/>
                    <a:cs typeface="Calibri"/>
                    <a:sym typeface="Calibri"/>
                  </a:endParaRPr>
                </a:p>
              </p:txBody>
            </p:sp>
            <p:sp>
              <p:nvSpPr>
                <p:cNvPr id="24" name="Google Shape;4991;p171"/>
                <p:cNvSpPr/>
                <p:nvPr/>
              </p:nvSpPr>
              <p:spPr>
                <a:xfrm>
                  <a:off x="4902125" y="2872038"/>
                  <a:ext cx="95250" cy="6350"/>
                </a:xfrm>
                <a:custGeom>
                  <a:avLst/>
                  <a:gdLst/>
                  <a:ahLst/>
                  <a:cxnLst/>
                  <a:rect l="l" t="t" r="r" b="b"/>
                  <a:pathLst>
                    <a:path w="187" h="12" extrusionOk="0">
                      <a:moveTo>
                        <a:pt x="181" y="12"/>
                      </a:moveTo>
                      <a:cubicBezTo>
                        <a:pt x="6" y="12"/>
                        <a:pt x="6" y="12"/>
                        <a:pt x="6" y="12"/>
                      </a:cubicBezTo>
                      <a:cubicBezTo>
                        <a:pt x="3" y="12"/>
                        <a:pt x="0" y="9"/>
                        <a:pt x="0" y="6"/>
                      </a:cubicBezTo>
                      <a:cubicBezTo>
                        <a:pt x="0" y="2"/>
                        <a:pt x="3" y="0"/>
                        <a:pt x="6" y="0"/>
                      </a:cubicBezTo>
                      <a:cubicBezTo>
                        <a:pt x="181" y="0"/>
                        <a:pt x="181" y="0"/>
                        <a:pt x="181" y="0"/>
                      </a:cubicBezTo>
                      <a:cubicBezTo>
                        <a:pt x="185" y="0"/>
                        <a:pt x="187" y="2"/>
                        <a:pt x="187" y="6"/>
                      </a:cubicBezTo>
                      <a:cubicBezTo>
                        <a:pt x="187" y="9"/>
                        <a:pt x="185" y="12"/>
                        <a:pt x="181" y="12"/>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endParaRPr sz="2400">
                    <a:solidFill>
                      <a:schemeClr val="bg1">
                        <a:lumMod val="95000"/>
                      </a:schemeClr>
                    </a:solidFill>
                    <a:latin typeface="Calibri"/>
                    <a:ea typeface="Calibri"/>
                    <a:cs typeface="Calibri"/>
                    <a:sym typeface="Calibri"/>
                  </a:endParaRPr>
                </a:p>
              </p:txBody>
            </p:sp>
            <p:sp>
              <p:nvSpPr>
                <p:cNvPr id="25" name="Google Shape;4992;p171"/>
                <p:cNvSpPr/>
                <p:nvPr/>
              </p:nvSpPr>
              <p:spPr>
                <a:xfrm>
                  <a:off x="4810050" y="2902201"/>
                  <a:ext cx="282575" cy="79375"/>
                </a:xfrm>
                <a:custGeom>
                  <a:avLst/>
                  <a:gdLst/>
                  <a:ahLst/>
                  <a:cxnLst/>
                  <a:rect l="l" t="t" r="r" b="b"/>
                  <a:pathLst>
                    <a:path w="550" h="154" extrusionOk="0">
                      <a:moveTo>
                        <a:pt x="514" y="154"/>
                      </a:moveTo>
                      <a:cubicBezTo>
                        <a:pt x="36" y="154"/>
                        <a:pt x="36" y="154"/>
                        <a:pt x="36" y="154"/>
                      </a:cubicBezTo>
                      <a:cubicBezTo>
                        <a:pt x="16" y="154"/>
                        <a:pt x="0" y="138"/>
                        <a:pt x="0" y="119"/>
                      </a:cubicBezTo>
                      <a:cubicBezTo>
                        <a:pt x="0" y="36"/>
                        <a:pt x="0" y="36"/>
                        <a:pt x="0" y="36"/>
                      </a:cubicBezTo>
                      <a:cubicBezTo>
                        <a:pt x="0" y="16"/>
                        <a:pt x="16" y="0"/>
                        <a:pt x="36" y="0"/>
                      </a:cubicBezTo>
                      <a:cubicBezTo>
                        <a:pt x="514" y="0"/>
                        <a:pt x="514" y="0"/>
                        <a:pt x="514" y="0"/>
                      </a:cubicBezTo>
                      <a:cubicBezTo>
                        <a:pt x="534" y="0"/>
                        <a:pt x="550" y="16"/>
                        <a:pt x="550" y="36"/>
                      </a:cubicBezTo>
                      <a:cubicBezTo>
                        <a:pt x="550" y="119"/>
                        <a:pt x="550" y="119"/>
                        <a:pt x="550" y="119"/>
                      </a:cubicBezTo>
                      <a:cubicBezTo>
                        <a:pt x="550" y="138"/>
                        <a:pt x="534" y="154"/>
                        <a:pt x="514" y="154"/>
                      </a:cubicBezTo>
                      <a:close/>
                      <a:moveTo>
                        <a:pt x="36" y="12"/>
                      </a:moveTo>
                      <a:cubicBezTo>
                        <a:pt x="23" y="12"/>
                        <a:pt x="12" y="22"/>
                        <a:pt x="12" y="36"/>
                      </a:cubicBezTo>
                      <a:cubicBezTo>
                        <a:pt x="12" y="119"/>
                        <a:pt x="12" y="119"/>
                        <a:pt x="12" y="119"/>
                      </a:cubicBezTo>
                      <a:cubicBezTo>
                        <a:pt x="12" y="132"/>
                        <a:pt x="23" y="142"/>
                        <a:pt x="36" y="142"/>
                      </a:cubicBezTo>
                      <a:cubicBezTo>
                        <a:pt x="514" y="142"/>
                        <a:pt x="514" y="142"/>
                        <a:pt x="514" y="142"/>
                      </a:cubicBezTo>
                      <a:cubicBezTo>
                        <a:pt x="527" y="142"/>
                        <a:pt x="538" y="132"/>
                        <a:pt x="538" y="119"/>
                      </a:cubicBezTo>
                      <a:cubicBezTo>
                        <a:pt x="538" y="36"/>
                        <a:pt x="538" y="36"/>
                        <a:pt x="538" y="36"/>
                      </a:cubicBezTo>
                      <a:cubicBezTo>
                        <a:pt x="538" y="22"/>
                        <a:pt x="527" y="12"/>
                        <a:pt x="514" y="12"/>
                      </a:cubicBezTo>
                      <a:lnTo>
                        <a:pt x="36" y="12"/>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endParaRPr sz="2400">
                    <a:solidFill>
                      <a:schemeClr val="bg1">
                        <a:lumMod val="95000"/>
                      </a:schemeClr>
                    </a:solidFill>
                    <a:latin typeface="Calibri"/>
                    <a:ea typeface="Calibri"/>
                    <a:cs typeface="Calibri"/>
                    <a:sym typeface="Calibri"/>
                  </a:endParaRPr>
                </a:p>
              </p:txBody>
            </p:sp>
            <p:sp>
              <p:nvSpPr>
                <p:cNvPr id="26" name="Google Shape;4993;p171"/>
                <p:cNvSpPr/>
                <p:nvPr/>
              </p:nvSpPr>
              <p:spPr>
                <a:xfrm>
                  <a:off x="4902125" y="2945063"/>
                  <a:ext cx="95250" cy="6350"/>
                </a:xfrm>
                <a:custGeom>
                  <a:avLst/>
                  <a:gdLst/>
                  <a:ahLst/>
                  <a:cxnLst/>
                  <a:rect l="l" t="t" r="r" b="b"/>
                  <a:pathLst>
                    <a:path w="187" h="12" extrusionOk="0">
                      <a:moveTo>
                        <a:pt x="181" y="12"/>
                      </a:moveTo>
                      <a:cubicBezTo>
                        <a:pt x="6" y="12"/>
                        <a:pt x="6" y="12"/>
                        <a:pt x="6" y="12"/>
                      </a:cubicBezTo>
                      <a:cubicBezTo>
                        <a:pt x="3" y="12"/>
                        <a:pt x="0" y="10"/>
                        <a:pt x="0" y="6"/>
                      </a:cubicBezTo>
                      <a:cubicBezTo>
                        <a:pt x="0" y="3"/>
                        <a:pt x="3" y="0"/>
                        <a:pt x="6" y="0"/>
                      </a:cubicBezTo>
                      <a:cubicBezTo>
                        <a:pt x="181" y="0"/>
                        <a:pt x="181" y="0"/>
                        <a:pt x="181" y="0"/>
                      </a:cubicBezTo>
                      <a:cubicBezTo>
                        <a:pt x="185" y="0"/>
                        <a:pt x="187" y="3"/>
                        <a:pt x="187" y="6"/>
                      </a:cubicBezTo>
                      <a:cubicBezTo>
                        <a:pt x="187" y="10"/>
                        <a:pt x="185" y="12"/>
                        <a:pt x="181" y="12"/>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endParaRPr sz="2400">
                    <a:solidFill>
                      <a:schemeClr val="bg1">
                        <a:lumMod val="95000"/>
                      </a:schemeClr>
                    </a:solidFill>
                    <a:latin typeface="Calibri"/>
                    <a:ea typeface="Calibri"/>
                    <a:cs typeface="Calibri"/>
                    <a:sym typeface="Calibri"/>
                  </a:endParaRPr>
                </a:p>
              </p:txBody>
            </p:sp>
          </p:grpSp>
          <p:sp>
            <p:nvSpPr>
              <p:cNvPr id="9" name="Google Shape;4994;p171"/>
              <p:cNvSpPr/>
              <p:nvPr/>
            </p:nvSpPr>
            <p:spPr>
              <a:xfrm>
                <a:off x="4861325" y="3069109"/>
                <a:ext cx="6350" cy="55550"/>
              </a:xfrm>
              <a:custGeom>
                <a:avLst/>
                <a:gdLst/>
                <a:ahLst/>
                <a:cxnLst/>
                <a:rect l="l" t="t" r="r" b="b"/>
                <a:pathLst>
                  <a:path w="12" h="63" extrusionOk="0">
                    <a:moveTo>
                      <a:pt x="6" y="63"/>
                    </a:moveTo>
                    <a:cubicBezTo>
                      <a:pt x="3" y="63"/>
                      <a:pt x="0" y="60"/>
                      <a:pt x="0" y="57"/>
                    </a:cubicBezTo>
                    <a:cubicBezTo>
                      <a:pt x="0" y="6"/>
                      <a:pt x="0" y="6"/>
                      <a:pt x="0" y="6"/>
                    </a:cubicBezTo>
                    <a:cubicBezTo>
                      <a:pt x="0" y="3"/>
                      <a:pt x="3" y="0"/>
                      <a:pt x="6" y="0"/>
                    </a:cubicBezTo>
                    <a:cubicBezTo>
                      <a:pt x="10" y="0"/>
                      <a:pt x="12" y="3"/>
                      <a:pt x="12" y="6"/>
                    </a:cubicBezTo>
                    <a:cubicBezTo>
                      <a:pt x="12" y="57"/>
                      <a:pt x="12" y="57"/>
                      <a:pt x="12" y="57"/>
                    </a:cubicBezTo>
                    <a:cubicBezTo>
                      <a:pt x="12" y="60"/>
                      <a:pt x="10" y="63"/>
                      <a:pt x="6" y="63"/>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endParaRPr sz="2400">
                  <a:solidFill>
                    <a:schemeClr val="bg1">
                      <a:lumMod val="95000"/>
                    </a:schemeClr>
                  </a:solidFill>
                  <a:latin typeface="Calibri"/>
                  <a:ea typeface="Calibri"/>
                  <a:cs typeface="Calibri"/>
                  <a:sym typeface="Calibri"/>
                </a:endParaRPr>
              </a:p>
            </p:txBody>
          </p:sp>
          <p:sp>
            <p:nvSpPr>
              <p:cNvPr id="10" name="Google Shape;4995;p171"/>
              <p:cNvSpPr/>
              <p:nvPr/>
            </p:nvSpPr>
            <p:spPr>
              <a:xfrm>
                <a:off x="4837501" y="3021463"/>
                <a:ext cx="53975" cy="53975"/>
              </a:xfrm>
              <a:custGeom>
                <a:avLst/>
                <a:gdLst/>
                <a:ahLst/>
                <a:cxnLst/>
                <a:rect l="l" t="t" r="r" b="b"/>
                <a:pathLst>
                  <a:path w="105" h="105" extrusionOk="0">
                    <a:moveTo>
                      <a:pt x="52" y="105"/>
                    </a:moveTo>
                    <a:cubicBezTo>
                      <a:pt x="24" y="105"/>
                      <a:pt x="0" y="81"/>
                      <a:pt x="0" y="53"/>
                    </a:cubicBezTo>
                    <a:cubicBezTo>
                      <a:pt x="0" y="24"/>
                      <a:pt x="24" y="0"/>
                      <a:pt x="52" y="0"/>
                    </a:cubicBezTo>
                    <a:cubicBezTo>
                      <a:pt x="81" y="0"/>
                      <a:pt x="105" y="24"/>
                      <a:pt x="105" y="53"/>
                    </a:cubicBezTo>
                    <a:cubicBezTo>
                      <a:pt x="105" y="81"/>
                      <a:pt x="81" y="105"/>
                      <a:pt x="52" y="105"/>
                    </a:cubicBezTo>
                    <a:close/>
                    <a:moveTo>
                      <a:pt x="52" y="12"/>
                    </a:moveTo>
                    <a:cubicBezTo>
                      <a:pt x="30" y="12"/>
                      <a:pt x="12" y="30"/>
                      <a:pt x="12" y="53"/>
                    </a:cubicBezTo>
                    <a:cubicBezTo>
                      <a:pt x="12" y="75"/>
                      <a:pt x="30" y="93"/>
                      <a:pt x="52" y="93"/>
                    </a:cubicBezTo>
                    <a:cubicBezTo>
                      <a:pt x="75" y="93"/>
                      <a:pt x="93" y="75"/>
                      <a:pt x="93" y="53"/>
                    </a:cubicBezTo>
                    <a:cubicBezTo>
                      <a:pt x="93" y="30"/>
                      <a:pt x="75" y="12"/>
                      <a:pt x="52" y="12"/>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endParaRPr sz="2400">
                  <a:solidFill>
                    <a:schemeClr val="bg1">
                      <a:lumMod val="95000"/>
                    </a:schemeClr>
                  </a:solidFill>
                  <a:latin typeface="Calibri"/>
                  <a:ea typeface="Calibri"/>
                  <a:cs typeface="Calibri"/>
                  <a:sym typeface="Calibri"/>
                </a:endParaRPr>
              </a:p>
            </p:txBody>
          </p:sp>
          <p:sp>
            <p:nvSpPr>
              <p:cNvPr id="11" name="Google Shape;4996;p171"/>
              <p:cNvSpPr/>
              <p:nvPr/>
            </p:nvSpPr>
            <p:spPr>
              <a:xfrm>
                <a:off x="4836310" y="3279432"/>
                <a:ext cx="53975" cy="53975"/>
              </a:xfrm>
              <a:custGeom>
                <a:avLst/>
                <a:gdLst/>
                <a:ahLst/>
                <a:cxnLst/>
                <a:rect l="l" t="t" r="r" b="b"/>
                <a:pathLst>
                  <a:path w="105" h="104" extrusionOk="0">
                    <a:moveTo>
                      <a:pt x="52" y="104"/>
                    </a:moveTo>
                    <a:cubicBezTo>
                      <a:pt x="24" y="104"/>
                      <a:pt x="0" y="81"/>
                      <a:pt x="0" y="52"/>
                    </a:cubicBezTo>
                    <a:cubicBezTo>
                      <a:pt x="0" y="23"/>
                      <a:pt x="24" y="0"/>
                      <a:pt x="52" y="0"/>
                    </a:cubicBezTo>
                    <a:cubicBezTo>
                      <a:pt x="81" y="0"/>
                      <a:pt x="105" y="23"/>
                      <a:pt x="105" y="52"/>
                    </a:cubicBezTo>
                    <a:cubicBezTo>
                      <a:pt x="105" y="81"/>
                      <a:pt x="81" y="104"/>
                      <a:pt x="52" y="104"/>
                    </a:cubicBezTo>
                    <a:close/>
                    <a:moveTo>
                      <a:pt x="52" y="12"/>
                    </a:moveTo>
                    <a:cubicBezTo>
                      <a:pt x="30" y="12"/>
                      <a:pt x="12" y="30"/>
                      <a:pt x="12" y="52"/>
                    </a:cubicBezTo>
                    <a:cubicBezTo>
                      <a:pt x="12" y="74"/>
                      <a:pt x="30" y="92"/>
                      <a:pt x="52" y="92"/>
                    </a:cubicBezTo>
                    <a:cubicBezTo>
                      <a:pt x="75" y="92"/>
                      <a:pt x="93" y="74"/>
                      <a:pt x="93" y="52"/>
                    </a:cubicBezTo>
                    <a:cubicBezTo>
                      <a:pt x="93" y="30"/>
                      <a:pt x="75" y="12"/>
                      <a:pt x="52" y="12"/>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endParaRPr sz="2400">
                  <a:solidFill>
                    <a:schemeClr val="bg1">
                      <a:lumMod val="95000"/>
                    </a:schemeClr>
                  </a:solidFill>
                  <a:latin typeface="Calibri"/>
                  <a:ea typeface="Calibri"/>
                  <a:cs typeface="Calibri"/>
                  <a:sym typeface="Calibri"/>
                </a:endParaRPr>
              </a:p>
            </p:txBody>
          </p:sp>
          <p:sp>
            <p:nvSpPr>
              <p:cNvPr id="12" name="Google Shape;4997;p171"/>
              <p:cNvSpPr/>
              <p:nvPr/>
            </p:nvSpPr>
            <p:spPr>
              <a:xfrm>
                <a:off x="4769635" y="3119888"/>
                <a:ext cx="30163" cy="20638"/>
              </a:xfrm>
              <a:custGeom>
                <a:avLst/>
                <a:gdLst/>
                <a:ahLst/>
                <a:cxnLst/>
                <a:rect l="l" t="t" r="r" b="b"/>
                <a:pathLst>
                  <a:path w="58" h="39" extrusionOk="0">
                    <a:moveTo>
                      <a:pt x="51" y="39"/>
                    </a:moveTo>
                    <a:cubicBezTo>
                      <a:pt x="50" y="39"/>
                      <a:pt x="49" y="39"/>
                      <a:pt x="48" y="38"/>
                    </a:cubicBezTo>
                    <a:cubicBezTo>
                      <a:pt x="4" y="13"/>
                      <a:pt x="4" y="13"/>
                      <a:pt x="4" y="13"/>
                    </a:cubicBezTo>
                    <a:cubicBezTo>
                      <a:pt x="1" y="11"/>
                      <a:pt x="0" y="7"/>
                      <a:pt x="1" y="4"/>
                    </a:cubicBezTo>
                    <a:cubicBezTo>
                      <a:pt x="3" y="1"/>
                      <a:pt x="7" y="0"/>
                      <a:pt x="10" y="2"/>
                    </a:cubicBezTo>
                    <a:cubicBezTo>
                      <a:pt x="54" y="28"/>
                      <a:pt x="54" y="28"/>
                      <a:pt x="54" y="28"/>
                    </a:cubicBezTo>
                    <a:cubicBezTo>
                      <a:pt x="57" y="29"/>
                      <a:pt x="58" y="33"/>
                      <a:pt x="56" y="36"/>
                    </a:cubicBezTo>
                    <a:cubicBezTo>
                      <a:pt x="55" y="38"/>
                      <a:pt x="53" y="39"/>
                      <a:pt x="51" y="39"/>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endParaRPr sz="2400">
                  <a:solidFill>
                    <a:schemeClr val="bg1">
                      <a:lumMod val="95000"/>
                    </a:schemeClr>
                  </a:solidFill>
                  <a:latin typeface="Calibri"/>
                  <a:ea typeface="Calibri"/>
                  <a:cs typeface="Calibri"/>
                  <a:sym typeface="Calibri"/>
                </a:endParaRPr>
              </a:p>
            </p:txBody>
          </p:sp>
          <p:sp>
            <p:nvSpPr>
              <p:cNvPr id="13" name="Google Shape;4998;p171"/>
              <p:cNvSpPr/>
              <p:nvPr/>
            </p:nvSpPr>
            <p:spPr>
              <a:xfrm>
                <a:off x="4722010" y="3081788"/>
                <a:ext cx="60325" cy="57150"/>
              </a:xfrm>
              <a:custGeom>
                <a:avLst/>
                <a:gdLst/>
                <a:ahLst/>
                <a:cxnLst/>
                <a:rect l="l" t="t" r="r" b="b"/>
                <a:pathLst>
                  <a:path w="119" h="111" extrusionOk="0">
                    <a:moveTo>
                      <a:pt x="60" y="111"/>
                    </a:moveTo>
                    <a:cubicBezTo>
                      <a:pt x="50" y="111"/>
                      <a:pt x="42" y="109"/>
                      <a:pt x="33" y="104"/>
                    </a:cubicBezTo>
                    <a:cubicBezTo>
                      <a:pt x="9" y="90"/>
                      <a:pt x="0" y="58"/>
                      <a:pt x="14" y="33"/>
                    </a:cubicBezTo>
                    <a:cubicBezTo>
                      <a:pt x="29" y="8"/>
                      <a:pt x="61" y="0"/>
                      <a:pt x="86" y="14"/>
                    </a:cubicBezTo>
                    <a:cubicBezTo>
                      <a:pt x="86" y="14"/>
                      <a:pt x="86" y="14"/>
                      <a:pt x="86" y="14"/>
                    </a:cubicBezTo>
                    <a:cubicBezTo>
                      <a:pt x="111" y="28"/>
                      <a:pt x="119" y="60"/>
                      <a:pt x="105" y="85"/>
                    </a:cubicBezTo>
                    <a:cubicBezTo>
                      <a:pt x="98" y="97"/>
                      <a:pt x="87" y="106"/>
                      <a:pt x="73" y="110"/>
                    </a:cubicBezTo>
                    <a:cubicBezTo>
                      <a:pt x="69" y="111"/>
                      <a:pt x="64" y="111"/>
                      <a:pt x="60" y="111"/>
                    </a:cubicBezTo>
                    <a:close/>
                    <a:moveTo>
                      <a:pt x="60" y="19"/>
                    </a:moveTo>
                    <a:cubicBezTo>
                      <a:pt x="56" y="19"/>
                      <a:pt x="53" y="19"/>
                      <a:pt x="49" y="20"/>
                    </a:cubicBezTo>
                    <a:cubicBezTo>
                      <a:pt x="39" y="23"/>
                      <a:pt x="30" y="30"/>
                      <a:pt x="25" y="39"/>
                    </a:cubicBezTo>
                    <a:cubicBezTo>
                      <a:pt x="14" y="58"/>
                      <a:pt x="20" y="83"/>
                      <a:pt x="39" y="94"/>
                    </a:cubicBezTo>
                    <a:cubicBezTo>
                      <a:pt x="49" y="99"/>
                      <a:pt x="60" y="101"/>
                      <a:pt x="70" y="98"/>
                    </a:cubicBezTo>
                    <a:cubicBezTo>
                      <a:pt x="80" y="95"/>
                      <a:pt x="89" y="89"/>
                      <a:pt x="94" y="79"/>
                    </a:cubicBezTo>
                    <a:cubicBezTo>
                      <a:pt x="106" y="60"/>
                      <a:pt x="99" y="35"/>
                      <a:pt x="80" y="24"/>
                    </a:cubicBezTo>
                    <a:cubicBezTo>
                      <a:pt x="80" y="24"/>
                      <a:pt x="80" y="24"/>
                      <a:pt x="80" y="24"/>
                    </a:cubicBezTo>
                    <a:cubicBezTo>
                      <a:pt x="74" y="21"/>
                      <a:pt x="67" y="19"/>
                      <a:pt x="60" y="19"/>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endParaRPr sz="2400">
                  <a:solidFill>
                    <a:schemeClr val="bg1">
                      <a:lumMod val="95000"/>
                    </a:schemeClr>
                  </a:solidFill>
                  <a:latin typeface="Calibri"/>
                  <a:ea typeface="Calibri"/>
                  <a:cs typeface="Calibri"/>
                  <a:sym typeface="Calibri"/>
                </a:endParaRPr>
              </a:p>
            </p:txBody>
          </p:sp>
          <p:sp>
            <p:nvSpPr>
              <p:cNvPr id="14" name="Google Shape;4999;p171"/>
              <p:cNvSpPr/>
              <p:nvPr/>
            </p:nvSpPr>
            <p:spPr>
              <a:xfrm>
                <a:off x="4929774" y="3211963"/>
                <a:ext cx="30163" cy="19050"/>
              </a:xfrm>
              <a:custGeom>
                <a:avLst/>
                <a:gdLst/>
                <a:ahLst/>
                <a:cxnLst/>
                <a:rect l="l" t="t" r="r" b="b"/>
                <a:pathLst>
                  <a:path w="58" h="38" extrusionOk="0">
                    <a:moveTo>
                      <a:pt x="51" y="38"/>
                    </a:moveTo>
                    <a:cubicBezTo>
                      <a:pt x="50" y="38"/>
                      <a:pt x="49" y="38"/>
                      <a:pt x="48" y="38"/>
                    </a:cubicBezTo>
                    <a:cubicBezTo>
                      <a:pt x="4" y="12"/>
                      <a:pt x="4" y="12"/>
                      <a:pt x="4" y="12"/>
                    </a:cubicBezTo>
                    <a:cubicBezTo>
                      <a:pt x="1" y="11"/>
                      <a:pt x="0" y="7"/>
                      <a:pt x="2" y="4"/>
                    </a:cubicBezTo>
                    <a:cubicBezTo>
                      <a:pt x="3" y="1"/>
                      <a:pt x="7" y="0"/>
                      <a:pt x="10" y="2"/>
                    </a:cubicBezTo>
                    <a:cubicBezTo>
                      <a:pt x="54" y="27"/>
                      <a:pt x="54" y="27"/>
                      <a:pt x="54" y="27"/>
                    </a:cubicBezTo>
                    <a:cubicBezTo>
                      <a:pt x="57" y="29"/>
                      <a:pt x="58" y="33"/>
                      <a:pt x="56" y="35"/>
                    </a:cubicBezTo>
                    <a:cubicBezTo>
                      <a:pt x="55" y="37"/>
                      <a:pt x="53" y="38"/>
                      <a:pt x="51" y="38"/>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endParaRPr sz="2400">
                  <a:solidFill>
                    <a:schemeClr val="bg1">
                      <a:lumMod val="95000"/>
                    </a:schemeClr>
                  </a:solidFill>
                  <a:latin typeface="Calibri"/>
                  <a:ea typeface="Calibri"/>
                  <a:cs typeface="Calibri"/>
                  <a:sym typeface="Calibri"/>
                </a:endParaRPr>
              </a:p>
            </p:txBody>
          </p:sp>
          <p:sp>
            <p:nvSpPr>
              <p:cNvPr id="15" name="Google Shape;5000;p171"/>
              <p:cNvSpPr/>
              <p:nvPr/>
            </p:nvSpPr>
            <p:spPr>
              <a:xfrm>
                <a:off x="4948824" y="3211963"/>
                <a:ext cx="58738" cy="55563"/>
              </a:xfrm>
              <a:custGeom>
                <a:avLst/>
                <a:gdLst/>
                <a:ahLst/>
                <a:cxnLst/>
                <a:rect l="l" t="t" r="r" b="b"/>
                <a:pathLst>
                  <a:path w="114" h="107" extrusionOk="0">
                    <a:moveTo>
                      <a:pt x="54" y="107"/>
                    </a:moveTo>
                    <a:cubicBezTo>
                      <a:pt x="45" y="107"/>
                      <a:pt x="36" y="104"/>
                      <a:pt x="28" y="100"/>
                    </a:cubicBezTo>
                    <a:cubicBezTo>
                      <a:pt x="16" y="93"/>
                      <a:pt x="7" y="81"/>
                      <a:pt x="4" y="68"/>
                    </a:cubicBezTo>
                    <a:cubicBezTo>
                      <a:pt x="0" y="54"/>
                      <a:pt x="2" y="40"/>
                      <a:pt x="9" y="28"/>
                    </a:cubicBezTo>
                    <a:cubicBezTo>
                      <a:pt x="16" y="16"/>
                      <a:pt x="27" y="7"/>
                      <a:pt x="41" y="4"/>
                    </a:cubicBezTo>
                    <a:cubicBezTo>
                      <a:pt x="54" y="0"/>
                      <a:pt x="68" y="2"/>
                      <a:pt x="80" y="9"/>
                    </a:cubicBezTo>
                    <a:cubicBezTo>
                      <a:pt x="80" y="9"/>
                      <a:pt x="80" y="9"/>
                      <a:pt x="80" y="9"/>
                    </a:cubicBezTo>
                    <a:cubicBezTo>
                      <a:pt x="105" y="23"/>
                      <a:pt x="114" y="56"/>
                      <a:pt x="99" y="80"/>
                    </a:cubicBezTo>
                    <a:cubicBezTo>
                      <a:pt x="92" y="93"/>
                      <a:pt x="81" y="101"/>
                      <a:pt x="68" y="105"/>
                    </a:cubicBezTo>
                    <a:cubicBezTo>
                      <a:pt x="63" y="106"/>
                      <a:pt x="59" y="107"/>
                      <a:pt x="54" y="107"/>
                    </a:cubicBezTo>
                    <a:close/>
                    <a:moveTo>
                      <a:pt x="54" y="14"/>
                    </a:moveTo>
                    <a:cubicBezTo>
                      <a:pt x="51" y="14"/>
                      <a:pt x="47" y="15"/>
                      <a:pt x="44" y="15"/>
                    </a:cubicBezTo>
                    <a:cubicBezTo>
                      <a:pt x="33" y="18"/>
                      <a:pt x="25" y="25"/>
                      <a:pt x="19" y="34"/>
                    </a:cubicBezTo>
                    <a:cubicBezTo>
                      <a:pt x="14" y="44"/>
                      <a:pt x="13" y="54"/>
                      <a:pt x="15" y="65"/>
                    </a:cubicBezTo>
                    <a:cubicBezTo>
                      <a:pt x="18" y="75"/>
                      <a:pt x="25" y="84"/>
                      <a:pt x="34" y="89"/>
                    </a:cubicBezTo>
                    <a:cubicBezTo>
                      <a:pt x="43" y="95"/>
                      <a:pt x="54" y="96"/>
                      <a:pt x="65" y="93"/>
                    </a:cubicBezTo>
                    <a:cubicBezTo>
                      <a:pt x="75" y="90"/>
                      <a:pt x="84" y="84"/>
                      <a:pt x="89" y="74"/>
                    </a:cubicBezTo>
                    <a:cubicBezTo>
                      <a:pt x="94" y="65"/>
                      <a:pt x="96" y="54"/>
                      <a:pt x="93" y="44"/>
                    </a:cubicBezTo>
                    <a:cubicBezTo>
                      <a:pt x="90" y="34"/>
                      <a:pt x="84" y="25"/>
                      <a:pt x="74" y="19"/>
                    </a:cubicBezTo>
                    <a:cubicBezTo>
                      <a:pt x="74" y="19"/>
                      <a:pt x="74" y="19"/>
                      <a:pt x="74" y="19"/>
                    </a:cubicBezTo>
                    <a:cubicBezTo>
                      <a:pt x="68" y="16"/>
                      <a:pt x="61" y="14"/>
                      <a:pt x="54" y="14"/>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endParaRPr sz="2400">
                  <a:solidFill>
                    <a:schemeClr val="bg1">
                      <a:lumMod val="95000"/>
                    </a:schemeClr>
                  </a:solidFill>
                  <a:latin typeface="Calibri"/>
                  <a:ea typeface="Calibri"/>
                  <a:cs typeface="Calibri"/>
                  <a:sym typeface="Calibri"/>
                </a:endParaRPr>
              </a:p>
            </p:txBody>
          </p:sp>
          <p:sp>
            <p:nvSpPr>
              <p:cNvPr id="16" name="Google Shape;5001;p171"/>
              <p:cNvSpPr/>
              <p:nvPr/>
            </p:nvSpPr>
            <p:spPr>
              <a:xfrm>
                <a:off x="4769635" y="3211963"/>
                <a:ext cx="30163" cy="19050"/>
              </a:xfrm>
              <a:custGeom>
                <a:avLst/>
                <a:gdLst/>
                <a:ahLst/>
                <a:cxnLst/>
                <a:rect l="l" t="t" r="r" b="b"/>
                <a:pathLst>
                  <a:path w="59" h="39" extrusionOk="0">
                    <a:moveTo>
                      <a:pt x="7" y="39"/>
                    </a:moveTo>
                    <a:cubicBezTo>
                      <a:pt x="5" y="39"/>
                      <a:pt x="3" y="38"/>
                      <a:pt x="1" y="36"/>
                    </a:cubicBezTo>
                    <a:cubicBezTo>
                      <a:pt x="0" y="33"/>
                      <a:pt x="1" y="30"/>
                      <a:pt x="4" y="28"/>
                    </a:cubicBezTo>
                    <a:cubicBezTo>
                      <a:pt x="49" y="2"/>
                      <a:pt x="49" y="2"/>
                      <a:pt x="49" y="2"/>
                    </a:cubicBezTo>
                    <a:cubicBezTo>
                      <a:pt x="52" y="0"/>
                      <a:pt x="55" y="1"/>
                      <a:pt x="57" y="4"/>
                    </a:cubicBezTo>
                    <a:cubicBezTo>
                      <a:pt x="59" y="7"/>
                      <a:pt x="58" y="11"/>
                      <a:pt x="55" y="12"/>
                    </a:cubicBezTo>
                    <a:cubicBezTo>
                      <a:pt x="10" y="38"/>
                      <a:pt x="10" y="38"/>
                      <a:pt x="10" y="38"/>
                    </a:cubicBezTo>
                    <a:cubicBezTo>
                      <a:pt x="9" y="39"/>
                      <a:pt x="8" y="39"/>
                      <a:pt x="7" y="39"/>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endParaRPr sz="2400">
                  <a:solidFill>
                    <a:schemeClr val="bg1">
                      <a:lumMod val="95000"/>
                    </a:schemeClr>
                  </a:solidFill>
                  <a:latin typeface="Calibri"/>
                  <a:ea typeface="Calibri"/>
                  <a:cs typeface="Calibri"/>
                  <a:sym typeface="Calibri"/>
                </a:endParaRPr>
              </a:p>
            </p:txBody>
          </p:sp>
          <p:sp>
            <p:nvSpPr>
              <p:cNvPr id="17" name="Google Shape;5002;p171"/>
              <p:cNvSpPr/>
              <p:nvPr/>
            </p:nvSpPr>
            <p:spPr>
              <a:xfrm>
                <a:off x="4722010" y="3211963"/>
                <a:ext cx="60325" cy="55563"/>
              </a:xfrm>
              <a:custGeom>
                <a:avLst/>
                <a:gdLst/>
                <a:ahLst/>
                <a:cxnLst/>
                <a:rect l="l" t="t" r="r" b="b"/>
                <a:pathLst>
                  <a:path w="119" h="107" extrusionOk="0">
                    <a:moveTo>
                      <a:pt x="60" y="107"/>
                    </a:moveTo>
                    <a:cubicBezTo>
                      <a:pt x="42" y="107"/>
                      <a:pt x="24" y="97"/>
                      <a:pt x="14" y="80"/>
                    </a:cubicBezTo>
                    <a:cubicBezTo>
                      <a:pt x="0" y="56"/>
                      <a:pt x="9" y="23"/>
                      <a:pt x="33" y="9"/>
                    </a:cubicBezTo>
                    <a:cubicBezTo>
                      <a:pt x="33" y="9"/>
                      <a:pt x="33" y="9"/>
                      <a:pt x="33" y="9"/>
                    </a:cubicBezTo>
                    <a:cubicBezTo>
                      <a:pt x="46" y="2"/>
                      <a:pt x="60" y="0"/>
                      <a:pt x="73" y="4"/>
                    </a:cubicBezTo>
                    <a:cubicBezTo>
                      <a:pt x="87" y="7"/>
                      <a:pt x="98" y="16"/>
                      <a:pt x="105" y="28"/>
                    </a:cubicBezTo>
                    <a:cubicBezTo>
                      <a:pt x="119" y="53"/>
                      <a:pt x="111" y="85"/>
                      <a:pt x="86" y="100"/>
                    </a:cubicBezTo>
                    <a:cubicBezTo>
                      <a:pt x="78" y="104"/>
                      <a:pt x="69" y="107"/>
                      <a:pt x="60" y="107"/>
                    </a:cubicBezTo>
                    <a:close/>
                    <a:moveTo>
                      <a:pt x="39" y="19"/>
                    </a:moveTo>
                    <a:cubicBezTo>
                      <a:pt x="30" y="25"/>
                      <a:pt x="23" y="34"/>
                      <a:pt x="21" y="44"/>
                    </a:cubicBezTo>
                    <a:cubicBezTo>
                      <a:pt x="18" y="54"/>
                      <a:pt x="19" y="65"/>
                      <a:pt x="25" y="74"/>
                    </a:cubicBezTo>
                    <a:cubicBezTo>
                      <a:pt x="30" y="84"/>
                      <a:pt x="39" y="90"/>
                      <a:pt x="49" y="93"/>
                    </a:cubicBezTo>
                    <a:cubicBezTo>
                      <a:pt x="60" y="96"/>
                      <a:pt x="70" y="95"/>
                      <a:pt x="80" y="89"/>
                    </a:cubicBezTo>
                    <a:cubicBezTo>
                      <a:pt x="99" y="78"/>
                      <a:pt x="106" y="53"/>
                      <a:pt x="94" y="34"/>
                    </a:cubicBezTo>
                    <a:cubicBezTo>
                      <a:pt x="89" y="25"/>
                      <a:pt x="80" y="18"/>
                      <a:pt x="70" y="15"/>
                    </a:cubicBezTo>
                    <a:cubicBezTo>
                      <a:pt x="60" y="13"/>
                      <a:pt x="49" y="14"/>
                      <a:pt x="39" y="19"/>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endParaRPr sz="2400">
                  <a:solidFill>
                    <a:schemeClr val="bg1">
                      <a:lumMod val="95000"/>
                    </a:schemeClr>
                  </a:solidFill>
                  <a:latin typeface="Calibri"/>
                  <a:ea typeface="Calibri"/>
                  <a:cs typeface="Calibri"/>
                  <a:sym typeface="Calibri"/>
                </a:endParaRPr>
              </a:p>
            </p:txBody>
          </p:sp>
          <p:sp>
            <p:nvSpPr>
              <p:cNvPr id="18" name="Google Shape;5003;p171"/>
              <p:cNvSpPr/>
              <p:nvPr/>
            </p:nvSpPr>
            <p:spPr>
              <a:xfrm>
                <a:off x="4929774" y="3121476"/>
                <a:ext cx="30163" cy="19050"/>
              </a:xfrm>
              <a:custGeom>
                <a:avLst/>
                <a:gdLst/>
                <a:ahLst/>
                <a:cxnLst/>
                <a:rect l="l" t="t" r="r" b="b"/>
                <a:pathLst>
                  <a:path w="57" h="38" extrusionOk="0">
                    <a:moveTo>
                      <a:pt x="7" y="38"/>
                    </a:moveTo>
                    <a:cubicBezTo>
                      <a:pt x="5" y="38"/>
                      <a:pt x="3" y="37"/>
                      <a:pt x="2" y="35"/>
                    </a:cubicBezTo>
                    <a:cubicBezTo>
                      <a:pt x="0" y="32"/>
                      <a:pt x="1" y="28"/>
                      <a:pt x="4" y="27"/>
                    </a:cubicBezTo>
                    <a:cubicBezTo>
                      <a:pt x="47" y="2"/>
                      <a:pt x="47" y="2"/>
                      <a:pt x="47" y="2"/>
                    </a:cubicBezTo>
                    <a:cubicBezTo>
                      <a:pt x="50" y="0"/>
                      <a:pt x="53" y="1"/>
                      <a:pt x="55" y="4"/>
                    </a:cubicBezTo>
                    <a:cubicBezTo>
                      <a:pt x="57" y="7"/>
                      <a:pt x="56" y="11"/>
                      <a:pt x="53" y="12"/>
                    </a:cubicBezTo>
                    <a:cubicBezTo>
                      <a:pt x="10" y="37"/>
                      <a:pt x="10" y="37"/>
                      <a:pt x="10" y="37"/>
                    </a:cubicBezTo>
                    <a:cubicBezTo>
                      <a:pt x="9" y="38"/>
                      <a:pt x="8" y="38"/>
                      <a:pt x="7" y="38"/>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endParaRPr sz="2400">
                  <a:solidFill>
                    <a:schemeClr val="bg1">
                      <a:lumMod val="95000"/>
                    </a:schemeClr>
                  </a:solidFill>
                  <a:latin typeface="Calibri"/>
                  <a:ea typeface="Calibri"/>
                  <a:cs typeface="Calibri"/>
                  <a:sym typeface="Calibri"/>
                </a:endParaRPr>
              </a:p>
            </p:txBody>
          </p:sp>
          <p:sp>
            <p:nvSpPr>
              <p:cNvPr id="19" name="Google Shape;5004;p171"/>
              <p:cNvSpPr/>
              <p:nvPr/>
            </p:nvSpPr>
            <p:spPr>
              <a:xfrm>
                <a:off x="4948824" y="3084963"/>
                <a:ext cx="58738" cy="53975"/>
              </a:xfrm>
              <a:custGeom>
                <a:avLst/>
                <a:gdLst/>
                <a:ahLst/>
                <a:cxnLst/>
                <a:rect l="l" t="t" r="r" b="b"/>
                <a:pathLst>
                  <a:path w="114" h="106" extrusionOk="0">
                    <a:moveTo>
                      <a:pt x="54" y="106"/>
                    </a:moveTo>
                    <a:cubicBezTo>
                      <a:pt x="50" y="106"/>
                      <a:pt x="45" y="106"/>
                      <a:pt x="41" y="105"/>
                    </a:cubicBezTo>
                    <a:cubicBezTo>
                      <a:pt x="27" y="101"/>
                      <a:pt x="16" y="92"/>
                      <a:pt x="9" y="80"/>
                    </a:cubicBezTo>
                    <a:cubicBezTo>
                      <a:pt x="2" y="68"/>
                      <a:pt x="0" y="54"/>
                      <a:pt x="4" y="41"/>
                    </a:cubicBezTo>
                    <a:cubicBezTo>
                      <a:pt x="7" y="27"/>
                      <a:pt x="16" y="16"/>
                      <a:pt x="28" y="9"/>
                    </a:cubicBezTo>
                    <a:cubicBezTo>
                      <a:pt x="28" y="9"/>
                      <a:pt x="28" y="9"/>
                      <a:pt x="28" y="9"/>
                    </a:cubicBezTo>
                    <a:cubicBezTo>
                      <a:pt x="40" y="2"/>
                      <a:pt x="54" y="0"/>
                      <a:pt x="68" y="4"/>
                    </a:cubicBezTo>
                    <a:cubicBezTo>
                      <a:pt x="81" y="7"/>
                      <a:pt x="92" y="16"/>
                      <a:pt x="99" y="28"/>
                    </a:cubicBezTo>
                    <a:cubicBezTo>
                      <a:pt x="114" y="53"/>
                      <a:pt x="105" y="85"/>
                      <a:pt x="80" y="99"/>
                    </a:cubicBezTo>
                    <a:cubicBezTo>
                      <a:pt x="72" y="104"/>
                      <a:pt x="63" y="106"/>
                      <a:pt x="54" y="106"/>
                    </a:cubicBezTo>
                    <a:close/>
                    <a:moveTo>
                      <a:pt x="34" y="19"/>
                    </a:moveTo>
                    <a:cubicBezTo>
                      <a:pt x="25" y="25"/>
                      <a:pt x="18" y="33"/>
                      <a:pt x="15" y="44"/>
                    </a:cubicBezTo>
                    <a:cubicBezTo>
                      <a:pt x="13" y="54"/>
                      <a:pt x="14" y="65"/>
                      <a:pt x="19" y="74"/>
                    </a:cubicBezTo>
                    <a:cubicBezTo>
                      <a:pt x="25" y="84"/>
                      <a:pt x="33" y="90"/>
                      <a:pt x="44" y="93"/>
                    </a:cubicBezTo>
                    <a:cubicBezTo>
                      <a:pt x="54" y="96"/>
                      <a:pt x="65" y="94"/>
                      <a:pt x="74" y="89"/>
                    </a:cubicBezTo>
                    <a:cubicBezTo>
                      <a:pt x="94" y="78"/>
                      <a:pt x="100" y="53"/>
                      <a:pt x="89" y="34"/>
                    </a:cubicBezTo>
                    <a:cubicBezTo>
                      <a:pt x="84" y="25"/>
                      <a:pt x="75" y="18"/>
                      <a:pt x="65" y="15"/>
                    </a:cubicBezTo>
                    <a:cubicBezTo>
                      <a:pt x="54" y="13"/>
                      <a:pt x="43" y="14"/>
                      <a:pt x="34" y="19"/>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endParaRPr sz="2400">
                  <a:solidFill>
                    <a:schemeClr val="bg1">
                      <a:lumMod val="95000"/>
                    </a:schemeClr>
                  </a:solidFill>
                  <a:latin typeface="Calibri"/>
                  <a:ea typeface="Calibri"/>
                  <a:cs typeface="Calibri"/>
                  <a:sym typeface="Calibri"/>
                </a:endParaRPr>
              </a:p>
            </p:txBody>
          </p:sp>
          <p:sp>
            <p:nvSpPr>
              <p:cNvPr id="20" name="Google Shape;5005;p171"/>
              <p:cNvSpPr/>
              <p:nvPr/>
            </p:nvSpPr>
            <p:spPr>
              <a:xfrm>
                <a:off x="4860725" y="3227465"/>
                <a:ext cx="6350" cy="55550"/>
              </a:xfrm>
              <a:custGeom>
                <a:avLst/>
                <a:gdLst/>
                <a:ahLst/>
                <a:cxnLst/>
                <a:rect l="l" t="t" r="r" b="b"/>
                <a:pathLst>
                  <a:path w="12" h="63" extrusionOk="0">
                    <a:moveTo>
                      <a:pt x="6" y="63"/>
                    </a:moveTo>
                    <a:cubicBezTo>
                      <a:pt x="3" y="63"/>
                      <a:pt x="0" y="60"/>
                      <a:pt x="0" y="57"/>
                    </a:cubicBezTo>
                    <a:cubicBezTo>
                      <a:pt x="0" y="6"/>
                      <a:pt x="0" y="6"/>
                      <a:pt x="0" y="6"/>
                    </a:cubicBezTo>
                    <a:cubicBezTo>
                      <a:pt x="0" y="3"/>
                      <a:pt x="3" y="0"/>
                      <a:pt x="6" y="0"/>
                    </a:cubicBezTo>
                    <a:cubicBezTo>
                      <a:pt x="10" y="0"/>
                      <a:pt x="12" y="3"/>
                      <a:pt x="12" y="6"/>
                    </a:cubicBezTo>
                    <a:cubicBezTo>
                      <a:pt x="12" y="57"/>
                      <a:pt x="12" y="57"/>
                      <a:pt x="12" y="57"/>
                    </a:cubicBezTo>
                    <a:cubicBezTo>
                      <a:pt x="12" y="60"/>
                      <a:pt x="10" y="63"/>
                      <a:pt x="6" y="63"/>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endParaRPr sz="2400">
                  <a:solidFill>
                    <a:schemeClr val="bg1">
                      <a:lumMod val="95000"/>
                    </a:schemeClr>
                  </a:solidFill>
                  <a:latin typeface="Calibri"/>
                  <a:ea typeface="Calibri"/>
                  <a:cs typeface="Calibri"/>
                  <a:sym typeface="Calibri"/>
                </a:endParaRPr>
              </a:p>
            </p:txBody>
          </p:sp>
        </p:grpSp>
      </p:grpSp>
      <p:grpSp>
        <p:nvGrpSpPr>
          <p:cNvPr id="31" name="Gruppe 30">
            <a:extLst>
              <a:ext uri="{FF2B5EF4-FFF2-40B4-BE49-F238E27FC236}">
                <a16:creationId xmlns:a16="http://schemas.microsoft.com/office/drawing/2014/main" id="{A53D7DC3-D74F-87FB-CE08-E3728818BCCF}"/>
              </a:ext>
            </a:extLst>
          </p:cNvPr>
          <p:cNvGrpSpPr/>
          <p:nvPr/>
        </p:nvGrpSpPr>
        <p:grpSpPr>
          <a:xfrm>
            <a:off x="2183267" y="1503753"/>
            <a:ext cx="1904830" cy="4680533"/>
            <a:chOff x="2183267" y="1503753"/>
            <a:chExt cx="1904830" cy="4680533"/>
          </a:xfrm>
        </p:grpSpPr>
        <p:sp>
          <p:nvSpPr>
            <p:cNvPr id="2" name="Rektangel: avrundede hjørner 1">
              <a:extLst>
                <a:ext uri="{FF2B5EF4-FFF2-40B4-BE49-F238E27FC236}">
                  <a16:creationId xmlns:a16="http://schemas.microsoft.com/office/drawing/2014/main" id="{61DF3E0E-8E4A-67C0-D8BD-CEDC882149C4}"/>
                </a:ext>
              </a:extLst>
            </p:cNvPr>
            <p:cNvSpPr/>
            <p:nvPr/>
          </p:nvSpPr>
          <p:spPr>
            <a:xfrm>
              <a:off x="2183267" y="1503753"/>
              <a:ext cx="1904830" cy="4680533"/>
            </a:xfrm>
            <a:prstGeom prst="roundRect">
              <a:avLst/>
            </a:prstGeom>
            <a:ln>
              <a:solidFill>
                <a:srgbClr val="B5B0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980" name="Google Shape;4980;p171"/>
            <p:cNvSpPr txBox="1"/>
            <p:nvPr/>
          </p:nvSpPr>
          <p:spPr>
            <a:xfrm>
              <a:off x="2201067" y="2440745"/>
              <a:ext cx="1844676" cy="3686097"/>
            </a:xfrm>
            <a:prstGeom prst="rect">
              <a:avLst/>
            </a:prstGeom>
            <a:noFill/>
            <a:ln>
              <a:noFill/>
            </a:ln>
          </p:spPr>
          <p:txBody>
            <a:bodyPr spcFirstLastPara="1" wrap="square" lIns="121900" tIns="121900" rIns="121900" bIns="121900" anchor="t" anchorCtr="0">
              <a:spAutoFit/>
            </a:bodyPr>
            <a:lstStyle/>
            <a:p>
              <a:pPr>
                <a:lnSpc>
                  <a:spcPct val="115000"/>
                </a:lnSpc>
                <a:spcAft>
                  <a:spcPts val="1600"/>
                </a:spcAft>
              </a:pPr>
              <a:endParaRPr lang="en" sz="800" dirty="0">
                <a:solidFill>
                  <a:schemeClr val="bg1"/>
                </a:solidFill>
                <a:latin typeface="Heffer"/>
                <a:ea typeface="Roboto"/>
                <a:cs typeface="Roboto"/>
                <a:sym typeface="Roboto"/>
              </a:endParaRPr>
            </a:p>
            <a:p>
              <a:pPr>
                <a:lnSpc>
                  <a:spcPct val="115000"/>
                </a:lnSpc>
                <a:spcAft>
                  <a:spcPts val="1600"/>
                </a:spcAft>
              </a:pPr>
              <a:r>
                <a:rPr lang="en" sz="2000" dirty="0">
                  <a:solidFill>
                    <a:schemeClr val="bg1"/>
                  </a:solidFill>
                  <a:latin typeface="Heffer"/>
                  <a:ea typeface="Roboto"/>
                  <a:cs typeface="Roboto"/>
                  <a:sym typeface="Roboto"/>
                </a:rPr>
                <a:t>Improved data accuracy, organization &amp; security.</a:t>
              </a:r>
            </a:p>
            <a:p>
              <a:pPr>
                <a:lnSpc>
                  <a:spcPct val="115000"/>
                </a:lnSpc>
                <a:spcAft>
                  <a:spcPts val="1600"/>
                </a:spcAft>
              </a:pPr>
              <a:r>
                <a:rPr lang="en" sz="2000" dirty="0">
                  <a:solidFill>
                    <a:schemeClr val="bg1"/>
                  </a:solidFill>
                  <a:latin typeface="Heffer"/>
                  <a:ea typeface="Roboto"/>
                  <a:cs typeface="Roboto"/>
                  <a:sym typeface="Roboto"/>
                </a:rPr>
                <a:t>One source of truth.</a:t>
              </a:r>
            </a:p>
            <a:p>
              <a:pPr>
                <a:lnSpc>
                  <a:spcPct val="115000"/>
                </a:lnSpc>
                <a:spcAft>
                  <a:spcPts val="1600"/>
                </a:spcAft>
              </a:pPr>
              <a:endParaRPr sz="2000" dirty="0">
                <a:solidFill>
                  <a:schemeClr val="bg1"/>
                </a:solidFill>
                <a:latin typeface="Heffer"/>
              </a:endParaRPr>
            </a:p>
          </p:txBody>
        </p:sp>
        <p:grpSp>
          <p:nvGrpSpPr>
            <p:cNvPr id="32" name="Google Shape;5011;p171"/>
            <p:cNvGrpSpPr/>
            <p:nvPr/>
          </p:nvGrpSpPr>
          <p:grpSpPr>
            <a:xfrm>
              <a:off x="2967681" y="1971807"/>
              <a:ext cx="415920" cy="468953"/>
              <a:chOff x="2473347" y="3812912"/>
              <a:chExt cx="289664" cy="351364"/>
            </a:xfrm>
          </p:grpSpPr>
          <p:sp>
            <p:nvSpPr>
              <p:cNvPr id="33" name="Google Shape;5012;p171"/>
              <p:cNvSpPr/>
              <p:nvPr/>
            </p:nvSpPr>
            <p:spPr>
              <a:xfrm>
                <a:off x="2473347" y="3812912"/>
                <a:ext cx="289664" cy="351364"/>
              </a:xfrm>
              <a:custGeom>
                <a:avLst/>
                <a:gdLst/>
                <a:ahLst/>
                <a:cxnLst/>
                <a:rect l="l" t="t" r="r" b="b"/>
                <a:pathLst>
                  <a:path w="478" h="581" extrusionOk="0">
                    <a:moveTo>
                      <a:pt x="239" y="581"/>
                    </a:moveTo>
                    <a:cubicBezTo>
                      <a:pt x="239" y="581"/>
                      <a:pt x="238" y="581"/>
                      <a:pt x="237" y="581"/>
                    </a:cubicBezTo>
                    <a:cubicBezTo>
                      <a:pt x="143" y="548"/>
                      <a:pt x="58" y="475"/>
                      <a:pt x="21" y="396"/>
                    </a:cubicBezTo>
                    <a:cubicBezTo>
                      <a:pt x="21" y="396"/>
                      <a:pt x="20" y="396"/>
                      <a:pt x="20" y="396"/>
                    </a:cubicBezTo>
                    <a:cubicBezTo>
                      <a:pt x="20" y="395"/>
                      <a:pt x="20" y="395"/>
                      <a:pt x="20" y="395"/>
                    </a:cubicBezTo>
                    <a:cubicBezTo>
                      <a:pt x="7" y="368"/>
                      <a:pt x="0" y="336"/>
                      <a:pt x="0" y="304"/>
                    </a:cubicBezTo>
                    <a:cubicBezTo>
                      <a:pt x="0" y="68"/>
                      <a:pt x="0" y="68"/>
                      <a:pt x="0" y="68"/>
                    </a:cubicBezTo>
                    <a:cubicBezTo>
                      <a:pt x="0" y="65"/>
                      <a:pt x="3" y="62"/>
                      <a:pt x="6" y="62"/>
                    </a:cubicBezTo>
                    <a:cubicBezTo>
                      <a:pt x="96" y="62"/>
                      <a:pt x="182" y="40"/>
                      <a:pt x="236" y="2"/>
                    </a:cubicBezTo>
                    <a:cubicBezTo>
                      <a:pt x="238" y="0"/>
                      <a:pt x="241" y="0"/>
                      <a:pt x="243" y="2"/>
                    </a:cubicBezTo>
                    <a:cubicBezTo>
                      <a:pt x="297" y="40"/>
                      <a:pt x="382" y="62"/>
                      <a:pt x="472" y="62"/>
                    </a:cubicBezTo>
                    <a:cubicBezTo>
                      <a:pt x="476" y="62"/>
                      <a:pt x="478" y="65"/>
                      <a:pt x="478" y="68"/>
                    </a:cubicBezTo>
                    <a:cubicBezTo>
                      <a:pt x="478" y="304"/>
                      <a:pt x="478" y="304"/>
                      <a:pt x="478" y="304"/>
                    </a:cubicBezTo>
                    <a:cubicBezTo>
                      <a:pt x="478" y="336"/>
                      <a:pt x="471" y="368"/>
                      <a:pt x="458" y="396"/>
                    </a:cubicBezTo>
                    <a:cubicBezTo>
                      <a:pt x="458" y="396"/>
                      <a:pt x="458" y="396"/>
                      <a:pt x="458" y="396"/>
                    </a:cubicBezTo>
                    <a:cubicBezTo>
                      <a:pt x="420" y="475"/>
                      <a:pt x="335" y="548"/>
                      <a:pt x="241" y="581"/>
                    </a:cubicBezTo>
                    <a:cubicBezTo>
                      <a:pt x="241" y="581"/>
                      <a:pt x="240" y="581"/>
                      <a:pt x="239" y="581"/>
                    </a:cubicBezTo>
                    <a:close/>
                    <a:moveTo>
                      <a:pt x="12" y="74"/>
                    </a:moveTo>
                    <a:cubicBezTo>
                      <a:pt x="12" y="304"/>
                      <a:pt x="12" y="304"/>
                      <a:pt x="12" y="304"/>
                    </a:cubicBezTo>
                    <a:cubicBezTo>
                      <a:pt x="12" y="335"/>
                      <a:pt x="19" y="364"/>
                      <a:pt x="31" y="390"/>
                    </a:cubicBezTo>
                    <a:cubicBezTo>
                      <a:pt x="31" y="391"/>
                      <a:pt x="31" y="391"/>
                      <a:pt x="31" y="391"/>
                    </a:cubicBezTo>
                    <a:cubicBezTo>
                      <a:pt x="68" y="467"/>
                      <a:pt x="149" y="536"/>
                      <a:pt x="239" y="569"/>
                    </a:cubicBezTo>
                    <a:cubicBezTo>
                      <a:pt x="329" y="536"/>
                      <a:pt x="411" y="467"/>
                      <a:pt x="447" y="391"/>
                    </a:cubicBezTo>
                    <a:cubicBezTo>
                      <a:pt x="453" y="393"/>
                      <a:pt x="453" y="393"/>
                      <a:pt x="453" y="393"/>
                    </a:cubicBezTo>
                    <a:cubicBezTo>
                      <a:pt x="447" y="390"/>
                      <a:pt x="447" y="390"/>
                      <a:pt x="447" y="390"/>
                    </a:cubicBezTo>
                    <a:cubicBezTo>
                      <a:pt x="460" y="364"/>
                      <a:pt x="466" y="335"/>
                      <a:pt x="466" y="304"/>
                    </a:cubicBezTo>
                    <a:cubicBezTo>
                      <a:pt x="466" y="74"/>
                      <a:pt x="466" y="74"/>
                      <a:pt x="466" y="74"/>
                    </a:cubicBezTo>
                    <a:cubicBezTo>
                      <a:pt x="377" y="73"/>
                      <a:pt x="295" y="51"/>
                      <a:pt x="239" y="14"/>
                    </a:cubicBezTo>
                    <a:cubicBezTo>
                      <a:pt x="184" y="51"/>
                      <a:pt x="102" y="73"/>
                      <a:pt x="12" y="74"/>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endParaRPr sz="2400">
                  <a:solidFill>
                    <a:schemeClr val="bg1">
                      <a:lumMod val="95000"/>
                    </a:schemeClr>
                  </a:solidFill>
                  <a:latin typeface="Calibri"/>
                  <a:ea typeface="Calibri"/>
                  <a:cs typeface="Calibri"/>
                  <a:sym typeface="Calibri"/>
                </a:endParaRPr>
              </a:p>
            </p:txBody>
          </p:sp>
          <p:grpSp>
            <p:nvGrpSpPr>
              <p:cNvPr id="34" name="Google Shape;5013;p171"/>
              <p:cNvGrpSpPr/>
              <p:nvPr/>
            </p:nvGrpSpPr>
            <p:grpSpPr>
              <a:xfrm>
                <a:off x="2563817" y="3911910"/>
                <a:ext cx="108716" cy="153380"/>
                <a:chOff x="4206904" y="4723335"/>
                <a:chExt cx="108716" cy="153380"/>
              </a:xfrm>
            </p:grpSpPr>
            <p:sp>
              <p:nvSpPr>
                <p:cNvPr id="35" name="Google Shape;5014;p171"/>
                <p:cNvSpPr/>
                <p:nvPr/>
              </p:nvSpPr>
              <p:spPr>
                <a:xfrm>
                  <a:off x="4206904" y="4779640"/>
                  <a:ext cx="108716" cy="97076"/>
                </a:xfrm>
                <a:custGeom>
                  <a:avLst/>
                  <a:gdLst/>
                  <a:ahLst/>
                  <a:cxnLst/>
                  <a:rect l="l" t="t" r="r" b="b"/>
                  <a:pathLst>
                    <a:path w="175" h="155" extrusionOk="0">
                      <a:moveTo>
                        <a:pt x="144" y="155"/>
                      </a:moveTo>
                      <a:cubicBezTo>
                        <a:pt x="31" y="155"/>
                        <a:pt x="31" y="155"/>
                        <a:pt x="31" y="155"/>
                      </a:cubicBezTo>
                      <a:cubicBezTo>
                        <a:pt x="14" y="155"/>
                        <a:pt x="0" y="141"/>
                        <a:pt x="0" y="124"/>
                      </a:cubicBezTo>
                      <a:cubicBezTo>
                        <a:pt x="0" y="31"/>
                        <a:pt x="0" y="31"/>
                        <a:pt x="0" y="31"/>
                      </a:cubicBezTo>
                      <a:cubicBezTo>
                        <a:pt x="0" y="14"/>
                        <a:pt x="14" y="0"/>
                        <a:pt x="31" y="0"/>
                      </a:cubicBezTo>
                      <a:cubicBezTo>
                        <a:pt x="144" y="0"/>
                        <a:pt x="144" y="0"/>
                        <a:pt x="144" y="0"/>
                      </a:cubicBezTo>
                      <a:cubicBezTo>
                        <a:pt x="161" y="0"/>
                        <a:pt x="175" y="14"/>
                        <a:pt x="175" y="31"/>
                      </a:cubicBezTo>
                      <a:cubicBezTo>
                        <a:pt x="175" y="124"/>
                        <a:pt x="175" y="124"/>
                        <a:pt x="175" y="124"/>
                      </a:cubicBezTo>
                      <a:cubicBezTo>
                        <a:pt x="175" y="141"/>
                        <a:pt x="161" y="155"/>
                        <a:pt x="144" y="155"/>
                      </a:cubicBezTo>
                      <a:close/>
                      <a:moveTo>
                        <a:pt x="31" y="12"/>
                      </a:moveTo>
                      <a:cubicBezTo>
                        <a:pt x="21" y="12"/>
                        <a:pt x="12" y="21"/>
                        <a:pt x="12" y="31"/>
                      </a:cubicBezTo>
                      <a:cubicBezTo>
                        <a:pt x="12" y="124"/>
                        <a:pt x="12" y="124"/>
                        <a:pt x="12" y="124"/>
                      </a:cubicBezTo>
                      <a:cubicBezTo>
                        <a:pt x="12" y="135"/>
                        <a:pt x="21" y="143"/>
                        <a:pt x="31" y="143"/>
                      </a:cubicBezTo>
                      <a:cubicBezTo>
                        <a:pt x="144" y="143"/>
                        <a:pt x="144" y="143"/>
                        <a:pt x="144" y="143"/>
                      </a:cubicBezTo>
                      <a:cubicBezTo>
                        <a:pt x="155" y="143"/>
                        <a:pt x="163" y="135"/>
                        <a:pt x="163" y="124"/>
                      </a:cubicBezTo>
                      <a:cubicBezTo>
                        <a:pt x="163" y="31"/>
                        <a:pt x="163" y="31"/>
                        <a:pt x="163" y="31"/>
                      </a:cubicBezTo>
                      <a:cubicBezTo>
                        <a:pt x="163" y="21"/>
                        <a:pt x="155" y="12"/>
                        <a:pt x="144" y="12"/>
                      </a:cubicBezTo>
                      <a:lnTo>
                        <a:pt x="31" y="12"/>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endParaRPr sz="2400">
                    <a:solidFill>
                      <a:schemeClr val="bg1">
                        <a:lumMod val="95000"/>
                      </a:schemeClr>
                    </a:solidFill>
                    <a:latin typeface="Calibri"/>
                    <a:ea typeface="Calibri"/>
                    <a:cs typeface="Calibri"/>
                    <a:sym typeface="Calibri"/>
                  </a:endParaRPr>
                </a:p>
              </p:txBody>
            </p:sp>
            <p:sp>
              <p:nvSpPr>
                <p:cNvPr id="36" name="Google Shape;5015;p171"/>
                <p:cNvSpPr/>
                <p:nvPr/>
              </p:nvSpPr>
              <p:spPr>
                <a:xfrm>
                  <a:off x="4230200" y="4723335"/>
                  <a:ext cx="62123" cy="64070"/>
                </a:xfrm>
                <a:custGeom>
                  <a:avLst/>
                  <a:gdLst/>
                  <a:ahLst/>
                  <a:cxnLst/>
                  <a:rect l="l" t="t" r="r" b="b"/>
                  <a:pathLst>
                    <a:path w="101" h="101" extrusionOk="0">
                      <a:moveTo>
                        <a:pt x="95" y="101"/>
                      </a:moveTo>
                      <a:cubicBezTo>
                        <a:pt x="6" y="101"/>
                        <a:pt x="6" y="101"/>
                        <a:pt x="6" y="101"/>
                      </a:cubicBezTo>
                      <a:cubicBezTo>
                        <a:pt x="3" y="101"/>
                        <a:pt x="0" y="98"/>
                        <a:pt x="0" y="95"/>
                      </a:cubicBezTo>
                      <a:cubicBezTo>
                        <a:pt x="0" y="51"/>
                        <a:pt x="0" y="51"/>
                        <a:pt x="0" y="51"/>
                      </a:cubicBezTo>
                      <a:cubicBezTo>
                        <a:pt x="0" y="23"/>
                        <a:pt x="23" y="0"/>
                        <a:pt x="51" y="0"/>
                      </a:cubicBezTo>
                      <a:cubicBezTo>
                        <a:pt x="78" y="0"/>
                        <a:pt x="101" y="23"/>
                        <a:pt x="101" y="51"/>
                      </a:cubicBezTo>
                      <a:cubicBezTo>
                        <a:pt x="101" y="95"/>
                        <a:pt x="101" y="95"/>
                        <a:pt x="101" y="95"/>
                      </a:cubicBezTo>
                      <a:cubicBezTo>
                        <a:pt x="101" y="98"/>
                        <a:pt x="99" y="101"/>
                        <a:pt x="95" y="101"/>
                      </a:cubicBezTo>
                      <a:close/>
                      <a:moveTo>
                        <a:pt x="12" y="89"/>
                      </a:moveTo>
                      <a:cubicBezTo>
                        <a:pt x="89" y="89"/>
                        <a:pt x="89" y="89"/>
                        <a:pt x="89" y="89"/>
                      </a:cubicBezTo>
                      <a:cubicBezTo>
                        <a:pt x="89" y="51"/>
                        <a:pt x="89" y="51"/>
                        <a:pt x="89" y="51"/>
                      </a:cubicBezTo>
                      <a:cubicBezTo>
                        <a:pt x="89" y="30"/>
                        <a:pt x="72" y="12"/>
                        <a:pt x="51" y="12"/>
                      </a:cubicBezTo>
                      <a:cubicBezTo>
                        <a:pt x="29" y="12"/>
                        <a:pt x="12" y="30"/>
                        <a:pt x="12" y="51"/>
                      </a:cubicBezTo>
                      <a:lnTo>
                        <a:pt x="12" y="89"/>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endParaRPr sz="2400">
                    <a:solidFill>
                      <a:schemeClr val="bg1">
                        <a:lumMod val="95000"/>
                      </a:schemeClr>
                    </a:solidFill>
                    <a:latin typeface="Calibri"/>
                    <a:ea typeface="Calibri"/>
                    <a:cs typeface="Calibri"/>
                    <a:sym typeface="Calibri"/>
                  </a:endParaRPr>
                </a:p>
              </p:txBody>
            </p:sp>
          </p:grpSp>
        </p:grpSp>
      </p:grpSp>
      <p:grpSp>
        <p:nvGrpSpPr>
          <p:cNvPr id="60" name="Gruppe 59">
            <a:extLst>
              <a:ext uri="{FF2B5EF4-FFF2-40B4-BE49-F238E27FC236}">
                <a16:creationId xmlns:a16="http://schemas.microsoft.com/office/drawing/2014/main" id="{6BEE9108-1A68-3EEC-DCBA-711333936E02}"/>
              </a:ext>
            </a:extLst>
          </p:cNvPr>
          <p:cNvGrpSpPr/>
          <p:nvPr/>
        </p:nvGrpSpPr>
        <p:grpSpPr>
          <a:xfrm>
            <a:off x="4163745" y="1491666"/>
            <a:ext cx="1904830" cy="4783935"/>
            <a:chOff x="4163745" y="1491666"/>
            <a:chExt cx="1904830" cy="4783935"/>
          </a:xfrm>
        </p:grpSpPr>
        <p:sp>
          <p:nvSpPr>
            <p:cNvPr id="3" name="Rektangel: avrundede hjørner 2">
              <a:extLst>
                <a:ext uri="{FF2B5EF4-FFF2-40B4-BE49-F238E27FC236}">
                  <a16:creationId xmlns:a16="http://schemas.microsoft.com/office/drawing/2014/main" id="{2A2BD484-C21D-33D5-333C-B2DAF51E4AE4}"/>
                </a:ext>
              </a:extLst>
            </p:cNvPr>
            <p:cNvSpPr/>
            <p:nvPr/>
          </p:nvSpPr>
          <p:spPr>
            <a:xfrm>
              <a:off x="4163745" y="1491666"/>
              <a:ext cx="1904830" cy="4680533"/>
            </a:xfrm>
            <a:prstGeom prst="roundRect">
              <a:avLst/>
            </a:prstGeom>
            <a:ln>
              <a:solidFill>
                <a:srgbClr val="B5B0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981" name="Google Shape;4981;p171"/>
            <p:cNvSpPr txBox="1"/>
            <p:nvPr/>
          </p:nvSpPr>
          <p:spPr>
            <a:xfrm>
              <a:off x="4192133" y="2440745"/>
              <a:ext cx="1844676" cy="3834856"/>
            </a:xfrm>
            <a:prstGeom prst="rect">
              <a:avLst/>
            </a:prstGeom>
            <a:noFill/>
            <a:ln>
              <a:noFill/>
            </a:ln>
          </p:spPr>
          <p:txBody>
            <a:bodyPr spcFirstLastPara="1" wrap="square" lIns="121900" tIns="121900" rIns="121900" bIns="121900" anchor="t" anchorCtr="0">
              <a:spAutoFit/>
            </a:bodyPr>
            <a:lstStyle/>
            <a:p>
              <a:pPr>
                <a:lnSpc>
                  <a:spcPct val="115000"/>
                </a:lnSpc>
                <a:spcAft>
                  <a:spcPts val="1600"/>
                </a:spcAft>
              </a:pPr>
              <a:endParaRPr lang="en" sz="800" dirty="0">
                <a:solidFill>
                  <a:schemeClr val="bg1"/>
                </a:solidFill>
                <a:latin typeface="Heffer"/>
                <a:ea typeface="Roboto"/>
                <a:cs typeface="Roboto"/>
                <a:sym typeface="Roboto"/>
              </a:endParaRPr>
            </a:p>
            <a:p>
              <a:pPr>
                <a:lnSpc>
                  <a:spcPct val="115000"/>
                </a:lnSpc>
                <a:spcAft>
                  <a:spcPts val="1600"/>
                </a:spcAft>
              </a:pPr>
              <a:r>
                <a:rPr lang="en" sz="2000" dirty="0">
                  <a:solidFill>
                    <a:schemeClr val="bg1"/>
                  </a:solidFill>
                  <a:latin typeface="Heffer"/>
                  <a:ea typeface="Roboto"/>
                  <a:cs typeface="Roboto"/>
                  <a:sym typeface="Roboto"/>
                </a:rPr>
                <a:t>Automatic JML incl. removal of old user accounts.</a:t>
              </a:r>
            </a:p>
            <a:p>
              <a:pPr>
                <a:lnSpc>
                  <a:spcPct val="115000"/>
                </a:lnSpc>
                <a:spcAft>
                  <a:spcPts val="1600"/>
                </a:spcAft>
              </a:pPr>
              <a:r>
                <a:rPr lang="nb-NO" sz="2000" dirty="0">
                  <a:solidFill>
                    <a:schemeClr val="bg1"/>
                  </a:solidFill>
                  <a:latin typeface="Heffer"/>
                  <a:ea typeface="Roboto"/>
                  <a:cs typeface="Roboto"/>
                  <a:sym typeface="Roboto"/>
                </a:rPr>
                <a:t>R</a:t>
              </a:r>
              <a:r>
                <a:rPr lang="en" sz="2000" dirty="0" err="1">
                  <a:solidFill>
                    <a:schemeClr val="bg1"/>
                  </a:solidFill>
                  <a:latin typeface="Heffer"/>
                  <a:ea typeface="Roboto"/>
                  <a:cs typeface="Roboto"/>
                  <a:sym typeface="Roboto"/>
                </a:rPr>
                <a:t>equestable</a:t>
              </a:r>
              <a:r>
                <a:rPr lang="en" sz="2000" dirty="0">
                  <a:solidFill>
                    <a:schemeClr val="bg1"/>
                  </a:solidFill>
                  <a:latin typeface="Heffer"/>
                  <a:ea typeface="Roboto"/>
                  <a:cs typeface="Roboto"/>
                  <a:sym typeface="Roboto"/>
                </a:rPr>
                <a:t> entitlements widely adopted.</a:t>
              </a:r>
              <a:endParaRPr sz="2000" dirty="0">
                <a:solidFill>
                  <a:schemeClr val="bg1"/>
                </a:solidFill>
                <a:latin typeface="Heffer"/>
              </a:endParaRPr>
            </a:p>
          </p:txBody>
        </p:sp>
        <p:grpSp>
          <p:nvGrpSpPr>
            <p:cNvPr id="37" name="Google Shape;5016;p171"/>
            <p:cNvGrpSpPr/>
            <p:nvPr/>
          </p:nvGrpSpPr>
          <p:grpSpPr>
            <a:xfrm>
              <a:off x="4924455" y="1971828"/>
              <a:ext cx="441601" cy="468905"/>
              <a:chOff x="2222340" y="2919869"/>
              <a:chExt cx="475726" cy="487225"/>
            </a:xfrm>
          </p:grpSpPr>
          <p:grpSp>
            <p:nvGrpSpPr>
              <p:cNvPr id="38" name="Google Shape;5017;p171"/>
              <p:cNvGrpSpPr/>
              <p:nvPr/>
            </p:nvGrpSpPr>
            <p:grpSpPr>
              <a:xfrm>
                <a:off x="2222340" y="2919869"/>
                <a:ext cx="475726" cy="487225"/>
                <a:chOff x="2169525" y="2829474"/>
                <a:chExt cx="606175" cy="620827"/>
              </a:xfrm>
            </p:grpSpPr>
            <p:sp>
              <p:nvSpPr>
                <p:cNvPr id="44" name="Google Shape;5018;p171"/>
                <p:cNvSpPr/>
                <p:nvPr/>
              </p:nvSpPr>
              <p:spPr>
                <a:xfrm>
                  <a:off x="2169525" y="2829474"/>
                  <a:ext cx="526608" cy="416676"/>
                </a:xfrm>
                <a:custGeom>
                  <a:avLst/>
                  <a:gdLst/>
                  <a:ahLst/>
                  <a:cxnLst/>
                  <a:rect l="l" t="t" r="r" b="b"/>
                  <a:pathLst>
                    <a:path w="212" h="167" extrusionOk="0">
                      <a:moveTo>
                        <a:pt x="212" y="60"/>
                      </a:moveTo>
                      <a:cubicBezTo>
                        <a:pt x="178" y="13"/>
                        <a:pt x="112" y="0"/>
                        <a:pt x="63" y="32"/>
                      </a:cubicBezTo>
                      <a:cubicBezTo>
                        <a:pt x="17" y="61"/>
                        <a:pt x="0" y="118"/>
                        <a:pt x="21" y="167"/>
                      </a:cubicBezTo>
                    </a:path>
                  </a:pathLst>
                </a:custGeom>
                <a:noFill/>
                <a:ln w="19050" cap="rnd"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endParaRPr sz="2400">
                    <a:solidFill>
                      <a:schemeClr val="bg1">
                        <a:lumMod val="95000"/>
                      </a:schemeClr>
                    </a:solidFill>
                    <a:latin typeface="Calibri"/>
                    <a:ea typeface="Calibri"/>
                    <a:cs typeface="Calibri"/>
                    <a:sym typeface="Calibri"/>
                  </a:endParaRPr>
                </a:p>
              </p:txBody>
            </p:sp>
            <p:sp>
              <p:nvSpPr>
                <p:cNvPr id="45" name="Google Shape;5019;p171"/>
                <p:cNvSpPr/>
                <p:nvPr/>
              </p:nvSpPr>
              <p:spPr>
                <a:xfrm>
                  <a:off x="2609237" y="2884961"/>
                  <a:ext cx="92130" cy="99458"/>
                </a:xfrm>
                <a:custGeom>
                  <a:avLst/>
                  <a:gdLst/>
                  <a:ahLst/>
                  <a:cxnLst/>
                  <a:rect l="l" t="t" r="r" b="b"/>
                  <a:pathLst>
                    <a:path w="88" h="95" extrusionOk="0">
                      <a:moveTo>
                        <a:pt x="0" y="71"/>
                      </a:moveTo>
                      <a:lnTo>
                        <a:pt x="88" y="95"/>
                      </a:lnTo>
                      <a:lnTo>
                        <a:pt x="64" y="0"/>
                      </a:lnTo>
                    </a:path>
                  </a:pathLst>
                </a:custGeom>
                <a:noFill/>
                <a:ln w="19050" cap="rnd" cmpd="sng">
                  <a:solidFill>
                    <a:schemeClr val="lt1"/>
                  </a:solidFill>
                  <a:prstDash val="solid"/>
                  <a:round/>
                  <a:headEnd type="none" w="med" len="med"/>
                  <a:tailEnd type="none" w="med" len="med"/>
                </a:ln>
              </p:spPr>
              <p:txBody>
                <a:bodyPr spcFirstLastPara="1" wrap="square" lIns="121900" tIns="60933" rIns="121900" bIns="60933" anchor="t" anchorCtr="0">
                  <a:noAutofit/>
                </a:bodyPr>
                <a:lstStyle/>
                <a:p>
                  <a:endParaRPr sz="2400">
                    <a:solidFill>
                      <a:schemeClr val="bg1">
                        <a:lumMod val="95000"/>
                      </a:schemeClr>
                    </a:solidFill>
                    <a:latin typeface="Calibri"/>
                    <a:ea typeface="Calibri"/>
                    <a:cs typeface="Calibri"/>
                    <a:sym typeface="Calibri"/>
                  </a:endParaRPr>
                </a:p>
              </p:txBody>
            </p:sp>
            <p:sp>
              <p:nvSpPr>
                <p:cNvPr id="46" name="Google Shape;5020;p171"/>
                <p:cNvSpPr/>
                <p:nvPr/>
              </p:nvSpPr>
              <p:spPr>
                <a:xfrm>
                  <a:off x="2169525" y="2829474"/>
                  <a:ext cx="526608" cy="424005"/>
                </a:xfrm>
                <a:custGeom>
                  <a:avLst/>
                  <a:gdLst/>
                  <a:ahLst/>
                  <a:cxnLst/>
                  <a:rect l="l" t="t" r="r" b="b"/>
                  <a:pathLst>
                    <a:path w="212" h="170" extrusionOk="0">
                      <a:moveTo>
                        <a:pt x="212" y="61"/>
                      </a:moveTo>
                      <a:cubicBezTo>
                        <a:pt x="179" y="14"/>
                        <a:pt x="114" y="0"/>
                        <a:pt x="64" y="31"/>
                      </a:cubicBezTo>
                      <a:cubicBezTo>
                        <a:pt x="16" y="60"/>
                        <a:pt x="0" y="121"/>
                        <a:pt x="22" y="170"/>
                      </a:cubicBezTo>
                    </a:path>
                  </a:pathLst>
                </a:custGeom>
                <a:noFill/>
                <a:ln w="19050" cap="rnd"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endParaRPr sz="2400">
                    <a:solidFill>
                      <a:schemeClr val="bg1">
                        <a:lumMod val="95000"/>
                      </a:schemeClr>
                    </a:solidFill>
                    <a:latin typeface="Calibri"/>
                    <a:ea typeface="Calibri"/>
                    <a:cs typeface="Calibri"/>
                    <a:sym typeface="Calibri"/>
                  </a:endParaRPr>
                </a:p>
              </p:txBody>
            </p:sp>
            <p:sp>
              <p:nvSpPr>
                <p:cNvPr id="47" name="Google Shape;5021;p171"/>
                <p:cNvSpPr/>
                <p:nvPr/>
              </p:nvSpPr>
              <p:spPr>
                <a:xfrm>
                  <a:off x="2249092" y="3036766"/>
                  <a:ext cx="526608" cy="413535"/>
                </a:xfrm>
                <a:custGeom>
                  <a:avLst/>
                  <a:gdLst/>
                  <a:ahLst/>
                  <a:cxnLst/>
                  <a:rect l="l" t="t" r="r" b="b"/>
                  <a:pathLst>
                    <a:path w="212" h="166" extrusionOk="0">
                      <a:moveTo>
                        <a:pt x="0" y="104"/>
                      </a:moveTo>
                      <a:cubicBezTo>
                        <a:pt x="34" y="152"/>
                        <a:pt x="99" y="166"/>
                        <a:pt x="149" y="135"/>
                      </a:cubicBezTo>
                      <a:cubicBezTo>
                        <a:pt x="195" y="106"/>
                        <a:pt x="212" y="49"/>
                        <a:pt x="192" y="0"/>
                      </a:cubicBezTo>
                    </a:path>
                  </a:pathLst>
                </a:custGeom>
                <a:noFill/>
                <a:ln w="19050" cap="rnd"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endParaRPr sz="2400">
                    <a:solidFill>
                      <a:schemeClr val="bg1">
                        <a:lumMod val="95000"/>
                      </a:schemeClr>
                    </a:solidFill>
                    <a:latin typeface="Calibri"/>
                    <a:ea typeface="Calibri"/>
                    <a:cs typeface="Calibri"/>
                    <a:sym typeface="Calibri"/>
                  </a:endParaRPr>
                </a:p>
              </p:txBody>
            </p:sp>
            <p:sp>
              <p:nvSpPr>
                <p:cNvPr id="48" name="Google Shape;5022;p171"/>
                <p:cNvSpPr/>
                <p:nvPr/>
              </p:nvSpPr>
              <p:spPr>
                <a:xfrm>
                  <a:off x="2243858" y="3291168"/>
                  <a:ext cx="92130" cy="99458"/>
                </a:xfrm>
                <a:custGeom>
                  <a:avLst/>
                  <a:gdLst/>
                  <a:ahLst/>
                  <a:cxnLst/>
                  <a:rect l="l" t="t" r="r" b="b"/>
                  <a:pathLst>
                    <a:path w="88" h="95" extrusionOk="0">
                      <a:moveTo>
                        <a:pt x="88" y="23"/>
                      </a:moveTo>
                      <a:lnTo>
                        <a:pt x="0" y="0"/>
                      </a:lnTo>
                      <a:lnTo>
                        <a:pt x="24" y="95"/>
                      </a:lnTo>
                    </a:path>
                  </a:pathLst>
                </a:custGeom>
                <a:noFill/>
                <a:ln w="19050" cap="rnd" cmpd="sng">
                  <a:solidFill>
                    <a:schemeClr val="lt1"/>
                  </a:solidFill>
                  <a:prstDash val="solid"/>
                  <a:round/>
                  <a:headEnd type="none" w="med" len="med"/>
                  <a:tailEnd type="none" w="med" len="med"/>
                </a:ln>
              </p:spPr>
              <p:txBody>
                <a:bodyPr spcFirstLastPara="1" wrap="square" lIns="121900" tIns="60933" rIns="121900" bIns="60933" anchor="t" anchorCtr="0">
                  <a:noAutofit/>
                </a:bodyPr>
                <a:lstStyle/>
                <a:p>
                  <a:endParaRPr sz="2400">
                    <a:solidFill>
                      <a:schemeClr val="bg1">
                        <a:lumMod val="95000"/>
                      </a:schemeClr>
                    </a:solidFill>
                    <a:latin typeface="Calibri"/>
                    <a:ea typeface="Calibri"/>
                    <a:cs typeface="Calibri"/>
                    <a:sym typeface="Calibri"/>
                  </a:endParaRPr>
                </a:p>
              </p:txBody>
            </p:sp>
          </p:grpSp>
          <p:grpSp>
            <p:nvGrpSpPr>
              <p:cNvPr id="39" name="Google Shape;5023;p171"/>
              <p:cNvGrpSpPr/>
              <p:nvPr/>
            </p:nvGrpSpPr>
            <p:grpSpPr>
              <a:xfrm>
                <a:off x="2351148" y="3068912"/>
                <a:ext cx="218093" cy="173904"/>
                <a:chOff x="-74574" y="2711112"/>
                <a:chExt cx="499869" cy="398587"/>
              </a:xfrm>
            </p:grpSpPr>
            <p:sp>
              <p:nvSpPr>
                <p:cNvPr id="40" name="Google Shape;5024;p171"/>
                <p:cNvSpPr/>
                <p:nvPr/>
              </p:nvSpPr>
              <p:spPr>
                <a:xfrm>
                  <a:off x="42786" y="2711112"/>
                  <a:ext cx="264733" cy="265238"/>
                </a:xfrm>
                <a:custGeom>
                  <a:avLst/>
                  <a:gdLst/>
                  <a:ahLst/>
                  <a:cxnLst/>
                  <a:rect l="l" t="t" r="r" b="b"/>
                  <a:pathLst>
                    <a:path w="683183" h="684485" extrusionOk="0">
                      <a:moveTo>
                        <a:pt x="340941" y="0"/>
                      </a:moveTo>
                      <a:cubicBezTo>
                        <a:pt x="529630" y="0"/>
                        <a:pt x="683184" y="153554"/>
                        <a:pt x="683184" y="342242"/>
                      </a:cubicBezTo>
                      <a:cubicBezTo>
                        <a:pt x="683184" y="450251"/>
                        <a:pt x="633734" y="545246"/>
                        <a:pt x="555656" y="609009"/>
                      </a:cubicBezTo>
                      <a:cubicBezTo>
                        <a:pt x="497097" y="655856"/>
                        <a:pt x="422923" y="684485"/>
                        <a:pt x="340941" y="684485"/>
                      </a:cubicBezTo>
                      <a:cubicBezTo>
                        <a:pt x="266767" y="684485"/>
                        <a:pt x="197798" y="661061"/>
                        <a:pt x="140541" y="619420"/>
                      </a:cubicBezTo>
                      <a:cubicBezTo>
                        <a:pt x="55956" y="556957"/>
                        <a:pt x="0" y="456757"/>
                        <a:pt x="0" y="342242"/>
                      </a:cubicBezTo>
                      <a:cubicBezTo>
                        <a:pt x="0" y="153554"/>
                        <a:pt x="152252" y="0"/>
                        <a:pt x="340941" y="0"/>
                      </a:cubicBezTo>
                      <a:close/>
                    </a:path>
                  </a:pathLst>
                </a:custGeom>
                <a:noFill/>
                <a:ln w="19050" cap="flat" cmpd="sng">
                  <a:solidFill>
                    <a:schemeClr val="lt1"/>
                  </a:solidFill>
                  <a:prstDash val="solid"/>
                  <a:miter lim="8000"/>
                  <a:headEnd type="none" w="sm" len="sm"/>
                  <a:tailEnd type="none" w="sm" len="sm"/>
                </a:ln>
              </p:spPr>
              <p:txBody>
                <a:bodyPr spcFirstLastPara="1" wrap="square" lIns="121900" tIns="60933" rIns="121900" bIns="60933" anchor="ctr" anchorCtr="0">
                  <a:noAutofit/>
                </a:bodyPr>
                <a:lstStyle/>
                <a:p>
                  <a:endParaRPr sz="2400">
                    <a:solidFill>
                      <a:schemeClr val="bg1">
                        <a:lumMod val="95000"/>
                      </a:schemeClr>
                    </a:solidFill>
                    <a:latin typeface="Arial"/>
                    <a:ea typeface="Arial"/>
                    <a:cs typeface="Arial"/>
                    <a:sym typeface="Arial"/>
                  </a:endParaRPr>
                </a:p>
              </p:txBody>
            </p:sp>
            <p:sp>
              <p:nvSpPr>
                <p:cNvPr id="41" name="Google Shape;5025;p171"/>
                <p:cNvSpPr/>
                <p:nvPr/>
              </p:nvSpPr>
              <p:spPr>
                <a:xfrm>
                  <a:off x="70488" y="2749795"/>
                  <a:ext cx="187078" cy="101859"/>
                </a:xfrm>
                <a:custGeom>
                  <a:avLst/>
                  <a:gdLst/>
                  <a:ahLst/>
                  <a:cxnLst/>
                  <a:rect l="l" t="t" r="r" b="b"/>
                  <a:pathLst>
                    <a:path w="482783" h="262863" extrusionOk="0">
                      <a:moveTo>
                        <a:pt x="353043" y="141712"/>
                      </a:moveTo>
                      <a:cubicBezTo>
                        <a:pt x="370220" y="180100"/>
                        <a:pt x="398329" y="230721"/>
                        <a:pt x="438018" y="262863"/>
                      </a:cubicBezTo>
                      <a:lnTo>
                        <a:pt x="482783" y="202873"/>
                      </a:lnTo>
                      <a:cubicBezTo>
                        <a:pt x="463914" y="189079"/>
                        <a:pt x="441011" y="153684"/>
                        <a:pt x="426176" y="122192"/>
                      </a:cubicBezTo>
                      <a:cubicBezTo>
                        <a:pt x="410821" y="90701"/>
                        <a:pt x="402102" y="64414"/>
                        <a:pt x="401842" y="64414"/>
                      </a:cubicBezTo>
                      <a:lnTo>
                        <a:pt x="380241" y="0"/>
                      </a:lnTo>
                      <a:lnTo>
                        <a:pt x="337948" y="52703"/>
                      </a:lnTo>
                      <a:cubicBezTo>
                        <a:pt x="337948" y="52703"/>
                        <a:pt x="337558" y="53223"/>
                        <a:pt x="335606" y="55565"/>
                      </a:cubicBezTo>
                      <a:cubicBezTo>
                        <a:pt x="320771" y="71962"/>
                        <a:pt x="245426" y="148348"/>
                        <a:pt x="105926" y="174504"/>
                      </a:cubicBezTo>
                      <a:cubicBezTo>
                        <a:pt x="79770" y="179449"/>
                        <a:pt x="57257" y="181271"/>
                        <a:pt x="37738" y="181271"/>
                      </a:cubicBezTo>
                      <a:cubicBezTo>
                        <a:pt x="26807" y="181271"/>
                        <a:pt x="16787" y="180881"/>
                        <a:pt x="7678" y="179840"/>
                      </a:cubicBezTo>
                      <a:lnTo>
                        <a:pt x="0" y="254534"/>
                      </a:lnTo>
                      <a:cubicBezTo>
                        <a:pt x="11712" y="255836"/>
                        <a:pt x="24204" y="256487"/>
                        <a:pt x="37738" y="256487"/>
                      </a:cubicBezTo>
                      <a:cubicBezTo>
                        <a:pt x="61942" y="256487"/>
                        <a:pt x="89139" y="254144"/>
                        <a:pt x="119460" y="248418"/>
                      </a:cubicBezTo>
                      <a:cubicBezTo>
                        <a:pt x="232283" y="227077"/>
                        <a:pt x="309450" y="177498"/>
                        <a:pt x="353043" y="141451"/>
                      </a:cubicBezTo>
                      <a:close/>
                    </a:path>
                  </a:pathLst>
                </a:custGeom>
                <a:solidFill>
                  <a:schemeClr val="dk2"/>
                </a:solidFill>
                <a:ln w="19050" cap="flat" cmpd="sng">
                  <a:solidFill>
                    <a:schemeClr val="lt1"/>
                  </a:solidFill>
                  <a:prstDash val="solid"/>
                  <a:miter lim="8000"/>
                  <a:headEnd type="none" w="sm" len="sm"/>
                  <a:tailEnd type="none" w="sm" len="sm"/>
                </a:ln>
              </p:spPr>
              <p:txBody>
                <a:bodyPr spcFirstLastPara="1" wrap="square" lIns="121900" tIns="60933" rIns="121900" bIns="60933" anchor="ctr" anchorCtr="0">
                  <a:noAutofit/>
                </a:bodyPr>
                <a:lstStyle/>
                <a:p>
                  <a:endParaRPr sz="2400">
                    <a:solidFill>
                      <a:schemeClr val="bg1">
                        <a:lumMod val="95000"/>
                      </a:schemeClr>
                    </a:solidFill>
                    <a:latin typeface="Arial"/>
                    <a:ea typeface="Arial"/>
                    <a:cs typeface="Arial"/>
                    <a:sym typeface="Arial"/>
                  </a:endParaRPr>
                </a:p>
              </p:txBody>
            </p:sp>
            <p:sp>
              <p:nvSpPr>
                <p:cNvPr id="42" name="Google Shape;5026;p171"/>
                <p:cNvSpPr/>
                <p:nvPr/>
              </p:nvSpPr>
              <p:spPr>
                <a:xfrm>
                  <a:off x="-74574" y="2958926"/>
                  <a:ext cx="183044" cy="150772"/>
                </a:xfrm>
                <a:custGeom>
                  <a:avLst/>
                  <a:gdLst/>
                  <a:ahLst/>
                  <a:cxnLst/>
                  <a:rect l="l" t="t" r="r" b="b"/>
                  <a:pathLst>
                    <a:path w="472372" h="389089" extrusionOk="0">
                      <a:moveTo>
                        <a:pt x="0" y="389089"/>
                      </a:moveTo>
                      <a:cubicBezTo>
                        <a:pt x="76777" y="187387"/>
                        <a:pt x="255055" y="36436"/>
                        <a:pt x="472373" y="0"/>
                      </a:cubicBezTo>
                    </a:path>
                  </a:pathLst>
                </a:custGeom>
                <a:noFill/>
                <a:ln w="19050" cap="flat" cmpd="sng">
                  <a:solidFill>
                    <a:schemeClr val="lt1"/>
                  </a:solidFill>
                  <a:prstDash val="solid"/>
                  <a:miter lim="8000"/>
                  <a:headEnd type="none" w="sm" len="sm"/>
                  <a:tailEnd type="none" w="sm" len="sm"/>
                </a:ln>
              </p:spPr>
              <p:txBody>
                <a:bodyPr spcFirstLastPara="1" wrap="square" lIns="121900" tIns="60933" rIns="121900" bIns="60933" anchor="ctr" anchorCtr="0">
                  <a:noAutofit/>
                </a:bodyPr>
                <a:lstStyle/>
                <a:p>
                  <a:endParaRPr sz="2400">
                    <a:solidFill>
                      <a:schemeClr val="bg1">
                        <a:lumMod val="95000"/>
                      </a:schemeClr>
                    </a:solidFill>
                    <a:latin typeface="Arial"/>
                    <a:ea typeface="Arial"/>
                    <a:cs typeface="Arial"/>
                    <a:sym typeface="Arial"/>
                  </a:endParaRPr>
                </a:p>
              </p:txBody>
            </p:sp>
            <p:sp>
              <p:nvSpPr>
                <p:cNvPr id="43" name="Google Shape;5027;p171"/>
                <p:cNvSpPr/>
                <p:nvPr/>
              </p:nvSpPr>
              <p:spPr>
                <a:xfrm>
                  <a:off x="238721" y="2958423"/>
                  <a:ext cx="186574" cy="151276"/>
                </a:xfrm>
                <a:custGeom>
                  <a:avLst/>
                  <a:gdLst/>
                  <a:ahLst/>
                  <a:cxnLst/>
                  <a:rect l="l" t="t" r="r" b="b"/>
                  <a:pathLst>
                    <a:path w="481481" h="390390" extrusionOk="0">
                      <a:moveTo>
                        <a:pt x="0" y="0"/>
                      </a:moveTo>
                      <a:cubicBezTo>
                        <a:pt x="221221" y="33834"/>
                        <a:pt x="403404" y="186086"/>
                        <a:pt x="481482" y="390391"/>
                      </a:cubicBezTo>
                    </a:path>
                  </a:pathLst>
                </a:custGeom>
                <a:noFill/>
                <a:ln w="19050" cap="flat" cmpd="sng">
                  <a:solidFill>
                    <a:schemeClr val="lt1"/>
                  </a:solidFill>
                  <a:prstDash val="solid"/>
                  <a:miter lim="8000"/>
                  <a:headEnd type="none" w="sm" len="sm"/>
                  <a:tailEnd type="none" w="sm" len="sm"/>
                </a:ln>
              </p:spPr>
              <p:txBody>
                <a:bodyPr spcFirstLastPara="1" wrap="square" lIns="121900" tIns="60933" rIns="121900" bIns="60933" anchor="ctr" anchorCtr="0">
                  <a:noAutofit/>
                </a:bodyPr>
                <a:lstStyle/>
                <a:p>
                  <a:endParaRPr sz="2400">
                    <a:solidFill>
                      <a:schemeClr val="bg1">
                        <a:lumMod val="95000"/>
                      </a:schemeClr>
                    </a:solidFill>
                    <a:latin typeface="Arial"/>
                    <a:ea typeface="Arial"/>
                    <a:cs typeface="Arial"/>
                    <a:sym typeface="Arial"/>
                  </a:endParaRPr>
                </a:p>
              </p:txBody>
            </p:sp>
          </p:grpSp>
        </p:grpSp>
      </p:grpSp>
      <p:grpSp>
        <p:nvGrpSpPr>
          <p:cNvPr id="61" name="Gruppe 60">
            <a:extLst>
              <a:ext uri="{FF2B5EF4-FFF2-40B4-BE49-F238E27FC236}">
                <a16:creationId xmlns:a16="http://schemas.microsoft.com/office/drawing/2014/main" id="{324949E4-6DB9-A95F-7643-CD74A37CABB5}"/>
              </a:ext>
            </a:extLst>
          </p:cNvPr>
          <p:cNvGrpSpPr/>
          <p:nvPr/>
        </p:nvGrpSpPr>
        <p:grpSpPr>
          <a:xfrm>
            <a:off x="6144223" y="1491666"/>
            <a:ext cx="1904830" cy="4989119"/>
            <a:chOff x="6144223" y="1491666"/>
            <a:chExt cx="1904830" cy="4989119"/>
          </a:xfrm>
        </p:grpSpPr>
        <p:sp>
          <p:nvSpPr>
            <p:cNvPr id="4" name="Rektangel: avrundede hjørner 3">
              <a:extLst>
                <a:ext uri="{FF2B5EF4-FFF2-40B4-BE49-F238E27FC236}">
                  <a16:creationId xmlns:a16="http://schemas.microsoft.com/office/drawing/2014/main" id="{8C4C29DB-5892-7812-DDC5-220ADF3C563D}"/>
                </a:ext>
              </a:extLst>
            </p:cNvPr>
            <p:cNvSpPr/>
            <p:nvPr/>
          </p:nvSpPr>
          <p:spPr>
            <a:xfrm>
              <a:off x="6144223" y="1491666"/>
              <a:ext cx="1904830" cy="4680533"/>
            </a:xfrm>
            <a:prstGeom prst="roundRect">
              <a:avLst/>
            </a:prstGeom>
            <a:ln>
              <a:solidFill>
                <a:srgbClr val="B5B0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982" name="Google Shape;4982;p171"/>
            <p:cNvSpPr txBox="1"/>
            <p:nvPr/>
          </p:nvSpPr>
          <p:spPr>
            <a:xfrm>
              <a:off x="6183199" y="2440745"/>
              <a:ext cx="1844676" cy="4040040"/>
            </a:xfrm>
            <a:prstGeom prst="rect">
              <a:avLst/>
            </a:prstGeom>
            <a:noFill/>
            <a:ln>
              <a:noFill/>
            </a:ln>
          </p:spPr>
          <p:txBody>
            <a:bodyPr spcFirstLastPara="1" wrap="square" lIns="121900" tIns="121900" rIns="121900" bIns="121900" anchor="t" anchorCtr="0">
              <a:spAutoFit/>
            </a:bodyPr>
            <a:lstStyle/>
            <a:p>
              <a:pPr>
                <a:lnSpc>
                  <a:spcPct val="115000"/>
                </a:lnSpc>
                <a:spcAft>
                  <a:spcPts val="1600"/>
                </a:spcAft>
              </a:pPr>
              <a:endParaRPr lang="en" sz="800" dirty="0">
                <a:solidFill>
                  <a:schemeClr val="bg1"/>
                </a:solidFill>
                <a:latin typeface="Heffer"/>
                <a:ea typeface="Roboto"/>
                <a:cs typeface="Roboto"/>
                <a:sym typeface="Roboto"/>
              </a:endParaRPr>
            </a:p>
            <a:p>
              <a:pPr>
                <a:lnSpc>
                  <a:spcPct val="115000"/>
                </a:lnSpc>
                <a:spcAft>
                  <a:spcPts val="1600"/>
                </a:spcAft>
              </a:pPr>
              <a:r>
                <a:rPr lang="en" sz="2000" dirty="0">
                  <a:solidFill>
                    <a:schemeClr val="bg1"/>
                  </a:solidFill>
                  <a:latin typeface="Heffer"/>
                  <a:ea typeface="Roboto"/>
                  <a:cs typeface="Roboto"/>
                  <a:sym typeface="Roboto"/>
                </a:rPr>
                <a:t>One universal account per user. </a:t>
              </a:r>
            </a:p>
            <a:p>
              <a:pPr>
                <a:lnSpc>
                  <a:spcPct val="115000"/>
                </a:lnSpc>
                <a:spcAft>
                  <a:spcPts val="1600"/>
                </a:spcAft>
              </a:pPr>
              <a:r>
                <a:rPr lang="nb-NO" sz="2000" dirty="0" err="1">
                  <a:solidFill>
                    <a:schemeClr val="bg1"/>
                  </a:solidFill>
                  <a:latin typeface="Heffer"/>
                </a:rPr>
                <a:t>Correct</a:t>
              </a:r>
              <a:r>
                <a:rPr lang="nb-NO" sz="2000" dirty="0">
                  <a:solidFill>
                    <a:schemeClr val="bg1"/>
                  </a:solidFill>
                  <a:latin typeface="Heffer"/>
                </a:rPr>
                <a:t> system </a:t>
              </a:r>
              <a:r>
                <a:rPr lang="nb-NO" sz="2000" dirty="0" err="1">
                  <a:solidFill>
                    <a:schemeClr val="bg1"/>
                  </a:solidFill>
                  <a:latin typeface="Heffer"/>
                </a:rPr>
                <a:t>access</a:t>
              </a:r>
              <a:r>
                <a:rPr lang="nb-NO" sz="2000" dirty="0">
                  <a:solidFill>
                    <a:schemeClr val="bg1"/>
                  </a:solidFill>
                  <a:latin typeface="Heffer"/>
                </a:rPr>
                <a:t> from </a:t>
              </a:r>
              <a:r>
                <a:rPr lang="nb-NO" sz="2000" dirty="0" err="1">
                  <a:solidFill>
                    <a:schemeClr val="bg1"/>
                  </a:solidFill>
                  <a:latin typeface="Heffer"/>
                </a:rPr>
                <a:t>day</a:t>
              </a:r>
              <a:r>
                <a:rPr lang="nb-NO" sz="2000" dirty="0">
                  <a:solidFill>
                    <a:schemeClr val="bg1"/>
                  </a:solidFill>
                  <a:latin typeface="Heffer"/>
                </a:rPr>
                <a:t> </a:t>
              </a:r>
              <a:r>
                <a:rPr lang="nb-NO" sz="2000" dirty="0" err="1">
                  <a:solidFill>
                    <a:schemeClr val="bg1"/>
                  </a:solidFill>
                  <a:latin typeface="Heffer"/>
                </a:rPr>
                <a:t>one</a:t>
              </a:r>
              <a:r>
                <a:rPr lang="nb-NO" sz="2000" dirty="0">
                  <a:solidFill>
                    <a:schemeClr val="bg1"/>
                  </a:solidFill>
                  <a:latin typeface="Heffer"/>
                </a:rPr>
                <a:t>.</a:t>
              </a:r>
            </a:p>
            <a:p>
              <a:pPr>
                <a:lnSpc>
                  <a:spcPct val="115000"/>
                </a:lnSpc>
                <a:spcAft>
                  <a:spcPts val="1600"/>
                </a:spcAft>
              </a:pPr>
              <a:r>
                <a:rPr lang="nb-NO" sz="2000" dirty="0" err="1">
                  <a:solidFill>
                    <a:schemeClr val="bg1"/>
                  </a:solidFill>
                  <a:latin typeface="Heffer"/>
                </a:rPr>
                <a:t>Self</a:t>
              </a:r>
              <a:r>
                <a:rPr lang="nb-NO" sz="2000" dirty="0">
                  <a:solidFill>
                    <a:schemeClr val="bg1"/>
                  </a:solidFill>
                  <a:latin typeface="Heffer"/>
                </a:rPr>
                <a:t> </a:t>
              </a:r>
              <a:r>
                <a:rPr lang="nb-NO" sz="2000" dirty="0" err="1">
                  <a:solidFill>
                    <a:schemeClr val="bg1"/>
                  </a:solidFill>
                  <a:latin typeface="Heffer"/>
                </a:rPr>
                <a:t>serviced</a:t>
              </a:r>
              <a:r>
                <a:rPr lang="nb-NO" sz="2000" dirty="0">
                  <a:solidFill>
                    <a:schemeClr val="bg1"/>
                  </a:solidFill>
                  <a:latin typeface="Heffer"/>
                </a:rPr>
                <a:t> </a:t>
              </a:r>
              <a:r>
                <a:rPr lang="nb-NO" sz="2000" dirty="0" err="1">
                  <a:solidFill>
                    <a:schemeClr val="bg1"/>
                  </a:solidFill>
                  <a:latin typeface="Heffer"/>
                </a:rPr>
                <a:t>user</a:t>
              </a:r>
              <a:r>
                <a:rPr lang="nb-NO" sz="2000" dirty="0">
                  <a:solidFill>
                    <a:schemeClr val="bg1"/>
                  </a:solidFill>
                  <a:latin typeface="Heffer"/>
                </a:rPr>
                <a:t> </a:t>
              </a:r>
              <a:r>
                <a:rPr lang="nb-NO" sz="2000" dirty="0" err="1">
                  <a:solidFill>
                    <a:schemeClr val="bg1"/>
                  </a:solidFill>
                  <a:latin typeface="Heffer"/>
                </a:rPr>
                <a:t>accounts</a:t>
              </a:r>
              <a:r>
                <a:rPr lang="nb-NO" sz="2000" dirty="0">
                  <a:solidFill>
                    <a:schemeClr val="bg1"/>
                  </a:solidFill>
                  <a:latin typeface="Heffer"/>
                </a:rPr>
                <a:t>.</a:t>
              </a:r>
              <a:endParaRPr sz="2000" dirty="0">
                <a:solidFill>
                  <a:schemeClr val="bg1"/>
                </a:solidFill>
                <a:latin typeface="Heffer"/>
              </a:endParaRPr>
            </a:p>
          </p:txBody>
        </p:sp>
        <p:grpSp>
          <p:nvGrpSpPr>
            <p:cNvPr id="49" name="Google Shape;5028;p171"/>
            <p:cNvGrpSpPr/>
            <p:nvPr/>
          </p:nvGrpSpPr>
          <p:grpSpPr>
            <a:xfrm>
              <a:off x="6887661" y="1968120"/>
              <a:ext cx="467907" cy="476311"/>
              <a:chOff x="6672263" y="2284389"/>
              <a:chExt cx="265113" cy="269875"/>
            </a:xfrm>
          </p:grpSpPr>
          <p:sp>
            <p:nvSpPr>
              <p:cNvPr id="50" name="Google Shape;5029;p171"/>
              <p:cNvSpPr/>
              <p:nvPr/>
            </p:nvSpPr>
            <p:spPr>
              <a:xfrm>
                <a:off x="6672263" y="2284389"/>
                <a:ext cx="166688" cy="269875"/>
              </a:xfrm>
              <a:custGeom>
                <a:avLst/>
                <a:gdLst/>
                <a:ahLst/>
                <a:cxnLst/>
                <a:rect l="l" t="t" r="r" b="b"/>
                <a:pathLst>
                  <a:path w="325" h="523" extrusionOk="0">
                    <a:moveTo>
                      <a:pt x="161" y="523"/>
                    </a:moveTo>
                    <a:cubicBezTo>
                      <a:pt x="159" y="523"/>
                      <a:pt x="158" y="523"/>
                      <a:pt x="157" y="523"/>
                    </a:cubicBezTo>
                    <a:cubicBezTo>
                      <a:pt x="95" y="485"/>
                      <a:pt x="46" y="434"/>
                      <a:pt x="19" y="379"/>
                    </a:cubicBezTo>
                    <a:cubicBezTo>
                      <a:pt x="19" y="378"/>
                      <a:pt x="19" y="378"/>
                      <a:pt x="19" y="378"/>
                    </a:cubicBezTo>
                    <a:cubicBezTo>
                      <a:pt x="6" y="352"/>
                      <a:pt x="0" y="321"/>
                      <a:pt x="0" y="291"/>
                    </a:cubicBezTo>
                    <a:cubicBezTo>
                      <a:pt x="0" y="65"/>
                      <a:pt x="0" y="65"/>
                      <a:pt x="0" y="65"/>
                    </a:cubicBezTo>
                    <a:cubicBezTo>
                      <a:pt x="0" y="62"/>
                      <a:pt x="2" y="59"/>
                      <a:pt x="6" y="59"/>
                    </a:cubicBezTo>
                    <a:cubicBezTo>
                      <a:pt x="92" y="59"/>
                      <a:pt x="174" y="38"/>
                      <a:pt x="225" y="2"/>
                    </a:cubicBezTo>
                    <a:cubicBezTo>
                      <a:pt x="227" y="0"/>
                      <a:pt x="230" y="0"/>
                      <a:pt x="232" y="2"/>
                    </a:cubicBezTo>
                    <a:cubicBezTo>
                      <a:pt x="255" y="18"/>
                      <a:pt x="286" y="32"/>
                      <a:pt x="320" y="42"/>
                    </a:cubicBezTo>
                    <a:cubicBezTo>
                      <a:pt x="323" y="43"/>
                      <a:pt x="325" y="46"/>
                      <a:pt x="324" y="49"/>
                    </a:cubicBezTo>
                    <a:cubicBezTo>
                      <a:pt x="323" y="52"/>
                      <a:pt x="320" y="54"/>
                      <a:pt x="317" y="53"/>
                    </a:cubicBezTo>
                    <a:cubicBezTo>
                      <a:pt x="282" y="43"/>
                      <a:pt x="253" y="30"/>
                      <a:pt x="228" y="14"/>
                    </a:cubicBezTo>
                    <a:cubicBezTo>
                      <a:pt x="176" y="50"/>
                      <a:pt x="97" y="70"/>
                      <a:pt x="12" y="71"/>
                    </a:cubicBezTo>
                    <a:cubicBezTo>
                      <a:pt x="12" y="291"/>
                      <a:pt x="12" y="291"/>
                      <a:pt x="12" y="291"/>
                    </a:cubicBezTo>
                    <a:cubicBezTo>
                      <a:pt x="12" y="320"/>
                      <a:pt x="18" y="348"/>
                      <a:pt x="30" y="373"/>
                    </a:cubicBezTo>
                    <a:cubicBezTo>
                      <a:pt x="30" y="373"/>
                      <a:pt x="30" y="373"/>
                      <a:pt x="30" y="373"/>
                    </a:cubicBezTo>
                    <a:cubicBezTo>
                      <a:pt x="56" y="427"/>
                      <a:pt x="103" y="476"/>
                      <a:pt x="164" y="512"/>
                    </a:cubicBezTo>
                    <a:cubicBezTo>
                      <a:pt x="166" y="514"/>
                      <a:pt x="167" y="518"/>
                      <a:pt x="166" y="521"/>
                    </a:cubicBezTo>
                    <a:cubicBezTo>
                      <a:pt x="165" y="522"/>
                      <a:pt x="163" y="523"/>
                      <a:pt x="161" y="523"/>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endParaRPr sz="2400">
                  <a:solidFill>
                    <a:schemeClr val="bg1">
                      <a:lumMod val="95000"/>
                    </a:schemeClr>
                  </a:solidFill>
                  <a:latin typeface="Calibri"/>
                  <a:ea typeface="Calibri"/>
                  <a:cs typeface="Calibri"/>
                  <a:sym typeface="Calibri"/>
                </a:endParaRPr>
              </a:p>
            </p:txBody>
          </p:sp>
          <p:sp>
            <p:nvSpPr>
              <p:cNvPr id="51" name="Google Shape;5030;p171"/>
              <p:cNvSpPr/>
              <p:nvPr/>
            </p:nvSpPr>
            <p:spPr>
              <a:xfrm>
                <a:off x="6870701" y="2454251"/>
                <a:ext cx="31750" cy="30163"/>
              </a:xfrm>
              <a:custGeom>
                <a:avLst/>
                <a:gdLst/>
                <a:ahLst/>
                <a:cxnLst/>
                <a:rect l="l" t="t" r="r" b="b"/>
                <a:pathLst>
                  <a:path w="63" h="61" extrusionOk="0">
                    <a:moveTo>
                      <a:pt x="57" y="61"/>
                    </a:moveTo>
                    <a:cubicBezTo>
                      <a:pt x="6" y="61"/>
                      <a:pt x="6" y="61"/>
                      <a:pt x="6" y="61"/>
                    </a:cubicBezTo>
                    <a:cubicBezTo>
                      <a:pt x="3" y="61"/>
                      <a:pt x="0" y="59"/>
                      <a:pt x="0" y="55"/>
                    </a:cubicBezTo>
                    <a:cubicBezTo>
                      <a:pt x="0" y="52"/>
                      <a:pt x="3" y="49"/>
                      <a:pt x="6" y="49"/>
                    </a:cubicBezTo>
                    <a:cubicBezTo>
                      <a:pt x="51" y="49"/>
                      <a:pt x="51" y="49"/>
                      <a:pt x="51" y="49"/>
                    </a:cubicBezTo>
                    <a:cubicBezTo>
                      <a:pt x="51" y="6"/>
                      <a:pt x="51" y="6"/>
                      <a:pt x="51" y="6"/>
                    </a:cubicBezTo>
                    <a:cubicBezTo>
                      <a:pt x="51" y="2"/>
                      <a:pt x="53" y="0"/>
                      <a:pt x="57" y="0"/>
                    </a:cubicBezTo>
                    <a:cubicBezTo>
                      <a:pt x="60" y="0"/>
                      <a:pt x="63" y="2"/>
                      <a:pt x="63" y="6"/>
                    </a:cubicBezTo>
                    <a:cubicBezTo>
                      <a:pt x="63" y="55"/>
                      <a:pt x="63" y="55"/>
                      <a:pt x="63" y="55"/>
                    </a:cubicBezTo>
                    <a:cubicBezTo>
                      <a:pt x="63" y="59"/>
                      <a:pt x="60" y="61"/>
                      <a:pt x="57" y="6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endParaRPr sz="2400">
                  <a:solidFill>
                    <a:schemeClr val="bg1">
                      <a:lumMod val="95000"/>
                    </a:schemeClr>
                  </a:solidFill>
                  <a:latin typeface="Calibri"/>
                  <a:ea typeface="Calibri"/>
                  <a:cs typeface="Calibri"/>
                  <a:sym typeface="Calibri"/>
                </a:endParaRPr>
              </a:p>
            </p:txBody>
          </p:sp>
          <p:sp>
            <p:nvSpPr>
              <p:cNvPr id="52" name="Google Shape;5031;p171"/>
              <p:cNvSpPr/>
              <p:nvPr/>
            </p:nvSpPr>
            <p:spPr>
              <a:xfrm>
                <a:off x="6745288" y="2447901"/>
                <a:ext cx="149225" cy="98425"/>
              </a:xfrm>
              <a:custGeom>
                <a:avLst/>
                <a:gdLst/>
                <a:ahLst/>
                <a:cxnLst/>
                <a:rect l="l" t="t" r="r" b="b"/>
                <a:pathLst>
                  <a:path w="293" h="191" extrusionOk="0">
                    <a:moveTo>
                      <a:pt x="287" y="191"/>
                    </a:moveTo>
                    <a:cubicBezTo>
                      <a:pt x="60" y="191"/>
                      <a:pt x="60" y="191"/>
                      <a:pt x="60" y="191"/>
                    </a:cubicBezTo>
                    <a:cubicBezTo>
                      <a:pt x="57" y="191"/>
                      <a:pt x="55" y="189"/>
                      <a:pt x="54" y="187"/>
                    </a:cubicBezTo>
                    <a:cubicBezTo>
                      <a:pt x="1" y="8"/>
                      <a:pt x="1" y="8"/>
                      <a:pt x="1" y="8"/>
                    </a:cubicBezTo>
                    <a:cubicBezTo>
                      <a:pt x="0" y="6"/>
                      <a:pt x="1" y="4"/>
                      <a:pt x="2" y="3"/>
                    </a:cubicBezTo>
                    <a:cubicBezTo>
                      <a:pt x="3" y="1"/>
                      <a:pt x="5" y="0"/>
                      <a:pt x="7" y="0"/>
                    </a:cubicBezTo>
                    <a:cubicBezTo>
                      <a:pt x="233" y="0"/>
                      <a:pt x="233" y="0"/>
                      <a:pt x="233" y="0"/>
                    </a:cubicBezTo>
                    <a:cubicBezTo>
                      <a:pt x="236" y="0"/>
                      <a:pt x="238" y="2"/>
                      <a:pt x="239" y="4"/>
                    </a:cubicBezTo>
                    <a:cubicBezTo>
                      <a:pt x="292" y="183"/>
                      <a:pt x="292" y="183"/>
                      <a:pt x="292" y="183"/>
                    </a:cubicBezTo>
                    <a:cubicBezTo>
                      <a:pt x="293" y="185"/>
                      <a:pt x="292" y="187"/>
                      <a:pt x="291" y="189"/>
                    </a:cubicBezTo>
                    <a:cubicBezTo>
                      <a:pt x="290" y="190"/>
                      <a:pt x="288" y="191"/>
                      <a:pt x="287" y="191"/>
                    </a:cubicBezTo>
                    <a:close/>
                    <a:moveTo>
                      <a:pt x="64" y="179"/>
                    </a:moveTo>
                    <a:cubicBezTo>
                      <a:pt x="278" y="179"/>
                      <a:pt x="278" y="179"/>
                      <a:pt x="278" y="179"/>
                    </a:cubicBezTo>
                    <a:cubicBezTo>
                      <a:pt x="229" y="12"/>
                      <a:pt x="229" y="12"/>
                      <a:pt x="229" y="12"/>
                    </a:cubicBezTo>
                    <a:cubicBezTo>
                      <a:pt x="15" y="12"/>
                      <a:pt x="15" y="12"/>
                      <a:pt x="15" y="12"/>
                    </a:cubicBezTo>
                    <a:lnTo>
                      <a:pt x="64" y="179"/>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endParaRPr sz="2400">
                  <a:solidFill>
                    <a:schemeClr val="bg1">
                      <a:lumMod val="95000"/>
                    </a:schemeClr>
                  </a:solidFill>
                  <a:latin typeface="Calibri"/>
                  <a:ea typeface="Calibri"/>
                  <a:cs typeface="Calibri"/>
                  <a:sym typeface="Calibri"/>
                </a:endParaRPr>
              </a:p>
            </p:txBody>
          </p:sp>
          <p:sp>
            <p:nvSpPr>
              <p:cNvPr id="53" name="Google Shape;5032;p171"/>
              <p:cNvSpPr/>
              <p:nvPr/>
            </p:nvSpPr>
            <p:spPr>
              <a:xfrm>
                <a:off x="6797676" y="2409801"/>
                <a:ext cx="134938" cy="106363"/>
              </a:xfrm>
              <a:custGeom>
                <a:avLst/>
                <a:gdLst/>
                <a:ahLst/>
                <a:cxnLst/>
                <a:rect l="l" t="t" r="r" b="b"/>
                <a:pathLst>
                  <a:path w="261" h="207" extrusionOk="0">
                    <a:moveTo>
                      <a:pt x="217" y="207"/>
                    </a:moveTo>
                    <a:cubicBezTo>
                      <a:pt x="165" y="207"/>
                      <a:pt x="165" y="207"/>
                      <a:pt x="165" y="207"/>
                    </a:cubicBezTo>
                    <a:cubicBezTo>
                      <a:pt x="162" y="207"/>
                      <a:pt x="159" y="204"/>
                      <a:pt x="159" y="201"/>
                    </a:cubicBezTo>
                    <a:cubicBezTo>
                      <a:pt x="159" y="198"/>
                      <a:pt x="162" y="195"/>
                      <a:pt x="165" y="195"/>
                    </a:cubicBezTo>
                    <a:cubicBezTo>
                      <a:pt x="217" y="195"/>
                      <a:pt x="217" y="195"/>
                      <a:pt x="217" y="195"/>
                    </a:cubicBezTo>
                    <a:cubicBezTo>
                      <a:pt x="235" y="195"/>
                      <a:pt x="249" y="181"/>
                      <a:pt x="249" y="163"/>
                    </a:cubicBezTo>
                    <a:cubicBezTo>
                      <a:pt x="249" y="74"/>
                      <a:pt x="249" y="74"/>
                      <a:pt x="249" y="74"/>
                    </a:cubicBezTo>
                    <a:cubicBezTo>
                      <a:pt x="249" y="39"/>
                      <a:pt x="225" y="12"/>
                      <a:pt x="193" y="12"/>
                    </a:cubicBezTo>
                    <a:cubicBezTo>
                      <a:pt x="69" y="12"/>
                      <a:pt x="69" y="12"/>
                      <a:pt x="69" y="12"/>
                    </a:cubicBezTo>
                    <a:cubicBezTo>
                      <a:pt x="37" y="12"/>
                      <a:pt x="12" y="39"/>
                      <a:pt x="12" y="74"/>
                    </a:cubicBezTo>
                    <a:cubicBezTo>
                      <a:pt x="12" y="81"/>
                      <a:pt x="12" y="81"/>
                      <a:pt x="12" y="81"/>
                    </a:cubicBezTo>
                    <a:cubicBezTo>
                      <a:pt x="12" y="84"/>
                      <a:pt x="9" y="87"/>
                      <a:pt x="6" y="87"/>
                    </a:cubicBezTo>
                    <a:cubicBezTo>
                      <a:pt x="3" y="87"/>
                      <a:pt x="0" y="84"/>
                      <a:pt x="0" y="81"/>
                    </a:cubicBezTo>
                    <a:cubicBezTo>
                      <a:pt x="0" y="74"/>
                      <a:pt x="0" y="74"/>
                      <a:pt x="0" y="74"/>
                    </a:cubicBezTo>
                    <a:cubicBezTo>
                      <a:pt x="0" y="32"/>
                      <a:pt x="30" y="0"/>
                      <a:pt x="69" y="0"/>
                    </a:cubicBezTo>
                    <a:cubicBezTo>
                      <a:pt x="193" y="0"/>
                      <a:pt x="193" y="0"/>
                      <a:pt x="193" y="0"/>
                    </a:cubicBezTo>
                    <a:cubicBezTo>
                      <a:pt x="232" y="0"/>
                      <a:pt x="261" y="32"/>
                      <a:pt x="261" y="74"/>
                    </a:cubicBezTo>
                    <a:cubicBezTo>
                      <a:pt x="261" y="163"/>
                      <a:pt x="261" y="163"/>
                      <a:pt x="261" y="163"/>
                    </a:cubicBezTo>
                    <a:cubicBezTo>
                      <a:pt x="261" y="187"/>
                      <a:pt x="242" y="207"/>
                      <a:pt x="217" y="207"/>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endParaRPr sz="2400">
                  <a:solidFill>
                    <a:schemeClr val="bg1">
                      <a:lumMod val="95000"/>
                    </a:schemeClr>
                  </a:solidFill>
                  <a:latin typeface="Calibri"/>
                  <a:ea typeface="Calibri"/>
                  <a:cs typeface="Calibri"/>
                  <a:sym typeface="Calibri"/>
                </a:endParaRPr>
              </a:p>
            </p:txBody>
          </p:sp>
          <p:sp>
            <p:nvSpPr>
              <p:cNvPr id="54" name="Google Shape;5033;p171"/>
              <p:cNvSpPr/>
              <p:nvPr/>
            </p:nvSpPr>
            <p:spPr>
              <a:xfrm>
                <a:off x="6829426" y="2338022"/>
                <a:ext cx="71438" cy="71438"/>
              </a:xfrm>
              <a:custGeom>
                <a:avLst/>
                <a:gdLst/>
                <a:ahLst/>
                <a:cxnLst/>
                <a:rect l="l" t="t" r="r" b="b"/>
                <a:pathLst>
                  <a:path w="140" h="140" extrusionOk="0">
                    <a:moveTo>
                      <a:pt x="70" y="140"/>
                    </a:moveTo>
                    <a:cubicBezTo>
                      <a:pt x="31" y="140"/>
                      <a:pt x="0" y="109"/>
                      <a:pt x="0" y="70"/>
                    </a:cubicBezTo>
                    <a:cubicBezTo>
                      <a:pt x="0" y="32"/>
                      <a:pt x="31" y="0"/>
                      <a:pt x="70" y="0"/>
                    </a:cubicBezTo>
                    <a:cubicBezTo>
                      <a:pt x="108" y="0"/>
                      <a:pt x="140" y="32"/>
                      <a:pt x="140" y="70"/>
                    </a:cubicBezTo>
                    <a:cubicBezTo>
                      <a:pt x="140" y="109"/>
                      <a:pt x="108" y="140"/>
                      <a:pt x="70" y="140"/>
                    </a:cubicBezTo>
                    <a:close/>
                    <a:moveTo>
                      <a:pt x="70" y="12"/>
                    </a:moveTo>
                    <a:cubicBezTo>
                      <a:pt x="38" y="12"/>
                      <a:pt x="12" y="38"/>
                      <a:pt x="12" y="70"/>
                    </a:cubicBezTo>
                    <a:cubicBezTo>
                      <a:pt x="12" y="102"/>
                      <a:pt x="38" y="128"/>
                      <a:pt x="70" y="128"/>
                    </a:cubicBezTo>
                    <a:cubicBezTo>
                      <a:pt x="102" y="128"/>
                      <a:pt x="128" y="102"/>
                      <a:pt x="128" y="70"/>
                    </a:cubicBezTo>
                    <a:cubicBezTo>
                      <a:pt x="128" y="38"/>
                      <a:pt x="102" y="12"/>
                      <a:pt x="70" y="12"/>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endParaRPr sz="2400">
                  <a:solidFill>
                    <a:schemeClr val="bg1">
                      <a:lumMod val="95000"/>
                    </a:schemeClr>
                  </a:solidFill>
                  <a:latin typeface="Calibri"/>
                  <a:ea typeface="Calibri"/>
                  <a:cs typeface="Calibri"/>
                  <a:sym typeface="Calibri"/>
                </a:endParaRPr>
              </a:p>
            </p:txBody>
          </p:sp>
          <p:sp>
            <p:nvSpPr>
              <p:cNvPr id="55" name="Google Shape;5034;p171"/>
              <p:cNvSpPr/>
              <p:nvPr/>
            </p:nvSpPr>
            <p:spPr>
              <a:xfrm>
                <a:off x="6888163" y="2539975"/>
                <a:ext cx="49213" cy="6350"/>
              </a:xfrm>
              <a:custGeom>
                <a:avLst/>
                <a:gdLst/>
                <a:ahLst/>
                <a:cxnLst/>
                <a:rect l="l" t="t" r="r" b="b"/>
                <a:pathLst>
                  <a:path w="95" h="12" extrusionOk="0">
                    <a:moveTo>
                      <a:pt x="89" y="12"/>
                    </a:moveTo>
                    <a:cubicBezTo>
                      <a:pt x="6" y="12"/>
                      <a:pt x="6" y="12"/>
                      <a:pt x="6" y="12"/>
                    </a:cubicBezTo>
                    <a:cubicBezTo>
                      <a:pt x="2" y="12"/>
                      <a:pt x="0" y="9"/>
                      <a:pt x="0" y="6"/>
                    </a:cubicBezTo>
                    <a:cubicBezTo>
                      <a:pt x="0" y="3"/>
                      <a:pt x="2" y="0"/>
                      <a:pt x="6" y="0"/>
                    </a:cubicBezTo>
                    <a:cubicBezTo>
                      <a:pt x="89" y="0"/>
                      <a:pt x="89" y="0"/>
                      <a:pt x="89" y="0"/>
                    </a:cubicBezTo>
                    <a:cubicBezTo>
                      <a:pt x="92" y="0"/>
                      <a:pt x="95" y="3"/>
                      <a:pt x="95" y="6"/>
                    </a:cubicBezTo>
                    <a:cubicBezTo>
                      <a:pt x="95" y="9"/>
                      <a:pt x="92" y="12"/>
                      <a:pt x="89" y="12"/>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endParaRPr sz="2400">
                  <a:solidFill>
                    <a:schemeClr val="bg1">
                      <a:lumMod val="95000"/>
                    </a:schemeClr>
                  </a:solidFill>
                  <a:latin typeface="Calibri"/>
                  <a:ea typeface="Calibri"/>
                  <a:cs typeface="Calibri"/>
                  <a:sym typeface="Calibri"/>
                </a:endParaRPr>
              </a:p>
            </p:txBody>
          </p:sp>
          <p:sp>
            <p:nvSpPr>
              <p:cNvPr id="56" name="Google Shape;5035;p171"/>
              <p:cNvSpPr/>
              <p:nvPr/>
            </p:nvSpPr>
            <p:spPr>
              <a:xfrm>
                <a:off x="6708787" y="2354775"/>
                <a:ext cx="103175" cy="69675"/>
              </a:xfrm>
              <a:custGeom>
                <a:avLst/>
                <a:gdLst/>
                <a:ahLst/>
                <a:cxnLst/>
                <a:rect l="l" t="t" r="r" b="b"/>
                <a:pathLst>
                  <a:path w="115" h="77" extrusionOk="0">
                    <a:moveTo>
                      <a:pt x="45" y="77"/>
                    </a:moveTo>
                    <a:cubicBezTo>
                      <a:pt x="43" y="77"/>
                      <a:pt x="42" y="76"/>
                      <a:pt x="41" y="75"/>
                    </a:cubicBezTo>
                    <a:cubicBezTo>
                      <a:pt x="3" y="37"/>
                      <a:pt x="3" y="37"/>
                      <a:pt x="3" y="37"/>
                    </a:cubicBezTo>
                    <a:cubicBezTo>
                      <a:pt x="0" y="35"/>
                      <a:pt x="0" y="31"/>
                      <a:pt x="3" y="29"/>
                    </a:cubicBezTo>
                    <a:cubicBezTo>
                      <a:pt x="5" y="27"/>
                      <a:pt x="9" y="27"/>
                      <a:pt x="11" y="29"/>
                    </a:cubicBezTo>
                    <a:cubicBezTo>
                      <a:pt x="45" y="62"/>
                      <a:pt x="45" y="62"/>
                      <a:pt x="45" y="62"/>
                    </a:cubicBezTo>
                    <a:cubicBezTo>
                      <a:pt x="104" y="3"/>
                      <a:pt x="104" y="3"/>
                      <a:pt x="104" y="3"/>
                    </a:cubicBezTo>
                    <a:cubicBezTo>
                      <a:pt x="107" y="0"/>
                      <a:pt x="110" y="0"/>
                      <a:pt x="113" y="3"/>
                    </a:cubicBezTo>
                    <a:cubicBezTo>
                      <a:pt x="115" y="5"/>
                      <a:pt x="115" y="9"/>
                      <a:pt x="113" y="11"/>
                    </a:cubicBezTo>
                    <a:cubicBezTo>
                      <a:pt x="49" y="75"/>
                      <a:pt x="49" y="75"/>
                      <a:pt x="49" y="75"/>
                    </a:cubicBezTo>
                    <a:cubicBezTo>
                      <a:pt x="48" y="76"/>
                      <a:pt x="46" y="77"/>
                      <a:pt x="45" y="77"/>
                    </a:cubicBezTo>
                    <a:close/>
                  </a:path>
                </a:pathLst>
              </a:custGeom>
              <a:solidFill>
                <a:schemeClr val="dk1"/>
              </a:solidFill>
              <a:ln w="9525" cap="flat" cmpd="sng">
                <a:solidFill>
                  <a:schemeClr val="lt1"/>
                </a:solidFill>
                <a:prstDash val="solid"/>
                <a:round/>
                <a:headEnd type="none" w="sm" len="sm"/>
                <a:tailEnd type="none" w="sm" len="sm"/>
              </a:ln>
            </p:spPr>
            <p:txBody>
              <a:bodyPr spcFirstLastPara="1" wrap="square" lIns="121900" tIns="60933" rIns="121900" bIns="60933" anchor="t" anchorCtr="0">
                <a:noAutofit/>
              </a:bodyPr>
              <a:lstStyle/>
              <a:p>
                <a:endParaRPr sz="2400">
                  <a:solidFill>
                    <a:schemeClr val="bg1">
                      <a:lumMod val="95000"/>
                    </a:schemeClr>
                  </a:solidFill>
                  <a:latin typeface="Calibri"/>
                  <a:ea typeface="Calibri"/>
                  <a:cs typeface="Calibri"/>
                  <a:sym typeface="Calibri"/>
                </a:endParaRPr>
              </a:p>
            </p:txBody>
          </p:sp>
        </p:grpSp>
      </p:grpSp>
      <p:grpSp>
        <p:nvGrpSpPr>
          <p:cNvPr id="4928" name="Gruppe 4927">
            <a:extLst>
              <a:ext uri="{FF2B5EF4-FFF2-40B4-BE49-F238E27FC236}">
                <a16:creationId xmlns:a16="http://schemas.microsoft.com/office/drawing/2014/main" id="{04239FBC-5FF3-7010-F8C0-5EC7A12150D5}"/>
              </a:ext>
            </a:extLst>
          </p:cNvPr>
          <p:cNvGrpSpPr/>
          <p:nvPr/>
        </p:nvGrpSpPr>
        <p:grpSpPr>
          <a:xfrm>
            <a:off x="10105179" y="1491666"/>
            <a:ext cx="1904830" cy="4680533"/>
            <a:chOff x="10105179" y="1491666"/>
            <a:chExt cx="1904830" cy="4680533"/>
          </a:xfrm>
        </p:grpSpPr>
        <p:sp>
          <p:nvSpPr>
            <p:cNvPr id="6" name="Rektangel: avrundede hjørner 5">
              <a:extLst>
                <a:ext uri="{FF2B5EF4-FFF2-40B4-BE49-F238E27FC236}">
                  <a16:creationId xmlns:a16="http://schemas.microsoft.com/office/drawing/2014/main" id="{20B574C2-0900-02CB-F818-40701441046E}"/>
                </a:ext>
              </a:extLst>
            </p:cNvPr>
            <p:cNvSpPr/>
            <p:nvPr/>
          </p:nvSpPr>
          <p:spPr>
            <a:xfrm>
              <a:off x="10105179" y="1491666"/>
              <a:ext cx="1904830" cy="4680533"/>
            </a:xfrm>
            <a:prstGeom prst="roundRect">
              <a:avLst/>
            </a:prstGeom>
            <a:ln>
              <a:solidFill>
                <a:srgbClr val="B5B0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984" name="Google Shape;4984;p171"/>
            <p:cNvSpPr txBox="1"/>
            <p:nvPr/>
          </p:nvSpPr>
          <p:spPr>
            <a:xfrm>
              <a:off x="10165333" y="2440745"/>
              <a:ext cx="1844676" cy="2213899"/>
            </a:xfrm>
            <a:prstGeom prst="rect">
              <a:avLst/>
            </a:prstGeom>
            <a:noFill/>
            <a:ln>
              <a:noFill/>
            </a:ln>
          </p:spPr>
          <p:txBody>
            <a:bodyPr spcFirstLastPara="1" wrap="square" lIns="121900" tIns="121900" rIns="121900" bIns="121900" anchor="t" anchorCtr="0">
              <a:spAutoFit/>
            </a:bodyPr>
            <a:lstStyle/>
            <a:p>
              <a:pPr>
                <a:lnSpc>
                  <a:spcPct val="115000"/>
                </a:lnSpc>
                <a:spcAft>
                  <a:spcPts val="1600"/>
                </a:spcAft>
              </a:pPr>
              <a:endParaRPr lang="en" sz="800" dirty="0">
                <a:solidFill>
                  <a:schemeClr val="bg1"/>
                </a:solidFill>
                <a:latin typeface="Heffer"/>
                <a:ea typeface="Roboto"/>
                <a:cs typeface="Roboto"/>
                <a:sym typeface="Roboto"/>
              </a:endParaRPr>
            </a:p>
            <a:p>
              <a:pPr>
                <a:lnSpc>
                  <a:spcPct val="115000"/>
                </a:lnSpc>
                <a:spcAft>
                  <a:spcPts val="1600"/>
                </a:spcAft>
              </a:pPr>
              <a:r>
                <a:rPr lang="en" sz="2000" dirty="0">
                  <a:solidFill>
                    <a:schemeClr val="bg1"/>
                  </a:solidFill>
                  <a:latin typeface="Heffer"/>
                  <a:ea typeface="Roboto"/>
                  <a:cs typeface="Roboto"/>
                  <a:sym typeface="Roboto"/>
                </a:rPr>
                <a:t>Enhanced compliance with GDPR standards.</a:t>
              </a:r>
            </a:p>
          </p:txBody>
        </p:sp>
        <p:grpSp>
          <p:nvGrpSpPr>
            <p:cNvPr id="57" name="Google Shape;5036;p171"/>
            <p:cNvGrpSpPr/>
            <p:nvPr/>
          </p:nvGrpSpPr>
          <p:grpSpPr>
            <a:xfrm>
              <a:off x="10806221" y="1976875"/>
              <a:ext cx="458719" cy="458803"/>
              <a:chOff x="5636901" y="3963286"/>
              <a:chExt cx="344039" cy="344102"/>
            </a:xfrm>
          </p:grpSpPr>
          <p:sp>
            <p:nvSpPr>
              <p:cNvPr id="58" name="Google Shape;5037;p171"/>
              <p:cNvSpPr/>
              <p:nvPr/>
            </p:nvSpPr>
            <p:spPr>
              <a:xfrm>
                <a:off x="5636901" y="3963286"/>
                <a:ext cx="344039" cy="344102"/>
              </a:xfrm>
              <a:custGeom>
                <a:avLst/>
                <a:gdLst/>
                <a:ahLst/>
                <a:cxnLst/>
                <a:rect l="l" t="t" r="r" b="b"/>
                <a:pathLst>
                  <a:path w="1286126" h="1286361" extrusionOk="0">
                    <a:moveTo>
                      <a:pt x="643334" y="1286266"/>
                    </a:moveTo>
                    <a:cubicBezTo>
                      <a:pt x="566181" y="1286266"/>
                      <a:pt x="488838" y="1272169"/>
                      <a:pt x="414543" y="1243975"/>
                    </a:cubicBezTo>
                    <a:cubicBezTo>
                      <a:pt x="126412" y="1134342"/>
                      <a:pt x="-43800" y="834876"/>
                      <a:pt x="9826" y="531791"/>
                    </a:cubicBezTo>
                    <a:cubicBezTo>
                      <a:pt x="12112" y="518837"/>
                      <a:pt x="24494" y="510264"/>
                      <a:pt x="37448" y="512455"/>
                    </a:cubicBezTo>
                    <a:cubicBezTo>
                      <a:pt x="50402" y="514741"/>
                      <a:pt x="59070" y="527124"/>
                      <a:pt x="56784" y="540078"/>
                    </a:cubicBezTo>
                    <a:cubicBezTo>
                      <a:pt x="7159" y="820684"/>
                      <a:pt x="164702" y="1097957"/>
                      <a:pt x="431498" y="1199398"/>
                    </a:cubicBezTo>
                    <a:cubicBezTo>
                      <a:pt x="580088" y="1255882"/>
                      <a:pt x="741727" y="1251214"/>
                      <a:pt x="886793" y="1186063"/>
                    </a:cubicBezTo>
                    <a:cubicBezTo>
                      <a:pt x="1031763" y="1120912"/>
                      <a:pt x="1142825" y="1003278"/>
                      <a:pt x="1199308" y="854688"/>
                    </a:cubicBezTo>
                    <a:cubicBezTo>
                      <a:pt x="1255791" y="706098"/>
                      <a:pt x="1251124" y="544364"/>
                      <a:pt x="1185973" y="399393"/>
                    </a:cubicBezTo>
                    <a:cubicBezTo>
                      <a:pt x="1120917" y="254328"/>
                      <a:pt x="1003188" y="143361"/>
                      <a:pt x="854598" y="86878"/>
                    </a:cubicBezTo>
                    <a:cubicBezTo>
                      <a:pt x="597328" y="-10944"/>
                      <a:pt x="308816" y="78782"/>
                      <a:pt x="152987" y="305191"/>
                    </a:cubicBezTo>
                    <a:cubicBezTo>
                      <a:pt x="145557" y="316050"/>
                      <a:pt x="130698" y="318717"/>
                      <a:pt x="119840" y="311287"/>
                    </a:cubicBezTo>
                    <a:cubicBezTo>
                      <a:pt x="108981" y="303858"/>
                      <a:pt x="106314" y="288999"/>
                      <a:pt x="113744" y="278140"/>
                    </a:cubicBezTo>
                    <a:cubicBezTo>
                      <a:pt x="282050" y="33633"/>
                      <a:pt x="593613" y="-63331"/>
                      <a:pt x="871457" y="42396"/>
                    </a:cubicBezTo>
                    <a:cubicBezTo>
                      <a:pt x="1031954" y="103452"/>
                      <a:pt x="1159017" y="223276"/>
                      <a:pt x="1229407" y="379867"/>
                    </a:cubicBezTo>
                    <a:cubicBezTo>
                      <a:pt x="1299701" y="536458"/>
                      <a:pt x="1304845" y="711147"/>
                      <a:pt x="1243790" y="871643"/>
                    </a:cubicBezTo>
                    <a:cubicBezTo>
                      <a:pt x="1182734" y="1032139"/>
                      <a:pt x="1062910" y="1159203"/>
                      <a:pt x="906319" y="1229592"/>
                    </a:cubicBezTo>
                    <a:cubicBezTo>
                      <a:pt x="822213" y="1267407"/>
                      <a:pt x="732869" y="1286361"/>
                      <a:pt x="643334" y="1286361"/>
                    </a:cubicBezTo>
                    <a:close/>
                  </a:path>
                </a:pathLst>
              </a:custGeom>
              <a:solidFill>
                <a:schemeClr val="lt1"/>
              </a:solidFill>
              <a:ln w="9525" cap="flat" cmpd="sng">
                <a:solidFill>
                  <a:schemeClr val="lt1"/>
                </a:solidFill>
                <a:prstDash val="solid"/>
                <a:miter lim="8000"/>
                <a:headEnd type="none" w="sm" len="sm"/>
                <a:tailEnd type="none" w="sm" len="sm"/>
              </a:ln>
            </p:spPr>
            <p:txBody>
              <a:bodyPr spcFirstLastPara="1" wrap="square" lIns="121900" tIns="60933" rIns="121900" bIns="60933" anchor="ctr" anchorCtr="0">
                <a:noAutofit/>
              </a:bodyPr>
              <a:lstStyle/>
              <a:p>
                <a:endParaRPr sz="2400" u="sng">
                  <a:solidFill>
                    <a:schemeClr val="bg1">
                      <a:lumMod val="95000"/>
                    </a:schemeClr>
                  </a:solidFill>
                  <a:latin typeface="Arial"/>
                  <a:ea typeface="Arial"/>
                  <a:cs typeface="Arial"/>
                  <a:sym typeface="Arial"/>
                </a:endParaRPr>
              </a:p>
            </p:txBody>
          </p:sp>
          <p:sp>
            <p:nvSpPr>
              <p:cNvPr id="59" name="Google Shape;5038;p171"/>
              <p:cNvSpPr/>
              <p:nvPr/>
            </p:nvSpPr>
            <p:spPr>
              <a:xfrm>
                <a:off x="5701393" y="4052571"/>
                <a:ext cx="213780" cy="163852"/>
              </a:xfrm>
              <a:custGeom>
                <a:avLst/>
                <a:gdLst/>
                <a:ahLst/>
                <a:cxnLst/>
                <a:rect l="l" t="t" r="r" b="b"/>
                <a:pathLst>
                  <a:path w="799177" h="612532" extrusionOk="0">
                    <a:moveTo>
                      <a:pt x="289095" y="612437"/>
                    </a:moveTo>
                    <a:cubicBezTo>
                      <a:pt x="282523" y="612437"/>
                      <a:pt x="276237" y="609770"/>
                      <a:pt x="271760" y="604912"/>
                    </a:cubicBezTo>
                    <a:lnTo>
                      <a:pt x="6489" y="322496"/>
                    </a:lnTo>
                    <a:cubicBezTo>
                      <a:pt x="-2560" y="312876"/>
                      <a:pt x="-2084" y="297826"/>
                      <a:pt x="7536" y="288873"/>
                    </a:cubicBezTo>
                    <a:cubicBezTo>
                      <a:pt x="17157" y="279824"/>
                      <a:pt x="32206" y="280395"/>
                      <a:pt x="41160" y="289920"/>
                    </a:cubicBezTo>
                    <a:lnTo>
                      <a:pt x="288238" y="553001"/>
                    </a:lnTo>
                    <a:lnTo>
                      <a:pt x="757249" y="8266"/>
                    </a:lnTo>
                    <a:cubicBezTo>
                      <a:pt x="765822" y="-1735"/>
                      <a:pt x="780871" y="-2783"/>
                      <a:pt x="790872" y="5790"/>
                    </a:cubicBezTo>
                    <a:cubicBezTo>
                      <a:pt x="800874" y="14362"/>
                      <a:pt x="802017" y="29412"/>
                      <a:pt x="793349" y="39413"/>
                    </a:cubicBezTo>
                    <a:lnTo>
                      <a:pt x="307098" y="604245"/>
                    </a:lnTo>
                    <a:cubicBezTo>
                      <a:pt x="302716" y="609389"/>
                      <a:pt x="296334" y="612342"/>
                      <a:pt x="289572" y="612532"/>
                    </a:cubicBezTo>
                    <a:cubicBezTo>
                      <a:pt x="289381" y="612532"/>
                      <a:pt x="289191" y="612532"/>
                      <a:pt x="289095" y="612532"/>
                    </a:cubicBezTo>
                    <a:close/>
                  </a:path>
                </a:pathLst>
              </a:custGeom>
              <a:solidFill>
                <a:schemeClr val="lt1"/>
              </a:solidFill>
              <a:ln w="9525" cap="flat" cmpd="sng">
                <a:solidFill>
                  <a:schemeClr val="lt1"/>
                </a:solidFill>
                <a:prstDash val="solid"/>
                <a:miter lim="8000"/>
                <a:headEnd type="none" w="sm" len="sm"/>
                <a:tailEnd type="none" w="sm" len="sm"/>
              </a:ln>
            </p:spPr>
            <p:txBody>
              <a:bodyPr spcFirstLastPara="1" wrap="square" lIns="121900" tIns="60933" rIns="121900" bIns="60933" anchor="ctr" anchorCtr="0">
                <a:noAutofit/>
              </a:bodyPr>
              <a:lstStyle/>
              <a:p>
                <a:endParaRPr sz="2400" u="sng">
                  <a:solidFill>
                    <a:schemeClr val="bg1">
                      <a:lumMod val="95000"/>
                    </a:schemeClr>
                  </a:solidFill>
                  <a:latin typeface="Arial"/>
                  <a:ea typeface="Arial"/>
                  <a:cs typeface="Arial"/>
                  <a:sym typeface="Arial"/>
                </a:endParaRPr>
              </a:p>
            </p:txBody>
          </p:sp>
        </p:grpSp>
      </p:grpSp>
      <p:grpSp>
        <p:nvGrpSpPr>
          <p:cNvPr id="63" name="Gruppe 62">
            <a:extLst>
              <a:ext uri="{FF2B5EF4-FFF2-40B4-BE49-F238E27FC236}">
                <a16:creationId xmlns:a16="http://schemas.microsoft.com/office/drawing/2014/main" id="{996287AB-2604-0566-107D-847F07AECF0F}"/>
              </a:ext>
            </a:extLst>
          </p:cNvPr>
          <p:cNvGrpSpPr/>
          <p:nvPr/>
        </p:nvGrpSpPr>
        <p:grpSpPr>
          <a:xfrm>
            <a:off x="8124701" y="1503753"/>
            <a:ext cx="1904830" cy="4771848"/>
            <a:chOff x="8124701" y="1503753"/>
            <a:chExt cx="1904830" cy="4771848"/>
          </a:xfrm>
        </p:grpSpPr>
        <p:sp>
          <p:nvSpPr>
            <p:cNvPr id="5" name="Rektangel: avrundede hjørner 4">
              <a:extLst>
                <a:ext uri="{FF2B5EF4-FFF2-40B4-BE49-F238E27FC236}">
                  <a16:creationId xmlns:a16="http://schemas.microsoft.com/office/drawing/2014/main" id="{7E9CEB64-7250-062D-3856-D6CE0596EC99}"/>
                </a:ext>
              </a:extLst>
            </p:cNvPr>
            <p:cNvSpPr/>
            <p:nvPr/>
          </p:nvSpPr>
          <p:spPr>
            <a:xfrm>
              <a:off x="8124701" y="1503753"/>
              <a:ext cx="1904830" cy="4680533"/>
            </a:xfrm>
            <a:prstGeom prst="roundRect">
              <a:avLst/>
            </a:prstGeom>
            <a:ln>
              <a:solidFill>
                <a:srgbClr val="B5B0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983" name="Google Shape;4983;p171"/>
            <p:cNvSpPr txBox="1"/>
            <p:nvPr/>
          </p:nvSpPr>
          <p:spPr>
            <a:xfrm>
              <a:off x="8174265" y="2440745"/>
              <a:ext cx="1844676" cy="3834856"/>
            </a:xfrm>
            <a:prstGeom prst="rect">
              <a:avLst/>
            </a:prstGeom>
            <a:noFill/>
            <a:ln>
              <a:noFill/>
            </a:ln>
          </p:spPr>
          <p:txBody>
            <a:bodyPr spcFirstLastPara="1" wrap="square" lIns="121900" tIns="121900" rIns="121900" bIns="121900" anchor="t" anchorCtr="0">
              <a:spAutoFit/>
            </a:bodyPr>
            <a:lstStyle/>
            <a:p>
              <a:pPr>
                <a:lnSpc>
                  <a:spcPct val="115000"/>
                </a:lnSpc>
                <a:spcAft>
                  <a:spcPts val="1600"/>
                </a:spcAft>
              </a:pPr>
              <a:endParaRPr lang="en" sz="800" dirty="0">
                <a:solidFill>
                  <a:schemeClr val="bg1"/>
                </a:solidFill>
                <a:latin typeface="Heffer"/>
                <a:ea typeface="Roboto"/>
                <a:cs typeface="Roboto"/>
                <a:sym typeface="Roboto"/>
              </a:endParaRPr>
            </a:p>
            <a:p>
              <a:pPr>
                <a:lnSpc>
                  <a:spcPct val="115000"/>
                </a:lnSpc>
                <a:spcAft>
                  <a:spcPts val="1600"/>
                </a:spcAft>
              </a:pPr>
              <a:r>
                <a:rPr lang="en" sz="2000" dirty="0">
                  <a:solidFill>
                    <a:schemeClr val="bg1"/>
                  </a:solidFill>
                  <a:latin typeface="Heffer"/>
                  <a:ea typeface="Roboto"/>
                  <a:cs typeface="Roboto"/>
                  <a:sym typeface="Roboto"/>
                </a:rPr>
                <a:t>15-40% reduction in IT help desk cases.</a:t>
              </a:r>
            </a:p>
            <a:p>
              <a:pPr>
                <a:lnSpc>
                  <a:spcPct val="115000"/>
                </a:lnSpc>
                <a:spcAft>
                  <a:spcPts val="1600"/>
                </a:spcAft>
              </a:pPr>
              <a:r>
                <a:rPr lang="en" sz="2000" dirty="0">
                  <a:solidFill>
                    <a:schemeClr val="bg1"/>
                  </a:solidFill>
                  <a:latin typeface="Heffer"/>
                  <a:ea typeface="Roboto"/>
                  <a:cs typeface="Roboto"/>
                  <a:sym typeface="Roboto"/>
                </a:rPr>
                <a:t>Cross-functional perspective of IAM.</a:t>
              </a:r>
              <a:endParaRPr sz="2000" dirty="0">
                <a:solidFill>
                  <a:schemeClr val="bg1"/>
                </a:solidFill>
                <a:latin typeface="Heffer"/>
              </a:endParaRPr>
            </a:p>
          </p:txBody>
        </p:sp>
        <p:grpSp>
          <p:nvGrpSpPr>
            <p:cNvPr id="27" name="Gruppe 26">
              <a:extLst>
                <a:ext uri="{FF2B5EF4-FFF2-40B4-BE49-F238E27FC236}">
                  <a16:creationId xmlns:a16="http://schemas.microsoft.com/office/drawing/2014/main" id="{7EE96609-95B2-CD32-0819-2162EF1F0C32}"/>
                </a:ext>
              </a:extLst>
            </p:cNvPr>
            <p:cNvGrpSpPr/>
            <p:nvPr/>
          </p:nvGrpSpPr>
          <p:grpSpPr>
            <a:xfrm>
              <a:off x="8557496" y="1768006"/>
              <a:ext cx="800800" cy="791200"/>
              <a:chOff x="8229509" y="1768006"/>
              <a:chExt cx="800800" cy="791200"/>
            </a:xfrm>
          </p:grpSpPr>
          <p:sp>
            <p:nvSpPr>
              <p:cNvPr id="30" name="Google Shape;5009;p171"/>
              <p:cNvSpPr/>
              <p:nvPr/>
            </p:nvSpPr>
            <p:spPr>
              <a:xfrm>
                <a:off x="8229509" y="1768006"/>
                <a:ext cx="648400" cy="638800"/>
              </a:xfrm>
              <a:prstGeom prst="ellipse">
                <a:avLst/>
              </a:prstGeom>
              <a:solidFill>
                <a:schemeClr val="accent1"/>
              </a:solidFill>
              <a:ln>
                <a:noFill/>
              </a:ln>
            </p:spPr>
            <p:txBody>
              <a:bodyPr spcFirstLastPara="1" wrap="square" lIns="121900" tIns="121900" rIns="121900" bIns="121900" anchor="ctr" anchorCtr="0">
                <a:noAutofit/>
              </a:bodyPr>
              <a:lstStyle/>
              <a:p>
                <a:pPr algn="ctr"/>
                <a:endParaRPr sz="2400">
                  <a:solidFill>
                    <a:schemeClr val="bg1">
                      <a:lumMod val="95000"/>
                    </a:schemeClr>
                  </a:solidFill>
                  <a:latin typeface="Maven Pro"/>
                  <a:ea typeface="Maven Pro"/>
                  <a:cs typeface="Maven Pro"/>
                  <a:sym typeface="Maven Pro"/>
                </a:endParaRPr>
              </a:p>
            </p:txBody>
          </p:sp>
          <p:sp>
            <p:nvSpPr>
              <p:cNvPr id="5048" name="Google Shape;5009;p171">
                <a:extLst>
                  <a:ext uri="{FF2B5EF4-FFF2-40B4-BE49-F238E27FC236}">
                    <a16:creationId xmlns:a16="http://schemas.microsoft.com/office/drawing/2014/main" id="{C7362D90-562E-4052-4A20-5FFBD66AE3F5}"/>
                  </a:ext>
                </a:extLst>
              </p:cNvPr>
              <p:cNvSpPr/>
              <p:nvPr/>
            </p:nvSpPr>
            <p:spPr>
              <a:xfrm>
                <a:off x="8381909" y="1920406"/>
                <a:ext cx="648400" cy="638800"/>
              </a:xfrm>
              <a:prstGeom prst="ellipse">
                <a:avLst/>
              </a:prstGeom>
              <a:solidFill>
                <a:schemeClr val="accent1"/>
              </a:solidFill>
              <a:ln>
                <a:noFill/>
              </a:ln>
            </p:spPr>
            <p:txBody>
              <a:bodyPr spcFirstLastPara="1" wrap="square" lIns="121900" tIns="121900" rIns="121900" bIns="121900" anchor="ctr" anchorCtr="0">
                <a:noAutofit/>
              </a:bodyPr>
              <a:lstStyle/>
              <a:p>
                <a:pPr algn="ctr"/>
                <a:endParaRPr sz="2400">
                  <a:latin typeface="Maven Pro"/>
                  <a:ea typeface="Maven Pro"/>
                  <a:cs typeface="Maven Pro"/>
                  <a:sym typeface="Maven Pro"/>
                </a:endParaRPr>
              </a:p>
            </p:txBody>
          </p:sp>
          <p:sp>
            <p:nvSpPr>
              <p:cNvPr id="5049" name="Google Shape;5039;p171">
                <a:extLst>
                  <a:ext uri="{FF2B5EF4-FFF2-40B4-BE49-F238E27FC236}">
                    <a16:creationId xmlns:a16="http://schemas.microsoft.com/office/drawing/2014/main" id="{4B931650-8119-C2C4-567D-042492E5B83F}"/>
                  </a:ext>
                </a:extLst>
              </p:cNvPr>
              <p:cNvSpPr/>
              <p:nvPr/>
            </p:nvSpPr>
            <p:spPr>
              <a:xfrm rot="5400000">
                <a:off x="8520125" y="2106139"/>
                <a:ext cx="372000" cy="168000"/>
              </a:xfrm>
              <a:prstGeom prst="stripedRightArrow">
                <a:avLst>
                  <a:gd name="adj1" fmla="val 50000"/>
                  <a:gd name="adj2" fmla="val 50000"/>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Maven Pro"/>
                  <a:ea typeface="Maven Pro"/>
                  <a:cs typeface="Maven Pro"/>
                  <a:sym typeface="Maven Pro"/>
                </a:endParaRPr>
              </a:p>
            </p:txBody>
          </p:sp>
          <p:sp>
            <p:nvSpPr>
              <p:cNvPr id="5050" name="Google Shape;5040;p171">
                <a:extLst>
                  <a:ext uri="{FF2B5EF4-FFF2-40B4-BE49-F238E27FC236}">
                    <a16:creationId xmlns:a16="http://schemas.microsoft.com/office/drawing/2014/main" id="{556C219B-24ED-A061-6A0A-1BE03DD629DF}"/>
                  </a:ext>
                </a:extLst>
              </p:cNvPr>
              <p:cNvSpPr/>
              <p:nvPr/>
            </p:nvSpPr>
            <p:spPr>
              <a:xfrm>
                <a:off x="8476725" y="2010390"/>
                <a:ext cx="458800" cy="458800"/>
              </a:xfrm>
              <a:prstGeom prst="ellipse">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Maven Pro"/>
                  <a:ea typeface="Maven Pro"/>
                  <a:cs typeface="Maven Pro"/>
                  <a:sym typeface="Maven Pro"/>
                </a:endParaRPr>
              </a:p>
            </p:txBody>
          </p:sp>
        </p:grpSp>
      </p:grpSp>
    </p:spTree>
    <p:extLst>
      <p:ext uri="{BB962C8B-B14F-4D97-AF65-F5344CB8AC3E}">
        <p14:creationId xmlns:p14="http://schemas.microsoft.com/office/powerpoint/2010/main" val="404719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9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4D92A5E-D311-1CFE-852D-CE71A7DFBABC}"/>
              </a:ext>
            </a:extLst>
          </p:cNvPr>
          <p:cNvSpPr>
            <a:spLocks noGrp="1"/>
          </p:cNvSpPr>
          <p:nvPr>
            <p:ph type="title"/>
          </p:nvPr>
        </p:nvSpPr>
        <p:spPr/>
        <p:txBody>
          <a:bodyPr/>
          <a:lstStyle/>
          <a:p>
            <a:r>
              <a:rPr lang="en-GB" dirty="0"/>
              <a:t>Question and Discussions</a:t>
            </a:r>
          </a:p>
        </p:txBody>
      </p:sp>
      <p:sp>
        <p:nvSpPr>
          <p:cNvPr id="5" name="Plassholder for innhold 4">
            <a:extLst>
              <a:ext uri="{FF2B5EF4-FFF2-40B4-BE49-F238E27FC236}">
                <a16:creationId xmlns:a16="http://schemas.microsoft.com/office/drawing/2014/main" id="{C08CDD44-974A-66D8-C0F9-078F1F6309EE}"/>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5371037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738001A-3045-85BF-03A0-E07D8D146348}"/>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97B639D3-851B-9C99-ED5A-18A235513125}"/>
              </a:ext>
            </a:extLst>
          </p:cNvPr>
          <p:cNvSpPr>
            <a:spLocks noGrp="1"/>
          </p:cNvSpPr>
          <p:nvPr>
            <p:ph type="title"/>
          </p:nvPr>
        </p:nvSpPr>
        <p:spPr/>
        <p:txBody>
          <a:bodyPr/>
          <a:lstStyle/>
          <a:p>
            <a:r>
              <a:rPr lang="en-GB" dirty="0" err="1"/>
              <a:t>eduCause</a:t>
            </a:r>
            <a:r>
              <a:rPr lang="en-GB" dirty="0"/>
              <a:t> 2024 - Pitch</a:t>
            </a:r>
          </a:p>
        </p:txBody>
      </p:sp>
      <p:sp>
        <p:nvSpPr>
          <p:cNvPr id="4" name="Plassholder for innhold 3">
            <a:extLst>
              <a:ext uri="{FF2B5EF4-FFF2-40B4-BE49-F238E27FC236}">
                <a16:creationId xmlns:a16="http://schemas.microsoft.com/office/drawing/2014/main" id="{6CF360E4-A748-0F82-6816-83BCE1755B49}"/>
              </a:ext>
            </a:extLst>
          </p:cNvPr>
          <p:cNvSpPr>
            <a:spLocks noGrp="1"/>
          </p:cNvSpPr>
          <p:nvPr>
            <p:ph idx="1"/>
          </p:nvPr>
        </p:nvSpPr>
        <p:spPr>
          <a:xfrm>
            <a:off x="838200" y="1825625"/>
            <a:ext cx="10515600" cy="5285180"/>
          </a:xfrm>
        </p:spPr>
        <p:txBody>
          <a:bodyPr>
            <a:normAutofit fontScale="62500" lnSpcReduction="20000"/>
          </a:bodyPr>
          <a:lstStyle/>
          <a:p>
            <a:pPr>
              <a:lnSpc>
                <a:spcPct val="120000"/>
              </a:lnSpc>
              <a:spcAft>
                <a:spcPts val="600"/>
              </a:spcAft>
            </a:pPr>
            <a:r>
              <a:rPr lang="nb-NO" b="1" dirty="0" err="1">
                <a:effectLst/>
              </a:rPr>
              <a:t>Title</a:t>
            </a:r>
            <a:r>
              <a:rPr lang="nb-NO" b="1" dirty="0">
                <a:effectLst/>
              </a:rPr>
              <a:t>: </a:t>
            </a:r>
            <a:r>
              <a:rPr lang="nb-NO" dirty="0">
                <a:effectLst/>
              </a:rPr>
              <a:t>A </a:t>
            </a:r>
            <a:r>
              <a:rPr lang="nb-NO" dirty="0" err="1">
                <a:effectLst/>
              </a:rPr>
              <a:t>journey</a:t>
            </a:r>
            <a:r>
              <a:rPr lang="nb-NO" dirty="0">
                <a:effectLst/>
              </a:rPr>
              <a:t> </a:t>
            </a:r>
            <a:r>
              <a:rPr lang="nb-NO" dirty="0" err="1">
                <a:effectLst/>
              </a:rPr>
              <a:t>towards</a:t>
            </a:r>
            <a:r>
              <a:rPr lang="nb-NO" dirty="0">
                <a:effectLst/>
              </a:rPr>
              <a:t> a </a:t>
            </a:r>
            <a:r>
              <a:rPr lang="nb-NO" dirty="0" err="1">
                <a:effectLst/>
              </a:rPr>
              <a:t>shared</a:t>
            </a:r>
            <a:r>
              <a:rPr lang="nb-NO" dirty="0">
                <a:effectLst/>
              </a:rPr>
              <a:t> IAM service for </a:t>
            </a:r>
            <a:r>
              <a:rPr lang="nb-NO" dirty="0" err="1">
                <a:effectLst/>
              </a:rPr>
              <a:t>organizations</a:t>
            </a:r>
            <a:br>
              <a:rPr lang="nb-NO" dirty="0">
                <a:effectLst/>
              </a:rPr>
            </a:br>
            <a:r>
              <a:rPr lang="nb-NO" b="1" dirty="0" err="1">
                <a:effectLst/>
              </a:rPr>
              <a:t>Session</a:t>
            </a:r>
            <a:r>
              <a:rPr lang="nb-NO" b="1" dirty="0">
                <a:effectLst/>
              </a:rPr>
              <a:t> </a:t>
            </a:r>
            <a:r>
              <a:rPr lang="nb-NO" b="1" dirty="0" err="1">
                <a:effectLst/>
              </a:rPr>
              <a:t>description</a:t>
            </a:r>
            <a:r>
              <a:rPr lang="nb-NO" b="1" dirty="0">
                <a:effectLst/>
              </a:rPr>
              <a:t>: </a:t>
            </a:r>
            <a:br>
              <a:rPr lang="nb-NO" dirty="0">
                <a:effectLst/>
              </a:rPr>
            </a:br>
            <a:r>
              <a:rPr lang="nb-NO" dirty="0" err="1">
                <a:effectLst/>
              </a:rPr>
              <a:t>Many</a:t>
            </a:r>
            <a:r>
              <a:rPr lang="nb-NO" dirty="0">
                <a:effectLst/>
              </a:rPr>
              <a:t> </a:t>
            </a:r>
            <a:r>
              <a:rPr lang="nb-NO" dirty="0" err="1">
                <a:effectLst/>
              </a:rPr>
              <a:t>higher</a:t>
            </a:r>
            <a:r>
              <a:rPr lang="nb-NO" dirty="0">
                <a:effectLst/>
              </a:rPr>
              <a:t> </a:t>
            </a:r>
            <a:r>
              <a:rPr lang="nb-NO" dirty="0" err="1">
                <a:effectLst/>
              </a:rPr>
              <a:t>education</a:t>
            </a:r>
            <a:r>
              <a:rPr lang="nb-NO" dirty="0">
                <a:effectLst/>
              </a:rPr>
              <a:t>  </a:t>
            </a:r>
            <a:r>
              <a:rPr lang="nb-NO" dirty="0" err="1">
                <a:effectLst/>
              </a:rPr>
              <a:t>institutions</a:t>
            </a:r>
            <a:r>
              <a:rPr lang="nb-NO" dirty="0">
                <a:effectLst/>
              </a:rPr>
              <a:t> face </a:t>
            </a:r>
            <a:r>
              <a:rPr lang="nb-NO" dirty="0" err="1">
                <a:effectLst/>
              </a:rPr>
              <a:t>budget</a:t>
            </a:r>
            <a:r>
              <a:rPr lang="nb-NO" dirty="0">
                <a:effectLst/>
              </a:rPr>
              <a:t> </a:t>
            </a:r>
            <a:r>
              <a:rPr lang="nb-NO" dirty="0" err="1">
                <a:effectLst/>
              </a:rPr>
              <a:t>shortfalls</a:t>
            </a:r>
            <a:r>
              <a:rPr lang="nb-NO" dirty="0">
                <a:effectLst/>
              </a:rPr>
              <a:t> and </a:t>
            </a:r>
            <a:r>
              <a:rPr lang="nb-NO" dirty="0" err="1">
                <a:effectLst/>
              </a:rPr>
              <a:t>increased</a:t>
            </a:r>
            <a:r>
              <a:rPr lang="nb-NO" dirty="0">
                <a:effectLst/>
              </a:rPr>
              <a:t> </a:t>
            </a:r>
            <a:r>
              <a:rPr lang="nb-NO" dirty="0" err="1">
                <a:effectLst/>
              </a:rPr>
              <a:t>competition</a:t>
            </a:r>
            <a:r>
              <a:rPr lang="nb-NO" dirty="0">
                <a:effectLst/>
              </a:rPr>
              <a:t> for student </a:t>
            </a:r>
            <a:r>
              <a:rPr lang="nb-NO" dirty="0" err="1">
                <a:effectLst/>
              </a:rPr>
              <a:t>enrollment</a:t>
            </a:r>
            <a:r>
              <a:rPr lang="nb-NO" dirty="0">
                <a:effectLst/>
              </a:rPr>
              <a:t>. </a:t>
            </a:r>
            <a:r>
              <a:rPr lang="nb-NO" dirty="0" err="1">
                <a:effectLst/>
              </a:rPr>
              <a:t>Some</a:t>
            </a:r>
            <a:r>
              <a:rPr lang="nb-NO" dirty="0">
                <a:effectLst/>
              </a:rPr>
              <a:t> </a:t>
            </a:r>
            <a:r>
              <a:rPr lang="nb-NO" dirty="0" err="1">
                <a:effectLst/>
              </a:rPr>
              <a:t>of</a:t>
            </a:r>
            <a:r>
              <a:rPr lang="nb-NO" dirty="0">
                <a:effectLst/>
              </a:rPr>
              <a:t> </a:t>
            </a:r>
            <a:r>
              <a:rPr lang="nb-NO" dirty="0" err="1">
                <a:effectLst/>
              </a:rPr>
              <a:t>these</a:t>
            </a:r>
            <a:r>
              <a:rPr lang="nb-NO" dirty="0">
                <a:effectLst/>
              </a:rPr>
              <a:t> </a:t>
            </a:r>
            <a:r>
              <a:rPr lang="nb-NO" dirty="0" err="1">
                <a:effectLst/>
              </a:rPr>
              <a:t>organizations</a:t>
            </a:r>
            <a:r>
              <a:rPr lang="nb-NO" dirty="0">
                <a:effectLst/>
              </a:rPr>
              <a:t> </a:t>
            </a:r>
            <a:r>
              <a:rPr lang="nb-NO" dirty="0" err="1">
                <a:effectLst/>
              </a:rPr>
              <a:t>are</a:t>
            </a:r>
            <a:r>
              <a:rPr lang="nb-NO" dirty="0">
                <a:effectLst/>
              </a:rPr>
              <a:t> </a:t>
            </a:r>
            <a:r>
              <a:rPr lang="nb-NO" dirty="0" err="1">
                <a:effectLst/>
              </a:rPr>
              <a:t>looking</a:t>
            </a:r>
            <a:r>
              <a:rPr lang="nb-NO" dirty="0">
                <a:effectLst/>
              </a:rPr>
              <a:t> </a:t>
            </a:r>
            <a:r>
              <a:rPr lang="nb-NO" dirty="0" err="1">
                <a:effectLst/>
              </a:rPr>
              <a:t>outside</a:t>
            </a:r>
            <a:r>
              <a:rPr lang="nb-NO" dirty="0">
                <a:effectLst/>
              </a:rPr>
              <a:t> (e.g., to </a:t>
            </a:r>
            <a:r>
              <a:rPr lang="nb-NO" dirty="0" err="1">
                <a:effectLst/>
              </a:rPr>
              <a:t>public</a:t>
            </a:r>
            <a:r>
              <a:rPr lang="nb-NO" dirty="0">
                <a:effectLst/>
              </a:rPr>
              <a:t> systems or private </a:t>
            </a:r>
            <a:r>
              <a:rPr lang="nb-NO" dirty="0" err="1">
                <a:effectLst/>
              </a:rPr>
              <a:t>consortiums</a:t>
            </a:r>
            <a:r>
              <a:rPr lang="nb-NO" dirty="0">
                <a:effectLst/>
              </a:rPr>
              <a:t>) to </a:t>
            </a:r>
            <a:r>
              <a:rPr lang="nb-NO" dirty="0" err="1">
                <a:effectLst/>
              </a:rPr>
              <a:t>find</a:t>
            </a:r>
            <a:r>
              <a:rPr lang="nb-NO" dirty="0">
                <a:effectLst/>
              </a:rPr>
              <a:t> like </a:t>
            </a:r>
            <a:r>
              <a:rPr lang="nb-NO" dirty="0" err="1">
                <a:effectLst/>
              </a:rPr>
              <a:t>minded</a:t>
            </a:r>
            <a:r>
              <a:rPr lang="nb-NO" dirty="0">
                <a:effectLst/>
              </a:rPr>
              <a:t> </a:t>
            </a:r>
            <a:r>
              <a:rPr lang="nb-NO" dirty="0" err="1">
                <a:effectLst/>
              </a:rPr>
              <a:t>institutions</a:t>
            </a:r>
            <a:r>
              <a:rPr lang="nb-NO" dirty="0">
                <a:effectLst/>
              </a:rPr>
              <a:t> to </a:t>
            </a:r>
            <a:r>
              <a:rPr lang="nb-NO" dirty="0" err="1">
                <a:effectLst/>
              </a:rPr>
              <a:t>collaborate</a:t>
            </a:r>
            <a:r>
              <a:rPr lang="nb-NO" dirty="0">
                <a:effectLst/>
              </a:rPr>
              <a:t> </a:t>
            </a:r>
            <a:r>
              <a:rPr lang="nb-NO" dirty="0" err="1">
                <a:effectLst/>
              </a:rPr>
              <a:t>with</a:t>
            </a:r>
            <a:r>
              <a:rPr lang="nb-NO" dirty="0">
                <a:effectLst/>
              </a:rPr>
              <a:t> </a:t>
            </a:r>
            <a:r>
              <a:rPr lang="nb-NO" dirty="0" err="1">
                <a:effectLst/>
              </a:rPr>
              <a:t>on</a:t>
            </a:r>
            <a:r>
              <a:rPr lang="nb-NO" dirty="0">
                <a:effectLst/>
              </a:rPr>
              <a:t> </a:t>
            </a:r>
            <a:r>
              <a:rPr lang="nb-NO" dirty="0" err="1">
                <a:effectLst/>
              </a:rPr>
              <a:t>technology</a:t>
            </a:r>
            <a:r>
              <a:rPr lang="nb-NO" dirty="0">
                <a:effectLst/>
              </a:rPr>
              <a:t> </a:t>
            </a:r>
            <a:r>
              <a:rPr lang="nb-NO" dirty="0" err="1">
                <a:effectLst/>
              </a:rPr>
              <a:t>solutions</a:t>
            </a:r>
            <a:r>
              <a:rPr lang="nb-NO" dirty="0">
                <a:effectLst/>
              </a:rPr>
              <a:t>. </a:t>
            </a:r>
            <a:r>
              <a:rPr lang="nb-NO" dirty="0" err="1">
                <a:effectLst/>
              </a:rPr>
              <a:t>Shared</a:t>
            </a:r>
            <a:r>
              <a:rPr lang="nb-NO" dirty="0">
                <a:effectLst/>
              </a:rPr>
              <a:t> </a:t>
            </a:r>
            <a:r>
              <a:rPr lang="nb-NO" dirty="0" err="1">
                <a:effectLst/>
              </a:rPr>
              <a:t>objectives</a:t>
            </a:r>
            <a:r>
              <a:rPr lang="nb-NO" dirty="0">
                <a:effectLst/>
              </a:rPr>
              <a:t> </a:t>
            </a:r>
            <a:r>
              <a:rPr lang="nb-NO" dirty="0" err="1">
                <a:effectLst/>
              </a:rPr>
              <a:t>include</a:t>
            </a:r>
            <a:r>
              <a:rPr lang="nb-NO" dirty="0">
                <a:effectLst/>
              </a:rPr>
              <a:t> </a:t>
            </a:r>
            <a:r>
              <a:rPr lang="nb-NO" dirty="0" err="1">
                <a:effectLst/>
              </a:rPr>
              <a:t>reducing</a:t>
            </a:r>
            <a:r>
              <a:rPr lang="nb-NO" dirty="0">
                <a:effectLst/>
              </a:rPr>
              <a:t> </a:t>
            </a:r>
            <a:r>
              <a:rPr lang="nb-NO" dirty="0" err="1">
                <a:effectLst/>
              </a:rPr>
              <a:t>costs</a:t>
            </a:r>
            <a:r>
              <a:rPr lang="nb-NO" dirty="0">
                <a:effectLst/>
              </a:rPr>
              <a:t>, an </a:t>
            </a:r>
            <a:r>
              <a:rPr lang="nb-NO" dirty="0" err="1">
                <a:effectLst/>
              </a:rPr>
              <a:t>improved</a:t>
            </a:r>
            <a:r>
              <a:rPr lang="nb-NO" dirty="0">
                <a:effectLst/>
              </a:rPr>
              <a:t> </a:t>
            </a:r>
            <a:r>
              <a:rPr lang="nb-NO" dirty="0" err="1">
                <a:effectLst/>
              </a:rPr>
              <a:t>user</a:t>
            </a:r>
            <a:r>
              <a:rPr lang="nb-NO" dirty="0">
                <a:effectLst/>
              </a:rPr>
              <a:t> </a:t>
            </a:r>
            <a:r>
              <a:rPr lang="nb-NO" dirty="0" err="1">
                <a:effectLst/>
              </a:rPr>
              <a:t>experience</a:t>
            </a:r>
            <a:r>
              <a:rPr lang="nb-NO" dirty="0">
                <a:effectLst/>
              </a:rPr>
              <a:t>, </a:t>
            </a:r>
            <a:r>
              <a:rPr lang="nb-NO" dirty="0" err="1">
                <a:effectLst/>
              </a:rPr>
              <a:t>addressing</a:t>
            </a:r>
            <a:r>
              <a:rPr lang="nb-NO" dirty="0">
                <a:effectLst/>
              </a:rPr>
              <a:t> staffing and skill </a:t>
            </a:r>
            <a:r>
              <a:rPr lang="nb-NO" dirty="0" err="1">
                <a:effectLst/>
              </a:rPr>
              <a:t>shortages</a:t>
            </a:r>
            <a:r>
              <a:rPr lang="nb-NO" dirty="0">
                <a:effectLst/>
              </a:rPr>
              <a:t>, </a:t>
            </a:r>
            <a:r>
              <a:rPr lang="nb-NO" dirty="0" err="1">
                <a:effectLst/>
              </a:rPr>
              <a:t>reducing</a:t>
            </a:r>
            <a:r>
              <a:rPr lang="nb-NO" dirty="0">
                <a:effectLst/>
              </a:rPr>
              <a:t> </a:t>
            </a:r>
            <a:r>
              <a:rPr lang="nb-NO" dirty="0" err="1">
                <a:effectLst/>
              </a:rPr>
              <a:t>operational</a:t>
            </a:r>
            <a:r>
              <a:rPr lang="nb-NO" dirty="0">
                <a:effectLst/>
              </a:rPr>
              <a:t> risk and </a:t>
            </a:r>
            <a:r>
              <a:rPr lang="nb-NO" dirty="0" err="1">
                <a:effectLst/>
              </a:rPr>
              <a:t>responding</a:t>
            </a:r>
            <a:r>
              <a:rPr lang="nb-NO" dirty="0">
                <a:effectLst/>
              </a:rPr>
              <a:t> to legislative </a:t>
            </a:r>
            <a:r>
              <a:rPr lang="nb-NO" dirty="0" err="1">
                <a:effectLst/>
              </a:rPr>
              <a:t>mandates</a:t>
            </a:r>
            <a:r>
              <a:rPr lang="nb-NO" dirty="0">
                <a:effectLst/>
              </a:rPr>
              <a:t> to </a:t>
            </a:r>
            <a:r>
              <a:rPr lang="nb-NO" dirty="0" err="1">
                <a:effectLst/>
              </a:rPr>
              <a:t>achieve</a:t>
            </a:r>
            <a:r>
              <a:rPr lang="nb-NO" dirty="0">
                <a:effectLst/>
              </a:rPr>
              <a:t> </a:t>
            </a:r>
            <a:r>
              <a:rPr lang="nb-NO" dirty="0" err="1">
                <a:effectLst/>
              </a:rPr>
              <a:t>greater</a:t>
            </a:r>
            <a:r>
              <a:rPr lang="nb-NO" dirty="0">
                <a:effectLst/>
              </a:rPr>
              <a:t> administrative </a:t>
            </a:r>
            <a:r>
              <a:rPr lang="nb-NO" dirty="0" err="1">
                <a:effectLst/>
              </a:rPr>
              <a:t>efficiency</a:t>
            </a:r>
            <a:r>
              <a:rPr lang="nb-NO" dirty="0">
                <a:effectLst/>
              </a:rPr>
              <a:t>.  </a:t>
            </a:r>
            <a:r>
              <a:rPr lang="nb-NO" dirty="0" err="1">
                <a:effectLst/>
              </a:rPr>
              <a:t>Collaborating</a:t>
            </a:r>
            <a:r>
              <a:rPr lang="nb-NO" dirty="0">
                <a:effectLst/>
              </a:rPr>
              <a:t> </a:t>
            </a:r>
            <a:r>
              <a:rPr lang="nb-NO" dirty="0" err="1">
                <a:effectLst/>
              </a:rPr>
              <a:t>on</a:t>
            </a:r>
            <a:r>
              <a:rPr lang="nb-NO" dirty="0">
                <a:effectLst/>
              </a:rPr>
              <a:t> IAM </a:t>
            </a:r>
            <a:r>
              <a:rPr lang="nb-NO" dirty="0" err="1">
                <a:effectLst/>
              </a:rPr>
              <a:t>solutions</a:t>
            </a:r>
            <a:r>
              <a:rPr lang="nb-NO" dirty="0">
                <a:effectLst/>
              </a:rPr>
              <a:t> </a:t>
            </a:r>
            <a:r>
              <a:rPr lang="nb-NO" dirty="0" err="1">
                <a:effectLst/>
              </a:rPr>
              <a:t>can</a:t>
            </a:r>
            <a:r>
              <a:rPr lang="nb-NO" dirty="0">
                <a:effectLst/>
              </a:rPr>
              <a:t> bring </a:t>
            </a:r>
            <a:r>
              <a:rPr lang="nb-NO" dirty="0" err="1">
                <a:effectLst/>
              </a:rPr>
              <a:t>significant</a:t>
            </a:r>
            <a:r>
              <a:rPr lang="nb-NO" dirty="0">
                <a:effectLst/>
              </a:rPr>
              <a:t> </a:t>
            </a:r>
            <a:r>
              <a:rPr lang="nb-NO" dirty="0" err="1">
                <a:effectLst/>
              </a:rPr>
              <a:t>advantages</a:t>
            </a:r>
            <a:r>
              <a:rPr lang="nb-NO" dirty="0">
                <a:effectLst/>
              </a:rPr>
              <a:t> </a:t>
            </a:r>
            <a:r>
              <a:rPr lang="nb-NO" dirty="0" err="1">
                <a:effectLst/>
              </a:rPr>
              <a:t>but</a:t>
            </a:r>
            <a:r>
              <a:rPr lang="nb-NO" dirty="0">
                <a:effectLst/>
              </a:rPr>
              <a:t> </a:t>
            </a:r>
            <a:r>
              <a:rPr lang="nb-NO" dirty="0" err="1">
                <a:effectLst/>
              </a:rPr>
              <a:t>also</a:t>
            </a:r>
            <a:r>
              <a:rPr lang="nb-NO" dirty="0">
                <a:effectLst/>
              </a:rPr>
              <a:t> </a:t>
            </a:r>
            <a:r>
              <a:rPr lang="nb-NO" dirty="0" err="1">
                <a:effectLst/>
              </a:rPr>
              <a:t>may</a:t>
            </a:r>
            <a:r>
              <a:rPr lang="nb-NO" dirty="0">
                <a:effectLst/>
              </a:rPr>
              <a:t> </a:t>
            </a:r>
            <a:r>
              <a:rPr lang="nb-NO" dirty="0" err="1">
                <a:effectLst/>
              </a:rPr>
              <a:t>create</a:t>
            </a:r>
            <a:r>
              <a:rPr lang="nb-NO" dirty="0">
                <a:effectLst/>
              </a:rPr>
              <a:t> </a:t>
            </a:r>
            <a:r>
              <a:rPr lang="nb-NO" dirty="0" err="1">
                <a:effectLst/>
              </a:rPr>
              <a:t>new</a:t>
            </a:r>
            <a:r>
              <a:rPr lang="nb-NO" dirty="0">
                <a:effectLst/>
              </a:rPr>
              <a:t> or </a:t>
            </a:r>
            <a:r>
              <a:rPr lang="nb-NO" dirty="0" err="1">
                <a:effectLst/>
              </a:rPr>
              <a:t>heightened</a:t>
            </a:r>
            <a:r>
              <a:rPr lang="nb-NO" dirty="0">
                <a:effectLst/>
              </a:rPr>
              <a:t> </a:t>
            </a:r>
            <a:r>
              <a:rPr lang="nb-NO" dirty="0" err="1">
                <a:effectLst/>
              </a:rPr>
              <a:t>challenges</a:t>
            </a:r>
            <a:r>
              <a:rPr lang="nb-NO" dirty="0">
                <a:effectLst/>
              </a:rPr>
              <a:t> </a:t>
            </a:r>
            <a:r>
              <a:rPr lang="nb-NO" dirty="0" err="1">
                <a:effectLst/>
              </a:rPr>
              <a:t>with</a:t>
            </a:r>
            <a:r>
              <a:rPr lang="nb-NO" dirty="0">
                <a:effectLst/>
              </a:rPr>
              <a:t> </a:t>
            </a:r>
            <a:r>
              <a:rPr lang="nb-NO" dirty="0" err="1">
                <a:effectLst/>
              </a:rPr>
              <a:t>identity</a:t>
            </a:r>
            <a:r>
              <a:rPr lang="nb-NO" dirty="0">
                <a:effectLst/>
              </a:rPr>
              <a:t> data management, matching, etc.</a:t>
            </a:r>
            <a:br>
              <a:rPr lang="nb-NO" dirty="0">
                <a:effectLst/>
              </a:rPr>
            </a:br>
            <a:br>
              <a:rPr lang="nb-NO" dirty="0">
                <a:effectLst/>
              </a:rPr>
            </a:br>
            <a:r>
              <a:rPr lang="nb-NO" dirty="0">
                <a:effectLst/>
              </a:rPr>
              <a:t>The plan for </a:t>
            </a:r>
            <a:r>
              <a:rPr lang="nb-NO" dirty="0" err="1">
                <a:effectLst/>
              </a:rPr>
              <a:t>the</a:t>
            </a:r>
            <a:r>
              <a:rPr lang="nb-NO" dirty="0">
                <a:effectLst/>
              </a:rPr>
              <a:t> </a:t>
            </a:r>
            <a:r>
              <a:rPr lang="nb-NO" dirty="0" err="1">
                <a:effectLst/>
              </a:rPr>
              <a:t>session</a:t>
            </a:r>
            <a:r>
              <a:rPr lang="nb-NO" dirty="0">
                <a:effectLst/>
              </a:rPr>
              <a:t> is to </a:t>
            </a:r>
            <a:r>
              <a:rPr lang="nb-NO" dirty="0" err="1">
                <a:effectLst/>
              </a:rPr>
              <a:t>allow</a:t>
            </a:r>
            <a:r>
              <a:rPr lang="nb-NO" dirty="0">
                <a:effectLst/>
              </a:rPr>
              <a:t> </a:t>
            </a:r>
            <a:r>
              <a:rPr lang="nb-NO" dirty="0" err="1">
                <a:effectLst/>
              </a:rPr>
              <a:t>attendees</a:t>
            </a:r>
            <a:r>
              <a:rPr lang="nb-NO" dirty="0">
                <a:effectLst/>
              </a:rPr>
              <a:t> to </a:t>
            </a:r>
            <a:r>
              <a:rPr lang="nb-NO" dirty="0" err="1">
                <a:effectLst/>
              </a:rPr>
              <a:t>hear</a:t>
            </a:r>
            <a:r>
              <a:rPr lang="nb-NO" dirty="0">
                <a:effectLst/>
              </a:rPr>
              <a:t> from Sikt (</a:t>
            </a:r>
            <a:r>
              <a:rPr lang="nb-NO" dirty="0" err="1">
                <a:effectLst/>
              </a:rPr>
              <a:t>the</a:t>
            </a:r>
            <a:r>
              <a:rPr lang="nb-NO" dirty="0">
                <a:effectLst/>
              </a:rPr>
              <a:t> </a:t>
            </a:r>
            <a:r>
              <a:rPr lang="nb-NO" dirty="0" err="1">
                <a:effectLst/>
              </a:rPr>
              <a:t>national</a:t>
            </a:r>
            <a:r>
              <a:rPr lang="nb-NO" dirty="0">
                <a:effectLst/>
              </a:rPr>
              <a:t> </a:t>
            </a:r>
            <a:r>
              <a:rPr lang="nb-NO" dirty="0" err="1">
                <a:effectLst/>
              </a:rPr>
              <a:t>governing</a:t>
            </a:r>
            <a:r>
              <a:rPr lang="nb-NO" dirty="0">
                <a:effectLst/>
              </a:rPr>
              <a:t> </a:t>
            </a:r>
            <a:r>
              <a:rPr lang="nb-NO" dirty="0" err="1">
                <a:effectLst/>
              </a:rPr>
              <a:t>board</a:t>
            </a:r>
            <a:r>
              <a:rPr lang="nb-NO" dirty="0">
                <a:effectLst/>
              </a:rPr>
              <a:t> for </a:t>
            </a:r>
            <a:r>
              <a:rPr lang="nb-NO" dirty="0" err="1">
                <a:effectLst/>
              </a:rPr>
              <a:t>higher</a:t>
            </a:r>
            <a:r>
              <a:rPr lang="nb-NO" dirty="0">
                <a:effectLst/>
              </a:rPr>
              <a:t> </a:t>
            </a:r>
            <a:r>
              <a:rPr lang="nb-NO" dirty="0" err="1">
                <a:effectLst/>
              </a:rPr>
              <a:t>education</a:t>
            </a:r>
            <a:r>
              <a:rPr lang="nb-NO" dirty="0">
                <a:effectLst/>
              </a:rPr>
              <a:t> and </a:t>
            </a:r>
            <a:r>
              <a:rPr lang="nb-NO" dirty="0" err="1">
                <a:effectLst/>
              </a:rPr>
              <a:t>research</a:t>
            </a:r>
            <a:r>
              <a:rPr lang="nb-NO" dirty="0">
                <a:effectLst/>
              </a:rPr>
              <a:t> in Norway) </a:t>
            </a:r>
            <a:r>
              <a:rPr lang="nb-NO" dirty="0" err="1">
                <a:effectLst/>
              </a:rPr>
              <a:t>about</a:t>
            </a:r>
            <a:r>
              <a:rPr lang="nb-NO" dirty="0">
                <a:effectLst/>
              </a:rPr>
              <a:t> </a:t>
            </a:r>
            <a:r>
              <a:rPr lang="nb-NO" dirty="0" err="1">
                <a:effectLst/>
              </a:rPr>
              <a:t>their</a:t>
            </a:r>
            <a:r>
              <a:rPr lang="nb-NO" dirty="0">
                <a:effectLst/>
              </a:rPr>
              <a:t> IAM </a:t>
            </a:r>
            <a:r>
              <a:rPr lang="nb-NO" dirty="0" err="1">
                <a:effectLst/>
              </a:rPr>
              <a:t>journey</a:t>
            </a:r>
            <a:r>
              <a:rPr lang="nb-NO" dirty="0">
                <a:effectLst/>
              </a:rPr>
              <a:t> and </a:t>
            </a:r>
            <a:r>
              <a:rPr lang="nb-NO" dirty="0" err="1">
                <a:effectLst/>
              </a:rPr>
              <a:t>the</a:t>
            </a:r>
            <a:r>
              <a:rPr lang="nb-NO" dirty="0">
                <a:effectLst/>
              </a:rPr>
              <a:t> </a:t>
            </a:r>
            <a:r>
              <a:rPr lang="nb-NO" dirty="0" err="1">
                <a:effectLst/>
              </a:rPr>
              <a:t>lessons</a:t>
            </a:r>
            <a:r>
              <a:rPr lang="nb-NO" dirty="0">
                <a:effectLst/>
              </a:rPr>
              <a:t> </a:t>
            </a:r>
            <a:r>
              <a:rPr lang="nb-NO" dirty="0" err="1">
                <a:effectLst/>
              </a:rPr>
              <a:t>learned</a:t>
            </a:r>
            <a:r>
              <a:rPr lang="nb-NO" dirty="0">
                <a:effectLst/>
              </a:rPr>
              <a:t> as </a:t>
            </a:r>
            <a:r>
              <a:rPr lang="nb-NO" dirty="0" err="1">
                <a:effectLst/>
              </a:rPr>
              <a:t>they</a:t>
            </a:r>
            <a:r>
              <a:rPr lang="nb-NO" dirty="0">
                <a:effectLst/>
              </a:rPr>
              <a:t> </a:t>
            </a:r>
            <a:r>
              <a:rPr lang="nb-NO" dirty="0" err="1">
                <a:effectLst/>
              </a:rPr>
              <a:t>achieve</a:t>
            </a:r>
            <a:r>
              <a:rPr lang="nb-NO" dirty="0">
                <a:effectLst/>
              </a:rPr>
              <a:t> a </a:t>
            </a:r>
            <a:r>
              <a:rPr lang="nb-NO" dirty="0" err="1">
                <a:effectLst/>
              </a:rPr>
              <a:t>shared</a:t>
            </a:r>
            <a:r>
              <a:rPr lang="nb-NO" dirty="0">
                <a:effectLst/>
              </a:rPr>
              <a:t> and </a:t>
            </a:r>
            <a:r>
              <a:rPr lang="nb-NO" dirty="0" err="1">
                <a:effectLst/>
              </a:rPr>
              <a:t>distributed</a:t>
            </a:r>
            <a:r>
              <a:rPr lang="nb-NO" dirty="0">
                <a:effectLst/>
              </a:rPr>
              <a:t> </a:t>
            </a:r>
            <a:r>
              <a:rPr lang="nb-NO" dirty="0" err="1">
                <a:effectLst/>
              </a:rPr>
              <a:t>national</a:t>
            </a:r>
            <a:r>
              <a:rPr lang="nb-NO" dirty="0">
                <a:effectLst/>
              </a:rPr>
              <a:t> IAM </a:t>
            </a:r>
            <a:r>
              <a:rPr lang="nb-NO" dirty="0" err="1">
                <a:effectLst/>
              </a:rPr>
              <a:t>solution</a:t>
            </a:r>
            <a:r>
              <a:rPr lang="nb-NO" dirty="0">
                <a:effectLst/>
              </a:rPr>
              <a:t>.</a:t>
            </a:r>
            <a:br>
              <a:rPr lang="nb-NO" dirty="0">
                <a:effectLst/>
              </a:rPr>
            </a:br>
            <a:br>
              <a:rPr lang="nb-NO" dirty="0">
                <a:effectLst/>
              </a:rPr>
            </a:br>
            <a:r>
              <a:rPr lang="nb-NO" dirty="0" err="1">
                <a:effectLst/>
              </a:rPr>
              <a:t>Additional</a:t>
            </a:r>
            <a:r>
              <a:rPr lang="nb-NO" dirty="0">
                <a:effectLst/>
              </a:rPr>
              <a:t> </a:t>
            </a:r>
            <a:r>
              <a:rPr lang="nb-NO" dirty="0" err="1">
                <a:effectLst/>
              </a:rPr>
              <a:t>perspectives</a:t>
            </a:r>
            <a:r>
              <a:rPr lang="nb-NO" dirty="0">
                <a:effectLst/>
              </a:rPr>
              <a:t> from an IAM </a:t>
            </a:r>
            <a:r>
              <a:rPr lang="nb-NO" dirty="0" err="1">
                <a:effectLst/>
              </a:rPr>
              <a:t>consult</a:t>
            </a:r>
            <a:r>
              <a:rPr lang="nb-NO" dirty="0">
                <a:effectLst/>
              </a:rPr>
              <a:t> and </a:t>
            </a:r>
            <a:r>
              <a:rPr lang="nb-NO" dirty="0" err="1">
                <a:effectLst/>
              </a:rPr>
              <a:t>the</a:t>
            </a:r>
            <a:r>
              <a:rPr lang="nb-NO" dirty="0">
                <a:effectLst/>
              </a:rPr>
              <a:t> IAM </a:t>
            </a:r>
            <a:r>
              <a:rPr lang="nb-NO" dirty="0" err="1">
                <a:effectLst/>
              </a:rPr>
              <a:t>vendor</a:t>
            </a:r>
            <a:r>
              <a:rPr lang="nb-NO" dirty="0">
                <a:effectLst/>
              </a:rPr>
              <a:t> </a:t>
            </a:r>
            <a:r>
              <a:rPr lang="nb-NO" dirty="0" err="1">
                <a:effectLst/>
              </a:rPr>
              <a:t>will</a:t>
            </a:r>
            <a:r>
              <a:rPr lang="nb-NO" dirty="0">
                <a:effectLst/>
              </a:rPr>
              <a:t> </a:t>
            </a:r>
            <a:r>
              <a:rPr lang="nb-NO" dirty="0" err="1">
                <a:effectLst/>
              </a:rPr>
              <a:t>provide</a:t>
            </a:r>
            <a:r>
              <a:rPr lang="nb-NO" dirty="0">
                <a:effectLst/>
              </a:rPr>
              <a:t> </a:t>
            </a:r>
            <a:r>
              <a:rPr lang="nb-NO" dirty="0" err="1">
                <a:effectLst/>
              </a:rPr>
              <a:t>insights</a:t>
            </a:r>
            <a:r>
              <a:rPr lang="nb-NO" dirty="0">
                <a:effectLst/>
              </a:rPr>
              <a:t> </a:t>
            </a:r>
            <a:r>
              <a:rPr lang="nb-NO" dirty="0" err="1">
                <a:effectLst/>
              </a:rPr>
              <a:t>related</a:t>
            </a:r>
            <a:r>
              <a:rPr lang="nb-NO" dirty="0">
                <a:effectLst/>
              </a:rPr>
              <a:t> to IAM program planning, </a:t>
            </a:r>
            <a:r>
              <a:rPr lang="nb-NO" dirty="0" err="1">
                <a:effectLst/>
              </a:rPr>
              <a:t>implementation</a:t>
            </a:r>
            <a:r>
              <a:rPr lang="nb-NO" dirty="0">
                <a:effectLst/>
              </a:rPr>
              <a:t> </a:t>
            </a:r>
            <a:r>
              <a:rPr lang="nb-NO" dirty="0" err="1">
                <a:effectLst/>
              </a:rPr>
              <a:t>wins</a:t>
            </a:r>
            <a:r>
              <a:rPr lang="nb-NO" dirty="0">
                <a:effectLst/>
              </a:rPr>
              <a:t> and losses, and </a:t>
            </a:r>
            <a:r>
              <a:rPr lang="nb-NO" dirty="0" err="1">
                <a:effectLst/>
              </a:rPr>
              <a:t>how</a:t>
            </a:r>
            <a:r>
              <a:rPr lang="nb-NO" dirty="0">
                <a:effectLst/>
              </a:rPr>
              <a:t> </a:t>
            </a:r>
            <a:r>
              <a:rPr lang="nb-NO" dirty="0" err="1">
                <a:effectLst/>
              </a:rPr>
              <a:t>such</a:t>
            </a:r>
            <a:r>
              <a:rPr lang="nb-NO" dirty="0">
                <a:effectLst/>
              </a:rPr>
              <a:t> </a:t>
            </a:r>
            <a:r>
              <a:rPr lang="nb-NO" dirty="0" err="1">
                <a:effectLst/>
              </a:rPr>
              <a:t>expansive</a:t>
            </a:r>
            <a:r>
              <a:rPr lang="nb-NO" dirty="0">
                <a:effectLst/>
              </a:rPr>
              <a:t> IAM </a:t>
            </a:r>
            <a:r>
              <a:rPr lang="nb-NO" dirty="0" err="1">
                <a:effectLst/>
              </a:rPr>
              <a:t>requirements</a:t>
            </a:r>
            <a:r>
              <a:rPr lang="nb-NO" dirty="0">
                <a:effectLst/>
              </a:rPr>
              <a:t> </a:t>
            </a:r>
            <a:r>
              <a:rPr lang="nb-NO" dirty="0" err="1">
                <a:effectLst/>
              </a:rPr>
              <a:t>both</a:t>
            </a:r>
            <a:r>
              <a:rPr lang="nb-NO" dirty="0">
                <a:effectLst/>
              </a:rPr>
              <a:t> </a:t>
            </a:r>
            <a:r>
              <a:rPr lang="nb-NO" dirty="0" err="1">
                <a:effectLst/>
              </a:rPr>
              <a:t>leverage</a:t>
            </a:r>
            <a:r>
              <a:rPr lang="nb-NO" dirty="0">
                <a:effectLst/>
              </a:rPr>
              <a:t> and stretch standard </a:t>
            </a:r>
            <a:r>
              <a:rPr lang="nb-NO" dirty="0" err="1">
                <a:effectLst/>
              </a:rPr>
              <a:t>solution</a:t>
            </a:r>
            <a:r>
              <a:rPr lang="nb-NO" dirty="0">
                <a:effectLst/>
              </a:rPr>
              <a:t> </a:t>
            </a:r>
            <a:r>
              <a:rPr lang="nb-NO" dirty="0" err="1">
                <a:effectLst/>
              </a:rPr>
              <a:t>functionality</a:t>
            </a:r>
            <a:r>
              <a:rPr lang="nb-NO" dirty="0">
                <a:effectLst/>
              </a:rPr>
              <a:t> and services.</a:t>
            </a:r>
          </a:p>
          <a:p>
            <a:pPr marL="0" indent="0">
              <a:buNone/>
            </a:pPr>
            <a:endParaRPr lang="en-GB" dirty="0"/>
          </a:p>
        </p:txBody>
      </p:sp>
    </p:spTree>
    <p:extLst>
      <p:ext uri="{BB962C8B-B14F-4D97-AF65-F5344CB8AC3E}">
        <p14:creationId xmlns:p14="http://schemas.microsoft.com/office/powerpoint/2010/main" val="2427104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9951BE8A-F974-20E1-6E3B-536B76C5F2C6}"/>
              </a:ext>
            </a:extLst>
          </p:cNvPr>
          <p:cNvSpPr>
            <a:spLocks noGrp="1"/>
          </p:cNvSpPr>
          <p:nvPr>
            <p:ph type="title"/>
          </p:nvPr>
        </p:nvSpPr>
        <p:spPr>
          <a:xfrm>
            <a:off x="838200" y="365125"/>
            <a:ext cx="10515600" cy="1325563"/>
          </a:xfrm>
        </p:spPr>
        <p:txBody>
          <a:bodyPr anchor="ctr">
            <a:normAutofit/>
          </a:bodyPr>
          <a:lstStyle/>
          <a:p>
            <a:r>
              <a:rPr lang="en-GB" dirty="0"/>
              <a:t>Sikt’s Mission  </a:t>
            </a:r>
          </a:p>
        </p:txBody>
      </p:sp>
      <p:sp>
        <p:nvSpPr>
          <p:cNvPr id="4" name="Plassholder for innhold 3">
            <a:extLst>
              <a:ext uri="{FF2B5EF4-FFF2-40B4-BE49-F238E27FC236}">
                <a16:creationId xmlns:a16="http://schemas.microsoft.com/office/drawing/2014/main" id="{94199643-00C9-AFC7-C9F8-CBA1131CFD4C}"/>
              </a:ext>
            </a:extLst>
          </p:cNvPr>
          <p:cNvSpPr>
            <a:spLocks noGrp="1"/>
          </p:cNvSpPr>
          <p:nvPr>
            <p:ph sz="half" idx="2"/>
          </p:nvPr>
        </p:nvSpPr>
        <p:spPr>
          <a:xfrm>
            <a:off x="1477148" y="1876426"/>
            <a:ext cx="9191625" cy="3526084"/>
          </a:xfrm>
        </p:spPr>
        <p:txBody>
          <a:bodyPr>
            <a:normAutofit/>
          </a:bodyPr>
          <a:lstStyle/>
          <a:p>
            <a:pPr marL="0" indent="0">
              <a:buNone/>
            </a:pPr>
            <a:r>
              <a:rPr lang="en-GB" sz="2400" dirty="0"/>
              <a:t>Sikt shall </a:t>
            </a:r>
            <a:r>
              <a:rPr lang="en-GB" sz="2400" b="1" dirty="0"/>
              <a:t>help companies and users</a:t>
            </a:r>
            <a:r>
              <a:rPr lang="en-GB" sz="2400" dirty="0"/>
              <a:t> in Education and Research achieve their goals.</a:t>
            </a:r>
            <a:endParaRPr lang="en-GB" sz="2400" b="1" dirty="0"/>
          </a:p>
          <a:p>
            <a:pPr marL="0" indent="0">
              <a:buNone/>
            </a:pPr>
            <a:endParaRPr lang="en-GB" sz="2400" b="1" dirty="0"/>
          </a:p>
          <a:p>
            <a:pPr marL="0" indent="0">
              <a:buNone/>
            </a:pPr>
            <a:r>
              <a:rPr lang="en-GB" sz="2400" dirty="0"/>
              <a:t>Sikt shall develop, administrate and operate </a:t>
            </a:r>
            <a:r>
              <a:rPr lang="en-GB" sz="2400" b="1" dirty="0"/>
              <a:t>shared digital solutions and infrastructure.</a:t>
            </a:r>
          </a:p>
          <a:p>
            <a:pPr marL="0" indent="0">
              <a:buNone/>
            </a:pPr>
            <a:endParaRPr lang="en-GB" sz="2400" b="1" dirty="0"/>
          </a:p>
          <a:p>
            <a:pPr marL="0" indent="0">
              <a:buNone/>
            </a:pPr>
            <a:r>
              <a:rPr lang="en-GB" sz="2400" dirty="0"/>
              <a:t>Sikt shall </a:t>
            </a:r>
            <a:r>
              <a:rPr lang="en-GB" sz="2400" b="1" dirty="0"/>
              <a:t>contribute to the secure digitisation</a:t>
            </a:r>
            <a:r>
              <a:rPr lang="en-GB" sz="2400" dirty="0"/>
              <a:t> of Education and Research while facilitating innovation.</a:t>
            </a:r>
            <a:endParaRPr lang="en-GB" sz="2400" b="1" dirty="0"/>
          </a:p>
          <a:p>
            <a:endParaRPr lang="en-GB" sz="2400" dirty="0"/>
          </a:p>
        </p:txBody>
      </p:sp>
      <p:pic>
        <p:nvPicPr>
          <p:cNvPr id="5" name="Picture 59">
            <a:extLst>
              <a:ext uri="{FF2B5EF4-FFF2-40B4-BE49-F238E27FC236}">
                <a16:creationId xmlns:a16="http://schemas.microsoft.com/office/drawing/2014/main" id="{8D0C6119-F4A3-2941-FB5C-57A2F21EC6F7}"/>
              </a:ext>
            </a:extLst>
          </p:cNvPr>
          <p:cNvPicPr>
            <a:picLocks noChangeAspect="1"/>
          </p:cNvPicPr>
          <p:nvPr/>
        </p:nvPicPr>
        <p:blipFill>
          <a:blip r:embed="rId3"/>
          <a:stretch>
            <a:fillRect/>
          </a:stretch>
        </p:blipFill>
        <p:spPr>
          <a:xfrm>
            <a:off x="937056" y="1962536"/>
            <a:ext cx="361065" cy="361065"/>
          </a:xfrm>
          <a:prstGeom prst="rect">
            <a:avLst/>
          </a:prstGeom>
        </p:spPr>
      </p:pic>
      <p:pic>
        <p:nvPicPr>
          <p:cNvPr id="6" name="Picture 59">
            <a:extLst>
              <a:ext uri="{FF2B5EF4-FFF2-40B4-BE49-F238E27FC236}">
                <a16:creationId xmlns:a16="http://schemas.microsoft.com/office/drawing/2014/main" id="{216B82FC-3E64-7745-4664-440D6C41EC16}"/>
              </a:ext>
            </a:extLst>
          </p:cNvPr>
          <p:cNvPicPr>
            <a:picLocks noChangeAspect="1"/>
          </p:cNvPicPr>
          <p:nvPr/>
        </p:nvPicPr>
        <p:blipFill>
          <a:blip r:embed="rId3"/>
          <a:stretch>
            <a:fillRect/>
          </a:stretch>
        </p:blipFill>
        <p:spPr>
          <a:xfrm>
            <a:off x="937055" y="3206574"/>
            <a:ext cx="361065" cy="361065"/>
          </a:xfrm>
          <a:prstGeom prst="rect">
            <a:avLst/>
          </a:prstGeom>
        </p:spPr>
      </p:pic>
      <p:pic>
        <p:nvPicPr>
          <p:cNvPr id="7" name="Picture 59">
            <a:extLst>
              <a:ext uri="{FF2B5EF4-FFF2-40B4-BE49-F238E27FC236}">
                <a16:creationId xmlns:a16="http://schemas.microsoft.com/office/drawing/2014/main" id="{89E0BCF5-1C1F-4F60-F88E-C78E5982345E}"/>
              </a:ext>
            </a:extLst>
          </p:cNvPr>
          <p:cNvPicPr>
            <a:picLocks noChangeAspect="1"/>
          </p:cNvPicPr>
          <p:nvPr/>
        </p:nvPicPr>
        <p:blipFill>
          <a:blip r:embed="rId3"/>
          <a:stretch>
            <a:fillRect/>
          </a:stretch>
        </p:blipFill>
        <p:spPr>
          <a:xfrm>
            <a:off x="937054" y="4450612"/>
            <a:ext cx="361065" cy="361065"/>
          </a:xfrm>
          <a:prstGeom prst="rect">
            <a:avLst/>
          </a:prstGeom>
        </p:spPr>
      </p:pic>
    </p:spTree>
    <p:extLst>
      <p:ext uri="{BB962C8B-B14F-4D97-AF65-F5344CB8AC3E}">
        <p14:creationId xmlns:p14="http://schemas.microsoft.com/office/powerpoint/2010/main" val="61034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D36FE6-E8BF-FA63-CF69-53000D6B7ECD}"/>
              </a:ext>
            </a:extLst>
          </p:cNvPr>
          <p:cNvSpPr>
            <a:spLocks noGrp="1"/>
          </p:cNvSpPr>
          <p:nvPr>
            <p:ph type="title"/>
          </p:nvPr>
        </p:nvSpPr>
        <p:spPr/>
        <p:txBody>
          <a:bodyPr/>
          <a:lstStyle/>
          <a:p>
            <a:r>
              <a:rPr lang="en-GB" dirty="0"/>
              <a:t>Target group</a:t>
            </a:r>
          </a:p>
        </p:txBody>
      </p:sp>
      <p:sp>
        <p:nvSpPr>
          <p:cNvPr id="3" name="Plassholder for innhold 2">
            <a:extLst>
              <a:ext uri="{FF2B5EF4-FFF2-40B4-BE49-F238E27FC236}">
                <a16:creationId xmlns:a16="http://schemas.microsoft.com/office/drawing/2014/main" id="{8DDD3680-05A3-9E18-5C43-486E12283470}"/>
              </a:ext>
            </a:extLst>
          </p:cNvPr>
          <p:cNvSpPr>
            <a:spLocks noGrp="1"/>
          </p:cNvSpPr>
          <p:nvPr>
            <p:ph idx="1"/>
          </p:nvPr>
        </p:nvSpPr>
        <p:spPr>
          <a:xfrm>
            <a:off x="1571625" y="1886336"/>
            <a:ext cx="10515600" cy="4351338"/>
          </a:xfrm>
        </p:spPr>
        <p:txBody>
          <a:bodyPr vert="horz" lIns="91440" tIns="45720" rIns="91440" bIns="45720" rtlCol="0" anchor="t">
            <a:normAutofit/>
          </a:bodyPr>
          <a:lstStyle/>
          <a:p>
            <a:pPr marL="0" indent="0">
              <a:buNone/>
            </a:pPr>
            <a:r>
              <a:rPr lang="en-GB" sz="2400" dirty="0" err="1">
                <a:latin typeface="Haffer"/>
              </a:rPr>
              <a:t>Sikt's</a:t>
            </a:r>
            <a:r>
              <a:rPr lang="en-GB" sz="2400" dirty="0">
                <a:latin typeface="Haffer"/>
              </a:rPr>
              <a:t> target group and customers are organisations in Education and Research.</a:t>
            </a:r>
          </a:p>
          <a:p>
            <a:pPr marL="0" indent="0">
              <a:buNone/>
            </a:pPr>
            <a:endParaRPr lang="en-GB" sz="2400" dirty="0">
              <a:latin typeface="Haffer"/>
            </a:endParaRPr>
          </a:p>
          <a:p>
            <a:pPr marL="0" indent="0">
              <a:buNone/>
            </a:pPr>
            <a:r>
              <a:rPr lang="en-GB" sz="2400" dirty="0">
                <a:latin typeface="Haffer"/>
              </a:rPr>
              <a:t>The users of our services are usually employees and students/pupils in universities, schools and other organisations in the knowledge sector.</a:t>
            </a:r>
          </a:p>
          <a:p>
            <a:pPr marL="0" indent="0">
              <a:buNone/>
            </a:pPr>
            <a:endParaRPr lang="en-GB" sz="2400" dirty="0"/>
          </a:p>
          <a:p>
            <a:pPr marL="0" indent="0">
              <a:buNone/>
            </a:pPr>
            <a:r>
              <a:rPr lang="en-GB" sz="2400" dirty="0">
                <a:latin typeface="Haffer"/>
              </a:rPr>
              <a:t>For some services, the users may be residents, businesses, and employees in other public services, and their partners of such organisations.</a:t>
            </a:r>
          </a:p>
        </p:txBody>
      </p:sp>
      <p:pic>
        <p:nvPicPr>
          <p:cNvPr id="4" name="Picture 59">
            <a:extLst>
              <a:ext uri="{FF2B5EF4-FFF2-40B4-BE49-F238E27FC236}">
                <a16:creationId xmlns:a16="http://schemas.microsoft.com/office/drawing/2014/main" id="{C4D8C906-AC6D-6FBF-8783-03D5B7A1C0BF}"/>
              </a:ext>
            </a:extLst>
          </p:cNvPr>
          <p:cNvPicPr>
            <a:picLocks noChangeAspect="1"/>
          </p:cNvPicPr>
          <p:nvPr/>
        </p:nvPicPr>
        <p:blipFill>
          <a:blip r:embed="rId2"/>
          <a:stretch>
            <a:fillRect/>
          </a:stretch>
        </p:blipFill>
        <p:spPr>
          <a:xfrm>
            <a:off x="937054" y="1981586"/>
            <a:ext cx="361065" cy="361065"/>
          </a:xfrm>
          <a:prstGeom prst="rect">
            <a:avLst/>
          </a:prstGeom>
        </p:spPr>
      </p:pic>
      <p:pic>
        <p:nvPicPr>
          <p:cNvPr id="5" name="Picture 59">
            <a:extLst>
              <a:ext uri="{FF2B5EF4-FFF2-40B4-BE49-F238E27FC236}">
                <a16:creationId xmlns:a16="http://schemas.microsoft.com/office/drawing/2014/main" id="{5EBFDD40-98EC-D8BB-0D32-5755C3CD717A}"/>
              </a:ext>
            </a:extLst>
          </p:cNvPr>
          <p:cNvPicPr>
            <a:picLocks noChangeAspect="1"/>
          </p:cNvPicPr>
          <p:nvPr/>
        </p:nvPicPr>
        <p:blipFill>
          <a:blip r:embed="rId2"/>
          <a:stretch>
            <a:fillRect/>
          </a:stretch>
        </p:blipFill>
        <p:spPr>
          <a:xfrm>
            <a:off x="937055" y="3248468"/>
            <a:ext cx="361065" cy="361065"/>
          </a:xfrm>
          <a:prstGeom prst="rect">
            <a:avLst/>
          </a:prstGeom>
        </p:spPr>
      </p:pic>
      <p:pic>
        <p:nvPicPr>
          <p:cNvPr id="6" name="Picture 59">
            <a:extLst>
              <a:ext uri="{FF2B5EF4-FFF2-40B4-BE49-F238E27FC236}">
                <a16:creationId xmlns:a16="http://schemas.microsoft.com/office/drawing/2014/main" id="{6AF743FB-F3BB-E8B3-CD1D-9A484D701277}"/>
              </a:ext>
            </a:extLst>
          </p:cNvPr>
          <p:cNvPicPr>
            <a:picLocks noChangeAspect="1"/>
          </p:cNvPicPr>
          <p:nvPr/>
        </p:nvPicPr>
        <p:blipFill>
          <a:blip r:embed="rId2"/>
          <a:stretch>
            <a:fillRect/>
          </a:stretch>
        </p:blipFill>
        <p:spPr>
          <a:xfrm>
            <a:off x="937054" y="4483266"/>
            <a:ext cx="361065" cy="361065"/>
          </a:xfrm>
          <a:prstGeom prst="rect">
            <a:avLst/>
          </a:prstGeom>
        </p:spPr>
      </p:pic>
    </p:spTree>
    <p:extLst>
      <p:ext uri="{BB962C8B-B14F-4D97-AF65-F5344CB8AC3E}">
        <p14:creationId xmlns:p14="http://schemas.microsoft.com/office/powerpoint/2010/main" val="1586932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52792F2-4843-B9C3-CA87-3023947C6217}"/>
              </a:ext>
            </a:extLst>
          </p:cNvPr>
          <p:cNvSpPr>
            <a:spLocks noGrp="1"/>
          </p:cNvSpPr>
          <p:nvPr>
            <p:ph type="title"/>
          </p:nvPr>
        </p:nvSpPr>
        <p:spPr/>
        <p:txBody>
          <a:bodyPr/>
          <a:lstStyle/>
          <a:p>
            <a:r>
              <a:rPr lang="en-GB" dirty="0"/>
              <a:t>The ministry’s goals for Sikt</a:t>
            </a:r>
          </a:p>
        </p:txBody>
      </p:sp>
      <p:sp>
        <p:nvSpPr>
          <p:cNvPr id="14" name="Avrundet rektangel 13">
            <a:extLst>
              <a:ext uri="{FF2B5EF4-FFF2-40B4-BE49-F238E27FC236}">
                <a16:creationId xmlns:a16="http://schemas.microsoft.com/office/drawing/2014/main" id="{A7CD064B-28DE-2FD6-047C-015EEECC3979}"/>
              </a:ext>
            </a:extLst>
          </p:cNvPr>
          <p:cNvSpPr/>
          <p:nvPr/>
        </p:nvSpPr>
        <p:spPr>
          <a:xfrm>
            <a:off x="2014346" y="1872965"/>
            <a:ext cx="7641677" cy="122139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GB" sz="1600" dirty="0">
                <a:solidFill>
                  <a:schemeClr val="accent1"/>
                </a:solidFill>
                <a:latin typeface="Haffer" pitchFamily="2" charset="77"/>
                <a:cs typeface="Haffer" pitchFamily="2" charset="77"/>
              </a:rPr>
              <a:t>	Education and Research has good access to infrastructure and shared 	services of high quality.</a:t>
            </a:r>
          </a:p>
        </p:txBody>
      </p:sp>
      <p:sp>
        <p:nvSpPr>
          <p:cNvPr id="19" name="Avrundet rektangel 18">
            <a:extLst>
              <a:ext uri="{FF2B5EF4-FFF2-40B4-BE49-F238E27FC236}">
                <a16:creationId xmlns:a16="http://schemas.microsoft.com/office/drawing/2014/main" id="{CD326EE4-5211-9434-AEC7-7265B56DF735}"/>
              </a:ext>
            </a:extLst>
          </p:cNvPr>
          <p:cNvSpPr/>
          <p:nvPr/>
        </p:nvSpPr>
        <p:spPr>
          <a:xfrm>
            <a:off x="2014346" y="3281373"/>
            <a:ext cx="7641677" cy="116751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GB" sz="1600" dirty="0">
                <a:solidFill>
                  <a:schemeClr val="accent1"/>
                </a:solidFill>
                <a:latin typeface="Haffer" pitchFamily="2" charset="77"/>
                <a:cs typeface="Haffer" pitchFamily="2" charset="77"/>
              </a:rPr>
              <a:t>	Facilitate sharing of data within the knowledge sector to increase 	</a:t>
            </a:r>
            <a:br>
              <a:rPr lang="en-GB" sz="1600" dirty="0">
                <a:solidFill>
                  <a:schemeClr val="accent1"/>
                </a:solidFill>
                <a:latin typeface="Haffer" pitchFamily="2" charset="77"/>
                <a:cs typeface="Haffer" pitchFamily="2" charset="77"/>
              </a:rPr>
            </a:br>
            <a:r>
              <a:rPr lang="en-GB" sz="1600" dirty="0">
                <a:solidFill>
                  <a:schemeClr val="accent1"/>
                </a:solidFill>
                <a:latin typeface="Haffer" pitchFamily="2" charset="77"/>
                <a:cs typeface="Haffer" pitchFamily="2" charset="77"/>
              </a:rPr>
              <a:t>	knowledge development, innovation and value creation.</a:t>
            </a:r>
          </a:p>
        </p:txBody>
      </p:sp>
      <p:sp>
        <p:nvSpPr>
          <p:cNvPr id="21" name="Avrundet rektangel 20">
            <a:extLst>
              <a:ext uri="{FF2B5EF4-FFF2-40B4-BE49-F238E27FC236}">
                <a16:creationId xmlns:a16="http://schemas.microsoft.com/office/drawing/2014/main" id="{E91412AF-90CA-2013-95B1-C6B8B7FB0C3C}"/>
              </a:ext>
            </a:extLst>
          </p:cNvPr>
          <p:cNvSpPr/>
          <p:nvPr/>
        </p:nvSpPr>
        <p:spPr>
          <a:xfrm>
            <a:off x="2014347" y="4635901"/>
            <a:ext cx="7641676" cy="116751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GB" sz="1600" dirty="0">
                <a:solidFill>
                  <a:schemeClr val="accent1"/>
                </a:solidFill>
                <a:latin typeface="Haffer" pitchFamily="2" charset="77"/>
                <a:cs typeface="Haffer" pitchFamily="2" charset="77"/>
              </a:rPr>
              <a:t>	Good information security and data protection within the knowledge 	sector.</a:t>
            </a:r>
          </a:p>
        </p:txBody>
      </p:sp>
      <p:pic>
        <p:nvPicPr>
          <p:cNvPr id="11" name="Picture 7">
            <a:extLst>
              <a:ext uri="{FF2B5EF4-FFF2-40B4-BE49-F238E27FC236}">
                <a16:creationId xmlns:a16="http://schemas.microsoft.com/office/drawing/2014/main" id="{F3303C6D-7F81-D145-8415-356291722D0E}"/>
              </a:ext>
            </a:extLst>
          </p:cNvPr>
          <p:cNvPicPr>
            <a:picLocks noChangeAspect="1"/>
          </p:cNvPicPr>
          <p:nvPr/>
        </p:nvPicPr>
        <p:blipFill>
          <a:blip r:embed="rId2"/>
          <a:stretch>
            <a:fillRect/>
          </a:stretch>
        </p:blipFill>
        <p:spPr>
          <a:xfrm>
            <a:off x="2326250" y="2276303"/>
            <a:ext cx="419454" cy="419454"/>
          </a:xfrm>
          <a:prstGeom prst="rect">
            <a:avLst/>
          </a:prstGeom>
        </p:spPr>
      </p:pic>
      <p:pic>
        <p:nvPicPr>
          <p:cNvPr id="9" name="Picture 7">
            <a:extLst>
              <a:ext uri="{FF2B5EF4-FFF2-40B4-BE49-F238E27FC236}">
                <a16:creationId xmlns:a16="http://schemas.microsoft.com/office/drawing/2014/main" id="{4A5F7F7D-B214-F9DB-F926-ED83EA4B2DCA}"/>
              </a:ext>
            </a:extLst>
          </p:cNvPr>
          <p:cNvPicPr>
            <a:picLocks noChangeAspect="1"/>
          </p:cNvPicPr>
          <p:nvPr/>
        </p:nvPicPr>
        <p:blipFill>
          <a:blip r:embed="rId2"/>
          <a:stretch>
            <a:fillRect/>
          </a:stretch>
        </p:blipFill>
        <p:spPr>
          <a:xfrm>
            <a:off x="2326250" y="3655402"/>
            <a:ext cx="419454" cy="419454"/>
          </a:xfrm>
          <a:prstGeom prst="rect">
            <a:avLst/>
          </a:prstGeom>
        </p:spPr>
      </p:pic>
      <p:pic>
        <p:nvPicPr>
          <p:cNvPr id="10" name="Picture 7">
            <a:extLst>
              <a:ext uri="{FF2B5EF4-FFF2-40B4-BE49-F238E27FC236}">
                <a16:creationId xmlns:a16="http://schemas.microsoft.com/office/drawing/2014/main" id="{5A5B47CA-C15D-155A-05C1-226D734CE5D0}"/>
              </a:ext>
            </a:extLst>
          </p:cNvPr>
          <p:cNvPicPr>
            <a:picLocks noChangeAspect="1"/>
          </p:cNvPicPr>
          <p:nvPr/>
        </p:nvPicPr>
        <p:blipFill>
          <a:blip r:embed="rId2"/>
          <a:stretch>
            <a:fillRect/>
          </a:stretch>
        </p:blipFill>
        <p:spPr>
          <a:xfrm>
            <a:off x="2329383" y="5009930"/>
            <a:ext cx="419454" cy="419454"/>
          </a:xfrm>
          <a:prstGeom prst="rect">
            <a:avLst/>
          </a:prstGeom>
        </p:spPr>
      </p:pic>
    </p:spTree>
    <p:extLst>
      <p:ext uri="{BB962C8B-B14F-4D97-AF65-F5344CB8AC3E}">
        <p14:creationId xmlns:p14="http://schemas.microsoft.com/office/powerpoint/2010/main" val="3581266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Avrundet rektangel 2">
            <a:extLst>
              <a:ext uri="{FF2B5EF4-FFF2-40B4-BE49-F238E27FC236}">
                <a16:creationId xmlns:a16="http://schemas.microsoft.com/office/drawing/2014/main" id="{EB4855D0-3798-2A4A-880A-D4A0312D65B5}"/>
              </a:ext>
            </a:extLst>
          </p:cNvPr>
          <p:cNvSpPr/>
          <p:nvPr/>
        </p:nvSpPr>
        <p:spPr>
          <a:xfrm>
            <a:off x="525690" y="1808258"/>
            <a:ext cx="3596057" cy="1620742"/>
          </a:xfrm>
          <a:prstGeom prst="roundRect">
            <a:avLst/>
          </a:prstGeom>
          <a:solidFill>
            <a:srgbClr val="B4B0FB"/>
          </a:solidFill>
          <a:ln>
            <a:solidFill>
              <a:srgbClr val="B4B0F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4" name="Avrundet rektangel 3">
            <a:extLst>
              <a:ext uri="{FF2B5EF4-FFF2-40B4-BE49-F238E27FC236}">
                <a16:creationId xmlns:a16="http://schemas.microsoft.com/office/drawing/2014/main" id="{25CAFAE5-437D-0E48-9D7C-384905B9D3B9}"/>
              </a:ext>
            </a:extLst>
          </p:cNvPr>
          <p:cNvSpPr/>
          <p:nvPr/>
        </p:nvSpPr>
        <p:spPr>
          <a:xfrm>
            <a:off x="4280960" y="1803116"/>
            <a:ext cx="3612281" cy="2575696"/>
          </a:xfrm>
          <a:prstGeom prst="roundRect">
            <a:avLst>
              <a:gd name="adj" fmla="val 5943"/>
            </a:avLst>
          </a:prstGeom>
          <a:solidFill>
            <a:srgbClr val="B4B0FB"/>
          </a:solidFill>
          <a:ln>
            <a:solidFill>
              <a:srgbClr val="B4B0F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5" name="Avrundet rektangel 4">
            <a:extLst>
              <a:ext uri="{FF2B5EF4-FFF2-40B4-BE49-F238E27FC236}">
                <a16:creationId xmlns:a16="http://schemas.microsoft.com/office/drawing/2014/main" id="{08B7D515-5287-3A47-A1CD-3B065A05E593}"/>
              </a:ext>
            </a:extLst>
          </p:cNvPr>
          <p:cNvSpPr/>
          <p:nvPr/>
        </p:nvSpPr>
        <p:spPr>
          <a:xfrm>
            <a:off x="8052914" y="1814020"/>
            <a:ext cx="3596057" cy="1957006"/>
          </a:xfrm>
          <a:prstGeom prst="roundRect">
            <a:avLst>
              <a:gd name="adj" fmla="val 6446"/>
            </a:avLst>
          </a:prstGeom>
          <a:solidFill>
            <a:srgbClr val="B4B0FB"/>
          </a:solidFill>
          <a:ln>
            <a:solidFill>
              <a:srgbClr val="B4B0F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7" name="Avrundet rektangel 6">
            <a:extLst>
              <a:ext uri="{FF2B5EF4-FFF2-40B4-BE49-F238E27FC236}">
                <a16:creationId xmlns:a16="http://schemas.microsoft.com/office/drawing/2014/main" id="{1921E9B1-A22E-8D4F-A7F3-33C63F2636D7}"/>
              </a:ext>
            </a:extLst>
          </p:cNvPr>
          <p:cNvSpPr/>
          <p:nvPr/>
        </p:nvSpPr>
        <p:spPr>
          <a:xfrm>
            <a:off x="496672" y="3627702"/>
            <a:ext cx="3596057" cy="2403938"/>
          </a:xfrm>
          <a:prstGeom prst="roundRect">
            <a:avLst/>
          </a:prstGeom>
          <a:solidFill>
            <a:srgbClr val="F3F2FF"/>
          </a:solidFill>
          <a:ln>
            <a:solidFill>
              <a:srgbClr val="F3F2F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8" name="Avrundet rektangel 7">
            <a:extLst>
              <a:ext uri="{FF2B5EF4-FFF2-40B4-BE49-F238E27FC236}">
                <a16:creationId xmlns:a16="http://schemas.microsoft.com/office/drawing/2014/main" id="{D8752F34-43EF-0242-9D43-A4C4F5088454}"/>
              </a:ext>
            </a:extLst>
          </p:cNvPr>
          <p:cNvSpPr/>
          <p:nvPr/>
        </p:nvSpPr>
        <p:spPr>
          <a:xfrm>
            <a:off x="4288143" y="4537970"/>
            <a:ext cx="3596057" cy="1459814"/>
          </a:xfrm>
          <a:prstGeom prst="roundRect">
            <a:avLst/>
          </a:prstGeom>
          <a:solidFill>
            <a:srgbClr val="F3F2FF"/>
          </a:solidFill>
          <a:ln>
            <a:solidFill>
              <a:srgbClr val="F3F2F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9" name="Avrundet rektangel 8">
            <a:extLst>
              <a:ext uri="{FF2B5EF4-FFF2-40B4-BE49-F238E27FC236}">
                <a16:creationId xmlns:a16="http://schemas.microsoft.com/office/drawing/2014/main" id="{0197373E-FDD8-2948-AB6E-C314F19F3DCD}"/>
              </a:ext>
            </a:extLst>
          </p:cNvPr>
          <p:cNvSpPr/>
          <p:nvPr/>
        </p:nvSpPr>
        <p:spPr>
          <a:xfrm>
            <a:off x="8074126" y="3924398"/>
            <a:ext cx="3596057" cy="2079539"/>
          </a:xfrm>
          <a:prstGeom prst="roundRect">
            <a:avLst/>
          </a:prstGeom>
          <a:solidFill>
            <a:srgbClr val="F3F2FF"/>
          </a:solidFill>
          <a:ln>
            <a:solidFill>
              <a:srgbClr val="F3F2F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21" name="Avrundet rektangel 20">
            <a:extLst>
              <a:ext uri="{FF2B5EF4-FFF2-40B4-BE49-F238E27FC236}">
                <a16:creationId xmlns:a16="http://schemas.microsoft.com/office/drawing/2014/main" id="{F23E49F2-EAB0-5045-9627-3FCC68AC14E2}"/>
              </a:ext>
            </a:extLst>
          </p:cNvPr>
          <p:cNvSpPr/>
          <p:nvPr/>
        </p:nvSpPr>
        <p:spPr>
          <a:xfrm>
            <a:off x="592056" y="1104701"/>
            <a:ext cx="3529691" cy="553566"/>
          </a:xfrm>
          <a:prstGeom prst="roundRect">
            <a:avLst/>
          </a:prstGeom>
          <a:solidFill>
            <a:schemeClr val="accent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Education and Administration </a:t>
            </a:r>
          </a:p>
        </p:txBody>
      </p:sp>
      <p:sp>
        <p:nvSpPr>
          <p:cNvPr id="22" name="Avrundet rektangel 21">
            <a:extLst>
              <a:ext uri="{FF2B5EF4-FFF2-40B4-BE49-F238E27FC236}">
                <a16:creationId xmlns:a16="http://schemas.microsoft.com/office/drawing/2014/main" id="{591F416B-E4C5-2A47-AB0A-0E56284D77E8}"/>
              </a:ext>
            </a:extLst>
          </p:cNvPr>
          <p:cNvSpPr/>
          <p:nvPr/>
        </p:nvSpPr>
        <p:spPr>
          <a:xfrm>
            <a:off x="4330368" y="1089151"/>
            <a:ext cx="3529691" cy="553566"/>
          </a:xfrm>
          <a:prstGeom prst="roundRect">
            <a:avLst/>
          </a:prstGeom>
          <a:solidFill>
            <a:schemeClr val="accent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Research and knowledge Resources</a:t>
            </a:r>
          </a:p>
        </p:txBody>
      </p:sp>
      <p:sp>
        <p:nvSpPr>
          <p:cNvPr id="23" name="Avrundet rektangel 22">
            <a:extLst>
              <a:ext uri="{FF2B5EF4-FFF2-40B4-BE49-F238E27FC236}">
                <a16:creationId xmlns:a16="http://schemas.microsoft.com/office/drawing/2014/main" id="{5D990F54-7D47-014F-B47B-016BE18FC67C}"/>
              </a:ext>
            </a:extLst>
          </p:cNvPr>
          <p:cNvSpPr/>
          <p:nvPr/>
        </p:nvSpPr>
        <p:spPr>
          <a:xfrm>
            <a:off x="8068681" y="1104701"/>
            <a:ext cx="3529691" cy="553566"/>
          </a:xfrm>
          <a:prstGeom prst="roundRect">
            <a:avLst/>
          </a:prstGeom>
          <a:solidFill>
            <a:schemeClr val="accent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Data and Infrastructure</a:t>
            </a:r>
          </a:p>
        </p:txBody>
      </p:sp>
      <p:pic>
        <p:nvPicPr>
          <p:cNvPr id="27" name="Picture 19">
            <a:extLst>
              <a:ext uri="{FF2B5EF4-FFF2-40B4-BE49-F238E27FC236}">
                <a16:creationId xmlns:a16="http://schemas.microsoft.com/office/drawing/2014/main" id="{E3D9FA63-C203-D048-B347-BC3E8AB13A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0804" y="3792457"/>
            <a:ext cx="1116002" cy="293509"/>
          </a:xfrm>
          <a:prstGeom prst="rect">
            <a:avLst/>
          </a:prstGeom>
        </p:spPr>
      </p:pic>
      <p:pic>
        <p:nvPicPr>
          <p:cNvPr id="28" name="Picture 43">
            <a:extLst>
              <a:ext uri="{FF2B5EF4-FFF2-40B4-BE49-F238E27FC236}">
                <a16:creationId xmlns:a16="http://schemas.microsoft.com/office/drawing/2014/main" id="{CCDCF78B-9A44-F54E-9EAB-B9049976BCB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440"/>
          <a:stretch/>
        </p:blipFill>
        <p:spPr>
          <a:xfrm>
            <a:off x="1595537" y="4925846"/>
            <a:ext cx="359035" cy="374171"/>
          </a:xfrm>
          <a:prstGeom prst="rect">
            <a:avLst/>
          </a:prstGeom>
        </p:spPr>
      </p:pic>
      <p:pic>
        <p:nvPicPr>
          <p:cNvPr id="29" name="Picture 44">
            <a:extLst>
              <a:ext uri="{FF2B5EF4-FFF2-40B4-BE49-F238E27FC236}">
                <a16:creationId xmlns:a16="http://schemas.microsoft.com/office/drawing/2014/main" id="{078DE704-4056-A14E-BCCE-F5AEC290700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9088" y="4963262"/>
            <a:ext cx="597112" cy="336755"/>
          </a:xfrm>
          <a:prstGeom prst="rect">
            <a:avLst/>
          </a:prstGeom>
        </p:spPr>
      </p:pic>
      <p:pic>
        <p:nvPicPr>
          <p:cNvPr id="30" name="Picture 45">
            <a:extLst>
              <a:ext uri="{FF2B5EF4-FFF2-40B4-BE49-F238E27FC236}">
                <a16:creationId xmlns:a16="http://schemas.microsoft.com/office/drawing/2014/main" id="{7FC67626-CBFD-AC48-8B84-D54D2D19978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2592" y="4178485"/>
            <a:ext cx="1059374" cy="224503"/>
          </a:xfrm>
          <a:prstGeom prst="rect">
            <a:avLst/>
          </a:prstGeom>
        </p:spPr>
      </p:pic>
      <p:pic>
        <p:nvPicPr>
          <p:cNvPr id="31" name="Picture 46">
            <a:extLst>
              <a:ext uri="{FF2B5EF4-FFF2-40B4-BE49-F238E27FC236}">
                <a16:creationId xmlns:a16="http://schemas.microsoft.com/office/drawing/2014/main" id="{EFD940CC-6D4D-414E-A5D6-CFFD195BD68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192533" y="3862799"/>
            <a:ext cx="1049485" cy="224503"/>
          </a:xfrm>
          <a:prstGeom prst="rect">
            <a:avLst/>
          </a:prstGeom>
        </p:spPr>
      </p:pic>
      <p:pic>
        <p:nvPicPr>
          <p:cNvPr id="32" name="Bilde 2">
            <a:extLst>
              <a:ext uri="{FF2B5EF4-FFF2-40B4-BE49-F238E27FC236}">
                <a16:creationId xmlns:a16="http://schemas.microsoft.com/office/drawing/2014/main" id="{30CB5864-E61E-8C4D-99F9-6C4C0DDEFD3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1018" y="4586761"/>
            <a:ext cx="984036" cy="224503"/>
          </a:xfrm>
          <a:prstGeom prst="rect">
            <a:avLst/>
          </a:prstGeom>
        </p:spPr>
      </p:pic>
      <p:pic>
        <p:nvPicPr>
          <p:cNvPr id="46" name="Picture 18">
            <a:extLst>
              <a:ext uri="{FF2B5EF4-FFF2-40B4-BE49-F238E27FC236}">
                <a16:creationId xmlns:a16="http://schemas.microsoft.com/office/drawing/2014/main" id="{6CD2F3AD-0E2F-1F41-BAB7-3F30F4310B35}"/>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rot="16200000">
            <a:off x="3507991" y="4686036"/>
            <a:ext cx="221177" cy="799827"/>
          </a:xfrm>
          <a:prstGeom prst="rect">
            <a:avLst/>
          </a:prstGeom>
        </p:spPr>
      </p:pic>
      <p:pic>
        <p:nvPicPr>
          <p:cNvPr id="47" name="Picture 26">
            <a:extLst>
              <a:ext uri="{FF2B5EF4-FFF2-40B4-BE49-F238E27FC236}">
                <a16:creationId xmlns:a16="http://schemas.microsoft.com/office/drawing/2014/main" id="{9DB896CC-506F-2B4B-867A-4BE4658D487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268013" y="5457270"/>
            <a:ext cx="562133" cy="286687"/>
          </a:xfrm>
          <a:prstGeom prst="rect">
            <a:avLst/>
          </a:prstGeom>
        </p:spPr>
      </p:pic>
      <p:pic>
        <p:nvPicPr>
          <p:cNvPr id="52" name="Picture 98">
            <a:extLst>
              <a:ext uri="{FF2B5EF4-FFF2-40B4-BE49-F238E27FC236}">
                <a16:creationId xmlns:a16="http://schemas.microsoft.com/office/drawing/2014/main" id="{0DF89055-EC1E-CA41-9F34-C8AFA0DE9BB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112479" y="5474708"/>
            <a:ext cx="422478" cy="278591"/>
          </a:xfrm>
          <a:prstGeom prst="rect">
            <a:avLst/>
          </a:prstGeom>
        </p:spPr>
      </p:pic>
      <p:pic>
        <p:nvPicPr>
          <p:cNvPr id="62" name="Picture 106">
            <a:extLst>
              <a:ext uri="{FF2B5EF4-FFF2-40B4-BE49-F238E27FC236}">
                <a16:creationId xmlns:a16="http://schemas.microsoft.com/office/drawing/2014/main" id="{F7B9C06E-227C-0944-B841-28F28901C1DE}"/>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10522642" y="3286251"/>
            <a:ext cx="780709" cy="324000"/>
          </a:xfrm>
          <a:prstGeom prst="rect">
            <a:avLst/>
          </a:prstGeom>
        </p:spPr>
      </p:pic>
      <p:pic>
        <p:nvPicPr>
          <p:cNvPr id="63" name="Picture 107">
            <a:extLst>
              <a:ext uri="{FF2B5EF4-FFF2-40B4-BE49-F238E27FC236}">
                <a16:creationId xmlns:a16="http://schemas.microsoft.com/office/drawing/2014/main" id="{24298A09-A9DE-2C4F-99EF-E3070AEA8EE9}"/>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285791" y="2109822"/>
            <a:ext cx="729275" cy="252000"/>
          </a:xfrm>
          <a:prstGeom prst="rect">
            <a:avLst/>
          </a:prstGeom>
        </p:spPr>
      </p:pic>
      <p:pic>
        <p:nvPicPr>
          <p:cNvPr id="24" name="Picture 28">
            <a:extLst>
              <a:ext uri="{FF2B5EF4-FFF2-40B4-BE49-F238E27FC236}">
                <a16:creationId xmlns:a16="http://schemas.microsoft.com/office/drawing/2014/main" id="{49EC687C-BF9D-44EF-B54B-1E6DCD4DFC08}"/>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3089834" y="2157257"/>
            <a:ext cx="740312" cy="393259"/>
          </a:xfrm>
          <a:prstGeom prst="rect">
            <a:avLst/>
          </a:prstGeom>
        </p:spPr>
      </p:pic>
      <p:pic>
        <p:nvPicPr>
          <p:cNvPr id="25" name="Picture 2" descr="\\kant.uio.no\div-ceres-felles\adbproj\ADB-Prosjekt_2\Vitnemålsbanken\Logo\Vitnemalsportalen_logo_large.png">
            <a:extLst>
              <a:ext uri="{FF2B5EF4-FFF2-40B4-BE49-F238E27FC236}">
                <a16:creationId xmlns:a16="http://schemas.microsoft.com/office/drawing/2014/main" id="{81186596-EBF1-44F6-A91F-6644F40214D6}"/>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332990" y="1970334"/>
            <a:ext cx="1537083" cy="38923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4">
            <a:extLst>
              <a:ext uri="{FF2B5EF4-FFF2-40B4-BE49-F238E27FC236}">
                <a16:creationId xmlns:a16="http://schemas.microsoft.com/office/drawing/2014/main" id="{10369D41-2AAE-41B8-9FD4-C63FC05F3CED}"/>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691754" y="2047026"/>
            <a:ext cx="403557" cy="479439"/>
          </a:xfrm>
          <a:prstGeom prst="rect">
            <a:avLst/>
          </a:prstGeom>
        </p:spPr>
      </p:pic>
      <p:grpSp>
        <p:nvGrpSpPr>
          <p:cNvPr id="92" name="Group 31">
            <a:extLst>
              <a:ext uri="{FF2B5EF4-FFF2-40B4-BE49-F238E27FC236}">
                <a16:creationId xmlns:a16="http://schemas.microsoft.com/office/drawing/2014/main" id="{2EA0F36A-5EE7-43DE-8CA7-6FB6C87F5796}"/>
              </a:ext>
            </a:extLst>
          </p:cNvPr>
          <p:cNvGrpSpPr/>
          <p:nvPr/>
        </p:nvGrpSpPr>
        <p:grpSpPr>
          <a:xfrm>
            <a:off x="2499318" y="3091157"/>
            <a:ext cx="1475564" cy="307777"/>
            <a:chOff x="1176222" y="4284658"/>
            <a:chExt cx="2592513" cy="895310"/>
          </a:xfrm>
        </p:grpSpPr>
        <p:pic>
          <p:nvPicPr>
            <p:cNvPr id="90" name="Bilde 9" descr="Datavarehuslogo_studie-1">
              <a:extLst>
                <a:ext uri="{FF2B5EF4-FFF2-40B4-BE49-F238E27FC236}">
                  <a16:creationId xmlns:a16="http://schemas.microsoft.com/office/drawing/2014/main" id="{29356B69-90FA-4BFA-86D2-F4D54A86E3C5}"/>
                </a:ext>
              </a:extLst>
            </p:cNvPr>
            <p:cNvPicPr/>
            <p:nvPr/>
          </p:nvPicPr>
          <p:blipFill>
            <a:blip r:embed="rId17" cstate="screen">
              <a:extLst>
                <a:ext uri="{28A0092B-C50C-407E-A947-70E740481C1C}">
                  <a14:useLocalDpi xmlns:a14="http://schemas.microsoft.com/office/drawing/2010/main"/>
                </a:ext>
              </a:extLst>
            </a:blip>
            <a:srcRect/>
            <a:stretch>
              <a:fillRect/>
            </a:stretch>
          </p:blipFill>
          <p:spPr bwMode="auto">
            <a:xfrm>
              <a:off x="1176222" y="4431569"/>
              <a:ext cx="725440" cy="717797"/>
            </a:xfrm>
            <a:prstGeom prst="rect">
              <a:avLst/>
            </a:prstGeom>
            <a:noFill/>
            <a:ln>
              <a:noFill/>
            </a:ln>
          </p:spPr>
        </p:pic>
        <p:sp>
          <p:nvSpPr>
            <p:cNvPr id="91" name="TextBox 33">
              <a:extLst>
                <a:ext uri="{FF2B5EF4-FFF2-40B4-BE49-F238E27FC236}">
                  <a16:creationId xmlns:a16="http://schemas.microsoft.com/office/drawing/2014/main" id="{3127234B-2E0A-4241-9473-420CA965CCF7}"/>
                </a:ext>
              </a:extLst>
            </p:cNvPr>
            <p:cNvSpPr txBox="1"/>
            <p:nvPr/>
          </p:nvSpPr>
          <p:spPr>
            <a:xfrm>
              <a:off x="1803999" y="4284658"/>
              <a:ext cx="1964736" cy="8953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err="1">
                  <a:ln>
                    <a:noFill/>
                  </a:ln>
                  <a:solidFill>
                    <a:prstClr val="white">
                      <a:lumMod val="50000"/>
                    </a:prstClr>
                  </a:solidFill>
                  <a:effectLst/>
                  <a:uLnTx/>
                  <a:uFillTx/>
                  <a:latin typeface="Calibri" panose="020F0502020204030204"/>
                  <a:ea typeface="+mn-ea"/>
                  <a:cs typeface="+mn-cs"/>
                </a:rPr>
                <a:t>Datavarehus</a:t>
              </a:r>
              <a:endParaRPr kumimoji="0" lang="en-GB" sz="20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grpSp>
      <p:grpSp>
        <p:nvGrpSpPr>
          <p:cNvPr id="6" name="Gruppe 5">
            <a:extLst>
              <a:ext uri="{FF2B5EF4-FFF2-40B4-BE49-F238E27FC236}">
                <a16:creationId xmlns:a16="http://schemas.microsoft.com/office/drawing/2014/main" id="{E4F1537D-4942-4F5C-A25F-8BF65CCDA774}"/>
              </a:ext>
            </a:extLst>
          </p:cNvPr>
          <p:cNvGrpSpPr/>
          <p:nvPr/>
        </p:nvGrpSpPr>
        <p:grpSpPr>
          <a:xfrm>
            <a:off x="663433" y="2989131"/>
            <a:ext cx="1544061" cy="400110"/>
            <a:chOff x="663433" y="2766802"/>
            <a:chExt cx="1544061" cy="400110"/>
          </a:xfrm>
        </p:grpSpPr>
        <p:pic>
          <p:nvPicPr>
            <p:cNvPr id="98" name="Picture 3">
              <a:extLst>
                <a:ext uri="{FF2B5EF4-FFF2-40B4-BE49-F238E27FC236}">
                  <a16:creationId xmlns:a16="http://schemas.microsoft.com/office/drawing/2014/main" id="{34AB0636-E902-4BBF-9F31-9A68FD97FB8D}"/>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663433" y="2805693"/>
              <a:ext cx="391310" cy="206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0" name="TextBox 24">
              <a:extLst>
                <a:ext uri="{FF2B5EF4-FFF2-40B4-BE49-F238E27FC236}">
                  <a16:creationId xmlns:a16="http://schemas.microsoft.com/office/drawing/2014/main" id="{C9554974-7A75-43C5-A9DC-BFB3E9CB8821}"/>
                </a:ext>
              </a:extLst>
            </p:cNvPr>
            <p:cNvSpPr txBox="1"/>
            <p:nvPr/>
          </p:nvSpPr>
          <p:spPr>
            <a:xfrm>
              <a:off x="1001715" y="2766802"/>
              <a:ext cx="120577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F0034"/>
                  </a:solidFill>
                  <a:effectLst/>
                  <a:uLnTx/>
                  <a:uFillTx/>
                  <a:latin typeface="Calibri" panose="020F0502020204030204"/>
                  <a:ea typeface="+mn-ea"/>
                  <a:cs typeface="+mn-cs"/>
                </a:rPr>
                <a:t>GAUS - Approval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F0034"/>
                  </a:solidFill>
                  <a:effectLst/>
                  <a:uLnTx/>
                  <a:uFillTx/>
                  <a:latin typeface="Calibri" panose="020F0502020204030204"/>
                  <a:ea typeface="+mn-ea"/>
                  <a:cs typeface="+mn-cs"/>
                </a:rPr>
                <a:t> foreign studies</a:t>
              </a:r>
            </a:p>
          </p:txBody>
        </p:sp>
      </p:grpSp>
      <p:pic>
        <p:nvPicPr>
          <p:cNvPr id="102" name="Bilde 14">
            <a:extLst>
              <a:ext uri="{FF2B5EF4-FFF2-40B4-BE49-F238E27FC236}">
                <a16:creationId xmlns:a16="http://schemas.microsoft.com/office/drawing/2014/main" id="{CBDEDB9E-06C0-4405-B60C-7EA887BD654C}"/>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1401697" y="2492448"/>
            <a:ext cx="800836" cy="164658"/>
          </a:xfrm>
          <a:prstGeom prst="rect">
            <a:avLst/>
          </a:prstGeom>
        </p:spPr>
      </p:pic>
      <p:sp>
        <p:nvSpPr>
          <p:cNvPr id="104" name="TekstSylinder 24">
            <a:extLst>
              <a:ext uri="{FF2B5EF4-FFF2-40B4-BE49-F238E27FC236}">
                <a16:creationId xmlns:a16="http://schemas.microsoft.com/office/drawing/2014/main" id="{FE8CD38F-6705-4B5F-A5BB-774B9498CD30}"/>
              </a:ext>
            </a:extLst>
          </p:cNvPr>
          <p:cNvSpPr txBox="1"/>
          <p:nvPr/>
        </p:nvSpPr>
        <p:spPr>
          <a:xfrm>
            <a:off x="2404700" y="2741700"/>
            <a:ext cx="86331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F0034"/>
                </a:solidFill>
                <a:effectLst/>
                <a:uLnTx/>
                <a:uFillTx/>
                <a:latin typeface="Calibri" panose="020F0502020204030204"/>
                <a:ea typeface="+mn-ea"/>
                <a:cs typeface="+mn-cs"/>
              </a:rPr>
              <a:t>STAR</a:t>
            </a:r>
            <a:endParaRPr kumimoji="0" lang="en-GB" sz="1200" b="1" i="0" u="none" strike="noStrike" kern="1200" cap="none" spc="0" normalizeH="0" baseline="0" noProof="0" dirty="0">
              <a:ln>
                <a:noFill/>
              </a:ln>
              <a:solidFill>
                <a:srgbClr val="0F0034"/>
              </a:solidFill>
              <a:effectLst/>
              <a:uLnTx/>
              <a:uFillTx/>
              <a:latin typeface="Calibri" panose="020F0502020204030204"/>
              <a:ea typeface="+mn-ea"/>
              <a:cs typeface="+mn-cs"/>
            </a:endParaRPr>
          </a:p>
        </p:txBody>
      </p:sp>
      <p:pic>
        <p:nvPicPr>
          <p:cNvPr id="106" name="Bilde 10">
            <a:extLst>
              <a:ext uri="{FF2B5EF4-FFF2-40B4-BE49-F238E27FC236}">
                <a16:creationId xmlns:a16="http://schemas.microsoft.com/office/drawing/2014/main" id="{84788C8E-1C47-4220-BD0D-585E676217EA}"/>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4357436" y="4879566"/>
            <a:ext cx="641438" cy="449005"/>
          </a:xfrm>
          <a:prstGeom prst="rect">
            <a:avLst/>
          </a:prstGeom>
        </p:spPr>
      </p:pic>
      <p:pic>
        <p:nvPicPr>
          <p:cNvPr id="108" name="Bilde 16">
            <a:extLst>
              <a:ext uri="{FF2B5EF4-FFF2-40B4-BE49-F238E27FC236}">
                <a16:creationId xmlns:a16="http://schemas.microsoft.com/office/drawing/2014/main" id="{5842E034-1877-4D22-9D49-CD9B33B2A61D}"/>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4360536" y="5482574"/>
            <a:ext cx="874592" cy="336755"/>
          </a:xfrm>
          <a:prstGeom prst="rect">
            <a:avLst/>
          </a:prstGeom>
        </p:spPr>
      </p:pic>
      <p:pic>
        <p:nvPicPr>
          <p:cNvPr id="110" name="Bilde 12">
            <a:extLst>
              <a:ext uri="{FF2B5EF4-FFF2-40B4-BE49-F238E27FC236}">
                <a16:creationId xmlns:a16="http://schemas.microsoft.com/office/drawing/2014/main" id="{0F0CC08F-4B04-41B8-85B3-9EC842EE97EF}"/>
              </a:ext>
            </a:extLst>
          </p:cNvPr>
          <p:cNvPicPr>
            <a:picLocks noChangeAspect="1"/>
          </p:cNvPicPr>
          <p:nvPr/>
        </p:nvPicPr>
        <p:blipFill>
          <a:blip r:embed="rId22"/>
          <a:stretch>
            <a:fillRect/>
          </a:stretch>
        </p:blipFill>
        <p:spPr>
          <a:xfrm>
            <a:off x="5398093" y="4805104"/>
            <a:ext cx="899190" cy="449595"/>
          </a:xfrm>
          <a:prstGeom prst="rect">
            <a:avLst/>
          </a:prstGeom>
        </p:spPr>
      </p:pic>
      <p:grpSp>
        <p:nvGrpSpPr>
          <p:cNvPr id="2" name="Gruppe 1">
            <a:extLst>
              <a:ext uri="{FF2B5EF4-FFF2-40B4-BE49-F238E27FC236}">
                <a16:creationId xmlns:a16="http://schemas.microsoft.com/office/drawing/2014/main" id="{01A20919-1960-40BD-9BA8-927521A9B542}"/>
              </a:ext>
            </a:extLst>
          </p:cNvPr>
          <p:cNvGrpSpPr/>
          <p:nvPr/>
        </p:nvGrpSpPr>
        <p:grpSpPr>
          <a:xfrm>
            <a:off x="9031811" y="6151410"/>
            <a:ext cx="1881185" cy="609535"/>
            <a:chOff x="7128088" y="6146979"/>
            <a:chExt cx="1881185" cy="609535"/>
          </a:xfrm>
        </p:grpSpPr>
        <p:sp>
          <p:nvSpPr>
            <p:cNvPr id="77" name="Avrundet rektangel 7">
              <a:extLst>
                <a:ext uri="{FF2B5EF4-FFF2-40B4-BE49-F238E27FC236}">
                  <a16:creationId xmlns:a16="http://schemas.microsoft.com/office/drawing/2014/main" id="{17CA47A6-EEDF-4676-8FC1-A75E32A0122D}"/>
                </a:ext>
              </a:extLst>
            </p:cNvPr>
            <p:cNvSpPr/>
            <p:nvPr/>
          </p:nvSpPr>
          <p:spPr>
            <a:xfrm>
              <a:off x="7128088" y="6146979"/>
              <a:ext cx="1881185" cy="609535"/>
            </a:xfrm>
            <a:prstGeom prst="roundRect">
              <a:avLst/>
            </a:prstGeom>
            <a:solidFill>
              <a:srgbClr val="F3F2FF"/>
            </a:solidFill>
            <a:ln>
              <a:solidFill>
                <a:srgbClr val="F3F2F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113" name="Bilde 113">
              <a:extLst>
                <a:ext uri="{FF2B5EF4-FFF2-40B4-BE49-F238E27FC236}">
                  <a16:creationId xmlns:a16="http://schemas.microsoft.com/office/drawing/2014/main" id="{3B99A41A-4D72-4055-A44F-B5821742AA3C}"/>
                </a:ext>
              </a:extLst>
            </p:cNvPr>
            <p:cNvPicPr>
              <a:picLocks noChangeAspect="1"/>
            </p:cNvPicPr>
            <p:nvPr/>
          </p:nvPicPr>
          <p:blipFill>
            <a:blip r:embed="rId23"/>
            <a:stretch>
              <a:fillRect/>
            </a:stretch>
          </p:blipFill>
          <p:spPr>
            <a:xfrm>
              <a:off x="7208089" y="6260475"/>
              <a:ext cx="1660815" cy="389397"/>
            </a:xfrm>
            <a:prstGeom prst="rect">
              <a:avLst/>
            </a:prstGeom>
          </p:spPr>
        </p:pic>
      </p:grpSp>
      <p:pic>
        <p:nvPicPr>
          <p:cNvPr id="115" name="Picture 64">
            <a:extLst>
              <a:ext uri="{FF2B5EF4-FFF2-40B4-BE49-F238E27FC236}">
                <a16:creationId xmlns:a16="http://schemas.microsoft.com/office/drawing/2014/main" id="{B1F0C9D0-55B3-4180-8F39-BEDFCFA06EE5}"/>
              </a:ext>
            </a:extLst>
          </p:cNvPr>
          <p:cNvPicPr>
            <a:picLocks noChangeAspect="1"/>
          </p:cNvPicPr>
          <p:nvPr/>
        </p:nvPicPr>
        <p:blipFill>
          <a:blip r:embed="rId24"/>
          <a:stretch>
            <a:fillRect/>
          </a:stretch>
        </p:blipFill>
        <p:spPr>
          <a:xfrm>
            <a:off x="6381590" y="2739796"/>
            <a:ext cx="1407424" cy="278765"/>
          </a:xfrm>
          <a:prstGeom prst="rect">
            <a:avLst/>
          </a:prstGeom>
        </p:spPr>
      </p:pic>
      <p:pic>
        <p:nvPicPr>
          <p:cNvPr id="117" name="Bilde 8">
            <a:extLst>
              <a:ext uri="{FF2B5EF4-FFF2-40B4-BE49-F238E27FC236}">
                <a16:creationId xmlns:a16="http://schemas.microsoft.com/office/drawing/2014/main" id="{CF8A28C4-FC4F-4C8D-94F3-9CFA8CE209C6}"/>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6663567" y="4787611"/>
            <a:ext cx="508365" cy="467088"/>
          </a:xfrm>
          <a:prstGeom prst="rect">
            <a:avLst/>
          </a:prstGeom>
        </p:spPr>
      </p:pic>
      <p:pic>
        <p:nvPicPr>
          <p:cNvPr id="125" name="Picture 73">
            <a:extLst>
              <a:ext uri="{FF2B5EF4-FFF2-40B4-BE49-F238E27FC236}">
                <a16:creationId xmlns:a16="http://schemas.microsoft.com/office/drawing/2014/main" id="{45514353-29D8-4292-88ED-364EB75416FA}"/>
              </a:ext>
            </a:extLst>
          </p:cNvPr>
          <p:cNvPicPr>
            <a:picLocks noChangeAspect="1"/>
          </p:cNvPicPr>
          <p:nvPr/>
        </p:nvPicPr>
        <p:blipFill>
          <a:blip r:embed="rId26"/>
          <a:stretch>
            <a:fillRect/>
          </a:stretch>
        </p:blipFill>
        <p:spPr>
          <a:xfrm>
            <a:off x="4643973" y="2249083"/>
            <a:ext cx="1057263" cy="311354"/>
          </a:xfrm>
          <a:prstGeom prst="rect">
            <a:avLst/>
          </a:prstGeom>
        </p:spPr>
      </p:pic>
      <p:sp>
        <p:nvSpPr>
          <p:cNvPr id="127" name="Rectangle 145">
            <a:extLst>
              <a:ext uri="{FF2B5EF4-FFF2-40B4-BE49-F238E27FC236}">
                <a16:creationId xmlns:a16="http://schemas.microsoft.com/office/drawing/2014/main" id="{7A7267AA-2723-48CF-BE96-8CCCC6CFE0E7}"/>
              </a:ext>
            </a:extLst>
          </p:cNvPr>
          <p:cNvSpPr/>
          <p:nvPr/>
        </p:nvSpPr>
        <p:spPr>
          <a:xfrm>
            <a:off x="4661363" y="3924398"/>
            <a:ext cx="2027932"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Calibri" panose="020F0502020204030204"/>
              </a:rPr>
              <a:t>Data Protection Services</a:t>
            </a:r>
          </a:p>
        </p:txBody>
      </p:sp>
      <p:sp>
        <p:nvSpPr>
          <p:cNvPr id="143" name="Rectangle 127">
            <a:extLst>
              <a:ext uri="{FF2B5EF4-FFF2-40B4-BE49-F238E27FC236}">
                <a16:creationId xmlns:a16="http://schemas.microsoft.com/office/drawing/2014/main" id="{194B59F2-59F3-4239-95D9-6E1CF6CDFFA8}"/>
              </a:ext>
            </a:extLst>
          </p:cNvPr>
          <p:cNvSpPr/>
          <p:nvPr/>
        </p:nvSpPr>
        <p:spPr>
          <a:xfrm>
            <a:off x="4663639" y="3681894"/>
            <a:ext cx="1849353"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Calibri" panose="020F0502020204030204"/>
                <a:ea typeface="+mn-ea"/>
                <a:cs typeface="+mn-cs"/>
              </a:rPr>
              <a:t>DMP</a:t>
            </a:r>
          </a:p>
        </p:txBody>
      </p:sp>
      <p:sp>
        <p:nvSpPr>
          <p:cNvPr id="145" name="Rectangle 127">
            <a:extLst>
              <a:ext uri="{FF2B5EF4-FFF2-40B4-BE49-F238E27FC236}">
                <a16:creationId xmlns:a16="http://schemas.microsoft.com/office/drawing/2014/main" id="{6D024CFE-B2CA-4255-BF1C-3434C60B76E8}"/>
              </a:ext>
            </a:extLst>
          </p:cNvPr>
          <p:cNvSpPr/>
          <p:nvPr/>
        </p:nvSpPr>
        <p:spPr>
          <a:xfrm>
            <a:off x="4663639" y="3201736"/>
            <a:ext cx="2334262" cy="253916"/>
          </a:xfrm>
          <a:prstGeom prst="rect">
            <a:avLst/>
          </a:prstGeom>
        </p:spPr>
        <p:txBody>
          <a:bodyPr wrap="square" lIns="91440" tIns="45720" rIns="91440" bIns="45720" anchor="t">
            <a:spAutoFit/>
          </a:bodyPr>
          <a:lstStyle/>
          <a:p>
            <a:pPr defTabSz="914400">
              <a:defRPr/>
            </a:pPr>
            <a:r>
              <a:rPr lang="en-GB" sz="1050" b="1" dirty="0">
                <a:latin typeface="Calibri" panose="020F0502020204030204"/>
              </a:rPr>
              <a:t>License negotiations</a:t>
            </a:r>
            <a:endParaRPr lang="en-GB" dirty="0"/>
          </a:p>
        </p:txBody>
      </p:sp>
      <p:sp>
        <p:nvSpPr>
          <p:cNvPr id="147" name="TekstSylinder 24">
            <a:extLst>
              <a:ext uri="{FF2B5EF4-FFF2-40B4-BE49-F238E27FC236}">
                <a16:creationId xmlns:a16="http://schemas.microsoft.com/office/drawing/2014/main" id="{67457E87-D5AF-4E00-B2B7-94B4CBC9E5D3}"/>
              </a:ext>
            </a:extLst>
          </p:cNvPr>
          <p:cNvSpPr txBox="1"/>
          <p:nvPr/>
        </p:nvSpPr>
        <p:spPr>
          <a:xfrm>
            <a:off x="4555493" y="2780822"/>
            <a:ext cx="55152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F0034"/>
                </a:solidFill>
                <a:effectLst/>
                <a:uLnTx/>
                <a:uFillTx/>
                <a:latin typeface="Calibri" panose="020F0502020204030204"/>
                <a:ea typeface="+mn-ea"/>
                <a:cs typeface="+mn-cs"/>
              </a:rPr>
              <a:t>DUCT</a:t>
            </a:r>
          </a:p>
        </p:txBody>
      </p:sp>
      <p:sp>
        <p:nvSpPr>
          <p:cNvPr id="151" name="TekstSylinder 22">
            <a:extLst>
              <a:ext uri="{FF2B5EF4-FFF2-40B4-BE49-F238E27FC236}">
                <a16:creationId xmlns:a16="http://schemas.microsoft.com/office/drawing/2014/main" id="{C6BB4DBF-FD8D-4611-B27D-F597D0BCFEC1}"/>
              </a:ext>
            </a:extLst>
          </p:cNvPr>
          <p:cNvSpPr txBox="1"/>
          <p:nvPr/>
        </p:nvSpPr>
        <p:spPr>
          <a:xfrm>
            <a:off x="5256532" y="2778980"/>
            <a:ext cx="58928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F0034"/>
                </a:solidFill>
                <a:effectLst/>
                <a:uLnTx/>
                <a:uFillTx/>
                <a:latin typeface="Calibri" panose="020F0502020204030204"/>
                <a:ea typeface="+mn-ea"/>
                <a:cs typeface="+mn-cs"/>
              </a:rPr>
              <a:t>Brage</a:t>
            </a:r>
          </a:p>
        </p:txBody>
      </p:sp>
      <p:pic>
        <p:nvPicPr>
          <p:cNvPr id="155" name="Picture 111">
            <a:extLst>
              <a:ext uri="{FF2B5EF4-FFF2-40B4-BE49-F238E27FC236}">
                <a16:creationId xmlns:a16="http://schemas.microsoft.com/office/drawing/2014/main" id="{20045660-8353-408E-B804-926E53CA128F}"/>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10915032" y="4889085"/>
            <a:ext cx="667100" cy="250829"/>
          </a:xfrm>
          <a:prstGeom prst="rect">
            <a:avLst/>
          </a:prstGeom>
        </p:spPr>
      </p:pic>
      <p:pic>
        <p:nvPicPr>
          <p:cNvPr id="157" name="Picture 112">
            <a:extLst>
              <a:ext uri="{FF2B5EF4-FFF2-40B4-BE49-F238E27FC236}">
                <a16:creationId xmlns:a16="http://schemas.microsoft.com/office/drawing/2014/main" id="{6C7E4811-C069-45B3-9158-9B8A8D61CA82}"/>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10972567" y="5252614"/>
            <a:ext cx="625805" cy="250829"/>
          </a:xfrm>
          <a:prstGeom prst="rect">
            <a:avLst/>
          </a:prstGeom>
        </p:spPr>
      </p:pic>
      <p:pic>
        <p:nvPicPr>
          <p:cNvPr id="159" name="Picture 5">
            <a:extLst>
              <a:ext uri="{FF2B5EF4-FFF2-40B4-BE49-F238E27FC236}">
                <a16:creationId xmlns:a16="http://schemas.microsoft.com/office/drawing/2014/main" id="{0AFD9C14-C924-4F33-8F76-A28809765CEE}"/>
              </a:ext>
            </a:extLst>
          </p:cNvPr>
          <p:cNvPicPr>
            <a:picLocks noChangeAspect="1"/>
          </p:cNvPicPr>
          <p:nvPr/>
        </p:nvPicPr>
        <p:blipFill rotWithShape="1">
          <a:blip r:embed="rId29" cstate="screen">
            <a:extLst>
              <a:ext uri="{28A0092B-C50C-407E-A947-70E740481C1C}">
                <a14:useLocalDpi xmlns:a14="http://schemas.microsoft.com/office/drawing/2010/main"/>
              </a:ext>
            </a:extLst>
          </a:blip>
          <a:srcRect t="24837" b="14105"/>
          <a:stretch/>
        </p:blipFill>
        <p:spPr>
          <a:xfrm>
            <a:off x="10924841" y="4612794"/>
            <a:ext cx="647483" cy="221218"/>
          </a:xfrm>
          <a:prstGeom prst="rect">
            <a:avLst/>
          </a:prstGeom>
        </p:spPr>
      </p:pic>
      <p:pic>
        <p:nvPicPr>
          <p:cNvPr id="167" name="Picture 117">
            <a:extLst>
              <a:ext uri="{FF2B5EF4-FFF2-40B4-BE49-F238E27FC236}">
                <a16:creationId xmlns:a16="http://schemas.microsoft.com/office/drawing/2014/main" id="{2102F3BB-F61D-465E-88F8-3DA64873000A}"/>
              </a:ext>
            </a:extLst>
          </p:cNvPr>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8396606" y="5626041"/>
            <a:ext cx="750987" cy="250829"/>
          </a:xfrm>
          <a:prstGeom prst="rect">
            <a:avLst/>
          </a:prstGeom>
        </p:spPr>
      </p:pic>
      <p:pic>
        <p:nvPicPr>
          <p:cNvPr id="171" name="Picture 119">
            <a:extLst>
              <a:ext uri="{FF2B5EF4-FFF2-40B4-BE49-F238E27FC236}">
                <a16:creationId xmlns:a16="http://schemas.microsoft.com/office/drawing/2014/main" id="{B6913F09-4837-4178-9D69-3FAFAD9C9C78}"/>
              </a:ext>
            </a:extLst>
          </p:cNvPr>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9357535" y="5690835"/>
            <a:ext cx="721986" cy="222959"/>
          </a:xfrm>
          <a:prstGeom prst="rect">
            <a:avLst/>
          </a:prstGeom>
        </p:spPr>
      </p:pic>
      <p:sp>
        <p:nvSpPr>
          <p:cNvPr id="177" name="Rectangle 138">
            <a:extLst>
              <a:ext uri="{FF2B5EF4-FFF2-40B4-BE49-F238E27FC236}">
                <a16:creationId xmlns:a16="http://schemas.microsoft.com/office/drawing/2014/main" id="{D500BA1E-CAD2-4C72-8177-B094E0B43D3F}"/>
              </a:ext>
            </a:extLst>
          </p:cNvPr>
          <p:cNvSpPr/>
          <p:nvPr/>
        </p:nvSpPr>
        <p:spPr>
          <a:xfrm>
            <a:off x="9930791" y="4025062"/>
            <a:ext cx="1545818" cy="415498"/>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222222"/>
                </a:solidFill>
                <a:effectLst/>
                <a:highlight>
                  <a:srgbClr val="FFFF00"/>
                </a:highlight>
                <a:uLnTx/>
                <a:uFillTx/>
                <a:latin typeface="Calibri" panose="020F0502020204030204"/>
                <a:ea typeface="+mn-ea"/>
                <a:cs typeface="+mn-cs"/>
              </a:rPr>
              <a:t>Identity Access Management - IAM</a:t>
            </a:r>
          </a:p>
        </p:txBody>
      </p:sp>
      <p:sp>
        <p:nvSpPr>
          <p:cNvPr id="179" name="Rectangle 141">
            <a:extLst>
              <a:ext uri="{FF2B5EF4-FFF2-40B4-BE49-F238E27FC236}">
                <a16:creationId xmlns:a16="http://schemas.microsoft.com/office/drawing/2014/main" id="{D87D50AC-5188-4209-9616-E1477BC104CF}"/>
              </a:ext>
            </a:extLst>
          </p:cNvPr>
          <p:cNvSpPr/>
          <p:nvPr/>
        </p:nvSpPr>
        <p:spPr>
          <a:xfrm>
            <a:off x="9184846" y="2072835"/>
            <a:ext cx="2052306" cy="224805"/>
          </a:xfrm>
          <a:prstGeom prst="rect">
            <a:avLst/>
          </a:prstGeom>
        </p:spPr>
        <p:txBody>
          <a:bodyPr wrap="square">
            <a:spAutoFit/>
          </a:bodyPr>
          <a:lstStyle/>
          <a:p>
            <a:pPr marL="0" marR="0" lvl="0" indent="0" algn="l" defTabSz="914400" rtl="0" eaLnBrk="1" fontAlgn="base" latinLnBrk="0" hangingPunct="1">
              <a:lnSpc>
                <a:spcPct val="8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0F0034"/>
                </a:solidFill>
                <a:effectLst/>
                <a:uLnTx/>
                <a:uFillTx/>
                <a:latin typeface="Calibri" panose="020F0502020204030204"/>
                <a:ea typeface="+mn-ea"/>
                <a:cs typeface="+mn-cs"/>
              </a:rPr>
              <a:t>Network infrastructure</a:t>
            </a:r>
          </a:p>
        </p:txBody>
      </p:sp>
      <p:pic>
        <p:nvPicPr>
          <p:cNvPr id="189" name="Picture 30">
            <a:extLst>
              <a:ext uri="{FF2B5EF4-FFF2-40B4-BE49-F238E27FC236}">
                <a16:creationId xmlns:a16="http://schemas.microsoft.com/office/drawing/2014/main" id="{2F4BC7DA-8654-4F04-975F-352561863B9E}"/>
              </a:ext>
            </a:extLst>
          </p:cNvPr>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905666" y="5475965"/>
            <a:ext cx="800358" cy="278591"/>
          </a:xfrm>
          <a:prstGeom prst="rect">
            <a:avLst/>
          </a:prstGeom>
        </p:spPr>
      </p:pic>
      <p:pic>
        <p:nvPicPr>
          <p:cNvPr id="191" name="Picture 35">
            <a:extLst>
              <a:ext uri="{FF2B5EF4-FFF2-40B4-BE49-F238E27FC236}">
                <a16:creationId xmlns:a16="http://schemas.microsoft.com/office/drawing/2014/main" id="{1BE19AB7-224F-49FB-93F0-493D797E6940}"/>
              </a:ext>
            </a:extLst>
          </p:cNvPr>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2221666" y="4933975"/>
            <a:ext cx="782823" cy="403589"/>
          </a:xfrm>
          <a:prstGeom prst="rect">
            <a:avLst/>
          </a:prstGeom>
        </p:spPr>
      </p:pic>
      <p:pic>
        <p:nvPicPr>
          <p:cNvPr id="196" name="Bilde 196">
            <a:extLst>
              <a:ext uri="{FF2B5EF4-FFF2-40B4-BE49-F238E27FC236}">
                <a16:creationId xmlns:a16="http://schemas.microsoft.com/office/drawing/2014/main" id="{C804639B-1006-4998-A6DE-69F69C1A0A09}"/>
              </a:ext>
            </a:extLst>
          </p:cNvPr>
          <p:cNvPicPr>
            <a:picLocks noChangeAspect="1"/>
          </p:cNvPicPr>
          <p:nvPr/>
        </p:nvPicPr>
        <p:blipFill>
          <a:blip r:embed="rId34"/>
          <a:stretch>
            <a:fillRect/>
          </a:stretch>
        </p:blipFill>
        <p:spPr>
          <a:xfrm>
            <a:off x="2571316" y="4192299"/>
            <a:ext cx="1282412" cy="499630"/>
          </a:xfrm>
          <a:prstGeom prst="rect">
            <a:avLst/>
          </a:prstGeom>
        </p:spPr>
      </p:pic>
      <p:sp>
        <p:nvSpPr>
          <p:cNvPr id="79" name="TekstSylinder 20">
            <a:extLst>
              <a:ext uri="{FF2B5EF4-FFF2-40B4-BE49-F238E27FC236}">
                <a16:creationId xmlns:a16="http://schemas.microsoft.com/office/drawing/2014/main" id="{6601D9BC-F0D6-497B-A6D5-5EA52512F303}"/>
              </a:ext>
            </a:extLst>
          </p:cNvPr>
          <p:cNvSpPr txBox="1"/>
          <p:nvPr/>
        </p:nvSpPr>
        <p:spPr>
          <a:xfrm>
            <a:off x="554196" y="2706356"/>
            <a:ext cx="108006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F0034"/>
                </a:solidFill>
                <a:effectLst/>
                <a:uLnTx/>
                <a:uFillTx/>
                <a:latin typeface="Calibri" panose="020F0502020204030204"/>
                <a:ea typeface="+mn-ea"/>
                <a:cs typeface="+mn-cs"/>
              </a:rPr>
              <a:t>DLR</a:t>
            </a:r>
          </a:p>
        </p:txBody>
      </p:sp>
      <p:sp>
        <p:nvSpPr>
          <p:cNvPr id="80" name="TekstSylinder 14">
            <a:extLst>
              <a:ext uri="{FF2B5EF4-FFF2-40B4-BE49-F238E27FC236}">
                <a16:creationId xmlns:a16="http://schemas.microsoft.com/office/drawing/2014/main" id="{92A80063-DA0D-445B-9A54-BEF44C9F3644}"/>
              </a:ext>
            </a:extLst>
          </p:cNvPr>
          <p:cNvSpPr txBox="1"/>
          <p:nvPr/>
        </p:nvSpPr>
        <p:spPr>
          <a:xfrm>
            <a:off x="2999636" y="2560478"/>
            <a:ext cx="14393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F0034"/>
                </a:solidFill>
                <a:effectLst/>
                <a:uLnTx/>
                <a:uFillTx/>
                <a:latin typeface="Calibri" panose="020F0502020204030204"/>
              </a:rPr>
              <a:t>NVB - National </a:t>
            </a:r>
            <a:br>
              <a:rPr kumimoji="0" lang="en-GB" sz="1000" b="1" i="0" u="none" strike="noStrike" kern="1200" cap="none" spc="0" normalizeH="0" baseline="0" noProof="0" dirty="0">
                <a:ln>
                  <a:noFill/>
                </a:ln>
                <a:solidFill>
                  <a:srgbClr val="0F0034"/>
                </a:solidFill>
                <a:effectLst/>
                <a:uLnTx/>
                <a:uFillTx/>
                <a:latin typeface="Calibri" panose="020F0502020204030204"/>
              </a:rPr>
            </a:br>
            <a:r>
              <a:rPr lang="en-GB" sz="1000" b="1" dirty="0">
                <a:solidFill>
                  <a:srgbClr val="0F0034"/>
                </a:solidFill>
                <a:latin typeface="Calibri" panose="020F0502020204030204"/>
              </a:rPr>
              <a:t>diploma </a:t>
            </a:r>
            <a:r>
              <a:rPr kumimoji="0" lang="en-GB" sz="1000" b="1" i="0" u="none" strike="noStrike" kern="1200" cap="none" spc="0" normalizeH="0" baseline="0" noProof="0" dirty="0">
                <a:ln>
                  <a:noFill/>
                </a:ln>
                <a:solidFill>
                  <a:srgbClr val="0F0034"/>
                </a:solidFill>
                <a:effectLst/>
                <a:uLnTx/>
                <a:uFillTx/>
                <a:latin typeface="Calibri" panose="020F0502020204030204"/>
              </a:rPr>
              <a:t>database </a:t>
            </a:r>
          </a:p>
        </p:txBody>
      </p:sp>
      <p:sp>
        <p:nvSpPr>
          <p:cNvPr id="82" name="Rectangle 127">
            <a:extLst>
              <a:ext uri="{FF2B5EF4-FFF2-40B4-BE49-F238E27FC236}">
                <a16:creationId xmlns:a16="http://schemas.microsoft.com/office/drawing/2014/main" id="{621B4652-81B3-477B-AAC5-6B5C9B334969}"/>
              </a:ext>
            </a:extLst>
          </p:cNvPr>
          <p:cNvSpPr/>
          <p:nvPr/>
        </p:nvSpPr>
        <p:spPr>
          <a:xfrm>
            <a:off x="5906249" y="2237772"/>
            <a:ext cx="1909826"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Calibri" panose="020F0502020204030204"/>
                <a:ea typeface="+mn-ea"/>
                <a:cs typeface="+mn-cs"/>
              </a:rPr>
              <a:t>National research archive</a:t>
            </a:r>
          </a:p>
        </p:txBody>
      </p:sp>
      <p:pic>
        <p:nvPicPr>
          <p:cNvPr id="1026" name="Picture 2" descr="Zoom -">
            <a:extLst>
              <a:ext uri="{FF2B5EF4-FFF2-40B4-BE49-F238E27FC236}">
                <a16:creationId xmlns:a16="http://schemas.microsoft.com/office/drawing/2014/main" id="{EED713E5-BBF8-453A-9C03-BC14DCC52570}"/>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8380204" y="4185686"/>
            <a:ext cx="701328" cy="701328"/>
          </a:xfrm>
          <a:prstGeom prst="rect">
            <a:avLst/>
          </a:prstGeom>
          <a:noFill/>
          <a:extLst>
            <a:ext uri="{909E8E84-426E-40DD-AFC4-6F175D3DCCD1}">
              <a14:hiddenFill xmlns:a14="http://schemas.microsoft.com/office/drawing/2010/main">
                <a:solidFill>
                  <a:srgbClr val="FFFFFF"/>
                </a:solidFill>
              </a14:hiddenFill>
            </a:ext>
          </a:extLst>
        </p:spPr>
      </p:pic>
      <p:sp>
        <p:nvSpPr>
          <p:cNvPr id="84" name="Rectangle 129">
            <a:extLst>
              <a:ext uri="{FF2B5EF4-FFF2-40B4-BE49-F238E27FC236}">
                <a16:creationId xmlns:a16="http://schemas.microsoft.com/office/drawing/2014/main" id="{7AD2D743-43F9-4618-99AF-47956AE980FA}"/>
              </a:ext>
            </a:extLst>
          </p:cNvPr>
          <p:cNvSpPr/>
          <p:nvPr/>
        </p:nvSpPr>
        <p:spPr>
          <a:xfrm>
            <a:off x="6102561" y="3809942"/>
            <a:ext cx="1303070"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Calibri" panose="020F0502020204030204"/>
                <a:ea typeface="+mn-ea"/>
                <a:cs typeface="+mn-cs"/>
              </a:rPr>
              <a:t>Data archive</a:t>
            </a:r>
          </a:p>
        </p:txBody>
      </p:sp>
      <p:sp>
        <p:nvSpPr>
          <p:cNvPr id="85" name="Rectangle 129">
            <a:extLst>
              <a:ext uri="{FF2B5EF4-FFF2-40B4-BE49-F238E27FC236}">
                <a16:creationId xmlns:a16="http://schemas.microsoft.com/office/drawing/2014/main" id="{06065761-3004-43F7-96A8-5924B771E6E0}"/>
              </a:ext>
            </a:extLst>
          </p:cNvPr>
          <p:cNvSpPr/>
          <p:nvPr/>
        </p:nvSpPr>
        <p:spPr>
          <a:xfrm>
            <a:off x="4657421" y="3432574"/>
            <a:ext cx="1303070"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Calibri" panose="020F0502020204030204"/>
                <a:ea typeface="+mn-ea"/>
                <a:cs typeface="+mn-cs"/>
              </a:rPr>
              <a:t>Openscience.no</a:t>
            </a:r>
          </a:p>
        </p:txBody>
      </p:sp>
      <p:sp>
        <p:nvSpPr>
          <p:cNvPr id="86" name="Rectangle 129">
            <a:extLst>
              <a:ext uri="{FF2B5EF4-FFF2-40B4-BE49-F238E27FC236}">
                <a16:creationId xmlns:a16="http://schemas.microsoft.com/office/drawing/2014/main" id="{5F51D62C-93D7-4707-A1E3-AADBF7FD8C09}"/>
              </a:ext>
            </a:extLst>
          </p:cNvPr>
          <p:cNvSpPr/>
          <p:nvPr/>
        </p:nvSpPr>
        <p:spPr>
          <a:xfrm>
            <a:off x="6109169" y="3591394"/>
            <a:ext cx="1777464"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Calibri" panose="020F0502020204030204"/>
                <a:ea typeface="+mn-ea"/>
                <a:cs typeface="+mn-cs"/>
              </a:rPr>
              <a:t>Research data services</a:t>
            </a:r>
          </a:p>
        </p:txBody>
      </p:sp>
      <p:sp>
        <p:nvSpPr>
          <p:cNvPr id="87" name="Rectangle 129">
            <a:extLst>
              <a:ext uri="{FF2B5EF4-FFF2-40B4-BE49-F238E27FC236}">
                <a16:creationId xmlns:a16="http://schemas.microsoft.com/office/drawing/2014/main" id="{172A3CA7-C516-47D2-82C0-60A3C1267E84}"/>
              </a:ext>
            </a:extLst>
          </p:cNvPr>
          <p:cNvSpPr/>
          <p:nvPr/>
        </p:nvSpPr>
        <p:spPr>
          <a:xfrm>
            <a:off x="6109169" y="3247850"/>
            <a:ext cx="1777464" cy="4154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Calibri" panose="020F0502020204030204"/>
                <a:ea typeface="+mn-ea"/>
                <a:cs typeface="+mn-cs"/>
              </a:rPr>
              <a:t>NIB – National infrastructure for bibliometrics</a:t>
            </a:r>
          </a:p>
        </p:txBody>
      </p:sp>
      <p:pic>
        <p:nvPicPr>
          <p:cNvPr id="1028" name="Picture 4">
            <a:extLst>
              <a:ext uri="{FF2B5EF4-FFF2-40B4-BE49-F238E27FC236}">
                <a16:creationId xmlns:a16="http://schemas.microsoft.com/office/drawing/2014/main" id="{E58699B6-A260-48FC-B991-99759277DADE}"/>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392135" y="5415098"/>
            <a:ext cx="1067019" cy="477770"/>
          </a:xfrm>
          <a:prstGeom prst="rect">
            <a:avLst/>
          </a:prstGeom>
          <a:noFill/>
          <a:extLst>
            <a:ext uri="{909E8E84-426E-40DD-AFC4-6F175D3DCCD1}">
              <a14:hiddenFill xmlns:a14="http://schemas.microsoft.com/office/drawing/2010/main">
                <a:solidFill>
                  <a:srgbClr val="FFFFFF"/>
                </a:solidFill>
              </a14:hiddenFill>
            </a:ext>
          </a:extLst>
        </p:spPr>
      </p:pic>
      <p:sp>
        <p:nvSpPr>
          <p:cNvPr id="89" name="Rectangle 127">
            <a:extLst>
              <a:ext uri="{FF2B5EF4-FFF2-40B4-BE49-F238E27FC236}">
                <a16:creationId xmlns:a16="http://schemas.microsoft.com/office/drawing/2014/main" id="{D7C26ABC-048F-47A6-BABE-729D9D0439EB}"/>
              </a:ext>
            </a:extLst>
          </p:cNvPr>
          <p:cNvSpPr/>
          <p:nvPr/>
        </p:nvSpPr>
        <p:spPr>
          <a:xfrm>
            <a:off x="1011117" y="2687812"/>
            <a:ext cx="2334262" cy="253916"/>
          </a:xfrm>
          <a:prstGeom prst="rect">
            <a:avLst/>
          </a:prstGeom>
        </p:spPr>
        <p:txBody>
          <a:bodyPr wrap="square" lIns="91440" tIns="45720" rIns="91440" bIns="45720" anchor="t">
            <a:spAutoFit/>
          </a:bodyPr>
          <a:lstStyle/>
          <a:p>
            <a:pPr defTabSz="914400">
              <a:defRPr/>
            </a:pPr>
            <a:r>
              <a:rPr lang="en-GB" sz="1050" b="1" dirty="0" err="1">
                <a:latin typeface="Calibri" panose="020F0502020204030204"/>
              </a:rPr>
              <a:t>Arbeidslivsportalen</a:t>
            </a:r>
            <a:endParaRPr lang="en-GB" dirty="0"/>
          </a:p>
        </p:txBody>
      </p:sp>
      <p:sp>
        <p:nvSpPr>
          <p:cNvPr id="94" name="Rectangle 141">
            <a:extLst>
              <a:ext uri="{FF2B5EF4-FFF2-40B4-BE49-F238E27FC236}">
                <a16:creationId xmlns:a16="http://schemas.microsoft.com/office/drawing/2014/main" id="{7A3822B1-09C1-4128-A7DE-1EC140821A2A}"/>
              </a:ext>
            </a:extLst>
          </p:cNvPr>
          <p:cNvSpPr/>
          <p:nvPr/>
        </p:nvSpPr>
        <p:spPr>
          <a:xfrm>
            <a:off x="8207592" y="2437008"/>
            <a:ext cx="984772" cy="224805"/>
          </a:xfrm>
          <a:prstGeom prst="rect">
            <a:avLst/>
          </a:prstGeom>
        </p:spPr>
        <p:txBody>
          <a:bodyPr wrap="square">
            <a:spAutoFit/>
          </a:bodyPr>
          <a:lstStyle/>
          <a:p>
            <a:pPr marL="0" marR="0" lvl="0" indent="0" algn="l" defTabSz="914400" rtl="0" eaLnBrk="1" fontAlgn="base" latinLnBrk="0" hangingPunct="1">
              <a:lnSpc>
                <a:spcPct val="80000"/>
              </a:lnSpc>
              <a:spcBef>
                <a:spcPts val="0"/>
              </a:spcBef>
              <a:spcAft>
                <a:spcPts val="0"/>
              </a:spcAft>
              <a:buClrTx/>
              <a:buSzTx/>
              <a:buFontTx/>
              <a:buNone/>
              <a:tabLst/>
              <a:defRPr/>
            </a:pPr>
            <a:r>
              <a:rPr kumimoji="0" lang="en-GB" sz="1050" b="1" i="0" u="none" strike="noStrike" kern="1200" cap="none" spc="0" normalizeH="0" baseline="0" noProof="0" dirty="0" err="1">
                <a:ln>
                  <a:noFill/>
                </a:ln>
                <a:solidFill>
                  <a:srgbClr val="0F0034"/>
                </a:solidFill>
                <a:effectLst/>
                <a:uLnTx/>
                <a:uFillTx/>
                <a:latin typeface="Calibri" panose="020F0502020204030204"/>
                <a:ea typeface="+mn-ea"/>
                <a:cs typeface="+mn-cs"/>
              </a:rPr>
              <a:t>Feide-hotell</a:t>
            </a:r>
            <a:endParaRPr kumimoji="0" lang="en-GB" sz="1050" b="1" i="0" u="none" strike="noStrike" kern="1200" cap="none" spc="0" normalizeH="0" baseline="0" noProof="0" dirty="0">
              <a:ln>
                <a:noFill/>
              </a:ln>
              <a:solidFill>
                <a:srgbClr val="0F0034"/>
              </a:solidFill>
              <a:effectLst/>
              <a:uLnTx/>
              <a:uFillTx/>
              <a:latin typeface="Calibri" panose="020F0502020204030204"/>
              <a:ea typeface="+mn-ea"/>
              <a:cs typeface="+mn-cs"/>
            </a:endParaRPr>
          </a:p>
        </p:txBody>
      </p:sp>
      <p:sp>
        <p:nvSpPr>
          <p:cNvPr id="95" name="Rectangle 141">
            <a:extLst>
              <a:ext uri="{FF2B5EF4-FFF2-40B4-BE49-F238E27FC236}">
                <a16:creationId xmlns:a16="http://schemas.microsoft.com/office/drawing/2014/main" id="{E6B7874D-D94A-47C2-9FE7-142B08329985}"/>
              </a:ext>
            </a:extLst>
          </p:cNvPr>
          <p:cNvSpPr/>
          <p:nvPr/>
        </p:nvSpPr>
        <p:spPr>
          <a:xfrm>
            <a:off x="10522642" y="4402988"/>
            <a:ext cx="1201445" cy="224805"/>
          </a:xfrm>
          <a:prstGeom prst="rect">
            <a:avLst/>
          </a:prstGeom>
        </p:spPr>
        <p:txBody>
          <a:bodyPr wrap="square">
            <a:spAutoFit/>
          </a:bodyPr>
          <a:lstStyle/>
          <a:p>
            <a:pPr marL="0" marR="0" lvl="0" indent="0" algn="l" defTabSz="914400" rtl="0" eaLnBrk="1" fontAlgn="base" latinLnBrk="0" hangingPunct="1">
              <a:lnSpc>
                <a:spcPct val="8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0F0034"/>
                </a:solidFill>
                <a:effectLst/>
                <a:uLnTx/>
                <a:uFillTx/>
                <a:latin typeface="Calibri" panose="020F0502020204030204"/>
                <a:ea typeface="+mn-ea"/>
                <a:cs typeface="+mn-cs"/>
              </a:rPr>
              <a:t>Cloud agreements</a:t>
            </a:r>
          </a:p>
        </p:txBody>
      </p:sp>
      <p:sp>
        <p:nvSpPr>
          <p:cNvPr id="96" name="Rectangle 141">
            <a:extLst>
              <a:ext uri="{FF2B5EF4-FFF2-40B4-BE49-F238E27FC236}">
                <a16:creationId xmlns:a16="http://schemas.microsoft.com/office/drawing/2014/main" id="{8D9CA740-73C4-4BF6-91D2-84F12B8B60AD}"/>
              </a:ext>
            </a:extLst>
          </p:cNvPr>
          <p:cNvSpPr/>
          <p:nvPr/>
        </p:nvSpPr>
        <p:spPr>
          <a:xfrm>
            <a:off x="9474362" y="2331066"/>
            <a:ext cx="2052306" cy="224805"/>
          </a:xfrm>
          <a:prstGeom prst="rect">
            <a:avLst/>
          </a:prstGeom>
        </p:spPr>
        <p:txBody>
          <a:bodyPr wrap="square">
            <a:spAutoFit/>
          </a:bodyPr>
          <a:lstStyle/>
          <a:p>
            <a:pPr marL="0" marR="0" lvl="0" indent="0" algn="r" defTabSz="914400" rtl="0" eaLnBrk="1" fontAlgn="base" latinLnBrk="0" hangingPunct="1">
              <a:lnSpc>
                <a:spcPct val="8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0F0034"/>
                </a:solidFill>
                <a:effectLst/>
                <a:uLnTx/>
                <a:uFillTx/>
                <a:latin typeface="Calibri" panose="020F0502020204030204"/>
              </a:rPr>
              <a:t>Local network</a:t>
            </a:r>
            <a:r>
              <a:rPr lang="en-GB" sz="1050" b="1" dirty="0">
                <a:solidFill>
                  <a:srgbClr val="0F0034"/>
                </a:solidFill>
                <a:latin typeface="Calibri" panose="020F0502020204030204"/>
              </a:rPr>
              <a:t> (</a:t>
            </a:r>
            <a:r>
              <a:rPr kumimoji="0" lang="en-GB" sz="1050" b="1" i="0" u="none" strike="noStrike" kern="1200" cap="none" spc="0" normalizeH="0" baseline="0" noProof="0" dirty="0" err="1">
                <a:ln>
                  <a:noFill/>
                </a:ln>
                <a:solidFill>
                  <a:srgbClr val="0F0034"/>
                </a:solidFill>
                <a:effectLst/>
                <a:uLnTx/>
                <a:uFillTx/>
                <a:latin typeface="Calibri" panose="020F0502020204030204"/>
              </a:rPr>
              <a:t>Cnaas</a:t>
            </a:r>
            <a:r>
              <a:rPr lang="en-GB" sz="1050" b="1" dirty="0">
                <a:solidFill>
                  <a:srgbClr val="0F0034"/>
                </a:solidFill>
                <a:latin typeface="Calibri" panose="020F0502020204030204"/>
              </a:rPr>
              <a:t>)</a:t>
            </a:r>
            <a:endParaRPr kumimoji="0" lang="en-GB" sz="1050" b="1" i="0" u="none" strike="noStrike" kern="1200" cap="none" spc="0" normalizeH="0" baseline="0" noProof="0" dirty="0">
              <a:ln>
                <a:noFill/>
              </a:ln>
              <a:solidFill>
                <a:srgbClr val="0F0034"/>
              </a:solidFill>
              <a:effectLst/>
              <a:uLnTx/>
              <a:uFillTx/>
              <a:latin typeface="Calibri" panose="020F0502020204030204"/>
            </a:endParaRPr>
          </a:p>
        </p:txBody>
      </p:sp>
      <p:sp>
        <p:nvSpPr>
          <p:cNvPr id="97" name="Rectangle 141">
            <a:extLst>
              <a:ext uri="{FF2B5EF4-FFF2-40B4-BE49-F238E27FC236}">
                <a16:creationId xmlns:a16="http://schemas.microsoft.com/office/drawing/2014/main" id="{23E58C67-7F41-4EE5-98DD-57FA14A0E962}"/>
              </a:ext>
            </a:extLst>
          </p:cNvPr>
          <p:cNvSpPr/>
          <p:nvPr/>
        </p:nvSpPr>
        <p:spPr>
          <a:xfrm>
            <a:off x="9475733" y="2535194"/>
            <a:ext cx="2052306" cy="224805"/>
          </a:xfrm>
          <a:prstGeom prst="rect">
            <a:avLst/>
          </a:prstGeom>
        </p:spPr>
        <p:txBody>
          <a:bodyPr wrap="square">
            <a:spAutoFit/>
          </a:bodyPr>
          <a:lstStyle/>
          <a:p>
            <a:pPr marL="0" marR="0" lvl="0" indent="0" algn="r" defTabSz="914400" rtl="0" eaLnBrk="1" fontAlgn="base" latinLnBrk="0" hangingPunct="1">
              <a:lnSpc>
                <a:spcPct val="80000"/>
              </a:lnSpc>
              <a:spcBef>
                <a:spcPts val="0"/>
              </a:spcBef>
              <a:spcAft>
                <a:spcPts val="0"/>
              </a:spcAft>
              <a:buClrTx/>
              <a:buSzTx/>
              <a:buFontTx/>
              <a:buNone/>
              <a:tabLst/>
              <a:defRPr/>
            </a:pPr>
            <a:r>
              <a:rPr kumimoji="0" lang="en-GB" sz="1050" b="1" i="0" u="none" strike="noStrike" kern="1200" cap="none" spc="0" normalizeH="0" baseline="0" noProof="0" dirty="0" err="1">
                <a:ln>
                  <a:noFill/>
                </a:ln>
                <a:solidFill>
                  <a:srgbClr val="0F0034"/>
                </a:solidFill>
                <a:effectLst/>
                <a:uLnTx/>
                <a:uFillTx/>
                <a:latin typeface="Calibri" panose="020F0502020204030204"/>
              </a:rPr>
              <a:t>Wifi</a:t>
            </a:r>
            <a:r>
              <a:rPr kumimoji="0" lang="en-GB" sz="1050" b="1" i="0" u="none" strike="noStrike" kern="1200" cap="none" spc="0" normalizeH="0" baseline="0" noProof="0" dirty="0">
                <a:ln>
                  <a:noFill/>
                </a:ln>
                <a:solidFill>
                  <a:srgbClr val="0F0034"/>
                </a:solidFill>
                <a:effectLst/>
                <a:uLnTx/>
                <a:uFillTx/>
                <a:latin typeface="Calibri" panose="020F0502020204030204"/>
              </a:rPr>
              <a:t> </a:t>
            </a:r>
            <a:r>
              <a:rPr kumimoji="0" lang="en-GB" sz="1050" b="1" i="0" u="none" strike="noStrike" kern="1200" cap="none" spc="0" normalizeH="0" baseline="0" noProof="0" dirty="0" err="1">
                <a:ln>
                  <a:noFill/>
                </a:ln>
                <a:solidFill>
                  <a:srgbClr val="0F0034"/>
                </a:solidFill>
                <a:effectLst/>
                <a:uLnTx/>
                <a:uFillTx/>
                <a:latin typeface="Calibri" panose="020F0502020204030204"/>
              </a:rPr>
              <a:t>gues</a:t>
            </a:r>
            <a:r>
              <a:rPr lang="en-GB" sz="1050" b="1" dirty="0">
                <a:solidFill>
                  <a:srgbClr val="0F0034"/>
                </a:solidFill>
                <a:latin typeface="Calibri" panose="020F0502020204030204"/>
              </a:rPr>
              <a:t>t access</a:t>
            </a:r>
            <a:endParaRPr kumimoji="0" lang="en-GB" sz="1050" b="1" i="0" u="none" strike="noStrike" kern="1200" cap="none" spc="0" normalizeH="0" baseline="0" noProof="0" dirty="0">
              <a:ln>
                <a:noFill/>
              </a:ln>
              <a:solidFill>
                <a:srgbClr val="0F0034"/>
              </a:solidFill>
              <a:effectLst/>
              <a:uLnTx/>
              <a:uFillTx/>
              <a:latin typeface="Calibri" panose="020F0502020204030204"/>
            </a:endParaRPr>
          </a:p>
        </p:txBody>
      </p:sp>
      <p:sp>
        <p:nvSpPr>
          <p:cNvPr id="99" name="Rectangle 141">
            <a:extLst>
              <a:ext uri="{FF2B5EF4-FFF2-40B4-BE49-F238E27FC236}">
                <a16:creationId xmlns:a16="http://schemas.microsoft.com/office/drawing/2014/main" id="{F9871B75-D538-49E0-82DB-DA8B6A287258}"/>
              </a:ext>
            </a:extLst>
          </p:cNvPr>
          <p:cNvSpPr/>
          <p:nvPr/>
        </p:nvSpPr>
        <p:spPr>
          <a:xfrm>
            <a:off x="9476519" y="2748865"/>
            <a:ext cx="2052306" cy="224805"/>
          </a:xfrm>
          <a:prstGeom prst="rect">
            <a:avLst/>
          </a:prstGeom>
        </p:spPr>
        <p:txBody>
          <a:bodyPr wrap="square">
            <a:spAutoFit/>
          </a:bodyPr>
          <a:lstStyle/>
          <a:p>
            <a:pPr marL="0" marR="0" lvl="0" indent="0" algn="r" defTabSz="914400" rtl="0" eaLnBrk="1" fontAlgn="base" latinLnBrk="0" hangingPunct="1">
              <a:lnSpc>
                <a:spcPct val="80000"/>
              </a:lnSpc>
              <a:spcBef>
                <a:spcPts val="0"/>
              </a:spcBef>
              <a:spcAft>
                <a:spcPts val="0"/>
              </a:spcAft>
              <a:buClrTx/>
              <a:buSzTx/>
              <a:buFontTx/>
              <a:buNone/>
              <a:tabLst/>
              <a:defRPr/>
            </a:pPr>
            <a:r>
              <a:rPr lang="en-GB" sz="1050" b="1" dirty="0">
                <a:solidFill>
                  <a:srgbClr val="0F0034"/>
                </a:solidFill>
                <a:latin typeface="Calibri" panose="020F0502020204030204"/>
              </a:rPr>
              <a:t>Network </a:t>
            </a:r>
            <a:r>
              <a:rPr kumimoji="0" lang="en-GB" sz="1050" b="1" i="0" u="none" strike="noStrike" kern="1200" cap="none" spc="0" normalizeH="0" baseline="0" noProof="0" dirty="0">
                <a:ln>
                  <a:noFill/>
                </a:ln>
                <a:solidFill>
                  <a:srgbClr val="0F0034"/>
                </a:solidFill>
                <a:effectLst/>
                <a:uLnTx/>
                <a:uFillTx/>
                <a:latin typeface="Calibri" panose="020F0502020204030204"/>
              </a:rPr>
              <a:t>admin</a:t>
            </a:r>
          </a:p>
        </p:txBody>
      </p:sp>
      <p:grpSp>
        <p:nvGrpSpPr>
          <p:cNvPr id="14" name="Gruppe 13">
            <a:extLst>
              <a:ext uri="{FF2B5EF4-FFF2-40B4-BE49-F238E27FC236}">
                <a16:creationId xmlns:a16="http://schemas.microsoft.com/office/drawing/2014/main" id="{CBEC7B7D-BBA1-4EFE-8212-6E624D630759}"/>
              </a:ext>
            </a:extLst>
          </p:cNvPr>
          <p:cNvGrpSpPr/>
          <p:nvPr/>
        </p:nvGrpSpPr>
        <p:grpSpPr>
          <a:xfrm>
            <a:off x="7948899" y="2685683"/>
            <a:ext cx="2326704" cy="755388"/>
            <a:chOff x="9446676" y="2966396"/>
            <a:chExt cx="2326704" cy="755388"/>
          </a:xfrm>
        </p:grpSpPr>
        <p:grpSp>
          <p:nvGrpSpPr>
            <p:cNvPr id="12" name="Gruppe 11">
              <a:extLst>
                <a:ext uri="{FF2B5EF4-FFF2-40B4-BE49-F238E27FC236}">
                  <a16:creationId xmlns:a16="http://schemas.microsoft.com/office/drawing/2014/main" id="{2C34665B-98CE-450E-924F-5C912C1462B1}"/>
                </a:ext>
              </a:extLst>
            </p:cNvPr>
            <p:cNvGrpSpPr/>
            <p:nvPr/>
          </p:nvGrpSpPr>
          <p:grpSpPr>
            <a:xfrm>
              <a:off x="9446676" y="2966396"/>
              <a:ext cx="2326704" cy="621246"/>
              <a:chOff x="9403503" y="1608817"/>
              <a:chExt cx="2326704" cy="621246"/>
            </a:xfrm>
          </p:grpSpPr>
          <p:sp>
            <p:nvSpPr>
              <p:cNvPr id="181" name="Rectangle 142">
                <a:extLst>
                  <a:ext uri="{FF2B5EF4-FFF2-40B4-BE49-F238E27FC236}">
                    <a16:creationId xmlns:a16="http://schemas.microsoft.com/office/drawing/2014/main" id="{27804590-6E58-4F02-BC74-79975139EE0F}"/>
                  </a:ext>
                </a:extLst>
              </p:cNvPr>
              <p:cNvSpPr/>
              <p:nvPr/>
            </p:nvSpPr>
            <p:spPr>
              <a:xfrm>
                <a:off x="9650554" y="1976147"/>
                <a:ext cx="1949403" cy="253916"/>
              </a:xfrm>
              <a:prstGeom prst="rect">
                <a:avLst/>
              </a:prstGeom>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0F0034"/>
                    </a:solidFill>
                    <a:effectLst/>
                    <a:uLnTx/>
                    <a:uFillTx/>
                    <a:latin typeface="Calibri" panose="020F0502020204030204"/>
                  </a:rPr>
                  <a:t>Analysis – </a:t>
                </a:r>
                <a:r>
                  <a:rPr lang="en-GB" sz="1050" b="1" dirty="0">
                    <a:solidFill>
                      <a:srgbClr val="0F0034"/>
                    </a:solidFill>
                    <a:latin typeface="Calibri" panose="020F0502020204030204"/>
                  </a:rPr>
                  <a:t>Advise</a:t>
                </a:r>
                <a:r>
                  <a:rPr kumimoji="0" lang="en-GB" sz="1050" b="1" i="0" u="none" strike="noStrike" kern="1200" cap="none" spc="0" normalizeH="0" baseline="0" noProof="0" dirty="0">
                    <a:ln>
                      <a:noFill/>
                    </a:ln>
                    <a:solidFill>
                      <a:srgbClr val="0F0034"/>
                    </a:solidFill>
                    <a:effectLst/>
                    <a:uLnTx/>
                    <a:uFillTx/>
                    <a:latin typeface="Calibri" panose="020F0502020204030204"/>
                  </a:rPr>
                  <a:t> – </a:t>
                </a:r>
                <a:r>
                  <a:rPr kumimoji="0" lang="en-GB" sz="1050" b="1" i="0" u="none" strike="noStrike" kern="1200" cap="none" spc="0" normalizeH="0" baseline="0" noProof="0" dirty="0" err="1">
                    <a:ln>
                      <a:noFill/>
                    </a:ln>
                    <a:solidFill>
                      <a:srgbClr val="0F0034"/>
                    </a:solidFill>
                    <a:effectLst/>
                    <a:uLnTx/>
                    <a:uFillTx/>
                    <a:latin typeface="Calibri" panose="020F0502020204030204"/>
                  </a:rPr>
                  <a:t>Respons</a:t>
                </a:r>
                <a:r>
                  <a:rPr kumimoji="0" lang="en-GB" sz="1050" b="1" i="0" u="none" strike="noStrike" kern="1200" cap="none" spc="0" normalizeH="0" baseline="0" noProof="0" dirty="0">
                    <a:ln>
                      <a:noFill/>
                    </a:ln>
                    <a:solidFill>
                      <a:srgbClr val="0F0034"/>
                    </a:solidFill>
                    <a:effectLst/>
                    <a:uLnTx/>
                    <a:uFillTx/>
                    <a:latin typeface="Calibri" panose="020F0502020204030204"/>
                  </a:rPr>
                  <a:t> </a:t>
                </a:r>
              </a:p>
            </p:txBody>
          </p:sp>
          <p:sp>
            <p:nvSpPr>
              <p:cNvPr id="93" name="TekstSylinder 24">
                <a:extLst>
                  <a:ext uri="{FF2B5EF4-FFF2-40B4-BE49-F238E27FC236}">
                    <a16:creationId xmlns:a16="http://schemas.microsoft.com/office/drawing/2014/main" id="{F6CFE0FA-4D55-4C32-A642-82C23DFA4CA2}"/>
                  </a:ext>
                </a:extLst>
              </p:cNvPr>
              <p:cNvSpPr txBox="1"/>
              <p:nvPr/>
            </p:nvSpPr>
            <p:spPr>
              <a:xfrm>
                <a:off x="9403503" y="1608817"/>
                <a:ext cx="2326704"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err="1">
                    <a:ln>
                      <a:noFill/>
                    </a:ln>
                    <a:solidFill>
                      <a:srgbClr val="0F0034"/>
                    </a:solidFill>
                    <a:effectLst/>
                    <a:uLnTx/>
                    <a:uFillTx/>
                    <a:latin typeface="Calibri" panose="020F0502020204030204"/>
                    <a:ea typeface="+mn-ea"/>
                    <a:cs typeface="+mn-cs"/>
                  </a:rPr>
                  <a:t>Cybersikkerhetssenter</a:t>
                </a:r>
                <a:r>
                  <a:rPr kumimoji="0" lang="en-GB" sz="1200" b="1" i="0" u="none" strike="noStrike" kern="1200" cap="none" spc="0" normalizeH="0" baseline="0" noProof="0" dirty="0">
                    <a:ln>
                      <a:noFill/>
                    </a:ln>
                    <a:solidFill>
                      <a:srgbClr val="0F0034"/>
                    </a:solidFill>
                    <a:effectLst/>
                    <a:uLnTx/>
                    <a:uFillTx/>
                    <a:latin typeface="Calibri" panose="020F0502020204030204"/>
                    <a:ea typeface="+mn-ea"/>
                    <a:cs typeface="+mn-cs"/>
                  </a:rPr>
                  <a:t> </a:t>
                </a:r>
                <a:br>
                  <a:rPr kumimoji="0" lang="en-GB" sz="1200" b="1" i="0" u="none" strike="noStrike" kern="1200" cap="none" spc="0" normalizeH="0" baseline="0" noProof="0" dirty="0">
                    <a:ln>
                      <a:noFill/>
                    </a:ln>
                    <a:solidFill>
                      <a:srgbClr val="0F0034"/>
                    </a:solidFill>
                    <a:effectLst/>
                    <a:uLnTx/>
                    <a:uFillTx/>
                    <a:latin typeface="Calibri" panose="020F0502020204030204"/>
                    <a:ea typeface="+mn-ea"/>
                    <a:cs typeface="+mn-cs"/>
                  </a:rPr>
                </a:br>
                <a:r>
                  <a:rPr kumimoji="0" lang="en-GB" sz="1200" b="1" i="0" u="none" strike="noStrike" kern="1200" cap="none" spc="0" normalizeH="0" baseline="0" noProof="0" dirty="0">
                    <a:ln>
                      <a:noFill/>
                    </a:ln>
                    <a:solidFill>
                      <a:srgbClr val="0F0034"/>
                    </a:solidFill>
                    <a:effectLst/>
                    <a:uLnTx/>
                    <a:uFillTx/>
                    <a:latin typeface="Calibri" panose="020F0502020204030204"/>
                    <a:ea typeface="+mn-ea"/>
                    <a:cs typeface="+mn-cs"/>
                  </a:rPr>
                  <a:t>(</a:t>
                </a:r>
                <a:r>
                  <a:rPr kumimoji="0" lang="en-GB" sz="1200" b="1" i="0" u="none" strike="noStrike" kern="1200" cap="none" spc="0" normalizeH="0" baseline="0" noProof="0" dirty="0" err="1">
                    <a:ln>
                      <a:noFill/>
                    </a:ln>
                    <a:solidFill>
                      <a:srgbClr val="0F0034"/>
                    </a:solidFill>
                    <a:effectLst/>
                    <a:uLnTx/>
                    <a:uFillTx/>
                    <a:latin typeface="Calibri" panose="020F0502020204030204"/>
                    <a:ea typeface="+mn-ea"/>
                    <a:cs typeface="+mn-cs"/>
                  </a:rPr>
                  <a:t>eduCSC</a:t>
                </a:r>
                <a:r>
                  <a:rPr kumimoji="0" lang="en-GB" sz="1200" b="1" i="0" u="none" strike="noStrike" kern="1200" cap="none" spc="0" normalizeH="0" baseline="0" noProof="0" dirty="0">
                    <a:ln>
                      <a:noFill/>
                    </a:ln>
                    <a:solidFill>
                      <a:srgbClr val="0F0034"/>
                    </a:solidFill>
                    <a:effectLst/>
                    <a:uLnTx/>
                    <a:uFillTx/>
                    <a:latin typeface="Calibri" panose="020F0502020204030204"/>
                    <a:ea typeface="+mn-ea"/>
                    <a:cs typeface="+mn-cs"/>
                  </a:rPr>
                  <a:t>):</a:t>
                </a:r>
              </a:p>
            </p:txBody>
          </p:sp>
        </p:grpSp>
        <p:sp>
          <p:nvSpPr>
            <p:cNvPr id="13" name="Rektangel: avrundede hjørner 12">
              <a:extLst>
                <a:ext uri="{FF2B5EF4-FFF2-40B4-BE49-F238E27FC236}">
                  <a16:creationId xmlns:a16="http://schemas.microsoft.com/office/drawing/2014/main" id="{1F30E3E9-EA16-4750-8CCB-BC64B09FA0E9}"/>
                </a:ext>
              </a:extLst>
            </p:cNvPr>
            <p:cNvSpPr/>
            <p:nvPr/>
          </p:nvSpPr>
          <p:spPr>
            <a:xfrm>
              <a:off x="9729361" y="2984864"/>
              <a:ext cx="1869011" cy="736920"/>
            </a:xfrm>
            <a:prstGeom prst="roundRect">
              <a:avLst/>
            </a:prstGeom>
            <a:noFill/>
            <a:ln w="19050">
              <a:solidFill>
                <a:srgbClr val="6F4D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6" name="Picture 4" descr="Polarsirkelen videregående skole - Til alle nye brukere av Skype for  Business. Alle maskiner som er levert fra Polarsirkelen videregående skole,  har fått installert Skype for Business. Dette programmet krever bare at">
            <a:extLst>
              <a:ext uri="{FF2B5EF4-FFF2-40B4-BE49-F238E27FC236}">
                <a16:creationId xmlns:a16="http://schemas.microsoft.com/office/drawing/2014/main" id="{73BB4B12-2D7C-4565-9189-C319DDD6D937}"/>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9161380" y="4185686"/>
            <a:ext cx="689563" cy="689563"/>
          </a:xfrm>
          <a:prstGeom prst="rect">
            <a:avLst/>
          </a:prstGeom>
          <a:noFill/>
          <a:extLst>
            <a:ext uri="{909E8E84-426E-40DD-AFC4-6F175D3DCCD1}">
              <a14:hiddenFill xmlns:a14="http://schemas.microsoft.com/office/drawing/2010/main">
                <a:solidFill>
                  <a:srgbClr val="FFFFFF"/>
                </a:solidFill>
              </a14:hiddenFill>
            </a:ext>
          </a:extLst>
        </p:spPr>
      </p:pic>
      <p:sp>
        <p:nvSpPr>
          <p:cNvPr id="101" name="Rectangle 141">
            <a:extLst>
              <a:ext uri="{FF2B5EF4-FFF2-40B4-BE49-F238E27FC236}">
                <a16:creationId xmlns:a16="http://schemas.microsoft.com/office/drawing/2014/main" id="{D517A475-3BB4-4B07-8F4A-DFDAC22FBA2D}"/>
              </a:ext>
            </a:extLst>
          </p:cNvPr>
          <p:cNvSpPr/>
          <p:nvPr/>
        </p:nvSpPr>
        <p:spPr>
          <a:xfrm>
            <a:off x="8252242" y="5253763"/>
            <a:ext cx="2672008" cy="224805"/>
          </a:xfrm>
          <a:prstGeom prst="rect">
            <a:avLst/>
          </a:prstGeom>
        </p:spPr>
        <p:txBody>
          <a:bodyPr wrap="square">
            <a:spAutoFit/>
          </a:bodyPr>
          <a:lstStyle/>
          <a:p>
            <a:pPr marL="0" marR="0" lvl="0" indent="0" algn="l" defTabSz="914400" rtl="0" eaLnBrk="1" fontAlgn="base" latinLnBrk="0" hangingPunct="1">
              <a:lnSpc>
                <a:spcPct val="80000"/>
              </a:lnSpc>
              <a:spcBef>
                <a:spcPts val="0"/>
              </a:spcBef>
              <a:spcAft>
                <a:spcPts val="0"/>
              </a:spcAft>
              <a:buClrTx/>
              <a:buSzTx/>
              <a:buFontTx/>
              <a:buNone/>
              <a:tabLst/>
              <a:defRPr/>
            </a:pPr>
            <a:r>
              <a:rPr kumimoji="0" lang="en-GB" sz="1050" b="1" i="0" u="none" strike="noStrike" kern="1200" cap="none" spc="0" normalizeH="0" baseline="0" noProof="0" dirty="0" err="1">
                <a:ln>
                  <a:noFill/>
                </a:ln>
                <a:solidFill>
                  <a:srgbClr val="0F0034"/>
                </a:solidFill>
                <a:effectLst/>
                <a:uLnTx/>
                <a:uFillTx/>
                <a:latin typeface="Calibri" panose="020F0502020204030204"/>
                <a:ea typeface="+mn-ea"/>
                <a:cs typeface="+mn-cs"/>
              </a:rPr>
              <a:t>Støttesystem</a:t>
            </a:r>
            <a:r>
              <a:rPr kumimoji="0" lang="en-GB" sz="1050" b="1" i="0" u="none" strike="noStrike" kern="1200" cap="none" spc="0" normalizeH="0" baseline="0" noProof="0" dirty="0">
                <a:ln>
                  <a:noFill/>
                </a:ln>
                <a:solidFill>
                  <a:srgbClr val="0F0034"/>
                </a:solidFill>
                <a:effectLst/>
                <a:uLnTx/>
                <a:uFillTx/>
                <a:latin typeface="Calibri" panose="020F0502020204030204"/>
                <a:ea typeface="+mn-ea"/>
                <a:cs typeface="+mn-cs"/>
              </a:rPr>
              <a:t> for </a:t>
            </a:r>
            <a:r>
              <a:rPr kumimoji="0" lang="en-GB" sz="1050" b="1" i="0" u="none" strike="noStrike" kern="1200" cap="none" spc="0" normalizeH="0" baseline="0" noProof="0" dirty="0" err="1">
                <a:ln>
                  <a:noFill/>
                </a:ln>
                <a:solidFill>
                  <a:srgbClr val="0F0034"/>
                </a:solidFill>
                <a:effectLst/>
                <a:uLnTx/>
                <a:uFillTx/>
                <a:latin typeface="Calibri" panose="020F0502020204030204"/>
                <a:ea typeface="+mn-ea"/>
                <a:cs typeface="+mn-cs"/>
              </a:rPr>
              <a:t>sentralbord</a:t>
            </a:r>
            <a:r>
              <a:rPr kumimoji="0" lang="en-GB" sz="1050" b="1" i="0" u="none" strike="noStrike" kern="1200" cap="none" spc="0" normalizeH="0" baseline="0" noProof="0" dirty="0">
                <a:ln>
                  <a:noFill/>
                </a:ln>
                <a:solidFill>
                  <a:srgbClr val="0F0034"/>
                </a:solidFill>
                <a:effectLst/>
                <a:uLnTx/>
                <a:uFillTx/>
                <a:latin typeface="Calibri" panose="020F0502020204030204"/>
                <a:ea typeface="+mn-ea"/>
                <a:cs typeface="+mn-cs"/>
              </a:rPr>
              <a:t>/</a:t>
            </a:r>
            <a:r>
              <a:rPr kumimoji="0" lang="en-GB" sz="1050" b="1" i="0" u="none" strike="noStrike" kern="1200" cap="none" spc="0" normalizeH="0" baseline="0" noProof="0" dirty="0" err="1">
                <a:ln>
                  <a:noFill/>
                </a:ln>
                <a:solidFill>
                  <a:srgbClr val="0F0034"/>
                </a:solidFill>
                <a:effectLst/>
                <a:uLnTx/>
                <a:uFillTx/>
                <a:latin typeface="Calibri" panose="020F0502020204030204"/>
                <a:ea typeface="+mn-ea"/>
                <a:cs typeface="+mn-cs"/>
              </a:rPr>
              <a:t>kontaktsenter</a:t>
            </a:r>
            <a:endParaRPr kumimoji="0" lang="en-GB" sz="1050" b="1" i="0" u="none" strike="noStrike" kern="1200" cap="none" spc="0" normalizeH="0" baseline="0" noProof="0" dirty="0">
              <a:ln>
                <a:noFill/>
              </a:ln>
              <a:solidFill>
                <a:srgbClr val="0F0034"/>
              </a:solidFill>
              <a:effectLst/>
              <a:uLnTx/>
              <a:uFillTx/>
              <a:latin typeface="Calibri" panose="020F0502020204030204"/>
              <a:ea typeface="+mn-ea"/>
              <a:cs typeface="+mn-cs"/>
            </a:endParaRPr>
          </a:p>
        </p:txBody>
      </p:sp>
      <p:sp>
        <p:nvSpPr>
          <p:cNvPr id="103" name="Rectangle 141">
            <a:extLst>
              <a:ext uri="{FF2B5EF4-FFF2-40B4-BE49-F238E27FC236}">
                <a16:creationId xmlns:a16="http://schemas.microsoft.com/office/drawing/2014/main" id="{7BA9916C-9B63-4D91-A7C3-225C05A72A60}"/>
              </a:ext>
            </a:extLst>
          </p:cNvPr>
          <p:cNvSpPr/>
          <p:nvPr/>
        </p:nvSpPr>
        <p:spPr>
          <a:xfrm>
            <a:off x="8285791" y="4986285"/>
            <a:ext cx="2052306" cy="224805"/>
          </a:xfrm>
          <a:prstGeom prst="rect">
            <a:avLst/>
          </a:prstGeom>
        </p:spPr>
        <p:txBody>
          <a:bodyPr wrap="square">
            <a:spAutoFit/>
          </a:bodyPr>
          <a:lstStyle/>
          <a:p>
            <a:pPr marL="0" marR="0" lvl="0" indent="0" algn="l" defTabSz="914400" rtl="0" eaLnBrk="1" fontAlgn="base" latinLnBrk="0" hangingPunct="1">
              <a:lnSpc>
                <a:spcPct val="80000"/>
              </a:lnSpc>
              <a:spcBef>
                <a:spcPts val="0"/>
              </a:spcBef>
              <a:spcAft>
                <a:spcPts val="0"/>
              </a:spcAft>
              <a:buClrTx/>
              <a:buSzTx/>
              <a:buFontTx/>
              <a:buNone/>
              <a:tabLst/>
              <a:defRPr/>
            </a:pPr>
            <a:r>
              <a:rPr kumimoji="0" lang="en-GB" sz="1050" b="1" i="0" u="none" strike="noStrike" kern="1200" cap="none" spc="0" normalizeH="0" baseline="0" noProof="0" dirty="0" err="1">
                <a:ln>
                  <a:noFill/>
                </a:ln>
                <a:solidFill>
                  <a:srgbClr val="0F0034"/>
                </a:solidFill>
                <a:effectLst/>
                <a:uLnTx/>
                <a:uFillTx/>
                <a:latin typeface="Calibri" panose="020F0502020204030204"/>
                <a:ea typeface="+mn-ea"/>
                <a:cs typeface="+mn-cs"/>
              </a:rPr>
              <a:t>Sanntid</a:t>
            </a:r>
            <a:r>
              <a:rPr kumimoji="0" lang="en-GB" sz="1050" b="1" i="0" u="none" strike="noStrike" kern="1200" cap="none" spc="0" normalizeH="0" baseline="0" noProof="0" dirty="0">
                <a:ln>
                  <a:noFill/>
                </a:ln>
                <a:solidFill>
                  <a:srgbClr val="0F0034"/>
                </a:solidFill>
                <a:effectLst/>
                <a:uLnTx/>
                <a:uFillTx/>
                <a:latin typeface="Calibri" panose="020F0502020204030204"/>
                <a:ea typeface="+mn-ea"/>
                <a:cs typeface="+mn-cs"/>
              </a:rPr>
              <a:t> tale</a:t>
            </a:r>
          </a:p>
        </p:txBody>
      </p:sp>
      <p:sp>
        <p:nvSpPr>
          <p:cNvPr id="10" name="Tittel 9">
            <a:extLst>
              <a:ext uri="{FF2B5EF4-FFF2-40B4-BE49-F238E27FC236}">
                <a16:creationId xmlns:a16="http://schemas.microsoft.com/office/drawing/2014/main" id="{0C234A38-CF1A-B0FC-8520-F8AEB5028232}"/>
              </a:ext>
            </a:extLst>
          </p:cNvPr>
          <p:cNvSpPr>
            <a:spLocks noGrp="1"/>
          </p:cNvSpPr>
          <p:nvPr>
            <p:ph type="title" idx="4294967295"/>
          </p:nvPr>
        </p:nvSpPr>
        <p:spPr>
          <a:xfrm>
            <a:off x="554196" y="276013"/>
            <a:ext cx="10515600" cy="702905"/>
          </a:xfrm>
        </p:spPr>
        <p:txBody>
          <a:bodyPr>
            <a:normAutofit/>
          </a:bodyPr>
          <a:lstStyle/>
          <a:p>
            <a:r>
              <a:rPr lang="en-GB" dirty="0"/>
              <a:t>Services</a:t>
            </a:r>
          </a:p>
        </p:txBody>
      </p:sp>
    </p:spTree>
    <p:extLst>
      <p:ext uri="{BB962C8B-B14F-4D97-AF65-F5344CB8AC3E}">
        <p14:creationId xmlns:p14="http://schemas.microsoft.com/office/powerpoint/2010/main" val="19485720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239">
        <p159:morph option="byObject"/>
      </p:transition>
    </mc:Choice>
    <mc:Fallback xmlns="">
      <p:transition spd="slow" advTm="1239">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9D3578-33E5-F64F-8985-DCB03C6F2557}"/>
              </a:ext>
            </a:extLst>
          </p:cNvPr>
          <p:cNvSpPr>
            <a:spLocks noGrp="1"/>
          </p:cNvSpPr>
          <p:nvPr>
            <p:ph type="title"/>
          </p:nvPr>
        </p:nvSpPr>
        <p:spPr>
          <a:xfrm>
            <a:off x="838199" y="365125"/>
            <a:ext cx="10709189" cy="1325563"/>
          </a:xfrm>
        </p:spPr>
        <p:txBody>
          <a:bodyPr/>
          <a:lstStyle/>
          <a:p>
            <a:r>
              <a:rPr lang="en-GB" dirty="0"/>
              <a:t>A Shared Services for IAM – Vision 2018</a:t>
            </a:r>
          </a:p>
        </p:txBody>
      </p:sp>
      <p:graphicFrame>
        <p:nvGraphicFramePr>
          <p:cNvPr id="2" name="Plassholder for innhold 1">
            <a:extLst>
              <a:ext uri="{FF2B5EF4-FFF2-40B4-BE49-F238E27FC236}">
                <a16:creationId xmlns:a16="http://schemas.microsoft.com/office/drawing/2014/main" id="{A8930D90-8093-3097-8C65-CE5264D38615}"/>
              </a:ext>
            </a:extLst>
          </p:cNvPr>
          <p:cNvGraphicFramePr>
            <a:graphicFrameLocks noGrp="1"/>
          </p:cNvGraphicFramePr>
          <p:nvPr>
            <p:ph idx="1"/>
          </p:nvPr>
        </p:nvGraphicFramePr>
        <p:xfrm>
          <a:off x="838200" y="1844675"/>
          <a:ext cx="901337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6E678877-651F-0B46-8B97-F4963CC5712E}"/>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CED98-36FF-4071-B8BE-11521095F12C}" type="slidenum">
              <a:rPr lang="nb-NO" smtClean="0"/>
              <a:pPr/>
              <a:t>8</a:t>
            </a:fld>
            <a:endParaRPr lang="nb-NO"/>
          </a:p>
        </p:txBody>
      </p:sp>
    </p:spTree>
    <p:extLst>
      <p:ext uri="{BB962C8B-B14F-4D97-AF65-F5344CB8AC3E}">
        <p14:creationId xmlns:p14="http://schemas.microsoft.com/office/powerpoint/2010/main" val="401093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7A92E-4AF3-A1C1-9C55-0F6D9E05FA3F}"/>
            </a:ext>
          </a:extLst>
        </p:cNvPr>
        <p:cNvGrpSpPr/>
        <p:nvPr/>
      </p:nvGrpSpPr>
      <p:grpSpPr>
        <a:xfrm>
          <a:off x="0" y="0"/>
          <a:ext cx="0" cy="0"/>
          <a:chOff x="0" y="0"/>
          <a:chExt cx="0" cy="0"/>
        </a:xfrm>
      </p:grpSpPr>
      <p:pic>
        <p:nvPicPr>
          <p:cNvPr id="9" name="Bilde 8" descr="Et bilde som inneholder tekst, skjermbilde, Nettside, programvare&#10;&#10;Automatisk generert beskrivelse">
            <a:extLst>
              <a:ext uri="{FF2B5EF4-FFF2-40B4-BE49-F238E27FC236}">
                <a16:creationId xmlns:a16="http://schemas.microsoft.com/office/drawing/2014/main" id="{4EF99D9F-38AC-F531-18F3-6FDAD869BF90}"/>
              </a:ext>
            </a:extLst>
          </p:cNvPr>
          <p:cNvPicPr>
            <a:picLocks noChangeAspect="1"/>
          </p:cNvPicPr>
          <p:nvPr/>
        </p:nvPicPr>
        <p:blipFill>
          <a:blip r:embed="rId3"/>
          <a:srcRect l="14795" t="19430" r="19079" b="15484"/>
          <a:stretch/>
        </p:blipFill>
        <p:spPr>
          <a:xfrm>
            <a:off x="1069428" y="403840"/>
            <a:ext cx="10166132" cy="5954918"/>
          </a:xfrm>
          <a:prstGeom prst="rect">
            <a:avLst/>
          </a:prstGeom>
        </p:spPr>
      </p:pic>
    </p:spTree>
    <p:extLst>
      <p:ext uri="{BB962C8B-B14F-4D97-AF65-F5344CB8AC3E}">
        <p14:creationId xmlns:p14="http://schemas.microsoft.com/office/powerpoint/2010/main" val="3401481972"/>
      </p:ext>
    </p:extLst>
  </p:cSld>
  <p:clrMapOvr>
    <a:masterClrMapping/>
  </p:clrMapOvr>
</p:sld>
</file>

<file path=ppt/theme/theme1.xml><?xml version="1.0" encoding="utf-8"?>
<a:theme xmlns:a="http://schemas.openxmlformats.org/drawingml/2006/main" name="Office-tema">
  <a:themeElements>
    <a:clrScheme name="Egendefinert 1">
      <a:dk1>
        <a:srgbClr val="000000"/>
      </a:dk1>
      <a:lt1>
        <a:srgbClr val="FFFFFF"/>
      </a:lt1>
      <a:dk2>
        <a:srgbClr val="44546A"/>
      </a:dk2>
      <a:lt2>
        <a:srgbClr val="E7E6E6"/>
      </a:lt2>
      <a:accent1>
        <a:srgbClr val="0D0034"/>
      </a:accent1>
      <a:accent2>
        <a:srgbClr val="6D4BFA"/>
      </a:accent2>
      <a:accent3>
        <a:srgbClr val="B4B0FA"/>
      </a:accent3>
      <a:accent4>
        <a:srgbClr val="F2F1FC"/>
      </a:accent4>
      <a:accent5>
        <a:srgbClr val="0DBB82"/>
      </a:accent5>
      <a:accent6>
        <a:srgbClr val="A2E3BE"/>
      </a:accent6>
      <a:hlink>
        <a:srgbClr val="6D4BFA"/>
      </a:hlink>
      <a:folHlink>
        <a:srgbClr val="FF94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G-Sikt standard presentation februar23" id="{12172F88-7DF2-664B-AFEC-423753076871}" vid="{ED238736-2F67-D645-9D1C-83E39920F828}"/>
    </a:ext>
  </a:extLst>
</a:theme>
</file>

<file path=ppt/theme/theme2.xml><?xml version="1.0" encoding="utf-8"?>
<a:theme xmlns:a="http://schemas.openxmlformats.org/drawingml/2006/main" name="Egendefinert utforming">
  <a:themeElements>
    <a:clrScheme name="Egendefinert 1">
      <a:dk1>
        <a:srgbClr val="000000"/>
      </a:dk1>
      <a:lt1>
        <a:srgbClr val="FFFFFF"/>
      </a:lt1>
      <a:dk2>
        <a:srgbClr val="44546A"/>
      </a:dk2>
      <a:lt2>
        <a:srgbClr val="E7E6E6"/>
      </a:lt2>
      <a:accent1>
        <a:srgbClr val="0D0034"/>
      </a:accent1>
      <a:accent2>
        <a:srgbClr val="6D4BFA"/>
      </a:accent2>
      <a:accent3>
        <a:srgbClr val="B4B0FA"/>
      </a:accent3>
      <a:accent4>
        <a:srgbClr val="F2F1FC"/>
      </a:accent4>
      <a:accent5>
        <a:srgbClr val="0DBB82"/>
      </a:accent5>
      <a:accent6>
        <a:srgbClr val="A2E3BE"/>
      </a:accent6>
      <a:hlink>
        <a:srgbClr val="6D4BFA"/>
      </a:hlink>
      <a:folHlink>
        <a:srgbClr val="FF94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G-Sikt standard presentation februar23" id="{12172F88-7DF2-664B-AFEC-423753076871}" vid="{2DF1A7B6-7A9F-684E-B758-3B745224D122}"/>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13–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5c0d285-5c28-4e59-bd29-37142c42b31b">
      <UserInfo>
        <DisplayName>Helga Johnsen Meisfjord</DisplayName>
        <AccountId>268</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8095388C596FBC42B865C82DEA9140C1" ma:contentTypeVersion="6" ma:contentTypeDescription="Opprett et nytt dokument." ma:contentTypeScope="" ma:versionID="530fcc9c3262c2bcf67b1e6234c92627">
  <xsd:schema xmlns:xsd="http://www.w3.org/2001/XMLSchema" xmlns:xs="http://www.w3.org/2001/XMLSchema" xmlns:p="http://schemas.microsoft.com/office/2006/metadata/properties" xmlns:ns2="c8ce56ae-2066-4f69-b637-b24c7241fad3" xmlns:ns3="95c0d285-5c28-4e59-bd29-37142c42b31b" targetNamespace="http://schemas.microsoft.com/office/2006/metadata/properties" ma:root="true" ma:fieldsID="16aacecc0e225149c355271df09e7495" ns2:_="" ns3:_="">
    <xsd:import namespace="c8ce56ae-2066-4f69-b637-b24c7241fad3"/>
    <xsd:import namespace="95c0d285-5c28-4e59-bd29-37142c42b31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ce56ae-2066-4f69-b637-b24c7241fa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c0d285-5c28-4e59-bd29-37142c42b31b"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F546E6-F6B5-4916-9DA8-B81E0A729699}">
  <ds:schemaRefs>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c8ce56ae-2066-4f69-b637-b24c7241fad3"/>
    <ds:schemaRef ds:uri="http://purl.org/dc/elements/1.1/"/>
    <ds:schemaRef ds:uri="http://schemas.openxmlformats.org/package/2006/metadata/core-properties"/>
    <ds:schemaRef ds:uri="95c0d285-5c28-4e59-bd29-37142c42b31b"/>
    <ds:schemaRef ds:uri="http://purl.org/dc/dcmitype/"/>
    <ds:schemaRef ds:uri="http://purl.org/dc/terms/"/>
  </ds:schemaRefs>
</ds:datastoreItem>
</file>

<file path=customXml/itemProps2.xml><?xml version="1.0" encoding="utf-8"?>
<ds:datastoreItem xmlns:ds="http://schemas.openxmlformats.org/officeDocument/2006/customXml" ds:itemID="{5640AD19-9599-45C3-BEF3-BF34E12AFB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ce56ae-2066-4f69-b637-b24c7241fad3"/>
    <ds:schemaRef ds:uri="95c0d285-5c28-4e59-bd29-37142c42b3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E1380E-6118-4356-A881-67047CF591C1}">
  <ds:schemaRefs>
    <ds:schemaRef ds:uri="http://schemas.microsoft.com/sharepoint/v3/contenttype/forms"/>
  </ds:schemaRefs>
</ds:datastoreItem>
</file>

<file path=docMetadata/LabelInfo.xml><?xml version="1.0" encoding="utf-8"?>
<clbl:labelList xmlns:clbl="http://schemas.microsoft.com/office/2020/mipLabelMetadata">
  <clbl:label id="{cb342146-7965-425e-83ab-88f8ecb99e0d}" enabled="0" method="" siteId="{cb342146-7965-425e-83ab-88f8ecb99e0d}" removed="1"/>
</clbl:labelList>
</file>

<file path=docProps/app.xml><?xml version="1.0" encoding="utf-8"?>
<Properties xmlns="http://schemas.openxmlformats.org/officeDocument/2006/extended-properties" xmlns:vt="http://schemas.openxmlformats.org/officeDocument/2006/docPropsVTypes">
  <Template>Office-tema</Template>
  <TotalTime>23320</TotalTime>
  <Words>2661</Words>
  <Application>Microsoft Macintosh PowerPoint</Application>
  <PresentationFormat>Widescreen</PresentationFormat>
  <Paragraphs>335</Paragraphs>
  <Slides>32</Slides>
  <Notes>25</Notes>
  <HiddenSlides>5</HiddenSlides>
  <MMClips>0</MMClips>
  <ScaleCrop>false</ScaleCrop>
  <HeadingPairs>
    <vt:vector size="6" baseType="variant">
      <vt:variant>
        <vt:lpstr>Brukte skrifter</vt:lpstr>
      </vt:variant>
      <vt:variant>
        <vt:i4>11</vt:i4>
      </vt:variant>
      <vt:variant>
        <vt:lpstr>Tema</vt:lpstr>
      </vt:variant>
      <vt:variant>
        <vt:i4>2</vt:i4>
      </vt:variant>
      <vt:variant>
        <vt:lpstr>Lysbildetitler</vt:lpstr>
      </vt:variant>
      <vt:variant>
        <vt:i4>32</vt:i4>
      </vt:variant>
    </vt:vector>
  </HeadingPairs>
  <TitlesOfParts>
    <vt:vector size="45" baseType="lpstr">
      <vt:lpstr>Aptos</vt:lpstr>
      <vt:lpstr>Arial</vt:lpstr>
      <vt:lpstr>Calibri</vt:lpstr>
      <vt:lpstr>Courier New</vt:lpstr>
      <vt:lpstr>Haffer</vt:lpstr>
      <vt:lpstr>Heffer</vt:lpstr>
      <vt:lpstr>Maven Pro</vt:lpstr>
      <vt:lpstr>Maven Pro ExtraBold</vt:lpstr>
      <vt:lpstr>Maven Pro Medium</vt:lpstr>
      <vt:lpstr>Maven Pro SemiBold</vt:lpstr>
      <vt:lpstr>Roboto</vt:lpstr>
      <vt:lpstr>Office-tema</vt:lpstr>
      <vt:lpstr>Egendefinert utforming</vt:lpstr>
      <vt:lpstr>A “Shared IAM”  solution for Norway´s higher education</vt:lpstr>
      <vt:lpstr>PowerPoint-presentasjon</vt:lpstr>
      <vt:lpstr>About Sikt </vt:lpstr>
      <vt:lpstr>Sikt’s Mission  </vt:lpstr>
      <vt:lpstr>Target group</vt:lpstr>
      <vt:lpstr>The ministry’s goals for Sikt</vt:lpstr>
      <vt:lpstr>Services</vt:lpstr>
      <vt:lpstr>A Shared Services for IAM – Vision 2018</vt:lpstr>
      <vt:lpstr>PowerPoint-presentasjon</vt:lpstr>
      <vt:lpstr>The Search for a Solution </vt:lpstr>
      <vt:lpstr>PowerPoint-presentasjon</vt:lpstr>
      <vt:lpstr>Some Principles we have followed</vt:lpstr>
      <vt:lpstr>Basic principles:  “Shared IAM” is the authoritative source for identities and the provided access rights.   There must exist clear source data for all provided accesses </vt:lpstr>
      <vt:lpstr>Team up with a customer which has the same goal as the common vision!</vt:lpstr>
      <vt:lpstr>PowerPoint-presentasjon</vt:lpstr>
      <vt:lpstr>PowerPoint-presentasjon</vt:lpstr>
      <vt:lpstr>«Shared IAM» is for all Higher Education institutions, institutes and similar sorting under Dep. of education in Norway  «Shared IAM» is now rolled out as cloud service to the following 11 institutions:  UiB, OsloMet, HiM, UiT, NORD, Met. inst, USN, NMBU, AHO, HiVolda and UiS   Employees:        30 591*)  Students:          137 070*)      Guests, ext:         31 701        Totalt:                 199 362**)  Roll-out in progress at:    * Samisk høyskole  * HVL  </vt:lpstr>
      <vt:lpstr>Implementation Challenges</vt:lpstr>
      <vt:lpstr>Statements</vt:lpstr>
      <vt:lpstr>Our Implementation Strategy</vt:lpstr>
      <vt:lpstr>Implementations Examples</vt:lpstr>
      <vt:lpstr>Lessons Learned</vt:lpstr>
      <vt:lpstr>Challenges with Institutional Autonomy</vt:lpstr>
      <vt:lpstr>Data Quality and Mobility</vt:lpstr>
      <vt:lpstr>PowerPoint-presentasjon</vt:lpstr>
      <vt:lpstr>PowerPoint-presentasjon</vt:lpstr>
      <vt:lpstr>PowerPoint-presentasjon</vt:lpstr>
      <vt:lpstr>Security Implications</vt:lpstr>
      <vt:lpstr>PowerPoint-presentasjon</vt:lpstr>
      <vt:lpstr>Mission Accomplished</vt:lpstr>
      <vt:lpstr>Question and Discussions</vt:lpstr>
      <vt:lpstr>eduCause 2024 - Pitch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Kjell Johan Sivertsen</dc:creator>
  <cp:lastModifiedBy>Kjell Johan Sivertsen</cp:lastModifiedBy>
  <cp:revision>5</cp:revision>
  <dcterms:created xsi:type="dcterms:W3CDTF">2025-05-02T06:10:57Z</dcterms:created>
  <dcterms:modified xsi:type="dcterms:W3CDTF">2025-06-08T10:33:12Z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0x0101008095388C596FBC42B865C82DEA9140C1</vt:lpwstr>
  </property>
  <property fmtid="{D5CDD505-2E9C-101B-9397-08002B2CF9AE}" pid="3" name="MediaServiceImageTags">
    <vt:lpwstr/>
  </property>
</Properties>
</file>