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omments/modernComment_119_77159632.xml" ContentType="application/vnd.ms-powerpoint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316" r:id="rId4"/>
    <p:sldId id="317" r:id="rId5"/>
    <p:sldId id="281" r:id="rId6"/>
    <p:sldId id="262" r:id="rId7"/>
    <p:sldId id="297" r:id="rId8"/>
    <p:sldId id="298" r:id="rId9"/>
    <p:sldId id="263" r:id="rId10"/>
    <p:sldId id="270" r:id="rId11"/>
    <p:sldId id="306" r:id="rId12"/>
    <p:sldId id="278" r:id="rId13"/>
    <p:sldId id="283" r:id="rId14"/>
    <p:sldId id="284" r:id="rId15"/>
    <p:sldId id="301" r:id="rId16"/>
    <p:sldId id="304" r:id="rId17"/>
    <p:sldId id="313" r:id="rId18"/>
    <p:sldId id="319" r:id="rId19"/>
    <p:sldId id="299" r:id="rId20"/>
    <p:sldId id="318" r:id="rId21"/>
    <p:sldId id="312" r:id="rId22"/>
    <p:sldId id="273" r:id="rId23"/>
  </p:sldIdLst>
  <p:sldSz cx="12192000" cy="6858000"/>
  <p:notesSz cx="6858000" cy="9144000"/>
  <p:embeddedFontLst>
    <p:embeddedFont>
      <p:font typeface="Figtree" pitchFamily="2" charset="0"/>
      <p:regular r:id="rId25"/>
      <p:bold r:id="rId26"/>
      <p:italic r:id="rId27"/>
      <p:boldItalic r:id="rId28"/>
    </p:embeddedFont>
    <p:embeddedFont>
      <p:font typeface="Figtree Medium" pitchFamily="2" charset="0"/>
      <p:regular r:id="rId29"/>
      <p:italic r:id="rId30"/>
    </p:embeddedFont>
    <p:embeddedFont>
      <p:font typeface="Figtree SemiBold" pitchFamily="2" charset="0"/>
      <p:regular r:id="rId31"/>
      <p:bold r:id="rId32"/>
      <p:italic r:id="rId33"/>
      <p:boldItalic r:id="rId34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5138B0-E936-9BA6-755B-92417EA9FEF9}" name="Pål Axelsson" initials="PA" userId="3e88558ea14230a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833"/>
    <a:srgbClr val="F05523"/>
    <a:srgbClr val="007633"/>
    <a:srgbClr val="EDF1F4"/>
    <a:srgbClr val="DDECD7"/>
    <a:srgbClr val="8EE1A9"/>
    <a:srgbClr val="00B561"/>
    <a:srgbClr val="CAD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62" autoAdjust="0"/>
    <p:restoredTop sz="94760" autoAdjust="0"/>
  </p:normalViewPr>
  <p:slideViewPr>
    <p:cSldViewPr snapToGrid="0">
      <p:cViewPr varScale="1">
        <p:scale>
          <a:sx n="80" d="100"/>
          <a:sy n="80" d="100"/>
        </p:scale>
        <p:origin x="208" y="816"/>
      </p:cViewPr>
      <p:guideLst/>
    </p:cSldViewPr>
  </p:slideViewPr>
  <p:outlineViewPr>
    <p:cViewPr>
      <p:scale>
        <a:sx n="33" d="100"/>
        <a:sy n="33" d="100"/>
      </p:scale>
      <p:origin x="0" y="-372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microsoft.com/office/2018/10/relationships/authors" Target="authors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_119_7715963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3FBD12-E2E6-4593-A489-91BF1E5090AF}" authorId="{7A5138B0-E936-9BA6-755B-92417EA9FEF9}" created="2025-05-19T05:59:14.247">
    <pc:sldMkLst xmlns:pc="http://schemas.microsoft.com/office/powerpoint/2013/main/command">
      <pc:docMk/>
      <pc:sldMk cId="1997903410" sldId="281"/>
    </pc:sldMkLst>
    <p188:txBody>
      <a:bodyPr/>
      <a:lstStyle/>
      <a:p>
        <a:r>
          <a:rPr lang="sv-SE"/>
          <a:t>Onödig bild...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5/21/25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9915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03285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2025-05-21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2025-05-21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2025-05-21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2025-05-21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2025-05-21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2025-05-21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1833D8-186B-5317-7FCA-A85C1F4EF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2ADBBD-DBC8-FE3B-98EC-3CE2C2765D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0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 flipH="1">
            <a:off x="609600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9E70-23D1-28E2-686D-CAE0C92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0CEA1-271A-D9E3-AE7A-E93932109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5964-6C99-A390-1543-D5DADFFC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31322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96C27-340C-6B49-B1B7-E075F41C6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35681E-3451-EA4B-95F4-3FFC8DDC0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2875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2025-05-21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74" r:id="rId8"/>
    <p:sldLayoutId id="2147483661" r:id="rId9"/>
    <p:sldLayoutId id="2147483663" r:id="rId10"/>
    <p:sldLayoutId id="2147483667" r:id="rId11"/>
    <p:sldLayoutId id="2147483666" r:id="rId12"/>
    <p:sldLayoutId id="2147483671" r:id="rId13"/>
    <p:sldLayoutId id="2147483685" r:id="rId14"/>
    <p:sldLayoutId id="2147483660" r:id="rId15"/>
    <p:sldLayoutId id="2147483686" r:id="rId16"/>
    <p:sldLayoutId id="2147483662" r:id="rId17"/>
    <p:sldLayoutId id="2147483673" r:id="rId18"/>
    <p:sldLayoutId id="2147483664" r:id="rId19"/>
    <p:sldLayoutId id="2147483665" r:id="rId20"/>
    <p:sldLayoutId id="2147483670" r:id="rId21"/>
    <p:sldLayoutId id="2147483687" r:id="rId22"/>
    <p:sldLayoutId id="2147483675" r:id="rId23"/>
    <p:sldLayoutId id="2147483689" r:id="rId24"/>
    <p:sldLayoutId id="2147483676" r:id="rId25"/>
    <p:sldLayoutId id="2147483677" r:id="rId26"/>
    <p:sldLayoutId id="2147483678" r:id="rId27"/>
    <p:sldLayoutId id="2147483679" r:id="rId28"/>
    <p:sldLayoutId id="2147483688" r:id="rId29"/>
    <p:sldLayoutId id="2147483652" r:id="rId30"/>
    <p:sldLayoutId id="2147483669" r:id="rId31"/>
    <p:sldLayoutId id="2147483653" r:id="rId32"/>
    <p:sldLayoutId id="2147483654" r:id="rId33"/>
    <p:sldLayoutId id="2147483655" r:id="rId34"/>
    <p:sldLayoutId id="2147483657" r:id="rId35"/>
    <p:sldLayoutId id="2147483668" r:id="rId36"/>
    <p:sldLayoutId id="2147483690" r:id="rId3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5.emf"/><Relationship Id="rId7" Type="http://schemas.openxmlformats.org/officeDocument/2006/relationships/image" Target="../media/image48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hyperlink" Target="mailto:fredrik.domeij@umu.se" TargetMode="Externa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orcid.org/" TargetMode="Externa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9_77159632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emf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9439275" cy="2133599"/>
          </a:xfrm>
        </p:spPr>
        <p:txBody>
          <a:bodyPr>
            <a:normAutofit/>
          </a:bodyPr>
          <a:lstStyle/>
          <a:p>
            <a:r>
              <a:rPr lang="en-GB" sz="4000" b="1" noProof="0" dirty="0">
                <a:latin typeface="+mn-lt"/>
              </a:rPr>
              <a:t>Enabling Cross-Border Access to Ladok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9144000" cy="1828800"/>
          </a:xfrm>
        </p:spPr>
        <p:txBody>
          <a:bodyPr/>
          <a:lstStyle/>
          <a:p>
            <a:r>
              <a:rPr lang="en-GB" noProof="0" dirty="0">
                <a:latin typeface="+mn-lt"/>
              </a:rPr>
              <a:t>Fredrik Domeij, Ladok Consortium</a:t>
            </a:r>
          </a:p>
          <a:p>
            <a:r>
              <a:rPr lang="en-GB" noProof="0" dirty="0">
                <a:latin typeface="+mn-lt"/>
              </a:rPr>
              <a:t>Pål Axelsson, Sunet</a:t>
            </a:r>
          </a:p>
          <a:p>
            <a:r>
              <a:rPr lang="en-GB" noProof="0" dirty="0">
                <a:latin typeface="+mn-lt"/>
              </a:rPr>
              <a:t>TNC25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noProof="0" dirty="0"/>
              <a:t>2025-06-11</a:t>
            </a:r>
          </a:p>
        </p:txBody>
      </p:sp>
      <p:pic>
        <p:nvPicPr>
          <p:cNvPr id="4" name="Bildobjekt 2" descr="En bild som visar symbol, Grafik&#10;&#10;AI-genererat innehåll kan vara felaktigt.">
            <a:extLst>
              <a:ext uri="{FF2B5EF4-FFF2-40B4-BE49-F238E27FC236}">
                <a16:creationId xmlns:a16="http://schemas.microsoft.com/office/drawing/2014/main" id="{3442FF26-E5FD-67C7-5DF0-D4819F9D7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1168" y="365125"/>
            <a:ext cx="952633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FAA1-8CCA-4CC8-6E82-846F8620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+mn-lt"/>
              </a:rPr>
              <a:t>Account Linking in Ladok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EB53F-A41A-BA06-40B0-C789507D07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i="1" noProof="0" dirty="0">
                <a:latin typeface="+mn-lt"/>
              </a:rPr>
              <a:t>To </a:t>
            </a:r>
            <a:r>
              <a:rPr lang="en-GB" sz="2000" b="1" i="1" noProof="0" dirty="0">
                <a:solidFill>
                  <a:srgbClr val="005833"/>
                </a:solidFill>
                <a:latin typeface="+mn-lt"/>
              </a:rPr>
              <a:t>link an external user account </a:t>
            </a:r>
            <a:r>
              <a:rPr lang="en-GB" sz="2000" i="1" noProof="0" dirty="0">
                <a:latin typeface="+mn-lt"/>
              </a:rPr>
              <a:t>to a user identity in a system, </a:t>
            </a:r>
            <a:r>
              <a:rPr lang="en-GB" sz="2000" b="1" i="1" dirty="0">
                <a:solidFill>
                  <a:srgbClr val="005833"/>
                </a:solidFill>
                <a:latin typeface="+mn-lt"/>
              </a:rPr>
              <a:t>allowing </a:t>
            </a:r>
            <a:r>
              <a:rPr lang="en-GB" sz="2000" b="1" i="1" noProof="0" dirty="0">
                <a:solidFill>
                  <a:srgbClr val="005833"/>
                </a:solidFill>
                <a:latin typeface="+mn-lt"/>
              </a:rPr>
              <a:t>access</a:t>
            </a:r>
            <a:r>
              <a:rPr lang="en-GB" sz="2000" i="1" noProof="0" dirty="0">
                <a:latin typeface="+mn-lt"/>
              </a:rPr>
              <a:t> using the </a:t>
            </a:r>
            <a:r>
              <a:rPr lang="en-GB" sz="2000" b="1" i="1" noProof="0" dirty="0">
                <a:solidFill>
                  <a:srgbClr val="005833"/>
                </a:solidFill>
                <a:latin typeface="+mn-lt"/>
              </a:rPr>
              <a:t>external account</a:t>
            </a:r>
          </a:p>
          <a:p>
            <a:pPr marL="0" indent="0">
              <a:buNone/>
            </a:pPr>
            <a:endParaRPr lang="en-GB" sz="2000" b="1" noProof="0" dirty="0">
              <a:solidFill>
                <a:srgbClr val="005833"/>
              </a:solidFill>
              <a:latin typeface="+mn-lt"/>
            </a:endParaRPr>
          </a:p>
          <a:p>
            <a:pPr marL="0" indent="0">
              <a:buNone/>
            </a:pPr>
            <a:r>
              <a:rPr lang="en-GB" sz="2000" b="1" noProof="0" dirty="0">
                <a:solidFill>
                  <a:srgbClr val="005833"/>
                </a:solidFill>
                <a:latin typeface="+mn-lt"/>
              </a:rPr>
              <a:t>Before </a:t>
            </a:r>
            <a:r>
              <a:rPr lang="en-GB" sz="2000" noProof="0" dirty="0">
                <a:latin typeface="+mn-lt"/>
              </a:rPr>
              <a:t>returning home:</a:t>
            </a:r>
            <a:endParaRPr lang="en-GB" sz="2400" noProof="0" dirty="0">
              <a:latin typeface="+mn-lt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1800" b="1" noProof="0" dirty="0">
                <a:solidFill>
                  <a:srgbClr val="005833"/>
                </a:solidFill>
                <a:latin typeface="+mn-lt"/>
              </a:rPr>
              <a:t>Log in </a:t>
            </a:r>
            <a:r>
              <a:rPr lang="en-GB" sz="1800" noProof="0" dirty="0">
                <a:latin typeface="+mn-lt"/>
              </a:rPr>
              <a:t>from a </a:t>
            </a:r>
            <a:r>
              <a:rPr lang="en-GB" sz="1800" b="1" noProof="0" dirty="0">
                <a:solidFill>
                  <a:srgbClr val="005833"/>
                </a:solidFill>
                <a:latin typeface="+mn-lt"/>
              </a:rPr>
              <a:t>Swedish university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noProof="0" dirty="0">
                <a:latin typeface="+mn-lt"/>
              </a:rPr>
              <a:t>Account Linking</a:t>
            </a:r>
          </a:p>
          <a:p>
            <a:pPr lvl="2"/>
            <a:r>
              <a:rPr lang="en-GB" sz="1800" noProof="0" dirty="0">
                <a:latin typeface="+mn-lt"/>
              </a:rPr>
              <a:t>Without logging out, </a:t>
            </a:r>
            <a:r>
              <a:rPr lang="en-GB" sz="1800" b="1" noProof="0" dirty="0">
                <a:solidFill>
                  <a:srgbClr val="005833"/>
                </a:solidFill>
                <a:latin typeface="+mn-lt"/>
              </a:rPr>
              <a:t>authenticate using another login method</a:t>
            </a:r>
          </a:p>
          <a:p>
            <a:pPr lvl="2"/>
            <a:r>
              <a:rPr lang="en-GB" sz="1800" noProof="0" dirty="0">
                <a:latin typeface="+mn-lt"/>
              </a:rPr>
              <a:t>The </a:t>
            </a:r>
            <a:r>
              <a:rPr lang="en-GB" sz="1800" b="1" noProof="0" dirty="0">
                <a:solidFill>
                  <a:srgbClr val="005833"/>
                </a:solidFill>
                <a:latin typeface="+mn-lt"/>
              </a:rPr>
              <a:t>user identifier </a:t>
            </a:r>
            <a:r>
              <a:rPr lang="en-GB" sz="1800" noProof="0" dirty="0">
                <a:latin typeface="+mn-lt"/>
              </a:rPr>
              <a:t>from the authentication is </a:t>
            </a:r>
            <a:r>
              <a:rPr lang="en-GB" sz="1800" b="1" noProof="0" dirty="0">
                <a:solidFill>
                  <a:srgbClr val="005833"/>
                </a:solidFill>
                <a:latin typeface="+mn-lt"/>
              </a:rPr>
              <a:t>stored</a:t>
            </a:r>
            <a:r>
              <a:rPr lang="en-GB" sz="1800" noProof="0" dirty="0">
                <a:latin typeface="+mn-lt"/>
              </a:rPr>
              <a:t> in Ladok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1800" noProof="0" dirty="0">
                <a:latin typeface="+mn-lt"/>
              </a:rPr>
              <a:t>Later </a:t>
            </a:r>
            <a:r>
              <a:rPr lang="en-GB" sz="1800" b="1" noProof="0" dirty="0">
                <a:solidFill>
                  <a:srgbClr val="005833"/>
                </a:solidFill>
                <a:latin typeface="+mn-lt"/>
              </a:rPr>
              <a:t>log in </a:t>
            </a:r>
            <a:r>
              <a:rPr lang="en-GB" sz="1800" noProof="0" dirty="0">
                <a:latin typeface="+mn-lt"/>
              </a:rPr>
              <a:t>using the </a:t>
            </a:r>
            <a:r>
              <a:rPr lang="en-GB" sz="1800" b="1" noProof="0" dirty="0">
                <a:solidFill>
                  <a:srgbClr val="005833"/>
                </a:solidFill>
                <a:latin typeface="+mn-lt"/>
              </a:rPr>
              <a:t>other login method</a:t>
            </a:r>
          </a:p>
          <a:p>
            <a:pPr marL="0" indent="0">
              <a:buNone/>
            </a:pPr>
            <a:endParaRPr lang="en-GB" sz="2400" noProof="0" dirty="0">
              <a:latin typeface="+mn-lt"/>
            </a:endParaRPr>
          </a:p>
          <a:p>
            <a:pPr marL="0" indent="0">
              <a:buNone/>
            </a:pPr>
            <a:endParaRPr lang="en-GB" sz="2400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512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19522-B785-757D-B823-74660B1C4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60F65-D5FA-B994-BE5F-4EA695DC8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013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400" noProof="0" dirty="0">
                <a:latin typeface="+mn-lt"/>
              </a:rPr>
              <a:t>A student linking their home university account to Ladok</a:t>
            </a:r>
          </a:p>
          <a:p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32653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loud 42">
            <a:extLst>
              <a:ext uri="{FF2B5EF4-FFF2-40B4-BE49-F238E27FC236}">
                <a16:creationId xmlns:a16="http://schemas.microsoft.com/office/drawing/2014/main" id="{ECF4BAB7-B1A9-EFF1-7AC8-B59B0E0712B1}"/>
              </a:ext>
            </a:extLst>
          </p:cNvPr>
          <p:cNvSpPr/>
          <p:nvPr/>
        </p:nvSpPr>
        <p:spPr>
          <a:xfrm>
            <a:off x="7215101" y="947085"/>
            <a:ext cx="4202696" cy="391533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C91B8-9D3D-033C-B09A-037E92F3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3538" indent="-363538"/>
            <a:r>
              <a:rPr lang="en-GB" sz="2400" noProof="0" dirty="0">
                <a:latin typeface="+mn-lt"/>
              </a:rPr>
              <a:t>1.	Log in to Ladok from a Swedish university</a:t>
            </a:r>
            <a:br>
              <a:rPr lang="en-GB" sz="2400" noProof="0" dirty="0">
                <a:latin typeface="+mn-lt"/>
              </a:rPr>
            </a:br>
            <a:endParaRPr lang="en-GB" sz="2400" noProof="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C37CC6-591C-ABEB-DBA4-5CBFEC19D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3" y="1752419"/>
            <a:ext cx="2246018" cy="2037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871BB0-3E25-3637-0918-B486FB8DB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7706" y="1835092"/>
            <a:ext cx="2253895" cy="2037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A07A84-A23A-2B4D-6623-EF7F1B1F4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671" y="4374760"/>
            <a:ext cx="2250667" cy="203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EF1853-159C-5576-9FA3-3B045B175FE8}"/>
              </a:ext>
            </a:extLst>
          </p:cNvPr>
          <p:cNvSpPr txBox="1"/>
          <p:nvPr/>
        </p:nvSpPr>
        <p:spPr>
          <a:xfrm>
            <a:off x="947752" y="1383087"/>
            <a:ext cx="262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Ladok for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6F745-1BE0-03CE-3430-3B68D8C2F185}"/>
              </a:ext>
            </a:extLst>
          </p:cNvPr>
          <p:cNvSpPr txBox="1"/>
          <p:nvPr/>
        </p:nvSpPr>
        <p:spPr>
          <a:xfrm>
            <a:off x="951620" y="4005428"/>
            <a:ext cx="262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Ladok for 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A0E76-BEB3-FE36-A104-A67F9F0E4D99}"/>
              </a:ext>
            </a:extLst>
          </p:cNvPr>
          <p:cNvSpPr txBox="1"/>
          <p:nvPr/>
        </p:nvSpPr>
        <p:spPr>
          <a:xfrm>
            <a:off x="7881593" y="1465760"/>
            <a:ext cx="262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 err="1"/>
              <a:t>Umeå</a:t>
            </a:r>
            <a:r>
              <a:rPr lang="en-GB" noProof="0" dirty="0"/>
              <a:t> University IdP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08008-0B90-96B7-B245-35EE54C7FE35}"/>
              </a:ext>
            </a:extLst>
          </p:cNvPr>
          <p:cNvSpPr txBox="1"/>
          <p:nvPr/>
        </p:nvSpPr>
        <p:spPr>
          <a:xfrm>
            <a:off x="3990135" y="1383925"/>
            <a:ext cx="262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 err="1"/>
              <a:t>SeamlessAccess</a:t>
            </a:r>
            <a:endParaRPr lang="en-GB" noProof="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96708E-0C47-48E3-1763-3761361D9BA3}"/>
              </a:ext>
            </a:extLst>
          </p:cNvPr>
          <p:cNvCxnSpPr>
            <a:cxnSpLocks/>
          </p:cNvCxnSpPr>
          <p:nvPr/>
        </p:nvCxnSpPr>
        <p:spPr>
          <a:xfrm>
            <a:off x="6457950" y="2879725"/>
            <a:ext cx="1609756" cy="19202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74940E-28A9-916C-3543-B0D18087011A}"/>
              </a:ext>
            </a:extLst>
          </p:cNvPr>
          <p:cNvCxnSpPr>
            <a:cxnSpLocks/>
          </p:cNvCxnSpPr>
          <p:nvPr/>
        </p:nvCxnSpPr>
        <p:spPr>
          <a:xfrm flipH="1">
            <a:off x="3392338" y="3533775"/>
            <a:ext cx="4580087" cy="131192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EEBD85D-20D1-2DCC-9685-1F54FBF48128}"/>
              </a:ext>
            </a:extLst>
          </p:cNvPr>
          <p:cNvSpPr txBox="1"/>
          <p:nvPr/>
        </p:nvSpPr>
        <p:spPr>
          <a:xfrm>
            <a:off x="5371535" y="4267135"/>
            <a:ext cx="1764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 err="1"/>
              <a:t>norEduPersonNIN</a:t>
            </a:r>
            <a:r>
              <a:rPr lang="en-GB" sz="1400" b="1" noProof="0" dirty="0"/>
              <a:t>:</a:t>
            </a:r>
          </a:p>
          <a:p>
            <a:pPr algn="ctr"/>
            <a:r>
              <a:rPr lang="en-GB" sz="1400" noProof="0" dirty="0"/>
              <a:t>198104059293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4B0CB0-8561-06AD-0010-33ED9C05DCED}"/>
              </a:ext>
            </a:extLst>
          </p:cNvPr>
          <p:cNvSpPr txBox="1"/>
          <p:nvPr/>
        </p:nvSpPr>
        <p:spPr>
          <a:xfrm>
            <a:off x="9008541" y="620782"/>
            <a:ext cx="262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/>
              <a:t>SWAMID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0AA455-0632-A32F-4062-DCB7C01A7C39}"/>
              </a:ext>
            </a:extLst>
          </p:cNvPr>
          <p:cNvSpPr txBox="1"/>
          <p:nvPr/>
        </p:nvSpPr>
        <p:spPr>
          <a:xfrm>
            <a:off x="2015280" y="2373805"/>
            <a:ext cx="647034" cy="153888"/>
          </a:xfrm>
          <a:prstGeom prst="rect">
            <a:avLst/>
          </a:prstGeom>
          <a:solidFill>
            <a:srgbClr val="007BC7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 noProof="0" dirty="0">
                <a:solidFill>
                  <a:schemeClr val="bg1"/>
                </a:solidFill>
              </a:rPr>
              <a:t>Access through</a:t>
            </a:r>
          </a:p>
          <a:p>
            <a:pPr algn="ctr"/>
            <a:r>
              <a:rPr lang="en-GB" sz="500" noProof="0" dirty="0">
                <a:solidFill>
                  <a:schemeClr val="bg1"/>
                </a:solidFill>
              </a:rPr>
              <a:t>your institution</a:t>
            </a:r>
          </a:p>
        </p:txBody>
      </p: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1C849953-CC83-588C-7500-2ECB9F8B90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746977"/>
              </p:ext>
            </p:extLst>
          </p:nvPr>
        </p:nvGraphicFramePr>
        <p:xfrm>
          <a:off x="3481362" y="5061110"/>
          <a:ext cx="4849838" cy="1350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661">
                  <a:extLst>
                    <a:ext uri="{9D8B030D-6E8A-4147-A177-3AD203B41FA5}">
                      <a16:colId xmlns:a16="http://schemas.microsoft.com/office/drawing/2014/main" val="1313654098"/>
                    </a:ext>
                  </a:extLst>
                </a:gridCol>
                <a:gridCol w="1649177">
                  <a:extLst>
                    <a:ext uri="{9D8B030D-6E8A-4147-A177-3AD203B41FA5}">
                      <a16:colId xmlns:a16="http://schemas.microsoft.com/office/drawing/2014/main" val="287465289"/>
                    </a:ext>
                  </a:extLst>
                </a:gridCol>
              </a:tblGrid>
              <a:tr h="36225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noProof="0" dirty="0"/>
                        <a:t>User identifiers</a:t>
                      </a:r>
                      <a:endParaRPr lang="en-GB" sz="12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793223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95259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Swedish Personal Identity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198104059293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70092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endParaRPr lang="en-GB" sz="9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37402"/>
                  </a:ext>
                </a:extLst>
              </a:tr>
            </a:tbl>
          </a:graphicData>
        </a:graphic>
      </p:graphicFrame>
      <p:pic>
        <p:nvPicPr>
          <p:cNvPr id="57" name="Picture 56">
            <a:extLst>
              <a:ext uri="{FF2B5EF4-FFF2-40B4-BE49-F238E27FC236}">
                <a16:creationId xmlns:a16="http://schemas.microsoft.com/office/drawing/2014/main" id="{85271173-52AE-CBB2-DC5D-3EAAE35C0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034" y="1752419"/>
            <a:ext cx="2212322" cy="203760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2057695-940F-D21D-7A3A-F6F59C406B93}"/>
              </a:ext>
            </a:extLst>
          </p:cNvPr>
          <p:cNvCxnSpPr>
            <a:cxnSpLocks/>
          </p:cNvCxnSpPr>
          <p:nvPr/>
        </p:nvCxnSpPr>
        <p:spPr>
          <a:xfrm>
            <a:off x="2766739" y="2448799"/>
            <a:ext cx="1367111" cy="156289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8" name="Oval 87">
            <a:extLst>
              <a:ext uri="{FF2B5EF4-FFF2-40B4-BE49-F238E27FC236}">
                <a16:creationId xmlns:a16="http://schemas.microsoft.com/office/drawing/2014/main" id="{09FEAAAA-4185-0917-DFFE-DE7CA04ACA14}"/>
              </a:ext>
            </a:extLst>
          </p:cNvPr>
          <p:cNvSpPr/>
          <p:nvPr/>
        </p:nvSpPr>
        <p:spPr>
          <a:xfrm>
            <a:off x="1638788" y="2276051"/>
            <a:ext cx="1237685" cy="345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E57D8179-D37A-AFE2-45FE-DA4176B44C1A}"/>
              </a:ext>
            </a:extLst>
          </p:cNvPr>
          <p:cNvSpPr/>
          <p:nvPr/>
        </p:nvSpPr>
        <p:spPr>
          <a:xfrm>
            <a:off x="4156801" y="2486617"/>
            <a:ext cx="1237685" cy="345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5984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4E85C05-7CC4-E2DB-8CFA-7003143CC3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8272"/>
              </p:ext>
            </p:extLst>
          </p:nvPr>
        </p:nvGraphicFramePr>
        <p:xfrm>
          <a:off x="3481362" y="5061110"/>
          <a:ext cx="4849838" cy="1350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661">
                  <a:extLst>
                    <a:ext uri="{9D8B030D-6E8A-4147-A177-3AD203B41FA5}">
                      <a16:colId xmlns:a16="http://schemas.microsoft.com/office/drawing/2014/main" val="1313654098"/>
                    </a:ext>
                  </a:extLst>
                </a:gridCol>
                <a:gridCol w="1649177">
                  <a:extLst>
                    <a:ext uri="{9D8B030D-6E8A-4147-A177-3AD203B41FA5}">
                      <a16:colId xmlns:a16="http://schemas.microsoft.com/office/drawing/2014/main" val="287465289"/>
                    </a:ext>
                  </a:extLst>
                </a:gridCol>
              </a:tblGrid>
              <a:tr h="36225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noProof="0" dirty="0"/>
                        <a:t>User identifiers</a:t>
                      </a:r>
                      <a:endParaRPr lang="en-GB" sz="12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793223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95259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Swedish Personal Identity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198104059293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70092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subject-id (added)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fredom@ucla.edu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37402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EBBA989F-F783-2C3F-EDE4-1EBB4E545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375" y="4374760"/>
            <a:ext cx="2250666" cy="2037600"/>
          </a:xfrm>
          <a:prstGeom prst="rect">
            <a:avLst/>
          </a:prstGeom>
        </p:spPr>
      </p:pic>
      <p:sp>
        <p:nvSpPr>
          <p:cNvPr id="43" name="Cloud 42">
            <a:extLst>
              <a:ext uri="{FF2B5EF4-FFF2-40B4-BE49-F238E27FC236}">
                <a16:creationId xmlns:a16="http://schemas.microsoft.com/office/drawing/2014/main" id="{ECF4BAB7-B1A9-EFF1-7AC8-B59B0E0712B1}"/>
              </a:ext>
            </a:extLst>
          </p:cNvPr>
          <p:cNvSpPr/>
          <p:nvPr/>
        </p:nvSpPr>
        <p:spPr>
          <a:xfrm>
            <a:off x="7215101" y="947085"/>
            <a:ext cx="4202696" cy="3915338"/>
          </a:xfrm>
          <a:prstGeom prst="cloud">
            <a:avLst/>
          </a:prstGeom>
          <a:solidFill>
            <a:srgbClr val="D7E8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3A1A6B-41AE-C4C7-46DC-340514BA6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622" y="1835092"/>
            <a:ext cx="2248979" cy="2037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1E644E-BDC3-4E06-A798-C38D0D18C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735" y="1751581"/>
            <a:ext cx="2231306" cy="2037600"/>
          </a:xfrm>
          <a:prstGeom prst="rect">
            <a:avLst/>
          </a:prstGeom>
          <a:ln w="3175">
            <a:solidFill>
              <a:schemeClr val="dk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5928C1-64D4-F0BB-B8E5-9D2B685365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7443" y="1751581"/>
            <a:ext cx="2249073" cy="203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5C91B8-9D3D-033C-B09A-037E92F3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3538" indent="-363538"/>
            <a:r>
              <a:rPr lang="en-GB" sz="2400" noProof="0" dirty="0">
                <a:latin typeface="+mn-lt"/>
              </a:rPr>
              <a:t>2.	Account Linking with home university account</a:t>
            </a:r>
            <a:br>
              <a:rPr lang="en-GB" sz="2400" noProof="0" dirty="0">
                <a:latin typeface="+mn-lt"/>
              </a:rPr>
            </a:br>
            <a:r>
              <a:rPr lang="en-GB" sz="2400" noProof="0" dirty="0">
                <a:latin typeface="+mn-lt"/>
              </a:rPr>
              <a:t>- store user identifier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EF1853-159C-5576-9FA3-3B045B175FE8}"/>
              </a:ext>
            </a:extLst>
          </p:cNvPr>
          <p:cNvSpPr txBox="1"/>
          <p:nvPr/>
        </p:nvSpPr>
        <p:spPr>
          <a:xfrm>
            <a:off x="947752" y="1383087"/>
            <a:ext cx="262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Ladok for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6F745-1BE0-03CE-3430-3B68D8C2F185}"/>
              </a:ext>
            </a:extLst>
          </p:cNvPr>
          <p:cNvSpPr txBox="1"/>
          <p:nvPr/>
        </p:nvSpPr>
        <p:spPr>
          <a:xfrm>
            <a:off x="951620" y="4005428"/>
            <a:ext cx="262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Ladok for 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A0E76-BEB3-FE36-A104-A67F9F0E4D99}"/>
              </a:ext>
            </a:extLst>
          </p:cNvPr>
          <p:cNvSpPr txBox="1"/>
          <p:nvPr/>
        </p:nvSpPr>
        <p:spPr>
          <a:xfrm>
            <a:off x="7334041" y="1465760"/>
            <a:ext cx="372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University of California IdP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08008-0B90-96B7-B245-35EE54C7FE35}"/>
              </a:ext>
            </a:extLst>
          </p:cNvPr>
          <p:cNvSpPr txBox="1"/>
          <p:nvPr/>
        </p:nvSpPr>
        <p:spPr>
          <a:xfrm>
            <a:off x="3990135" y="1383925"/>
            <a:ext cx="262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 err="1"/>
              <a:t>SeamlessAccess</a:t>
            </a:r>
            <a:endParaRPr lang="en-GB" noProof="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74940E-28A9-916C-3543-B0D18087011A}"/>
              </a:ext>
            </a:extLst>
          </p:cNvPr>
          <p:cNvCxnSpPr>
            <a:cxnSpLocks/>
          </p:cNvCxnSpPr>
          <p:nvPr/>
        </p:nvCxnSpPr>
        <p:spPr>
          <a:xfrm flipH="1">
            <a:off x="3392338" y="3533775"/>
            <a:ext cx="4580087" cy="131192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EEBD85D-20D1-2DCC-9685-1F54FBF48128}"/>
              </a:ext>
            </a:extLst>
          </p:cNvPr>
          <p:cNvSpPr txBox="1"/>
          <p:nvPr/>
        </p:nvSpPr>
        <p:spPr>
          <a:xfrm>
            <a:off x="5371535" y="4267135"/>
            <a:ext cx="1764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/>
              <a:t>subject-id:</a:t>
            </a:r>
          </a:p>
          <a:p>
            <a:pPr algn="ctr"/>
            <a:r>
              <a:rPr lang="en-GB" sz="1400" noProof="0" dirty="0"/>
              <a:t>fredom@ucla.edu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4B0CB0-8561-06AD-0010-33ED9C05DCED}"/>
              </a:ext>
            </a:extLst>
          </p:cNvPr>
          <p:cNvSpPr txBox="1"/>
          <p:nvPr/>
        </p:nvSpPr>
        <p:spPr>
          <a:xfrm>
            <a:off x="9008541" y="620782"/>
            <a:ext cx="262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/>
              <a:t>eduGAIN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966D68-001E-4CA4-0C2C-2F55AFC5ABB5}"/>
              </a:ext>
            </a:extLst>
          </p:cNvPr>
          <p:cNvSpPr txBox="1"/>
          <p:nvPr/>
        </p:nvSpPr>
        <p:spPr>
          <a:xfrm>
            <a:off x="2818260" y="2654124"/>
            <a:ext cx="5474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GB" sz="700" noProof="0" dirty="0"/>
              <a:t>Add login method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96708E-0C47-48E3-1763-3761361D9BA3}"/>
              </a:ext>
            </a:extLst>
          </p:cNvPr>
          <p:cNvCxnSpPr>
            <a:cxnSpLocks/>
          </p:cNvCxnSpPr>
          <p:nvPr/>
        </p:nvCxnSpPr>
        <p:spPr>
          <a:xfrm>
            <a:off x="6457950" y="3146058"/>
            <a:ext cx="1609756" cy="19202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2C67B96-D5F7-3469-0344-084528357CC1}"/>
              </a:ext>
            </a:extLst>
          </p:cNvPr>
          <p:cNvCxnSpPr>
            <a:cxnSpLocks/>
          </p:cNvCxnSpPr>
          <p:nvPr/>
        </p:nvCxnSpPr>
        <p:spPr>
          <a:xfrm>
            <a:off x="3280950" y="2783987"/>
            <a:ext cx="837452" cy="95738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CCD9ABED-29B4-2EA4-CDE3-C58747EBC1D6}"/>
              </a:ext>
            </a:extLst>
          </p:cNvPr>
          <p:cNvSpPr/>
          <p:nvPr/>
        </p:nvSpPr>
        <p:spPr>
          <a:xfrm>
            <a:off x="3091960" y="6068779"/>
            <a:ext cx="5607540" cy="345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162B5A6-3A1D-01C8-E48D-A2C9BA95C6AE}"/>
              </a:ext>
            </a:extLst>
          </p:cNvPr>
          <p:cNvSpPr/>
          <p:nvPr/>
        </p:nvSpPr>
        <p:spPr>
          <a:xfrm>
            <a:off x="4156801" y="2793755"/>
            <a:ext cx="1773482" cy="345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1FC67C5-0718-8BB6-D166-60FDCF397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952039"/>
              </p:ext>
            </p:extLst>
          </p:nvPr>
        </p:nvGraphicFramePr>
        <p:xfrm>
          <a:off x="1404563" y="4777118"/>
          <a:ext cx="1805076" cy="3943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3546">
                  <a:extLst>
                    <a:ext uri="{9D8B030D-6E8A-4147-A177-3AD203B41FA5}">
                      <a16:colId xmlns:a16="http://schemas.microsoft.com/office/drawing/2014/main" val="1313654098"/>
                    </a:ext>
                  </a:extLst>
                </a:gridCol>
                <a:gridCol w="695537">
                  <a:extLst>
                    <a:ext uri="{9D8B030D-6E8A-4147-A177-3AD203B41FA5}">
                      <a16:colId xmlns:a16="http://schemas.microsoft.com/office/drawing/2014/main" val="287465289"/>
                    </a:ext>
                  </a:extLst>
                </a:gridCol>
                <a:gridCol w="425993">
                  <a:extLst>
                    <a:ext uri="{9D8B030D-6E8A-4147-A177-3AD203B41FA5}">
                      <a16:colId xmlns:a16="http://schemas.microsoft.com/office/drawing/2014/main" val="1405599033"/>
                    </a:ext>
                  </a:extLst>
                </a:gridCol>
              </a:tblGrid>
              <a:tr h="197185">
                <a:tc>
                  <a:txBody>
                    <a:bodyPr/>
                    <a:lstStyle/>
                    <a:p>
                      <a:r>
                        <a:rPr lang="en-GB" sz="600" b="1" noProof="0" dirty="0"/>
                        <a:t>Home university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b="1" noProof="0" dirty="0"/>
                        <a:t>User name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b="1" noProof="0" dirty="0"/>
                        <a:t>Action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95259"/>
                  </a:ext>
                </a:extLst>
              </a:tr>
              <a:tr h="197185">
                <a:tc>
                  <a:txBody>
                    <a:bodyPr/>
                    <a:lstStyle/>
                    <a:p>
                      <a:r>
                        <a:rPr lang="en-GB" sz="600" noProof="0" dirty="0"/>
                        <a:t>UCLA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noProof="0" dirty="0"/>
                        <a:t>fredom@ucla.org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600" u="sng" noProof="0" dirty="0"/>
                        <a:t>Delete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70092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D625CEBA-912A-646C-9E04-433221A554A2}"/>
              </a:ext>
            </a:extLst>
          </p:cNvPr>
          <p:cNvSpPr txBox="1"/>
          <p:nvPr/>
        </p:nvSpPr>
        <p:spPr>
          <a:xfrm>
            <a:off x="1319370" y="4580835"/>
            <a:ext cx="15433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noProof="0" dirty="0">
                <a:latin typeface="Arial" panose="020B0604020202020204" pitchFamily="34" charset="0"/>
                <a:cs typeface="Arial" panose="020B0604020202020204" pitchFamily="34" charset="0"/>
              </a:rPr>
              <a:t>Additional login methods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4D1C3F7-2CE0-D0F8-70DB-447522E6069B}"/>
              </a:ext>
            </a:extLst>
          </p:cNvPr>
          <p:cNvSpPr/>
          <p:nvPr/>
        </p:nvSpPr>
        <p:spPr>
          <a:xfrm>
            <a:off x="2617257" y="2590013"/>
            <a:ext cx="748080" cy="345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40098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33C338-22FE-C5BF-46FA-C95DDF231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03" y="1752419"/>
            <a:ext cx="2246018" cy="2037600"/>
          </a:xfrm>
          <a:prstGeom prst="rect">
            <a:avLst/>
          </a:prstGeom>
        </p:spPr>
      </p:pic>
      <p:sp>
        <p:nvSpPr>
          <p:cNvPr id="43" name="Cloud 42">
            <a:extLst>
              <a:ext uri="{FF2B5EF4-FFF2-40B4-BE49-F238E27FC236}">
                <a16:creationId xmlns:a16="http://schemas.microsoft.com/office/drawing/2014/main" id="{ECF4BAB7-B1A9-EFF1-7AC8-B59B0E0712B1}"/>
              </a:ext>
            </a:extLst>
          </p:cNvPr>
          <p:cNvSpPr/>
          <p:nvPr/>
        </p:nvSpPr>
        <p:spPr>
          <a:xfrm>
            <a:off x="7215101" y="947085"/>
            <a:ext cx="4202696" cy="3915338"/>
          </a:xfrm>
          <a:prstGeom prst="cloud">
            <a:avLst/>
          </a:prstGeom>
          <a:solidFill>
            <a:srgbClr val="D7E8E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3A1A6B-41AE-C4C7-46DC-340514BA6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2622" y="1835092"/>
            <a:ext cx="2248979" cy="2037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5928C1-64D4-F0BB-B8E5-9D2B685365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7443" y="1751581"/>
            <a:ext cx="2249073" cy="203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5C91B8-9D3D-033C-B09A-037E92F3B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63538" indent="-363538"/>
            <a:r>
              <a:rPr lang="en-GB" sz="2400" noProof="0" dirty="0">
                <a:latin typeface="+mn-lt"/>
              </a:rPr>
              <a:t>3.	Later log in with home university account</a:t>
            </a:r>
            <a:br>
              <a:rPr lang="en-GB" sz="2400" noProof="0" dirty="0">
                <a:latin typeface="+mn-lt"/>
              </a:rPr>
            </a:br>
            <a:endParaRPr lang="en-GB" sz="2400" noProof="0" dirty="0">
              <a:latin typeface="+mn-lt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A07A84-A23A-2B4D-6623-EF7F1B1F4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00" y="4374760"/>
            <a:ext cx="2250667" cy="2037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EF1853-159C-5576-9FA3-3B045B175FE8}"/>
              </a:ext>
            </a:extLst>
          </p:cNvPr>
          <p:cNvSpPr txBox="1"/>
          <p:nvPr/>
        </p:nvSpPr>
        <p:spPr>
          <a:xfrm>
            <a:off x="947752" y="1383087"/>
            <a:ext cx="262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Ladok for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36F745-1BE0-03CE-3430-3B68D8C2F185}"/>
              </a:ext>
            </a:extLst>
          </p:cNvPr>
          <p:cNvSpPr txBox="1"/>
          <p:nvPr/>
        </p:nvSpPr>
        <p:spPr>
          <a:xfrm>
            <a:off x="951620" y="4005428"/>
            <a:ext cx="262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Ladok for students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5A0E76-BEB3-FE36-A104-A67F9F0E4D99}"/>
              </a:ext>
            </a:extLst>
          </p:cNvPr>
          <p:cNvSpPr txBox="1"/>
          <p:nvPr/>
        </p:nvSpPr>
        <p:spPr>
          <a:xfrm>
            <a:off x="7334041" y="1465760"/>
            <a:ext cx="3721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/>
              <a:t>University of California IdP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08008-0B90-96B7-B245-35EE54C7FE35}"/>
              </a:ext>
            </a:extLst>
          </p:cNvPr>
          <p:cNvSpPr txBox="1"/>
          <p:nvPr/>
        </p:nvSpPr>
        <p:spPr>
          <a:xfrm>
            <a:off x="3990135" y="1383925"/>
            <a:ext cx="262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 err="1"/>
              <a:t>SeamlessAccess</a:t>
            </a:r>
            <a:endParaRPr lang="en-GB" noProof="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974940E-28A9-916C-3543-B0D18087011A}"/>
              </a:ext>
            </a:extLst>
          </p:cNvPr>
          <p:cNvCxnSpPr>
            <a:cxnSpLocks/>
          </p:cNvCxnSpPr>
          <p:nvPr/>
        </p:nvCxnSpPr>
        <p:spPr>
          <a:xfrm flipH="1">
            <a:off x="3392338" y="3533775"/>
            <a:ext cx="4580087" cy="1311926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EEBD85D-20D1-2DCC-9685-1F54FBF48128}"/>
              </a:ext>
            </a:extLst>
          </p:cNvPr>
          <p:cNvSpPr txBox="1"/>
          <p:nvPr/>
        </p:nvSpPr>
        <p:spPr>
          <a:xfrm>
            <a:off x="5371535" y="4267135"/>
            <a:ext cx="1764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noProof="0" dirty="0"/>
              <a:t>subject-id:</a:t>
            </a:r>
          </a:p>
          <a:p>
            <a:pPr algn="ctr"/>
            <a:r>
              <a:rPr lang="en-GB" sz="1400" noProof="0" dirty="0"/>
              <a:t>fredom@ucla.edu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4B0CB0-8561-06AD-0010-33ED9C05DCED}"/>
              </a:ext>
            </a:extLst>
          </p:cNvPr>
          <p:cNvSpPr txBox="1"/>
          <p:nvPr/>
        </p:nvSpPr>
        <p:spPr>
          <a:xfrm>
            <a:off x="9008541" y="620782"/>
            <a:ext cx="2626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noProof="0" dirty="0"/>
              <a:t>eduGAIN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96708E-0C47-48E3-1763-3761361D9BA3}"/>
              </a:ext>
            </a:extLst>
          </p:cNvPr>
          <p:cNvCxnSpPr>
            <a:cxnSpLocks/>
          </p:cNvCxnSpPr>
          <p:nvPr/>
        </p:nvCxnSpPr>
        <p:spPr>
          <a:xfrm>
            <a:off x="6457950" y="3146058"/>
            <a:ext cx="1609756" cy="192024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CF1FBD6-A998-F87D-1BFF-10FF29DBE8A8}"/>
              </a:ext>
            </a:extLst>
          </p:cNvPr>
          <p:cNvSpPr txBox="1"/>
          <p:nvPr/>
        </p:nvSpPr>
        <p:spPr>
          <a:xfrm>
            <a:off x="2015280" y="2373805"/>
            <a:ext cx="647034" cy="153888"/>
          </a:xfrm>
          <a:prstGeom prst="rect">
            <a:avLst/>
          </a:prstGeom>
          <a:solidFill>
            <a:srgbClr val="007BC7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500" noProof="0" dirty="0">
                <a:solidFill>
                  <a:schemeClr val="bg1"/>
                </a:solidFill>
              </a:rPr>
              <a:t>Access through</a:t>
            </a:r>
          </a:p>
          <a:p>
            <a:pPr algn="ctr"/>
            <a:r>
              <a:rPr lang="en-GB" sz="500" noProof="0" dirty="0">
                <a:solidFill>
                  <a:schemeClr val="bg1"/>
                </a:solidFill>
              </a:rPr>
              <a:t>your institution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56552D1-711E-72CB-ADEC-DABAC56478B3}"/>
              </a:ext>
            </a:extLst>
          </p:cNvPr>
          <p:cNvCxnSpPr>
            <a:cxnSpLocks/>
          </p:cNvCxnSpPr>
          <p:nvPr/>
        </p:nvCxnSpPr>
        <p:spPr>
          <a:xfrm>
            <a:off x="2840854" y="2728357"/>
            <a:ext cx="1277548" cy="14605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043130CA-7FB3-74D9-60B5-6E6A9228E801}"/>
              </a:ext>
            </a:extLst>
          </p:cNvPr>
          <p:cNvSpPr/>
          <p:nvPr/>
        </p:nvSpPr>
        <p:spPr>
          <a:xfrm>
            <a:off x="4156801" y="2793755"/>
            <a:ext cx="1773482" cy="345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02E45DF-5380-ADAB-434A-7C7152F3EB98}"/>
              </a:ext>
            </a:extLst>
          </p:cNvPr>
          <p:cNvSpPr/>
          <p:nvPr/>
        </p:nvSpPr>
        <p:spPr>
          <a:xfrm>
            <a:off x="1638788" y="2276051"/>
            <a:ext cx="1237685" cy="345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97578D6-9ED4-678D-A245-2BCC389A8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760369"/>
              </p:ext>
            </p:extLst>
          </p:nvPr>
        </p:nvGraphicFramePr>
        <p:xfrm>
          <a:off x="3481362" y="5061110"/>
          <a:ext cx="4849838" cy="1350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661">
                  <a:extLst>
                    <a:ext uri="{9D8B030D-6E8A-4147-A177-3AD203B41FA5}">
                      <a16:colId xmlns:a16="http://schemas.microsoft.com/office/drawing/2014/main" val="1313654098"/>
                    </a:ext>
                  </a:extLst>
                </a:gridCol>
                <a:gridCol w="1649177">
                  <a:extLst>
                    <a:ext uri="{9D8B030D-6E8A-4147-A177-3AD203B41FA5}">
                      <a16:colId xmlns:a16="http://schemas.microsoft.com/office/drawing/2014/main" val="287465289"/>
                    </a:ext>
                  </a:extLst>
                </a:gridCol>
              </a:tblGrid>
              <a:tr h="36225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noProof="0" dirty="0"/>
                        <a:t>User identifiers</a:t>
                      </a:r>
                      <a:endParaRPr lang="en-GB" sz="12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793223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noProof="0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95259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Swedish Personal Identity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/>
                        <a:t>198104059293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70092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subject-id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/>
                        <a:t>fredom@ucla.edu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37402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441A3686-97F3-C04B-B7E8-5B5461C65554}"/>
              </a:ext>
            </a:extLst>
          </p:cNvPr>
          <p:cNvSpPr/>
          <p:nvPr/>
        </p:nvSpPr>
        <p:spPr>
          <a:xfrm>
            <a:off x="3091960" y="6068779"/>
            <a:ext cx="5607540" cy="3454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1161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882B0-5EA3-16C3-736C-B4E4190B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+mn-lt"/>
              </a:rPr>
              <a:t>User identifiers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29118-572A-81EA-7ADE-2B3C7EAB8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6099"/>
            <a:ext cx="11120847" cy="2393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>
                <a:latin typeface="+mn-lt"/>
              </a:rPr>
              <a:t>Examples</a:t>
            </a:r>
            <a:endParaRPr lang="en-GB" sz="2400" noProof="0" dirty="0">
              <a:latin typeface="+mn-lt"/>
            </a:endParaRPr>
          </a:p>
          <a:p>
            <a:r>
              <a:rPr lang="en-GB" sz="1800" b="1" noProof="0" dirty="0">
                <a:solidFill>
                  <a:srgbClr val="005833"/>
                </a:solidFill>
                <a:latin typeface="+mn-lt"/>
              </a:rPr>
              <a:t>subject-id</a:t>
            </a:r>
            <a:r>
              <a:rPr lang="en-GB" sz="1800" noProof="0" dirty="0">
                <a:latin typeface="+mn-lt"/>
              </a:rPr>
              <a:t> (like eduPersonPrincipalName/</a:t>
            </a:r>
            <a:r>
              <a:rPr lang="en-GB" sz="1800" noProof="0" dirty="0" err="1">
                <a:latin typeface="+mn-lt"/>
              </a:rPr>
              <a:t>ePPN</a:t>
            </a:r>
            <a:r>
              <a:rPr lang="en-GB" sz="1800" noProof="0" dirty="0">
                <a:latin typeface="+mn-lt"/>
              </a:rPr>
              <a:t>, but non-</a:t>
            </a:r>
            <a:r>
              <a:rPr lang="en-GB" sz="1800" noProof="0" dirty="0" err="1">
                <a:latin typeface="+mn-lt"/>
              </a:rPr>
              <a:t>reassignable</a:t>
            </a:r>
            <a:r>
              <a:rPr lang="en-GB" sz="1800" noProof="0" dirty="0">
                <a:latin typeface="+mn-lt"/>
              </a:rPr>
              <a:t>)</a:t>
            </a:r>
          </a:p>
          <a:p>
            <a:r>
              <a:rPr lang="en-GB" sz="1800" b="1" noProof="0" dirty="0">
                <a:solidFill>
                  <a:srgbClr val="005833"/>
                </a:solidFill>
                <a:latin typeface="+mn-lt"/>
              </a:rPr>
              <a:t>ESI</a:t>
            </a:r>
            <a:r>
              <a:rPr lang="en-GB" sz="1800" noProof="0" dirty="0">
                <a:latin typeface="+mn-lt"/>
              </a:rPr>
              <a:t> (European Student Identifier)</a:t>
            </a:r>
          </a:p>
          <a:p>
            <a:r>
              <a:rPr lang="en-GB" sz="1800" b="1" noProof="0" dirty="0">
                <a:solidFill>
                  <a:srgbClr val="005833"/>
                </a:solidFill>
                <a:latin typeface="+mn-lt"/>
              </a:rPr>
              <a:t>eIDAS</a:t>
            </a:r>
            <a:r>
              <a:rPr lang="en-GB" sz="1800" noProof="0" dirty="0">
                <a:latin typeface="+mn-lt"/>
              </a:rPr>
              <a:t> (European Government e-ID)</a:t>
            </a:r>
          </a:p>
          <a:p>
            <a:r>
              <a:rPr lang="en-GB" sz="1800" b="1" noProof="0" dirty="0">
                <a:solidFill>
                  <a:srgbClr val="005833"/>
                </a:solidFill>
                <a:latin typeface="+mn-lt"/>
              </a:rPr>
              <a:t>Freja-UPI</a:t>
            </a:r>
            <a:r>
              <a:rPr lang="en-GB" sz="1800" b="1" noProof="0" dirty="0">
                <a:solidFill>
                  <a:srgbClr val="007633"/>
                </a:solidFill>
                <a:latin typeface="+mn-lt"/>
              </a:rPr>
              <a:t> </a:t>
            </a:r>
            <a:r>
              <a:rPr lang="en-GB" sz="1800" noProof="0" dirty="0">
                <a:latin typeface="+mn-lt"/>
              </a:rPr>
              <a:t>(Freja </a:t>
            </a:r>
            <a:r>
              <a:rPr lang="en-GB" sz="1800" noProof="0" dirty="0" err="1">
                <a:latin typeface="+mn-lt"/>
              </a:rPr>
              <a:t>eID</a:t>
            </a:r>
            <a:r>
              <a:rPr lang="en-GB" sz="1800" noProof="0" dirty="0">
                <a:latin typeface="+mn-lt"/>
              </a:rPr>
              <a:t>+, a free Swedish Government e-ID, supports </a:t>
            </a:r>
            <a:r>
              <a:rPr lang="en-GB" sz="1800" noProof="0" dirty="0" err="1">
                <a:latin typeface="+mn-lt"/>
              </a:rPr>
              <a:t>ePassports</a:t>
            </a:r>
            <a:r>
              <a:rPr lang="en-GB" sz="1800" noProof="0" dirty="0">
                <a:latin typeface="+mn-lt"/>
              </a:rPr>
              <a:t> from 167 countries)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5EDDB6-95EE-0A19-FF2C-11AC36175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066397"/>
              </p:ext>
            </p:extLst>
          </p:nvPr>
        </p:nvGraphicFramePr>
        <p:xfrm>
          <a:off x="5072472" y="3926957"/>
          <a:ext cx="6886574" cy="26675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7475">
                  <a:extLst>
                    <a:ext uri="{9D8B030D-6E8A-4147-A177-3AD203B41FA5}">
                      <a16:colId xmlns:a16="http://schemas.microsoft.com/office/drawing/2014/main" val="1313654098"/>
                    </a:ext>
                  </a:extLst>
                </a:gridCol>
                <a:gridCol w="4229099">
                  <a:extLst>
                    <a:ext uri="{9D8B030D-6E8A-4147-A177-3AD203B41FA5}">
                      <a16:colId xmlns:a16="http://schemas.microsoft.com/office/drawing/2014/main" val="287465289"/>
                    </a:ext>
                  </a:extLst>
                </a:gridCol>
              </a:tblGrid>
              <a:tr h="362255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User identifiers</a:t>
                      </a:r>
                      <a:endParaRPr lang="en-GB" sz="11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793223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r>
                        <a:rPr lang="en-GB" sz="1200" b="1" noProof="0" dirty="0"/>
                        <a:t>Type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noProof="0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695259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Swedish Personal Identity Number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198104059293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8870092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subject-id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fredom@ucla.edu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337402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subject-id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frkdoj01@uni-frankfurt.de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03176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eIDAS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DE:fo4bae1waes0phieaida6aixveanga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138899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ESI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urn:schac:personalUniqueCode:int:esi:uni-frankfurt.de:5c…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421804"/>
                  </a:ext>
                </a:extLst>
              </a:tr>
              <a:tr h="3293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/>
                        <a:t>Freja-UPI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7288-694855-8676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120733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A1CDA27-DB92-1E71-1179-D3E98FEF2A73}"/>
              </a:ext>
            </a:extLst>
          </p:cNvPr>
          <p:cNvSpPr txBox="1">
            <a:spLocks/>
          </p:cNvSpPr>
          <p:nvPr/>
        </p:nvSpPr>
        <p:spPr>
          <a:xfrm>
            <a:off x="838201" y="4335461"/>
            <a:ext cx="3446416" cy="2259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noProof="0" dirty="0">
                <a:latin typeface="+mn-lt"/>
              </a:rPr>
              <a:t>A student can have many user identifiers, and multiple of the same type</a:t>
            </a:r>
          </a:p>
        </p:txBody>
      </p:sp>
    </p:spTree>
    <p:extLst>
      <p:ext uri="{BB962C8B-B14F-4D97-AF65-F5344CB8AC3E}">
        <p14:creationId xmlns:p14="http://schemas.microsoft.com/office/powerpoint/2010/main" val="1312600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3F558-D9D8-5803-7524-18FD21152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805B4-A6E6-B998-BAB3-6F8304E10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+mn-lt"/>
              </a:rPr>
              <a:t>User identifiers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4C842-A802-4CF0-AE37-E92961FBE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8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noProof="0" dirty="0">
                <a:latin typeface="+mn-lt"/>
              </a:rPr>
              <a:t>The user identifier must </a:t>
            </a:r>
            <a:r>
              <a:rPr lang="en-GB" sz="2000" b="1" noProof="0" dirty="0">
                <a:solidFill>
                  <a:srgbClr val="005833"/>
                </a:solidFill>
                <a:latin typeface="+mn-lt"/>
              </a:rPr>
              <a:t>always be assigned to the same individual</a:t>
            </a:r>
          </a:p>
          <a:p>
            <a:pPr marL="0" indent="0">
              <a:buNone/>
            </a:pPr>
            <a:endParaRPr lang="en-GB" sz="2000" b="1" noProof="0" dirty="0">
              <a:solidFill>
                <a:srgbClr val="005833"/>
              </a:solidFill>
              <a:latin typeface="+mn-lt"/>
            </a:endParaRPr>
          </a:p>
          <a:p>
            <a:pPr marL="0" indent="0">
              <a:buNone/>
            </a:pPr>
            <a:r>
              <a:rPr lang="en-GB" sz="2000" noProof="0" dirty="0">
                <a:latin typeface="+mn-lt"/>
              </a:rPr>
              <a:t>The </a:t>
            </a:r>
            <a:r>
              <a:rPr lang="en-GB" sz="2000" b="1" noProof="0" dirty="0">
                <a:solidFill>
                  <a:srgbClr val="005833"/>
                </a:solidFill>
                <a:latin typeface="+mn-lt"/>
              </a:rPr>
              <a:t>Identity Assurance </a:t>
            </a:r>
            <a:r>
              <a:rPr lang="en-GB" sz="2000" noProof="0" dirty="0">
                <a:latin typeface="+mn-lt"/>
              </a:rPr>
              <a:t>level must correspond to </a:t>
            </a:r>
            <a:r>
              <a:rPr lang="en-GB" sz="2000" b="1" noProof="0" dirty="0">
                <a:solidFill>
                  <a:srgbClr val="005833"/>
                </a:solidFill>
                <a:latin typeface="+mn-lt"/>
              </a:rPr>
              <a:t>SWAMID AL2</a:t>
            </a:r>
            <a:endParaRPr lang="en-GB" sz="2000" noProof="0" dirty="0">
              <a:latin typeface="+mn-lt"/>
            </a:endParaRPr>
          </a:p>
          <a:p>
            <a:r>
              <a:rPr lang="en-GB" sz="2000" noProof="0" dirty="0">
                <a:latin typeface="+mn-lt"/>
              </a:rPr>
              <a:t>REFEDS Assurance Framework (RAF) – </a:t>
            </a:r>
            <a:r>
              <a:rPr lang="en-GB" sz="2000" b="1" noProof="0" dirty="0">
                <a:solidFill>
                  <a:srgbClr val="005833"/>
                </a:solidFill>
                <a:latin typeface="+mn-lt"/>
              </a:rPr>
              <a:t>medium</a:t>
            </a:r>
          </a:p>
          <a:p>
            <a:r>
              <a:rPr lang="en-GB" sz="2000" noProof="0" dirty="0">
                <a:latin typeface="+mn-lt"/>
              </a:rPr>
              <a:t>eIDAS – </a:t>
            </a:r>
            <a:r>
              <a:rPr lang="en-GB" sz="2000" b="1" noProof="0" dirty="0">
                <a:solidFill>
                  <a:srgbClr val="005833"/>
                </a:solidFill>
                <a:latin typeface="+mn-lt"/>
              </a:rPr>
              <a:t>substantial</a:t>
            </a:r>
          </a:p>
          <a:p>
            <a:r>
              <a:rPr lang="en-GB" sz="2000" noProof="0" dirty="0">
                <a:latin typeface="+mn-lt"/>
              </a:rPr>
              <a:t>Swedish Government e-ID – </a:t>
            </a:r>
            <a:r>
              <a:rPr lang="en-GB" sz="2000" b="1" noProof="0" dirty="0">
                <a:solidFill>
                  <a:srgbClr val="005833"/>
                </a:solidFill>
                <a:latin typeface="+mn-lt"/>
              </a:rPr>
              <a:t>Level of Assurance 2</a:t>
            </a:r>
          </a:p>
        </p:txBody>
      </p:sp>
    </p:spTree>
    <p:extLst>
      <p:ext uri="{BB962C8B-B14F-4D97-AF65-F5344CB8AC3E}">
        <p14:creationId xmlns:p14="http://schemas.microsoft.com/office/powerpoint/2010/main" val="419746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0ADEF0D0-E5B1-52EF-C54F-98679AFD5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8345" y="1987706"/>
            <a:ext cx="3099615" cy="277233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775F5D6-462E-D048-AE06-49D755A0CE2B}"/>
              </a:ext>
            </a:extLst>
          </p:cNvPr>
          <p:cNvSpPr txBox="1"/>
          <p:nvPr/>
        </p:nvSpPr>
        <p:spPr>
          <a:xfrm>
            <a:off x="9149929" y="1533536"/>
            <a:ext cx="18364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noProof="0" dirty="0">
                <a:solidFill>
                  <a:srgbClr val="005833"/>
                </a:solidFill>
              </a:rPr>
              <a:t>Government e-ID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BDC6B-7C1F-BE0D-0641-1FE94F0CE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noProof="0" dirty="0">
                <a:latin typeface="+mn-lt"/>
              </a:rPr>
              <a:t>Login methods in Ladok</a:t>
            </a:r>
            <a:endParaRPr lang="en-GB" noProof="0" dirty="0">
              <a:latin typeface="Figtree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6920F8-9D2D-2541-24F7-EE74B9835BE4}"/>
              </a:ext>
            </a:extLst>
          </p:cNvPr>
          <p:cNvSpPr txBox="1"/>
          <p:nvPr/>
        </p:nvSpPr>
        <p:spPr>
          <a:xfrm>
            <a:off x="4425710" y="1796757"/>
            <a:ext cx="3313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noProof="0" dirty="0"/>
              <a:t>Ladok for students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C3923B7-51A3-8296-11FB-999878BF4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10" y="2070536"/>
            <a:ext cx="3417536" cy="215997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F7A30A-9B08-57A9-2652-C39B9C9CF4FE}"/>
              </a:ext>
            </a:extLst>
          </p:cNvPr>
          <p:cNvSpPr txBox="1"/>
          <p:nvPr/>
        </p:nvSpPr>
        <p:spPr>
          <a:xfrm>
            <a:off x="1524143" y="1690688"/>
            <a:ext cx="1166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noProof="0" dirty="0">
                <a:solidFill>
                  <a:srgbClr val="005833"/>
                </a:solidFill>
              </a:rPr>
              <a:t>SWAMID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74F3671-1741-7EA5-6D76-E365716B0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262" y="2210469"/>
            <a:ext cx="523875" cy="47625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45E5591-B6E1-56BC-1985-8E88CDF3DB79}"/>
              </a:ext>
            </a:extLst>
          </p:cNvPr>
          <p:cNvSpPr txBox="1"/>
          <p:nvPr/>
        </p:nvSpPr>
        <p:spPr>
          <a:xfrm>
            <a:off x="9463037" y="2594404"/>
            <a:ext cx="11023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noProof="0" dirty="0"/>
              <a:t>Swedish e-ID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2E65540-7240-D24F-2EFA-EAF1337AA947}"/>
              </a:ext>
            </a:extLst>
          </p:cNvPr>
          <p:cNvGrpSpPr/>
          <p:nvPr/>
        </p:nvGrpSpPr>
        <p:grpSpPr>
          <a:xfrm>
            <a:off x="3453351" y="4512499"/>
            <a:ext cx="5168573" cy="2185240"/>
            <a:chOff x="5821496" y="4667050"/>
            <a:chExt cx="3973363" cy="2062984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BED0E69-8DD9-9A9D-4A9D-3F66D1A86E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88240" y="4711565"/>
              <a:ext cx="3706619" cy="2018469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A95D49E-C4A4-CB7C-EFFD-0922177E9FE2}"/>
                </a:ext>
              </a:extLst>
            </p:cNvPr>
            <p:cNvSpPr txBox="1"/>
            <p:nvPr/>
          </p:nvSpPr>
          <p:spPr>
            <a:xfrm>
              <a:off x="5821496" y="4667050"/>
              <a:ext cx="1166070" cy="319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noProof="0" dirty="0">
                  <a:solidFill>
                    <a:srgbClr val="005833"/>
                  </a:solidFill>
                </a:rPr>
                <a:t>eduGAIN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4C397AC-A5E6-9ACA-D50D-74633CDB0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716" y="3178969"/>
            <a:ext cx="561975" cy="428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33D2AC-AB4E-2882-59C9-EF32E823E9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2437" y="3132746"/>
            <a:ext cx="955101" cy="400110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EEB9C4DB-A9DF-D34C-0BD4-E634FA7A8F17}"/>
              </a:ext>
            </a:extLst>
          </p:cNvPr>
          <p:cNvSpPr txBox="1"/>
          <p:nvPr/>
        </p:nvSpPr>
        <p:spPr>
          <a:xfrm>
            <a:off x="2102275" y="3564102"/>
            <a:ext cx="13823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noProof="0" dirty="0"/>
              <a:t>Swedish universities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00F1E40-262D-6273-5A3A-45E4391E3814}"/>
              </a:ext>
            </a:extLst>
          </p:cNvPr>
          <p:cNvSpPr txBox="1"/>
          <p:nvPr/>
        </p:nvSpPr>
        <p:spPr>
          <a:xfrm>
            <a:off x="3374895" y="2819196"/>
            <a:ext cx="1179830" cy="46166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b="1" noProof="0" dirty="0">
                <a:solidFill>
                  <a:srgbClr val="005833"/>
                </a:solidFill>
              </a:rPr>
              <a:t>Swedish personal identity number</a:t>
            </a:r>
          </a:p>
          <a:p>
            <a:pPr algn="ctr"/>
            <a:endParaRPr lang="en-GB" sz="1000" b="1" noProof="0" dirty="0">
              <a:solidFill>
                <a:srgbClr val="005833"/>
              </a:solidFill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575FF8BE-E371-DC1D-5027-D3B604B670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140" y="2138870"/>
            <a:ext cx="214938" cy="214938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D73807DC-4DE0-8C6D-D8D3-C7F268E3F663}"/>
              </a:ext>
            </a:extLst>
          </p:cNvPr>
          <p:cNvSpPr txBox="1"/>
          <p:nvPr/>
        </p:nvSpPr>
        <p:spPr>
          <a:xfrm>
            <a:off x="7791525" y="2077164"/>
            <a:ext cx="110232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b="1" noProof="0" dirty="0">
                <a:solidFill>
                  <a:srgbClr val="005833"/>
                </a:solidFill>
              </a:rPr>
              <a:t>Swedish personal identity number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1493F19A-126F-7BBC-0BA5-86A89578F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262" y="2940301"/>
            <a:ext cx="523875" cy="47625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3D1B288-87FF-692E-A98B-6EEE3F425AE5}"/>
              </a:ext>
            </a:extLst>
          </p:cNvPr>
          <p:cNvSpPr txBox="1"/>
          <p:nvPr/>
        </p:nvSpPr>
        <p:spPr>
          <a:xfrm>
            <a:off x="9484830" y="3324215"/>
            <a:ext cx="105873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noProof="0" dirty="0"/>
              <a:t>EU e-ID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B198EB1-2C43-8352-02D2-FE41ED7C2D2C}"/>
              </a:ext>
            </a:extLst>
          </p:cNvPr>
          <p:cNvSpPr txBox="1"/>
          <p:nvPr/>
        </p:nvSpPr>
        <p:spPr>
          <a:xfrm>
            <a:off x="8011070" y="2977060"/>
            <a:ext cx="36614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b="1" noProof="0" dirty="0">
                <a:solidFill>
                  <a:srgbClr val="C00000"/>
                </a:solidFill>
              </a:rPr>
              <a:t>eIDAS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B88BFA9-29B2-55AC-32EF-910ACE7892DB}"/>
              </a:ext>
            </a:extLst>
          </p:cNvPr>
          <p:cNvGrpSpPr/>
          <p:nvPr/>
        </p:nvGrpSpPr>
        <p:grpSpPr>
          <a:xfrm>
            <a:off x="4559590" y="4966406"/>
            <a:ext cx="1109154" cy="1095617"/>
            <a:chOff x="6594839" y="5007002"/>
            <a:chExt cx="1109154" cy="1095617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FAEC930-1170-7DA5-90C5-017D5A751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6643" y="5348138"/>
              <a:ext cx="561975" cy="428625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2965A9D-7659-23EC-D56D-FB83A0D1F064}"/>
                </a:ext>
              </a:extLst>
            </p:cNvPr>
            <p:cNvSpPr txBox="1"/>
            <p:nvPr/>
          </p:nvSpPr>
          <p:spPr>
            <a:xfrm>
              <a:off x="6594839" y="5702509"/>
              <a:ext cx="11091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noProof="0" dirty="0"/>
                <a:t>EU</a:t>
              </a:r>
            </a:p>
            <a:p>
              <a:pPr algn="ctr"/>
              <a:r>
                <a:rPr lang="en-GB" sz="1000" noProof="0" dirty="0"/>
                <a:t>universities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088D10D-5F63-4556-F817-408E6A662DB8}"/>
                </a:ext>
              </a:extLst>
            </p:cNvPr>
            <p:cNvSpPr txBox="1"/>
            <p:nvPr/>
          </p:nvSpPr>
          <p:spPr>
            <a:xfrm>
              <a:off x="7109238" y="5007002"/>
              <a:ext cx="458577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b="1" noProof="0" dirty="0">
                  <a:solidFill>
                    <a:srgbClr val="C00000"/>
                  </a:solidFill>
                </a:rPr>
                <a:t>ESI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BDB6172-A591-BCB8-7752-4FCFDB4885F4}"/>
              </a:ext>
            </a:extLst>
          </p:cNvPr>
          <p:cNvGrpSpPr/>
          <p:nvPr/>
        </p:nvGrpSpPr>
        <p:grpSpPr>
          <a:xfrm>
            <a:off x="6696518" y="4947220"/>
            <a:ext cx="1461992" cy="1116400"/>
            <a:chOff x="7186208" y="5023575"/>
            <a:chExt cx="1461992" cy="1116400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5EEAE4B-CA7F-6D60-3EC6-E95927C30CEE}"/>
                </a:ext>
              </a:extLst>
            </p:cNvPr>
            <p:cNvSpPr txBox="1"/>
            <p:nvPr/>
          </p:nvSpPr>
          <p:spPr>
            <a:xfrm>
              <a:off x="7186208" y="5739865"/>
              <a:ext cx="1461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noProof="0" dirty="0"/>
                <a:t>Users confirmed</a:t>
              </a:r>
            </a:p>
            <a:p>
              <a:pPr algn="ctr"/>
              <a:r>
                <a:rPr lang="en-GB" sz="1000" noProof="0" dirty="0"/>
                <a:t>by </a:t>
              </a:r>
              <a:r>
                <a:rPr lang="en-GB" sz="1000" noProof="0" dirty="0" err="1"/>
                <a:t>ePassports</a:t>
              </a:r>
              <a:endParaRPr lang="en-GB" sz="1000" noProof="0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4B55FFC-A16B-A90C-19E7-04CD4DC82AF6}"/>
                </a:ext>
              </a:extLst>
            </p:cNvPr>
            <p:cNvSpPr txBox="1"/>
            <p:nvPr/>
          </p:nvSpPr>
          <p:spPr>
            <a:xfrm>
              <a:off x="7651087" y="5023575"/>
              <a:ext cx="72166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b="1" noProof="0" dirty="0">
                  <a:solidFill>
                    <a:srgbClr val="C00000"/>
                  </a:solidFill>
                </a:rPr>
                <a:t>subject-id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9FE6C3E-BBAD-5C74-13C2-1393C06CECE8}"/>
              </a:ext>
            </a:extLst>
          </p:cNvPr>
          <p:cNvGrpSpPr/>
          <p:nvPr/>
        </p:nvGrpSpPr>
        <p:grpSpPr>
          <a:xfrm>
            <a:off x="5602340" y="4960489"/>
            <a:ext cx="1276237" cy="1109504"/>
            <a:chOff x="8687865" y="4828365"/>
            <a:chExt cx="1276237" cy="110950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4CE8E43-D1AF-3876-A060-F2A636EA8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51295" y="5173000"/>
              <a:ext cx="561975" cy="428625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5B789BB-31D6-6512-EACC-83A3F29B72F2}"/>
                </a:ext>
              </a:extLst>
            </p:cNvPr>
            <p:cNvSpPr txBox="1"/>
            <p:nvPr/>
          </p:nvSpPr>
          <p:spPr>
            <a:xfrm>
              <a:off x="8687865" y="5537759"/>
              <a:ext cx="11091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noProof="0" dirty="0"/>
                <a:t>Non-EU universities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B6849A7-55CD-694C-B381-ED2BB1788E7A}"/>
                </a:ext>
              </a:extLst>
            </p:cNvPr>
            <p:cNvSpPr txBox="1"/>
            <p:nvPr/>
          </p:nvSpPr>
          <p:spPr>
            <a:xfrm>
              <a:off x="9242442" y="4828365"/>
              <a:ext cx="721660" cy="1538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000" b="1" noProof="0" dirty="0">
                  <a:solidFill>
                    <a:srgbClr val="C00000"/>
                  </a:solidFill>
                </a:rPr>
                <a:t>subject-id</a:t>
              </a: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6E2D1C-6572-0AF4-322B-1A9B97266CE3}"/>
              </a:ext>
            </a:extLst>
          </p:cNvPr>
          <p:cNvCxnSpPr>
            <a:cxnSpLocks/>
          </p:cNvCxnSpPr>
          <p:nvPr/>
        </p:nvCxnSpPr>
        <p:spPr>
          <a:xfrm>
            <a:off x="7539948" y="3244368"/>
            <a:ext cx="1403659" cy="0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D27C165-2A50-705E-ED9F-A6683A764A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174" y="2545731"/>
            <a:ext cx="1618157" cy="4188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6CB513-6CE1-057C-6BB8-34F5A0C21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1099" y="5302336"/>
            <a:ext cx="955101" cy="4001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E25B851-EE1B-C39F-CAF0-73A37E54EF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7093" y="2182753"/>
            <a:ext cx="2250667" cy="2037600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B737323-8AB3-925A-038D-3D386C8D455F}"/>
              </a:ext>
            </a:extLst>
          </p:cNvPr>
          <p:cNvCxnSpPr>
            <a:cxnSpLocks/>
          </p:cNvCxnSpPr>
          <p:nvPr/>
        </p:nvCxnSpPr>
        <p:spPr>
          <a:xfrm flipH="1" flipV="1">
            <a:off x="5135491" y="4445486"/>
            <a:ext cx="0" cy="758264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7B6396CD-3E5E-9C3E-1608-244DEC553C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0532" y="2898635"/>
            <a:ext cx="214938" cy="21493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75EC3A2-B7B8-B1DC-E75D-B026BFCEFE80}"/>
              </a:ext>
            </a:extLst>
          </p:cNvPr>
          <p:cNvCxnSpPr>
            <a:cxnSpLocks/>
          </p:cNvCxnSpPr>
          <p:nvPr/>
        </p:nvCxnSpPr>
        <p:spPr>
          <a:xfrm>
            <a:off x="7539948" y="2543468"/>
            <a:ext cx="1403659" cy="0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142BA4D-16A9-D9CF-FAA8-45B467B9C8F5}"/>
              </a:ext>
            </a:extLst>
          </p:cNvPr>
          <p:cNvCxnSpPr>
            <a:cxnSpLocks/>
          </p:cNvCxnSpPr>
          <p:nvPr/>
        </p:nvCxnSpPr>
        <p:spPr>
          <a:xfrm>
            <a:off x="3155059" y="3244368"/>
            <a:ext cx="1403659" cy="0"/>
          </a:xfrm>
          <a:prstGeom prst="straightConnector1">
            <a:avLst/>
          </a:prstGeom>
          <a:ln>
            <a:headEnd type="non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F36FAB9-0111-7435-8B7C-39A6F6D34B9F}"/>
              </a:ext>
            </a:extLst>
          </p:cNvPr>
          <p:cNvCxnSpPr>
            <a:cxnSpLocks/>
          </p:cNvCxnSpPr>
          <p:nvPr/>
        </p:nvCxnSpPr>
        <p:spPr>
          <a:xfrm flipH="1" flipV="1">
            <a:off x="6156917" y="4445486"/>
            <a:ext cx="0" cy="758264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E964BF-4637-F292-678F-C5698FD87CC5}"/>
              </a:ext>
            </a:extLst>
          </p:cNvPr>
          <p:cNvCxnSpPr>
            <a:cxnSpLocks/>
          </p:cNvCxnSpPr>
          <p:nvPr/>
        </p:nvCxnSpPr>
        <p:spPr>
          <a:xfrm flipH="1" flipV="1">
            <a:off x="7161398" y="4445486"/>
            <a:ext cx="0" cy="758264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CF126AA8-24EE-DC44-3183-E4ABDEDBEF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033" y="2117270"/>
            <a:ext cx="214938" cy="2149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714888-5D00-2FDA-0B93-61C2A3881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262" y="3670112"/>
            <a:ext cx="523875" cy="47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BB03FA-E1F4-0038-6683-D28A11028DA4}"/>
              </a:ext>
            </a:extLst>
          </p:cNvPr>
          <p:cNvSpPr txBox="1"/>
          <p:nvPr/>
        </p:nvSpPr>
        <p:spPr>
          <a:xfrm>
            <a:off x="9484830" y="4054026"/>
            <a:ext cx="1058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noProof="0" dirty="0"/>
              <a:t>Freja </a:t>
            </a:r>
            <a:r>
              <a:rPr lang="en-GB" sz="1000" noProof="0" dirty="0" err="1"/>
              <a:t>eID</a:t>
            </a:r>
            <a:r>
              <a:rPr lang="en-GB" sz="1000" noProof="0" dirty="0"/>
              <a:t>+</a:t>
            </a:r>
          </a:p>
          <a:p>
            <a:pPr algn="ctr"/>
            <a:r>
              <a:rPr lang="en-GB" sz="1000" noProof="0" dirty="0"/>
              <a:t>by </a:t>
            </a:r>
            <a:r>
              <a:rPr lang="en-GB" sz="1000" noProof="0" dirty="0" err="1"/>
              <a:t>ePassports</a:t>
            </a:r>
            <a:endParaRPr lang="en-GB" sz="1000" noProof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8689CF-0309-2710-1839-63B582480B97}"/>
              </a:ext>
            </a:extLst>
          </p:cNvPr>
          <p:cNvSpPr txBox="1"/>
          <p:nvPr/>
        </p:nvSpPr>
        <p:spPr>
          <a:xfrm>
            <a:off x="7824215" y="3696988"/>
            <a:ext cx="739850" cy="1538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pPr algn="ctr"/>
            <a:r>
              <a:rPr lang="en-GB" sz="1000" b="1" noProof="0" dirty="0">
                <a:solidFill>
                  <a:srgbClr val="C00000"/>
                </a:solidFill>
              </a:rPr>
              <a:t>Freja-UPI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12116C-5286-D424-9E0D-76BE8FC985BB}"/>
              </a:ext>
            </a:extLst>
          </p:cNvPr>
          <p:cNvCxnSpPr>
            <a:cxnSpLocks/>
          </p:cNvCxnSpPr>
          <p:nvPr/>
        </p:nvCxnSpPr>
        <p:spPr>
          <a:xfrm>
            <a:off x="7539948" y="3950234"/>
            <a:ext cx="1403659" cy="0"/>
          </a:xfrm>
          <a:prstGeom prst="straightConnector1">
            <a:avLst/>
          </a:prstGeom>
          <a:ln>
            <a:headEnd type="triangle" w="lg" len="lg"/>
            <a:tailEnd type="non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D3BA83D-7494-6FC2-4861-B514AC7CC7D6}"/>
              </a:ext>
            </a:extLst>
          </p:cNvPr>
          <p:cNvSpPr txBox="1"/>
          <p:nvPr/>
        </p:nvSpPr>
        <p:spPr>
          <a:xfrm>
            <a:off x="10986376" y="6185098"/>
            <a:ext cx="935114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000" b="1" noProof="0" dirty="0">
                <a:solidFill>
                  <a:srgbClr val="005833"/>
                </a:solidFill>
              </a:rPr>
              <a:t>Implemented</a:t>
            </a:r>
            <a:endParaRPr lang="en-GB" sz="1000" b="1" noProof="0" dirty="0">
              <a:solidFill>
                <a:srgbClr val="C00000"/>
              </a:solidFill>
            </a:endParaRPr>
          </a:p>
          <a:p>
            <a:r>
              <a:rPr lang="en-GB" sz="1000" b="1" noProof="0" dirty="0">
                <a:solidFill>
                  <a:srgbClr val="C00000"/>
                </a:solidFill>
              </a:rPr>
              <a:t>Planned</a:t>
            </a:r>
          </a:p>
        </p:txBody>
      </p:sp>
    </p:spTree>
    <p:extLst>
      <p:ext uri="{BB962C8B-B14F-4D97-AF65-F5344CB8AC3E}">
        <p14:creationId xmlns:p14="http://schemas.microsoft.com/office/powerpoint/2010/main" val="1134227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CD17-2E5A-629D-CFED-2EB06DA31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+mn-lt"/>
              </a:rPr>
              <a:t>Integrating with eduGAIN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157DA-43C2-9243-34DB-C7B4FB158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noProof="0" dirty="0">
                <a:latin typeface="+mn-lt"/>
              </a:rPr>
              <a:t>Getting attributes/assurance</a:t>
            </a:r>
            <a:endParaRPr lang="en-GB" sz="2400" dirty="0">
              <a:latin typeface="+mn-lt"/>
            </a:endParaRPr>
          </a:p>
          <a:p>
            <a:r>
              <a:rPr lang="en-US" sz="2000" b="1" noProof="0" dirty="0">
                <a:solidFill>
                  <a:srgbClr val="005833"/>
                </a:solidFill>
                <a:latin typeface="+mn-lt"/>
              </a:rPr>
              <a:t>REFEDS Personalized Access Entity Category</a:t>
            </a:r>
          </a:p>
          <a:p>
            <a:pPr lvl="1"/>
            <a:r>
              <a:rPr lang="en-US" sz="2000" dirty="0">
                <a:latin typeface="+mn-lt"/>
              </a:rPr>
              <a:t>subject-id</a:t>
            </a:r>
          </a:p>
          <a:p>
            <a:pPr lvl="1"/>
            <a:r>
              <a:rPr lang="en-US" sz="2000" dirty="0">
                <a:latin typeface="+mn-lt"/>
              </a:rPr>
              <a:t>Name</a:t>
            </a:r>
          </a:p>
          <a:p>
            <a:pPr lvl="1"/>
            <a:r>
              <a:rPr lang="en-US" sz="2000" dirty="0">
                <a:latin typeface="+mn-lt"/>
              </a:rPr>
              <a:t>Assurance (RAF)</a:t>
            </a:r>
          </a:p>
          <a:p>
            <a:r>
              <a:rPr lang="en-US" sz="2000" b="1" noProof="0" dirty="0">
                <a:solidFill>
                  <a:srgbClr val="005833"/>
                </a:solidFill>
                <a:latin typeface="+mn-lt"/>
              </a:rPr>
              <a:t>European Student Identifier Entity Category</a:t>
            </a:r>
          </a:p>
          <a:p>
            <a:pPr lvl="1"/>
            <a:r>
              <a:rPr lang="en-US" sz="2000" dirty="0">
                <a:latin typeface="+mn-lt"/>
              </a:rPr>
              <a:t>ESI</a:t>
            </a:r>
            <a:endParaRPr lang="en-GB" sz="2000" dirty="0">
              <a:latin typeface="+mn-lt"/>
            </a:endParaRPr>
          </a:p>
          <a:p>
            <a:endParaRPr lang="en-GB" sz="2400" noProof="0" dirty="0">
              <a:latin typeface="+mn-lt"/>
            </a:endParaRPr>
          </a:p>
          <a:p>
            <a:pPr marL="0" indent="0">
              <a:buNone/>
            </a:pPr>
            <a:r>
              <a:rPr lang="en-GB" sz="2400" noProof="0" dirty="0">
                <a:latin typeface="+mn-lt"/>
              </a:rPr>
              <a:t>Error handling</a:t>
            </a:r>
          </a:p>
          <a:p>
            <a:r>
              <a:rPr lang="en-US" sz="2000" b="1" dirty="0">
                <a:solidFill>
                  <a:srgbClr val="005833"/>
                </a:solidFill>
                <a:latin typeface="+mn-lt"/>
              </a:rPr>
              <a:t>REFEDS Deployment Profile for errorURL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326477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B94C6-F801-AC8E-7316-06B58BA11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3275" cy="1325563"/>
          </a:xfrm>
        </p:spPr>
        <p:txBody>
          <a:bodyPr>
            <a:normAutofit/>
          </a:bodyPr>
          <a:lstStyle/>
          <a:p>
            <a:r>
              <a:rPr lang="en-GB" sz="2800" b="1" noProof="0" dirty="0">
                <a:solidFill>
                  <a:srgbClr val="005833"/>
                </a:solidFill>
                <a:latin typeface="+mn-lt"/>
              </a:rPr>
              <a:t>Consistent identity management </a:t>
            </a:r>
            <a:r>
              <a:rPr lang="en-GB" sz="2800" noProof="0" dirty="0">
                <a:solidFill>
                  <a:srgbClr val="005833"/>
                </a:solidFill>
                <a:latin typeface="+mn-lt"/>
              </a:rPr>
              <a:t>throughout the student journey</a:t>
            </a:r>
            <a:br>
              <a:rPr lang="en-GB" sz="2800" noProof="0" dirty="0">
                <a:solidFill>
                  <a:srgbClr val="005833"/>
                </a:solidFill>
                <a:latin typeface="+mn-lt"/>
              </a:rPr>
            </a:br>
            <a:endParaRPr lang="en-GB" sz="2800" noProof="0" dirty="0">
              <a:solidFill>
                <a:srgbClr val="005833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02F392-5B1C-581B-8B72-F96355D38574}"/>
              </a:ext>
            </a:extLst>
          </p:cNvPr>
          <p:cNvSpPr txBox="1"/>
          <p:nvPr/>
        </p:nvSpPr>
        <p:spPr>
          <a:xfrm>
            <a:off x="88900" y="5085218"/>
            <a:ext cx="459931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noProof="0" dirty="0"/>
              <a:t>Use </a:t>
            </a:r>
            <a:r>
              <a:rPr lang="en-GB" b="1" noProof="0" dirty="0">
                <a:solidFill>
                  <a:srgbClr val="005833"/>
                </a:solidFill>
              </a:rPr>
              <a:t>external user account </a:t>
            </a:r>
            <a:r>
              <a:rPr lang="en-GB" noProof="0" dirty="0"/>
              <a:t>to</a:t>
            </a:r>
          </a:p>
          <a:p>
            <a:endParaRPr lang="en-GB" sz="1400" noProof="0" dirty="0">
              <a:latin typeface="+mn-lt"/>
            </a:endParaRPr>
          </a:p>
          <a:p>
            <a:pPr marL="174625" indent="-174625">
              <a:buFont typeface="+mj-lt"/>
              <a:buAutoNum type="arabicPeriod"/>
            </a:pPr>
            <a:r>
              <a:rPr lang="en-GB" sz="1400" b="1" noProof="0" dirty="0">
                <a:solidFill>
                  <a:srgbClr val="005833"/>
                </a:solidFill>
              </a:rPr>
              <a:t>Submit initial application </a:t>
            </a:r>
            <a:r>
              <a:rPr lang="en-GB" sz="1400" noProof="0" dirty="0"/>
              <a:t>to studies in Sweden</a:t>
            </a:r>
          </a:p>
          <a:p>
            <a:pPr marL="174625" indent="-174625">
              <a:buFont typeface="+mj-lt"/>
              <a:buAutoNum type="arabicPeriod"/>
            </a:pPr>
            <a:endParaRPr lang="en-GB" sz="1400" b="1" noProof="0" dirty="0">
              <a:solidFill>
                <a:srgbClr val="005833"/>
              </a:solidFill>
              <a:latin typeface="+mn-lt"/>
            </a:endParaRPr>
          </a:p>
          <a:p>
            <a:pPr marL="174625" indent="-174625">
              <a:buFont typeface="+mj-lt"/>
              <a:buAutoNum type="arabicPeriod"/>
            </a:pPr>
            <a:r>
              <a:rPr lang="en-GB" sz="1400" b="1" noProof="0" dirty="0">
                <a:solidFill>
                  <a:srgbClr val="005833"/>
                </a:solidFill>
              </a:rPr>
              <a:t>Access</a:t>
            </a:r>
            <a:r>
              <a:rPr lang="en-GB" sz="1400" noProof="0" dirty="0"/>
              <a:t> information regarding </a:t>
            </a:r>
            <a:r>
              <a:rPr lang="en-GB" sz="1400" b="1" noProof="0" dirty="0">
                <a:solidFill>
                  <a:srgbClr val="005833"/>
                </a:solidFill>
              </a:rPr>
              <a:t>tuition fees in Ladok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171F38-F3B4-2A4A-7CCA-55E4CAC3ACE7}"/>
              </a:ext>
            </a:extLst>
          </p:cNvPr>
          <p:cNvSpPr txBox="1"/>
          <p:nvPr/>
        </p:nvSpPr>
        <p:spPr>
          <a:xfrm>
            <a:off x="8455478" y="5085218"/>
            <a:ext cx="3474771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noProof="0" dirty="0"/>
          </a:p>
          <a:p>
            <a:endParaRPr lang="en-GB" sz="1400" b="1" noProof="0" dirty="0">
              <a:solidFill>
                <a:srgbClr val="005833"/>
              </a:solidFill>
            </a:endParaRPr>
          </a:p>
          <a:p>
            <a:pPr marL="177800" indent="-177800">
              <a:buFont typeface="+mj-lt"/>
              <a:buAutoNum type="arabicPeriod" startAt="3"/>
            </a:pPr>
            <a:r>
              <a:rPr lang="en-GB" sz="1400" b="1" noProof="0" dirty="0">
                <a:solidFill>
                  <a:srgbClr val="005833"/>
                </a:solidFill>
              </a:rPr>
              <a:t>Create a Swedish university account</a:t>
            </a:r>
          </a:p>
          <a:p>
            <a:pPr marL="177800" indent="-177800">
              <a:buFont typeface="+mj-lt"/>
              <a:buAutoNum type="arabicPeriod" startAt="3"/>
            </a:pPr>
            <a:endParaRPr lang="en-GB" sz="1400" b="1" noProof="0" dirty="0">
              <a:solidFill>
                <a:srgbClr val="005833"/>
              </a:solidFill>
              <a:latin typeface="+mn-lt"/>
            </a:endParaRPr>
          </a:p>
          <a:p>
            <a:pPr marL="177800" indent="-177800">
              <a:buFont typeface="+mj-lt"/>
              <a:buAutoNum type="arabicPeriod" startAt="3"/>
            </a:pPr>
            <a:r>
              <a:rPr lang="en-GB" sz="1400" b="1" noProof="0" dirty="0">
                <a:solidFill>
                  <a:srgbClr val="005833"/>
                </a:solidFill>
              </a:rPr>
              <a:t>Access Ladok after returning home</a:t>
            </a:r>
          </a:p>
        </p:txBody>
      </p:sp>
      <p:pic>
        <p:nvPicPr>
          <p:cNvPr id="175" name="Picture 174">
            <a:extLst>
              <a:ext uri="{FF2B5EF4-FFF2-40B4-BE49-F238E27FC236}">
                <a16:creationId xmlns:a16="http://schemas.microsoft.com/office/drawing/2014/main" id="{2FB784C5-A72B-CF07-31A3-F1656B6B0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104" y="1470740"/>
            <a:ext cx="2041820" cy="528471"/>
          </a:xfrm>
          <a:prstGeom prst="rect">
            <a:avLst/>
          </a:prstGeom>
        </p:spPr>
      </p:pic>
      <p:pic>
        <p:nvPicPr>
          <p:cNvPr id="177" name="Picture 176">
            <a:extLst>
              <a:ext uri="{FF2B5EF4-FFF2-40B4-BE49-F238E27FC236}">
                <a16:creationId xmlns:a16="http://schemas.microsoft.com/office/drawing/2014/main" id="{1843EE28-1B21-6AE9-6D8C-F1C70FFDE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975" y="1580112"/>
            <a:ext cx="1854200" cy="419100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887455C6-74D1-FE33-76C4-AC59F5472B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7584" y="4657488"/>
            <a:ext cx="3092983" cy="1590677"/>
          </a:xfrm>
          <a:prstGeom prst="rect">
            <a:avLst/>
          </a:prstGeom>
        </p:spPr>
      </p:pic>
      <p:sp>
        <p:nvSpPr>
          <p:cNvPr id="203" name="TextBox 202">
            <a:extLst>
              <a:ext uri="{FF2B5EF4-FFF2-40B4-BE49-F238E27FC236}">
                <a16:creationId xmlns:a16="http://schemas.microsoft.com/office/drawing/2014/main" id="{24420A4B-49CF-DAE1-7714-0B9FD82BF33E}"/>
              </a:ext>
            </a:extLst>
          </p:cNvPr>
          <p:cNvSpPr txBox="1"/>
          <p:nvPr/>
        </p:nvSpPr>
        <p:spPr>
          <a:xfrm>
            <a:off x="7823456" y="3836310"/>
            <a:ext cx="174311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200" b="1" noProof="0" dirty="0"/>
              <a:t>Account creation</a:t>
            </a:r>
          </a:p>
          <a:p>
            <a:pPr algn="ctr"/>
            <a:r>
              <a:rPr lang="en-GB" sz="1200" b="1" noProof="0" dirty="0"/>
              <a:t>(</a:t>
            </a:r>
            <a:r>
              <a:rPr lang="en-GB" sz="1200" b="1" noProof="0" dirty="0">
                <a:solidFill>
                  <a:srgbClr val="005833"/>
                </a:solidFill>
              </a:rPr>
              <a:t>subject-id</a:t>
            </a:r>
            <a:r>
              <a:rPr lang="en-GB" sz="1200" b="1" noProof="0" dirty="0"/>
              <a:t>)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703859D9-2D2E-D1B3-2013-8B2E19446250}"/>
              </a:ext>
            </a:extLst>
          </p:cNvPr>
          <p:cNvSpPr txBox="1"/>
          <p:nvPr/>
        </p:nvSpPr>
        <p:spPr>
          <a:xfrm>
            <a:off x="2971165" y="3836310"/>
            <a:ext cx="9556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200" b="1" noProof="0" dirty="0"/>
              <a:t>Application</a:t>
            </a:r>
          </a:p>
          <a:p>
            <a:pPr algn="ctr"/>
            <a:r>
              <a:rPr lang="en-GB" sz="1200" b="1" noProof="0" dirty="0"/>
              <a:t>(</a:t>
            </a:r>
            <a:r>
              <a:rPr lang="en-GB" sz="1200" b="1" noProof="0" dirty="0">
                <a:solidFill>
                  <a:srgbClr val="005833"/>
                </a:solidFill>
              </a:rPr>
              <a:t>subject-id</a:t>
            </a:r>
            <a:r>
              <a:rPr lang="en-GB" sz="1200" b="1" noProof="0" dirty="0"/>
              <a:t>)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4270049D-DCE3-F188-56AB-BEF3C2465B65}"/>
              </a:ext>
            </a:extLst>
          </p:cNvPr>
          <p:cNvSpPr txBox="1"/>
          <p:nvPr/>
        </p:nvSpPr>
        <p:spPr>
          <a:xfrm>
            <a:off x="3518955" y="1596151"/>
            <a:ext cx="9556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200" b="1" noProof="0" dirty="0"/>
              <a:t>Admission</a:t>
            </a:r>
          </a:p>
          <a:p>
            <a:pPr algn="ctr"/>
            <a:r>
              <a:rPr lang="en-GB" sz="1200" b="1" noProof="0" dirty="0"/>
              <a:t>(</a:t>
            </a:r>
            <a:r>
              <a:rPr lang="en-GB" sz="1200" b="1" noProof="0" dirty="0">
                <a:solidFill>
                  <a:srgbClr val="005833"/>
                </a:solidFill>
              </a:rPr>
              <a:t>subject-id</a:t>
            </a:r>
            <a:r>
              <a:rPr lang="en-GB" sz="1200" b="1" noProof="0" dirty="0"/>
              <a:t>)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2863ED22-3089-69B9-1AAE-8FD583AFD9CB}"/>
              </a:ext>
            </a:extLst>
          </p:cNvPr>
          <p:cNvSpPr txBox="1"/>
          <p:nvPr/>
        </p:nvSpPr>
        <p:spPr>
          <a:xfrm>
            <a:off x="7628277" y="1596151"/>
            <a:ext cx="9556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200" b="1" noProof="0" dirty="0"/>
              <a:t>Integration</a:t>
            </a:r>
          </a:p>
          <a:p>
            <a:pPr algn="ctr"/>
            <a:r>
              <a:rPr lang="en-GB" sz="1200" b="1" noProof="0" dirty="0"/>
              <a:t>(</a:t>
            </a:r>
            <a:r>
              <a:rPr lang="en-GB" sz="1200" b="1" noProof="0" dirty="0">
                <a:solidFill>
                  <a:srgbClr val="005833"/>
                </a:solidFill>
              </a:rPr>
              <a:t>subject-id</a:t>
            </a:r>
            <a:r>
              <a:rPr lang="en-GB" sz="1200" b="1" noProof="0" dirty="0"/>
              <a:t>)</a:t>
            </a:r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F4E16F6F-E0F8-64DA-615E-ADC989F778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723" y="4911046"/>
            <a:ext cx="540704" cy="529200"/>
          </a:xfrm>
          <a:prstGeom prst="rect">
            <a:avLst/>
          </a:prstGeom>
        </p:spPr>
      </p:pic>
      <p:sp>
        <p:nvSpPr>
          <p:cNvPr id="214" name="TextBox 213">
            <a:extLst>
              <a:ext uri="{FF2B5EF4-FFF2-40B4-BE49-F238E27FC236}">
                <a16:creationId xmlns:a16="http://schemas.microsoft.com/office/drawing/2014/main" id="{8C93426A-D40E-20CB-9EB3-12AB6165B2D3}"/>
              </a:ext>
            </a:extLst>
          </p:cNvPr>
          <p:cNvSpPr txBox="1"/>
          <p:nvPr/>
        </p:nvSpPr>
        <p:spPr>
          <a:xfrm>
            <a:off x="5456238" y="5471161"/>
            <a:ext cx="9556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200" noProof="0" dirty="0"/>
              <a:t>Non-EU university</a:t>
            </a: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00992A89-2EE0-09FC-8FBC-AD0E9F149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6595" y="1519709"/>
            <a:ext cx="540704" cy="529200"/>
          </a:xfrm>
          <a:prstGeom prst="rect">
            <a:avLst/>
          </a:prstGeom>
        </p:spPr>
      </p:pic>
      <p:sp>
        <p:nvSpPr>
          <p:cNvPr id="217" name="TextBox 216">
            <a:extLst>
              <a:ext uri="{FF2B5EF4-FFF2-40B4-BE49-F238E27FC236}">
                <a16:creationId xmlns:a16="http://schemas.microsoft.com/office/drawing/2014/main" id="{4BFA4C33-197F-7B6E-C723-8E581DEF6152}"/>
              </a:ext>
            </a:extLst>
          </p:cNvPr>
          <p:cNvSpPr txBox="1"/>
          <p:nvPr/>
        </p:nvSpPr>
        <p:spPr>
          <a:xfrm>
            <a:off x="9469110" y="2079824"/>
            <a:ext cx="9556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200" noProof="0" dirty="0"/>
              <a:t>Swedish</a:t>
            </a:r>
          </a:p>
          <a:p>
            <a:pPr algn="ctr"/>
            <a:r>
              <a:rPr lang="en-GB" sz="1200" noProof="0" dirty="0"/>
              <a:t>universities</a:t>
            </a:r>
          </a:p>
        </p:txBody>
      </p: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617A666A-D0F9-26FF-B5FB-C3F76D176A94}"/>
              </a:ext>
            </a:extLst>
          </p:cNvPr>
          <p:cNvCxnSpPr>
            <a:cxnSpLocks/>
          </p:cNvCxnSpPr>
          <p:nvPr/>
        </p:nvCxnSpPr>
        <p:spPr>
          <a:xfrm flipH="1" flipV="1">
            <a:off x="2428875" y="2142534"/>
            <a:ext cx="2417824" cy="268835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77150A9F-5B7F-6522-5E1D-C3DEE6381F3F}"/>
              </a:ext>
            </a:extLst>
          </p:cNvPr>
          <p:cNvCxnSpPr>
            <a:cxnSpLocks/>
          </p:cNvCxnSpPr>
          <p:nvPr/>
        </p:nvCxnSpPr>
        <p:spPr>
          <a:xfrm flipV="1">
            <a:off x="7091168" y="2142534"/>
            <a:ext cx="2417824" cy="268835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1D59B0A3-64FE-100E-AD61-C5B441370478}"/>
              </a:ext>
            </a:extLst>
          </p:cNvPr>
          <p:cNvCxnSpPr>
            <a:cxnSpLocks/>
          </p:cNvCxnSpPr>
          <p:nvPr/>
        </p:nvCxnSpPr>
        <p:spPr>
          <a:xfrm flipH="1" flipV="1">
            <a:off x="5934075" y="2142534"/>
            <a:ext cx="0" cy="268835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34F894A5-E576-27B3-AD54-4218EB6E688B}"/>
              </a:ext>
            </a:extLst>
          </p:cNvPr>
          <p:cNvSpPr txBox="1"/>
          <p:nvPr/>
        </p:nvSpPr>
        <p:spPr>
          <a:xfrm>
            <a:off x="5456238" y="3836310"/>
            <a:ext cx="955675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200" b="1" noProof="0" dirty="0"/>
              <a:t>Log in</a:t>
            </a:r>
          </a:p>
          <a:p>
            <a:pPr algn="ctr"/>
            <a:r>
              <a:rPr lang="en-GB" sz="1200" b="1" noProof="0" dirty="0"/>
              <a:t>(</a:t>
            </a:r>
            <a:r>
              <a:rPr lang="en-GB" sz="1200" b="1" noProof="0" dirty="0">
                <a:solidFill>
                  <a:srgbClr val="005833"/>
                </a:solidFill>
              </a:rPr>
              <a:t>subject-id</a:t>
            </a:r>
            <a:r>
              <a:rPr lang="en-GB" sz="1200" b="1" noProof="0" dirty="0"/>
              <a:t>)</a:t>
            </a:r>
          </a:p>
        </p:txBody>
      </p: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0CA0E666-F9C3-AB8A-3ACA-CB5B80B0B252}"/>
              </a:ext>
            </a:extLst>
          </p:cNvPr>
          <p:cNvCxnSpPr>
            <a:cxnSpLocks/>
          </p:cNvCxnSpPr>
          <p:nvPr/>
        </p:nvCxnSpPr>
        <p:spPr>
          <a:xfrm>
            <a:off x="3232050" y="1772546"/>
            <a:ext cx="1493113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DEA833B8-C9D0-0941-C138-A30401D47D96}"/>
              </a:ext>
            </a:extLst>
          </p:cNvPr>
          <p:cNvCxnSpPr>
            <a:cxnSpLocks/>
          </p:cNvCxnSpPr>
          <p:nvPr/>
        </p:nvCxnSpPr>
        <p:spPr>
          <a:xfrm>
            <a:off x="7271657" y="1772546"/>
            <a:ext cx="2013857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TextBox 234">
            <a:extLst>
              <a:ext uri="{FF2B5EF4-FFF2-40B4-BE49-F238E27FC236}">
                <a16:creationId xmlns:a16="http://schemas.microsoft.com/office/drawing/2014/main" id="{9B6E7B72-3254-AC8D-2864-48B824A7FD3A}"/>
              </a:ext>
            </a:extLst>
          </p:cNvPr>
          <p:cNvSpPr txBox="1"/>
          <p:nvPr/>
        </p:nvSpPr>
        <p:spPr>
          <a:xfrm>
            <a:off x="1227322" y="4322265"/>
            <a:ext cx="1267384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200" noProof="0" dirty="0"/>
              <a:t>User identifier</a:t>
            </a:r>
          </a:p>
        </p:txBody>
      </p: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F5A07706-4307-7C0B-E95C-5B49114B7EA1}"/>
              </a:ext>
            </a:extLst>
          </p:cNvPr>
          <p:cNvCxnSpPr>
            <a:cxnSpLocks/>
          </p:cNvCxnSpPr>
          <p:nvPr/>
        </p:nvCxnSpPr>
        <p:spPr>
          <a:xfrm flipV="1">
            <a:off x="2397919" y="4148138"/>
            <a:ext cx="573246" cy="254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60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4" grpId="0"/>
      <p:bldP spid="210" grpId="0"/>
      <p:bldP spid="211" grpId="0"/>
      <p:bldP spid="198" grpId="0" animBg="1"/>
      <p:bldP spid="2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B46B666-925E-0AAE-DD9D-8BD74CA3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noProof="0" dirty="0">
                <a:latin typeface="+mn-lt"/>
              </a:rPr>
              <a:t>Account linking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2CCCCF6E-7A87-3994-F7EB-848DC525B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noProof="0" dirty="0">
                <a:latin typeface="+mn-lt"/>
              </a:rPr>
              <a:t>To </a:t>
            </a:r>
            <a:r>
              <a:rPr lang="en-GB" sz="2400" b="1" noProof="0" dirty="0">
                <a:solidFill>
                  <a:srgbClr val="F05523"/>
                </a:solidFill>
                <a:latin typeface="+mn-lt"/>
              </a:rPr>
              <a:t>link an external user account</a:t>
            </a:r>
            <a:r>
              <a:rPr lang="en-GB" sz="2400" noProof="0" dirty="0">
                <a:latin typeface="+mn-lt"/>
              </a:rPr>
              <a:t> to a user identity in a system, </a:t>
            </a:r>
            <a:r>
              <a:rPr lang="en-GB" sz="2400" b="1" noProof="0" dirty="0">
                <a:solidFill>
                  <a:srgbClr val="F05523"/>
                </a:solidFill>
                <a:latin typeface="+mn-lt"/>
              </a:rPr>
              <a:t>allowing access</a:t>
            </a:r>
            <a:r>
              <a:rPr lang="en-GB" sz="2400" noProof="0" dirty="0">
                <a:latin typeface="+mn-lt"/>
              </a:rPr>
              <a:t> using the </a:t>
            </a:r>
            <a:r>
              <a:rPr lang="en-GB" sz="2400" b="1" noProof="0" dirty="0">
                <a:solidFill>
                  <a:srgbClr val="F05523"/>
                </a:solidFill>
                <a:latin typeface="+mn-lt"/>
              </a:rPr>
              <a:t>external account</a:t>
            </a:r>
          </a:p>
          <a:p>
            <a:pPr marL="0" indent="0">
              <a:buNone/>
            </a:pPr>
            <a:endParaRPr lang="en-GB" sz="2400" noProof="0" dirty="0">
              <a:latin typeface="+mn-lt"/>
            </a:endParaRPr>
          </a:p>
          <a:p>
            <a:pPr marL="0" indent="0">
              <a:buNone/>
            </a:pPr>
            <a:r>
              <a:rPr lang="en-GB" sz="2400" noProof="0" dirty="0">
                <a:latin typeface="+mn-lt"/>
              </a:rPr>
              <a:t>There are two ways of doing this linking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noProof="0" dirty="0">
                <a:latin typeface="+mn-lt"/>
              </a:rPr>
              <a:t>A common identifier that is shared between the internal system and the external user account</a:t>
            </a:r>
          </a:p>
          <a:p>
            <a:pPr lvl="1"/>
            <a:r>
              <a:rPr lang="en-GB" sz="2000" noProof="0" dirty="0">
                <a:latin typeface="+mn-lt"/>
              </a:rPr>
              <a:t>Examples are the national identity number or the European Student Identifier (ESI)</a:t>
            </a:r>
          </a:p>
          <a:p>
            <a:pPr lvl="1"/>
            <a:endParaRPr lang="en-GB" sz="2000" noProof="0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noProof="0" dirty="0">
                <a:latin typeface="+mn-lt"/>
              </a:rPr>
              <a:t>Log in to the system with the external user account when the user is already logged into the system</a:t>
            </a:r>
          </a:p>
          <a:p>
            <a:pPr marL="0" indent="0">
              <a:buNone/>
            </a:pPr>
            <a:endParaRPr lang="en-GB" noProof="0" dirty="0">
              <a:latin typeface="+mn-lt"/>
            </a:endParaRPr>
          </a:p>
        </p:txBody>
      </p:sp>
      <p:pic>
        <p:nvPicPr>
          <p:cNvPr id="3" name="Bildobjekt 2" descr="En bild som visar symbol, Grafik&#10;&#10;AI-genererat innehåll kan vara felaktigt.">
            <a:extLst>
              <a:ext uri="{FF2B5EF4-FFF2-40B4-BE49-F238E27FC236}">
                <a16:creationId xmlns:a16="http://schemas.microsoft.com/office/drawing/2014/main" id="{DEE37946-47DB-D32B-4B24-0E88859BB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483" y="365125"/>
            <a:ext cx="952633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386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721C15-4BE9-0FDF-00C9-24493D90B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26D99B-74BF-6ED3-6F02-6334FE018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615" y="3806107"/>
            <a:ext cx="1767045" cy="908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5F0F24-4BB1-2BF3-AFE8-70C106CA7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3275" cy="1325563"/>
          </a:xfrm>
        </p:spPr>
        <p:txBody>
          <a:bodyPr>
            <a:normAutofit/>
          </a:bodyPr>
          <a:lstStyle/>
          <a:p>
            <a:r>
              <a:rPr lang="en-GB" sz="2800" b="1" noProof="0" dirty="0">
                <a:solidFill>
                  <a:srgbClr val="005833"/>
                </a:solidFill>
                <a:latin typeface="+mn-lt"/>
              </a:rPr>
              <a:t>Consistent identity management </a:t>
            </a:r>
            <a:r>
              <a:rPr lang="en-GB" sz="2800" noProof="0" dirty="0">
                <a:solidFill>
                  <a:srgbClr val="005833"/>
                </a:solidFill>
                <a:latin typeface="+mn-lt"/>
              </a:rPr>
              <a:t>throughout the student journey</a:t>
            </a:r>
            <a:br>
              <a:rPr lang="en-GB" sz="2800" noProof="0" dirty="0">
                <a:solidFill>
                  <a:srgbClr val="005833"/>
                </a:solidFill>
                <a:latin typeface="+mn-lt"/>
              </a:rPr>
            </a:br>
            <a:endParaRPr lang="en-GB" sz="2800" noProof="0" dirty="0">
              <a:solidFill>
                <a:srgbClr val="005833"/>
              </a:solidFill>
              <a:latin typeface="+mn-lt"/>
            </a:endParaRPr>
          </a:p>
        </p:txBody>
      </p:sp>
      <p:pic>
        <p:nvPicPr>
          <p:cNvPr id="177" name="Picture 176">
            <a:extLst>
              <a:ext uri="{FF2B5EF4-FFF2-40B4-BE49-F238E27FC236}">
                <a16:creationId xmlns:a16="http://schemas.microsoft.com/office/drawing/2014/main" id="{E1F5DF8F-C63A-77DF-85DD-003B75246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975" y="1580112"/>
            <a:ext cx="1854200" cy="419100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98B49139-7D81-281F-0583-2E3879E71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7584" y="4657488"/>
            <a:ext cx="3092983" cy="1590677"/>
          </a:xfrm>
          <a:prstGeom prst="rect">
            <a:avLst/>
          </a:prstGeom>
        </p:spPr>
      </p:pic>
      <p:sp>
        <p:nvSpPr>
          <p:cNvPr id="203" name="TextBox 202">
            <a:extLst>
              <a:ext uri="{FF2B5EF4-FFF2-40B4-BE49-F238E27FC236}">
                <a16:creationId xmlns:a16="http://schemas.microsoft.com/office/drawing/2014/main" id="{834ECBC6-8584-F099-4694-52B2C84EC51C}"/>
              </a:ext>
            </a:extLst>
          </p:cNvPr>
          <p:cNvSpPr txBox="1"/>
          <p:nvPr/>
        </p:nvSpPr>
        <p:spPr>
          <a:xfrm>
            <a:off x="7823456" y="3836310"/>
            <a:ext cx="174311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200" b="1" noProof="0" dirty="0"/>
              <a:t>Account creation</a:t>
            </a:r>
          </a:p>
          <a:p>
            <a:pPr algn="ctr"/>
            <a:r>
              <a:rPr lang="en-GB" sz="1200" b="1" noProof="0" dirty="0"/>
              <a:t>(</a:t>
            </a:r>
            <a:r>
              <a:rPr lang="en-GB" sz="1200" b="1" noProof="0" dirty="0">
                <a:solidFill>
                  <a:srgbClr val="005833"/>
                </a:solidFill>
              </a:rPr>
              <a:t>ESI, subject-id</a:t>
            </a:r>
            <a:r>
              <a:rPr lang="en-GB" sz="1200" b="1" noProof="0" dirty="0"/>
              <a:t>)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BBD48F8C-255F-BB02-EAE0-8CA350917DC4}"/>
              </a:ext>
            </a:extLst>
          </p:cNvPr>
          <p:cNvSpPr txBox="1"/>
          <p:nvPr/>
        </p:nvSpPr>
        <p:spPr>
          <a:xfrm>
            <a:off x="7334929" y="1596151"/>
            <a:ext cx="154237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200" b="1" noProof="0" dirty="0"/>
              <a:t>Integration</a:t>
            </a:r>
          </a:p>
          <a:p>
            <a:pPr algn="ctr"/>
            <a:r>
              <a:rPr lang="en-GB" sz="1200" b="1" noProof="0" dirty="0"/>
              <a:t>(</a:t>
            </a:r>
            <a:r>
              <a:rPr lang="en-GB" sz="1200" b="1" noProof="0" dirty="0">
                <a:solidFill>
                  <a:srgbClr val="005833"/>
                </a:solidFill>
              </a:rPr>
              <a:t>ESI, subject-id</a:t>
            </a:r>
            <a:r>
              <a:rPr lang="en-GB" sz="1200" b="1" noProof="0" dirty="0"/>
              <a:t>)</a:t>
            </a:r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2237A4B1-6969-EF3D-2002-B7766178DC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3723" y="4911046"/>
            <a:ext cx="540704" cy="529200"/>
          </a:xfrm>
          <a:prstGeom prst="rect">
            <a:avLst/>
          </a:prstGeom>
        </p:spPr>
      </p:pic>
      <p:sp>
        <p:nvSpPr>
          <p:cNvPr id="214" name="TextBox 213">
            <a:extLst>
              <a:ext uri="{FF2B5EF4-FFF2-40B4-BE49-F238E27FC236}">
                <a16:creationId xmlns:a16="http://schemas.microsoft.com/office/drawing/2014/main" id="{B60EEC99-E5BF-50DD-8DDE-2F8D27735501}"/>
              </a:ext>
            </a:extLst>
          </p:cNvPr>
          <p:cNvSpPr txBox="1"/>
          <p:nvPr/>
        </p:nvSpPr>
        <p:spPr>
          <a:xfrm>
            <a:off x="5456238" y="5471161"/>
            <a:ext cx="9556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200" noProof="0" dirty="0"/>
              <a:t>EU</a:t>
            </a:r>
            <a:br>
              <a:rPr lang="en-GB" sz="1200" noProof="0" dirty="0"/>
            </a:br>
            <a:r>
              <a:rPr lang="en-GB" sz="1200" noProof="0" dirty="0"/>
              <a:t>university</a:t>
            </a:r>
          </a:p>
        </p:txBody>
      </p:sp>
      <p:pic>
        <p:nvPicPr>
          <p:cNvPr id="216" name="Picture 215">
            <a:extLst>
              <a:ext uri="{FF2B5EF4-FFF2-40B4-BE49-F238E27FC236}">
                <a16:creationId xmlns:a16="http://schemas.microsoft.com/office/drawing/2014/main" id="{0E7484EC-C73F-743D-F64F-B764BE9C8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6595" y="1519709"/>
            <a:ext cx="540704" cy="529200"/>
          </a:xfrm>
          <a:prstGeom prst="rect">
            <a:avLst/>
          </a:prstGeom>
        </p:spPr>
      </p:pic>
      <p:sp>
        <p:nvSpPr>
          <p:cNvPr id="217" name="TextBox 216">
            <a:extLst>
              <a:ext uri="{FF2B5EF4-FFF2-40B4-BE49-F238E27FC236}">
                <a16:creationId xmlns:a16="http://schemas.microsoft.com/office/drawing/2014/main" id="{58843147-7315-F6F5-D35C-82846C91B750}"/>
              </a:ext>
            </a:extLst>
          </p:cNvPr>
          <p:cNvSpPr txBox="1"/>
          <p:nvPr/>
        </p:nvSpPr>
        <p:spPr>
          <a:xfrm>
            <a:off x="9469110" y="2079824"/>
            <a:ext cx="955675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200" noProof="0" dirty="0"/>
              <a:t>Swedish</a:t>
            </a:r>
          </a:p>
          <a:p>
            <a:pPr algn="ctr"/>
            <a:r>
              <a:rPr lang="en-GB" sz="1200" noProof="0" dirty="0"/>
              <a:t>universities</a:t>
            </a:r>
          </a:p>
        </p:txBody>
      </p: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id="{C1FB21C1-F230-C390-4280-D21AC25E65A0}"/>
              </a:ext>
            </a:extLst>
          </p:cNvPr>
          <p:cNvCxnSpPr>
            <a:cxnSpLocks/>
          </p:cNvCxnSpPr>
          <p:nvPr/>
        </p:nvCxnSpPr>
        <p:spPr>
          <a:xfrm flipV="1">
            <a:off x="7091168" y="2142534"/>
            <a:ext cx="2417824" cy="268835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59C32DE1-7BDB-F6C9-79F4-9F8AD6F2CCC6}"/>
              </a:ext>
            </a:extLst>
          </p:cNvPr>
          <p:cNvCxnSpPr>
            <a:cxnSpLocks/>
          </p:cNvCxnSpPr>
          <p:nvPr/>
        </p:nvCxnSpPr>
        <p:spPr>
          <a:xfrm flipH="1" flipV="1">
            <a:off x="5934075" y="2142534"/>
            <a:ext cx="0" cy="268835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9C692824-1532-ACA1-45D1-29F86CFBA7D5}"/>
              </a:ext>
            </a:extLst>
          </p:cNvPr>
          <p:cNvSpPr txBox="1"/>
          <p:nvPr/>
        </p:nvSpPr>
        <p:spPr>
          <a:xfrm>
            <a:off x="5207707" y="3836310"/>
            <a:ext cx="1452738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200" b="1" noProof="0" dirty="0"/>
              <a:t>Log in</a:t>
            </a:r>
          </a:p>
          <a:p>
            <a:pPr algn="ctr"/>
            <a:r>
              <a:rPr lang="en-GB" sz="1200" b="1" noProof="0" dirty="0"/>
              <a:t>(</a:t>
            </a:r>
            <a:r>
              <a:rPr lang="en-GB" sz="1200" b="1" noProof="0" dirty="0">
                <a:solidFill>
                  <a:srgbClr val="005833"/>
                </a:solidFill>
              </a:rPr>
              <a:t>ESI, subject-id</a:t>
            </a:r>
            <a:r>
              <a:rPr lang="en-GB" sz="1200" b="1" noProof="0" dirty="0"/>
              <a:t>)</a:t>
            </a:r>
          </a:p>
        </p:txBody>
      </p: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2B96A609-D29A-D271-A9B1-5C06F1A066E0}"/>
              </a:ext>
            </a:extLst>
          </p:cNvPr>
          <p:cNvCxnSpPr>
            <a:cxnSpLocks/>
          </p:cNvCxnSpPr>
          <p:nvPr/>
        </p:nvCxnSpPr>
        <p:spPr>
          <a:xfrm>
            <a:off x="7271657" y="1772546"/>
            <a:ext cx="2013857" cy="0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33D1AD7D-4F4C-70B8-B4D9-2DC2D43C77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3472" y="4011851"/>
            <a:ext cx="1319413" cy="509773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6638836-8F0D-3CCD-B804-47CD377B69C2}"/>
              </a:ext>
            </a:extLst>
          </p:cNvPr>
          <p:cNvCxnSpPr>
            <a:cxnSpLocks/>
          </p:cNvCxnSpPr>
          <p:nvPr/>
        </p:nvCxnSpPr>
        <p:spPr>
          <a:xfrm flipV="1">
            <a:off x="3190412" y="1873956"/>
            <a:ext cx="1651151" cy="1835898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TextBox 209">
            <a:extLst>
              <a:ext uri="{FF2B5EF4-FFF2-40B4-BE49-F238E27FC236}">
                <a16:creationId xmlns:a16="http://schemas.microsoft.com/office/drawing/2014/main" id="{1376495B-DF8D-55B3-5E9D-785F4EBA83C7}"/>
              </a:ext>
            </a:extLst>
          </p:cNvPr>
          <p:cNvSpPr txBox="1"/>
          <p:nvPr/>
        </p:nvSpPr>
        <p:spPr>
          <a:xfrm>
            <a:off x="3435251" y="2637712"/>
            <a:ext cx="955675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200" b="1" noProof="0" dirty="0"/>
              <a:t>Learning Agreement</a:t>
            </a:r>
          </a:p>
          <a:p>
            <a:pPr algn="ctr"/>
            <a:r>
              <a:rPr lang="en-GB" sz="1200" b="1" noProof="0" dirty="0"/>
              <a:t>(</a:t>
            </a:r>
            <a:r>
              <a:rPr lang="en-GB" sz="1200" b="1" noProof="0" dirty="0">
                <a:solidFill>
                  <a:srgbClr val="005833"/>
                </a:solidFill>
              </a:rPr>
              <a:t>ESI</a:t>
            </a:r>
            <a:r>
              <a:rPr lang="en-GB" sz="12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0846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6FA8B-904D-3802-A183-FB708F9EA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46D0F30-DF43-C4DD-56BE-8EDF490375CD}"/>
              </a:ext>
            </a:extLst>
          </p:cNvPr>
          <p:cNvSpPr txBox="1"/>
          <p:nvPr/>
        </p:nvSpPr>
        <p:spPr>
          <a:xfrm>
            <a:off x="4766435" y="2401332"/>
            <a:ext cx="2198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noProof="0" dirty="0"/>
              <a:t>Ladok for students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58FA797-93D3-5D15-A9E2-ABE766FE9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133" y="2770975"/>
            <a:ext cx="2270549" cy="205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4C75F6-11DB-B896-858A-80C5BD22F316}"/>
              </a:ext>
            </a:extLst>
          </p:cNvPr>
          <p:cNvSpPr txBox="1"/>
          <p:nvPr/>
        </p:nvSpPr>
        <p:spPr>
          <a:xfrm>
            <a:off x="3657304" y="2697102"/>
            <a:ext cx="880168" cy="13849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GB" sz="1000" b="1" noProof="0" dirty="0">
                <a:solidFill>
                  <a:srgbClr val="005833"/>
                </a:solidFill>
              </a:rPr>
              <a:t>Swedish personal identity number</a:t>
            </a:r>
          </a:p>
          <a:p>
            <a:pPr algn="ctr"/>
            <a:r>
              <a:rPr lang="en-GB" sz="1000" b="1" noProof="0" dirty="0">
                <a:solidFill>
                  <a:srgbClr val="C00000"/>
                </a:solidFill>
              </a:rPr>
              <a:t>eIDAS</a:t>
            </a:r>
          </a:p>
          <a:p>
            <a:pPr algn="ctr"/>
            <a:r>
              <a:rPr lang="en-GB" sz="1000" b="1" noProof="0" dirty="0">
                <a:solidFill>
                  <a:srgbClr val="C00000"/>
                </a:solidFill>
              </a:rPr>
              <a:t>ESI</a:t>
            </a:r>
          </a:p>
          <a:p>
            <a:pPr algn="ctr"/>
            <a:r>
              <a:rPr lang="en-GB" sz="1000" b="1" noProof="0" dirty="0">
                <a:solidFill>
                  <a:srgbClr val="C00000"/>
                </a:solidFill>
              </a:rPr>
              <a:t>subject-id</a:t>
            </a:r>
          </a:p>
          <a:p>
            <a:pPr algn="ctr"/>
            <a:r>
              <a:rPr lang="en-GB" sz="1000" b="1" noProof="0" dirty="0">
                <a:solidFill>
                  <a:srgbClr val="C00000"/>
                </a:solidFill>
              </a:rPr>
              <a:t>Freja-UPI</a:t>
            </a:r>
          </a:p>
          <a:p>
            <a:pPr algn="ctr"/>
            <a:endParaRPr lang="en-GB" sz="1000" b="1" noProof="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CBCC1-E34C-EE4F-E8C7-AA892AEA3B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642" y="2770975"/>
            <a:ext cx="2226125" cy="205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D23F842-FA5B-87D5-F143-C2424B9DC0FA}"/>
              </a:ext>
            </a:extLst>
          </p:cNvPr>
          <p:cNvSpPr txBox="1"/>
          <p:nvPr/>
        </p:nvSpPr>
        <p:spPr>
          <a:xfrm>
            <a:off x="824691" y="2401332"/>
            <a:ext cx="3076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noProof="0" dirty="0"/>
              <a:t>Universityadmissions.se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C8CDC463-D7D0-793E-12FD-975735305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0080" y="2770975"/>
            <a:ext cx="2671105" cy="20556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0D86A79-8CEB-F605-062F-8EFDD9C1E7B3}"/>
              </a:ext>
            </a:extLst>
          </p:cNvPr>
          <p:cNvSpPr txBox="1"/>
          <p:nvPr/>
        </p:nvSpPr>
        <p:spPr>
          <a:xfrm>
            <a:off x="8466297" y="2401332"/>
            <a:ext cx="2198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noProof="0" dirty="0"/>
              <a:t>Swedish universities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B12D3D9-7E16-D9CF-E4E4-B072F429A9E4}"/>
              </a:ext>
            </a:extLst>
          </p:cNvPr>
          <p:cNvCxnSpPr>
            <a:cxnSpLocks/>
          </p:cNvCxnSpPr>
          <p:nvPr/>
        </p:nvCxnSpPr>
        <p:spPr>
          <a:xfrm>
            <a:off x="3562361" y="4022117"/>
            <a:ext cx="1070055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CC61E63-AF74-5DAA-F04D-B724C751F9D8}"/>
              </a:ext>
            </a:extLst>
          </p:cNvPr>
          <p:cNvCxnSpPr>
            <a:cxnSpLocks/>
          </p:cNvCxnSpPr>
          <p:nvPr/>
        </p:nvCxnSpPr>
        <p:spPr>
          <a:xfrm>
            <a:off x="7068848" y="4022117"/>
            <a:ext cx="1070055" cy="0"/>
          </a:xfrm>
          <a:prstGeom prst="straightConnector1">
            <a:avLst/>
          </a:prstGeom>
          <a:ln>
            <a:headEnd type="triangle" w="lg" len="lg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itle 1">
            <a:extLst>
              <a:ext uri="{FF2B5EF4-FFF2-40B4-BE49-F238E27FC236}">
                <a16:creationId xmlns:a16="http://schemas.microsoft.com/office/drawing/2014/main" id="{9AFAA327-65D8-4D31-8F9D-433116537274}"/>
              </a:ext>
            </a:extLst>
          </p:cNvPr>
          <p:cNvSpPr txBox="1">
            <a:spLocks/>
          </p:cNvSpPr>
          <p:nvPr/>
        </p:nvSpPr>
        <p:spPr>
          <a:xfrm>
            <a:off x="838199" y="365125"/>
            <a:ext cx="109632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Figtree SemiBold" pitchFamily="2" charset="0"/>
                <a:ea typeface="+mj-ea"/>
                <a:cs typeface="+mj-cs"/>
              </a:defRPr>
            </a:lvl1pPr>
          </a:lstStyle>
          <a:p>
            <a:r>
              <a:rPr lang="en-GB" sz="2800" noProof="0" dirty="0">
                <a:solidFill>
                  <a:srgbClr val="005833"/>
                </a:solidFill>
                <a:latin typeface="+mn-lt"/>
              </a:rPr>
              <a:t>Consistent identity management throughout the student journey</a:t>
            </a:r>
            <a:br>
              <a:rPr lang="en-GB" sz="2800" noProof="0" dirty="0">
                <a:solidFill>
                  <a:srgbClr val="005833"/>
                </a:solidFill>
                <a:latin typeface="+mn-lt"/>
              </a:rPr>
            </a:br>
            <a:endParaRPr lang="en-GB" sz="2800" noProof="0" dirty="0">
              <a:solidFill>
                <a:srgbClr val="005833"/>
              </a:solidFill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26E53E-4F7B-C2B9-C09E-FD010694AE28}"/>
              </a:ext>
            </a:extLst>
          </p:cNvPr>
          <p:cNvSpPr txBox="1"/>
          <p:nvPr/>
        </p:nvSpPr>
        <p:spPr>
          <a:xfrm>
            <a:off x="10986376" y="6185098"/>
            <a:ext cx="935114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000" b="1" noProof="0" dirty="0">
                <a:solidFill>
                  <a:srgbClr val="005833"/>
                </a:solidFill>
              </a:rPr>
              <a:t>Implemented</a:t>
            </a:r>
            <a:endParaRPr lang="en-GB" sz="1000" b="1" noProof="0" dirty="0">
              <a:solidFill>
                <a:srgbClr val="C00000"/>
              </a:solidFill>
            </a:endParaRPr>
          </a:p>
          <a:p>
            <a:r>
              <a:rPr lang="en-GB" sz="1000" b="1" noProof="0" dirty="0">
                <a:solidFill>
                  <a:srgbClr val="C00000"/>
                </a:solidFill>
              </a:rPr>
              <a:t>Planned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ABD2D-D301-2C35-D1E1-38E12401D40E}"/>
              </a:ext>
            </a:extLst>
          </p:cNvPr>
          <p:cNvSpPr txBox="1"/>
          <p:nvPr/>
        </p:nvSpPr>
        <p:spPr>
          <a:xfrm>
            <a:off x="7163791" y="2697102"/>
            <a:ext cx="880168" cy="13849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GB" sz="1000" b="1" noProof="0" dirty="0">
                <a:solidFill>
                  <a:srgbClr val="005833"/>
                </a:solidFill>
              </a:rPr>
              <a:t>Swedish personal identity number</a:t>
            </a:r>
          </a:p>
          <a:p>
            <a:pPr algn="ctr"/>
            <a:r>
              <a:rPr lang="en-GB" sz="1000" b="1" noProof="0" dirty="0">
                <a:solidFill>
                  <a:srgbClr val="C00000"/>
                </a:solidFill>
              </a:rPr>
              <a:t>eIDAS</a:t>
            </a:r>
          </a:p>
          <a:p>
            <a:pPr algn="ctr"/>
            <a:r>
              <a:rPr lang="en-GB" sz="1000" b="1" noProof="0" dirty="0">
                <a:solidFill>
                  <a:srgbClr val="C00000"/>
                </a:solidFill>
              </a:rPr>
              <a:t>ESI</a:t>
            </a:r>
          </a:p>
          <a:p>
            <a:pPr algn="ctr"/>
            <a:r>
              <a:rPr lang="en-GB" sz="1000" b="1" noProof="0" dirty="0">
                <a:solidFill>
                  <a:srgbClr val="C00000"/>
                </a:solidFill>
              </a:rPr>
              <a:t>subject-id</a:t>
            </a:r>
          </a:p>
          <a:p>
            <a:pPr algn="ctr"/>
            <a:r>
              <a:rPr lang="en-GB" sz="1000" b="1" noProof="0" dirty="0">
                <a:solidFill>
                  <a:srgbClr val="C00000"/>
                </a:solidFill>
              </a:rPr>
              <a:t>Freja-UPI</a:t>
            </a:r>
          </a:p>
          <a:p>
            <a:pPr algn="ctr"/>
            <a:endParaRPr lang="en-GB" sz="1000" b="1" noProof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31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5">
            <a:extLst>
              <a:ext uri="{FF2B5EF4-FFF2-40B4-BE49-F238E27FC236}">
                <a16:creationId xmlns:a16="http://schemas.microsoft.com/office/drawing/2014/main" id="{4B9EB5B2-80B0-BF93-5B5D-3B825C77AD88}"/>
              </a:ext>
            </a:extLst>
          </p:cNvPr>
          <p:cNvSpPr txBox="1">
            <a:spLocks/>
          </p:cNvSpPr>
          <p:nvPr/>
        </p:nvSpPr>
        <p:spPr>
          <a:xfrm>
            <a:off x="8382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Figtree SemiBold" pitchFamily="2" charset="0"/>
                <a:ea typeface="+mj-ea"/>
                <a:cs typeface="+mj-cs"/>
              </a:defRPr>
            </a:lvl1pPr>
          </a:lstStyle>
          <a:p>
            <a:r>
              <a:rPr lang="en-GB" noProof="0" dirty="0">
                <a:latin typeface="+mn-lt"/>
              </a:rPr>
              <a:t>Any questions?</a:t>
            </a:r>
          </a:p>
        </p:txBody>
      </p:sp>
      <p:sp>
        <p:nvSpPr>
          <p:cNvPr id="13" name="Subtitle 6">
            <a:extLst>
              <a:ext uri="{FF2B5EF4-FFF2-40B4-BE49-F238E27FC236}">
                <a16:creationId xmlns:a16="http://schemas.microsoft.com/office/drawing/2014/main" id="{3708AECE-5DFA-7F92-B254-939B0C61B8B8}"/>
              </a:ext>
            </a:extLst>
          </p:cNvPr>
          <p:cNvSpPr txBox="1">
            <a:spLocks/>
          </p:cNvSpPr>
          <p:nvPr/>
        </p:nvSpPr>
        <p:spPr>
          <a:xfrm>
            <a:off x="838200" y="3602037"/>
            <a:ext cx="9144000" cy="2522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Figtree Medium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noProof="0" dirty="0">
              <a:latin typeface="+mn-lt"/>
            </a:endParaRPr>
          </a:p>
          <a:p>
            <a:endParaRPr lang="en-GB" sz="1600" noProof="0" dirty="0">
              <a:latin typeface="+mn-lt"/>
            </a:endParaRPr>
          </a:p>
          <a:p>
            <a:pPr marL="0" indent="0">
              <a:buNone/>
            </a:pPr>
            <a:endParaRPr lang="en-GB" sz="1600" noProof="0" dirty="0">
              <a:latin typeface="+mn-lt"/>
            </a:endParaRPr>
          </a:p>
          <a:p>
            <a:endParaRPr lang="en-GB" sz="1600" noProof="0" dirty="0">
              <a:latin typeface="+mn-lt"/>
            </a:endParaRPr>
          </a:p>
          <a:p>
            <a:pPr marL="0" indent="0">
              <a:buNone/>
            </a:pPr>
            <a:r>
              <a:rPr lang="en-GB" sz="1600" noProof="0" dirty="0">
                <a:latin typeface="+mn-lt"/>
              </a:rPr>
              <a:t>Please contact me at</a:t>
            </a:r>
          </a:p>
          <a:p>
            <a:pPr marL="0" indent="0">
              <a:buNone/>
            </a:pPr>
            <a:r>
              <a:rPr lang="en-GB" sz="1600" b="1" noProof="0" dirty="0">
                <a:solidFill>
                  <a:srgbClr val="005833"/>
                </a:solidFill>
                <a:latin typeface="+mn-lt"/>
              </a:rPr>
              <a:t>eduGAIN</a:t>
            </a:r>
            <a:r>
              <a:rPr lang="en-GB" sz="1600" noProof="0" dirty="0">
                <a:latin typeface="+mn-lt"/>
              </a:rPr>
              <a:t> or </a:t>
            </a:r>
            <a:r>
              <a:rPr lang="en-GB" sz="1600" b="1" noProof="0" dirty="0">
                <a:solidFill>
                  <a:srgbClr val="005833"/>
                </a:solidFill>
                <a:latin typeface="+mn-lt"/>
              </a:rPr>
              <a:t>Internet2</a:t>
            </a:r>
            <a:r>
              <a:rPr lang="en-GB" sz="1600" noProof="0" dirty="0">
                <a:latin typeface="+mn-lt"/>
              </a:rPr>
              <a:t> Slack</a:t>
            </a:r>
          </a:p>
          <a:p>
            <a:pPr marL="0" indent="0">
              <a:buNone/>
            </a:pPr>
            <a:r>
              <a:rPr lang="en-GB" sz="1600" noProof="0" dirty="0">
                <a:latin typeface="+mn-lt"/>
                <a:hlinkClick r:id="rId2"/>
              </a:rPr>
              <a:t>fredrik.domeij@umu.se</a:t>
            </a:r>
            <a:endParaRPr lang="en-GB" sz="1600" noProof="0" dirty="0">
              <a:latin typeface="+mn-lt"/>
            </a:endParaRPr>
          </a:p>
        </p:txBody>
      </p:sp>
      <p:pic>
        <p:nvPicPr>
          <p:cNvPr id="14" name="Picture 13" descr="A group of students sitting on the grass&#10;&#10;Description automatically generated">
            <a:extLst>
              <a:ext uri="{FF2B5EF4-FFF2-40B4-BE49-F238E27FC236}">
                <a16:creationId xmlns:a16="http://schemas.microsoft.com/office/drawing/2014/main" id="{53D2E75D-7705-5D26-2397-C87BAB3461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064" y="3217300"/>
            <a:ext cx="2812025" cy="28120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AE22B4-6F23-6FCF-7D83-7F76C4CBF3A5}"/>
              </a:ext>
            </a:extLst>
          </p:cNvPr>
          <p:cNvSpPr txBox="1"/>
          <p:nvPr/>
        </p:nvSpPr>
        <p:spPr>
          <a:xfrm>
            <a:off x="8836064" y="6013797"/>
            <a:ext cx="29916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noProof="0" dirty="0"/>
              <a:t>Generate an image of happy, international students.</a:t>
            </a:r>
          </a:p>
        </p:txBody>
      </p:sp>
    </p:spTree>
    <p:extLst>
      <p:ext uri="{BB962C8B-B14F-4D97-AF65-F5344CB8AC3E}">
        <p14:creationId xmlns:p14="http://schemas.microsoft.com/office/powerpoint/2010/main" val="77508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BDB96-9DA3-A9A4-4EB5-8AE6D191A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1A7E3080-16C9-383B-590D-F45EB724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noProof="0" dirty="0">
                <a:latin typeface="+mn-lt"/>
              </a:rPr>
              <a:t>Account linking information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93DECD93-EAB3-7A78-4F72-F77C7C68B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noProof="0" dirty="0">
                <a:latin typeface="+mn-lt"/>
              </a:rPr>
              <a:t>The system that allows account linking needs a persistent user identifier to be able create and keep a link to the external user</a:t>
            </a:r>
          </a:p>
          <a:p>
            <a:pPr lvl="1"/>
            <a:r>
              <a:rPr lang="en-GB" sz="2000" noProof="0" dirty="0">
                <a:latin typeface="+mn-lt"/>
              </a:rPr>
              <a:t>Examples are subject-id, eduPersonPrincipalName, pairwise-id and the European Student Identifier</a:t>
            </a:r>
          </a:p>
          <a:p>
            <a:pPr lvl="1"/>
            <a:endParaRPr lang="en-GB" sz="2000" noProof="0" dirty="0">
              <a:latin typeface="+mn-lt"/>
            </a:endParaRPr>
          </a:p>
          <a:p>
            <a:r>
              <a:rPr lang="en-GB" sz="2400" noProof="0" dirty="0">
                <a:latin typeface="+mn-lt"/>
              </a:rPr>
              <a:t>The system that allows account linking may need extra information about the external user account, typically</a:t>
            </a:r>
          </a:p>
          <a:p>
            <a:pPr lvl="1"/>
            <a:r>
              <a:rPr lang="en-GB" noProof="0" dirty="0">
                <a:latin typeface="+mn-lt"/>
              </a:rPr>
              <a:t>Basic user information such as name and e-mail address</a:t>
            </a:r>
          </a:p>
          <a:p>
            <a:pPr lvl="1"/>
            <a:r>
              <a:rPr lang="en-GB" noProof="0" dirty="0">
                <a:latin typeface="+mn-lt"/>
              </a:rPr>
              <a:t>Identity assurance</a:t>
            </a:r>
          </a:p>
          <a:p>
            <a:pPr lvl="2"/>
            <a:r>
              <a:rPr lang="en-GB" noProof="0" dirty="0">
                <a:latin typeface="+mn-lt"/>
              </a:rPr>
              <a:t>REFEDS Assurance Framework or national assurance profiles</a:t>
            </a:r>
          </a:p>
          <a:p>
            <a:pPr lvl="1"/>
            <a:r>
              <a:rPr lang="en-GB" noProof="0" dirty="0">
                <a:latin typeface="+mn-lt"/>
              </a:rPr>
              <a:t>Authentication assurance</a:t>
            </a:r>
          </a:p>
          <a:p>
            <a:pPr lvl="2"/>
            <a:r>
              <a:rPr lang="en-GB" noProof="0" dirty="0">
                <a:latin typeface="+mn-lt"/>
              </a:rPr>
              <a:t>REFEDS Multi-Factor Authentication (MFA) Profile</a:t>
            </a:r>
          </a:p>
        </p:txBody>
      </p:sp>
      <p:pic>
        <p:nvPicPr>
          <p:cNvPr id="3" name="Bildobjekt 2" descr="En bild som visar symbol, Grafik&#10;&#10;AI-genererat innehåll kan vara felaktigt.">
            <a:extLst>
              <a:ext uri="{FF2B5EF4-FFF2-40B4-BE49-F238E27FC236}">
                <a16:creationId xmlns:a16="http://schemas.microsoft.com/office/drawing/2014/main" id="{479A8BB0-ED0F-A459-ED4B-3A380E15F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7483" y="365125"/>
            <a:ext cx="952633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69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2DC45-3C81-D9A3-5D55-5F2613C66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4B8CFCCD-BE49-6E58-DB48-5C4BD2547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noProof="0" dirty="0">
                <a:latin typeface="+mn-lt"/>
              </a:rPr>
              <a:t>ORCID as the basic example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089404F-5D17-7DE2-8860-E6C536EF6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324711" cy="4351338"/>
          </a:xfrm>
        </p:spPr>
        <p:txBody>
          <a:bodyPr>
            <a:normAutofit/>
          </a:bodyPr>
          <a:lstStyle/>
          <a:p>
            <a:r>
              <a:rPr lang="en-GB" sz="2400" noProof="0" dirty="0">
                <a:latin typeface="+mn-lt"/>
              </a:rPr>
              <a:t>If you have an ORCID Profile at </a:t>
            </a:r>
            <a:r>
              <a:rPr lang="en-GB" sz="2400" noProof="0" dirty="0">
                <a:latin typeface="+mn-lt"/>
                <a:hlinkClick r:id="rId2"/>
              </a:rPr>
              <a:t>https://orcid.org/</a:t>
            </a:r>
            <a:r>
              <a:rPr lang="en-GB" sz="2400" noProof="0" dirty="0">
                <a:latin typeface="+mn-lt"/>
              </a:rPr>
              <a:t> you can connect to your organisational login as long as your identity provider release enough attributes to ORCID</a:t>
            </a:r>
          </a:p>
          <a:p>
            <a:endParaRPr lang="en-GB" sz="2400" noProof="0" dirty="0">
              <a:latin typeface="+mn-lt"/>
            </a:endParaRPr>
          </a:p>
          <a:p>
            <a:r>
              <a:rPr lang="en-GB" sz="2400" noProof="0" dirty="0">
                <a:latin typeface="+mn-lt"/>
              </a:rPr>
              <a:t>To connect you choose “Sign in through your institution”</a:t>
            </a:r>
          </a:p>
          <a:p>
            <a:pPr lvl="1"/>
            <a:r>
              <a:rPr lang="en-GB" noProof="0" dirty="0">
                <a:latin typeface="+mn-lt"/>
              </a:rPr>
              <a:t>If not connected you need to login with your ORCID account the first time.</a:t>
            </a:r>
          </a:p>
        </p:txBody>
      </p:sp>
      <p:pic>
        <p:nvPicPr>
          <p:cNvPr id="3" name="Bildobjekt 2" descr="En bild som visar symbol, Grafik&#10;&#10;AI-genererat innehåll kan vara felaktigt.">
            <a:extLst>
              <a:ext uri="{FF2B5EF4-FFF2-40B4-BE49-F238E27FC236}">
                <a16:creationId xmlns:a16="http://schemas.microsoft.com/office/drawing/2014/main" id="{FA029CED-5FCA-C631-0901-4DDE2AA4AC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483" y="365125"/>
            <a:ext cx="952633" cy="109552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E1F394A-56DC-96D4-2D60-C01AFD47C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458" y="1960562"/>
            <a:ext cx="3420522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Rak pilkoppling 9">
            <a:extLst>
              <a:ext uri="{FF2B5EF4-FFF2-40B4-BE49-F238E27FC236}">
                <a16:creationId xmlns:a16="http://schemas.microsoft.com/office/drawing/2014/main" id="{54742CD8-C25B-7EAE-1B78-03CB84543CAF}"/>
              </a:ext>
            </a:extLst>
          </p:cNvPr>
          <p:cNvCxnSpPr>
            <a:cxnSpLocks/>
          </p:cNvCxnSpPr>
          <p:nvPr/>
        </p:nvCxnSpPr>
        <p:spPr>
          <a:xfrm>
            <a:off x="5781675" y="5010150"/>
            <a:ext cx="2809875" cy="781050"/>
          </a:xfrm>
          <a:prstGeom prst="straightConnector1">
            <a:avLst/>
          </a:prstGeom>
          <a:ln w="38100">
            <a:solidFill>
              <a:srgbClr val="F0552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8A61D09-9F13-6A7C-63E0-627EEA46128F}"/>
              </a:ext>
            </a:extLst>
          </p:cNvPr>
          <p:cNvSpPr/>
          <p:nvPr/>
        </p:nvSpPr>
        <p:spPr>
          <a:xfrm>
            <a:off x="8680450" y="5715000"/>
            <a:ext cx="2628900" cy="209550"/>
          </a:xfrm>
          <a:prstGeom prst="round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2708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2F05-0424-EF30-5C10-A510EA32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+mn-lt"/>
              </a:rPr>
              <a:t>Cross-Border Access to Ladok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B5780-FB2E-0333-3DC0-34031263D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91350" cy="4351338"/>
          </a:xfrm>
        </p:spPr>
        <p:txBody>
          <a:bodyPr>
            <a:normAutofit/>
          </a:bodyPr>
          <a:lstStyle/>
          <a:p>
            <a:r>
              <a:rPr lang="en-GB" sz="2000" noProof="0" dirty="0">
                <a:latin typeface="+mn-lt"/>
              </a:rPr>
              <a:t>How students get their </a:t>
            </a:r>
            <a:r>
              <a:rPr lang="en-GB" sz="2000" b="1" noProof="0" dirty="0">
                <a:solidFill>
                  <a:srgbClr val="005833"/>
                </a:solidFill>
                <a:latin typeface="+mn-lt"/>
              </a:rPr>
              <a:t>Swedish university account</a:t>
            </a:r>
          </a:p>
          <a:p>
            <a:endParaRPr lang="en-GB" sz="2000" b="1" noProof="0" dirty="0">
              <a:solidFill>
                <a:srgbClr val="005833"/>
              </a:solidFill>
              <a:latin typeface="+mn-lt"/>
            </a:endParaRPr>
          </a:p>
          <a:p>
            <a:r>
              <a:rPr lang="en-GB" sz="2000" noProof="0" dirty="0">
                <a:latin typeface="+mn-lt"/>
              </a:rPr>
              <a:t>How students can </a:t>
            </a:r>
            <a:r>
              <a:rPr lang="en-GB" sz="2000" b="1" noProof="0" dirty="0">
                <a:solidFill>
                  <a:srgbClr val="005833"/>
                </a:solidFill>
                <a:latin typeface="+mn-lt"/>
              </a:rPr>
              <a:t>retain access to Ladok after completing their studies</a:t>
            </a:r>
          </a:p>
          <a:p>
            <a:endParaRPr lang="en-GB" sz="2000" noProof="0" dirty="0">
              <a:latin typeface="+mn-lt"/>
            </a:endParaRPr>
          </a:p>
          <a:p>
            <a:r>
              <a:rPr lang="en-GB" sz="2000" noProof="0" dirty="0">
                <a:latin typeface="+mn-lt"/>
              </a:rPr>
              <a:t>How international students can get a </a:t>
            </a:r>
            <a:r>
              <a:rPr lang="en-GB" sz="2000" b="1" noProof="0" dirty="0">
                <a:solidFill>
                  <a:srgbClr val="005833"/>
                </a:solidFill>
                <a:latin typeface="+mn-lt"/>
              </a:rPr>
              <a:t>consistent identity experience throughout their student journey</a:t>
            </a:r>
          </a:p>
        </p:txBody>
      </p:sp>
    </p:spTree>
    <p:extLst>
      <p:ext uri="{BB962C8B-B14F-4D97-AF65-F5344CB8AC3E}">
        <p14:creationId xmlns:p14="http://schemas.microsoft.com/office/powerpoint/2010/main" val="19979034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FAA1-8CCA-4CC8-6E82-846F8620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+mn-lt"/>
              </a:rPr>
              <a:t>What is Ladok?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EB53F-A41A-BA06-40B0-C789507D0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5395608" cy="466725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noProof="0" dirty="0">
                <a:latin typeface="+mn-lt"/>
              </a:rPr>
              <a:t>Ladok is the primary </a:t>
            </a:r>
            <a:r>
              <a:rPr lang="en-GB" sz="2000" b="1" noProof="0" dirty="0">
                <a:solidFill>
                  <a:srgbClr val="005833"/>
                </a:solidFill>
                <a:latin typeface="+mn-lt"/>
              </a:rPr>
              <a:t>Student Information System</a:t>
            </a:r>
            <a:r>
              <a:rPr lang="en-GB" sz="2000" noProof="0" dirty="0">
                <a:latin typeface="+mn-lt"/>
              </a:rPr>
              <a:t> of higher education institutions in Sweden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noProof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noProof="0" dirty="0">
                <a:latin typeface="+mn-lt"/>
              </a:rPr>
              <a:t>Developed by the</a:t>
            </a:r>
            <a:r>
              <a:rPr lang="en-GB" sz="2000" b="1" noProof="0" dirty="0">
                <a:solidFill>
                  <a:srgbClr val="005833"/>
                </a:solidFill>
                <a:latin typeface="+mn-lt"/>
              </a:rPr>
              <a:t> Ladok Consortium</a:t>
            </a:r>
            <a:r>
              <a:rPr lang="en-GB" sz="2000" noProof="0" dirty="0">
                <a:latin typeface="+mn-lt"/>
              </a:rPr>
              <a:t> consisting of 41 Swedish member universities and university collages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noProof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noProof="0" dirty="0">
                <a:solidFill>
                  <a:srgbClr val="005833"/>
                </a:solidFill>
                <a:latin typeface="+mn-lt"/>
              </a:rPr>
              <a:t>Used by teachers and students daily </a:t>
            </a:r>
            <a:r>
              <a:rPr lang="en-GB" sz="2000" noProof="0" dirty="0">
                <a:latin typeface="+mn-lt"/>
              </a:rPr>
              <a:t>to manage students, courses, registrations grades and degree certificates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37EE491-A24A-B1DB-94F1-3F67CFE124DB}"/>
              </a:ext>
            </a:extLst>
          </p:cNvPr>
          <p:cNvSpPr txBox="1">
            <a:spLocks/>
          </p:cNvSpPr>
          <p:nvPr/>
        </p:nvSpPr>
        <p:spPr>
          <a:xfrm>
            <a:off x="6162260" y="2766529"/>
            <a:ext cx="2329070" cy="6040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Figtree SemiBold" pitchFamily="2" charset="0"/>
                <a:ea typeface="+mj-ea"/>
                <a:cs typeface="+mj-cs"/>
              </a:defRPr>
            </a:lvl1pPr>
          </a:lstStyle>
          <a:p>
            <a:r>
              <a:rPr lang="en-GB" sz="2000" noProof="0" dirty="0"/>
              <a:t>Ladok is used by: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8914F3-BA1D-BF26-F9A6-CD7A25DDBB70}"/>
              </a:ext>
            </a:extLst>
          </p:cNvPr>
          <p:cNvGrpSpPr/>
          <p:nvPr/>
        </p:nvGrpSpPr>
        <p:grpSpPr>
          <a:xfrm>
            <a:off x="6057157" y="3213641"/>
            <a:ext cx="5803538" cy="2399315"/>
            <a:chOff x="733097" y="1533790"/>
            <a:chExt cx="10793035" cy="44620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B8D7645-B002-6EF4-34D1-CFA8BAC065D1}"/>
                </a:ext>
              </a:extLst>
            </p:cNvPr>
            <p:cNvSpPr txBox="1"/>
            <p:nvPr/>
          </p:nvSpPr>
          <p:spPr>
            <a:xfrm>
              <a:off x="733097" y="4793873"/>
              <a:ext cx="3284483" cy="12020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0" dirty="0">
                  <a:solidFill>
                    <a:srgbClr val="333333"/>
                  </a:solidFill>
                </a:rPr>
                <a:t>About 27 000 teachers and administrators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D852CDB-17F0-E693-BCAB-8DF5B460A80D}"/>
                </a:ext>
              </a:extLst>
            </p:cNvPr>
            <p:cNvSpPr txBox="1"/>
            <p:nvPr/>
          </p:nvSpPr>
          <p:spPr>
            <a:xfrm>
              <a:off x="4348654" y="4793871"/>
              <a:ext cx="3284483" cy="8585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0" dirty="0">
                  <a:solidFill>
                    <a:srgbClr val="333333"/>
                  </a:solidFill>
                </a:rPr>
                <a:t> About 350 000 active students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901D3E-F033-5259-3E4C-079BD9C1DA0C}"/>
                </a:ext>
              </a:extLst>
            </p:cNvPr>
            <p:cNvSpPr txBox="1"/>
            <p:nvPr/>
          </p:nvSpPr>
          <p:spPr>
            <a:xfrm>
              <a:off x="8174421" y="4793873"/>
              <a:ext cx="3284483" cy="12020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200" b="1" noProof="0" dirty="0">
                  <a:solidFill>
                    <a:srgbClr val="333333"/>
                  </a:solidFill>
                </a:rPr>
                <a:t>Information about 3,2 millions students in the system</a:t>
              </a:r>
            </a:p>
          </p:txBody>
        </p:sp>
        <p:pic>
          <p:nvPicPr>
            <p:cNvPr id="9" name="Picture 8" descr="A person talking on a phone&#10;&#10;Description automatically generated">
              <a:extLst>
                <a:ext uri="{FF2B5EF4-FFF2-40B4-BE49-F238E27FC236}">
                  <a16:creationId xmlns:a16="http://schemas.microsoft.com/office/drawing/2014/main" id="{ADE64A03-3F9D-BDF3-A314-F0D96DA5C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0738" y="2260610"/>
              <a:ext cx="2348186" cy="2126060"/>
            </a:xfrm>
            <a:prstGeom prst="rect">
              <a:avLst/>
            </a:prstGeom>
          </p:spPr>
        </p:pic>
        <p:pic>
          <p:nvPicPr>
            <p:cNvPr id="10" name="Picture 9" descr="A person sitting on a chair looking at his phone&#10;&#10;Description automatically generated">
              <a:extLst>
                <a:ext uri="{FF2B5EF4-FFF2-40B4-BE49-F238E27FC236}">
                  <a16:creationId xmlns:a16="http://schemas.microsoft.com/office/drawing/2014/main" id="{813D5BAA-D6D1-47EF-3210-2168D8488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3934" y="1533790"/>
              <a:ext cx="2538204" cy="2988773"/>
            </a:xfrm>
            <a:prstGeom prst="rect">
              <a:avLst/>
            </a:prstGeom>
          </p:spPr>
        </p:pic>
        <p:pic>
          <p:nvPicPr>
            <p:cNvPr id="11" name="Picture 10" descr="A person reading a paper&#10;&#10;Description automatically generated">
              <a:extLst>
                <a:ext uri="{FF2B5EF4-FFF2-40B4-BE49-F238E27FC236}">
                  <a16:creationId xmlns:a16="http://schemas.microsoft.com/office/drawing/2014/main" id="{C78213CC-7F62-B445-6AE5-959EBBAF4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4411" y="2418265"/>
              <a:ext cx="3461721" cy="1761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0504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531F21-EF2B-1205-515B-22B876FA7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CDD7-814A-62BF-9682-EDCC88D2B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noProof="0" dirty="0">
                <a:latin typeface="+mn-lt"/>
              </a:rPr>
              <a:t>Getting a Swedish university user account for access to Ladok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59B9749-8A58-539A-A092-0CE313448B2F}"/>
              </a:ext>
            </a:extLst>
          </p:cNvPr>
          <p:cNvCxnSpPr>
            <a:cxnSpLocks/>
          </p:cNvCxnSpPr>
          <p:nvPr/>
        </p:nvCxnSpPr>
        <p:spPr>
          <a:xfrm>
            <a:off x="3305339" y="5517939"/>
            <a:ext cx="1173209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B407BF4-7A97-7B32-0A78-45A41E33EFE6}"/>
              </a:ext>
            </a:extLst>
          </p:cNvPr>
          <p:cNvSpPr txBox="1"/>
          <p:nvPr/>
        </p:nvSpPr>
        <p:spPr>
          <a:xfrm>
            <a:off x="3158018" y="5295318"/>
            <a:ext cx="1356832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000" noProof="0" dirty="0"/>
              <a:t>Receive account</a:t>
            </a: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6E5D638-55E9-2D2E-07BC-DDDB58F30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264" y="2080089"/>
            <a:ext cx="1397722" cy="41125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5B16E3-10D5-4D32-4ABD-986F84BF5AA8}"/>
              </a:ext>
            </a:extLst>
          </p:cNvPr>
          <p:cNvCxnSpPr>
            <a:cxnSpLocks/>
          </p:cNvCxnSpPr>
          <p:nvPr/>
        </p:nvCxnSpPr>
        <p:spPr>
          <a:xfrm>
            <a:off x="6517322" y="2285716"/>
            <a:ext cx="1237933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0C65E5C-4D5D-0075-0AC5-3896B544520E}"/>
              </a:ext>
            </a:extLst>
          </p:cNvPr>
          <p:cNvSpPr txBox="1"/>
          <p:nvPr/>
        </p:nvSpPr>
        <p:spPr>
          <a:xfrm>
            <a:off x="6718861" y="2078930"/>
            <a:ext cx="720555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000" noProof="0" dirty="0"/>
              <a:t>Admission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2E96AB2-4C0E-8F9C-3E61-CFC8A3CCD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388" y="5300608"/>
            <a:ext cx="561975" cy="428625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2EBC3D4-9FED-B7B9-F99E-20B3F93EBB94}"/>
              </a:ext>
            </a:extLst>
          </p:cNvPr>
          <p:cNvCxnSpPr>
            <a:cxnSpLocks/>
          </p:cNvCxnSpPr>
          <p:nvPr/>
        </p:nvCxnSpPr>
        <p:spPr>
          <a:xfrm flipH="1">
            <a:off x="5565556" y="2664348"/>
            <a:ext cx="2674738" cy="2454996"/>
          </a:xfrm>
          <a:prstGeom prst="straightConnector1">
            <a:avLst/>
          </a:prstGeom>
          <a:ln>
            <a:prstDash val="dash"/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5274264-EE03-E940-B8ED-B6B5F65591A3}"/>
              </a:ext>
            </a:extLst>
          </p:cNvPr>
          <p:cNvSpPr txBox="1"/>
          <p:nvPr/>
        </p:nvSpPr>
        <p:spPr>
          <a:xfrm>
            <a:off x="5932090" y="3405244"/>
            <a:ext cx="108760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000" noProof="0" dirty="0"/>
              <a:t>Compare name and date of birth</a:t>
            </a:r>
          </a:p>
        </p:txBody>
      </p:sp>
      <p:pic>
        <p:nvPicPr>
          <p:cNvPr id="39" name="Picture 38" descr="A black and white pictogram of a person carrying a backpack&#10;&#10;Description automatically generated">
            <a:extLst>
              <a:ext uri="{FF2B5EF4-FFF2-40B4-BE49-F238E27FC236}">
                <a16:creationId xmlns:a16="http://schemas.microsoft.com/office/drawing/2014/main" id="{44BBCA3B-681F-B55E-C1F9-5FCF7CFAAC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629" y="2809424"/>
            <a:ext cx="1021413" cy="2025942"/>
          </a:xfrm>
          <a:prstGeom prst="rect">
            <a:avLst/>
          </a:prstGeom>
        </p:spPr>
      </p:pic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1F96178-34C5-A0B3-F5C6-BAB60C4662E6}"/>
              </a:ext>
            </a:extLst>
          </p:cNvPr>
          <p:cNvCxnSpPr>
            <a:cxnSpLocks/>
          </p:cNvCxnSpPr>
          <p:nvPr/>
        </p:nvCxnSpPr>
        <p:spPr>
          <a:xfrm>
            <a:off x="3223260" y="2285716"/>
            <a:ext cx="1310136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737B7F3-C423-1A96-0A2B-B29E15241DD9}"/>
              </a:ext>
            </a:extLst>
          </p:cNvPr>
          <p:cNvSpPr txBox="1"/>
          <p:nvPr/>
        </p:nvSpPr>
        <p:spPr>
          <a:xfrm>
            <a:off x="3367634" y="2078930"/>
            <a:ext cx="1033996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000" noProof="0" dirty="0"/>
              <a:t>Create account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8D376B-C1D8-3929-47BE-DE4AE3F95BC6}"/>
              </a:ext>
            </a:extLst>
          </p:cNvPr>
          <p:cNvSpPr txBox="1"/>
          <p:nvPr/>
        </p:nvSpPr>
        <p:spPr>
          <a:xfrm>
            <a:off x="4551740" y="5735356"/>
            <a:ext cx="1155271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000" noProof="0" dirty="0"/>
              <a:t>Swedish university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773E90-C465-B92C-3FD0-12C4622EA99C}"/>
              </a:ext>
            </a:extLst>
          </p:cNvPr>
          <p:cNvSpPr txBox="1"/>
          <p:nvPr/>
        </p:nvSpPr>
        <p:spPr>
          <a:xfrm>
            <a:off x="6559940" y="2310785"/>
            <a:ext cx="1038396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000" noProof="0" dirty="0"/>
              <a:t>Swedish personal identity number</a:t>
            </a:r>
          </a:p>
        </p:txBody>
      </p:sp>
      <p:pic>
        <p:nvPicPr>
          <p:cNvPr id="8" name="Picture 7" descr="A red and yellow flag with a coat of arms and a crown&#10;&#10;AI-generated content may be incorrect.">
            <a:extLst>
              <a:ext uri="{FF2B5EF4-FFF2-40B4-BE49-F238E27FC236}">
                <a16:creationId xmlns:a16="http://schemas.microsoft.com/office/drawing/2014/main" id="{30C81435-4879-8BFE-E826-937FCEBA76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566" y="5207057"/>
            <a:ext cx="438634" cy="621764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2BD7DAA-3D27-4121-7696-3463F2787041}"/>
              </a:ext>
            </a:extLst>
          </p:cNvPr>
          <p:cNvCxnSpPr>
            <a:cxnSpLocks/>
          </p:cNvCxnSpPr>
          <p:nvPr/>
        </p:nvCxnSpPr>
        <p:spPr>
          <a:xfrm>
            <a:off x="2000250" y="5517939"/>
            <a:ext cx="1101005" cy="0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6FB58D8-5D51-B65B-1A3F-ADE5D2B523E3}"/>
              </a:ext>
            </a:extLst>
          </p:cNvPr>
          <p:cNvSpPr txBox="1"/>
          <p:nvPr/>
        </p:nvSpPr>
        <p:spPr>
          <a:xfrm>
            <a:off x="2074754" y="5300867"/>
            <a:ext cx="884752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000" noProof="0" dirty="0"/>
              <a:t>Service Desk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BCC1A6-C52D-A5F4-B64B-FCD1D307EBF3}"/>
              </a:ext>
            </a:extLst>
          </p:cNvPr>
          <p:cNvSpPr txBox="1"/>
          <p:nvPr/>
        </p:nvSpPr>
        <p:spPr>
          <a:xfrm>
            <a:off x="2037087" y="5552759"/>
            <a:ext cx="960087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000" noProof="0" dirty="0"/>
              <a:t>Identification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8C4D3A-46F5-B164-F967-10508CE10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5931" y="2076166"/>
            <a:ext cx="1619250" cy="419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E705FE-EEEA-D3EB-90C0-9F7E286A2728}"/>
              </a:ext>
            </a:extLst>
          </p:cNvPr>
          <p:cNvSpPr txBox="1"/>
          <p:nvPr/>
        </p:nvSpPr>
        <p:spPr>
          <a:xfrm>
            <a:off x="3300134" y="2310785"/>
            <a:ext cx="1168996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000" noProof="0" dirty="0"/>
              <a:t>Submit application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0B1B0A-B367-F806-8065-7B56A29AD937}"/>
              </a:ext>
            </a:extLst>
          </p:cNvPr>
          <p:cNvSpPr txBox="1"/>
          <p:nvPr/>
        </p:nvSpPr>
        <p:spPr>
          <a:xfrm>
            <a:off x="7139108" y="3764753"/>
            <a:ext cx="1038396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r>
              <a:rPr lang="en-GB" sz="1000" noProof="0" dirty="0"/>
              <a:t>Swedish personal identity number</a:t>
            </a:r>
          </a:p>
        </p:txBody>
      </p:sp>
    </p:spTree>
    <p:extLst>
      <p:ext uri="{BB962C8B-B14F-4D97-AF65-F5344CB8AC3E}">
        <p14:creationId xmlns:p14="http://schemas.microsoft.com/office/powerpoint/2010/main" val="3487932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18473-A2DB-3968-E06C-95D586012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>
                <a:latin typeface="+mn-lt"/>
              </a:rPr>
              <a:t>What do students do in Ladok?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D806B-84A2-9348-C3B0-D8E83F7E5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GB" sz="2000" b="1" noProof="0" dirty="0">
                <a:solidFill>
                  <a:srgbClr val="005833"/>
                </a:solidFill>
                <a:latin typeface="+mn-lt"/>
              </a:rPr>
              <a:t>During studies</a:t>
            </a:r>
          </a:p>
          <a:p>
            <a:pPr lvl="1"/>
            <a:r>
              <a:rPr lang="en-GB" sz="1800" noProof="0" dirty="0">
                <a:latin typeface="+mn-lt"/>
              </a:rPr>
              <a:t>Course registration</a:t>
            </a:r>
          </a:p>
          <a:p>
            <a:pPr lvl="1"/>
            <a:r>
              <a:rPr lang="en-GB" sz="1800" noProof="0" dirty="0">
                <a:latin typeface="+mn-lt"/>
              </a:rPr>
              <a:t>Exam registration</a:t>
            </a:r>
          </a:p>
          <a:p>
            <a:pPr lvl="1"/>
            <a:r>
              <a:rPr lang="en-GB" sz="1800" noProof="0" dirty="0">
                <a:latin typeface="+mn-lt"/>
              </a:rPr>
              <a:t>Export transcript of records</a:t>
            </a:r>
          </a:p>
          <a:p>
            <a:pPr lvl="1"/>
            <a:r>
              <a:rPr lang="en-GB" sz="1800" noProof="0" dirty="0">
                <a:latin typeface="+mn-lt"/>
              </a:rPr>
              <a:t>Apply for a degree certificate</a:t>
            </a:r>
          </a:p>
          <a:p>
            <a:pPr lvl="1"/>
            <a:r>
              <a:rPr lang="en-GB" sz="1800" noProof="0" dirty="0">
                <a:latin typeface="+mn-lt"/>
              </a:rPr>
              <a:t>Download signed degree certificate</a:t>
            </a:r>
          </a:p>
          <a:p>
            <a:endParaRPr lang="en-GB" sz="100" noProof="0" dirty="0">
              <a:latin typeface="+mn-lt"/>
            </a:endParaRPr>
          </a:p>
          <a:p>
            <a:r>
              <a:rPr lang="en-GB" sz="2000" b="1" noProof="0" dirty="0">
                <a:solidFill>
                  <a:srgbClr val="005833"/>
                </a:solidFill>
                <a:latin typeface="+mn-lt"/>
              </a:rPr>
              <a:t>After studies</a:t>
            </a:r>
          </a:p>
          <a:p>
            <a:pPr lvl="1"/>
            <a:r>
              <a:rPr lang="en-GB" sz="1800" noProof="0" dirty="0">
                <a:latin typeface="+mn-lt"/>
              </a:rPr>
              <a:t>Export transcript of records</a:t>
            </a:r>
          </a:p>
          <a:p>
            <a:pPr lvl="1"/>
            <a:r>
              <a:rPr lang="en-GB" sz="1800" noProof="0" dirty="0">
                <a:latin typeface="+mn-lt"/>
              </a:rPr>
              <a:t>Apply for a degree certificate</a:t>
            </a:r>
          </a:p>
          <a:p>
            <a:pPr lvl="1"/>
            <a:r>
              <a:rPr lang="en-GB" sz="1800" noProof="0" dirty="0">
                <a:latin typeface="+mn-lt"/>
              </a:rPr>
              <a:t>Download signed degree certificate</a:t>
            </a:r>
          </a:p>
          <a:p>
            <a:pPr lvl="1"/>
            <a:endParaRPr lang="en-GB" sz="100" noProof="0" dirty="0">
              <a:latin typeface="+mn-lt"/>
            </a:endParaRPr>
          </a:p>
          <a:p>
            <a:pPr marL="355600" indent="-355600">
              <a:buFont typeface="Figtree" pitchFamily="2" charset="0"/>
              <a:buChar char="→"/>
            </a:pPr>
            <a:r>
              <a:rPr lang="en-GB" sz="2000" noProof="0" dirty="0">
                <a:latin typeface="+mn-lt"/>
              </a:rPr>
              <a:t>When students </a:t>
            </a:r>
            <a:r>
              <a:rPr lang="en-GB" sz="2000" b="1" noProof="0" dirty="0">
                <a:solidFill>
                  <a:srgbClr val="005833"/>
                </a:solidFill>
                <a:latin typeface="+mn-lt"/>
              </a:rPr>
              <a:t>return home</a:t>
            </a:r>
            <a:r>
              <a:rPr lang="en-GB" sz="2000" noProof="0" dirty="0">
                <a:latin typeface="+mn-lt"/>
              </a:rPr>
              <a:t>, many </a:t>
            </a:r>
            <a:r>
              <a:rPr lang="en-GB" sz="2000" b="1" noProof="0" dirty="0">
                <a:solidFill>
                  <a:srgbClr val="005833"/>
                </a:solidFill>
                <a:latin typeface="+mn-lt"/>
              </a:rPr>
              <a:t>lose their Swedish university user account </a:t>
            </a:r>
            <a:r>
              <a:rPr lang="en-GB" sz="2000" noProof="0" dirty="0">
                <a:latin typeface="+mn-lt"/>
              </a:rPr>
              <a:t>and, by that, access to Ladok</a:t>
            </a:r>
          </a:p>
          <a:p>
            <a:pPr marL="355600" indent="-355600">
              <a:buFont typeface="Figtree" pitchFamily="2" charset="0"/>
              <a:buChar char="→"/>
            </a:pPr>
            <a:endParaRPr lang="en-GB" sz="2000" noProof="0" dirty="0">
              <a:latin typeface="+mn-lt"/>
            </a:endParaRPr>
          </a:p>
          <a:p>
            <a:pPr marL="355600" indent="-355600">
              <a:buFont typeface="Figtree" pitchFamily="2" charset="0"/>
              <a:buChar char="→"/>
            </a:pPr>
            <a:endParaRPr lang="en-GB" sz="2000" noProof="0" dirty="0">
              <a:latin typeface="+mn-lt"/>
            </a:endParaRPr>
          </a:p>
          <a:p>
            <a:pPr lvl="1"/>
            <a:endParaRPr lang="en-GB" sz="2000" noProof="0" dirty="0">
              <a:latin typeface="+mn-lt"/>
            </a:endParaRP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9358FE69-010C-5243-F2EC-9B873FB7B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7699" y="3013052"/>
            <a:ext cx="3415444" cy="1004934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74137B6-E11E-BFB2-32FD-1999F87C1175}"/>
              </a:ext>
            </a:extLst>
          </p:cNvPr>
          <p:cNvCxnSpPr>
            <a:cxnSpLocks/>
          </p:cNvCxnSpPr>
          <p:nvPr/>
        </p:nvCxnSpPr>
        <p:spPr>
          <a:xfrm>
            <a:off x="5873750" y="2600325"/>
            <a:ext cx="1781175" cy="714375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F4CD9FB-B0B2-D50B-FFD8-2D62C31869D7}"/>
              </a:ext>
            </a:extLst>
          </p:cNvPr>
          <p:cNvCxnSpPr>
            <a:cxnSpLocks/>
          </p:cNvCxnSpPr>
          <p:nvPr/>
        </p:nvCxnSpPr>
        <p:spPr>
          <a:xfrm flipV="1">
            <a:off x="5873750" y="3689327"/>
            <a:ext cx="1781175" cy="923948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42738E-98C7-EC4D-298C-BF49999934D7}"/>
              </a:ext>
            </a:extLst>
          </p:cNvPr>
          <p:cNvSpPr txBox="1"/>
          <p:nvPr/>
        </p:nvSpPr>
        <p:spPr>
          <a:xfrm>
            <a:off x="6296026" y="2517980"/>
            <a:ext cx="2535523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400" noProof="0" dirty="0"/>
              <a:t>Swedish university account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5A0D7A-0EE8-6F2B-62BC-24B47285F850}"/>
              </a:ext>
            </a:extLst>
          </p:cNvPr>
          <p:cNvSpPr txBox="1"/>
          <p:nvPr/>
        </p:nvSpPr>
        <p:spPr>
          <a:xfrm>
            <a:off x="6296026" y="4428028"/>
            <a:ext cx="2535522" cy="21544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GB" sz="1400" noProof="0" dirty="0"/>
              <a:t>Swedish university account</a:t>
            </a:r>
          </a:p>
        </p:txBody>
      </p:sp>
    </p:spTree>
    <p:extLst>
      <p:ext uri="{BB962C8B-B14F-4D97-AF65-F5344CB8AC3E}">
        <p14:creationId xmlns:p14="http://schemas.microsoft.com/office/powerpoint/2010/main" val="266672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10C8-8D77-760A-2372-7656BAC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noProof="0" dirty="0">
                <a:latin typeface="+mn-lt"/>
              </a:rPr>
              <a:t>Two identified challenges for international students</a:t>
            </a:r>
            <a:br>
              <a:rPr lang="en-GB" noProof="0" dirty="0">
                <a:latin typeface="+mn-lt"/>
              </a:rPr>
            </a:br>
            <a:endParaRPr lang="en-GB" noProof="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4808F-2477-C904-6F32-ED2D1236C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GB" sz="2400" noProof="0" dirty="0">
                <a:latin typeface="+mn-lt"/>
              </a:rPr>
              <a:t>The small challenge: Let students </a:t>
            </a:r>
            <a:r>
              <a:rPr lang="en-GB" sz="2400" b="1" noProof="0" dirty="0">
                <a:solidFill>
                  <a:srgbClr val="005833"/>
                </a:solidFill>
                <a:latin typeface="+mn-lt"/>
              </a:rPr>
              <a:t>remain access </a:t>
            </a:r>
            <a:r>
              <a:rPr lang="en-GB" sz="2400" noProof="0" dirty="0">
                <a:latin typeface="+mn-lt"/>
              </a:rPr>
              <a:t>to Ladok </a:t>
            </a:r>
            <a:r>
              <a:rPr lang="en-GB" sz="2400" b="1" noProof="0" dirty="0">
                <a:solidFill>
                  <a:srgbClr val="005833"/>
                </a:solidFill>
                <a:latin typeface="+mn-lt"/>
              </a:rPr>
              <a:t>after completed studies</a:t>
            </a:r>
          </a:p>
          <a:p>
            <a:pPr marL="514350" indent="-514350">
              <a:buAutoNum type="arabicPeriod"/>
            </a:pPr>
            <a:endParaRPr lang="en-GB" sz="2400" noProof="0" dirty="0">
              <a:latin typeface="+mn-lt"/>
            </a:endParaRPr>
          </a:p>
          <a:p>
            <a:pPr marL="514350" indent="-514350">
              <a:buAutoNum type="arabicPeriod"/>
            </a:pPr>
            <a:r>
              <a:rPr lang="en-GB" sz="2400" noProof="0" dirty="0">
                <a:latin typeface="+mn-lt"/>
              </a:rPr>
              <a:t>The big challenge: </a:t>
            </a:r>
            <a:r>
              <a:rPr lang="en-GB" sz="2400" b="1" noProof="0" dirty="0">
                <a:solidFill>
                  <a:srgbClr val="005833"/>
                </a:solidFill>
                <a:latin typeface="+mn-lt"/>
              </a:rPr>
              <a:t>Consistent identity management </a:t>
            </a:r>
            <a:r>
              <a:rPr lang="en-GB" sz="2400" noProof="0" dirty="0">
                <a:latin typeface="+mn-lt"/>
              </a:rPr>
              <a:t>throughout the student journey</a:t>
            </a:r>
          </a:p>
          <a:p>
            <a:pPr marL="0" indent="0">
              <a:buNone/>
            </a:pPr>
            <a:endParaRPr lang="en-GB" sz="2400" b="1" noProof="0" dirty="0">
              <a:solidFill>
                <a:srgbClr val="005833"/>
              </a:solidFill>
              <a:latin typeface="+mn-lt"/>
            </a:endParaRPr>
          </a:p>
          <a:p>
            <a:pPr marL="514350" indent="-514350">
              <a:buAutoNum type="arabicPeriod"/>
            </a:pPr>
            <a:endParaRPr lang="en-GB" noProof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1742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dk-colors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AD7"/>
      </a:accent1>
      <a:accent2>
        <a:srgbClr val="E0EAD7"/>
      </a:accent2>
      <a:accent3>
        <a:srgbClr val="9FDDAC"/>
      </a:accent3>
      <a:accent4>
        <a:srgbClr val="00B066"/>
      </a:accent4>
      <a:accent5>
        <a:srgbClr val="0F7237"/>
      </a:accent5>
      <a:accent6>
        <a:srgbClr val="38583F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dk-24-tom-240516.pptx" id="{E0F8623E-3A6C-4FE2-A27D-3ADB52BDE5D3}" vid="{B7ED5A33-DEF9-42BD-B469-5FBD0C7539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da48a9ac-7937-4134-8b13-3620bf967764}" enabled="1" method="Privileged" siteId="{5a4ba6f9-f531-4f32-9467-398f19e69d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ldk-24-tom-240516</Template>
  <TotalTime>11649</TotalTime>
  <Words>1095</Words>
  <Application>Microsoft Macintosh PowerPoint</Application>
  <PresentationFormat>Widescreen</PresentationFormat>
  <Paragraphs>270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Figtree Medium</vt:lpstr>
      <vt:lpstr>Figtree</vt:lpstr>
      <vt:lpstr>Figtree SemiBold</vt:lpstr>
      <vt:lpstr>Aptos</vt:lpstr>
      <vt:lpstr>Office Theme</vt:lpstr>
      <vt:lpstr>Enabling Cross-Border Access to Ladok</vt:lpstr>
      <vt:lpstr>Account linking</vt:lpstr>
      <vt:lpstr>Account linking information</vt:lpstr>
      <vt:lpstr>ORCID as the basic example</vt:lpstr>
      <vt:lpstr>Cross-Border Access to Ladok</vt:lpstr>
      <vt:lpstr>What is Ladok?</vt:lpstr>
      <vt:lpstr>Getting a Swedish university user account for access to Ladok</vt:lpstr>
      <vt:lpstr>What do students do in Ladok?</vt:lpstr>
      <vt:lpstr>Two identified challenges for international students </vt:lpstr>
      <vt:lpstr>Account Linking in Ladok</vt:lpstr>
      <vt:lpstr>Example</vt:lpstr>
      <vt:lpstr>1. Log in to Ladok from a Swedish university </vt:lpstr>
      <vt:lpstr>2. Account Linking with home university account - store user identifier</vt:lpstr>
      <vt:lpstr>3. Later log in with home university account </vt:lpstr>
      <vt:lpstr>User identifiers</vt:lpstr>
      <vt:lpstr>User identifiers cont.</vt:lpstr>
      <vt:lpstr>Login methods in Ladok</vt:lpstr>
      <vt:lpstr>Integrating with eduGAIN</vt:lpstr>
      <vt:lpstr>Consistent identity management throughout the student journey </vt:lpstr>
      <vt:lpstr>Consistent identity management throughout the student journey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Fredrik Domeij</dc:creator>
  <cp:lastModifiedBy>Ann West</cp:lastModifiedBy>
  <cp:revision>44</cp:revision>
  <dcterms:created xsi:type="dcterms:W3CDTF">2025-05-05T09:52:39Z</dcterms:created>
  <dcterms:modified xsi:type="dcterms:W3CDTF">2025-05-22T04:47:00Z</dcterms:modified>
</cp:coreProperties>
</file>