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Lst>
  <p:notesMasterIdLst>
    <p:notesMasterId r:id="rId19"/>
  </p:notesMasterIdLst>
  <p:sldIdLst>
    <p:sldId id="256" r:id="rId2"/>
    <p:sldId id="257" r:id="rId3"/>
    <p:sldId id="258" r:id="rId4"/>
    <p:sldId id="274" r:id="rId5"/>
    <p:sldId id="275" r:id="rId6"/>
    <p:sldId id="278" r:id="rId7"/>
    <p:sldId id="279" r:id="rId8"/>
    <p:sldId id="280" r:id="rId9"/>
    <p:sldId id="277" r:id="rId10"/>
    <p:sldId id="259" r:id="rId11"/>
    <p:sldId id="262" r:id="rId12"/>
    <p:sldId id="263" r:id="rId13"/>
    <p:sldId id="272" r:id="rId14"/>
    <p:sldId id="264" r:id="rId15"/>
    <p:sldId id="265" r:id="rId16"/>
    <p:sldId id="273"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B1C"/>
    <a:srgbClr val="D93D26"/>
    <a:srgbClr val="000000"/>
    <a:srgbClr val="1F355E"/>
    <a:srgbClr val="F5CF36"/>
    <a:srgbClr val="92398A"/>
    <a:srgbClr val="3B3D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1"/>
    <p:restoredTop sz="81137"/>
  </p:normalViewPr>
  <p:slideViewPr>
    <p:cSldViewPr snapToGrid="0">
      <p:cViewPr>
        <p:scale>
          <a:sx n="100" d="100"/>
          <a:sy n="100" d="100"/>
        </p:scale>
        <p:origin x="144"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hyperlink" Target="https://spaces.at.internet2.edu/display/aawg/Consultation+for+the+2024+Assured+Access+Working+Group+Report" TargetMode="External"/><Relationship Id="rId2" Type="http://schemas.openxmlformats.org/officeDocument/2006/relationships/hyperlink" Target="http://doi.org/10.26869/ti.157.1" TargetMode="External"/><Relationship Id="rId1" Type="http://schemas.openxmlformats.org/officeDocument/2006/relationships/hyperlink" Target="https://spaces.at.internet2.edu/display/federation/get-nih-ready"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hyperlink" Target="https://spaces.at.internet2.edu/display/aawg/Consultation+for+the+2024+Assured+Access+Working+Group+Report" TargetMode="External"/><Relationship Id="rId2" Type="http://schemas.openxmlformats.org/officeDocument/2006/relationships/hyperlink" Target="http://doi.org/10.26869/ti.157.1" TargetMode="External"/><Relationship Id="rId1" Type="http://schemas.openxmlformats.org/officeDocument/2006/relationships/hyperlink" Target="https://spaces.at.internet2.edu/display/federation/get-nih-ready"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22386E-8017-4F6C-B19E-D26EACAE076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0BB9D84-A8AB-411F-AC76-6D52B829EBCE}">
      <dgm:prSet custT="1"/>
      <dgm:spPr/>
      <dgm:t>
        <a:bodyPr/>
        <a:lstStyle/>
        <a:p>
          <a:pPr>
            <a:lnSpc>
              <a:spcPct val="100000"/>
            </a:lnSpc>
          </a:pPr>
          <a:r>
            <a:rPr lang="en-US" sz="1600" dirty="0"/>
            <a:t>In May 2025, NIH began requiring users accessing certain Controlled-Access Data Repositories (CADRs) via the Researcher Auth Service (RAS) to meet NIST  Identity Assurance Level 2 (IAL2) requirements. </a:t>
          </a:r>
        </a:p>
      </dgm:t>
    </dgm:pt>
    <dgm:pt modelId="{6D07A581-F959-4E96-B4D4-B6CE52C4CD9C}" type="parTrans" cxnId="{CB3FB1D8-8DC8-4088-8C0B-D2284C26C90C}">
      <dgm:prSet/>
      <dgm:spPr/>
      <dgm:t>
        <a:bodyPr/>
        <a:lstStyle/>
        <a:p>
          <a:endParaRPr lang="en-US"/>
        </a:p>
      </dgm:t>
    </dgm:pt>
    <dgm:pt modelId="{8407B416-798D-4BD8-8E15-E891769C1228}" type="sibTrans" cxnId="{CB3FB1D8-8DC8-4088-8C0B-D2284C26C90C}">
      <dgm:prSet/>
      <dgm:spPr/>
      <dgm:t>
        <a:bodyPr/>
        <a:lstStyle/>
        <a:p>
          <a:endParaRPr lang="en-US"/>
        </a:p>
      </dgm:t>
    </dgm:pt>
    <dgm:pt modelId="{FC868C9E-0A14-4734-AB5F-98C3BBF440BB}">
      <dgm:prSet custT="1"/>
      <dgm:spPr/>
      <dgm:t>
        <a:bodyPr/>
        <a:lstStyle/>
        <a:p>
          <a:pPr>
            <a:lnSpc>
              <a:spcPct val="100000"/>
            </a:lnSpc>
          </a:pPr>
          <a:r>
            <a:rPr lang="en-US" sz="1800" dirty="0"/>
            <a:t>NIH will accept  </a:t>
          </a:r>
          <a:r>
            <a:rPr lang="en-US" sz="1800" b="1" dirty="0"/>
            <a:t>REFEDS Assurance Framework  </a:t>
          </a:r>
          <a:br>
            <a:rPr lang="en-US" sz="1800" b="1" dirty="0"/>
          </a:br>
          <a:r>
            <a:rPr lang="en-US" sz="1800" b="1" dirty="0"/>
            <a:t>IAP-HIGH </a:t>
          </a:r>
          <a:r>
            <a:rPr lang="en-US" sz="1800" dirty="0"/>
            <a:t>from R&amp;E Federated Identity Providers. </a:t>
          </a:r>
        </a:p>
      </dgm:t>
    </dgm:pt>
    <dgm:pt modelId="{4EB4E3BA-25A6-40A8-9F29-C41962E96B49}" type="parTrans" cxnId="{DF90FCC4-40F2-4D92-9029-5A9DE2AA0145}">
      <dgm:prSet/>
      <dgm:spPr/>
      <dgm:t>
        <a:bodyPr/>
        <a:lstStyle/>
        <a:p>
          <a:endParaRPr lang="en-US"/>
        </a:p>
      </dgm:t>
    </dgm:pt>
    <dgm:pt modelId="{C8ED53BE-1C59-4F9E-BFBA-58D69AEDFB7A}" type="sibTrans" cxnId="{DF90FCC4-40F2-4D92-9029-5A9DE2AA0145}">
      <dgm:prSet/>
      <dgm:spPr/>
      <dgm:t>
        <a:bodyPr/>
        <a:lstStyle/>
        <a:p>
          <a:endParaRPr lang="en-US"/>
        </a:p>
      </dgm:t>
    </dgm:pt>
    <dgm:pt modelId="{4F204E5F-AC3A-4837-9E15-6FE9BA4D2D4B}" type="pres">
      <dgm:prSet presAssocID="{AC22386E-8017-4F6C-B19E-D26EACAE0760}" presName="root" presStyleCnt="0">
        <dgm:presLayoutVars>
          <dgm:dir/>
          <dgm:resizeHandles val="exact"/>
        </dgm:presLayoutVars>
      </dgm:prSet>
      <dgm:spPr/>
    </dgm:pt>
    <dgm:pt modelId="{27AC7816-4F05-43A4-93E5-B4B0998803F5}" type="pres">
      <dgm:prSet presAssocID="{20BB9D84-A8AB-411F-AC76-6D52B829EBCE}" presName="compNode" presStyleCnt="0"/>
      <dgm:spPr/>
    </dgm:pt>
    <dgm:pt modelId="{1BF31D07-8499-4EE4-B4B5-3E67AF29D71F}" type="pres">
      <dgm:prSet presAssocID="{20BB9D84-A8AB-411F-AC76-6D52B829EBC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sconnected"/>
        </a:ext>
      </dgm:extLst>
    </dgm:pt>
    <dgm:pt modelId="{A454BCC9-E4AA-4E78-AF8E-7D121ADA303E}" type="pres">
      <dgm:prSet presAssocID="{20BB9D84-A8AB-411F-AC76-6D52B829EBCE}" presName="spaceRect" presStyleCnt="0"/>
      <dgm:spPr/>
    </dgm:pt>
    <dgm:pt modelId="{1BF00FE1-D7FA-4984-86B4-E5B3CB2BFEE6}" type="pres">
      <dgm:prSet presAssocID="{20BB9D84-A8AB-411F-AC76-6D52B829EBCE}" presName="textRect" presStyleLbl="revTx" presStyleIdx="0" presStyleCnt="2" custScaleX="122491">
        <dgm:presLayoutVars>
          <dgm:chMax val="1"/>
          <dgm:chPref val="1"/>
        </dgm:presLayoutVars>
      </dgm:prSet>
      <dgm:spPr/>
    </dgm:pt>
    <dgm:pt modelId="{10D20FF0-D8AA-49E0-AC66-10638B2C99F5}" type="pres">
      <dgm:prSet presAssocID="{8407B416-798D-4BD8-8E15-E891769C1228}" presName="sibTrans" presStyleCnt="0"/>
      <dgm:spPr/>
    </dgm:pt>
    <dgm:pt modelId="{2A8EFBF1-6998-4BE9-B261-648E4C63635A}" type="pres">
      <dgm:prSet presAssocID="{FC868C9E-0A14-4734-AB5F-98C3BBF440BB}" presName="compNode" presStyleCnt="0"/>
      <dgm:spPr/>
    </dgm:pt>
    <dgm:pt modelId="{653EEC94-F016-41C7-A7AD-86F0E6C0B886}" type="pres">
      <dgm:prSet presAssocID="{FC868C9E-0A14-4734-AB5F-98C3BBF440B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ployee Badge"/>
        </a:ext>
      </dgm:extLst>
    </dgm:pt>
    <dgm:pt modelId="{D85973DB-98E4-42AD-B9A0-A8991FDABD8D}" type="pres">
      <dgm:prSet presAssocID="{FC868C9E-0A14-4734-AB5F-98C3BBF440BB}" presName="spaceRect" presStyleCnt="0"/>
      <dgm:spPr/>
    </dgm:pt>
    <dgm:pt modelId="{89B0B8C5-CF4F-485C-98F8-FED5C026144B}" type="pres">
      <dgm:prSet presAssocID="{FC868C9E-0A14-4734-AB5F-98C3BBF440BB}" presName="textRect" presStyleLbl="revTx" presStyleIdx="1" presStyleCnt="2">
        <dgm:presLayoutVars>
          <dgm:chMax val="1"/>
          <dgm:chPref val="1"/>
        </dgm:presLayoutVars>
      </dgm:prSet>
      <dgm:spPr/>
    </dgm:pt>
  </dgm:ptLst>
  <dgm:cxnLst>
    <dgm:cxn modelId="{B462C413-D18B-4A68-BC3D-14B0936FC286}" type="presOf" srcId="{FC868C9E-0A14-4734-AB5F-98C3BBF440BB}" destId="{89B0B8C5-CF4F-485C-98F8-FED5C026144B}" srcOrd="0" destOrd="0" presId="urn:microsoft.com/office/officeart/2018/2/layout/IconLabelList"/>
    <dgm:cxn modelId="{5AAAA080-C2D6-4E69-B611-896BA3BE0D20}" type="presOf" srcId="{AC22386E-8017-4F6C-B19E-D26EACAE0760}" destId="{4F204E5F-AC3A-4837-9E15-6FE9BA4D2D4B}" srcOrd="0" destOrd="0" presId="urn:microsoft.com/office/officeart/2018/2/layout/IconLabelList"/>
    <dgm:cxn modelId="{ABFA999B-157A-4F83-9E7D-4E31F75F791E}" type="presOf" srcId="{20BB9D84-A8AB-411F-AC76-6D52B829EBCE}" destId="{1BF00FE1-D7FA-4984-86B4-E5B3CB2BFEE6}" srcOrd="0" destOrd="0" presId="urn:microsoft.com/office/officeart/2018/2/layout/IconLabelList"/>
    <dgm:cxn modelId="{DF90FCC4-40F2-4D92-9029-5A9DE2AA0145}" srcId="{AC22386E-8017-4F6C-B19E-D26EACAE0760}" destId="{FC868C9E-0A14-4734-AB5F-98C3BBF440BB}" srcOrd="1" destOrd="0" parTransId="{4EB4E3BA-25A6-40A8-9F29-C41962E96B49}" sibTransId="{C8ED53BE-1C59-4F9E-BFBA-58D69AEDFB7A}"/>
    <dgm:cxn modelId="{CB3FB1D8-8DC8-4088-8C0B-D2284C26C90C}" srcId="{AC22386E-8017-4F6C-B19E-D26EACAE0760}" destId="{20BB9D84-A8AB-411F-AC76-6D52B829EBCE}" srcOrd="0" destOrd="0" parTransId="{6D07A581-F959-4E96-B4D4-B6CE52C4CD9C}" sibTransId="{8407B416-798D-4BD8-8E15-E891769C1228}"/>
    <dgm:cxn modelId="{680222D0-9A3D-4551-B73C-E1DF9AE5E5A1}" type="presParOf" srcId="{4F204E5F-AC3A-4837-9E15-6FE9BA4D2D4B}" destId="{27AC7816-4F05-43A4-93E5-B4B0998803F5}" srcOrd="0" destOrd="0" presId="urn:microsoft.com/office/officeart/2018/2/layout/IconLabelList"/>
    <dgm:cxn modelId="{C1521853-939A-4ACA-9049-8D9E75CBC646}" type="presParOf" srcId="{27AC7816-4F05-43A4-93E5-B4B0998803F5}" destId="{1BF31D07-8499-4EE4-B4B5-3E67AF29D71F}" srcOrd="0" destOrd="0" presId="urn:microsoft.com/office/officeart/2018/2/layout/IconLabelList"/>
    <dgm:cxn modelId="{6ED8B448-A2A7-43F4-9183-F5570967D124}" type="presParOf" srcId="{27AC7816-4F05-43A4-93E5-B4B0998803F5}" destId="{A454BCC9-E4AA-4E78-AF8E-7D121ADA303E}" srcOrd="1" destOrd="0" presId="urn:microsoft.com/office/officeart/2018/2/layout/IconLabelList"/>
    <dgm:cxn modelId="{5D4E36A7-97B9-43E8-B4FC-A7E446B842CA}" type="presParOf" srcId="{27AC7816-4F05-43A4-93E5-B4B0998803F5}" destId="{1BF00FE1-D7FA-4984-86B4-E5B3CB2BFEE6}" srcOrd="2" destOrd="0" presId="urn:microsoft.com/office/officeart/2018/2/layout/IconLabelList"/>
    <dgm:cxn modelId="{9ADB07B2-6A39-41D1-AC77-92328C5A3D0A}" type="presParOf" srcId="{4F204E5F-AC3A-4837-9E15-6FE9BA4D2D4B}" destId="{10D20FF0-D8AA-49E0-AC66-10638B2C99F5}" srcOrd="1" destOrd="0" presId="urn:microsoft.com/office/officeart/2018/2/layout/IconLabelList"/>
    <dgm:cxn modelId="{9E6F44A8-1EAF-46BE-8A18-F08930633C3E}" type="presParOf" srcId="{4F204E5F-AC3A-4837-9E15-6FE9BA4D2D4B}" destId="{2A8EFBF1-6998-4BE9-B261-648E4C63635A}" srcOrd="2" destOrd="0" presId="urn:microsoft.com/office/officeart/2018/2/layout/IconLabelList"/>
    <dgm:cxn modelId="{E78F801A-850A-4A33-BC19-8E9FDAA794AA}" type="presParOf" srcId="{2A8EFBF1-6998-4BE9-B261-648E4C63635A}" destId="{653EEC94-F016-41C7-A7AD-86F0E6C0B886}" srcOrd="0" destOrd="0" presId="urn:microsoft.com/office/officeart/2018/2/layout/IconLabelList"/>
    <dgm:cxn modelId="{DFDC4064-34AD-4F87-8AB2-180AA56F5FFF}" type="presParOf" srcId="{2A8EFBF1-6998-4BE9-B261-648E4C63635A}" destId="{D85973DB-98E4-42AD-B9A0-A8991FDABD8D}" srcOrd="1" destOrd="0" presId="urn:microsoft.com/office/officeart/2018/2/layout/IconLabelList"/>
    <dgm:cxn modelId="{829B95E3-4092-4892-B64E-E16B76DF049C}" type="presParOf" srcId="{2A8EFBF1-6998-4BE9-B261-648E4C63635A}" destId="{89B0B8C5-CF4F-485C-98F8-FED5C026144B}" srcOrd="2" destOrd="0" presId="urn:microsoft.com/office/officeart/2018/2/layout/Icon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9B1845-66D6-435A-A378-E139CB7942B9}" type="doc">
      <dgm:prSet loTypeId="urn:microsoft.com/office/officeart/2016/7/layout/BasicTimeline" loCatId="process" qsTypeId="urn:microsoft.com/office/officeart/2005/8/quickstyle/simple1" qsCatId="simple" csTypeId="urn:microsoft.com/office/officeart/2005/8/colors/colorful1" csCatId="colorful" phldr="1"/>
      <dgm:spPr/>
      <dgm:t>
        <a:bodyPr/>
        <a:lstStyle/>
        <a:p>
          <a:endParaRPr lang="en-US"/>
        </a:p>
      </dgm:t>
    </dgm:pt>
    <dgm:pt modelId="{B7E326E7-1794-4E63-9654-1E1B0628634D}">
      <dgm:prSet/>
      <dgm:spPr/>
      <dgm:t>
        <a:bodyPr/>
        <a:lstStyle/>
        <a:p>
          <a:pPr>
            <a:defRPr b="1"/>
          </a:pPr>
          <a:r>
            <a:rPr lang="en-US"/>
            <a:t>2021</a:t>
          </a:r>
        </a:p>
      </dgm:t>
    </dgm:pt>
    <dgm:pt modelId="{C571ED42-E930-4BDD-BCE7-C7333C52CA0D}" type="parTrans" cxnId="{731B763A-D2E8-4A45-A6E7-6852FF9560C0}">
      <dgm:prSet/>
      <dgm:spPr/>
      <dgm:t>
        <a:bodyPr/>
        <a:lstStyle/>
        <a:p>
          <a:endParaRPr lang="en-US"/>
        </a:p>
      </dgm:t>
    </dgm:pt>
    <dgm:pt modelId="{6B3456A7-9B9B-48A9-BA6C-0EFAC8A7C0E9}" type="sibTrans" cxnId="{731B763A-D2E8-4A45-A6E7-6852FF9560C0}">
      <dgm:prSet/>
      <dgm:spPr/>
      <dgm:t>
        <a:bodyPr/>
        <a:lstStyle/>
        <a:p>
          <a:endParaRPr lang="en-US"/>
        </a:p>
      </dgm:t>
    </dgm:pt>
    <dgm:pt modelId="{429A9884-FA34-49FD-A5D5-F2C332EDB55E}">
      <dgm:prSet custT="1"/>
      <dgm:spPr/>
      <dgm:t>
        <a:bodyPr/>
        <a:lstStyle/>
        <a:p>
          <a:pPr marL="0">
            <a:buNone/>
          </a:pPr>
          <a:r>
            <a:rPr lang="en-US" sz="1800" b="1" dirty="0"/>
            <a:t>Get NIH Ready</a:t>
          </a:r>
        </a:p>
      </dgm:t>
    </dgm:pt>
    <dgm:pt modelId="{BD89EEAC-A678-42DC-8261-5ACD86E8B21C}" type="parTrans" cxnId="{F52F32E1-D816-4518-B6EC-DDD1461AE6FB}">
      <dgm:prSet/>
      <dgm:spPr/>
      <dgm:t>
        <a:bodyPr/>
        <a:lstStyle/>
        <a:p>
          <a:endParaRPr lang="en-US"/>
        </a:p>
      </dgm:t>
    </dgm:pt>
    <dgm:pt modelId="{F9FE446C-F336-43CF-BB14-83842A08C163}" type="sibTrans" cxnId="{F52F32E1-D816-4518-B6EC-DDD1461AE6FB}">
      <dgm:prSet/>
      <dgm:spPr/>
      <dgm:t>
        <a:bodyPr/>
        <a:lstStyle/>
        <a:p>
          <a:endParaRPr lang="en-US"/>
        </a:p>
      </dgm:t>
    </dgm:pt>
    <dgm:pt modelId="{12775A2D-3365-424F-9DCE-C86FEAC5B1C1}">
      <dgm:prSet custT="1"/>
      <dgm:spPr/>
      <dgm:t>
        <a:bodyPr/>
        <a:lstStyle/>
        <a:p>
          <a:pPr marL="17463" indent="0">
            <a:buNone/>
            <a:tabLst/>
          </a:pPr>
          <a:r>
            <a:rPr lang="en-US" sz="1200" dirty="0"/>
            <a:t>Hundreds of InCommon IdPs added support for REFEDS MFA and released attributes per Research &amp; Scholarship Entity Category</a:t>
          </a:r>
          <a:br>
            <a:rPr lang="en-US" sz="1200" dirty="0"/>
          </a:br>
          <a:endParaRPr lang="en-US" sz="900" dirty="0"/>
        </a:p>
      </dgm:t>
    </dgm:pt>
    <dgm:pt modelId="{03A2B31A-6CA5-40B0-BAFE-8039F1A99089}" type="parTrans" cxnId="{BBFF77A6-5CE3-410B-9546-1B8575FC5D3E}">
      <dgm:prSet/>
      <dgm:spPr/>
      <dgm:t>
        <a:bodyPr/>
        <a:lstStyle/>
        <a:p>
          <a:endParaRPr lang="en-US"/>
        </a:p>
      </dgm:t>
    </dgm:pt>
    <dgm:pt modelId="{5EA7D8DC-5777-44DA-8B07-0C2131E207AF}" type="sibTrans" cxnId="{BBFF77A6-5CE3-410B-9546-1B8575FC5D3E}">
      <dgm:prSet/>
      <dgm:spPr/>
      <dgm:t>
        <a:bodyPr/>
        <a:lstStyle/>
        <a:p>
          <a:endParaRPr lang="en-US"/>
        </a:p>
      </dgm:t>
    </dgm:pt>
    <dgm:pt modelId="{D034C674-79DF-4A35-B50E-EAB2B4EA3A61}">
      <dgm:prSet custT="1"/>
      <dgm:spPr/>
      <dgm:t>
        <a:bodyPr/>
        <a:lstStyle/>
        <a:p>
          <a:pPr marL="57150" indent="0">
            <a:buNone/>
          </a:pPr>
          <a:r>
            <a:rPr lang="en-US" sz="900" dirty="0">
              <a:hlinkClick xmlns:r="http://schemas.openxmlformats.org/officeDocument/2006/relationships" r:id="rId1"/>
            </a:rPr>
            <a:t>https://spaces.at.internet2.edu/display/federation/get-nih-ready</a:t>
          </a:r>
          <a:endParaRPr lang="en-US" sz="900" dirty="0"/>
        </a:p>
      </dgm:t>
    </dgm:pt>
    <dgm:pt modelId="{12DA267D-D263-4E1C-AA1F-A7A719E9910D}" type="parTrans" cxnId="{77390194-4672-4FA2-A636-B5E8A08D1190}">
      <dgm:prSet/>
      <dgm:spPr/>
      <dgm:t>
        <a:bodyPr/>
        <a:lstStyle/>
        <a:p>
          <a:endParaRPr lang="en-US"/>
        </a:p>
      </dgm:t>
    </dgm:pt>
    <dgm:pt modelId="{4443BA17-1D1F-43CE-987B-8C0A7815E180}" type="sibTrans" cxnId="{77390194-4672-4FA2-A636-B5E8A08D1190}">
      <dgm:prSet/>
      <dgm:spPr/>
      <dgm:t>
        <a:bodyPr/>
        <a:lstStyle/>
        <a:p>
          <a:endParaRPr lang="en-US"/>
        </a:p>
      </dgm:t>
    </dgm:pt>
    <dgm:pt modelId="{2D15040D-B9E8-40B2-A42C-EBEBFDFF068A}">
      <dgm:prSet/>
      <dgm:spPr/>
      <dgm:t>
        <a:bodyPr/>
        <a:lstStyle/>
        <a:p>
          <a:pPr>
            <a:defRPr b="1"/>
          </a:pPr>
          <a:r>
            <a:rPr lang="en-US" dirty="0"/>
            <a:t>2021</a:t>
          </a:r>
        </a:p>
      </dgm:t>
    </dgm:pt>
    <dgm:pt modelId="{26F9CFFF-39BF-4043-92A7-7E4B18D8A949}" type="parTrans" cxnId="{2CCC6457-3B13-4FC9-B48F-C09A891DDC3D}">
      <dgm:prSet/>
      <dgm:spPr/>
      <dgm:t>
        <a:bodyPr/>
        <a:lstStyle/>
        <a:p>
          <a:endParaRPr lang="en-US"/>
        </a:p>
      </dgm:t>
    </dgm:pt>
    <dgm:pt modelId="{EC1C6941-88AB-48BA-9592-D236A25DCD01}" type="sibTrans" cxnId="{2CCC6457-3B13-4FC9-B48F-C09A891DDC3D}">
      <dgm:prSet/>
      <dgm:spPr/>
      <dgm:t>
        <a:bodyPr/>
        <a:lstStyle/>
        <a:p>
          <a:endParaRPr lang="en-US"/>
        </a:p>
      </dgm:t>
    </dgm:pt>
    <dgm:pt modelId="{AFF8369F-7F7E-4049-89AC-CC88C1D682E1}">
      <dgm:prSet custT="1"/>
      <dgm:spPr/>
      <dgm:t>
        <a:bodyPr/>
        <a:lstStyle/>
        <a:p>
          <a:pPr>
            <a:buNone/>
          </a:pPr>
          <a:r>
            <a:rPr lang="en-US" sz="1600" b="1" dirty="0"/>
            <a:t>REFEDS Assurance Framework Implementation Guidance for </a:t>
          </a:r>
          <a:br>
            <a:rPr lang="en-US" sz="1600" b="1" dirty="0"/>
          </a:br>
          <a:r>
            <a:rPr lang="en-US" sz="1600" b="1" dirty="0"/>
            <a:t>InCommon Participants</a:t>
          </a:r>
        </a:p>
      </dgm:t>
    </dgm:pt>
    <dgm:pt modelId="{10A84135-46D0-4F86-8DD0-1A25CA7C6F88}" type="parTrans" cxnId="{0CCC389D-D488-45C0-AE7A-CD7123D0BF2E}">
      <dgm:prSet/>
      <dgm:spPr/>
      <dgm:t>
        <a:bodyPr/>
        <a:lstStyle/>
        <a:p>
          <a:endParaRPr lang="en-US"/>
        </a:p>
      </dgm:t>
    </dgm:pt>
    <dgm:pt modelId="{A8963874-A382-4776-B8C9-34E5096547EA}" type="sibTrans" cxnId="{0CCC389D-D488-45C0-AE7A-CD7123D0BF2E}">
      <dgm:prSet/>
      <dgm:spPr/>
      <dgm:t>
        <a:bodyPr/>
        <a:lstStyle/>
        <a:p>
          <a:endParaRPr lang="en-US"/>
        </a:p>
      </dgm:t>
    </dgm:pt>
    <dgm:pt modelId="{3B73ECE3-B8FE-47D1-AEF7-698249FC0A7E}">
      <dgm:prSet custT="1"/>
      <dgm:spPr/>
      <dgm:t>
        <a:bodyPr/>
        <a:lstStyle/>
        <a:p>
          <a:pPr>
            <a:buNone/>
          </a:pPr>
          <a:r>
            <a:rPr lang="en-US" sz="1050" dirty="0">
              <a:hlinkClick xmlns:r="http://schemas.openxmlformats.org/officeDocument/2006/relationships" r:id="rId2"/>
            </a:rPr>
            <a:t>http://doi.org/10.26869/ti.157.1</a:t>
          </a:r>
          <a:r>
            <a:rPr lang="en-US" sz="1050" dirty="0"/>
            <a:t>  </a:t>
          </a:r>
          <a:endParaRPr lang="en-US" sz="1000" dirty="0"/>
        </a:p>
      </dgm:t>
    </dgm:pt>
    <dgm:pt modelId="{53761DDE-87FB-4AC7-A5E9-3B38D87DB63A}" type="parTrans" cxnId="{64AF8F2B-5C6B-4ED9-AB79-85441954BB8F}">
      <dgm:prSet/>
      <dgm:spPr/>
      <dgm:t>
        <a:bodyPr/>
        <a:lstStyle/>
        <a:p>
          <a:endParaRPr lang="en-US"/>
        </a:p>
      </dgm:t>
    </dgm:pt>
    <dgm:pt modelId="{D602FD4A-F67E-47EC-9CDD-EAD9CAF8EC9B}" type="sibTrans" cxnId="{64AF8F2B-5C6B-4ED9-AB79-85441954BB8F}">
      <dgm:prSet/>
      <dgm:spPr/>
      <dgm:t>
        <a:bodyPr/>
        <a:lstStyle/>
        <a:p>
          <a:endParaRPr lang="en-US"/>
        </a:p>
      </dgm:t>
    </dgm:pt>
    <dgm:pt modelId="{04B623A9-B4D1-41DE-B0A2-256AD5206B9B}">
      <dgm:prSet/>
      <dgm:spPr/>
      <dgm:t>
        <a:bodyPr/>
        <a:lstStyle/>
        <a:p>
          <a:pPr>
            <a:defRPr b="1"/>
          </a:pPr>
          <a:r>
            <a:rPr lang="en-US"/>
            <a:t>2024</a:t>
          </a:r>
        </a:p>
      </dgm:t>
    </dgm:pt>
    <dgm:pt modelId="{FD34AA5B-B640-42C8-8E13-6E64F53AF80B}" type="parTrans" cxnId="{0A2314EE-066C-41FD-A2F2-60B8D0C9C294}">
      <dgm:prSet/>
      <dgm:spPr/>
      <dgm:t>
        <a:bodyPr/>
        <a:lstStyle/>
        <a:p>
          <a:endParaRPr lang="en-US"/>
        </a:p>
      </dgm:t>
    </dgm:pt>
    <dgm:pt modelId="{35366E2B-9F32-4343-81CC-5B95C104B9A5}" type="sibTrans" cxnId="{0A2314EE-066C-41FD-A2F2-60B8D0C9C294}">
      <dgm:prSet/>
      <dgm:spPr/>
      <dgm:t>
        <a:bodyPr/>
        <a:lstStyle/>
        <a:p>
          <a:endParaRPr lang="en-US"/>
        </a:p>
      </dgm:t>
    </dgm:pt>
    <dgm:pt modelId="{8D5D9DC8-59EA-4501-9522-87671993E5BA}">
      <dgm:prSet custT="1"/>
      <dgm:spPr/>
      <dgm:t>
        <a:bodyPr/>
        <a:lstStyle/>
        <a:p>
          <a:r>
            <a:rPr lang="en-US" sz="1600" b="1" dirty="0"/>
            <a:t>REFEDS Assurance Framework 2.0 Implementation Guidance for </a:t>
          </a:r>
          <a:br>
            <a:rPr lang="en-US" sz="1600" b="1" dirty="0"/>
          </a:br>
          <a:r>
            <a:rPr lang="en-US" sz="1600" b="1" dirty="0"/>
            <a:t>InCommon Participants</a:t>
          </a:r>
          <a:br>
            <a:rPr lang="en-US" sz="1400" b="1" dirty="0"/>
          </a:br>
          <a:r>
            <a:rPr lang="en-US" sz="1400" b="1" dirty="0"/>
            <a:t> </a:t>
          </a:r>
          <a:r>
            <a:rPr lang="en-US" sz="1050" dirty="0">
              <a:hlinkClick xmlns:r="http://schemas.openxmlformats.org/officeDocument/2006/relationships" r:id="rId3"/>
            </a:rPr>
            <a:t>https://spaces.at.internet2.edu/display/aawg/Consultation+for+the+2024+Assured+Access+Working+Group+Report</a:t>
          </a:r>
          <a:r>
            <a:rPr lang="en-US" sz="1050" dirty="0"/>
            <a:t>   </a:t>
          </a:r>
          <a:endParaRPr lang="en-US" sz="1400" b="1" dirty="0"/>
        </a:p>
      </dgm:t>
    </dgm:pt>
    <dgm:pt modelId="{1FC0FC94-042C-4695-80C3-1E6669224528}" type="parTrans" cxnId="{90EC6F09-156C-42E4-AE89-041760332A12}">
      <dgm:prSet/>
      <dgm:spPr/>
      <dgm:t>
        <a:bodyPr/>
        <a:lstStyle/>
        <a:p>
          <a:endParaRPr lang="en-US"/>
        </a:p>
      </dgm:t>
    </dgm:pt>
    <dgm:pt modelId="{450FC36D-B10F-4415-A870-D804D4E2E3E6}" type="sibTrans" cxnId="{90EC6F09-156C-42E4-AE89-041760332A12}">
      <dgm:prSet/>
      <dgm:spPr/>
      <dgm:t>
        <a:bodyPr/>
        <a:lstStyle/>
        <a:p>
          <a:endParaRPr lang="en-US"/>
        </a:p>
      </dgm:t>
    </dgm:pt>
    <dgm:pt modelId="{3D38B18D-E4D6-4CCD-9C99-6BAD87D8FA04}">
      <dgm:prSet/>
      <dgm:spPr/>
      <dgm:t>
        <a:bodyPr/>
        <a:lstStyle/>
        <a:p>
          <a:pPr>
            <a:defRPr b="1"/>
          </a:pPr>
          <a:r>
            <a:rPr lang="en-US"/>
            <a:t>2025</a:t>
          </a:r>
        </a:p>
      </dgm:t>
    </dgm:pt>
    <dgm:pt modelId="{E2B23900-DFA5-4B32-95C2-5D45EC1A73FA}" type="parTrans" cxnId="{252B1B9B-EE7D-4C94-8BB5-0789957501A0}">
      <dgm:prSet/>
      <dgm:spPr/>
      <dgm:t>
        <a:bodyPr/>
        <a:lstStyle/>
        <a:p>
          <a:endParaRPr lang="en-US"/>
        </a:p>
      </dgm:t>
    </dgm:pt>
    <dgm:pt modelId="{BED7EA75-526A-4F0D-A851-2DC25B895962}" type="sibTrans" cxnId="{252B1B9B-EE7D-4C94-8BB5-0789957501A0}">
      <dgm:prSet/>
      <dgm:spPr/>
      <dgm:t>
        <a:bodyPr/>
        <a:lstStyle/>
        <a:p>
          <a:endParaRPr lang="en-US"/>
        </a:p>
      </dgm:t>
    </dgm:pt>
    <dgm:pt modelId="{6DBDE4F8-C1A5-4D79-9E36-BE39272B2ACD}">
      <dgm:prSet custT="1"/>
      <dgm:spPr/>
      <dgm:t>
        <a:bodyPr/>
        <a:lstStyle/>
        <a:p>
          <a:pPr marL="0">
            <a:buNone/>
          </a:pPr>
          <a:r>
            <a:rPr lang="en-US" sz="1600" b="1" dirty="0"/>
            <a:t>REFEDS MFA Profile Working Group</a:t>
          </a:r>
        </a:p>
      </dgm:t>
    </dgm:pt>
    <dgm:pt modelId="{F8C6218C-28A8-4E44-9FA3-B6328885A89D}" type="parTrans" cxnId="{B1350CED-FE97-43ED-9F8B-2832798C0717}">
      <dgm:prSet/>
      <dgm:spPr/>
      <dgm:t>
        <a:bodyPr/>
        <a:lstStyle/>
        <a:p>
          <a:endParaRPr lang="en-US"/>
        </a:p>
      </dgm:t>
    </dgm:pt>
    <dgm:pt modelId="{F6C47CE9-14B7-468F-84DD-D90C9FBB4BC2}" type="sibTrans" cxnId="{B1350CED-FE97-43ED-9F8B-2832798C0717}">
      <dgm:prSet/>
      <dgm:spPr/>
      <dgm:t>
        <a:bodyPr/>
        <a:lstStyle/>
        <a:p>
          <a:endParaRPr lang="en-US"/>
        </a:p>
      </dgm:t>
    </dgm:pt>
    <dgm:pt modelId="{A4300D95-368C-446D-8951-DC4C4719F676}">
      <dgm:prSet custT="1"/>
      <dgm:spPr/>
      <dgm:t>
        <a:bodyPr/>
        <a:lstStyle/>
        <a:p>
          <a:pPr marL="17463" indent="0">
            <a:buNone/>
            <a:tabLst/>
          </a:pPr>
          <a:r>
            <a:rPr lang="en-US" sz="1400" dirty="0"/>
            <a:t>Working with REFEDS community, update MFA Profile to include phishing-resistant MFA definitions and signals</a:t>
          </a:r>
        </a:p>
      </dgm:t>
    </dgm:pt>
    <dgm:pt modelId="{1EB6F716-FC00-4DB2-B0BA-077F414B77E0}" type="parTrans" cxnId="{F0ADD9D2-F2EB-46BF-92C0-9CFC555A5C00}">
      <dgm:prSet/>
      <dgm:spPr/>
      <dgm:t>
        <a:bodyPr/>
        <a:lstStyle/>
        <a:p>
          <a:endParaRPr lang="en-US"/>
        </a:p>
      </dgm:t>
    </dgm:pt>
    <dgm:pt modelId="{0546AB3F-DDA4-403C-92AB-1C44BF9B97D8}" type="sibTrans" cxnId="{F0ADD9D2-F2EB-46BF-92C0-9CFC555A5C00}">
      <dgm:prSet/>
      <dgm:spPr/>
      <dgm:t>
        <a:bodyPr/>
        <a:lstStyle/>
        <a:p>
          <a:endParaRPr lang="en-US"/>
        </a:p>
      </dgm:t>
    </dgm:pt>
    <dgm:pt modelId="{00FEDC7E-5015-2143-8435-A9E356BDA585}" type="pres">
      <dgm:prSet presAssocID="{519B1845-66D6-435A-A378-E139CB7942B9}" presName="root" presStyleCnt="0">
        <dgm:presLayoutVars>
          <dgm:chMax/>
          <dgm:chPref/>
          <dgm:animLvl val="lvl"/>
        </dgm:presLayoutVars>
      </dgm:prSet>
      <dgm:spPr/>
    </dgm:pt>
    <dgm:pt modelId="{961CEA8F-F51A-5444-A11C-86334182D1DE}" type="pres">
      <dgm:prSet presAssocID="{519B1845-66D6-435A-A378-E139CB7942B9}" presName="divider" presStyleLbl="fgAccFollowNode1" presStyleIdx="0" presStyleCnt="1"/>
      <dgm:spPr>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tailEnd type="triangle" w="lg" len="lg"/>
        </a:ln>
        <a:effectLst/>
      </dgm:spPr>
    </dgm:pt>
    <dgm:pt modelId="{6E45C6C1-05EC-AF47-B5AB-B8566CDAA61F}" type="pres">
      <dgm:prSet presAssocID="{519B1845-66D6-435A-A378-E139CB7942B9}" presName="nodes" presStyleCnt="0">
        <dgm:presLayoutVars>
          <dgm:chMax/>
          <dgm:chPref/>
          <dgm:animLvl val="lvl"/>
        </dgm:presLayoutVars>
      </dgm:prSet>
      <dgm:spPr/>
    </dgm:pt>
    <dgm:pt modelId="{7483E828-39DA-B34B-94B7-53E63D9EEE45}" type="pres">
      <dgm:prSet presAssocID="{B7E326E7-1794-4E63-9654-1E1B0628634D}" presName="composite" presStyleCnt="0"/>
      <dgm:spPr/>
    </dgm:pt>
    <dgm:pt modelId="{EC9D52E2-8DDC-B949-9427-1C48201EA0F1}" type="pres">
      <dgm:prSet presAssocID="{B7E326E7-1794-4E63-9654-1E1B0628634D}" presName="L1TextContainer" presStyleLbl="revTx" presStyleIdx="0" presStyleCnt="4">
        <dgm:presLayoutVars>
          <dgm:chMax val="1"/>
          <dgm:chPref val="1"/>
          <dgm:bulletEnabled val="1"/>
        </dgm:presLayoutVars>
      </dgm:prSet>
      <dgm:spPr/>
    </dgm:pt>
    <dgm:pt modelId="{DE4C80A0-8022-5E4E-A5A5-53C357E02D70}" type="pres">
      <dgm:prSet presAssocID="{B7E326E7-1794-4E63-9654-1E1B0628634D}" presName="L2TextContainerWrapper" presStyleCnt="0">
        <dgm:presLayoutVars>
          <dgm:chMax val="0"/>
          <dgm:chPref val="0"/>
          <dgm:bulletEnabled val="1"/>
        </dgm:presLayoutVars>
      </dgm:prSet>
      <dgm:spPr/>
    </dgm:pt>
    <dgm:pt modelId="{DA3C941D-F5D6-3041-8761-429902ED90DE}" type="pres">
      <dgm:prSet presAssocID="{B7E326E7-1794-4E63-9654-1E1B0628634D}" presName="L2TextContainer" presStyleLbl="bgAcc1" presStyleIdx="0" presStyleCnt="4"/>
      <dgm:spPr/>
    </dgm:pt>
    <dgm:pt modelId="{6CBDEFB3-6089-3C48-9E65-80FDB49B0F51}" type="pres">
      <dgm:prSet presAssocID="{B7E326E7-1794-4E63-9654-1E1B0628634D}" presName="FlexibleEmptyPlaceHolder" presStyleCnt="0"/>
      <dgm:spPr/>
    </dgm:pt>
    <dgm:pt modelId="{3697CF85-DAAC-DB42-96BC-7EB85BB39F46}" type="pres">
      <dgm:prSet presAssocID="{B7E326E7-1794-4E63-9654-1E1B0628634D}" presName="ConnectLine" presStyleLbl="sibTrans1D1" presStyleIdx="0" presStyleCnt="4"/>
      <dgm:spPr>
        <a:noFill/>
        <a:ln w="12700" cap="flat" cmpd="sng" algn="ctr">
          <a:solidFill>
            <a:schemeClr val="accent2">
              <a:hueOff val="0"/>
              <a:satOff val="0"/>
              <a:lumOff val="0"/>
              <a:alphaOff val="0"/>
            </a:schemeClr>
          </a:solidFill>
          <a:prstDash val="dash"/>
          <a:miter lim="800000"/>
        </a:ln>
        <a:effectLst/>
      </dgm:spPr>
    </dgm:pt>
    <dgm:pt modelId="{C63DEEB5-834B-8D42-8B3A-EE2006082A79}" type="pres">
      <dgm:prSet presAssocID="{B7E326E7-1794-4E63-9654-1E1B0628634D}" presName="ConnectorPoint" presStyleLbl="alignNode1" presStyleIdx="0" presStyleCnt="4"/>
      <dgm:spPr/>
    </dgm:pt>
    <dgm:pt modelId="{CCD50072-18B4-3F46-9F68-788769B17397}" type="pres">
      <dgm:prSet presAssocID="{B7E326E7-1794-4E63-9654-1E1B0628634D}" presName="EmptyPlaceHolder" presStyleCnt="0"/>
      <dgm:spPr/>
    </dgm:pt>
    <dgm:pt modelId="{96F990E5-3F05-B04C-8E82-70653BEFBBB7}" type="pres">
      <dgm:prSet presAssocID="{6B3456A7-9B9B-48A9-BA6C-0EFAC8A7C0E9}" presName="spaceBetweenRectangles" presStyleCnt="0"/>
      <dgm:spPr/>
    </dgm:pt>
    <dgm:pt modelId="{7079CC2E-79CD-FC49-B70D-0869D35FCB18}" type="pres">
      <dgm:prSet presAssocID="{2D15040D-B9E8-40B2-A42C-EBEBFDFF068A}" presName="composite" presStyleCnt="0"/>
      <dgm:spPr/>
    </dgm:pt>
    <dgm:pt modelId="{5525C1AC-CD1A-5643-AEC8-9F80CF9B7A95}" type="pres">
      <dgm:prSet presAssocID="{2D15040D-B9E8-40B2-A42C-EBEBFDFF068A}" presName="L1TextContainer" presStyleLbl="revTx" presStyleIdx="1" presStyleCnt="4" custScaleX="78245" custLinFactNeighborX="-18728" custLinFactNeighborY="12913">
        <dgm:presLayoutVars>
          <dgm:chMax val="1"/>
          <dgm:chPref val="1"/>
          <dgm:bulletEnabled val="1"/>
        </dgm:presLayoutVars>
      </dgm:prSet>
      <dgm:spPr/>
    </dgm:pt>
    <dgm:pt modelId="{7A550968-AA00-E847-94EE-4F1C64D65022}" type="pres">
      <dgm:prSet presAssocID="{2D15040D-B9E8-40B2-A42C-EBEBFDFF068A}" presName="L2TextContainerWrapper" presStyleCnt="0">
        <dgm:presLayoutVars>
          <dgm:chMax val="0"/>
          <dgm:chPref val="0"/>
          <dgm:bulletEnabled val="1"/>
        </dgm:presLayoutVars>
      </dgm:prSet>
      <dgm:spPr/>
    </dgm:pt>
    <dgm:pt modelId="{74E1B406-8ACF-CF4B-92DF-3151C89AE029}" type="pres">
      <dgm:prSet presAssocID="{2D15040D-B9E8-40B2-A42C-EBEBFDFF068A}" presName="L2TextContainer" presStyleLbl="bgAcc1" presStyleIdx="1" presStyleCnt="4" custLinFactNeighborX="-22644"/>
      <dgm:spPr/>
    </dgm:pt>
    <dgm:pt modelId="{DDE5B86E-EB5E-4241-A77E-343D42222DC4}" type="pres">
      <dgm:prSet presAssocID="{2D15040D-B9E8-40B2-A42C-EBEBFDFF068A}" presName="FlexibleEmptyPlaceHolder" presStyleCnt="0"/>
      <dgm:spPr/>
    </dgm:pt>
    <dgm:pt modelId="{AF6BDD6D-CB67-4E41-9C2C-1B85611F8BF5}" type="pres">
      <dgm:prSet presAssocID="{2D15040D-B9E8-40B2-A42C-EBEBFDFF068A}" presName="ConnectLine" presStyleLbl="sibTrans1D1" presStyleIdx="1" presStyleCnt="4" custLinFactX="-1198904" custLinFactNeighborX="-1200000"/>
      <dgm:spPr>
        <a:noFill/>
        <a:ln w="12700" cap="flat" cmpd="sng" algn="ctr">
          <a:solidFill>
            <a:schemeClr val="accent3">
              <a:hueOff val="0"/>
              <a:satOff val="0"/>
              <a:lumOff val="0"/>
              <a:alphaOff val="0"/>
            </a:schemeClr>
          </a:solidFill>
          <a:prstDash val="dash"/>
          <a:miter lim="800000"/>
        </a:ln>
        <a:effectLst/>
      </dgm:spPr>
    </dgm:pt>
    <dgm:pt modelId="{991B5160-3349-1547-90EE-D0BB11F0A9E7}" type="pres">
      <dgm:prSet presAssocID="{2D15040D-B9E8-40B2-A42C-EBEBFDFF068A}" presName="ConnectorPoint" presStyleLbl="alignNode1" presStyleIdx="1" presStyleCnt="4" custLinFactX="-700000" custLinFactNeighborX="-730992"/>
      <dgm:spPr/>
    </dgm:pt>
    <dgm:pt modelId="{A41BF6E0-F033-4246-A27B-3235983A82DF}" type="pres">
      <dgm:prSet presAssocID="{2D15040D-B9E8-40B2-A42C-EBEBFDFF068A}" presName="EmptyPlaceHolder" presStyleCnt="0"/>
      <dgm:spPr/>
    </dgm:pt>
    <dgm:pt modelId="{7743FE2C-B225-B942-952B-8978D8609C65}" type="pres">
      <dgm:prSet presAssocID="{EC1C6941-88AB-48BA-9592-D236A25DCD01}" presName="spaceBetweenRectangles" presStyleCnt="0"/>
      <dgm:spPr/>
    </dgm:pt>
    <dgm:pt modelId="{CCBF27E7-BE44-9C4C-89CE-02F6541E140C}" type="pres">
      <dgm:prSet presAssocID="{04B623A9-B4D1-41DE-B0A2-256AD5206B9B}" presName="composite" presStyleCnt="0"/>
      <dgm:spPr/>
    </dgm:pt>
    <dgm:pt modelId="{FE5A083E-7F40-8242-8656-9DB47ED0D96B}" type="pres">
      <dgm:prSet presAssocID="{04B623A9-B4D1-41DE-B0A2-256AD5206B9B}" presName="L1TextContainer" presStyleLbl="revTx" presStyleIdx="2" presStyleCnt="4">
        <dgm:presLayoutVars>
          <dgm:chMax val="1"/>
          <dgm:chPref val="1"/>
          <dgm:bulletEnabled val="1"/>
        </dgm:presLayoutVars>
      </dgm:prSet>
      <dgm:spPr/>
    </dgm:pt>
    <dgm:pt modelId="{1B1A82F0-B162-5A41-8128-865AAA3EE1F1}" type="pres">
      <dgm:prSet presAssocID="{04B623A9-B4D1-41DE-B0A2-256AD5206B9B}" presName="L2TextContainerWrapper" presStyleCnt="0">
        <dgm:presLayoutVars>
          <dgm:chMax val="0"/>
          <dgm:chPref val="0"/>
          <dgm:bulletEnabled val="1"/>
        </dgm:presLayoutVars>
      </dgm:prSet>
      <dgm:spPr/>
    </dgm:pt>
    <dgm:pt modelId="{F50FE6C6-F560-1743-9140-B76E0A6BB6EC}" type="pres">
      <dgm:prSet presAssocID="{04B623A9-B4D1-41DE-B0A2-256AD5206B9B}" presName="L2TextContainer" presStyleLbl="bgAcc1" presStyleIdx="2" presStyleCnt="4"/>
      <dgm:spPr/>
    </dgm:pt>
    <dgm:pt modelId="{8F416214-6243-5742-839D-8D620D298E57}" type="pres">
      <dgm:prSet presAssocID="{04B623A9-B4D1-41DE-B0A2-256AD5206B9B}" presName="FlexibleEmptyPlaceHolder" presStyleCnt="0"/>
      <dgm:spPr/>
    </dgm:pt>
    <dgm:pt modelId="{874BA7C9-8448-704E-9767-0D00D0259872}" type="pres">
      <dgm:prSet presAssocID="{04B623A9-B4D1-41DE-B0A2-256AD5206B9B}" presName="ConnectLine" presStyleLbl="sibTrans1D1" presStyleIdx="2" presStyleCnt="4"/>
      <dgm:spPr>
        <a:noFill/>
        <a:ln w="12700" cap="flat" cmpd="sng" algn="ctr">
          <a:solidFill>
            <a:schemeClr val="accent4">
              <a:hueOff val="0"/>
              <a:satOff val="0"/>
              <a:lumOff val="0"/>
              <a:alphaOff val="0"/>
            </a:schemeClr>
          </a:solidFill>
          <a:prstDash val="dash"/>
          <a:miter lim="800000"/>
        </a:ln>
        <a:effectLst/>
      </dgm:spPr>
    </dgm:pt>
    <dgm:pt modelId="{DEB44CFC-1EE8-754D-8D61-B41EB908F66A}" type="pres">
      <dgm:prSet presAssocID="{04B623A9-B4D1-41DE-B0A2-256AD5206B9B}" presName="ConnectorPoint" presStyleLbl="alignNode1" presStyleIdx="2" presStyleCnt="4"/>
      <dgm:spPr/>
    </dgm:pt>
    <dgm:pt modelId="{3476BD06-E1AC-A44B-8366-FB762A84855B}" type="pres">
      <dgm:prSet presAssocID="{04B623A9-B4D1-41DE-B0A2-256AD5206B9B}" presName="EmptyPlaceHolder" presStyleCnt="0"/>
      <dgm:spPr/>
    </dgm:pt>
    <dgm:pt modelId="{8542576A-0FEF-0F42-8652-B42BDA7438B4}" type="pres">
      <dgm:prSet presAssocID="{35366E2B-9F32-4343-81CC-5B95C104B9A5}" presName="spaceBetweenRectangles" presStyleCnt="0"/>
      <dgm:spPr/>
    </dgm:pt>
    <dgm:pt modelId="{BD5A3281-6752-AE45-A6BE-BADA950F901D}" type="pres">
      <dgm:prSet presAssocID="{3D38B18D-E4D6-4CCD-9C99-6BAD87D8FA04}" presName="composite" presStyleCnt="0"/>
      <dgm:spPr/>
    </dgm:pt>
    <dgm:pt modelId="{2423C693-7CD9-0741-B48D-E3D597BDF7F0}" type="pres">
      <dgm:prSet presAssocID="{3D38B18D-E4D6-4CCD-9C99-6BAD87D8FA04}" presName="L1TextContainer" presStyleLbl="revTx" presStyleIdx="3" presStyleCnt="4">
        <dgm:presLayoutVars>
          <dgm:chMax val="1"/>
          <dgm:chPref val="1"/>
          <dgm:bulletEnabled val="1"/>
        </dgm:presLayoutVars>
      </dgm:prSet>
      <dgm:spPr/>
    </dgm:pt>
    <dgm:pt modelId="{FB91CEC5-4443-9843-8875-6AC97A540B9C}" type="pres">
      <dgm:prSet presAssocID="{3D38B18D-E4D6-4CCD-9C99-6BAD87D8FA04}" presName="L2TextContainerWrapper" presStyleCnt="0">
        <dgm:presLayoutVars>
          <dgm:chMax val="0"/>
          <dgm:chPref val="0"/>
          <dgm:bulletEnabled val="1"/>
        </dgm:presLayoutVars>
      </dgm:prSet>
      <dgm:spPr/>
    </dgm:pt>
    <dgm:pt modelId="{21BF0C8B-30D6-CB4A-BEBC-95E5A8EC7B5A}" type="pres">
      <dgm:prSet presAssocID="{3D38B18D-E4D6-4CCD-9C99-6BAD87D8FA04}" presName="L2TextContainer" presStyleLbl="bgAcc1" presStyleIdx="3" presStyleCnt="4"/>
      <dgm:spPr/>
    </dgm:pt>
    <dgm:pt modelId="{ED45D96E-2F3B-8D46-B254-25A30201EA1E}" type="pres">
      <dgm:prSet presAssocID="{3D38B18D-E4D6-4CCD-9C99-6BAD87D8FA04}" presName="FlexibleEmptyPlaceHolder" presStyleCnt="0"/>
      <dgm:spPr/>
    </dgm:pt>
    <dgm:pt modelId="{0B3E7910-D22B-F944-8901-9B353F5F136A}" type="pres">
      <dgm:prSet presAssocID="{3D38B18D-E4D6-4CCD-9C99-6BAD87D8FA04}" presName="ConnectLine" presStyleLbl="sibTrans1D1" presStyleIdx="3" presStyleCnt="4"/>
      <dgm:spPr>
        <a:noFill/>
        <a:ln w="12700" cap="flat" cmpd="sng" algn="ctr">
          <a:solidFill>
            <a:schemeClr val="accent5">
              <a:hueOff val="0"/>
              <a:satOff val="0"/>
              <a:lumOff val="0"/>
              <a:alphaOff val="0"/>
            </a:schemeClr>
          </a:solidFill>
          <a:prstDash val="dash"/>
          <a:miter lim="800000"/>
        </a:ln>
        <a:effectLst/>
      </dgm:spPr>
    </dgm:pt>
    <dgm:pt modelId="{5472E108-F86A-8E42-B922-69A79E7E72C4}" type="pres">
      <dgm:prSet presAssocID="{3D38B18D-E4D6-4CCD-9C99-6BAD87D8FA04}" presName="ConnectorPoint" presStyleLbl="alignNode1" presStyleIdx="3" presStyleCnt="4"/>
      <dgm:spPr/>
    </dgm:pt>
    <dgm:pt modelId="{EB45859A-57DE-4A45-9AC3-313A402AFD88}" type="pres">
      <dgm:prSet presAssocID="{3D38B18D-E4D6-4CCD-9C99-6BAD87D8FA04}" presName="EmptyPlaceHolder" presStyleCnt="0"/>
      <dgm:spPr/>
    </dgm:pt>
  </dgm:ptLst>
  <dgm:cxnLst>
    <dgm:cxn modelId="{90EC6F09-156C-42E4-AE89-041760332A12}" srcId="{04B623A9-B4D1-41DE-B0A2-256AD5206B9B}" destId="{8D5D9DC8-59EA-4501-9522-87671993E5BA}" srcOrd="0" destOrd="0" parTransId="{1FC0FC94-042C-4695-80C3-1E6669224528}" sibTransId="{450FC36D-B10F-4415-A870-D804D4E2E3E6}"/>
    <dgm:cxn modelId="{A8804F13-679B-0249-931C-3F7248A9FF1B}" type="presOf" srcId="{B7E326E7-1794-4E63-9654-1E1B0628634D}" destId="{EC9D52E2-8DDC-B949-9427-1C48201EA0F1}" srcOrd="0" destOrd="0" presId="urn:microsoft.com/office/officeart/2016/7/layout/BasicTimeline"/>
    <dgm:cxn modelId="{E1943924-22CE-984F-81CB-6F3663E04B89}" type="presOf" srcId="{3D38B18D-E4D6-4CCD-9C99-6BAD87D8FA04}" destId="{2423C693-7CD9-0741-B48D-E3D597BDF7F0}" srcOrd="0" destOrd="0" presId="urn:microsoft.com/office/officeart/2016/7/layout/BasicTimeline"/>
    <dgm:cxn modelId="{64AF8F2B-5C6B-4ED9-AB79-85441954BB8F}" srcId="{AFF8369F-7F7E-4049-89AC-CC88C1D682E1}" destId="{3B73ECE3-B8FE-47D1-AEF7-698249FC0A7E}" srcOrd="0" destOrd="0" parTransId="{53761DDE-87FB-4AC7-A5E9-3B38D87DB63A}" sibTransId="{D602FD4A-F67E-47EC-9CDD-EAD9CAF8EC9B}"/>
    <dgm:cxn modelId="{3559B939-519B-4540-A064-0D8608949005}" type="presOf" srcId="{2D15040D-B9E8-40B2-A42C-EBEBFDFF068A}" destId="{5525C1AC-CD1A-5643-AEC8-9F80CF9B7A95}" srcOrd="0" destOrd="0" presId="urn:microsoft.com/office/officeart/2016/7/layout/BasicTimeline"/>
    <dgm:cxn modelId="{731B763A-D2E8-4A45-A6E7-6852FF9560C0}" srcId="{519B1845-66D6-435A-A378-E139CB7942B9}" destId="{B7E326E7-1794-4E63-9654-1E1B0628634D}" srcOrd="0" destOrd="0" parTransId="{C571ED42-E930-4BDD-BCE7-C7333C52CA0D}" sibTransId="{6B3456A7-9B9B-48A9-BA6C-0EFAC8A7C0E9}"/>
    <dgm:cxn modelId="{BDC0EC4F-CD61-FE43-8E40-707B53888A83}" type="presOf" srcId="{519B1845-66D6-435A-A378-E139CB7942B9}" destId="{00FEDC7E-5015-2143-8435-A9E356BDA585}" srcOrd="0" destOrd="0" presId="urn:microsoft.com/office/officeart/2016/7/layout/BasicTimeline"/>
    <dgm:cxn modelId="{9A57EA50-8732-2D4D-AAEB-4ADA7DFA06FD}" type="presOf" srcId="{12775A2D-3365-424F-9DCE-C86FEAC5B1C1}" destId="{DA3C941D-F5D6-3041-8761-429902ED90DE}" srcOrd="0" destOrd="1" presId="urn:microsoft.com/office/officeart/2016/7/layout/BasicTimeline"/>
    <dgm:cxn modelId="{2CCC6457-3B13-4FC9-B48F-C09A891DDC3D}" srcId="{519B1845-66D6-435A-A378-E139CB7942B9}" destId="{2D15040D-B9E8-40B2-A42C-EBEBFDFF068A}" srcOrd="1" destOrd="0" parTransId="{26F9CFFF-39BF-4043-92A7-7E4B18D8A949}" sibTransId="{EC1C6941-88AB-48BA-9592-D236A25DCD01}"/>
    <dgm:cxn modelId="{68782879-7BD4-5A44-BB51-64F5F6ACF3D6}" type="presOf" srcId="{8D5D9DC8-59EA-4501-9522-87671993E5BA}" destId="{F50FE6C6-F560-1743-9140-B76E0A6BB6EC}" srcOrd="0" destOrd="0" presId="urn:microsoft.com/office/officeart/2016/7/layout/BasicTimeline"/>
    <dgm:cxn modelId="{0C19108B-B3B2-DE4C-80F7-4381E1763277}" type="presOf" srcId="{AFF8369F-7F7E-4049-89AC-CC88C1D682E1}" destId="{74E1B406-8ACF-CF4B-92DF-3151C89AE029}" srcOrd="0" destOrd="0" presId="urn:microsoft.com/office/officeart/2016/7/layout/BasicTimeline"/>
    <dgm:cxn modelId="{77390194-4672-4FA2-A636-B5E8A08D1190}" srcId="{429A9884-FA34-49FD-A5D5-F2C332EDB55E}" destId="{D034C674-79DF-4A35-B50E-EAB2B4EA3A61}" srcOrd="1" destOrd="0" parTransId="{12DA267D-D263-4E1C-AA1F-A7A719E9910D}" sibTransId="{4443BA17-1D1F-43CE-987B-8C0A7815E180}"/>
    <dgm:cxn modelId="{252B1B9B-EE7D-4C94-8BB5-0789957501A0}" srcId="{519B1845-66D6-435A-A378-E139CB7942B9}" destId="{3D38B18D-E4D6-4CCD-9C99-6BAD87D8FA04}" srcOrd="3" destOrd="0" parTransId="{E2B23900-DFA5-4B32-95C2-5D45EC1A73FA}" sibTransId="{BED7EA75-526A-4F0D-A851-2DC25B895962}"/>
    <dgm:cxn modelId="{0CCC389D-D488-45C0-AE7A-CD7123D0BF2E}" srcId="{2D15040D-B9E8-40B2-A42C-EBEBFDFF068A}" destId="{AFF8369F-7F7E-4049-89AC-CC88C1D682E1}" srcOrd="0" destOrd="0" parTransId="{10A84135-46D0-4F86-8DD0-1A25CA7C6F88}" sibTransId="{A8963874-A382-4776-B8C9-34E5096547EA}"/>
    <dgm:cxn modelId="{86FB06A5-813C-B14F-AFDA-6E743EA31785}" type="presOf" srcId="{6DBDE4F8-C1A5-4D79-9E36-BE39272B2ACD}" destId="{21BF0C8B-30D6-CB4A-BEBC-95E5A8EC7B5A}" srcOrd="0" destOrd="0" presId="urn:microsoft.com/office/officeart/2016/7/layout/BasicTimeline"/>
    <dgm:cxn modelId="{BBFF77A6-5CE3-410B-9546-1B8575FC5D3E}" srcId="{429A9884-FA34-49FD-A5D5-F2C332EDB55E}" destId="{12775A2D-3365-424F-9DCE-C86FEAC5B1C1}" srcOrd="0" destOrd="0" parTransId="{03A2B31A-6CA5-40B0-BAFE-8039F1A99089}" sibTransId="{5EA7D8DC-5777-44DA-8B07-0C2131E207AF}"/>
    <dgm:cxn modelId="{6DAF74AB-5D48-7E40-857C-894BC9B3C7A2}" type="presOf" srcId="{429A9884-FA34-49FD-A5D5-F2C332EDB55E}" destId="{DA3C941D-F5D6-3041-8761-429902ED90DE}" srcOrd="0" destOrd="0" presId="urn:microsoft.com/office/officeart/2016/7/layout/BasicTimeline"/>
    <dgm:cxn modelId="{A68EB5B1-EFBD-0340-89A6-369E5ED7CEB4}" type="presOf" srcId="{3B73ECE3-B8FE-47D1-AEF7-698249FC0A7E}" destId="{74E1B406-8ACF-CF4B-92DF-3151C89AE029}" srcOrd="0" destOrd="1" presId="urn:microsoft.com/office/officeart/2016/7/layout/BasicTimeline"/>
    <dgm:cxn modelId="{F0ADD9D2-F2EB-46BF-92C0-9CFC555A5C00}" srcId="{6DBDE4F8-C1A5-4D79-9E36-BE39272B2ACD}" destId="{A4300D95-368C-446D-8951-DC4C4719F676}" srcOrd="0" destOrd="0" parTransId="{1EB6F716-FC00-4DB2-B0BA-077F414B77E0}" sibTransId="{0546AB3F-DDA4-403C-92AB-1C44BF9B97D8}"/>
    <dgm:cxn modelId="{98663FD5-CBB2-1C45-921A-24B9655682DA}" type="presOf" srcId="{D034C674-79DF-4A35-B50E-EAB2B4EA3A61}" destId="{DA3C941D-F5D6-3041-8761-429902ED90DE}" srcOrd="0" destOrd="2" presId="urn:microsoft.com/office/officeart/2016/7/layout/BasicTimeline"/>
    <dgm:cxn modelId="{F52F32E1-D816-4518-B6EC-DDD1461AE6FB}" srcId="{B7E326E7-1794-4E63-9654-1E1B0628634D}" destId="{429A9884-FA34-49FD-A5D5-F2C332EDB55E}" srcOrd="0" destOrd="0" parTransId="{BD89EEAC-A678-42DC-8261-5ACD86E8B21C}" sibTransId="{F9FE446C-F336-43CF-BB14-83842A08C163}"/>
    <dgm:cxn modelId="{B1350CED-FE97-43ED-9F8B-2832798C0717}" srcId="{3D38B18D-E4D6-4CCD-9C99-6BAD87D8FA04}" destId="{6DBDE4F8-C1A5-4D79-9E36-BE39272B2ACD}" srcOrd="0" destOrd="0" parTransId="{F8C6218C-28A8-4E44-9FA3-B6328885A89D}" sibTransId="{F6C47CE9-14B7-468F-84DD-D90C9FBB4BC2}"/>
    <dgm:cxn modelId="{0A2314EE-066C-41FD-A2F2-60B8D0C9C294}" srcId="{519B1845-66D6-435A-A378-E139CB7942B9}" destId="{04B623A9-B4D1-41DE-B0A2-256AD5206B9B}" srcOrd="2" destOrd="0" parTransId="{FD34AA5B-B640-42C8-8E13-6E64F53AF80B}" sibTransId="{35366E2B-9F32-4343-81CC-5B95C104B9A5}"/>
    <dgm:cxn modelId="{2174C6F5-E432-AB40-A3FF-8B64B6EEAC92}" type="presOf" srcId="{04B623A9-B4D1-41DE-B0A2-256AD5206B9B}" destId="{FE5A083E-7F40-8242-8656-9DB47ED0D96B}" srcOrd="0" destOrd="0" presId="urn:microsoft.com/office/officeart/2016/7/layout/BasicTimeline"/>
    <dgm:cxn modelId="{3B9FC1FB-F565-0342-AA18-40DC59898634}" type="presOf" srcId="{A4300D95-368C-446D-8951-DC4C4719F676}" destId="{21BF0C8B-30D6-CB4A-BEBC-95E5A8EC7B5A}" srcOrd="0" destOrd="1" presId="urn:microsoft.com/office/officeart/2016/7/layout/BasicTimeline"/>
    <dgm:cxn modelId="{4CAD05CB-A380-C447-9891-C8C66BA08B3E}" type="presParOf" srcId="{00FEDC7E-5015-2143-8435-A9E356BDA585}" destId="{961CEA8F-F51A-5444-A11C-86334182D1DE}" srcOrd="0" destOrd="0" presId="urn:microsoft.com/office/officeart/2016/7/layout/BasicTimeline"/>
    <dgm:cxn modelId="{E47A89D5-10D6-B74E-8582-152F04EEDCC8}" type="presParOf" srcId="{00FEDC7E-5015-2143-8435-A9E356BDA585}" destId="{6E45C6C1-05EC-AF47-B5AB-B8566CDAA61F}" srcOrd="1" destOrd="0" presId="urn:microsoft.com/office/officeart/2016/7/layout/BasicTimeline"/>
    <dgm:cxn modelId="{2C6808E5-FB00-3549-A386-0AF72650A62F}" type="presParOf" srcId="{6E45C6C1-05EC-AF47-B5AB-B8566CDAA61F}" destId="{7483E828-39DA-B34B-94B7-53E63D9EEE45}" srcOrd="0" destOrd="0" presId="urn:microsoft.com/office/officeart/2016/7/layout/BasicTimeline"/>
    <dgm:cxn modelId="{52E1A34E-3D8C-D447-8EAA-F327C22BB4FC}" type="presParOf" srcId="{7483E828-39DA-B34B-94B7-53E63D9EEE45}" destId="{EC9D52E2-8DDC-B949-9427-1C48201EA0F1}" srcOrd="0" destOrd="0" presId="urn:microsoft.com/office/officeart/2016/7/layout/BasicTimeline"/>
    <dgm:cxn modelId="{CA0B3828-0E7F-BD42-97E4-217ED652B34B}" type="presParOf" srcId="{7483E828-39DA-B34B-94B7-53E63D9EEE45}" destId="{DE4C80A0-8022-5E4E-A5A5-53C357E02D70}" srcOrd="1" destOrd="0" presId="urn:microsoft.com/office/officeart/2016/7/layout/BasicTimeline"/>
    <dgm:cxn modelId="{E545E871-C4CF-C94D-8862-252CA405A86F}" type="presParOf" srcId="{DE4C80A0-8022-5E4E-A5A5-53C357E02D70}" destId="{DA3C941D-F5D6-3041-8761-429902ED90DE}" srcOrd="0" destOrd="0" presId="urn:microsoft.com/office/officeart/2016/7/layout/BasicTimeline"/>
    <dgm:cxn modelId="{BA3B3D81-9F1A-B641-8241-EAC4B3545BC6}" type="presParOf" srcId="{DE4C80A0-8022-5E4E-A5A5-53C357E02D70}" destId="{6CBDEFB3-6089-3C48-9E65-80FDB49B0F51}" srcOrd="1" destOrd="0" presId="urn:microsoft.com/office/officeart/2016/7/layout/BasicTimeline"/>
    <dgm:cxn modelId="{F819D7A7-AB8D-6448-9659-4F9F1B395D35}" type="presParOf" srcId="{7483E828-39DA-B34B-94B7-53E63D9EEE45}" destId="{3697CF85-DAAC-DB42-96BC-7EB85BB39F46}" srcOrd="2" destOrd="0" presId="urn:microsoft.com/office/officeart/2016/7/layout/BasicTimeline"/>
    <dgm:cxn modelId="{803EDBA4-9642-1648-A882-F134B35D57BB}" type="presParOf" srcId="{7483E828-39DA-B34B-94B7-53E63D9EEE45}" destId="{C63DEEB5-834B-8D42-8B3A-EE2006082A79}" srcOrd="3" destOrd="0" presId="urn:microsoft.com/office/officeart/2016/7/layout/BasicTimeline"/>
    <dgm:cxn modelId="{9981F91C-FEC9-704A-9937-CBD538C217DA}" type="presParOf" srcId="{7483E828-39DA-B34B-94B7-53E63D9EEE45}" destId="{CCD50072-18B4-3F46-9F68-788769B17397}" srcOrd="4" destOrd="0" presId="urn:microsoft.com/office/officeart/2016/7/layout/BasicTimeline"/>
    <dgm:cxn modelId="{3C8D5EEB-9952-E846-9FA2-38F6493988AE}" type="presParOf" srcId="{6E45C6C1-05EC-AF47-B5AB-B8566CDAA61F}" destId="{96F990E5-3F05-B04C-8E82-70653BEFBBB7}" srcOrd="1" destOrd="0" presId="urn:microsoft.com/office/officeart/2016/7/layout/BasicTimeline"/>
    <dgm:cxn modelId="{92B84F0E-B9D9-C84B-AB35-1F2AA4FE3F6C}" type="presParOf" srcId="{6E45C6C1-05EC-AF47-B5AB-B8566CDAA61F}" destId="{7079CC2E-79CD-FC49-B70D-0869D35FCB18}" srcOrd="2" destOrd="0" presId="urn:microsoft.com/office/officeart/2016/7/layout/BasicTimeline"/>
    <dgm:cxn modelId="{D6FE2846-4CB2-5D4E-9CC1-0C928364E63B}" type="presParOf" srcId="{7079CC2E-79CD-FC49-B70D-0869D35FCB18}" destId="{5525C1AC-CD1A-5643-AEC8-9F80CF9B7A95}" srcOrd="0" destOrd="0" presId="urn:microsoft.com/office/officeart/2016/7/layout/BasicTimeline"/>
    <dgm:cxn modelId="{D0902F0D-BC6E-284B-B915-B0C58B3D8D79}" type="presParOf" srcId="{7079CC2E-79CD-FC49-B70D-0869D35FCB18}" destId="{7A550968-AA00-E847-94EE-4F1C64D65022}" srcOrd="1" destOrd="0" presId="urn:microsoft.com/office/officeart/2016/7/layout/BasicTimeline"/>
    <dgm:cxn modelId="{01FFBE2F-962F-4A48-B09D-EB842AE67E13}" type="presParOf" srcId="{7A550968-AA00-E847-94EE-4F1C64D65022}" destId="{74E1B406-8ACF-CF4B-92DF-3151C89AE029}" srcOrd="0" destOrd="0" presId="urn:microsoft.com/office/officeart/2016/7/layout/BasicTimeline"/>
    <dgm:cxn modelId="{875F1D0E-7099-E944-B92C-A014F38E038C}" type="presParOf" srcId="{7A550968-AA00-E847-94EE-4F1C64D65022}" destId="{DDE5B86E-EB5E-4241-A77E-343D42222DC4}" srcOrd="1" destOrd="0" presId="urn:microsoft.com/office/officeart/2016/7/layout/BasicTimeline"/>
    <dgm:cxn modelId="{7828561E-6ACC-734B-A712-60D1AF6B4CBB}" type="presParOf" srcId="{7079CC2E-79CD-FC49-B70D-0869D35FCB18}" destId="{AF6BDD6D-CB67-4E41-9C2C-1B85611F8BF5}" srcOrd="2" destOrd="0" presId="urn:microsoft.com/office/officeart/2016/7/layout/BasicTimeline"/>
    <dgm:cxn modelId="{F11D71F1-A85B-BC45-A708-B68397AE5279}" type="presParOf" srcId="{7079CC2E-79CD-FC49-B70D-0869D35FCB18}" destId="{991B5160-3349-1547-90EE-D0BB11F0A9E7}" srcOrd="3" destOrd="0" presId="urn:microsoft.com/office/officeart/2016/7/layout/BasicTimeline"/>
    <dgm:cxn modelId="{FC8AB120-2AE3-CA4B-83F1-5156D3755FFA}" type="presParOf" srcId="{7079CC2E-79CD-FC49-B70D-0869D35FCB18}" destId="{A41BF6E0-F033-4246-A27B-3235983A82DF}" srcOrd="4" destOrd="0" presId="urn:microsoft.com/office/officeart/2016/7/layout/BasicTimeline"/>
    <dgm:cxn modelId="{765AF47D-2821-A04B-AAD0-B1B174047063}" type="presParOf" srcId="{6E45C6C1-05EC-AF47-B5AB-B8566CDAA61F}" destId="{7743FE2C-B225-B942-952B-8978D8609C65}" srcOrd="3" destOrd="0" presId="urn:microsoft.com/office/officeart/2016/7/layout/BasicTimeline"/>
    <dgm:cxn modelId="{6A0FA694-4252-0545-A044-56AEAE652A47}" type="presParOf" srcId="{6E45C6C1-05EC-AF47-B5AB-B8566CDAA61F}" destId="{CCBF27E7-BE44-9C4C-89CE-02F6541E140C}" srcOrd="4" destOrd="0" presId="urn:microsoft.com/office/officeart/2016/7/layout/BasicTimeline"/>
    <dgm:cxn modelId="{8CE5A6FC-C8BB-D642-B144-221EFD3ABCB9}" type="presParOf" srcId="{CCBF27E7-BE44-9C4C-89CE-02F6541E140C}" destId="{FE5A083E-7F40-8242-8656-9DB47ED0D96B}" srcOrd="0" destOrd="0" presId="urn:microsoft.com/office/officeart/2016/7/layout/BasicTimeline"/>
    <dgm:cxn modelId="{AE180C01-6FE0-5B4F-A4D0-F0FC460E3BF1}" type="presParOf" srcId="{CCBF27E7-BE44-9C4C-89CE-02F6541E140C}" destId="{1B1A82F0-B162-5A41-8128-865AAA3EE1F1}" srcOrd="1" destOrd="0" presId="urn:microsoft.com/office/officeart/2016/7/layout/BasicTimeline"/>
    <dgm:cxn modelId="{8BB3B5DB-AECC-0F4D-A363-83E302CD729E}" type="presParOf" srcId="{1B1A82F0-B162-5A41-8128-865AAA3EE1F1}" destId="{F50FE6C6-F560-1743-9140-B76E0A6BB6EC}" srcOrd="0" destOrd="0" presId="urn:microsoft.com/office/officeart/2016/7/layout/BasicTimeline"/>
    <dgm:cxn modelId="{0BC9673E-0FD5-A24D-B29A-4C675D1EE11C}" type="presParOf" srcId="{1B1A82F0-B162-5A41-8128-865AAA3EE1F1}" destId="{8F416214-6243-5742-839D-8D620D298E57}" srcOrd="1" destOrd="0" presId="urn:microsoft.com/office/officeart/2016/7/layout/BasicTimeline"/>
    <dgm:cxn modelId="{F20F02AE-E47A-2444-AAEA-D1C2083088C9}" type="presParOf" srcId="{CCBF27E7-BE44-9C4C-89CE-02F6541E140C}" destId="{874BA7C9-8448-704E-9767-0D00D0259872}" srcOrd="2" destOrd="0" presId="urn:microsoft.com/office/officeart/2016/7/layout/BasicTimeline"/>
    <dgm:cxn modelId="{1F40A308-444B-0647-8EEB-1A81AF57EECD}" type="presParOf" srcId="{CCBF27E7-BE44-9C4C-89CE-02F6541E140C}" destId="{DEB44CFC-1EE8-754D-8D61-B41EB908F66A}" srcOrd="3" destOrd="0" presId="urn:microsoft.com/office/officeart/2016/7/layout/BasicTimeline"/>
    <dgm:cxn modelId="{74C161CB-DEF2-4D47-8D81-16841E920064}" type="presParOf" srcId="{CCBF27E7-BE44-9C4C-89CE-02F6541E140C}" destId="{3476BD06-E1AC-A44B-8366-FB762A84855B}" srcOrd="4" destOrd="0" presId="urn:microsoft.com/office/officeart/2016/7/layout/BasicTimeline"/>
    <dgm:cxn modelId="{3D45AEE8-998E-7241-BD59-F5E964CCD524}" type="presParOf" srcId="{6E45C6C1-05EC-AF47-B5AB-B8566CDAA61F}" destId="{8542576A-0FEF-0F42-8652-B42BDA7438B4}" srcOrd="5" destOrd="0" presId="urn:microsoft.com/office/officeart/2016/7/layout/BasicTimeline"/>
    <dgm:cxn modelId="{3AACC042-A14C-9E46-B6FE-BC988E02E944}" type="presParOf" srcId="{6E45C6C1-05EC-AF47-B5AB-B8566CDAA61F}" destId="{BD5A3281-6752-AE45-A6BE-BADA950F901D}" srcOrd="6" destOrd="0" presId="urn:microsoft.com/office/officeart/2016/7/layout/BasicTimeline"/>
    <dgm:cxn modelId="{8143A7EE-567B-8244-BBDE-C6C507CE6481}" type="presParOf" srcId="{BD5A3281-6752-AE45-A6BE-BADA950F901D}" destId="{2423C693-7CD9-0741-B48D-E3D597BDF7F0}" srcOrd="0" destOrd="0" presId="urn:microsoft.com/office/officeart/2016/7/layout/BasicTimeline"/>
    <dgm:cxn modelId="{FD58417D-4CFD-DC40-97C2-F183D47CC97D}" type="presParOf" srcId="{BD5A3281-6752-AE45-A6BE-BADA950F901D}" destId="{FB91CEC5-4443-9843-8875-6AC97A540B9C}" srcOrd="1" destOrd="0" presId="urn:microsoft.com/office/officeart/2016/7/layout/BasicTimeline"/>
    <dgm:cxn modelId="{51D20791-A6AE-F147-86B6-1ED57725AC5D}" type="presParOf" srcId="{FB91CEC5-4443-9843-8875-6AC97A540B9C}" destId="{21BF0C8B-30D6-CB4A-BEBC-95E5A8EC7B5A}" srcOrd="0" destOrd="0" presId="urn:microsoft.com/office/officeart/2016/7/layout/BasicTimeline"/>
    <dgm:cxn modelId="{4A41014D-B9A4-4B4C-93C9-A5BDCBC79825}" type="presParOf" srcId="{FB91CEC5-4443-9843-8875-6AC97A540B9C}" destId="{ED45D96E-2F3B-8D46-B254-25A30201EA1E}" srcOrd="1" destOrd="0" presId="urn:microsoft.com/office/officeart/2016/7/layout/BasicTimeline"/>
    <dgm:cxn modelId="{CF5BA847-990F-1340-B0F4-34DB0AFB35D3}" type="presParOf" srcId="{BD5A3281-6752-AE45-A6BE-BADA950F901D}" destId="{0B3E7910-D22B-F944-8901-9B353F5F136A}" srcOrd="2" destOrd="0" presId="urn:microsoft.com/office/officeart/2016/7/layout/BasicTimeline"/>
    <dgm:cxn modelId="{F6D4060B-7968-1347-A251-E1637A4DD8C1}" type="presParOf" srcId="{BD5A3281-6752-AE45-A6BE-BADA950F901D}" destId="{5472E108-F86A-8E42-B922-69A79E7E72C4}" srcOrd="3" destOrd="0" presId="urn:microsoft.com/office/officeart/2016/7/layout/BasicTimeline"/>
    <dgm:cxn modelId="{6362AC1A-E68A-024C-8E55-C848E448E70B}" type="presParOf" srcId="{BD5A3281-6752-AE45-A6BE-BADA950F901D}" destId="{EB45859A-57DE-4A45-9AC3-313A402AFD88}" srcOrd="4" destOrd="0" presId="urn:microsoft.com/office/officeart/2016/7/layout/Basic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39F60C-D118-4204-94C5-A22927E40BC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2D9EDE0-A7F5-4867-A41E-C150D59047F3}">
      <dgm:prSet/>
      <dgm:spPr/>
      <dgm:t>
        <a:bodyPr/>
        <a:lstStyle/>
        <a:p>
          <a:r>
            <a:rPr lang="en-US" b="0" i="0"/>
            <a:t>MFA is ubiquitous on campus.</a:t>
          </a:r>
          <a:endParaRPr lang="en-US"/>
        </a:p>
      </dgm:t>
    </dgm:pt>
    <dgm:pt modelId="{1001B822-242E-4880-BF34-8C5237E2D7F1}" type="parTrans" cxnId="{B554F3DD-CCDB-4642-B542-3658E63B33E2}">
      <dgm:prSet/>
      <dgm:spPr/>
      <dgm:t>
        <a:bodyPr/>
        <a:lstStyle/>
        <a:p>
          <a:endParaRPr lang="en-US"/>
        </a:p>
      </dgm:t>
    </dgm:pt>
    <dgm:pt modelId="{5DF8B7EA-F284-40EB-ABA7-D69DFE81703E}" type="sibTrans" cxnId="{B554F3DD-CCDB-4642-B542-3658E63B33E2}">
      <dgm:prSet/>
      <dgm:spPr/>
      <dgm:t>
        <a:bodyPr/>
        <a:lstStyle/>
        <a:p>
          <a:endParaRPr lang="en-US"/>
        </a:p>
      </dgm:t>
    </dgm:pt>
    <dgm:pt modelId="{CCC53ADE-C1E0-4474-A093-B6265FDF9B1B}">
      <dgm:prSet/>
      <dgm:spPr/>
      <dgm:t>
        <a:bodyPr/>
        <a:lstStyle/>
        <a:p>
          <a:r>
            <a:rPr lang="en-US" b="0" i="0"/>
            <a:t>“Enhanced</a:t>
          </a:r>
          <a:r>
            <a:rPr lang="en-US"/>
            <a:t> MFA”  as a risk management requirement is on the rise.</a:t>
          </a:r>
        </a:p>
      </dgm:t>
    </dgm:pt>
    <dgm:pt modelId="{54A5DC48-45A7-430D-9DC5-F8ED380B09D7}" type="parTrans" cxnId="{2A9FDF3F-9E9B-4E60-B22C-A1224905A260}">
      <dgm:prSet/>
      <dgm:spPr/>
      <dgm:t>
        <a:bodyPr/>
        <a:lstStyle/>
        <a:p>
          <a:endParaRPr lang="en-US"/>
        </a:p>
      </dgm:t>
    </dgm:pt>
    <dgm:pt modelId="{BC02E2A4-C7EC-457B-9C90-ED6AA83AC8D8}" type="sibTrans" cxnId="{2A9FDF3F-9E9B-4E60-B22C-A1224905A260}">
      <dgm:prSet/>
      <dgm:spPr/>
      <dgm:t>
        <a:bodyPr/>
        <a:lstStyle/>
        <a:p>
          <a:endParaRPr lang="en-US"/>
        </a:p>
      </dgm:t>
    </dgm:pt>
    <dgm:pt modelId="{B0B15022-EDA4-4D92-828F-7909C5FA6A54}">
      <dgm:prSet/>
      <dgm:spPr/>
      <dgm:t>
        <a:bodyPr/>
        <a:lstStyle/>
        <a:p>
          <a:r>
            <a:rPr lang="en-US"/>
            <a:t>Identity Governance and Assurance are front and center in current thinking.</a:t>
          </a:r>
        </a:p>
      </dgm:t>
    </dgm:pt>
    <dgm:pt modelId="{2B1F5DF2-C196-480D-AF35-7AFA177925EB}" type="parTrans" cxnId="{1133AC0B-C1F4-4BDA-9DC5-1C82BA39DA7D}">
      <dgm:prSet/>
      <dgm:spPr/>
      <dgm:t>
        <a:bodyPr/>
        <a:lstStyle/>
        <a:p>
          <a:endParaRPr lang="en-US"/>
        </a:p>
      </dgm:t>
    </dgm:pt>
    <dgm:pt modelId="{ED2B4385-8B5B-4A8A-8618-F3BA4AACB81F}" type="sibTrans" cxnId="{1133AC0B-C1F4-4BDA-9DC5-1C82BA39DA7D}">
      <dgm:prSet/>
      <dgm:spPr/>
      <dgm:t>
        <a:bodyPr/>
        <a:lstStyle/>
        <a:p>
          <a:endParaRPr lang="en-US"/>
        </a:p>
      </dgm:t>
    </dgm:pt>
    <dgm:pt modelId="{03616015-4842-48E0-A566-95DE695442CF}">
      <dgm:prSet/>
      <dgm:spPr/>
      <dgm:t>
        <a:bodyPr/>
        <a:lstStyle/>
        <a:p>
          <a:r>
            <a:rPr lang="en-US" dirty="0"/>
            <a:t>It is more than "authentication”. It is “Trusted Access”</a:t>
          </a:r>
        </a:p>
      </dgm:t>
    </dgm:pt>
    <dgm:pt modelId="{E754DBD0-927A-47DB-88E3-EB71DE03E7B8}" type="parTrans" cxnId="{0B7A3C79-7FAD-44BA-B6DF-2A34FEDC86CE}">
      <dgm:prSet/>
      <dgm:spPr/>
      <dgm:t>
        <a:bodyPr/>
        <a:lstStyle/>
        <a:p>
          <a:endParaRPr lang="en-US"/>
        </a:p>
      </dgm:t>
    </dgm:pt>
    <dgm:pt modelId="{DE21B85B-B07E-4DBA-A0B1-756D09CF7A80}" type="sibTrans" cxnId="{0B7A3C79-7FAD-44BA-B6DF-2A34FEDC86CE}">
      <dgm:prSet/>
      <dgm:spPr/>
      <dgm:t>
        <a:bodyPr/>
        <a:lstStyle/>
        <a:p>
          <a:endParaRPr lang="en-US"/>
        </a:p>
      </dgm:t>
    </dgm:pt>
    <dgm:pt modelId="{BC00B6C6-2BDD-AB4D-824E-08911539BA3C}" type="pres">
      <dgm:prSet presAssocID="{FB39F60C-D118-4204-94C5-A22927E40BCB}" presName="vert0" presStyleCnt="0">
        <dgm:presLayoutVars>
          <dgm:dir/>
          <dgm:animOne val="branch"/>
          <dgm:animLvl val="lvl"/>
        </dgm:presLayoutVars>
      </dgm:prSet>
      <dgm:spPr/>
    </dgm:pt>
    <dgm:pt modelId="{5B6BB5D5-0315-1841-900E-F4D5466CC499}" type="pres">
      <dgm:prSet presAssocID="{62D9EDE0-A7F5-4867-A41E-C150D59047F3}" presName="thickLine" presStyleLbl="alignNode1" presStyleIdx="0" presStyleCnt="4"/>
      <dgm:spPr/>
    </dgm:pt>
    <dgm:pt modelId="{42E609FD-A011-2540-82BB-EC4C24644F58}" type="pres">
      <dgm:prSet presAssocID="{62D9EDE0-A7F5-4867-A41E-C150D59047F3}" presName="horz1" presStyleCnt="0"/>
      <dgm:spPr/>
    </dgm:pt>
    <dgm:pt modelId="{5B604EF6-0A17-FF4D-A6F0-EF36618AEC43}" type="pres">
      <dgm:prSet presAssocID="{62D9EDE0-A7F5-4867-A41E-C150D59047F3}" presName="tx1" presStyleLbl="revTx" presStyleIdx="0" presStyleCnt="4"/>
      <dgm:spPr/>
    </dgm:pt>
    <dgm:pt modelId="{C8022E8B-565C-0D43-BC51-33B66FBFA68F}" type="pres">
      <dgm:prSet presAssocID="{62D9EDE0-A7F5-4867-A41E-C150D59047F3}" presName="vert1" presStyleCnt="0"/>
      <dgm:spPr/>
    </dgm:pt>
    <dgm:pt modelId="{822AFFD4-BA4A-ED4A-87CD-946DAD344D30}" type="pres">
      <dgm:prSet presAssocID="{CCC53ADE-C1E0-4474-A093-B6265FDF9B1B}" presName="thickLine" presStyleLbl="alignNode1" presStyleIdx="1" presStyleCnt="4"/>
      <dgm:spPr/>
    </dgm:pt>
    <dgm:pt modelId="{B2CC7D1D-114B-834B-9301-7005D78B2898}" type="pres">
      <dgm:prSet presAssocID="{CCC53ADE-C1E0-4474-A093-B6265FDF9B1B}" presName="horz1" presStyleCnt="0"/>
      <dgm:spPr/>
    </dgm:pt>
    <dgm:pt modelId="{C9E90FC2-E57A-3E46-B23E-C56C0702ABFA}" type="pres">
      <dgm:prSet presAssocID="{CCC53ADE-C1E0-4474-A093-B6265FDF9B1B}" presName="tx1" presStyleLbl="revTx" presStyleIdx="1" presStyleCnt="4"/>
      <dgm:spPr/>
    </dgm:pt>
    <dgm:pt modelId="{F034BCD3-C894-ED43-B3C8-85F39E4FD994}" type="pres">
      <dgm:prSet presAssocID="{CCC53ADE-C1E0-4474-A093-B6265FDF9B1B}" presName="vert1" presStyleCnt="0"/>
      <dgm:spPr/>
    </dgm:pt>
    <dgm:pt modelId="{FBFE4D7B-997C-5943-8F81-73352812D4F5}" type="pres">
      <dgm:prSet presAssocID="{B0B15022-EDA4-4D92-828F-7909C5FA6A54}" presName="thickLine" presStyleLbl="alignNode1" presStyleIdx="2" presStyleCnt="4"/>
      <dgm:spPr/>
    </dgm:pt>
    <dgm:pt modelId="{A8C2E6FE-5CEE-0B40-A113-34FCB7AABA27}" type="pres">
      <dgm:prSet presAssocID="{B0B15022-EDA4-4D92-828F-7909C5FA6A54}" presName="horz1" presStyleCnt="0"/>
      <dgm:spPr/>
    </dgm:pt>
    <dgm:pt modelId="{05F4AE12-F982-BF43-8BA6-B5AECF454207}" type="pres">
      <dgm:prSet presAssocID="{B0B15022-EDA4-4D92-828F-7909C5FA6A54}" presName="tx1" presStyleLbl="revTx" presStyleIdx="2" presStyleCnt="4"/>
      <dgm:spPr/>
    </dgm:pt>
    <dgm:pt modelId="{CC7F030B-1743-5443-BBF3-8F3E0E0B5942}" type="pres">
      <dgm:prSet presAssocID="{B0B15022-EDA4-4D92-828F-7909C5FA6A54}" presName="vert1" presStyleCnt="0"/>
      <dgm:spPr/>
    </dgm:pt>
    <dgm:pt modelId="{D5E5927B-103E-0C44-95B0-4931C46597C9}" type="pres">
      <dgm:prSet presAssocID="{03616015-4842-48E0-A566-95DE695442CF}" presName="thickLine" presStyleLbl="alignNode1" presStyleIdx="3" presStyleCnt="4"/>
      <dgm:spPr/>
    </dgm:pt>
    <dgm:pt modelId="{101D0D88-A91B-7F49-AB52-AEA5B92B1B35}" type="pres">
      <dgm:prSet presAssocID="{03616015-4842-48E0-A566-95DE695442CF}" presName="horz1" presStyleCnt="0"/>
      <dgm:spPr/>
    </dgm:pt>
    <dgm:pt modelId="{2DBFC038-E757-974F-A942-AF9F59CAD2C9}" type="pres">
      <dgm:prSet presAssocID="{03616015-4842-48E0-A566-95DE695442CF}" presName="tx1" presStyleLbl="revTx" presStyleIdx="3" presStyleCnt="4"/>
      <dgm:spPr/>
    </dgm:pt>
    <dgm:pt modelId="{769EF52C-1028-C043-8553-02BB21BFC5FF}" type="pres">
      <dgm:prSet presAssocID="{03616015-4842-48E0-A566-95DE695442CF}" presName="vert1" presStyleCnt="0"/>
      <dgm:spPr/>
    </dgm:pt>
  </dgm:ptLst>
  <dgm:cxnLst>
    <dgm:cxn modelId="{1133AC0B-C1F4-4BDA-9DC5-1C82BA39DA7D}" srcId="{FB39F60C-D118-4204-94C5-A22927E40BCB}" destId="{B0B15022-EDA4-4D92-828F-7909C5FA6A54}" srcOrd="2" destOrd="0" parTransId="{2B1F5DF2-C196-480D-AF35-7AFA177925EB}" sibTransId="{ED2B4385-8B5B-4A8A-8618-F3BA4AACB81F}"/>
    <dgm:cxn modelId="{097D6516-8ABA-6F49-934C-DCBC660DFCA5}" type="presOf" srcId="{62D9EDE0-A7F5-4867-A41E-C150D59047F3}" destId="{5B604EF6-0A17-FF4D-A6F0-EF36618AEC43}" srcOrd="0" destOrd="0" presId="urn:microsoft.com/office/officeart/2008/layout/LinedList"/>
    <dgm:cxn modelId="{2A9FDF3F-9E9B-4E60-B22C-A1224905A260}" srcId="{FB39F60C-D118-4204-94C5-A22927E40BCB}" destId="{CCC53ADE-C1E0-4474-A093-B6265FDF9B1B}" srcOrd="1" destOrd="0" parTransId="{54A5DC48-45A7-430D-9DC5-F8ED380B09D7}" sibTransId="{BC02E2A4-C7EC-457B-9C90-ED6AA83AC8D8}"/>
    <dgm:cxn modelId="{D30E5F40-F986-8F4C-84C2-B4E81FE2ECB9}" type="presOf" srcId="{03616015-4842-48E0-A566-95DE695442CF}" destId="{2DBFC038-E757-974F-A942-AF9F59CAD2C9}" srcOrd="0" destOrd="0" presId="urn:microsoft.com/office/officeart/2008/layout/LinedList"/>
    <dgm:cxn modelId="{0B7A3C79-7FAD-44BA-B6DF-2A34FEDC86CE}" srcId="{FB39F60C-D118-4204-94C5-A22927E40BCB}" destId="{03616015-4842-48E0-A566-95DE695442CF}" srcOrd="3" destOrd="0" parTransId="{E754DBD0-927A-47DB-88E3-EB71DE03E7B8}" sibTransId="{DE21B85B-B07E-4DBA-A0B1-756D09CF7A80}"/>
    <dgm:cxn modelId="{D2292FBD-E8EF-EC44-A42D-8FA80F7BFF37}" type="presOf" srcId="{FB39F60C-D118-4204-94C5-A22927E40BCB}" destId="{BC00B6C6-2BDD-AB4D-824E-08911539BA3C}" srcOrd="0" destOrd="0" presId="urn:microsoft.com/office/officeart/2008/layout/LinedList"/>
    <dgm:cxn modelId="{E4238BDB-8A54-F54A-AFAF-2BEA0C9D6728}" type="presOf" srcId="{CCC53ADE-C1E0-4474-A093-B6265FDF9B1B}" destId="{C9E90FC2-E57A-3E46-B23E-C56C0702ABFA}" srcOrd="0" destOrd="0" presId="urn:microsoft.com/office/officeart/2008/layout/LinedList"/>
    <dgm:cxn modelId="{B554F3DD-CCDB-4642-B542-3658E63B33E2}" srcId="{FB39F60C-D118-4204-94C5-A22927E40BCB}" destId="{62D9EDE0-A7F5-4867-A41E-C150D59047F3}" srcOrd="0" destOrd="0" parTransId="{1001B822-242E-4880-BF34-8C5237E2D7F1}" sibTransId="{5DF8B7EA-F284-40EB-ABA7-D69DFE81703E}"/>
    <dgm:cxn modelId="{C12F39FB-916F-EA40-B103-042C39A06A9B}" type="presOf" srcId="{B0B15022-EDA4-4D92-828F-7909C5FA6A54}" destId="{05F4AE12-F982-BF43-8BA6-B5AECF454207}" srcOrd="0" destOrd="0" presId="urn:microsoft.com/office/officeart/2008/layout/LinedList"/>
    <dgm:cxn modelId="{47166FA5-465B-2D4A-B25F-18666CC13E37}" type="presParOf" srcId="{BC00B6C6-2BDD-AB4D-824E-08911539BA3C}" destId="{5B6BB5D5-0315-1841-900E-F4D5466CC499}" srcOrd="0" destOrd="0" presId="urn:microsoft.com/office/officeart/2008/layout/LinedList"/>
    <dgm:cxn modelId="{5B0B6F1E-E48E-194F-A2A1-9EC6DB1C7302}" type="presParOf" srcId="{BC00B6C6-2BDD-AB4D-824E-08911539BA3C}" destId="{42E609FD-A011-2540-82BB-EC4C24644F58}" srcOrd="1" destOrd="0" presId="urn:microsoft.com/office/officeart/2008/layout/LinedList"/>
    <dgm:cxn modelId="{FED806FD-03B6-A745-BFF8-272909BE9373}" type="presParOf" srcId="{42E609FD-A011-2540-82BB-EC4C24644F58}" destId="{5B604EF6-0A17-FF4D-A6F0-EF36618AEC43}" srcOrd="0" destOrd="0" presId="urn:microsoft.com/office/officeart/2008/layout/LinedList"/>
    <dgm:cxn modelId="{1CCC8D55-F5EA-184C-9D37-36DDA39BE02D}" type="presParOf" srcId="{42E609FD-A011-2540-82BB-EC4C24644F58}" destId="{C8022E8B-565C-0D43-BC51-33B66FBFA68F}" srcOrd="1" destOrd="0" presId="urn:microsoft.com/office/officeart/2008/layout/LinedList"/>
    <dgm:cxn modelId="{D116EC8A-C8E9-3F4C-B21D-8DEB15581E4B}" type="presParOf" srcId="{BC00B6C6-2BDD-AB4D-824E-08911539BA3C}" destId="{822AFFD4-BA4A-ED4A-87CD-946DAD344D30}" srcOrd="2" destOrd="0" presId="urn:microsoft.com/office/officeart/2008/layout/LinedList"/>
    <dgm:cxn modelId="{DAB9D730-D75B-D444-B985-5B501EF976CA}" type="presParOf" srcId="{BC00B6C6-2BDD-AB4D-824E-08911539BA3C}" destId="{B2CC7D1D-114B-834B-9301-7005D78B2898}" srcOrd="3" destOrd="0" presId="urn:microsoft.com/office/officeart/2008/layout/LinedList"/>
    <dgm:cxn modelId="{5FD8A3AB-22F2-AC47-A706-4FE88BE8ADD5}" type="presParOf" srcId="{B2CC7D1D-114B-834B-9301-7005D78B2898}" destId="{C9E90FC2-E57A-3E46-B23E-C56C0702ABFA}" srcOrd="0" destOrd="0" presId="urn:microsoft.com/office/officeart/2008/layout/LinedList"/>
    <dgm:cxn modelId="{18C46145-FB22-7D4C-A60A-59850FA4A8E9}" type="presParOf" srcId="{B2CC7D1D-114B-834B-9301-7005D78B2898}" destId="{F034BCD3-C894-ED43-B3C8-85F39E4FD994}" srcOrd="1" destOrd="0" presId="urn:microsoft.com/office/officeart/2008/layout/LinedList"/>
    <dgm:cxn modelId="{1A4E6E89-B27C-F348-9FD9-8974B6FE532C}" type="presParOf" srcId="{BC00B6C6-2BDD-AB4D-824E-08911539BA3C}" destId="{FBFE4D7B-997C-5943-8F81-73352812D4F5}" srcOrd="4" destOrd="0" presId="urn:microsoft.com/office/officeart/2008/layout/LinedList"/>
    <dgm:cxn modelId="{14850C94-2132-6F48-ABE8-93F890A289C2}" type="presParOf" srcId="{BC00B6C6-2BDD-AB4D-824E-08911539BA3C}" destId="{A8C2E6FE-5CEE-0B40-A113-34FCB7AABA27}" srcOrd="5" destOrd="0" presId="urn:microsoft.com/office/officeart/2008/layout/LinedList"/>
    <dgm:cxn modelId="{FE9D8612-0693-7B40-A7B4-A08526C48F37}" type="presParOf" srcId="{A8C2E6FE-5CEE-0B40-A113-34FCB7AABA27}" destId="{05F4AE12-F982-BF43-8BA6-B5AECF454207}" srcOrd="0" destOrd="0" presId="urn:microsoft.com/office/officeart/2008/layout/LinedList"/>
    <dgm:cxn modelId="{C33D1A1D-A8CD-054E-A5F8-B2F90473907F}" type="presParOf" srcId="{A8C2E6FE-5CEE-0B40-A113-34FCB7AABA27}" destId="{CC7F030B-1743-5443-BBF3-8F3E0E0B5942}" srcOrd="1" destOrd="0" presId="urn:microsoft.com/office/officeart/2008/layout/LinedList"/>
    <dgm:cxn modelId="{52647EAC-D0F5-5749-86D4-76892D944274}" type="presParOf" srcId="{BC00B6C6-2BDD-AB4D-824E-08911539BA3C}" destId="{D5E5927B-103E-0C44-95B0-4931C46597C9}" srcOrd="6" destOrd="0" presId="urn:microsoft.com/office/officeart/2008/layout/LinedList"/>
    <dgm:cxn modelId="{015A8036-D063-5C45-9F9C-2DB7E49A3E6C}" type="presParOf" srcId="{BC00B6C6-2BDD-AB4D-824E-08911539BA3C}" destId="{101D0D88-A91B-7F49-AB52-AEA5B92B1B35}" srcOrd="7" destOrd="0" presId="urn:microsoft.com/office/officeart/2008/layout/LinedList"/>
    <dgm:cxn modelId="{25BE31DE-C5F6-3046-9F74-87E2E00A30DC}" type="presParOf" srcId="{101D0D88-A91B-7F49-AB52-AEA5B92B1B35}" destId="{2DBFC038-E757-974F-A942-AF9F59CAD2C9}" srcOrd="0" destOrd="0" presId="urn:microsoft.com/office/officeart/2008/layout/LinedList"/>
    <dgm:cxn modelId="{4FFA31CE-E3CC-DA4C-A687-00F0387297E3}" type="presParOf" srcId="{101D0D88-A91B-7F49-AB52-AEA5B92B1B35}" destId="{769EF52C-1028-C043-8553-02BB21BFC5FF}"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28B4B-671C-4CDE-B566-A790E1FE39A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BFD1EF7-EEE6-46C1-A2F6-A46B659924AB}">
      <dgm:prSet custT="1"/>
      <dgm:spPr/>
      <dgm:t>
        <a:bodyPr/>
        <a:lstStyle/>
        <a:p>
          <a:pPr>
            <a:lnSpc>
              <a:spcPct val="100000"/>
            </a:lnSpc>
          </a:pPr>
          <a:r>
            <a:rPr lang="en-US" sz="1800" b="1" i="0" dirty="0"/>
            <a:t>Join REFEDS Interoperability Profile Working Groups </a:t>
          </a:r>
          <a:r>
            <a:rPr lang="en-US" sz="1800" b="0" i="0" dirty="0"/>
            <a:t>- Standards work doesn’t work unless there is broad participation.</a:t>
          </a:r>
          <a:endParaRPr lang="en-US" sz="1800" dirty="0"/>
        </a:p>
      </dgm:t>
    </dgm:pt>
    <dgm:pt modelId="{5A99A8B3-2E17-4392-B745-0F77D7E25381}" type="parTrans" cxnId="{B2EE20A8-6344-4FD7-90A9-22159BC593BC}">
      <dgm:prSet/>
      <dgm:spPr/>
      <dgm:t>
        <a:bodyPr/>
        <a:lstStyle/>
        <a:p>
          <a:endParaRPr lang="en-US" sz="2400"/>
        </a:p>
      </dgm:t>
    </dgm:pt>
    <dgm:pt modelId="{0F9E69F8-B685-41F1-A938-2A8B8D181678}" type="sibTrans" cxnId="{B2EE20A8-6344-4FD7-90A9-22159BC593BC}">
      <dgm:prSet/>
      <dgm:spPr/>
      <dgm:t>
        <a:bodyPr/>
        <a:lstStyle/>
        <a:p>
          <a:endParaRPr lang="en-US" sz="2400"/>
        </a:p>
      </dgm:t>
    </dgm:pt>
    <dgm:pt modelId="{2A54EA0E-CE4B-49B8-A4FA-CD9751657003}">
      <dgm:prSet custT="1"/>
      <dgm:spPr/>
      <dgm:t>
        <a:bodyPr/>
        <a:lstStyle/>
        <a:p>
          <a:pPr>
            <a:lnSpc>
              <a:spcPct val="100000"/>
            </a:lnSpc>
          </a:pPr>
          <a:r>
            <a:rPr lang="en-US" sz="2400" b="1" i="0" dirty="0"/>
            <a:t>Federation Operators </a:t>
          </a:r>
          <a:r>
            <a:rPr lang="en-US" sz="2400" b="0" i="0" dirty="0"/>
            <a:t>- Deploy interoperable standards in your locale</a:t>
          </a:r>
          <a:r>
            <a:rPr lang="en-US" sz="1800" b="0" i="0" dirty="0"/>
            <a:t>.</a:t>
          </a:r>
          <a:endParaRPr lang="en-US" sz="1800" dirty="0"/>
        </a:p>
      </dgm:t>
    </dgm:pt>
    <dgm:pt modelId="{4AAF9835-5BB6-4302-8B06-F40767927828}" type="parTrans" cxnId="{91772DDF-96ED-431E-9698-A2ED201DDBA7}">
      <dgm:prSet/>
      <dgm:spPr/>
      <dgm:t>
        <a:bodyPr/>
        <a:lstStyle/>
        <a:p>
          <a:endParaRPr lang="en-US" sz="2400"/>
        </a:p>
      </dgm:t>
    </dgm:pt>
    <dgm:pt modelId="{4CC4AAA9-601A-4EFC-8332-B466E567C226}" type="sibTrans" cxnId="{91772DDF-96ED-431E-9698-A2ED201DDBA7}">
      <dgm:prSet/>
      <dgm:spPr/>
      <dgm:t>
        <a:bodyPr/>
        <a:lstStyle/>
        <a:p>
          <a:endParaRPr lang="en-US" sz="2400"/>
        </a:p>
      </dgm:t>
    </dgm:pt>
    <dgm:pt modelId="{90FB48B3-E842-4ED1-9AED-16AD71165617}">
      <dgm:prSet custT="1"/>
      <dgm:spPr/>
      <dgm:t>
        <a:bodyPr/>
        <a:lstStyle/>
        <a:p>
          <a:pPr>
            <a:lnSpc>
              <a:spcPct val="100000"/>
            </a:lnSpc>
          </a:pPr>
          <a:r>
            <a:rPr lang="en-US" sz="2400" b="1" i="0" dirty="0"/>
            <a:t>Resource Providers </a:t>
          </a:r>
          <a:r>
            <a:rPr lang="en-US" sz="2400" b="0" i="0" dirty="0"/>
            <a:t>– State your cybersecurity needs; </a:t>
          </a:r>
          <a:br>
            <a:rPr lang="en-US" sz="2400" b="0" i="0" dirty="0"/>
          </a:br>
          <a:r>
            <a:rPr lang="en-US" sz="2400" b="0" i="0" dirty="0"/>
            <a:t>do it together.</a:t>
          </a:r>
          <a:endParaRPr lang="en-US" sz="2400" dirty="0"/>
        </a:p>
      </dgm:t>
    </dgm:pt>
    <dgm:pt modelId="{306F2492-191E-4734-9FF3-C4995D47B505}" type="parTrans" cxnId="{746DB4FE-F208-446C-A998-E7FC330286AD}">
      <dgm:prSet/>
      <dgm:spPr/>
      <dgm:t>
        <a:bodyPr/>
        <a:lstStyle/>
        <a:p>
          <a:endParaRPr lang="en-US" sz="2400"/>
        </a:p>
      </dgm:t>
    </dgm:pt>
    <dgm:pt modelId="{F2629A81-B9DD-467D-AD5A-818501256869}" type="sibTrans" cxnId="{746DB4FE-F208-446C-A998-E7FC330286AD}">
      <dgm:prSet/>
      <dgm:spPr/>
      <dgm:t>
        <a:bodyPr/>
        <a:lstStyle/>
        <a:p>
          <a:endParaRPr lang="en-US" sz="2400"/>
        </a:p>
      </dgm:t>
    </dgm:pt>
    <dgm:pt modelId="{14564DD9-44F5-48DF-986B-86837865DFB9}" type="pres">
      <dgm:prSet presAssocID="{B3328B4B-671C-4CDE-B566-A790E1FE39A6}" presName="root" presStyleCnt="0">
        <dgm:presLayoutVars>
          <dgm:dir/>
          <dgm:resizeHandles val="exact"/>
        </dgm:presLayoutVars>
      </dgm:prSet>
      <dgm:spPr/>
    </dgm:pt>
    <dgm:pt modelId="{3F5013BC-8E44-47EB-87CC-9A5D1736E8BE}" type="pres">
      <dgm:prSet presAssocID="{CBFD1EF7-EEE6-46C1-A2F6-A46B659924AB}" presName="compNode" presStyleCnt="0"/>
      <dgm:spPr/>
    </dgm:pt>
    <dgm:pt modelId="{CDAC4FA8-3590-4919-BC47-75E0CE204251}" type="pres">
      <dgm:prSet presAssocID="{CBFD1EF7-EEE6-46C1-A2F6-A46B659924AB}" presName="bgRect" presStyleLbl="bgShp" presStyleIdx="0" presStyleCnt="3"/>
      <dgm:spPr/>
    </dgm:pt>
    <dgm:pt modelId="{A6BF09E3-28C9-4094-8254-B66951CF3BCC}" type="pres">
      <dgm:prSet presAssocID="{CBFD1EF7-EEE6-46C1-A2F6-A46B659924A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A8D10CF7-154C-468E-A29F-D1EBF35C019A}" type="pres">
      <dgm:prSet presAssocID="{CBFD1EF7-EEE6-46C1-A2F6-A46B659924AB}" presName="spaceRect" presStyleCnt="0"/>
      <dgm:spPr/>
    </dgm:pt>
    <dgm:pt modelId="{8D9875EB-FEF3-4B7B-A4D0-6D1BB29F22AA}" type="pres">
      <dgm:prSet presAssocID="{CBFD1EF7-EEE6-46C1-A2F6-A46B659924AB}" presName="parTx" presStyleLbl="revTx" presStyleIdx="0" presStyleCnt="3">
        <dgm:presLayoutVars>
          <dgm:chMax val="0"/>
          <dgm:chPref val="0"/>
        </dgm:presLayoutVars>
      </dgm:prSet>
      <dgm:spPr/>
    </dgm:pt>
    <dgm:pt modelId="{DC1DEA9E-52DC-45C7-A726-A8E7734FB7F6}" type="pres">
      <dgm:prSet presAssocID="{0F9E69F8-B685-41F1-A938-2A8B8D181678}" presName="sibTrans" presStyleCnt="0"/>
      <dgm:spPr/>
    </dgm:pt>
    <dgm:pt modelId="{97153043-9C61-4816-BCFF-EDC18B21E9AA}" type="pres">
      <dgm:prSet presAssocID="{2A54EA0E-CE4B-49B8-A4FA-CD9751657003}" presName="compNode" presStyleCnt="0"/>
      <dgm:spPr/>
    </dgm:pt>
    <dgm:pt modelId="{0DCBE3C3-69CD-4BA2-B47A-D5B86061DB59}" type="pres">
      <dgm:prSet presAssocID="{2A54EA0E-CE4B-49B8-A4FA-CD9751657003}" presName="bgRect" presStyleLbl="bgShp" presStyleIdx="1" presStyleCnt="3"/>
      <dgm:spPr/>
    </dgm:pt>
    <dgm:pt modelId="{B8B88500-246A-4C8F-BC06-38A4EEFE934F}" type="pres">
      <dgm:prSet presAssocID="{2A54EA0E-CE4B-49B8-A4FA-CD97516570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CC958AC7-E1A4-46C8-A8F7-DD3DF9F34190}" type="pres">
      <dgm:prSet presAssocID="{2A54EA0E-CE4B-49B8-A4FA-CD9751657003}" presName="spaceRect" presStyleCnt="0"/>
      <dgm:spPr/>
    </dgm:pt>
    <dgm:pt modelId="{032BFC11-78E6-4C91-9831-60FE9F7FAFD1}" type="pres">
      <dgm:prSet presAssocID="{2A54EA0E-CE4B-49B8-A4FA-CD9751657003}" presName="parTx" presStyleLbl="revTx" presStyleIdx="1" presStyleCnt="3">
        <dgm:presLayoutVars>
          <dgm:chMax val="0"/>
          <dgm:chPref val="0"/>
        </dgm:presLayoutVars>
      </dgm:prSet>
      <dgm:spPr/>
    </dgm:pt>
    <dgm:pt modelId="{1F623BFC-0A1E-48A0-83B4-F35150A32E8A}" type="pres">
      <dgm:prSet presAssocID="{4CC4AAA9-601A-4EFC-8332-B466E567C226}" presName="sibTrans" presStyleCnt="0"/>
      <dgm:spPr/>
    </dgm:pt>
    <dgm:pt modelId="{3F21D1BE-3EF6-4721-9219-068117631AD7}" type="pres">
      <dgm:prSet presAssocID="{90FB48B3-E842-4ED1-9AED-16AD71165617}" presName="compNode" presStyleCnt="0"/>
      <dgm:spPr/>
    </dgm:pt>
    <dgm:pt modelId="{332769DE-1E5E-43F8-88CD-38447325F7B0}" type="pres">
      <dgm:prSet presAssocID="{90FB48B3-E842-4ED1-9AED-16AD71165617}" presName="bgRect" presStyleLbl="bgShp" presStyleIdx="2" presStyleCnt="3"/>
      <dgm:spPr/>
    </dgm:pt>
    <dgm:pt modelId="{574ECDAD-0D14-43F7-A1EC-407E0CE83CF0}" type="pres">
      <dgm:prSet presAssocID="{90FB48B3-E842-4ED1-9AED-16AD7116561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grammer"/>
        </a:ext>
      </dgm:extLst>
    </dgm:pt>
    <dgm:pt modelId="{C71E1549-D6C3-4DD4-AE03-5571F24C0F9D}" type="pres">
      <dgm:prSet presAssocID="{90FB48B3-E842-4ED1-9AED-16AD71165617}" presName="spaceRect" presStyleCnt="0"/>
      <dgm:spPr/>
    </dgm:pt>
    <dgm:pt modelId="{284A95FB-2EC8-4D43-8E49-518D626F5D71}" type="pres">
      <dgm:prSet presAssocID="{90FB48B3-E842-4ED1-9AED-16AD71165617}" presName="parTx" presStyleLbl="revTx" presStyleIdx="2" presStyleCnt="3">
        <dgm:presLayoutVars>
          <dgm:chMax val="0"/>
          <dgm:chPref val="0"/>
        </dgm:presLayoutVars>
      </dgm:prSet>
      <dgm:spPr/>
    </dgm:pt>
  </dgm:ptLst>
  <dgm:cxnLst>
    <dgm:cxn modelId="{BCCFB648-0A73-445D-A643-A5FACD2B6781}" type="presOf" srcId="{CBFD1EF7-EEE6-46C1-A2F6-A46B659924AB}" destId="{8D9875EB-FEF3-4B7B-A4D0-6D1BB29F22AA}" srcOrd="0" destOrd="0" presId="urn:microsoft.com/office/officeart/2018/2/layout/IconVerticalSolidList"/>
    <dgm:cxn modelId="{D07CB275-7452-47D7-A98F-5C9000A2D6F3}" type="presOf" srcId="{2A54EA0E-CE4B-49B8-A4FA-CD9751657003}" destId="{032BFC11-78E6-4C91-9831-60FE9F7FAFD1}" srcOrd="0" destOrd="0" presId="urn:microsoft.com/office/officeart/2018/2/layout/IconVerticalSolidList"/>
    <dgm:cxn modelId="{E51E7484-E93E-4491-8C05-52FD4CE05324}" type="presOf" srcId="{90FB48B3-E842-4ED1-9AED-16AD71165617}" destId="{284A95FB-2EC8-4D43-8E49-518D626F5D71}" srcOrd="0" destOrd="0" presId="urn:microsoft.com/office/officeart/2018/2/layout/IconVerticalSolidList"/>
    <dgm:cxn modelId="{B2EE20A8-6344-4FD7-90A9-22159BC593BC}" srcId="{B3328B4B-671C-4CDE-B566-A790E1FE39A6}" destId="{CBFD1EF7-EEE6-46C1-A2F6-A46B659924AB}" srcOrd="0" destOrd="0" parTransId="{5A99A8B3-2E17-4392-B745-0F77D7E25381}" sibTransId="{0F9E69F8-B685-41F1-A938-2A8B8D181678}"/>
    <dgm:cxn modelId="{E765ACDA-B361-449C-83DA-5A06C95E1D12}" type="presOf" srcId="{B3328B4B-671C-4CDE-B566-A790E1FE39A6}" destId="{14564DD9-44F5-48DF-986B-86837865DFB9}" srcOrd="0" destOrd="0" presId="urn:microsoft.com/office/officeart/2018/2/layout/IconVerticalSolidList"/>
    <dgm:cxn modelId="{91772DDF-96ED-431E-9698-A2ED201DDBA7}" srcId="{B3328B4B-671C-4CDE-B566-A790E1FE39A6}" destId="{2A54EA0E-CE4B-49B8-A4FA-CD9751657003}" srcOrd="1" destOrd="0" parTransId="{4AAF9835-5BB6-4302-8B06-F40767927828}" sibTransId="{4CC4AAA9-601A-4EFC-8332-B466E567C226}"/>
    <dgm:cxn modelId="{746DB4FE-F208-446C-A998-E7FC330286AD}" srcId="{B3328B4B-671C-4CDE-B566-A790E1FE39A6}" destId="{90FB48B3-E842-4ED1-9AED-16AD71165617}" srcOrd="2" destOrd="0" parTransId="{306F2492-191E-4734-9FF3-C4995D47B505}" sibTransId="{F2629A81-B9DD-467D-AD5A-818501256869}"/>
    <dgm:cxn modelId="{5F437BF5-3487-40A7-8F86-03F49910D6CE}" type="presParOf" srcId="{14564DD9-44F5-48DF-986B-86837865DFB9}" destId="{3F5013BC-8E44-47EB-87CC-9A5D1736E8BE}" srcOrd="0" destOrd="0" presId="urn:microsoft.com/office/officeart/2018/2/layout/IconVerticalSolidList"/>
    <dgm:cxn modelId="{AEF78EA1-BC12-43F6-935A-A13B13D90641}" type="presParOf" srcId="{3F5013BC-8E44-47EB-87CC-9A5D1736E8BE}" destId="{CDAC4FA8-3590-4919-BC47-75E0CE204251}" srcOrd="0" destOrd="0" presId="urn:microsoft.com/office/officeart/2018/2/layout/IconVerticalSolidList"/>
    <dgm:cxn modelId="{22268AD4-CB7B-496F-9DB4-F56160296231}" type="presParOf" srcId="{3F5013BC-8E44-47EB-87CC-9A5D1736E8BE}" destId="{A6BF09E3-28C9-4094-8254-B66951CF3BCC}" srcOrd="1" destOrd="0" presId="urn:microsoft.com/office/officeart/2018/2/layout/IconVerticalSolidList"/>
    <dgm:cxn modelId="{8CB52AB4-129B-4F64-87EC-71D3F41868F1}" type="presParOf" srcId="{3F5013BC-8E44-47EB-87CC-9A5D1736E8BE}" destId="{A8D10CF7-154C-468E-A29F-D1EBF35C019A}" srcOrd="2" destOrd="0" presId="urn:microsoft.com/office/officeart/2018/2/layout/IconVerticalSolidList"/>
    <dgm:cxn modelId="{3B3AFAA6-0FB9-4648-9299-3C6912A94A97}" type="presParOf" srcId="{3F5013BC-8E44-47EB-87CC-9A5D1736E8BE}" destId="{8D9875EB-FEF3-4B7B-A4D0-6D1BB29F22AA}" srcOrd="3" destOrd="0" presId="urn:microsoft.com/office/officeart/2018/2/layout/IconVerticalSolidList"/>
    <dgm:cxn modelId="{B4F5B8B7-834B-4528-97B7-2A487ACA860A}" type="presParOf" srcId="{14564DD9-44F5-48DF-986B-86837865DFB9}" destId="{DC1DEA9E-52DC-45C7-A726-A8E7734FB7F6}" srcOrd="1" destOrd="0" presId="urn:microsoft.com/office/officeart/2018/2/layout/IconVerticalSolidList"/>
    <dgm:cxn modelId="{90DDD021-8BF4-4EE4-8CA7-05D051512168}" type="presParOf" srcId="{14564DD9-44F5-48DF-986B-86837865DFB9}" destId="{97153043-9C61-4816-BCFF-EDC18B21E9AA}" srcOrd="2" destOrd="0" presId="urn:microsoft.com/office/officeart/2018/2/layout/IconVerticalSolidList"/>
    <dgm:cxn modelId="{83552B9A-B0E2-4B69-AD26-C1E34D9A74CF}" type="presParOf" srcId="{97153043-9C61-4816-BCFF-EDC18B21E9AA}" destId="{0DCBE3C3-69CD-4BA2-B47A-D5B86061DB59}" srcOrd="0" destOrd="0" presId="urn:microsoft.com/office/officeart/2018/2/layout/IconVerticalSolidList"/>
    <dgm:cxn modelId="{89307D71-5048-4D4E-8407-CB5C60994EC7}" type="presParOf" srcId="{97153043-9C61-4816-BCFF-EDC18B21E9AA}" destId="{B8B88500-246A-4C8F-BC06-38A4EEFE934F}" srcOrd="1" destOrd="0" presId="urn:microsoft.com/office/officeart/2018/2/layout/IconVerticalSolidList"/>
    <dgm:cxn modelId="{F5D4DA2B-207B-4181-A7BE-190AA43C70FF}" type="presParOf" srcId="{97153043-9C61-4816-BCFF-EDC18B21E9AA}" destId="{CC958AC7-E1A4-46C8-A8F7-DD3DF9F34190}" srcOrd="2" destOrd="0" presId="urn:microsoft.com/office/officeart/2018/2/layout/IconVerticalSolidList"/>
    <dgm:cxn modelId="{2895C00B-405D-4CBE-B91E-3EECC01DDD04}" type="presParOf" srcId="{97153043-9C61-4816-BCFF-EDC18B21E9AA}" destId="{032BFC11-78E6-4C91-9831-60FE9F7FAFD1}" srcOrd="3" destOrd="0" presId="urn:microsoft.com/office/officeart/2018/2/layout/IconVerticalSolidList"/>
    <dgm:cxn modelId="{5D54B58A-9B12-41B4-AA37-76CC2D50BC94}" type="presParOf" srcId="{14564DD9-44F5-48DF-986B-86837865DFB9}" destId="{1F623BFC-0A1E-48A0-83B4-F35150A32E8A}" srcOrd="3" destOrd="0" presId="urn:microsoft.com/office/officeart/2018/2/layout/IconVerticalSolidList"/>
    <dgm:cxn modelId="{CA7C6D37-8A03-458E-8F00-050132F46A40}" type="presParOf" srcId="{14564DD9-44F5-48DF-986B-86837865DFB9}" destId="{3F21D1BE-3EF6-4721-9219-068117631AD7}" srcOrd="4" destOrd="0" presId="urn:microsoft.com/office/officeart/2018/2/layout/IconVerticalSolidList"/>
    <dgm:cxn modelId="{968490BD-F2FF-4B52-B290-4497E10E59A8}" type="presParOf" srcId="{3F21D1BE-3EF6-4721-9219-068117631AD7}" destId="{332769DE-1E5E-43F8-88CD-38447325F7B0}" srcOrd="0" destOrd="0" presId="urn:microsoft.com/office/officeart/2018/2/layout/IconVerticalSolidList"/>
    <dgm:cxn modelId="{16C1FD50-C9C6-418D-8A96-852742CBBFCB}" type="presParOf" srcId="{3F21D1BE-3EF6-4721-9219-068117631AD7}" destId="{574ECDAD-0D14-43F7-A1EC-407E0CE83CF0}" srcOrd="1" destOrd="0" presId="urn:microsoft.com/office/officeart/2018/2/layout/IconVerticalSolidList"/>
    <dgm:cxn modelId="{75636B46-04AE-4037-BC36-7DD99547E785}" type="presParOf" srcId="{3F21D1BE-3EF6-4721-9219-068117631AD7}" destId="{C71E1549-D6C3-4DD4-AE03-5571F24C0F9D}" srcOrd="2" destOrd="0" presId="urn:microsoft.com/office/officeart/2018/2/layout/IconVerticalSolidList"/>
    <dgm:cxn modelId="{635D2115-37FC-4BDD-A881-C5402D41C92F}" type="presParOf" srcId="{3F21D1BE-3EF6-4721-9219-068117631AD7}" destId="{284A95FB-2EC8-4D43-8E49-518D626F5D7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31D07-8499-4EE4-B4B5-3E67AF29D71F}">
      <dsp:nvSpPr>
        <dsp:cNvPr id="0" name=""/>
        <dsp:cNvSpPr/>
      </dsp:nvSpPr>
      <dsp:spPr>
        <a:xfrm>
          <a:off x="1139567" y="318715"/>
          <a:ext cx="1306125" cy="1306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F00FE1-D7FA-4984-86B4-E5B3CB2BFEE6}">
      <dsp:nvSpPr>
        <dsp:cNvPr id="0" name=""/>
        <dsp:cNvSpPr/>
      </dsp:nvSpPr>
      <dsp:spPr>
        <a:xfrm>
          <a:off x="14979" y="2047307"/>
          <a:ext cx="3555301" cy="1087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In May 2025, NIH began requiring users accessing certain Controlled-Access Data Repositories (CADRs) via the Researcher Auth Service (RAS) to meet NIST  Identity Assurance Level 2 (IAL2) requirements. </a:t>
          </a:r>
        </a:p>
      </dsp:txBody>
      <dsp:txXfrm>
        <a:off x="14979" y="2047307"/>
        <a:ext cx="3555301" cy="1087095"/>
      </dsp:txXfrm>
    </dsp:sp>
    <dsp:sp modelId="{653EEC94-F016-41C7-A7AD-86F0E6C0B886}">
      <dsp:nvSpPr>
        <dsp:cNvPr id="0" name=""/>
        <dsp:cNvSpPr/>
      </dsp:nvSpPr>
      <dsp:spPr>
        <a:xfrm>
          <a:off x="4876405" y="318715"/>
          <a:ext cx="1306125" cy="1306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B0B8C5-CF4F-485C-98F8-FED5C026144B}">
      <dsp:nvSpPr>
        <dsp:cNvPr id="0" name=""/>
        <dsp:cNvSpPr/>
      </dsp:nvSpPr>
      <dsp:spPr>
        <a:xfrm>
          <a:off x="4078218" y="2047307"/>
          <a:ext cx="2902500" cy="1087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NIH will accept  </a:t>
          </a:r>
          <a:r>
            <a:rPr lang="en-US" sz="1800" b="1" kern="1200" dirty="0"/>
            <a:t>REFEDS Assurance Framework  </a:t>
          </a:r>
          <a:br>
            <a:rPr lang="en-US" sz="1800" b="1" kern="1200" dirty="0"/>
          </a:br>
          <a:r>
            <a:rPr lang="en-US" sz="1800" b="1" kern="1200" dirty="0"/>
            <a:t>IAP-HIGH </a:t>
          </a:r>
          <a:r>
            <a:rPr lang="en-US" sz="1800" kern="1200" dirty="0"/>
            <a:t>from R&amp;E Federated Identity Providers. </a:t>
          </a:r>
        </a:p>
      </dsp:txBody>
      <dsp:txXfrm>
        <a:off x="4078218" y="2047307"/>
        <a:ext cx="2902500" cy="1087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CEA8F-F51A-5444-A11C-86334182D1DE}">
      <dsp:nvSpPr>
        <dsp:cNvPr id="0" name=""/>
        <dsp:cNvSpPr/>
      </dsp:nvSpPr>
      <dsp:spPr>
        <a:xfrm>
          <a:off x="0" y="2293858"/>
          <a:ext cx="10974657" cy="0"/>
        </a:xfrm>
        <a:prstGeom prst="line">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EC9D52E2-8DDC-B949-9427-1C48201EA0F1}">
      <dsp:nvSpPr>
        <dsp:cNvPr id="0" name=""/>
        <dsp:cNvSpPr/>
      </dsp:nvSpPr>
      <dsp:spPr>
        <a:xfrm>
          <a:off x="243446" y="2463604"/>
          <a:ext cx="3522607" cy="51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2021</a:t>
          </a:r>
        </a:p>
      </dsp:txBody>
      <dsp:txXfrm>
        <a:off x="243446" y="2463604"/>
        <a:ext cx="3522607" cy="518412"/>
      </dsp:txXfrm>
    </dsp:sp>
    <dsp:sp modelId="{DA3C941D-F5D6-3041-8761-429902ED90DE}">
      <dsp:nvSpPr>
        <dsp:cNvPr id="0" name=""/>
        <dsp:cNvSpPr/>
      </dsp:nvSpPr>
      <dsp:spPr>
        <a:xfrm>
          <a:off x="3268" y="0"/>
          <a:ext cx="4002963" cy="1422192"/>
        </a:xfrm>
        <a:prstGeom prst="round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t>Get NIH Ready</a:t>
          </a:r>
        </a:p>
        <a:p>
          <a:pPr marL="17463" lvl="1" indent="0" algn="l" defTabSz="533400">
            <a:lnSpc>
              <a:spcPct val="90000"/>
            </a:lnSpc>
            <a:spcBef>
              <a:spcPct val="0"/>
            </a:spcBef>
            <a:spcAft>
              <a:spcPct val="15000"/>
            </a:spcAft>
            <a:buNone/>
            <a:tabLst/>
          </a:pPr>
          <a:r>
            <a:rPr lang="en-US" sz="1200" kern="1200" dirty="0"/>
            <a:t>Hundreds of InCommon IdPs added support for REFEDS MFA and released attributes per Research &amp; Scholarship Entity Category</a:t>
          </a:r>
          <a:br>
            <a:rPr lang="en-US" sz="1200" kern="1200" dirty="0"/>
          </a:br>
          <a:endParaRPr lang="en-US" sz="900" kern="1200" dirty="0"/>
        </a:p>
        <a:p>
          <a:pPr marL="57150" lvl="1" indent="0" algn="l" defTabSz="400050">
            <a:lnSpc>
              <a:spcPct val="90000"/>
            </a:lnSpc>
            <a:spcBef>
              <a:spcPct val="0"/>
            </a:spcBef>
            <a:spcAft>
              <a:spcPct val="15000"/>
            </a:spcAft>
            <a:buNone/>
          </a:pPr>
          <a:r>
            <a:rPr lang="en-US" sz="900" kern="1200" dirty="0">
              <a:hlinkClick xmlns:r="http://schemas.openxmlformats.org/officeDocument/2006/relationships" r:id="rId1"/>
            </a:rPr>
            <a:t>https://spaces.at.internet2.edu/display/federation/get-nih-ready</a:t>
          </a:r>
          <a:endParaRPr lang="en-US" sz="900" kern="1200" dirty="0"/>
        </a:p>
      </dsp:txBody>
      <dsp:txXfrm>
        <a:off x="72694" y="69426"/>
        <a:ext cx="3864111" cy="1283340"/>
      </dsp:txXfrm>
    </dsp:sp>
    <dsp:sp modelId="{3697CF85-DAAC-DB42-96BC-7EB85BB39F46}">
      <dsp:nvSpPr>
        <dsp:cNvPr id="0" name=""/>
        <dsp:cNvSpPr/>
      </dsp:nvSpPr>
      <dsp:spPr>
        <a:xfrm>
          <a:off x="2004750" y="1422192"/>
          <a:ext cx="0" cy="871666"/>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525C1AC-CD1A-5643-AEC8-9F80CF9B7A95}">
      <dsp:nvSpPr>
        <dsp:cNvPr id="0" name=""/>
        <dsp:cNvSpPr/>
      </dsp:nvSpPr>
      <dsp:spPr>
        <a:xfrm>
          <a:off x="2348784" y="1672643"/>
          <a:ext cx="2156639" cy="51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2021</a:t>
          </a:r>
        </a:p>
      </dsp:txBody>
      <dsp:txXfrm>
        <a:off x="2348784" y="1672643"/>
        <a:ext cx="2156639" cy="518412"/>
      </dsp:txXfrm>
    </dsp:sp>
    <dsp:sp modelId="{C63DEEB5-834B-8D42-8B3A-EE2006082A79}">
      <dsp:nvSpPr>
        <dsp:cNvPr id="0" name=""/>
        <dsp:cNvSpPr/>
      </dsp:nvSpPr>
      <dsp:spPr>
        <a:xfrm>
          <a:off x="1970342" y="2259450"/>
          <a:ext cx="68815" cy="68815"/>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E1B406-8ACF-CF4B-92DF-3151C89AE029}">
      <dsp:nvSpPr>
        <dsp:cNvPr id="0" name=""/>
        <dsp:cNvSpPr/>
      </dsp:nvSpPr>
      <dsp:spPr>
        <a:xfrm>
          <a:off x="1418556" y="3165524"/>
          <a:ext cx="4002963" cy="1319972"/>
        </a:xfrm>
        <a:prstGeom prst="round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b="1" kern="1200" dirty="0"/>
            <a:t>REFEDS Assurance Framework Implementation Guidance for </a:t>
          </a:r>
          <a:br>
            <a:rPr lang="en-US" sz="1600" b="1" kern="1200" dirty="0"/>
          </a:br>
          <a:r>
            <a:rPr lang="en-US" sz="1600" b="1" kern="1200" dirty="0"/>
            <a:t>InCommon Participants</a:t>
          </a:r>
        </a:p>
        <a:p>
          <a:pPr marL="57150" lvl="1" indent="-57150" algn="l" defTabSz="466725">
            <a:lnSpc>
              <a:spcPct val="90000"/>
            </a:lnSpc>
            <a:spcBef>
              <a:spcPct val="0"/>
            </a:spcBef>
            <a:spcAft>
              <a:spcPct val="15000"/>
            </a:spcAft>
            <a:buNone/>
          </a:pPr>
          <a:r>
            <a:rPr lang="en-US" sz="1050" kern="1200" dirty="0">
              <a:hlinkClick xmlns:r="http://schemas.openxmlformats.org/officeDocument/2006/relationships" r:id="rId2"/>
            </a:rPr>
            <a:t>http://doi.org/10.26869/ti.157.1</a:t>
          </a:r>
          <a:r>
            <a:rPr lang="en-US" sz="1050" kern="1200" dirty="0"/>
            <a:t>  </a:t>
          </a:r>
          <a:endParaRPr lang="en-US" sz="1000" kern="1200" dirty="0"/>
        </a:p>
      </dsp:txBody>
      <dsp:txXfrm>
        <a:off x="1482992" y="3229960"/>
        <a:ext cx="3874091" cy="1191100"/>
      </dsp:txXfrm>
    </dsp:sp>
    <dsp:sp modelId="{AF6BDD6D-CB67-4E41-9C2C-1B85611F8BF5}">
      <dsp:nvSpPr>
        <dsp:cNvPr id="0" name=""/>
        <dsp:cNvSpPr/>
      </dsp:nvSpPr>
      <dsp:spPr>
        <a:xfrm>
          <a:off x="3462864" y="2293858"/>
          <a:ext cx="0" cy="871666"/>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5A083E-7F40-8242-8656-9DB47ED0D96B}">
      <dsp:nvSpPr>
        <dsp:cNvPr id="0" name=""/>
        <dsp:cNvSpPr/>
      </dsp:nvSpPr>
      <dsp:spPr>
        <a:xfrm>
          <a:off x="4886884" y="2463604"/>
          <a:ext cx="3522607" cy="51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2024</a:t>
          </a:r>
        </a:p>
      </dsp:txBody>
      <dsp:txXfrm>
        <a:off x="4886884" y="2463604"/>
        <a:ext cx="3522607" cy="518412"/>
      </dsp:txXfrm>
    </dsp:sp>
    <dsp:sp modelId="{991B5160-3349-1547-90EE-D0BB11F0A9E7}">
      <dsp:nvSpPr>
        <dsp:cNvPr id="0" name=""/>
        <dsp:cNvSpPr/>
      </dsp:nvSpPr>
      <dsp:spPr>
        <a:xfrm>
          <a:off x="3307313" y="2259450"/>
          <a:ext cx="68815" cy="68815"/>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FE6C6-F560-1743-9140-B76E0A6BB6EC}">
      <dsp:nvSpPr>
        <dsp:cNvPr id="0" name=""/>
        <dsp:cNvSpPr/>
      </dsp:nvSpPr>
      <dsp:spPr>
        <a:xfrm>
          <a:off x="4646706" y="0"/>
          <a:ext cx="4002963" cy="1422192"/>
        </a:xfrm>
        <a:prstGeom prst="round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b="1" kern="1200" dirty="0"/>
            <a:t>REFEDS Assurance Framework 2.0 Implementation Guidance for </a:t>
          </a:r>
          <a:br>
            <a:rPr lang="en-US" sz="1600" b="1" kern="1200" dirty="0"/>
          </a:br>
          <a:r>
            <a:rPr lang="en-US" sz="1600" b="1" kern="1200" dirty="0"/>
            <a:t>InCommon Participants</a:t>
          </a:r>
          <a:br>
            <a:rPr lang="en-US" sz="1400" b="1" kern="1200" dirty="0"/>
          </a:br>
          <a:r>
            <a:rPr lang="en-US" sz="1400" b="1" kern="1200" dirty="0"/>
            <a:t> </a:t>
          </a:r>
          <a:r>
            <a:rPr lang="en-US" sz="1050" kern="1200" dirty="0">
              <a:hlinkClick xmlns:r="http://schemas.openxmlformats.org/officeDocument/2006/relationships" r:id="rId3"/>
            </a:rPr>
            <a:t>https://spaces.at.internet2.edu/display/aawg/Consultation+for+the+2024+Assured+Access+Working+Group+Report</a:t>
          </a:r>
          <a:r>
            <a:rPr lang="en-US" sz="1050" kern="1200" dirty="0"/>
            <a:t>   </a:t>
          </a:r>
          <a:endParaRPr lang="en-US" sz="1400" b="1" kern="1200" dirty="0"/>
        </a:p>
      </dsp:txBody>
      <dsp:txXfrm>
        <a:off x="4716132" y="69426"/>
        <a:ext cx="3864111" cy="1283340"/>
      </dsp:txXfrm>
    </dsp:sp>
    <dsp:sp modelId="{874BA7C9-8448-704E-9767-0D00D0259872}">
      <dsp:nvSpPr>
        <dsp:cNvPr id="0" name=""/>
        <dsp:cNvSpPr/>
      </dsp:nvSpPr>
      <dsp:spPr>
        <a:xfrm>
          <a:off x="6648188" y="1422192"/>
          <a:ext cx="0" cy="871666"/>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423C693-7CD9-0741-B48D-E3D597BDF7F0}">
      <dsp:nvSpPr>
        <dsp:cNvPr id="0" name=""/>
        <dsp:cNvSpPr/>
      </dsp:nvSpPr>
      <dsp:spPr>
        <a:xfrm>
          <a:off x="7208603" y="1605700"/>
          <a:ext cx="3522607" cy="51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2025</a:t>
          </a:r>
        </a:p>
      </dsp:txBody>
      <dsp:txXfrm>
        <a:off x="7208603" y="1605700"/>
        <a:ext cx="3522607" cy="518412"/>
      </dsp:txXfrm>
    </dsp:sp>
    <dsp:sp modelId="{DEB44CFC-1EE8-754D-8D61-B41EB908F66A}">
      <dsp:nvSpPr>
        <dsp:cNvPr id="0" name=""/>
        <dsp:cNvSpPr/>
      </dsp:nvSpPr>
      <dsp:spPr>
        <a:xfrm>
          <a:off x="6613780" y="2259450"/>
          <a:ext cx="68815" cy="68815"/>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BF0C8B-30D6-CB4A-BEBC-95E5A8EC7B5A}">
      <dsp:nvSpPr>
        <dsp:cNvPr id="0" name=""/>
        <dsp:cNvSpPr/>
      </dsp:nvSpPr>
      <dsp:spPr>
        <a:xfrm>
          <a:off x="6968425" y="3165524"/>
          <a:ext cx="4002963" cy="1319972"/>
        </a:xfrm>
        <a:prstGeom prst="round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b="1" kern="1200" dirty="0"/>
            <a:t>REFEDS MFA Profile Working Group</a:t>
          </a:r>
        </a:p>
        <a:p>
          <a:pPr marL="17463" lvl="1" indent="0" algn="l" defTabSz="622300">
            <a:lnSpc>
              <a:spcPct val="90000"/>
            </a:lnSpc>
            <a:spcBef>
              <a:spcPct val="0"/>
            </a:spcBef>
            <a:spcAft>
              <a:spcPct val="15000"/>
            </a:spcAft>
            <a:buNone/>
            <a:tabLst/>
          </a:pPr>
          <a:r>
            <a:rPr lang="en-US" sz="1400" kern="1200" dirty="0"/>
            <a:t>Working with REFEDS community, update MFA Profile to include phishing-resistant MFA definitions and signals</a:t>
          </a:r>
        </a:p>
      </dsp:txBody>
      <dsp:txXfrm>
        <a:off x="7032861" y="3229960"/>
        <a:ext cx="3874091" cy="1191100"/>
      </dsp:txXfrm>
    </dsp:sp>
    <dsp:sp modelId="{0B3E7910-D22B-F944-8901-9B353F5F136A}">
      <dsp:nvSpPr>
        <dsp:cNvPr id="0" name=""/>
        <dsp:cNvSpPr/>
      </dsp:nvSpPr>
      <dsp:spPr>
        <a:xfrm>
          <a:off x="8969907" y="2293858"/>
          <a:ext cx="0" cy="871666"/>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472E108-F86A-8E42-B922-69A79E7E72C4}">
      <dsp:nvSpPr>
        <dsp:cNvPr id="0" name=""/>
        <dsp:cNvSpPr/>
      </dsp:nvSpPr>
      <dsp:spPr>
        <a:xfrm>
          <a:off x="8935499" y="2259450"/>
          <a:ext cx="68815" cy="68815"/>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BB5D5-0315-1841-900E-F4D5466CC499}">
      <dsp:nvSpPr>
        <dsp:cNvPr id="0" name=""/>
        <dsp:cNvSpPr/>
      </dsp:nvSpPr>
      <dsp:spPr>
        <a:xfrm>
          <a:off x="0" y="0"/>
          <a:ext cx="472922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04EF6-0A17-FF4D-A6F0-EF36618AEC43}">
      <dsp:nvSpPr>
        <dsp:cNvPr id="0" name=""/>
        <dsp:cNvSpPr/>
      </dsp:nvSpPr>
      <dsp:spPr>
        <a:xfrm>
          <a:off x="0" y="0"/>
          <a:ext cx="4729224" cy="103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MFA is ubiquitous on campus.</a:t>
          </a:r>
          <a:endParaRPr lang="en-US" sz="2100" kern="1200"/>
        </a:p>
      </dsp:txBody>
      <dsp:txXfrm>
        <a:off x="0" y="0"/>
        <a:ext cx="4729224" cy="1038745"/>
      </dsp:txXfrm>
    </dsp:sp>
    <dsp:sp modelId="{822AFFD4-BA4A-ED4A-87CD-946DAD344D30}">
      <dsp:nvSpPr>
        <dsp:cNvPr id="0" name=""/>
        <dsp:cNvSpPr/>
      </dsp:nvSpPr>
      <dsp:spPr>
        <a:xfrm>
          <a:off x="0" y="1038745"/>
          <a:ext cx="472922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E90FC2-E57A-3E46-B23E-C56C0702ABFA}">
      <dsp:nvSpPr>
        <dsp:cNvPr id="0" name=""/>
        <dsp:cNvSpPr/>
      </dsp:nvSpPr>
      <dsp:spPr>
        <a:xfrm>
          <a:off x="0" y="1038745"/>
          <a:ext cx="4729224" cy="103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“Enhanced</a:t>
          </a:r>
          <a:r>
            <a:rPr lang="en-US" sz="2100" kern="1200"/>
            <a:t> MFA”  as a risk management requirement is on the rise.</a:t>
          </a:r>
        </a:p>
      </dsp:txBody>
      <dsp:txXfrm>
        <a:off x="0" y="1038745"/>
        <a:ext cx="4729224" cy="1038745"/>
      </dsp:txXfrm>
    </dsp:sp>
    <dsp:sp modelId="{FBFE4D7B-997C-5943-8F81-73352812D4F5}">
      <dsp:nvSpPr>
        <dsp:cNvPr id="0" name=""/>
        <dsp:cNvSpPr/>
      </dsp:nvSpPr>
      <dsp:spPr>
        <a:xfrm>
          <a:off x="0" y="2077491"/>
          <a:ext cx="472922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F4AE12-F982-BF43-8BA6-B5AECF454207}">
      <dsp:nvSpPr>
        <dsp:cNvPr id="0" name=""/>
        <dsp:cNvSpPr/>
      </dsp:nvSpPr>
      <dsp:spPr>
        <a:xfrm>
          <a:off x="0" y="2077491"/>
          <a:ext cx="4729224" cy="103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Identity Governance and Assurance are front and center in current thinking.</a:t>
          </a:r>
        </a:p>
      </dsp:txBody>
      <dsp:txXfrm>
        <a:off x="0" y="2077491"/>
        <a:ext cx="4729224" cy="1038745"/>
      </dsp:txXfrm>
    </dsp:sp>
    <dsp:sp modelId="{D5E5927B-103E-0C44-95B0-4931C46597C9}">
      <dsp:nvSpPr>
        <dsp:cNvPr id="0" name=""/>
        <dsp:cNvSpPr/>
      </dsp:nvSpPr>
      <dsp:spPr>
        <a:xfrm>
          <a:off x="0" y="3116237"/>
          <a:ext cx="472922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BFC038-E757-974F-A942-AF9F59CAD2C9}">
      <dsp:nvSpPr>
        <dsp:cNvPr id="0" name=""/>
        <dsp:cNvSpPr/>
      </dsp:nvSpPr>
      <dsp:spPr>
        <a:xfrm>
          <a:off x="0" y="3116237"/>
          <a:ext cx="4729224" cy="103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It is more than "authentication”. It is “Trusted Access”</a:t>
          </a:r>
        </a:p>
      </dsp:txBody>
      <dsp:txXfrm>
        <a:off x="0" y="3116237"/>
        <a:ext cx="4729224" cy="10387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C4FA8-3590-4919-BC47-75E0CE204251}">
      <dsp:nvSpPr>
        <dsp:cNvPr id="0" name=""/>
        <dsp:cNvSpPr/>
      </dsp:nvSpPr>
      <dsp:spPr>
        <a:xfrm>
          <a:off x="0" y="2942"/>
          <a:ext cx="5881866" cy="13345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BF09E3-28C9-4094-8254-B66951CF3BCC}">
      <dsp:nvSpPr>
        <dsp:cNvPr id="0" name=""/>
        <dsp:cNvSpPr/>
      </dsp:nvSpPr>
      <dsp:spPr>
        <a:xfrm>
          <a:off x="403696" y="303213"/>
          <a:ext cx="734712" cy="7339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9875EB-FEF3-4B7B-A4D0-6D1BB29F22AA}">
      <dsp:nvSpPr>
        <dsp:cNvPr id="0" name=""/>
        <dsp:cNvSpPr/>
      </dsp:nvSpPr>
      <dsp:spPr>
        <a:xfrm>
          <a:off x="1542105" y="2942"/>
          <a:ext cx="4316011" cy="137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652" tIns="145652" rIns="145652" bIns="145652" numCol="1" spcCol="1270" anchor="ctr" anchorCtr="0">
          <a:noAutofit/>
        </a:bodyPr>
        <a:lstStyle/>
        <a:p>
          <a:pPr marL="0" lvl="0" indent="0" algn="l" defTabSz="800100">
            <a:lnSpc>
              <a:spcPct val="100000"/>
            </a:lnSpc>
            <a:spcBef>
              <a:spcPct val="0"/>
            </a:spcBef>
            <a:spcAft>
              <a:spcPct val="35000"/>
            </a:spcAft>
            <a:buNone/>
          </a:pPr>
          <a:r>
            <a:rPr lang="en-US" sz="1800" b="1" i="0" kern="1200" dirty="0"/>
            <a:t>Join REFEDS Interoperability Profile Working Groups </a:t>
          </a:r>
          <a:r>
            <a:rPr lang="en-US" sz="1800" b="0" i="0" kern="1200" dirty="0"/>
            <a:t>- Standards work doesn’t work unless there is broad participation.</a:t>
          </a:r>
          <a:endParaRPr lang="en-US" sz="1800" kern="1200" dirty="0"/>
        </a:p>
      </dsp:txBody>
      <dsp:txXfrm>
        <a:off x="1542105" y="2942"/>
        <a:ext cx="4316011" cy="1376239"/>
      </dsp:txXfrm>
    </dsp:sp>
    <dsp:sp modelId="{0DCBE3C3-69CD-4BA2-B47A-D5B86061DB59}">
      <dsp:nvSpPr>
        <dsp:cNvPr id="0" name=""/>
        <dsp:cNvSpPr/>
      </dsp:nvSpPr>
      <dsp:spPr>
        <a:xfrm>
          <a:off x="0" y="1723242"/>
          <a:ext cx="5881866" cy="13345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B88500-246A-4C8F-BC06-38A4EEFE934F}">
      <dsp:nvSpPr>
        <dsp:cNvPr id="0" name=""/>
        <dsp:cNvSpPr/>
      </dsp:nvSpPr>
      <dsp:spPr>
        <a:xfrm>
          <a:off x="403696" y="2023513"/>
          <a:ext cx="734712" cy="7339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2BFC11-78E6-4C91-9831-60FE9F7FAFD1}">
      <dsp:nvSpPr>
        <dsp:cNvPr id="0" name=""/>
        <dsp:cNvSpPr/>
      </dsp:nvSpPr>
      <dsp:spPr>
        <a:xfrm>
          <a:off x="1542105" y="1723242"/>
          <a:ext cx="4316011" cy="137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652" tIns="145652" rIns="145652" bIns="145652" numCol="1" spcCol="1270" anchor="ctr" anchorCtr="0">
          <a:noAutofit/>
        </a:bodyPr>
        <a:lstStyle/>
        <a:p>
          <a:pPr marL="0" lvl="0" indent="0" algn="l" defTabSz="1066800">
            <a:lnSpc>
              <a:spcPct val="100000"/>
            </a:lnSpc>
            <a:spcBef>
              <a:spcPct val="0"/>
            </a:spcBef>
            <a:spcAft>
              <a:spcPct val="35000"/>
            </a:spcAft>
            <a:buNone/>
          </a:pPr>
          <a:r>
            <a:rPr lang="en-US" sz="2400" b="1" i="0" kern="1200" dirty="0"/>
            <a:t>Federation Operators </a:t>
          </a:r>
          <a:r>
            <a:rPr lang="en-US" sz="2400" b="0" i="0" kern="1200" dirty="0"/>
            <a:t>- Deploy interoperable standards in your locale</a:t>
          </a:r>
          <a:r>
            <a:rPr lang="en-US" sz="1800" b="0" i="0" kern="1200" dirty="0"/>
            <a:t>.</a:t>
          </a:r>
          <a:endParaRPr lang="en-US" sz="1800" kern="1200" dirty="0"/>
        </a:p>
      </dsp:txBody>
      <dsp:txXfrm>
        <a:off x="1542105" y="1723242"/>
        <a:ext cx="4316011" cy="1376239"/>
      </dsp:txXfrm>
    </dsp:sp>
    <dsp:sp modelId="{332769DE-1E5E-43F8-88CD-38447325F7B0}">
      <dsp:nvSpPr>
        <dsp:cNvPr id="0" name=""/>
        <dsp:cNvSpPr/>
      </dsp:nvSpPr>
      <dsp:spPr>
        <a:xfrm>
          <a:off x="0" y="3443542"/>
          <a:ext cx="5881866" cy="13345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4ECDAD-0D14-43F7-A1EC-407E0CE83CF0}">
      <dsp:nvSpPr>
        <dsp:cNvPr id="0" name=""/>
        <dsp:cNvSpPr/>
      </dsp:nvSpPr>
      <dsp:spPr>
        <a:xfrm>
          <a:off x="403696" y="3743812"/>
          <a:ext cx="734712" cy="7339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4A95FB-2EC8-4D43-8E49-518D626F5D71}">
      <dsp:nvSpPr>
        <dsp:cNvPr id="0" name=""/>
        <dsp:cNvSpPr/>
      </dsp:nvSpPr>
      <dsp:spPr>
        <a:xfrm>
          <a:off x="1542105" y="3443542"/>
          <a:ext cx="4316011" cy="137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652" tIns="145652" rIns="145652" bIns="145652" numCol="1" spcCol="1270" anchor="ctr" anchorCtr="0">
          <a:noAutofit/>
        </a:bodyPr>
        <a:lstStyle/>
        <a:p>
          <a:pPr marL="0" lvl="0" indent="0" algn="l" defTabSz="1066800">
            <a:lnSpc>
              <a:spcPct val="100000"/>
            </a:lnSpc>
            <a:spcBef>
              <a:spcPct val="0"/>
            </a:spcBef>
            <a:spcAft>
              <a:spcPct val="35000"/>
            </a:spcAft>
            <a:buNone/>
          </a:pPr>
          <a:r>
            <a:rPr lang="en-US" sz="2400" b="1" i="0" kern="1200" dirty="0"/>
            <a:t>Resource Providers </a:t>
          </a:r>
          <a:r>
            <a:rPr lang="en-US" sz="2400" b="0" i="0" kern="1200" dirty="0"/>
            <a:t>– State your cybersecurity needs; </a:t>
          </a:r>
          <a:br>
            <a:rPr lang="en-US" sz="2400" b="0" i="0" kern="1200" dirty="0"/>
          </a:br>
          <a:r>
            <a:rPr lang="en-US" sz="2400" b="0" i="0" kern="1200" dirty="0"/>
            <a:t>do it together.</a:t>
          </a:r>
          <a:endParaRPr lang="en-US" sz="2400" kern="1200" dirty="0"/>
        </a:p>
      </dsp:txBody>
      <dsp:txXfrm>
        <a:off x="1542105" y="3443542"/>
        <a:ext cx="4316011" cy="137623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B10CC-D4D9-FF4C-B6DB-D91DD07F5388}" type="datetimeFigureOut">
              <a:rPr lang="en-US" smtClean="0"/>
              <a:t>5/29/25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5B458-30F8-6E4A-A356-69A054C11EC2}" type="slidenum">
              <a:rPr lang="en-US" smtClean="0"/>
              <a:t>‹#›</a:t>
            </a:fld>
            <a:endParaRPr lang="en-US"/>
          </a:p>
        </p:txBody>
      </p:sp>
    </p:spTree>
    <p:extLst>
      <p:ext uri="{BB962C8B-B14F-4D97-AF65-F5344CB8AC3E}">
        <p14:creationId xmlns:p14="http://schemas.microsoft.com/office/powerpoint/2010/main" val="3050476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Identity and Access Management (IAM) professionals, IT staff, researchers, and administrators within the Research &amp; Education (R&amp;E) community. Main Goal: To inform attendees about the evolving landscape of identity assurance in R&amp;E federations, specifically regarding phishing-resistant MFA and IAL2 requirements, and to empower them with knowledge about upcoming changes, implementation considerations, and opportunities for involvement.</a:t>
            </a:r>
          </a:p>
        </p:txBody>
      </p:sp>
      <p:sp>
        <p:nvSpPr>
          <p:cNvPr id="4" name="Slide Number Placeholder 3"/>
          <p:cNvSpPr>
            <a:spLocks noGrp="1"/>
          </p:cNvSpPr>
          <p:nvPr>
            <p:ph type="sldNum" sz="quarter" idx="5"/>
          </p:nvPr>
        </p:nvSpPr>
        <p:spPr/>
        <p:txBody>
          <a:bodyPr/>
          <a:lstStyle/>
          <a:p>
            <a:fld id="{C435B458-30F8-6E4A-A356-69A054C11EC2}" type="slidenum">
              <a:rPr lang="en-US" smtClean="0"/>
              <a:t>1</a:t>
            </a:fld>
            <a:endParaRPr lang="en-US"/>
          </a:p>
        </p:txBody>
      </p:sp>
    </p:spTree>
    <p:extLst>
      <p:ext uri="{BB962C8B-B14F-4D97-AF65-F5344CB8AC3E}">
        <p14:creationId xmlns:p14="http://schemas.microsoft.com/office/powerpoint/2010/main" val="433808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 A History of Collaboration: NIH &amp; Higher Ed</a:t>
            </a:r>
            <a:endParaRPr lang="en-US" dirty="0"/>
          </a:p>
          <a:p>
            <a:pPr lvl="1"/>
            <a:r>
              <a:rPr lang="en-US" b="1" dirty="0"/>
              <a:t>Headline:</a:t>
            </a:r>
            <a:r>
              <a:rPr lang="en-US" dirty="0"/>
              <a:t> NIH &amp; Higher Ed: A Proven Path of Secure Collaboration</a:t>
            </a:r>
          </a:p>
          <a:p>
            <a:pPr lvl="1"/>
            <a:r>
              <a:rPr lang="en-US" b="1" dirty="0"/>
              <a:t>Key Points:</a:t>
            </a:r>
            <a:r>
              <a:rPr lang="en-US" dirty="0"/>
              <a:t> </a:t>
            </a:r>
          </a:p>
          <a:p>
            <a:pPr lvl="2"/>
            <a:r>
              <a:rPr lang="en-US" b="1" dirty="0"/>
              <a:t>2021:</a:t>
            </a:r>
            <a:r>
              <a:rPr lang="en-US" dirty="0"/>
              <a:t> NIH mandated MFA for the </a:t>
            </a:r>
            <a:r>
              <a:rPr lang="en-US" b="1" dirty="0" err="1"/>
              <a:t>eRA</a:t>
            </a:r>
            <a:r>
              <a:rPr lang="en-US" b="1" dirty="0"/>
              <a:t> research portal</a:t>
            </a:r>
            <a:r>
              <a:rPr lang="en-US" dirty="0"/>
              <a:t>. </a:t>
            </a:r>
          </a:p>
          <a:p>
            <a:pPr lvl="3"/>
            <a:r>
              <a:rPr lang="en-US" dirty="0"/>
              <a:t>Required all users to perform MFA for access.</a:t>
            </a:r>
          </a:p>
          <a:p>
            <a:pPr lvl="3"/>
            <a:r>
              <a:rPr lang="en-US" dirty="0"/>
              <a:t>Also set a vision to strengthen identity proofing for controlled dataset access.</a:t>
            </a:r>
          </a:p>
          <a:p>
            <a:pPr lvl="2"/>
            <a:r>
              <a:rPr lang="en-US" b="1" dirty="0"/>
              <a:t>Community's Response:</a:t>
            </a:r>
            <a:r>
              <a:rPr lang="en-US" dirty="0"/>
              <a:t> The Higher Education community delivered! </a:t>
            </a:r>
          </a:p>
          <a:p>
            <a:pPr lvl="3"/>
            <a:r>
              <a:rPr lang="en-US" dirty="0"/>
              <a:t>Hundreds of InCommon participant schools rapidly implemented compatible MFA.</a:t>
            </a:r>
          </a:p>
          <a:p>
            <a:pPr lvl="3"/>
            <a:r>
              <a:rPr lang="en-US" dirty="0"/>
              <a:t>Ensured PIs and research administrators maintained seamless access to </a:t>
            </a:r>
            <a:r>
              <a:rPr lang="en-US" dirty="0" err="1"/>
              <a:t>eRA</a:t>
            </a:r>
            <a:r>
              <a:rPr lang="en-US" dirty="0"/>
              <a:t> using their campus SSO.</a:t>
            </a:r>
          </a:p>
          <a:p>
            <a:pPr lvl="2"/>
            <a:r>
              <a:rPr lang="en-US" dirty="0"/>
              <a:t>"This successful partnership established a strong foundation for addressing evolving identity assurance needs."</a:t>
            </a:r>
          </a:p>
          <a:p>
            <a:pPr lvl="1"/>
            <a:r>
              <a:rPr lang="en-US" i="1" dirty="0"/>
              <a:t>Visual:</a:t>
            </a:r>
            <a:r>
              <a:rPr lang="en-US" dirty="0"/>
              <a:t> A timeline graphic showing "2021: </a:t>
            </a:r>
            <a:r>
              <a:rPr lang="en-US" dirty="0" err="1"/>
              <a:t>eRA</a:t>
            </a:r>
            <a:r>
              <a:rPr lang="en-US" dirty="0"/>
              <a:t> MFA" leading to "Today: IAL2/IAP-High." Or, interlocking gears representing collaboration.</a:t>
            </a:r>
          </a:p>
        </p:txBody>
      </p:sp>
      <p:sp>
        <p:nvSpPr>
          <p:cNvPr id="4" name="Slide Number Placeholder 3"/>
          <p:cNvSpPr>
            <a:spLocks noGrp="1"/>
          </p:cNvSpPr>
          <p:nvPr>
            <p:ph type="sldNum" sz="quarter" idx="5"/>
          </p:nvPr>
        </p:nvSpPr>
        <p:spPr/>
        <p:txBody>
          <a:bodyPr/>
          <a:lstStyle/>
          <a:p>
            <a:fld id="{C435B458-30F8-6E4A-A356-69A054C11EC2}" type="slidenum">
              <a:rPr lang="en-US" smtClean="0"/>
              <a:t>10</a:t>
            </a:fld>
            <a:endParaRPr lang="en-US"/>
          </a:p>
        </p:txBody>
      </p:sp>
    </p:spTree>
    <p:extLst>
      <p:ext uri="{BB962C8B-B14F-4D97-AF65-F5344CB8AC3E}">
        <p14:creationId xmlns:p14="http://schemas.microsoft.com/office/powerpoint/2010/main" val="286292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III. The "What": Defining Phishing-Resistant MFA (~4-5 minutes)</a:t>
            </a:r>
          </a:p>
          <a:p>
            <a:endParaRPr lang="en-US" b="1" dirty="0"/>
          </a:p>
          <a:p>
            <a:r>
              <a:rPr lang="en-US" b="1" dirty="0"/>
              <a:t>Slide 7: What is Phishing-Resistant Authentication?</a:t>
            </a:r>
            <a:endParaRPr lang="en-US" dirty="0"/>
          </a:p>
          <a:p>
            <a:pPr lvl="1"/>
            <a:r>
              <a:rPr lang="en-US" b="1" dirty="0"/>
              <a:t>Headline:</a:t>
            </a:r>
            <a:r>
              <a:rPr lang="en-US" dirty="0"/>
              <a:t> </a:t>
            </a:r>
            <a:r>
              <a:rPr lang="en-US" b="1" dirty="0"/>
              <a:t>The Proposed Definition: Phishing-Resistant Authentication</a:t>
            </a:r>
            <a:endParaRPr lang="en-US" dirty="0"/>
          </a:p>
          <a:p>
            <a:pPr lvl="1"/>
            <a:r>
              <a:rPr lang="en-US" b="1" dirty="0"/>
              <a:t>Key Points (Normative):</a:t>
            </a:r>
            <a:r>
              <a:rPr lang="en-US" dirty="0"/>
              <a:t> </a:t>
            </a:r>
          </a:p>
          <a:p>
            <a:pPr lvl="2"/>
            <a:r>
              <a:rPr lang="en-US" dirty="0"/>
              <a:t>"Makes it </a:t>
            </a:r>
            <a:r>
              <a:rPr lang="en-US" b="1" dirty="0"/>
              <a:t>essentially infeasible for a remote attacker to gain sufficient information</a:t>
            </a:r>
            <a:r>
              <a:rPr lang="en-US" dirty="0"/>
              <a:t> (e.g., by deceiving the user) to successfully authenticate as the user."</a:t>
            </a:r>
          </a:p>
          <a:p>
            <a:pPr lvl="2"/>
            <a:r>
              <a:rPr lang="en-US" dirty="0"/>
              <a:t>"</a:t>
            </a:r>
            <a:r>
              <a:rPr lang="en-US" b="1" dirty="0"/>
              <a:t>Cannot rely on secrets</a:t>
            </a:r>
            <a:r>
              <a:rPr lang="en-US" dirty="0"/>
              <a:t> (passwords, OTPs, challenges) that a remote attacker could realistically capture and reuse."</a:t>
            </a:r>
          </a:p>
          <a:p>
            <a:pPr lvl="2"/>
            <a:r>
              <a:rPr lang="en-US" dirty="0"/>
              <a:t>"</a:t>
            </a:r>
            <a:r>
              <a:rPr lang="en-US" b="1" dirty="0"/>
              <a:t>Requires direct interaction</a:t>
            </a:r>
            <a:r>
              <a:rPr lang="en-US" dirty="0"/>
              <a:t> between the legitimate user and their </a:t>
            </a:r>
            <a:r>
              <a:rPr lang="en-US" b="1" dirty="0"/>
              <a:t>intended Trusted Verifier</a:t>
            </a:r>
            <a:r>
              <a:rPr lang="en-US" dirty="0"/>
              <a:t> (e.g., your IdP, the Relying Party)."</a:t>
            </a:r>
          </a:p>
          <a:p>
            <a:pPr lvl="2"/>
            <a:r>
              <a:rPr lang="en-US" i="1" dirty="0"/>
              <a:t>Crucial Nuance:</a:t>
            </a:r>
            <a:r>
              <a:rPr lang="en-US" dirty="0"/>
              <a:t> "Does not protect against other attacks like malware, device compromise, or insider threats."</a:t>
            </a:r>
          </a:p>
          <a:p>
            <a:pPr lvl="1"/>
            <a:r>
              <a:rPr lang="en-US" i="1" dirty="0"/>
              <a:t>Visual:</a:t>
            </a:r>
            <a:r>
              <a:rPr lang="en-US" dirty="0"/>
              <a:t> A simple diagram showing a user interacting directly with a "Trusted Verifier," with an attacker in the middle being ineffective. Icons for FIDO keys or client certificates can represent the mechanism.</a:t>
            </a:r>
          </a:p>
          <a:p>
            <a:endParaRPr lang="en-US" dirty="0"/>
          </a:p>
        </p:txBody>
      </p:sp>
      <p:sp>
        <p:nvSpPr>
          <p:cNvPr id="4" name="Slide Number Placeholder 3"/>
          <p:cNvSpPr>
            <a:spLocks noGrp="1"/>
          </p:cNvSpPr>
          <p:nvPr>
            <p:ph type="sldNum" sz="quarter" idx="5"/>
          </p:nvPr>
        </p:nvSpPr>
        <p:spPr/>
        <p:txBody>
          <a:bodyPr/>
          <a:lstStyle/>
          <a:p>
            <a:fld id="{C435B458-30F8-6E4A-A356-69A054C11EC2}" type="slidenum">
              <a:rPr lang="en-US" smtClean="0"/>
              <a:t>11</a:t>
            </a:fld>
            <a:endParaRPr lang="en-US"/>
          </a:p>
        </p:txBody>
      </p:sp>
    </p:spTree>
    <p:extLst>
      <p:ext uri="{BB962C8B-B14F-4D97-AF65-F5344CB8AC3E}">
        <p14:creationId xmlns:p14="http://schemas.microsoft.com/office/powerpoint/2010/main" val="914679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35B458-30F8-6E4A-A356-69A054C11EC2}" type="slidenum">
              <a:rPr lang="en-US" smtClean="0"/>
              <a:t>12</a:t>
            </a:fld>
            <a:endParaRPr lang="en-US"/>
          </a:p>
        </p:txBody>
      </p:sp>
    </p:spTree>
    <p:extLst>
      <p:ext uri="{BB962C8B-B14F-4D97-AF65-F5344CB8AC3E}">
        <p14:creationId xmlns:p14="http://schemas.microsoft.com/office/powerpoint/2010/main" val="888758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1C049-D0A4-D19D-5828-1A63F16501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13434-5302-E775-D65C-4DCB654321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E54026-02ED-C07B-1732-CFC2559CA05E}"/>
              </a:ext>
            </a:extLst>
          </p:cNvPr>
          <p:cNvSpPr>
            <a:spLocks noGrp="1"/>
          </p:cNvSpPr>
          <p:nvPr>
            <p:ph type="body" idx="1"/>
          </p:nvPr>
        </p:nvSpPr>
        <p:spPr/>
        <p:txBody>
          <a:bodyPr/>
          <a:lstStyle/>
          <a:p>
            <a:r>
              <a:rPr lang="en-US" b="1" dirty="0"/>
              <a:t>Slide 9: REFEDS MFA Profile WG: Leading the Charge on PR-MFA</a:t>
            </a:r>
            <a:endParaRPr lang="en-US" dirty="0"/>
          </a:p>
          <a:p>
            <a:pPr lvl="1"/>
            <a:r>
              <a:rPr lang="en-US" b="1" dirty="0"/>
              <a:t>Headline:</a:t>
            </a:r>
            <a:r>
              <a:rPr lang="en-US" dirty="0"/>
              <a:t> REFEDS MFA Profile WG: Leading the Charge on Phishing-Resistant MFA</a:t>
            </a:r>
          </a:p>
          <a:p>
            <a:pPr lvl="1"/>
            <a:r>
              <a:rPr lang="en-US" b="1" dirty="0"/>
              <a:t>Key Points:</a:t>
            </a:r>
            <a:r>
              <a:rPr lang="en-US" dirty="0"/>
              <a:t> </a:t>
            </a:r>
          </a:p>
          <a:p>
            <a:pPr lvl="2"/>
            <a:r>
              <a:rPr lang="en-US" b="1" dirty="0"/>
              <a:t>Launched April 24, 2025:</a:t>
            </a:r>
            <a:r>
              <a:rPr lang="en-US" dirty="0"/>
              <a:t> The 2025 REFEDS MFA Profile Working Group is now officially active.</a:t>
            </a:r>
          </a:p>
          <a:p>
            <a:pPr lvl="2"/>
            <a:r>
              <a:rPr lang="en-US" b="1" dirty="0"/>
              <a:t>Directly Addressing Demands:</a:t>
            </a:r>
            <a:r>
              <a:rPr lang="en-US" dirty="0"/>
              <a:t> This work directly addresses requirements from organizations like the NSF and aligns with NIH's IAL2 needs.</a:t>
            </a:r>
          </a:p>
          <a:p>
            <a:pPr lvl="2"/>
            <a:r>
              <a:rPr lang="en-US" b="1" dirty="0"/>
              <a:t>Core Objectives:</a:t>
            </a:r>
            <a:r>
              <a:rPr lang="en-US" dirty="0"/>
              <a:t> The WG is meticulously working to: </a:t>
            </a:r>
          </a:p>
          <a:p>
            <a:pPr lvl="3"/>
            <a:r>
              <a:rPr lang="en-US" b="1" dirty="0"/>
              <a:t>Define &amp; Signal:</a:t>
            </a:r>
            <a:r>
              <a:rPr lang="en-US" dirty="0"/>
              <a:t> Update profiles to clearly define phishing-resistant MFA and its signaling mechanisms.</a:t>
            </a:r>
          </a:p>
          <a:p>
            <a:pPr lvl="3"/>
            <a:r>
              <a:rPr lang="en-US" b="1" dirty="0"/>
              <a:t>Global Alignment:</a:t>
            </a:r>
            <a:r>
              <a:rPr lang="en-US" dirty="0"/>
              <a:t> Analyze and map to international standards (NIST 800-63, FIDO, </a:t>
            </a:r>
            <a:r>
              <a:rPr lang="en-US" dirty="0" err="1"/>
              <a:t>eIDAS</a:t>
            </a:r>
            <a:r>
              <a:rPr lang="en-US" dirty="0"/>
              <a:t>).</a:t>
            </a:r>
          </a:p>
          <a:p>
            <a:pPr lvl="3"/>
            <a:r>
              <a:rPr lang="en-US" b="1" dirty="0"/>
              <a:t>Community Consensus:</a:t>
            </a:r>
            <a:r>
              <a:rPr lang="en-US" dirty="0"/>
              <a:t> Engage extensively with the R&amp;E community.</a:t>
            </a:r>
          </a:p>
          <a:p>
            <a:pPr lvl="2"/>
            <a:r>
              <a:rPr lang="en-US" b="1" dirty="0"/>
              <a:t>Timeline for Impact:</a:t>
            </a:r>
            <a:r>
              <a:rPr lang="en-US" dirty="0"/>
              <a:t> Expected completion and publication of the updated profile by </a:t>
            </a:r>
            <a:r>
              <a:rPr lang="en-US" b="1" dirty="0"/>
              <a:t>January 2026</a:t>
            </a:r>
            <a:r>
              <a:rPr lang="en-US" dirty="0"/>
              <a:t>.</a:t>
            </a:r>
          </a:p>
          <a:p>
            <a:pPr lvl="1"/>
            <a:r>
              <a:rPr lang="en-US" i="1" dirty="0"/>
              <a:t>Visual:</a:t>
            </a:r>
            <a:r>
              <a:rPr lang="en-US" dirty="0"/>
              <a:t> A roadmap graphic showing the phases of the working group (assessment, drafting, consultation, finalization) with key dates.</a:t>
            </a:r>
          </a:p>
          <a:p>
            <a:endParaRPr lang="en-US" dirty="0"/>
          </a:p>
        </p:txBody>
      </p:sp>
      <p:sp>
        <p:nvSpPr>
          <p:cNvPr id="4" name="Slide Number Placeholder 3">
            <a:extLst>
              <a:ext uri="{FF2B5EF4-FFF2-40B4-BE49-F238E27FC236}">
                <a16:creationId xmlns:a16="http://schemas.microsoft.com/office/drawing/2014/main" id="{C16FFCF4-39B6-D942-1B13-B2D0518CD48F}"/>
              </a:ext>
            </a:extLst>
          </p:cNvPr>
          <p:cNvSpPr>
            <a:spLocks noGrp="1"/>
          </p:cNvSpPr>
          <p:nvPr>
            <p:ph type="sldNum" sz="quarter" idx="5"/>
          </p:nvPr>
        </p:nvSpPr>
        <p:spPr/>
        <p:txBody>
          <a:bodyPr/>
          <a:lstStyle/>
          <a:p>
            <a:fld id="{C435B458-30F8-6E4A-A356-69A054C11EC2}" type="slidenum">
              <a:rPr lang="en-US" smtClean="0"/>
              <a:t>13</a:t>
            </a:fld>
            <a:endParaRPr lang="en-US"/>
          </a:p>
        </p:txBody>
      </p:sp>
    </p:spTree>
    <p:extLst>
      <p:ext uri="{BB962C8B-B14F-4D97-AF65-F5344CB8AC3E}">
        <p14:creationId xmlns:p14="http://schemas.microsoft.com/office/powerpoint/2010/main" val="54314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br>
              <a:rPr lang="en-US" b="1" dirty="0"/>
            </a:br>
            <a:br>
              <a:rPr lang="en-US" b="1" dirty="0"/>
            </a:br>
            <a:r>
              <a:rPr lang="en-US" b="1" dirty="0"/>
              <a:t>Phishing-Resistant MFA is as much a security concept as it is a marketing term.</a:t>
            </a:r>
          </a:p>
          <a:p>
            <a:endParaRPr lang="en-US" b="1" dirty="0"/>
          </a:p>
          <a:p>
            <a:r>
              <a:rPr lang="en-US" b="1" dirty="0"/>
              <a:t>We have not found a universal, precise, technical definition of phishing-resistant MFA (if you know of one, please let us know).</a:t>
            </a:r>
          </a:p>
          <a:p>
            <a:endParaRPr lang="en-US" b="1" dirty="0"/>
          </a:p>
          <a:p>
            <a:r>
              <a:rPr lang="en-US" b="1" dirty="0"/>
              <a:t>Yet we need to move forward. We need a common definition in order to create interoperable, trusted </a:t>
            </a:r>
            <a:r>
              <a:rPr lang="en-US" b="1" dirty="0" err="1"/>
              <a:t>PhrMFA</a:t>
            </a:r>
            <a:r>
              <a:rPr lang="en-US" b="1" dirty="0"/>
              <a:t> across R&amp;E: we have proposed a definition, and a bunch of discussions that led to that definition.</a:t>
            </a:r>
          </a:p>
          <a:p>
            <a:endParaRPr lang="en-US" b="1" dirty="0"/>
          </a:p>
          <a:p>
            <a:r>
              <a:rPr lang="en-US" b="1" dirty="0"/>
              <a:t>Please visit the doc and provide feedback by commenting on the doc.</a:t>
            </a:r>
          </a:p>
          <a:p>
            <a:endParaRPr lang="en-US" b="1" dirty="0"/>
          </a:p>
          <a:p>
            <a:r>
              <a:rPr lang="en-US" b="1" dirty="0"/>
              <a:t>If you are attending REFEDS Meeting tomorrow morning, the WG will be making an update. </a:t>
            </a:r>
          </a:p>
          <a:p>
            <a:endParaRPr lang="en-US" b="1" dirty="0"/>
          </a:p>
          <a:p>
            <a:r>
              <a:rPr lang="en-US" b="1" dirty="0"/>
              <a:t>Better yet, join the WG. </a:t>
            </a:r>
            <a:endParaRPr lang="en-US" dirty="0"/>
          </a:p>
          <a:p>
            <a:endParaRPr lang="en-US" dirty="0"/>
          </a:p>
        </p:txBody>
      </p:sp>
      <p:sp>
        <p:nvSpPr>
          <p:cNvPr id="4" name="Slide Number Placeholder 3"/>
          <p:cNvSpPr>
            <a:spLocks noGrp="1"/>
          </p:cNvSpPr>
          <p:nvPr>
            <p:ph type="sldNum" sz="quarter" idx="5"/>
          </p:nvPr>
        </p:nvSpPr>
        <p:spPr/>
        <p:txBody>
          <a:bodyPr/>
          <a:lstStyle/>
          <a:p>
            <a:fld id="{C435B458-30F8-6E4A-A356-69A054C11EC2}" type="slidenum">
              <a:rPr lang="en-US" smtClean="0"/>
              <a:t>14</a:t>
            </a:fld>
            <a:endParaRPr lang="en-US"/>
          </a:p>
        </p:txBody>
      </p:sp>
    </p:spTree>
    <p:extLst>
      <p:ext uri="{BB962C8B-B14F-4D97-AF65-F5344CB8AC3E}">
        <p14:creationId xmlns:p14="http://schemas.microsoft.com/office/powerpoint/2010/main" val="1028263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reports have suggested that over 80% of US education institutions have been victims of cyberattacks.</a:t>
            </a:r>
          </a:p>
          <a:p>
            <a:endParaRPr lang="en-US" dirty="0"/>
          </a:p>
          <a:p>
            <a:r>
              <a:rPr lang="en-US" dirty="0"/>
              <a:t>Large % now carry cyber insurance</a:t>
            </a:r>
          </a:p>
          <a:p>
            <a:endParaRPr lang="en-US" dirty="0"/>
          </a:p>
          <a:p>
            <a:r>
              <a:rPr lang="en-US" dirty="0"/>
              <a:t>Common cyber insurance requirements </a:t>
            </a:r>
          </a:p>
          <a:p>
            <a:endParaRPr lang="en-US" dirty="0"/>
          </a:p>
          <a:p>
            <a:r>
              <a:rPr lang="en-US" dirty="0"/>
              <a:t>i.e., to obtain insurance, campuses have had to step up their IAM game.</a:t>
            </a:r>
          </a:p>
          <a:p>
            <a:endParaRPr lang="en-US" dirty="0"/>
          </a:p>
          <a:p>
            <a:r>
              <a:rPr lang="en-US" dirty="0"/>
              <a:t>Risk: absent clear, detailed, easy to follow R&amp;E guidance, campuses are mostly “buying their way out of this” -&gt; vendor solutions are dictating how things are implemented. </a:t>
            </a:r>
          </a:p>
        </p:txBody>
      </p:sp>
      <p:sp>
        <p:nvSpPr>
          <p:cNvPr id="4" name="Slide Number Placeholder 3"/>
          <p:cNvSpPr>
            <a:spLocks noGrp="1"/>
          </p:cNvSpPr>
          <p:nvPr>
            <p:ph type="sldNum" sz="quarter" idx="5"/>
          </p:nvPr>
        </p:nvSpPr>
        <p:spPr/>
        <p:txBody>
          <a:bodyPr/>
          <a:lstStyle/>
          <a:p>
            <a:fld id="{C435B458-30F8-6E4A-A356-69A054C11EC2}" type="slidenum">
              <a:rPr lang="en-US" smtClean="0"/>
              <a:t>15</a:t>
            </a:fld>
            <a:endParaRPr lang="en-US"/>
          </a:p>
        </p:txBody>
      </p:sp>
    </p:spTree>
    <p:extLst>
      <p:ext uri="{BB962C8B-B14F-4D97-AF65-F5344CB8AC3E}">
        <p14:creationId xmlns:p14="http://schemas.microsoft.com/office/powerpoint/2010/main" val="238224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4174B-3E8B-89A9-3C96-1A1B901BD4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9D19DC-7FCF-F6ED-8A27-EFA0DE8D0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957B27-4A13-1A87-1F6D-B09A63A91A14}"/>
              </a:ext>
            </a:extLst>
          </p:cNvPr>
          <p:cNvSpPr>
            <a:spLocks noGrp="1"/>
          </p:cNvSpPr>
          <p:nvPr>
            <p:ph type="body" idx="1"/>
          </p:nvPr>
        </p:nvSpPr>
        <p:spPr/>
        <p:txBody>
          <a:bodyPr/>
          <a:lstStyle/>
          <a:p>
            <a:r>
              <a:rPr lang="en-US" b="1" dirty="0"/>
              <a:t>IV. The "How": Implementation &amp; Alignment (~6-7 minutes)</a:t>
            </a:r>
          </a:p>
          <a:p>
            <a:endParaRPr lang="en-US" b="1" dirty="0"/>
          </a:p>
          <a:p>
            <a:r>
              <a:rPr lang="en-US" b="1" dirty="0"/>
              <a:t>Slide 10: The REFEDS Assurance Framework (RAF) &amp; IAP-High</a:t>
            </a:r>
            <a:endParaRPr lang="en-US" dirty="0"/>
          </a:p>
          <a:p>
            <a:pPr lvl="1"/>
            <a:r>
              <a:rPr lang="en-US" b="1" dirty="0"/>
              <a:t>Headline:</a:t>
            </a:r>
            <a:r>
              <a:rPr lang="en-US" dirty="0"/>
              <a:t> The Foundation: REFEDS Assurance Framework (RAF) and IAP-High</a:t>
            </a:r>
          </a:p>
          <a:p>
            <a:pPr lvl="1"/>
            <a:r>
              <a:rPr lang="en-US" b="1" dirty="0"/>
              <a:t>Key Points:</a:t>
            </a:r>
            <a:r>
              <a:rPr lang="en-US" dirty="0"/>
              <a:t> </a:t>
            </a:r>
          </a:p>
          <a:p>
            <a:pPr lvl="2"/>
            <a:r>
              <a:rPr lang="en-US" dirty="0"/>
              <a:t>RAF specifies levels of identity assurance and authenticator management.</a:t>
            </a:r>
          </a:p>
          <a:p>
            <a:pPr lvl="2"/>
            <a:r>
              <a:rPr lang="en-US" b="1" dirty="0"/>
              <a:t>IAP-High</a:t>
            </a:r>
            <a:r>
              <a:rPr lang="en-US" dirty="0"/>
              <a:t> (Identity Assurance Profile High) is a specific assertion within RAF that signifies </a:t>
            </a:r>
            <a:r>
              <a:rPr lang="en-US" b="1" dirty="0"/>
              <a:t>Identity Assurance Level 2 (IAL2)</a:t>
            </a:r>
            <a:r>
              <a:rPr lang="en-US" dirty="0"/>
              <a:t> and includes the use of </a:t>
            </a:r>
            <a:r>
              <a:rPr lang="en-US" b="1" dirty="0"/>
              <a:t>phishing-resistant MFA (AAL2/AAL3)</a:t>
            </a:r>
            <a:r>
              <a:rPr lang="en-US" dirty="0"/>
              <a:t>.</a:t>
            </a:r>
          </a:p>
          <a:p>
            <a:pPr lvl="2"/>
            <a:r>
              <a:rPr lang="en-US" dirty="0"/>
              <a:t>This is the signal NIH requires for CADR access.</a:t>
            </a:r>
          </a:p>
          <a:p>
            <a:pPr lvl="1"/>
            <a:r>
              <a:rPr lang="en-US" i="1" dirty="0"/>
              <a:t>Visual:</a:t>
            </a:r>
            <a:r>
              <a:rPr lang="en-US" dirty="0"/>
              <a:t> A simple pyramid or tiered diagram representing RAF levels, with IAP-High prominently highlighted.</a:t>
            </a:r>
          </a:p>
          <a:p>
            <a:endParaRPr lang="en-US" dirty="0"/>
          </a:p>
        </p:txBody>
      </p:sp>
      <p:sp>
        <p:nvSpPr>
          <p:cNvPr id="4" name="Slide Number Placeholder 3">
            <a:extLst>
              <a:ext uri="{FF2B5EF4-FFF2-40B4-BE49-F238E27FC236}">
                <a16:creationId xmlns:a16="http://schemas.microsoft.com/office/drawing/2014/main" id="{AF9C8A59-B64F-4760-0626-E64D974BBF7B}"/>
              </a:ext>
            </a:extLst>
          </p:cNvPr>
          <p:cNvSpPr>
            <a:spLocks noGrp="1"/>
          </p:cNvSpPr>
          <p:nvPr>
            <p:ph type="sldNum" sz="quarter" idx="5"/>
          </p:nvPr>
        </p:nvSpPr>
        <p:spPr/>
        <p:txBody>
          <a:bodyPr/>
          <a:lstStyle/>
          <a:p>
            <a:fld id="{C435B458-30F8-6E4A-A356-69A054C11EC2}" type="slidenum">
              <a:rPr lang="en-US" smtClean="0"/>
              <a:t>16</a:t>
            </a:fld>
            <a:endParaRPr lang="en-US"/>
          </a:p>
        </p:txBody>
      </p:sp>
    </p:spTree>
    <p:extLst>
      <p:ext uri="{BB962C8B-B14F-4D97-AF65-F5344CB8AC3E}">
        <p14:creationId xmlns:p14="http://schemas.microsoft.com/office/powerpoint/2010/main" val="423047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“Everyone’s being pushed to adopt stronger authentication and assurance. But if we each respond in isolation — following different interpretations and vendor paths — we lose the very interoperability that federated identity is built on.</a:t>
            </a:r>
          </a:p>
          <a:p>
            <a:r>
              <a:rPr lang="en-US" sz="1200" b="0" i="0" u="none" strike="noStrike" kern="1200" dirty="0">
                <a:solidFill>
                  <a:schemeClr val="tx1"/>
                </a:solidFill>
                <a:effectLst/>
                <a:latin typeface="+mn-lt"/>
                <a:ea typeface="+mn-ea"/>
                <a:cs typeface="+mn-cs"/>
              </a:rPr>
              <a:t>That’s why we need to work together — to align on policy, clarify implementation, and build guidance that helps us all meet these requirements </a:t>
            </a:r>
            <a:r>
              <a:rPr lang="en-US" sz="1200" b="0" i="1" u="none" strike="noStrike" kern="1200" dirty="0">
                <a:solidFill>
                  <a:schemeClr val="tx1"/>
                </a:solidFill>
                <a:effectLst/>
                <a:latin typeface="+mn-lt"/>
                <a:ea typeface="+mn-ea"/>
                <a:cs typeface="+mn-cs"/>
              </a:rPr>
              <a:t>in a way that works across borders, systems, and communities.</a:t>
            </a:r>
            <a:r>
              <a:rPr lang="en-US" sz="1200" b="0" i="0" u="none" strike="noStrike"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To meet rising global demands for MFA and identity assurance, we must work together — across institutions and borders — to ensure interoperability at the policy level, and to develop precise, implementable guidance for consistent deployment.</a:t>
            </a:r>
          </a:p>
          <a:p>
            <a:endParaRPr lang="en-US" dirty="0"/>
          </a:p>
        </p:txBody>
      </p:sp>
      <p:sp>
        <p:nvSpPr>
          <p:cNvPr id="4" name="Slide Number Placeholder 3"/>
          <p:cNvSpPr>
            <a:spLocks noGrp="1"/>
          </p:cNvSpPr>
          <p:nvPr>
            <p:ph type="sldNum" sz="quarter" idx="5"/>
          </p:nvPr>
        </p:nvSpPr>
        <p:spPr/>
        <p:txBody>
          <a:bodyPr/>
          <a:lstStyle/>
          <a:p>
            <a:fld id="{C435B458-30F8-6E4A-A356-69A054C11EC2}" type="slidenum">
              <a:rPr lang="en-US" smtClean="0"/>
              <a:t>17</a:t>
            </a:fld>
            <a:endParaRPr lang="en-US"/>
          </a:p>
        </p:txBody>
      </p:sp>
    </p:spTree>
    <p:extLst>
      <p:ext uri="{BB962C8B-B14F-4D97-AF65-F5344CB8AC3E}">
        <p14:creationId xmlns:p14="http://schemas.microsoft.com/office/powerpoint/2010/main" val="272719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Session Overview / Why We're Here</a:t>
            </a:r>
            <a:endParaRPr lang="en-US" dirty="0"/>
          </a:p>
          <a:p>
            <a:r>
              <a:rPr lang="en-US" b="1" dirty="0"/>
              <a:t>Headline:</a:t>
            </a:r>
            <a:r>
              <a:rPr lang="en-US" dirty="0"/>
              <a:t> The Evolving Landscape of R&amp;E Identity Assurance</a:t>
            </a:r>
          </a:p>
          <a:p>
            <a:r>
              <a:rPr lang="en-US" b="1" dirty="0"/>
              <a:t>Key Points:</a:t>
            </a:r>
            <a:r>
              <a:rPr lang="en-US" dirty="0"/>
              <a:t> </a:t>
            </a:r>
          </a:p>
          <a:p>
            <a:pPr lvl="1"/>
            <a:r>
              <a:rPr lang="en-US" dirty="0"/>
              <a:t>Increasing demands for strong authentication and verifiable identity assurance.</a:t>
            </a:r>
          </a:p>
          <a:p>
            <a:pPr lvl="1"/>
            <a:r>
              <a:rPr lang="en-US" dirty="0"/>
              <a:t>Driven by evolving research and funding agency requirements (e.g., NIH, NSF).</a:t>
            </a:r>
          </a:p>
          <a:p>
            <a:pPr lvl="1"/>
            <a:r>
              <a:rPr lang="en-US" dirty="0"/>
              <a:t>Focus on how R&amp;E federations are adapting and evolving standards.</a:t>
            </a:r>
          </a:p>
          <a:p>
            <a:r>
              <a:rPr lang="en-US" b="1" dirty="0"/>
              <a:t>What you'll learn today:</a:t>
            </a:r>
            <a:r>
              <a:rPr lang="en-US" dirty="0"/>
              <a:t> </a:t>
            </a:r>
          </a:p>
          <a:p>
            <a:pPr lvl="1"/>
            <a:r>
              <a:rPr lang="en-US" dirty="0"/>
              <a:t>The urgency behind phishing-resistant MFA.</a:t>
            </a:r>
          </a:p>
          <a:p>
            <a:pPr lvl="1"/>
            <a:r>
              <a:rPr lang="en-US" dirty="0"/>
              <a:t>Key definitions and standards from REFEDS.</a:t>
            </a:r>
          </a:p>
          <a:p>
            <a:pPr lvl="1"/>
            <a:r>
              <a:rPr lang="en-US" dirty="0"/>
              <a:t>InCommon's alignment efforts and practical considerations.</a:t>
            </a:r>
          </a:p>
          <a:p>
            <a:pPr lvl="1"/>
            <a:r>
              <a:rPr lang="en-US" dirty="0"/>
              <a:t>How to get involved in shaping the future.</a:t>
            </a:r>
          </a:p>
          <a:p>
            <a:r>
              <a:rPr lang="en-US" i="1" dirty="0"/>
              <a:t>Visual:</a:t>
            </a:r>
            <a:r>
              <a:rPr lang="en-US" dirty="0"/>
              <a:t> A "road ahead" or "growth" metaphor, emphasizing progress and adaptation.</a:t>
            </a:r>
          </a:p>
          <a:p>
            <a:endParaRPr lang="en-US" dirty="0"/>
          </a:p>
        </p:txBody>
      </p:sp>
      <p:sp>
        <p:nvSpPr>
          <p:cNvPr id="4" name="Slide Number Placeholder 3"/>
          <p:cNvSpPr>
            <a:spLocks noGrp="1"/>
          </p:cNvSpPr>
          <p:nvPr>
            <p:ph type="sldNum" sz="quarter" idx="5"/>
          </p:nvPr>
        </p:nvSpPr>
        <p:spPr/>
        <p:txBody>
          <a:bodyPr/>
          <a:lstStyle/>
          <a:p>
            <a:fld id="{C435B458-30F8-6E4A-A356-69A054C11EC2}" type="slidenum">
              <a:rPr lang="en-US" smtClean="0"/>
              <a:t>2</a:t>
            </a:fld>
            <a:endParaRPr lang="en-US"/>
          </a:p>
        </p:txBody>
      </p:sp>
    </p:spTree>
    <p:extLst>
      <p:ext uri="{BB962C8B-B14F-4D97-AF65-F5344CB8AC3E}">
        <p14:creationId xmlns:p14="http://schemas.microsoft.com/office/powerpoint/2010/main" val="127931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 The "Why": Current Challenges &amp; Drivers (~5-6 minutes)</a:t>
            </a:r>
          </a:p>
          <a:p>
            <a:endParaRPr lang="en-US" b="1" dirty="0"/>
          </a:p>
          <a:p>
            <a:endParaRPr lang="en-US" b="1" dirty="0"/>
          </a:p>
          <a:p>
            <a:r>
              <a:rPr lang="en-US" b="1" dirty="0"/>
              <a:t>Slide 3: The Threat Landscape: Why "Good Enough" Isn't Enough</a:t>
            </a:r>
            <a:endParaRPr lang="en-US" dirty="0"/>
          </a:p>
          <a:p>
            <a:pPr lvl="1"/>
            <a:r>
              <a:rPr lang="en-US" b="1" dirty="0"/>
              <a:t>Headline:</a:t>
            </a:r>
            <a:r>
              <a:rPr lang="en-US" dirty="0"/>
              <a:t> The Evolving Threat: Why "Good Enough" MFA Isn't Enough Anymore</a:t>
            </a:r>
          </a:p>
          <a:p>
            <a:pPr lvl="1"/>
            <a:r>
              <a:rPr lang="en-US" b="1" dirty="0"/>
              <a:t>Key Points:</a:t>
            </a:r>
            <a:r>
              <a:rPr lang="en-US" dirty="0"/>
              <a:t> </a:t>
            </a:r>
          </a:p>
          <a:p>
            <a:pPr lvl="2"/>
            <a:r>
              <a:rPr lang="en-US" dirty="0"/>
              <a:t>Rise of </a:t>
            </a:r>
            <a:r>
              <a:rPr lang="en-US" b="1" dirty="0"/>
              <a:t>sophisticated phishing attacks</a:t>
            </a:r>
            <a:r>
              <a:rPr lang="en-US" dirty="0"/>
              <a:t> (credential harvesting, MFA bypass).</a:t>
            </a:r>
          </a:p>
          <a:p>
            <a:pPr lvl="2"/>
            <a:r>
              <a:rPr lang="en-US" dirty="0"/>
              <a:t>Vulnerabilities in traditional MFA (SMS OTP, push notifications susceptible to social engineering).</a:t>
            </a:r>
          </a:p>
          <a:p>
            <a:pPr lvl="2"/>
            <a:r>
              <a:rPr lang="en-US" dirty="0"/>
              <a:t>Significant impact on research data, intellectual property, and institutional reputation.</a:t>
            </a:r>
          </a:p>
          <a:p>
            <a:pPr lvl="1"/>
            <a:r>
              <a:rPr lang="en-US" i="1" dirty="0"/>
              <a:t>Visual:</a:t>
            </a:r>
            <a:r>
              <a:rPr lang="en-US" dirty="0"/>
              <a:t> Simple icons representing phishing, a compromised lock, and data loss.</a:t>
            </a:r>
          </a:p>
          <a:p>
            <a:endParaRPr lang="en-US" dirty="0"/>
          </a:p>
          <a:p>
            <a:endParaRPr lang="en-US" dirty="0"/>
          </a:p>
        </p:txBody>
      </p:sp>
      <p:sp>
        <p:nvSpPr>
          <p:cNvPr id="4" name="Slide Number Placeholder 3"/>
          <p:cNvSpPr>
            <a:spLocks noGrp="1"/>
          </p:cNvSpPr>
          <p:nvPr>
            <p:ph type="sldNum" sz="quarter" idx="5"/>
          </p:nvPr>
        </p:nvSpPr>
        <p:spPr/>
        <p:txBody>
          <a:bodyPr/>
          <a:lstStyle/>
          <a:p>
            <a:fld id="{C435B458-30F8-6E4A-A356-69A054C11EC2}" type="slidenum">
              <a:rPr lang="en-US" smtClean="0"/>
              <a:t>3</a:t>
            </a:fld>
            <a:endParaRPr lang="en-US"/>
          </a:p>
        </p:txBody>
      </p:sp>
    </p:spTree>
    <p:extLst>
      <p:ext uri="{BB962C8B-B14F-4D97-AF65-F5344CB8AC3E}">
        <p14:creationId xmlns:p14="http://schemas.microsoft.com/office/powerpoint/2010/main" val="343236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B57D6-051B-00D9-5C51-F92168862D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BF6958-141A-BD90-8FA2-EC4581B89D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E856-213D-C8DB-BDD3-C19FBF09EF3F}"/>
              </a:ext>
            </a:extLst>
          </p:cNvPr>
          <p:cNvSpPr>
            <a:spLocks noGrp="1"/>
          </p:cNvSpPr>
          <p:nvPr>
            <p:ph type="body" idx="1"/>
          </p:nvPr>
        </p:nvSpPr>
        <p:spPr/>
        <p:txBody>
          <a:bodyPr/>
          <a:lstStyle/>
          <a:p>
            <a:endParaRPr lang="en-US" dirty="0"/>
          </a:p>
          <a:p>
            <a:pPr fontAlgn="base"/>
            <a:r>
              <a:rPr lang="en-US" sz="1200" dirty="0">
                <a:solidFill>
                  <a:srgbClr val="2A3861"/>
                </a:solidFill>
              </a:rPr>
              <a:t>Access to:</a:t>
            </a:r>
          </a:p>
          <a:p>
            <a:pPr fontAlgn="base"/>
            <a:endParaRPr lang="en-US" sz="1200" dirty="0">
              <a:solidFill>
                <a:srgbClr val="2A3861"/>
              </a:solidFill>
            </a:endParaRPr>
          </a:p>
          <a:p>
            <a:pPr marL="342900" indent="-342900" fontAlgn="base">
              <a:buFont typeface="Arial" panose="020B0604020202020204" pitchFamily="34" charset="0"/>
              <a:buChar char="•"/>
            </a:pPr>
            <a:r>
              <a:rPr lang="en-US" sz="1200" dirty="0">
                <a:solidFill>
                  <a:srgbClr val="2A3861"/>
                </a:solidFill>
              </a:rPr>
              <a:t>controlled datasets</a:t>
            </a:r>
          </a:p>
          <a:p>
            <a:pPr marL="342900" indent="-342900" fontAlgn="base">
              <a:buFont typeface="Arial" panose="020B0604020202020204" pitchFamily="34" charset="0"/>
              <a:buChar char="•"/>
            </a:pPr>
            <a:r>
              <a:rPr lang="en-US" sz="1200" b="0" i="0" u="none" strike="noStrike" dirty="0">
                <a:solidFill>
                  <a:srgbClr val="2A3861"/>
                </a:solidFill>
                <a:effectLst/>
              </a:rPr>
              <a:t>student information</a:t>
            </a:r>
          </a:p>
          <a:p>
            <a:pPr marL="342900" indent="-342900" fontAlgn="base">
              <a:buFont typeface="Arial" panose="020B0604020202020204" pitchFamily="34" charset="0"/>
              <a:buChar char="•"/>
            </a:pPr>
            <a:r>
              <a:rPr lang="en-US" sz="1200" dirty="0">
                <a:solidFill>
                  <a:srgbClr val="2A3861"/>
                </a:solidFill>
              </a:rPr>
              <a:t>research administration portals</a:t>
            </a:r>
          </a:p>
          <a:p>
            <a:pPr marL="342900" indent="-342900" fontAlgn="base">
              <a:buFont typeface="Arial" panose="020B0604020202020204" pitchFamily="34" charset="0"/>
              <a:buChar char="•"/>
            </a:pPr>
            <a:endParaRPr lang="en-US" sz="1200" dirty="0">
              <a:solidFill>
                <a:srgbClr val="2A3861"/>
              </a:solidFill>
            </a:endParaRPr>
          </a:p>
          <a:p>
            <a:pPr fontAlgn="base"/>
            <a:r>
              <a:rPr lang="en-US" sz="1200" dirty="0">
                <a:solidFill>
                  <a:srgbClr val="2A3861"/>
                </a:solidFill>
              </a:rPr>
              <a:t>Needs:</a:t>
            </a:r>
          </a:p>
          <a:p>
            <a:pPr marL="342900" indent="-342900" fontAlgn="base">
              <a:buFont typeface="Arial" panose="020B0604020202020204" pitchFamily="34" charset="0"/>
              <a:buChar char="•"/>
            </a:pPr>
            <a:endParaRPr lang="en-US" sz="1200" b="0" i="0" u="none" strike="noStrike" dirty="0">
              <a:solidFill>
                <a:srgbClr val="2A3861"/>
              </a:solidFill>
              <a:effectLst/>
            </a:endParaRPr>
          </a:p>
          <a:p>
            <a:pPr marL="342900" indent="-342900" fontAlgn="base">
              <a:buFont typeface="Arial" panose="020B0604020202020204" pitchFamily="34" charset="0"/>
              <a:buChar char="•"/>
            </a:pPr>
            <a:r>
              <a:rPr lang="en-US" sz="1200" dirty="0">
                <a:solidFill>
                  <a:srgbClr val="2A3861"/>
                </a:solidFill>
              </a:rPr>
              <a:t>multi-factor authentication</a:t>
            </a:r>
          </a:p>
          <a:p>
            <a:pPr marL="342900" indent="-342900" fontAlgn="base">
              <a:buFont typeface="Arial" panose="020B0604020202020204" pitchFamily="34" charset="0"/>
              <a:buChar char="•"/>
            </a:pPr>
            <a:r>
              <a:rPr lang="en-US" sz="1200" dirty="0">
                <a:solidFill>
                  <a:srgbClr val="2A3861"/>
                </a:solidFill>
              </a:rPr>
              <a:t>stronger identity assurance</a:t>
            </a:r>
          </a:p>
          <a:p>
            <a:pPr marL="342900" indent="-342900" fontAlgn="base">
              <a:buFont typeface="Arial" panose="020B0604020202020204" pitchFamily="34" charset="0"/>
              <a:buChar char="•"/>
            </a:pPr>
            <a:r>
              <a:rPr lang="en-US" sz="1200" dirty="0">
                <a:solidFill>
                  <a:srgbClr val="2A3861"/>
                </a:solidFill>
              </a:rPr>
              <a:t>data protection </a:t>
            </a:r>
          </a:p>
          <a:p>
            <a:endParaRPr lang="en-US" dirty="0"/>
          </a:p>
        </p:txBody>
      </p:sp>
      <p:sp>
        <p:nvSpPr>
          <p:cNvPr id="4" name="Slide Number Placeholder 3">
            <a:extLst>
              <a:ext uri="{FF2B5EF4-FFF2-40B4-BE49-F238E27FC236}">
                <a16:creationId xmlns:a16="http://schemas.microsoft.com/office/drawing/2014/main" id="{6F880B09-EAEF-2FA2-266E-77B23517265E}"/>
              </a:ext>
            </a:extLst>
          </p:cNvPr>
          <p:cNvSpPr>
            <a:spLocks noGrp="1"/>
          </p:cNvSpPr>
          <p:nvPr>
            <p:ph type="sldNum" sz="quarter" idx="5"/>
          </p:nvPr>
        </p:nvSpPr>
        <p:spPr/>
        <p:txBody>
          <a:bodyPr/>
          <a:lstStyle/>
          <a:p>
            <a:fld id="{C435B458-30F8-6E4A-A356-69A054C11EC2}" type="slidenum">
              <a:rPr lang="en-US" smtClean="0"/>
              <a:t>4</a:t>
            </a:fld>
            <a:endParaRPr lang="en-US"/>
          </a:p>
        </p:txBody>
      </p:sp>
    </p:spTree>
    <p:extLst>
      <p:ext uri="{BB962C8B-B14F-4D97-AF65-F5344CB8AC3E}">
        <p14:creationId xmlns:p14="http://schemas.microsoft.com/office/powerpoint/2010/main" val="26294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8F43B-B445-53EA-5273-7FA6616E27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50D20-A7B5-38D2-43F9-AC92B799E4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3E569-7E15-E5FA-F0B7-728988C185B5}"/>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031BF28D-5E26-7784-E4D7-22F6204F7567}"/>
              </a:ext>
            </a:extLst>
          </p:cNvPr>
          <p:cNvSpPr>
            <a:spLocks noGrp="1"/>
          </p:cNvSpPr>
          <p:nvPr>
            <p:ph type="sldNum" sz="quarter" idx="5"/>
          </p:nvPr>
        </p:nvSpPr>
        <p:spPr/>
        <p:txBody>
          <a:bodyPr/>
          <a:lstStyle/>
          <a:p>
            <a:fld id="{C435B458-30F8-6E4A-A356-69A054C11EC2}" type="slidenum">
              <a:rPr lang="en-US" smtClean="0"/>
              <a:t>5</a:t>
            </a:fld>
            <a:endParaRPr lang="en-US"/>
          </a:p>
        </p:txBody>
      </p:sp>
    </p:spTree>
    <p:extLst>
      <p:ext uri="{BB962C8B-B14F-4D97-AF65-F5344CB8AC3E}">
        <p14:creationId xmlns:p14="http://schemas.microsoft.com/office/powerpoint/2010/main" val="195302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1EF9C-11E5-CF20-14EC-2EDAAD9BED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B9DD1-0735-8CAC-7F0B-7633EC3C24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50B95-4117-444D-7B19-286054F3BE2D}"/>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C995702-49A0-E0D5-2C4E-7A678F3C1FF7}"/>
              </a:ext>
            </a:extLst>
          </p:cNvPr>
          <p:cNvSpPr>
            <a:spLocks noGrp="1"/>
          </p:cNvSpPr>
          <p:nvPr>
            <p:ph type="sldNum" sz="quarter" idx="5"/>
          </p:nvPr>
        </p:nvSpPr>
        <p:spPr/>
        <p:txBody>
          <a:bodyPr/>
          <a:lstStyle/>
          <a:p>
            <a:fld id="{C435B458-30F8-6E4A-A356-69A054C11EC2}" type="slidenum">
              <a:rPr lang="en-US" smtClean="0"/>
              <a:t>6</a:t>
            </a:fld>
            <a:endParaRPr lang="en-US"/>
          </a:p>
        </p:txBody>
      </p:sp>
    </p:spTree>
    <p:extLst>
      <p:ext uri="{BB962C8B-B14F-4D97-AF65-F5344CB8AC3E}">
        <p14:creationId xmlns:p14="http://schemas.microsoft.com/office/powerpoint/2010/main" val="1139372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46EF7-EE8F-249E-2E36-03C9FA4F6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D6077-5F7D-03FE-0A4C-2D8F4C806C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BD018-B7BA-D865-978C-EA54EC17B10E}"/>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6A139921-5BF1-AF54-BA9C-1C15CB8E0909}"/>
              </a:ext>
            </a:extLst>
          </p:cNvPr>
          <p:cNvSpPr>
            <a:spLocks noGrp="1"/>
          </p:cNvSpPr>
          <p:nvPr>
            <p:ph type="sldNum" sz="quarter" idx="5"/>
          </p:nvPr>
        </p:nvSpPr>
        <p:spPr/>
        <p:txBody>
          <a:bodyPr/>
          <a:lstStyle/>
          <a:p>
            <a:fld id="{C435B458-30F8-6E4A-A356-69A054C11EC2}" type="slidenum">
              <a:rPr lang="en-US" smtClean="0"/>
              <a:t>7</a:t>
            </a:fld>
            <a:endParaRPr lang="en-US"/>
          </a:p>
        </p:txBody>
      </p:sp>
    </p:spTree>
    <p:extLst>
      <p:ext uri="{BB962C8B-B14F-4D97-AF65-F5344CB8AC3E}">
        <p14:creationId xmlns:p14="http://schemas.microsoft.com/office/powerpoint/2010/main" val="599275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E9F3E-E950-7E96-B780-2CC1FDA148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BDC40-7AB5-929E-AF0C-A9E26AFEA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5499B9-4817-1C31-F6A4-10B6945941C9}"/>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26417547-F10E-7723-5489-B8CA36515B7A}"/>
              </a:ext>
            </a:extLst>
          </p:cNvPr>
          <p:cNvSpPr>
            <a:spLocks noGrp="1"/>
          </p:cNvSpPr>
          <p:nvPr>
            <p:ph type="sldNum" sz="quarter" idx="5"/>
          </p:nvPr>
        </p:nvSpPr>
        <p:spPr/>
        <p:txBody>
          <a:bodyPr/>
          <a:lstStyle/>
          <a:p>
            <a:fld id="{C435B458-30F8-6E4A-A356-69A054C11EC2}" type="slidenum">
              <a:rPr lang="en-US" smtClean="0"/>
              <a:t>8</a:t>
            </a:fld>
            <a:endParaRPr lang="en-US"/>
          </a:p>
        </p:txBody>
      </p:sp>
    </p:spTree>
    <p:extLst>
      <p:ext uri="{BB962C8B-B14F-4D97-AF65-F5344CB8AC3E}">
        <p14:creationId xmlns:p14="http://schemas.microsoft.com/office/powerpoint/2010/main" val="1718909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86A2C-BEE9-84E3-C02C-2D6A1244A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8C5392-B05E-D2EF-8A1B-B369AD58D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C248C-8220-48AB-1E84-345E12D148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F72C41-9C2E-E98E-A5CA-4DACC5E13F40}"/>
              </a:ext>
            </a:extLst>
          </p:cNvPr>
          <p:cNvSpPr>
            <a:spLocks noGrp="1"/>
          </p:cNvSpPr>
          <p:nvPr>
            <p:ph type="sldNum" sz="quarter" idx="5"/>
          </p:nvPr>
        </p:nvSpPr>
        <p:spPr/>
        <p:txBody>
          <a:bodyPr/>
          <a:lstStyle/>
          <a:p>
            <a:fld id="{C435B458-30F8-6E4A-A356-69A054C11EC2}" type="slidenum">
              <a:rPr lang="en-US" smtClean="0"/>
              <a:t>9</a:t>
            </a:fld>
            <a:endParaRPr lang="en-US"/>
          </a:p>
        </p:txBody>
      </p:sp>
    </p:spTree>
    <p:extLst>
      <p:ext uri="{BB962C8B-B14F-4D97-AF65-F5344CB8AC3E}">
        <p14:creationId xmlns:p14="http://schemas.microsoft.com/office/powerpoint/2010/main" val="403891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F35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675A-4166-C1B3-7E34-0AEE60D8B9C7}"/>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Neue Haas Grotesk Text Pro" panose="020B05040202020202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4216EDD6-A21A-78E6-9255-E78DB50A3D9E}"/>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Neue Haas Grotesk Text Pro"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26AB6FC-E0E9-61EE-B433-753BC6816D94}"/>
              </a:ext>
            </a:extLst>
          </p:cNvPr>
          <p:cNvSpPr>
            <a:spLocks noGrp="1"/>
          </p:cNvSpPr>
          <p:nvPr>
            <p:ph type="dt" sz="half" idx="10"/>
          </p:nvPr>
        </p:nvSpPr>
        <p:spPr/>
        <p:txBody>
          <a:bodyPr/>
          <a:lstStyle/>
          <a:p>
            <a:pPr algn="r"/>
            <a:fld id="{3F9AFA87-1417-4992-ABD9-27C3BC8CC883}" type="datetimeFigureOut">
              <a:rPr lang="en-US" smtClean="0"/>
              <a:pPr algn="r"/>
              <a:t>5/29/25</a:t>
            </a:fld>
            <a:endParaRPr lang="en-US" dirty="0"/>
          </a:p>
        </p:txBody>
      </p:sp>
      <p:sp>
        <p:nvSpPr>
          <p:cNvPr id="5" name="Footer Placeholder 4">
            <a:extLst>
              <a:ext uri="{FF2B5EF4-FFF2-40B4-BE49-F238E27FC236}">
                <a16:creationId xmlns:a16="http://schemas.microsoft.com/office/drawing/2014/main" id="{53F0E565-7FC2-CB14-E00B-9614B21D0CD5}"/>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959E1ED0-4E38-B1DE-642E-4AEBC7C82D8C}"/>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79951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EFE5A-0DB9-12A6-8BF3-EB7DAFE90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024C9-34A5-5C52-9373-F0433FFE49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21E9A-33C5-1A91-3DB2-3BDF9B872B4C}"/>
              </a:ext>
            </a:extLst>
          </p:cNvPr>
          <p:cNvSpPr>
            <a:spLocks noGrp="1"/>
          </p:cNvSpPr>
          <p:nvPr>
            <p:ph type="dt" sz="half" idx="10"/>
          </p:nvPr>
        </p:nvSpPr>
        <p:spPr/>
        <p:txBody>
          <a:bodyPr/>
          <a:lstStyle/>
          <a:p>
            <a:fld id="{3F9AFA87-1417-4992-ABD9-27C3BC8CC883}" type="datetimeFigureOut">
              <a:rPr lang="en-US" smtClean="0"/>
              <a:t>5/29/25</a:t>
            </a:fld>
            <a:endParaRPr lang="en-US"/>
          </a:p>
        </p:txBody>
      </p:sp>
      <p:sp>
        <p:nvSpPr>
          <p:cNvPr id="5" name="Footer Placeholder 4">
            <a:extLst>
              <a:ext uri="{FF2B5EF4-FFF2-40B4-BE49-F238E27FC236}">
                <a16:creationId xmlns:a16="http://schemas.microsoft.com/office/drawing/2014/main" id="{9AD48050-9D7A-B481-4278-0B9F89033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B44CB-12F1-C7EA-3A3D-29F03749612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84110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DAF159-FD36-6168-AD58-C2D442D20E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C37BFD-5426-DB91-7B34-96DACA0714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98128D-93E8-4158-183C-E70157100B58}"/>
              </a:ext>
            </a:extLst>
          </p:cNvPr>
          <p:cNvSpPr>
            <a:spLocks noGrp="1"/>
          </p:cNvSpPr>
          <p:nvPr>
            <p:ph type="dt" sz="half" idx="10"/>
          </p:nvPr>
        </p:nvSpPr>
        <p:spPr/>
        <p:txBody>
          <a:bodyPr/>
          <a:lstStyle/>
          <a:p>
            <a:fld id="{3F9AFA87-1417-4992-ABD9-27C3BC8CC883}" type="datetimeFigureOut">
              <a:rPr lang="en-US" smtClean="0"/>
              <a:t>5/29/25</a:t>
            </a:fld>
            <a:endParaRPr lang="en-US"/>
          </a:p>
        </p:txBody>
      </p:sp>
      <p:sp>
        <p:nvSpPr>
          <p:cNvPr id="5" name="Footer Placeholder 4">
            <a:extLst>
              <a:ext uri="{FF2B5EF4-FFF2-40B4-BE49-F238E27FC236}">
                <a16:creationId xmlns:a16="http://schemas.microsoft.com/office/drawing/2014/main" id="{EBFBCC73-C608-7295-79F6-2988042AD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08670-5982-F030-DD1D-6E22D50798F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73672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0E8E-A123-DA25-ADFD-40C8AF6C5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47FB57-67EA-D67B-4064-05521CF762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8B526-B679-C445-84F6-396B54E022E6}"/>
              </a:ext>
            </a:extLst>
          </p:cNvPr>
          <p:cNvSpPr>
            <a:spLocks noGrp="1"/>
          </p:cNvSpPr>
          <p:nvPr>
            <p:ph type="dt" sz="half" idx="10"/>
          </p:nvPr>
        </p:nvSpPr>
        <p:spPr/>
        <p:txBody>
          <a:bodyPr/>
          <a:lstStyle/>
          <a:p>
            <a:fld id="{3F9AFA87-1417-4992-ABD9-27C3BC8CC883}" type="datetimeFigureOut">
              <a:rPr lang="en-US" smtClean="0"/>
              <a:t>5/29/25</a:t>
            </a:fld>
            <a:endParaRPr lang="en-US"/>
          </a:p>
        </p:txBody>
      </p:sp>
      <p:sp>
        <p:nvSpPr>
          <p:cNvPr id="5" name="Footer Placeholder 4">
            <a:extLst>
              <a:ext uri="{FF2B5EF4-FFF2-40B4-BE49-F238E27FC236}">
                <a16:creationId xmlns:a16="http://schemas.microsoft.com/office/drawing/2014/main" id="{7B85752E-0D1F-E795-C52C-7F084C7B6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6BCD5-53B7-6CBA-853D-67FAE4F2B93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895108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78A-EBF1-C971-C83B-FB3A4EDC94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6A7008-4D01-E823-0C20-BDA3D56AC5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E2624E-27AC-8E7B-5A30-E025764D55C4}"/>
              </a:ext>
            </a:extLst>
          </p:cNvPr>
          <p:cNvSpPr>
            <a:spLocks noGrp="1"/>
          </p:cNvSpPr>
          <p:nvPr>
            <p:ph type="dt" sz="half" idx="10"/>
          </p:nvPr>
        </p:nvSpPr>
        <p:spPr/>
        <p:txBody>
          <a:bodyPr/>
          <a:lstStyle/>
          <a:p>
            <a:fld id="{3F9AFA87-1417-4992-ABD9-27C3BC8CC883}" type="datetimeFigureOut">
              <a:rPr lang="en-US" smtClean="0"/>
              <a:t>5/29/25</a:t>
            </a:fld>
            <a:endParaRPr lang="en-US"/>
          </a:p>
        </p:txBody>
      </p:sp>
      <p:sp>
        <p:nvSpPr>
          <p:cNvPr id="5" name="Footer Placeholder 4">
            <a:extLst>
              <a:ext uri="{FF2B5EF4-FFF2-40B4-BE49-F238E27FC236}">
                <a16:creationId xmlns:a16="http://schemas.microsoft.com/office/drawing/2014/main" id="{1CC74BEC-B2F2-A8A5-A745-1F2B32696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22606-EE60-EC34-9F7B-C0E3F6A80EA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59982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55AB-C33F-B3CE-E60C-5BCE6D787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1AEB-822C-63D5-CFA0-096C082476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7357D9-7A2E-70DA-AEF8-514C957443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8D81D2-0EAB-FA6C-E603-1198AF9FC9FC}"/>
              </a:ext>
            </a:extLst>
          </p:cNvPr>
          <p:cNvSpPr>
            <a:spLocks noGrp="1"/>
          </p:cNvSpPr>
          <p:nvPr>
            <p:ph type="dt" sz="half" idx="10"/>
          </p:nvPr>
        </p:nvSpPr>
        <p:spPr/>
        <p:txBody>
          <a:bodyPr/>
          <a:lstStyle/>
          <a:p>
            <a:fld id="{3F9AFA87-1417-4992-ABD9-27C3BC8CC883}" type="datetimeFigureOut">
              <a:rPr lang="en-US" smtClean="0"/>
              <a:t>5/29/25</a:t>
            </a:fld>
            <a:endParaRPr lang="en-US" dirty="0"/>
          </a:p>
        </p:txBody>
      </p:sp>
      <p:sp>
        <p:nvSpPr>
          <p:cNvPr id="6" name="Footer Placeholder 5">
            <a:extLst>
              <a:ext uri="{FF2B5EF4-FFF2-40B4-BE49-F238E27FC236}">
                <a16:creationId xmlns:a16="http://schemas.microsoft.com/office/drawing/2014/main" id="{A3DCD181-7A8B-7782-13F3-D920718291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FCBFDC-613E-2BF9-2AC4-A8F797F5E009}"/>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99375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F0A8-6244-5F2E-BAAE-C729279D76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2F9A93-DA70-4933-0480-D43A13656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5D3F18-BE82-A9D9-ADAF-053278877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A63C09-01F8-B9BA-E702-B26B677A3B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5108B5-C13B-43BC-6D90-2C6756652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4C8AF9-A73B-0A66-55E9-F82A6465DD3C}"/>
              </a:ext>
            </a:extLst>
          </p:cNvPr>
          <p:cNvSpPr>
            <a:spLocks noGrp="1"/>
          </p:cNvSpPr>
          <p:nvPr>
            <p:ph type="dt" sz="half" idx="10"/>
          </p:nvPr>
        </p:nvSpPr>
        <p:spPr/>
        <p:txBody>
          <a:bodyPr/>
          <a:lstStyle/>
          <a:p>
            <a:fld id="{3F9AFA87-1417-4992-ABD9-27C3BC8CC883}" type="datetimeFigureOut">
              <a:rPr lang="en-US" smtClean="0"/>
              <a:t>5/29/25</a:t>
            </a:fld>
            <a:endParaRPr lang="en-US"/>
          </a:p>
        </p:txBody>
      </p:sp>
      <p:sp>
        <p:nvSpPr>
          <p:cNvPr id="8" name="Footer Placeholder 7">
            <a:extLst>
              <a:ext uri="{FF2B5EF4-FFF2-40B4-BE49-F238E27FC236}">
                <a16:creationId xmlns:a16="http://schemas.microsoft.com/office/drawing/2014/main" id="{71C7A9F5-C787-8208-8083-8CB1551EE6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45ABBF-3BAF-D3E5-A7FB-8D8AE793DE60}"/>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0727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41E70-D036-D067-8E02-40BE37AD7B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7AC74C-A59F-5E70-6F60-9FC2EC18914A}"/>
              </a:ext>
            </a:extLst>
          </p:cNvPr>
          <p:cNvSpPr>
            <a:spLocks noGrp="1"/>
          </p:cNvSpPr>
          <p:nvPr>
            <p:ph type="dt" sz="half" idx="10"/>
          </p:nvPr>
        </p:nvSpPr>
        <p:spPr/>
        <p:txBody>
          <a:bodyPr/>
          <a:lstStyle/>
          <a:p>
            <a:fld id="{3F9AFA87-1417-4992-ABD9-27C3BC8CC883}" type="datetimeFigureOut">
              <a:rPr lang="en-US" smtClean="0"/>
              <a:t>5/29/25</a:t>
            </a:fld>
            <a:endParaRPr lang="en-US"/>
          </a:p>
        </p:txBody>
      </p:sp>
      <p:sp>
        <p:nvSpPr>
          <p:cNvPr id="4" name="Footer Placeholder 3">
            <a:extLst>
              <a:ext uri="{FF2B5EF4-FFF2-40B4-BE49-F238E27FC236}">
                <a16:creationId xmlns:a16="http://schemas.microsoft.com/office/drawing/2014/main" id="{E8A979F4-5AC4-DFC1-9130-5831047611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DDD1E-6A14-C955-4826-9E1929611EE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976251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52312-F1FB-F8B1-19A4-60A4F458E64C}"/>
              </a:ext>
            </a:extLst>
          </p:cNvPr>
          <p:cNvSpPr>
            <a:spLocks noGrp="1"/>
          </p:cNvSpPr>
          <p:nvPr>
            <p:ph type="dt" sz="half" idx="10"/>
          </p:nvPr>
        </p:nvSpPr>
        <p:spPr/>
        <p:txBody>
          <a:bodyPr/>
          <a:lstStyle/>
          <a:p>
            <a:fld id="{3F9AFA87-1417-4992-ABD9-27C3BC8CC883}" type="datetimeFigureOut">
              <a:rPr lang="en-US" smtClean="0"/>
              <a:t>5/29/25</a:t>
            </a:fld>
            <a:endParaRPr lang="en-US"/>
          </a:p>
        </p:txBody>
      </p:sp>
      <p:sp>
        <p:nvSpPr>
          <p:cNvPr id="3" name="Footer Placeholder 2">
            <a:extLst>
              <a:ext uri="{FF2B5EF4-FFF2-40B4-BE49-F238E27FC236}">
                <a16:creationId xmlns:a16="http://schemas.microsoft.com/office/drawing/2014/main" id="{F912B4CF-A7EB-E441-83D2-371514AB00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FDFAFD-6394-073A-8EA2-121D39CF580B}"/>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0283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90753-E6B2-7617-2CE5-8CA303B7D7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A7E6DB-6BA9-AC7A-95AA-EB50EDE08D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1223AA-6893-44D8-014F-57396C9ED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A0612-B80A-56EC-6863-D4EBA66985FC}"/>
              </a:ext>
            </a:extLst>
          </p:cNvPr>
          <p:cNvSpPr>
            <a:spLocks noGrp="1"/>
          </p:cNvSpPr>
          <p:nvPr>
            <p:ph type="dt" sz="half" idx="10"/>
          </p:nvPr>
        </p:nvSpPr>
        <p:spPr/>
        <p:txBody>
          <a:bodyPr/>
          <a:lstStyle/>
          <a:p>
            <a:fld id="{3F9AFA87-1417-4992-ABD9-27C3BC8CC883}" type="datetimeFigureOut">
              <a:rPr lang="en-US" smtClean="0"/>
              <a:t>5/29/25</a:t>
            </a:fld>
            <a:endParaRPr lang="en-US"/>
          </a:p>
        </p:txBody>
      </p:sp>
      <p:sp>
        <p:nvSpPr>
          <p:cNvPr id="6" name="Footer Placeholder 5">
            <a:extLst>
              <a:ext uri="{FF2B5EF4-FFF2-40B4-BE49-F238E27FC236}">
                <a16:creationId xmlns:a16="http://schemas.microsoft.com/office/drawing/2014/main" id="{BFE62B38-809C-1746-DA62-4D98BDD01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3F472-D671-B770-F125-139913D8595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35573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6184-87B0-D194-FC09-A02D0F5CC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26050C-2ED2-77F4-5C24-0CCFF575B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FFEFE4-597E-4EA7-2FBD-EDCE99C30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91182-934B-935D-42CC-F73EB4A4DC08}"/>
              </a:ext>
            </a:extLst>
          </p:cNvPr>
          <p:cNvSpPr>
            <a:spLocks noGrp="1"/>
          </p:cNvSpPr>
          <p:nvPr>
            <p:ph type="dt" sz="half" idx="10"/>
          </p:nvPr>
        </p:nvSpPr>
        <p:spPr/>
        <p:txBody>
          <a:bodyPr/>
          <a:lstStyle/>
          <a:p>
            <a:fld id="{3F9AFA87-1417-4992-ABD9-27C3BC8CC883}" type="datetimeFigureOut">
              <a:rPr lang="en-US" smtClean="0"/>
              <a:t>5/29/25</a:t>
            </a:fld>
            <a:endParaRPr lang="en-US"/>
          </a:p>
        </p:txBody>
      </p:sp>
      <p:sp>
        <p:nvSpPr>
          <p:cNvPr id="6" name="Footer Placeholder 5">
            <a:extLst>
              <a:ext uri="{FF2B5EF4-FFF2-40B4-BE49-F238E27FC236}">
                <a16:creationId xmlns:a16="http://schemas.microsoft.com/office/drawing/2014/main" id="{C400E312-3453-C17B-E577-28F6AD7C04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A6FFE-989B-48B4-67AA-90556E0BF21D}"/>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95342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5954A3-5F3A-3864-8216-A18BB482E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4353288-5FF9-571C-55DC-F61BE0576E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1F8CB-24CE-ED7E-1B8D-A8EF02D06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Aptos" panose="020B0004020202020204" pitchFamily="34" charset="0"/>
              </a:defRPr>
            </a:lvl1pPr>
          </a:lstStyle>
          <a:p>
            <a:pPr algn="r"/>
            <a:fld id="{3F9AFA87-1417-4992-ABD9-27C3BC8CC883}" type="datetimeFigureOut">
              <a:rPr lang="en-US" smtClean="0"/>
              <a:pPr algn="r"/>
              <a:t>5/29/25</a:t>
            </a:fld>
            <a:endParaRPr lang="en-US" dirty="0"/>
          </a:p>
        </p:txBody>
      </p:sp>
      <p:sp>
        <p:nvSpPr>
          <p:cNvPr id="5" name="Footer Placeholder 4">
            <a:extLst>
              <a:ext uri="{FF2B5EF4-FFF2-40B4-BE49-F238E27FC236}">
                <a16:creationId xmlns:a16="http://schemas.microsoft.com/office/drawing/2014/main" id="{776E0781-E856-4A9A-95B1-BC672F2234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Aptos" panose="020B0004020202020204" pitchFamily="34" charset="0"/>
              </a:defRPr>
            </a:lvl1pPr>
          </a:lstStyle>
          <a:p>
            <a:endParaRPr lang="en-US" sz="1000" dirty="0"/>
          </a:p>
        </p:txBody>
      </p:sp>
      <p:sp>
        <p:nvSpPr>
          <p:cNvPr id="6" name="Slide Number Placeholder 5">
            <a:extLst>
              <a:ext uri="{FF2B5EF4-FFF2-40B4-BE49-F238E27FC236}">
                <a16:creationId xmlns:a16="http://schemas.microsoft.com/office/drawing/2014/main" id="{E34CBCD6-6CF2-73B1-C28A-FB4D0FA6E2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73230245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800" b="0" i="0"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hyperlink" Target="https://spaces.at.internet2.edu/display/aawg/Consultation+for+the+2024+Assured+Access+Working+Group+Repor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new.nsf.gov/funding/information/dcl-multifactor-authentication-implementation-researchgov" TargetMode="External"/><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ocs.google.com/document/d/19GswmRlvUtKYRU5RlcmA0xLFxpDa8Eye3W9wR95mXQo/" TargetMode="External"/><Relationship Id="rId5" Type="http://schemas.openxmlformats.org/officeDocument/2006/relationships/image" Target="../media/image15.png"/><Relationship Id="rId4" Type="http://schemas.openxmlformats.org/officeDocument/2006/relationships/hyperlink" Target="https://refeds.org/a/299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wiki.refeds.org/display/GROUPS/MFA+Subgroup" TargetMode="External"/><Relationship Id="rId4" Type="http://schemas.openxmlformats.org/officeDocument/2006/relationships/hyperlink" Target="https://docs.google.com/document/d/19GswmRlvUtKYRU5RlcmA0xLFxpDa8Eye3W9wR95mXQo/"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dtechmagazine.com/higher/article/2024/06/survey-reveals-top-cybersecurity-issues-educ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edtechmagazine.com/higher/article/2024/06/survey-reveals-top-cybersecurity-issues-education" TargetMode="External"/><Relationship Id="rId7" Type="http://schemas.openxmlformats.org/officeDocument/2006/relationships/diagramQuickStyle" Target="../diagrams/quickStyle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isa.gov/topics/cyber-threats-and-advisories/federal-information-security-modernization-ac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paces.at.internet2.edu/display/federation/get-nih-ready"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5.png"/><Relationship Id="rId7" Type="http://schemas.openxmlformats.org/officeDocument/2006/relationships/image" Target="../media/image6.png"/><Relationship Id="rId12"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diagramColors" Target="../diagrams/colors1.xml"/><Relationship Id="rId5" Type="http://schemas.openxmlformats.org/officeDocument/2006/relationships/image" Target="../media/image9.png"/><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5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205E-9A72-811F-810F-3AE7E90D4EF9}"/>
              </a:ext>
            </a:extLst>
          </p:cNvPr>
          <p:cNvSpPr>
            <a:spLocks noGrp="1"/>
          </p:cNvSpPr>
          <p:nvPr>
            <p:ph type="ctrTitle"/>
          </p:nvPr>
        </p:nvSpPr>
        <p:spPr>
          <a:xfrm>
            <a:off x="1014728" y="898082"/>
            <a:ext cx="5709629" cy="3793482"/>
          </a:xfrm>
        </p:spPr>
        <p:txBody>
          <a:bodyPr anchor="ctr">
            <a:noAutofit/>
          </a:bodyPr>
          <a:lstStyle/>
          <a:p>
            <a:pPr algn="r">
              <a:lnSpc>
                <a:spcPct val="100000"/>
              </a:lnSpc>
            </a:pPr>
            <a:r>
              <a:rPr lang="en-US" sz="3600" dirty="0">
                <a:latin typeface="Aptos Light" panose="020B0004020202020204" pitchFamily="34" charset="0"/>
              </a:rPr>
              <a:t>Leveling Up </a:t>
            </a:r>
            <a:br>
              <a:rPr lang="en-US" sz="3600" dirty="0">
                <a:latin typeface="Aptos Light" panose="020B0004020202020204" pitchFamily="34" charset="0"/>
              </a:rPr>
            </a:br>
            <a:r>
              <a:rPr lang="en-US" sz="3600" b="1" dirty="0">
                <a:latin typeface="Aptos" panose="020B0004020202020204" pitchFamily="34" charset="0"/>
              </a:rPr>
              <a:t>Identity Assurance: </a:t>
            </a:r>
            <a:br>
              <a:rPr lang="en-US" sz="3600" b="1" dirty="0">
                <a:latin typeface="Aptos" panose="020B0004020202020204" pitchFamily="34" charset="0"/>
              </a:rPr>
            </a:br>
            <a:r>
              <a:rPr lang="en-US" sz="3600" b="1" dirty="0">
                <a:latin typeface="Aptos" panose="020B0004020202020204" pitchFamily="34" charset="0"/>
              </a:rPr>
              <a:t>MFA, Phishing Resistance, and the Path Forward</a:t>
            </a:r>
            <a:endParaRPr lang="en-US" sz="3600" dirty="0">
              <a:latin typeface="Aptos Light" panose="020B0004020202020204" pitchFamily="34" charset="0"/>
            </a:endParaRPr>
          </a:p>
        </p:txBody>
      </p:sp>
      <p:sp>
        <p:nvSpPr>
          <p:cNvPr id="3" name="Subtitle 2">
            <a:extLst>
              <a:ext uri="{FF2B5EF4-FFF2-40B4-BE49-F238E27FC236}">
                <a16:creationId xmlns:a16="http://schemas.microsoft.com/office/drawing/2014/main" id="{CFF4BE3D-D978-4AC1-1CC3-9EBF1392E300}"/>
              </a:ext>
            </a:extLst>
          </p:cNvPr>
          <p:cNvSpPr>
            <a:spLocks noGrp="1"/>
          </p:cNvSpPr>
          <p:nvPr>
            <p:ph type="subTitle" idx="1"/>
          </p:nvPr>
        </p:nvSpPr>
        <p:spPr>
          <a:xfrm>
            <a:off x="1014728" y="4691564"/>
            <a:ext cx="5986573" cy="1905231"/>
          </a:xfrm>
        </p:spPr>
        <p:txBody>
          <a:bodyPr>
            <a:normAutofit fontScale="92500" lnSpcReduction="10000"/>
          </a:bodyPr>
          <a:lstStyle/>
          <a:p>
            <a:pPr algn="l">
              <a:lnSpc>
                <a:spcPct val="100000"/>
              </a:lnSpc>
            </a:pPr>
            <a:r>
              <a:rPr lang="en-US" sz="2000" dirty="0">
                <a:latin typeface="Aptos Light" panose="020B0004020202020204" pitchFamily="34" charset="0"/>
              </a:rPr>
              <a:t>BRIGHTON, UK | </a:t>
            </a:r>
            <a:r>
              <a:rPr lang="en-US" sz="2000" b="1" dirty="0">
                <a:latin typeface="Aptos" panose="020B0004020202020204" pitchFamily="34" charset="0"/>
              </a:rPr>
              <a:t>12 JUNE 2025</a:t>
            </a:r>
          </a:p>
          <a:p>
            <a:pPr algn="l">
              <a:lnSpc>
                <a:spcPct val="100000"/>
              </a:lnSpc>
            </a:pPr>
            <a:endParaRPr lang="en-US" sz="2000" b="1" dirty="0">
              <a:latin typeface="Aptos" panose="020B0004020202020204" pitchFamily="34" charset="0"/>
            </a:endParaRPr>
          </a:p>
          <a:p>
            <a:pPr algn="l">
              <a:lnSpc>
                <a:spcPct val="100000"/>
              </a:lnSpc>
            </a:pPr>
            <a:r>
              <a:rPr lang="en-US" sz="2000" dirty="0">
                <a:latin typeface="Aptos Light" panose="020B0004020202020204" pitchFamily="34" charset="0"/>
              </a:rPr>
              <a:t>Albert Wu</a:t>
            </a:r>
          </a:p>
          <a:p>
            <a:pPr algn="l">
              <a:lnSpc>
                <a:spcPct val="100000"/>
              </a:lnSpc>
            </a:pPr>
            <a:r>
              <a:rPr lang="en-US" sz="2000" dirty="0">
                <a:latin typeface="Aptos Light" panose="020B0004020202020204" pitchFamily="34" charset="0"/>
              </a:rPr>
              <a:t>InCommon Federation Manager</a:t>
            </a:r>
          </a:p>
          <a:p>
            <a:pPr algn="l">
              <a:lnSpc>
                <a:spcPct val="100000"/>
              </a:lnSpc>
            </a:pPr>
            <a:r>
              <a:rPr lang="en-US" sz="2000" dirty="0">
                <a:latin typeface="Aptos Light" panose="020B0004020202020204" pitchFamily="34" charset="0"/>
              </a:rPr>
              <a:t>Internet2 | InCommon</a:t>
            </a:r>
          </a:p>
        </p:txBody>
      </p:sp>
      <p:pic>
        <p:nvPicPr>
          <p:cNvPr id="14" name="Picture 13" descr="A colorful oval shape on a blue background&#10;&#10;AI-generated content may be incorrect.">
            <a:extLst>
              <a:ext uri="{FF2B5EF4-FFF2-40B4-BE49-F238E27FC236}">
                <a16:creationId xmlns:a16="http://schemas.microsoft.com/office/drawing/2014/main" id="{4F882C81-870F-3AF0-0874-ECA6DE9CC28F}"/>
              </a:ext>
            </a:extLst>
          </p:cNvPr>
          <p:cNvPicPr>
            <a:picLocks noChangeAspect="1"/>
          </p:cNvPicPr>
          <p:nvPr/>
        </p:nvPicPr>
        <p:blipFill>
          <a:blip r:embed="rId3"/>
          <a:stretch>
            <a:fillRect/>
          </a:stretch>
        </p:blipFill>
        <p:spPr>
          <a:xfrm>
            <a:off x="7506757" y="423081"/>
            <a:ext cx="4287843" cy="4981432"/>
          </a:xfrm>
          <a:prstGeom prst="rect">
            <a:avLst/>
          </a:prstGeom>
        </p:spPr>
      </p:pic>
      <p:pic>
        <p:nvPicPr>
          <p:cNvPr id="16" name="Picture 15" descr="A blue and white logo&#10;&#10;AI-generated content may be incorrect.">
            <a:extLst>
              <a:ext uri="{FF2B5EF4-FFF2-40B4-BE49-F238E27FC236}">
                <a16:creationId xmlns:a16="http://schemas.microsoft.com/office/drawing/2014/main" id="{3ED85BB3-25BA-8E79-162B-1F38CDD276C0}"/>
              </a:ext>
            </a:extLst>
          </p:cNvPr>
          <p:cNvPicPr>
            <a:picLocks noChangeAspect="1"/>
          </p:cNvPicPr>
          <p:nvPr/>
        </p:nvPicPr>
        <p:blipFill>
          <a:blip r:embed="rId4"/>
          <a:stretch>
            <a:fillRect/>
          </a:stretch>
        </p:blipFill>
        <p:spPr>
          <a:xfrm>
            <a:off x="8507678" y="5631595"/>
            <a:ext cx="2286000" cy="965200"/>
          </a:xfrm>
          <a:prstGeom prst="rect">
            <a:avLst/>
          </a:prstGeom>
        </p:spPr>
      </p:pic>
    </p:spTree>
    <p:extLst>
      <p:ext uri="{BB962C8B-B14F-4D97-AF65-F5344CB8AC3E}">
        <p14:creationId xmlns:p14="http://schemas.microsoft.com/office/powerpoint/2010/main" val="1314422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90372BF7-32CF-1EAE-1BD9-EFBC01A2E9BA}"/>
              </a:ext>
            </a:extLst>
          </p:cNvPr>
          <p:cNvSpPr>
            <a:spLocks noGrp="1"/>
          </p:cNvSpPr>
          <p:nvPr>
            <p:ph type="title"/>
          </p:nvPr>
        </p:nvSpPr>
        <p:spPr>
          <a:xfrm>
            <a:off x="804672" y="457200"/>
            <a:ext cx="10579608" cy="1188720"/>
          </a:xfrm>
        </p:spPr>
        <p:txBody>
          <a:bodyPr>
            <a:normAutofit/>
          </a:bodyPr>
          <a:lstStyle/>
          <a:p>
            <a:r>
              <a:rPr lang="en-US" sz="4000">
                <a:solidFill>
                  <a:schemeClr val="tx2"/>
                </a:solidFill>
              </a:rPr>
              <a:t>How is InCommon Involved?</a:t>
            </a:r>
          </a:p>
        </p:txBody>
      </p:sp>
      <p:grpSp>
        <p:nvGrpSpPr>
          <p:cNvPr id="14" name="Group 13">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15" name="Freeform: Shape 14">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21" name="Freeform: Shape 20">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 close-up of a logo&#10;&#10;AI-generated content may be incorrect.">
            <a:extLst>
              <a:ext uri="{FF2B5EF4-FFF2-40B4-BE49-F238E27FC236}">
                <a16:creationId xmlns:a16="http://schemas.microsoft.com/office/drawing/2014/main" id="{4ADFE5C3-7CA2-7D04-22F9-B0CF471E94A3}"/>
              </a:ext>
            </a:extLst>
          </p:cNvPr>
          <p:cNvPicPr>
            <a:picLocks noChangeAspect="1"/>
          </p:cNvPicPr>
          <p:nvPr/>
        </p:nvPicPr>
        <p:blipFill>
          <a:blip r:embed="rId3"/>
          <a:stretch>
            <a:fillRect/>
          </a:stretch>
        </p:blipFill>
        <p:spPr>
          <a:xfrm>
            <a:off x="10369346" y="6266377"/>
            <a:ext cx="1624534" cy="452995"/>
          </a:xfrm>
          <a:prstGeom prst="rect">
            <a:avLst/>
          </a:prstGeom>
        </p:spPr>
      </p:pic>
      <p:graphicFrame>
        <p:nvGraphicFramePr>
          <p:cNvPr id="8" name="Content Placeholder 2">
            <a:extLst>
              <a:ext uri="{FF2B5EF4-FFF2-40B4-BE49-F238E27FC236}">
                <a16:creationId xmlns:a16="http://schemas.microsoft.com/office/drawing/2014/main" id="{7FD3F2D2-93EA-9AE8-EF6B-04031836EE2C}"/>
              </a:ext>
            </a:extLst>
          </p:cNvPr>
          <p:cNvGraphicFramePr>
            <a:graphicFrameLocks noGrp="1"/>
          </p:cNvGraphicFramePr>
          <p:nvPr>
            <p:ph idx="1"/>
            <p:extLst>
              <p:ext uri="{D42A27DB-BD31-4B8C-83A1-F6EECF244321}">
                <p14:modId xmlns:p14="http://schemas.microsoft.com/office/powerpoint/2010/main" val="1368254761"/>
              </p:ext>
            </p:extLst>
          </p:nvPr>
        </p:nvGraphicFramePr>
        <p:xfrm>
          <a:off x="512064" y="1675927"/>
          <a:ext cx="10974658" cy="45877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9785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72E87B-134A-672B-7330-1968A86A0390}"/>
              </a:ext>
            </a:extLst>
          </p:cNvPr>
          <p:cNvSpPr>
            <a:spLocks noGrp="1"/>
          </p:cNvSpPr>
          <p:nvPr>
            <p:ph type="title"/>
          </p:nvPr>
        </p:nvSpPr>
        <p:spPr>
          <a:xfrm>
            <a:off x="956826" y="1112969"/>
            <a:ext cx="3937298" cy="4166010"/>
          </a:xfrm>
        </p:spPr>
        <p:txBody>
          <a:bodyPr>
            <a:normAutofit/>
          </a:bodyPr>
          <a:lstStyle/>
          <a:p>
            <a:r>
              <a:rPr lang="en-US" sz="4100">
                <a:solidFill>
                  <a:srgbClr val="FFFFFF"/>
                </a:solidFill>
              </a:rPr>
              <a:t>REFEDS Assurance Framework 2.0 </a:t>
            </a:r>
            <a:br>
              <a:rPr lang="en-US" sz="4100">
                <a:solidFill>
                  <a:srgbClr val="FFFFFF"/>
                </a:solidFill>
              </a:rPr>
            </a:br>
            <a:r>
              <a:rPr lang="en-US" sz="4100">
                <a:solidFill>
                  <a:srgbClr val="FFFFFF"/>
                </a:solidFill>
              </a:rPr>
              <a:t>Implementation Guidance for InCommon Participants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F8627EC-1D0E-F584-BF82-03F0CDA984EC}"/>
              </a:ext>
            </a:extLst>
          </p:cNvPr>
          <p:cNvSpPr>
            <a:spLocks noGrp="1"/>
          </p:cNvSpPr>
          <p:nvPr>
            <p:ph idx="1"/>
          </p:nvPr>
        </p:nvSpPr>
        <p:spPr>
          <a:xfrm>
            <a:off x="6193655" y="1011045"/>
            <a:ext cx="5257799" cy="4889350"/>
          </a:xfrm>
        </p:spPr>
        <p:txBody>
          <a:bodyPr anchor="t">
            <a:normAutofit/>
          </a:bodyPr>
          <a:lstStyle/>
          <a:p>
            <a:r>
              <a:rPr lang="en-US" sz="1800" dirty="0"/>
              <a:t>Institutions can meet RAF2 identity assurance requirements—especially for remote users—by using existing campus processes (like HR, admissions, or ID card offices) and/or third-party proofing services, depending on the assurance level needed.</a:t>
            </a:r>
          </a:p>
          <a:p>
            <a:r>
              <a:rPr lang="en-US" sz="1800" dirty="0"/>
              <a:t>Many campuses already do identity proofing for other reasons (e.g., ID cards, I-9s, admissions), which may meet RAF2 requirements.</a:t>
            </a:r>
          </a:p>
          <a:p>
            <a:r>
              <a:rPr lang="en-US" sz="1800" dirty="0"/>
              <a:t>You don’t need to reinvent identity proofing—use what’s already in place, validate as needed, and bring in external tools or vendors if required.</a:t>
            </a:r>
          </a:p>
          <a:p>
            <a:r>
              <a:rPr lang="en-US" sz="1800" dirty="0"/>
              <a:t>Consultation (just ended) - </a:t>
            </a:r>
            <a:r>
              <a:rPr lang="en-US" sz="1800" dirty="0">
                <a:hlinkClick r:id="rId3"/>
              </a:rPr>
              <a:t>https://spaces.at.internet2.edu/display/aawg/Consultation+for+the+2024+Assured+Access+Working+Group+Report</a:t>
            </a:r>
            <a:r>
              <a:rPr lang="en-US" sz="1800" dirty="0"/>
              <a:t>   </a:t>
            </a:r>
          </a:p>
          <a:p>
            <a:endParaRPr lang="en-US" sz="18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close-up of a logo&#10;&#10;AI-generated content may be incorrect.">
            <a:extLst>
              <a:ext uri="{FF2B5EF4-FFF2-40B4-BE49-F238E27FC236}">
                <a16:creationId xmlns:a16="http://schemas.microsoft.com/office/drawing/2014/main" id="{8AA071B9-2142-099C-31DC-3F23D8B5C82B}"/>
              </a:ext>
            </a:extLst>
          </p:cNvPr>
          <p:cNvPicPr>
            <a:picLocks noChangeAspect="1"/>
          </p:cNvPicPr>
          <p:nvPr/>
        </p:nvPicPr>
        <p:blipFill>
          <a:blip r:embed="rId4"/>
          <a:stretch>
            <a:fillRect/>
          </a:stretch>
        </p:blipFill>
        <p:spPr>
          <a:xfrm>
            <a:off x="10369346" y="6266377"/>
            <a:ext cx="1624534" cy="452995"/>
          </a:xfrm>
          <a:prstGeom prst="rect">
            <a:avLst/>
          </a:prstGeom>
        </p:spPr>
      </p:pic>
    </p:spTree>
    <p:extLst>
      <p:ext uri="{BB962C8B-B14F-4D97-AF65-F5344CB8AC3E}">
        <p14:creationId xmlns:p14="http://schemas.microsoft.com/office/powerpoint/2010/main" val="1898121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C48F-7A61-E38C-9A57-31DFA25D0DF8}"/>
              </a:ext>
            </a:extLst>
          </p:cNvPr>
          <p:cNvSpPr>
            <a:spLocks noGrp="1"/>
          </p:cNvSpPr>
          <p:nvPr>
            <p:ph type="title"/>
          </p:nvPr>
        </p:nvSpPr>
        <p:spPr/>
        <p:txBody>
          <a:bodyPr/>
          <a:lstStyle/>
          <a:p>
            <a:r>
              <a:rPr lang="en-US" dirty="0"/>
              <a:t>2025 REFEDS MFA Profile WG</a:t>
            </a:r>
          </a:p>
        </p:txBody>
      </p:sp>
      <p:cxnSp>
        <p:nvCxnSpPr>
          <p:cNvPr id="5" name="Straight Connector 4">
            <a:extLst>
              <a:ext uri="{FF2B5EF4-FFF2-40B4-BE49-F238E27FC236}">
                <a16:creationId xmlns:a16="http://schemas.microsoft.com/office/drawing/2014/main" id="{DE66730C-F681-B618-BC70-422B818355C5}"/>
              </a:ext>
            </a:extLst>
          </p:cNvPr>
          <p:cNvCxnSpPr>
            <a:cxnSpLocks/>
          </p:cNvCxnSpPr>
          <p:nvPr/>
        </p:nvCxnSpPr>
        <p:spPr>
          <a:xfrm flipV="1">
            <a:off x="1021080" y="2328863"/>
            <a:ext cx="10149840" cy="23812"/>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C7120A3B-507F-1EC2-5671-D3DCD9684145}"/>
              </a:ext>
            </a:extLst>
          </p:cNvPr>
          <p:cNvCxnSpPr/>
          <p:nvPr/>
        </p:nvCxnSpPr>
        <p:spPr>
          <a:xfrm>
            <a:off x="1003458" y="2193131"/>
            <a:ext cx="0" cy="271463"/>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E06C148-795D-6330-C363-799BDA2B557B}"/>
              </a:ext>
            </a:extLst>
          </p:cNvPr>
          <p:cNvCxnSpPr>
            <a:cxnSpLocks/>
          </p:cNvCxnSpPr>
          <p:nvPr/>
        </p:nvCxnSpPr>
        <p:spPr>
          <a:xfrm>
            <a:off x="4285773" y="2216944"/>
            <a:ext cx="0" cy="271463"/>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0E56B82-3ACF-4C0A-8F5D-FA9103E587AE}"/>
              </a:ext>
            </a:extLst>
          </p:cNvPr>
          <p:cNvCxnSpPr/>
          <p:nvPr/>
        </p:nvCxnSpPr>
        <p:spPr>
          <a:xfrm>
            <a:off x="7229950" y="2193131"/>
            <a:ext cx="0" cy="271463"/>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4B73ECE-CE14-9A2E-9813-46797DADB287}"/>
              </a:ext>
            </a:extLst>
          </p:cNvPr>
          <p:cNvCxnSpPr/>
          <p:nvPr/>
        </p:nvCxnSpPr>
        <p:spPr>
          <a:xfrm>
            <a:off x="11188541" y="2193131"/>
            <a:ext cx="0" cy="271463"/>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862BBBFF-D5C1-C3C5-DC56-5D147024CCFF}"/>
              </a:ext>
            </a:extLst>
          </p:cNvPr>
          <p:cNvSpPr txBox="1"/>
          <p:nvPr/>
        </p:nvSpPr>
        <p:spPr>
          <a:xfrm>
            <a:off x="444972" y="1706999"/>
            <a:ext cx="1090363" cy="369332"/>
          </a:xfrm>
          <a:prstGeom prst="rect">
            <a:avLst/>
          </a:prstGeom>
          <a:noFill/>
        </p:spPr>
        <p:txBody>
          <a:bodyPr wrap="none" rtlCol="0">
            <a:spAutoFit/>
          </a:bodyPr>
          <a:lstStyle/>
          <a:p>
            <a:r>
              <a:rPr lang="en-US" dirty="0"/>
              <a:t>Oct 2024</a:t>
            </a:r>
          </a:p>
        </p:txBody>
      </p:sp>
      <p:sp>
        <p:nvSpPr>
          <p:cNvPr id="13" name="TextBox 12">
            <a:extLst>
              <a:ext uri="{FF2B5EF4-FFF2-40B4-BE49-F238E27FC236}">
                <a16:creationId xmlns:a16="http://schemas.microsoft.com/office/drawing/2014/main" id="{F9FA7A73-DA33-7D25-7B08-E665A37C7AAC}"/>
              </a:ext>
            </a:extLst>
          </p:cNvPr>
          <p:cNvSpPr txBox="1"/>
          <p:nvPr/>
        </p:nvSpPr>
        <p:spPr>
          <a:xfrm>
            <a:off x="3609113" y="1755905"/>
            <a:ext cx="1353319" cy="369332"/>
          </a:xfrm>
          <a:prstGeom prst="rect">
            <a:avLst/>
          </a:prstGeom>
          <a:noFill/>
        </p:spPr>
        <p:txBody>
          <a:bodyPr wrap="none" rtlCol="0">
            <a:spAutoFit/>
          </a:bodyPr>
          <a:lstStyle/>
          <a:p>
            <a:r>
              <a:rPr lang="en-US" dirty="0"/>
              <a:t>March 2025</a:t>
            </a:r>
          </a:p>
        </p:txBody>
      </p:sp>
      <p:sp>
        <p:nvSpPr>
          <p:cNvPr id="14" name="TextBox 13">
            <a:extLst>
              <a:ext uri="{FF2B5EF4-FFF2-40B4-BE49-F238E27FC236}">
                <a16:creationId xmlns:a16="http://schemas.microsoft.com/office/drawing/2014/main" id="{77F5548A-D759-6EDD-C77E-DFDB5664725A}"/>
              </a:ext>
            </a:extLst>
          </p:cNvPr>
          <p:cNvSpPr txBox="1"/>
          <p:nvPr/>
        </p:nvSpPr>
        <p:spPr>
          <a:xfrm>
            <a:off x="6640686" y="1706999"/>
            <a:ext cx="1178528" cy="369332"/>
          </a:xfrm>
          <a:prstGeom prst="rect">
            <a:avLst/>
          </a:prstGeom>
          <a:noFill/>
        </p:spPr>
        <p:txBody>
          <a:bodyPr wrap="none" rtlCol="0">
            <a:spAutoFit/>
          </a:bodyPr>
          <a:lstStyle/>
          <a:p>
            <a:r>
              <a:rPr lang="en-US" dirty="0"/>
              <a:t>June 2025</a:t>
            </a:r>
          </a:p>
        </p:txBody>
      </p:sp>
      <p:sp>
        <p:nvSpPr>
          <p:cNvPr id="15" name="TextBox 14">
            <a:extLst>
              <a:ext uri="{FF2B5EF4-FFF2-40B4-BE49-F238E27FC236}">
                <a16:creationId xmlns:a16="http://schemas.microsoft.com/office/drawing/2014/main" id="{8B3107B9-4350-60EE-F693-69E23831F930}"/>
              </a:ext>
            </a:extLst>
          </p:cNvPr>
          <p:cNvSpPr txBox="1"/>
          <p:nvPr/>
        </p:nvSpPr>
        <p:spPr>
          <a:xfrm>
            <a:off x="10601405" y="1709648"/>
            <a:ext cx="1139030" cy="369332"/>
          </a:xfrm>
          <a:prstGeom prst="rect">
            <a:avLst/>
          </a:prstGeom>
          <a:noFill/>
        </p:spPr>
        <p:txBody>
          <a:bodyPr wrap="square" rtlCol="0">
            <a:spAutoFit/>
          </a:bodyPr>
          <a:lstStyle/>
          <a:p>
            <a:r>
              <a:rPr lang="en-US" dirty="0"/>
              <a:t>EOY 2025</a:t>
            </a:r>
          </a:p>
        </p:txBody>
      </p:sp>
      <p:sp>
        <p:nvSpPr>
          <p:cNvPr id="16" name="TextBox 15">
            <a:extLst>
              <a:ext uri="{FF2B5EF4-FFF2-40B4-BE49-F238E27FC236}">
                <a16:creationId xmlns:a16="http://schemas.microsoft.com/office/drawing/2014/main" id="{FCFC91EF-C77E-EBB0-7238-03DAA7BFCCA2}"/>
              </a:ext>
            </a:extLst>
          </p:cNvPr>
          <p:cNvSpPr txBox="1"/>
          <p:nvPr/>
        </p:nvSpPr>
        <p:spPr>
          <a:xfrm>
            <a:off x="444972" y="2765821"/>
            <a:ext cx="2057400" cy="2031325"/>
          </a:xfrm>
          <a:prstGeom prst="rect">
            <a:avLst/>
          </a:prstGeom>
          <a:noFill/>
        </p:spPr>
        <p:txBody>
          <a:bodyPr wrap="square" rtlCol="0">
            <a:spAutoFit/>
          </a:bodyPr>
          <a:lstStyle/>
          <a:p>
            <a:r>
              <a:rPr lang="en-US" dirty="0"/>
              <a:t>National Science Foundation (NSF) announces plan to require phishing-resistant MFA for users with sensitive access.</a:t>
            </a:r>
          </a:p>
        </p:txBody>
      </p:sp>
      <p:sp>
        <p:nvSpPr>
          <p:cNvPr id="17" name="TextBox 16">
            <a:extLst>
              <a:ext uri="{FF2B5EF4-FFF2-40B4-BE49-F238E27FC236}">
                <a16:creationId xmlns:a16="http://schemas.microsoft.com/office/drawing/2014/main" id="{FD2F1CF8-4676-8E45-D434-546DDD6FA5BD}"/>
              </a:ext>
            </a:extLst>
          </p:cNvPr>
          <p:cNvSpPr txBox="1"/>
          <p:nvPr/>
        </p:nvSpPr>
        <p:spPr>
          <a:xfrm>
            <a:off x="3257072" y="2759928"/>
            <a:ext cx="2057400" cy="2031325"/>
          </a:xfrm>
          <a:prstGeom prst="rect">
            <a:avLst/>
          </a:prstGeom>
          <a:noFill/>
        </p:spPr>
        <p:txBody>
          <a:bodyPr wrap="square" rtlCol="0">
            <a:spAutoFit/>
          </a:bodyPr>
          <a:lstStyle/>
          <a:p>
            <a:r>
              <a:rPr lang="en-US" dirty="0"/>
              <a:t>REFEDS convenes the MFA Profile Working Group to develop phishing-resistant MFA support in the REFEDS profile.</a:t>
            </a:r>
          </a:p>
        </p:txBody>
      </p:sp>
      <p:sp>
        <p:nvSpPr>
          <p:cNvPr id="18" name="TextBox 17">
            <a:extLst>
              <a:ext uri="{FF2B5EF4-FFF2-40B4-BE49-F238E27FC236}">
                <a16:creationId xmlns:a16="http://schemas.microsoft.com/office/drawing/2014/main" id="{CA4B81C6-89C6-003F-7F48-3A291CB5FC24}"/>
              </a:ext>
            </a:extLst>
          </p:cNvPr>
          <p:cNvSpPr txBox="1"/>
          <p:nvPr/>
        </p:nvSpPr>
        <p:spPr>
          <a:xfrm>
            <a:off x="6421930" y="2759928"/>
            <a:ext cx="2057400" cy="2031325"/>
          </a:xfrm>
          <a:prstGeom prst="rect">
            <a:avLst/>
          </a:prstGeom>
          <a:noFill/>
        </p:spPr>
        <p:txBody>
          <a:bodyPr wrap="square" rtlCol="0">
            <a:spAutoFit/>
          </a:bodyPr>
          <a:lstStyle/>
          <a:p>
            <a:r>
              <a:rPr lang="en-US" dirty="0"/>
              <a:t>WG releases proposed phishing-resistant MFA definition for community discussions and feedback.</a:t>
            </a:r>
          </a:p>
        </p:txBody>
      </p:sp>
      <p:sp>
        <p:nvSpPr>
          <p:cNvPr id="19" name="TextBox 18">
            <a:extLst>
              <a:ext uri="{FF2B5EF4-FFF2-40B4-BE49-F238E27FC236}">
                <a16:creationId xmlns:a16="http://schemas.microsoft.com/office/drawing/2014/main" id="{B2C5D35B-72FC-1248-66E4-D9A7B1D356DB}"/>
              </a:ext>
            </a:extLst>
          </p:cNvPr>
          <p:cNvSpPr txBox="1"/>
          <p:nvPr/>
        </p:nvSpPr>
        <p:spPr>
          <a:xfrm>
            <a:off x="9683035" y="2759928"/>
            <a:ext cx="2057400" cy="2031325"/>
          </a:xfrm>
          <a:prstGeom prst="rect">
            <a:avLst/>
          </a:prstGeom>
          <a:noFill/>
        </p:spPr>
        <p:txBody>
          <a:bodyPr wrap="square" rtlCol="0">
            <a:spAutoFit/>
          </a:bodyPr>
          <a:lstStyle/>
          <a:p>
            <a:r>
              <a:rPr lang="en-US" dirty="0"/>
              <a:t>WG expected to complete Profile update and submits REFEDS MFA Profile 2.0 for community consultation.</a:t>
            </a:r>
          </a:p>
        </p:txBody>
      </p:sp>
      <p:sp>
        <p:nvSpPr>
          <p:cNvPr id="23" name="TextBox 22">
            <a:extLst>
              <a:ext uri="{FF2B5EF4-FFF2-40B4-BE49-F238E27FC236}">
                <a16:creationId xmlns:a16="http://schemas.microsoft.com/office/drawing/2014/main" id="{5C8A5593-3CAC-9411-339D-2281EB1AE0F3}"/>
              </a:ext>
            </a:extLst>
          </p:cNvPr>
          <p:cNvSpPr txBox="1"/>
          <p:nvPr/>
        </p:nvSpPr>
        <p:spPr>
          <a:xfrm>
            <a:off x="444972" y="4887126"/>
            <a:ext cx="2057400" cy="769441"/>
          </a:xfrm>
          <a:prstGeom prst="rect">
            <a:avLst/>
          </a:prstGeom>
          <a:noFill/>
        </p:spPr>
        <p:txBody>
          <a:bodyPr wrap="square">
            <a:spAutoFit/>
          </a:bodyPr>
          <a:lstStyle/>
          <a:p>
            <a:r>
              <a:rPr lang="en-US" sz="1100" b="0" i="0" u="sng" strike="noStrike" dirty="0">
                <a:solidFill>
                  <a:srgbClr val="0097A7"/>
                </a:solidFill>
                <a:effectLst/>
                <a:latin typeface="Arial" panose="020B0604020202020204" pitchFamily="34" charset="0"/>
                <a:hlinkClick r:id="rId3"/>
              </a:rPr>
              <a:t>https://new.nsf.gov/funding/information/dcl-multifactor-authentication-implementation-researchgov</a:t>
            </a:r>
            <a:endParaRPr lang="en-US" sz="1100" dirty="0"/>
          </a:p>
        </p:txBody>
      </p:sp>
      <p:sp>
        <p:nvSpPr>
          <p:cNvPr id="25" name="TextBox 24">
            <a:extLst>
              <a:ext uri="{FF2B5EF4-FFF2-40B4-BE49-F238E27FC236}">
                <a16:creationId xmlns:a16="http://schemas.microsoft.com/office/drawing/2014/main" id="{1BD6526B-E85A-AE27-4027-42109F3763EF}"/>
              </a:ext>
            </a:extLst>
          </p:cNvPr>
          <p:cNvSpPr txBox="1"/>
          <p:nvPr/>
        </p:nvSpPr>
        <p:spPr>
          <a:xfrm>
            <a:off x="3152536" y="4887126"/>
            <a:ext cx="2699624" cy="369332"/>
          </a:xfrm>
          <a:prstGeom prst="rect">
            <a:avLst/>
          </a:prstGeom>
          <a:noFill/>
        </p:spPr>
        <p:txBody>
          <a:bodyPr wrap="square">
            <a:spAutoFit/>
          </a:bodyPr>
          <a:lstStyle/>
          <a:p>
            <a:r>
              <a:rPr lang="en-US" dirty="0">
                <a:hlinkClick r:id="rId4"/>
              </a:rPr>
              <a:t>https://refeds.org/a/2998</a:t>
            </a:r>
            <a:r>
              <a:rPr lang="en-US" dirty="0"/>
              <a:t> </a:t>
            </a:r>
          </a:p>
        </p:txBody>
      </p:sp>
      <p:pic>
        <p:nvPicPr>
          <p:cNvPr id="26" name="Content Placeholder 12" descr="A qr code with black squares&#10;&#10;AI-generated content may be incorrect.">
            <a:extLst>
              <a:ext uri="{FF2B5EF4-FFF2-40B4-BE49-F238E27FC236}">
                <a16:creationId xmlns:a16="http://schemas.microsoft.com/office/drawing/2014/main" id="{3F5D75D0-6680-1402-A48C-3D9A4CC1F93A}"/>
              </a:ext>
            </a:extLst>
          </p:cNvPr>
          <p:cNvPicPr>
            <a:picLocks noChangeAspect="1"/>
          </p:cNvPicPr>
          <p:nvPr/>
        </p:nvPicPr>
        <p:blipFill>
          <a:blip r:embed="rId5"/>
          <a:stretch>
            <a:fillRect/>
          </a:stretch>
        </p:blipFill>
        <p:spPr>
          <a:xfrm>
            <a:off x="6456604" y="4934125"/>
            <a:ext cx="1742516" cy="1766518"/>
          </a:xfrm>
          <a:prstGeom prst="rect">
            <a:avLst/>
          </a:prstGeom>
        </p:spPr>
      </p:pic>
      <p:sp>
        <p:nvSpPr>
          <p:cNvPr id="28" name="TextBox 27">
            <a:extLst>
              <a:ext uri="{FF2B5EF4-FFF2-40B4-BE49-F238E27FC236}">
                <a16:creationId xmlns:a16="http://schemas.microsoft.com/office/drawing/2014/main" id="{D2510FBF-938A-08F2-BB0C-FBD882062629}"/>
              </a:ext>
            </a:extLst>
          </p:cNvPr>
          <p:cNvSpPr txBox="1"/>
          <p:nvPr/>
        </p:nvSpPr>
        <p:spPr>
          <a:xfrm>
            <a:off x="8199120" y="4934125"/>
            <a:ext cx="2651760" cy="646331"/>
          </a:xfrm>
          <a:prstGeom prst="rect">
            <a:avLst/>
          </a:prstGeom>
          <a:noFill/>
        </p:spPr>
        <p:txBody>
          <a:bodyPr wrap="square">
            <a:spAutoFit/>
          </a:bodyPr>
          <a:lstStyle/>
          <a:p>
            <a:r>
              <a:rPr lang="en-US" sz="1200" dirty="0">
                <a:hlinkClick r:id="rId6"/>
              </a:rPr>
              <a:t>https://docs.google.com/document/d/19GswmRlvUtKYRU5RlcmA0xLFxpDa8Eye3W9wR95mXQo/</a:t>
            </a:r>
            <a:r>
              <a:rPr lang="en-US" sz="1200" dirty="0"/>
              <a:t> </a:t>
            </a:r>
          </a:p>
        </p:txBody>
      </p:sp>
      <p:pic>
        <p:nvPicPr>
          <p:cNvPr id="29" name="Picture 28">
            <a:extLst>
              <a:ext uri="{FF2B5EF4-FFF2-40B4-BE49-F238E27FC236}">
                <a16:creationId xmlns:a16="http://schemas.microsoft.com/office/drawing/2014/main" id="{3776D8F6-268D-E770-8B3D-C4FFBCD2E723}"/>
              </a:ext>
            </a:extLst>
          </p:cNvPr>
          <p:cNvPicPr>
            <a:picLocks noChangeAspect="1"/>
          </p:cNvPicPr>
          <p:nvPr/>
        </p:nvPicPr>
        <p:blipFill>
          <a:blip r:embed="rId7"/>
          <a:stretch>
            <a:fillRect/>
          </a:stretch>
        </p:blipFill>
        <p:spPr>
          <a:xfrm>
            <a:off x="10807681" y="6361242"/>
            <a:ext cx="1139030" cy="369415"/>
          </a:xfrm>
          <a:prstGeom prst="rect">
            <a:avLst/>
          </a:prstGeom>
        </p:spPr>
      </p:pic>
    </p:spTree>
    <p:extLst>
      <p:ext uri="{BB962C8B-B14F-4D97-AF65-F5344CB8AC3E}">
        <p14:creationId xmlns:p14="http://schemas.microsoft.com/office/powerpoint/2010/main" val="1833231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3245D-C1E7-7B6D-3ADE-531FA9714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2756E2-34FD-3D81-38F8-4B0B6C4AE597}"/>
              </a:ext>
            </a:extLst>
          </p:cNvPr>
          <p:cNvSpPr>
            <a:spLocks noGrp="1"/>
          </p:cNvSpPr>
          <p:nvPr>
            <p:ph type="title"/>
          </p:nvPr>
        </p:nvSpPr>
        <p:spPr/>
        <p:txBody>
          <a:bodyPr/>
          <a:lstStyle/>
          <a:p>
            <a:r>
              <a:rPr lang="en-US" dirty="0"/>
              <a:t>What is Phishing-Resistant MFA?</a:t>
            </a:r>
          </a:p>
        </p:txBody>
      </p:sp>
      <p:sp>
        <p:nvSpPr>
          <p:cNvPr id="5" name="Content Placeholder 4">
            <a:extLst>
              <a:ext uri="{FF2B5EF4-FFF2-40B4-BE49-F238E27FC236}">
                <a16:creationId xmlns:a16="http://schemas.microsoft.com/office/drawing/2014/main" id="{66DC74AB-66F9-F3E5-A583-049AEB447F74}"/>
              </a:ext>
            </a:extLst>
          </p:cNvPr>
          <p:cNvSpPr>
            <a:spLocks noGrp="1"/>
          </p:cNvSpPr>
          <p:nvPr>
            <p:ph sz="half" idx="2"/>
          </p:nvPr>
        </p:nvSpPr>
        <p:spPr>
          <a:xfrm>
            <a:off x="1171892" y="1867934"/>
            <a:ext cx="4223068" cy="4167106"/>
          </a:xfrm>
        </p:spPr>
        <p:txBody>
          <a:bodyPr>
            <a:normAutofit/>
          </a:bodyPr>
          <a:lstStyle/>
          <a:p>
            <a:pPr marL="0" indent="0">
              <a:lnSpc>
                <a:spcPct val="120000"/>
              </a:lnSpc>
              <a:buNone/>
            </a:pPr>
            <a:r>
              <a:rPr lang="en-US" sz="2400" dirty="0"/>
              <a:t>A form of Multi-Factor Authentication that ensure that </a:t>
            </a:r>
            <a:r>
              <a:rPr lang="en-US" sz="2400" b="1" dirty="0"/>
              <a:t>only the legitimate user</a:t>
            </a:r>
            <a:r>
              <a:rPr lang="en-US" sz="2400" dirty="0"/>
              <a:t>, interacting </a:t>
            </a:r>
            <a:r>
              <a:rPr lang="en-US" sz="2400" b="1" dirty="0"/>
              <a:t>directly with their intended Trusted Verifier</a:t>
            </a:r>
            <a:r>
              <a:rPr lang="en-US" sz="2400" dirty="0"/>
              <a:t>, can successfully complete the authentication process—even if an attacker tries to direct the user to a spoofed verifier.</a:t>
            </a:r>
          </a:p>
        </p:txBody>
      </p:sp>
      <p:sp>
        <p:nvSpPr>
          <p:cNvPr id="6" name="Text Placeholder 5">
            <a:extLst>
              <a:ext uri="{FF2B5EF4-FFF2-40B4-BE49-F238E27FC236}">
                <a16:creationId xmlns:a16="http://schemas.microsoft.com/office/drawing/2014/main" id="{1FFC834A-6C95-2AF4-3B52-1188D1344A5E}"/>
              </a:ext>
            </a:extLst>
          </p:cNvPr>
          <p:cNvSpPr>
            <a:spLocks noGrp="1"/>
          </p:cNvSpPr>
          <p:nvPr>
            <p:ph type="body" sz="quarter" idx="3"/>
          </p:nvPr>
        </p:nvSpPr>
        <p:spPr>
          <a:xfrm>
            <a:off x="6324600" y="2093620"/>
            <a:ext cx="4394742" cy="530395"/>
          </a:xfrm>
        </p:spPr>
        <p:txBody>
          <a:bodyPr>
            <a:normAutofit/>
          </a:bodyPr>
          <a:lstStyle/>
          <a:p>
            <a:r>
              <a:rPr lang="en-US" b="0" dirty="0">
                <a:latin typeface="+mn-lt"/>
              </a:rPr>
              <a:t>Essentially:</a:t>
            </a:r>
          </a:p>
        </p:txBody>
      </p:sp>
      <p:sp>
        <p:nvSpPr>
          <p:cNvPr id="7" name="Content Placeholder 6">
            <a:extLst>
              <a:ext uri="{FF2B5EF4-FFF2-40B4-BE49-F238E27FC236}">
                <a16:creationId xmlns:a16="http://schemas.microsoft.com/office/drawing/2014/main" id="{36143233-E7FE-1E62-1A55-F4D828CBB017}"/>
              </a:ext>
            </a:extLst>
          </p:cNvPr>
          <p:cNvSpPr>
            <a:spLocks noGrp="1"/>
          </p:cNvSpPr>
          <p:nvPr>
            <p:ph sz="quarter" idx="4"/>
          </p:nvPr>
        </p:nvSpPr>
        <p:spPr>
          <a:xfrm>
            <a:off x="6324600" y="2862476"/>
            <a:ext cx="5622111" cy="2989684"/>
          </a:xfrm>
        </p:spPr>
        <p:txBody>
          <a:bodyPr>
            <a:normAutofit/>
          </a:bodyPr>
          <a:lstStyle/>
          <a:p>
            <a:pPr fontAlgn="base">
              <a:lnSpc>
                <a:spcPct val="110000"/>
              </a:lnSpc>
              <a:spcAft>
                <a:spcPts val="600"/>
              </a:spcAft>
            </a:pPr>
            <a:r>
              <a:rPr lang="en-US" sz="2400" dirty="0" err="1"/>
              <a:t>WebAuthn</a:t>
            </a:r>
            <a:r>
              <a:rPr lang="en-US" sz="2400" dirty="0"/>
              <a:t> / FIDO2</a:t>
            </a:r>
          </a:p>
          <a:p>
            <a:pPr fontAlgn="base">
              <a:lnSpc>
                <a:spcPct val="110000"/>
              </a:lnSpc>
              <a:spcAft>
                <a:spcPts val="600"/>
              </a:spcAft>
            </a:pPr>
            <a:r>
              <a:rPr lang="en-US" sz="2400" dirty="0"/>
              <a:t>Certificate-Based Authentication</a:t>
            </a:r>
          </a:p>
          <a:p>
            <a:pPr lvl="1" fontAlgn="base">
              <a:lnSpc>
                <a:spcPct val="110000"/>
              </a:lnSpc>
              <a:spcAft>
                <a:spcPts val="600"/>
              </a:spcAft>
            </a:pPr>
            <a:r>
              <a:rPr lang="en-US" sz="2400" dirty="0"/>
              <a:t>Trusted devices.</a:t>
            </a:r>
          </a:p>
          <a:p>
            <a:pPr lvl="1" fontAlgn="base">
              <a:lnSpc>
                <a:spcPct val="110000"/>
              </a:lnSpc>
              <a:spcAft>
                <a:spcPts val="600"/>
              </a:spcAft>
            </a:pPr>
            <a:r>
              <a:rPr lang="en-US" sz="2400" dirty="0"/>
              <a:t>Smart cards (PIV/CAC)</a:t>
            </a:r>
          </a:p>
        </p:txBody>
      </p:sp>
      <p:pic>
        <p:nvPicPr>
          <p:cNvPr id="4" name="Picture 3">
            <a:extLst>
              <a:ext uri="{FF2B5EF4-FFF2-40B4-BE49-F238E27FC236}">
                <a16:creationId xmlns:a16="http://schemas.microsoft.com/office/drawing/2014/main" id="{24E6418D-598E-C6BF-F5D3-A74FF5AF63E1}"/>
              </a:ext>
            </a:extLst>
          </p:cNvPr>
          <p:cNvPicPr>
            <a:picLocks noChangeAspect="1"/>
          </p:cNvPicPr>
          <p:nvPr/>
        </p:nvPicPr>
        <p:blipFill>
          <a:blip r:embed="rId3"/>
          <a:stretch>
            <a:fillRect/>
          </a:stretch>
        </p:blipFill>
        <p:spPr>
          <a:xfrm>
            <a:off x="10807681" y="6361242"/>
            <a:ext cx="1139030" cy="369415"/>
          </a:xfrm>
          <a:prstGeom prst="rect">
            <a:avLst/>
          </a:prstGeom>
        </p:spPr>
      </p:pic>
    </p:spTree>
    <p:extLst>
      <p:ext uri="{BB962C8B-B14F-4D97-AF65-F5344CB8AC3E}">
        <p14:creationId xmlns:p14="http://schemas.microsoft.com/office/powerpoint/2010/main" val="457251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BBBA-C859-7274-06C7-CDE43CB1F07B}"/>
              </a:ext>
            </a:extLst>
          </p:cNvPr>
          <p:cNvSpPr>
            <a:spLocks noGrp="1"/>
          </p:cNvSpPr>
          <p:nvPr>
            <p:ph type="title"/>
          </p:nvPr>
        </p:nvSpPr>
        <p:spPr/>
        <p:txBody>
          <a:bodyPr>
            <a:normAutofit/>
          </a:bodyPr>
          <a:lstStyle/>
          <a:p>
            <a:r>
              <a:rPr lang="en-US" sz="3600" dirty="0"/>
              <a:t>The REFEDS Working Group Needs Your Feedback</a:t>
            </a:r>
          </a:p>
        </p:txBody>
      </p:sp>
      <p:sp>
        <p:nvSpPr>
          <p:cNvPr id="5" name="Content Placeholder 4">
            <a:extLst>
              <a:ext uri="{FF2B5EF4-FFF2-40B4-BE49-F238E27FC236}">
                <a16:creationId xmlns:a16="http://schemas.microsoft.com/office/drawing/2014/main" id="{06223BF1-B70E-B64D-20B4-54EC75375278}"/>
              </a:ext>
            </a:extLst>
          </p:cNvPr>
          <p:cNvSpPr>
            <a:spLocks noGrp="1"/>
          </p:cNvSpPr>
          <p:nvPr>
            <p:ph sz="half" idx="2"/>
          </p:nvPr>
        </p:nvSpPr>
        <p:spPr>
          <a:xfrm>
            <a:off x="836612" y="1864276"/>
            <a:ext cx="5661170" cy="2929398"/>
          </a:xfrm>
        </p:spPr>
        <p:txBody>
          <a:bodyPr>
            <a:normAutofit/>
          </a:bodyPr>
          <a:lstStyle/>
          <a:p>
            <a:pPr marL="0" indent="0">
              <a:lnSpc>
                <a:spcPct val="134000"/>
              </a:lnSpc>
              <a:buNone/>
            </a:pPr>
            <a:r>
              <a:rPr lang="en-US" sz="2400" dirty="0"/>
              <a:t>There is a lot of fuzziness around Phishing-Resistant MFA. The WG has proposed a definition along with key discussion points. </a:t>
            </a:r>
          </a:p>
          <a:p>
            <a:pPr marL="0" indent="0">
              <a:lnSpc>
                <a:spcPct val="134000"/>
              </a:lnSpc>
              <a:buNone/>
            </a:pPr>
            <a:r>
              <a:rPr lang="en-US" sz="2400" b="1" dirty="0"/>
              <a:t>We need your input.</a:t>
            </a:r>
          </a:p>
        </p:txBody>
      </p:sp>
      <p:pic>
        <p:nvPicPr>
          <p:cNvPr id="13" name="Content Placeholder 12" descr="A qr code with black squares&#10;&#10;AI-generated content may be incorrect.">
            <a:extLst>
              <a:ext uri="{FF2B5EF4-FFF2-40B4-BE49-F238E27FC236}">
                <a16:creationId xmlns:a16="http://schemas.microsoft.com/office/drawing/2014/main" id="{DCAF18A4-8DEA-35A5-84D0-E5A310E9945C}"/>
              </a:ext>
            </a:extLst>
          </p:cNvPr>
          <p:cNvPicPr>
            <a:picLocks noGrp="1" noChangeAspect="1"/>
          </p:cNvPicPr>
          <p:nvPr>
            <p:ph sz="quarter" idx="4"/>
          </p:nvPr>
        </p:nvPicPr>
        <p:blipFill>
          <a:blip r:embed="rId3"/>
          <a:stretch>
            <a:fillRect/>
          </a:stretch>
        </p:blipFill>
        <p:spPr>
          <a:xfrm>
            <a:off x="7606730" y="1864275"/>
            <a:ext cx="3634525" cy="3684588"/>
          </a:xfrm>
        </p:spPr>
      </p:pic>
      <p:sp>
        <p:nvSpPr>
          <p:cNvPr id="14" name="TextBox 13">
            <a:extLst>
              <a:ext uri="{FF2B5EF4-FFF2-40B4-BE49-F238E27FC236}">
                <a16:creationId xmlns:a16="http://schemas.microsoft.com/office/drawing/2014/main" id="{9DB76B45-6ED8-1DD6-91C1-1603FA53B72E}"/>
              </a:ext>
            </a:extLst>
          </p:cNvPr>
          <p:cNvSpPr txBox="1"/>
          <p:nvPr/>
        </p:nvSpPr>
        <p:spPr>
          <a:xfrm>
            <a:off x="853760" y="5225697"/>
            <a:ext cx="9931758" cy="646331"/>
          </a:xfrm>
          <a:prstGeom prst="rect">
            <a:avLst/>
          </a:prstGeom>
          <a:noFill/>
        </p:spPr>
        <p:txBody>
          <a:bodyPr wrap="none" rtlCol="0">
            <a:spAutoFit/>
          </a:bodyPr>
          <a:lstStyle/>
          <a:p>
            <a:r>
              <a:rPr lang="en-US" b="1" dirty="0"/>
              <a:t>Proposed Definition and Discussion Points:</a:t>
            </a:r>
            <a:br>
              <a:rPr lang="en-US" b="1" dirty="0"/>
            </a:br>
            <a:r>
              <a:rPr lang="en-US" dirty="0">
                <a:hlinkClick r:id="rId4"/>
              </a:rPr>
              <a:t>https://docs.google.com/document/d/19GswmRlvUtKYRU5RlcmA0xLFxpDa8Eye3W9wR95mXQo/</a:t>
            </a:r>
            <a:r>
              <a:rPr lang="en-US" dirty="0"/>
              <a:t> </a:t>
            </a:r>
          </a:p>
        </p:txBody>
      </p:sp>
      <p:sp>
        <p:nvSpPr>
          <p:cNvPr id="15" name="TextBox 14">
            <a:extLst>
              <a:ext uri="{FF2B5EF4-FFF2-40B4-BE49-F238E27FC236}">
                <a16:creationId xmlns:a16="http://schemas.microsoft.com/office/drawing/2014/main" id="{3182E829-2A64-14FD-BF55-947AF88373FA}"/>
              </a:ext>
            </a:extLst>
          </p:cNvPr>
          <p:cNvSpPr txBox="1"/>
          <p:nvPr/>
        </p:nvSpPr>
        <p:spPr>
          <a:xfrm>
            <a:off x="853760" y="5980885"/>
            <a:ext cx="6245492" cy="646331"/>
          </a:xfrm>
          <a:prstGeom prst="rect">
            <a:avLst/>
          </a:prstGeom>
          <a:noFill/>
        </p:spPr>
        <p:txBody>
          <a:bodyPr wrap="none" rtlCol="0">
            <a:spAutoFit/>
          </a:bodyPr>
          <a:lstStyle/>
          <a:p>
            <a:r>
              <a:rPr lang="en-US" b="1" dirty="0" err="1"/>
              <a:t>eduGAIN</a:t>
            </a:r>
            <a:r>
              <a:rPr lang="en-US" b="1" dirty="0"/>
              <a:t> Slack:</a:t>
            </a:r>
            <a:r>
              <a:rPr lang="en-US" dirty="0"/>
              <a:t> #assurance-</a:t>
            </a:r>
            <a:r>
              <a:rPr lang="en-US" dirty="0" err="1"/>
              <a:t>mfa</a:t>
            </a:r>
            <a:r>
              <a:rPr lang="en-US" dirty="0"/>
              <a:t>-subgroup</a:t>
            </a:r>
          </a:p>
          <a:p>
            <a:r>
              <a:rPr lang="en-US" b="1" dirty="0"/>
              <a:t>wiki:</a:t>
            </a:r>
            <a:r>
              <a:rPr lang="en-US" dirty="0"/>
              <a:t> </a:t>
            </a:r>
            <a:r>
              <a:rPr lang="en-US" dirty="0">
                <a:hlinkClick r:id="rId5"/>
              </a:rPr>
              <a:t>https://wiki.refeds.org/display/GROUPS/MFA+Subgroup</a:t>
            </a:r>
            <a:r>
              <a:rPr lang="en-US" dirty="0"/>
              <a:t> </a:t>
            </a:r>
          </a:p>
        </p:txBody>
      </p:sp>
      <p:pic>
        <p:nvPicPr>
          <p:cNvPr id="21" name="Picture 20">
            <a:extLst>
              <a:ext uri="{FF2B5EF4-FFF2-40B4-BE49-F238E27FC236}">
                <a16:creationId xmlns:a16="http://schemas.microsoft.com/office/drawing/2014/main" id="{78518CBA-AF8B-9A16-DC65-3F14D5358D4F}"/>
              </a:ext>
            </a:extLst>
          </p:cNvPr>
          <p:cNvPicPr>
            <a:picLocks noChangeAspect="1"/>
          </p:cNvPicPr>
          <p:nvPr/>
        </p:nvPicPr>
        <p:blipFill>
          <a:blip r:embed="rId6"/>
          <a:stretch>
            <a:fillRect/>
          </a:stretch>
        </p:blipFill>
        <p:spPr>
          <a:xfrm>
            <a:off x="10807681" y="6361242"/>
            <a:ext cx="1139030" cy="369415"/>
          </a:xfrm>
          <a:prstGeom prst="rect">
            <a:avLst/>
          </a:prstGeom>
        </p:spPr>
      </p:pic>
    </p:spTree>
    <p:extLst>
      <p:ext uri="{BB962C8B-B14F-4D97-AF65-F5344CB8AC3E}">
        <p14:creationId xmlns:p14="http://schemas.microsoft.com/office/powerpoint/2010/main" val="3604811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C853A-672D-81BA-D5E3-156AF9D310CC}"/>
              </a:ext>
            </a:extLst>
          </p:cNvPr>
          <p:cNvSpPr>
            <a:spLocks noGrp="1"/>
          </p:cNvSpPr>
          <p:nvPr>
            <p:ph type="title"/>
          </p:nvPr>
        </p:nvSpPr>
        <p:spPr/>
        <p:txBody>
          <a:bodyPr>
            <a:normAutofit fontScale="90000"/>
          </a:bodyPr>
          <a:lstStyle/>
          <a:p>
            <a:r>
              <a:rPr lang="en-US" dirty="0"/>
              <a:t>Cyber Insurance: Another Driver for (Stronger) MFA and Identity Assurance</a:t>
            </a:r>
          </a:p>
        </p:txBody>
      </p:sp>
      <p:sp>
        <p:nvSpPr>
          <p:cNvPr id="4" name="TextBox 3">
            <a:extLst>
              <a:ext uri="{FF2B5EF4-FFF2-40B4-BE49-F238E27FC236}">
                <a16:creationId xmlns:a16="http://schemas.microsoft.com/office/drawing/2014/main" id="{E7D74A91-AE63-5FDA-7DA9-05CF8370401E}"/>
              </a:ext>
            </a:extLst>
          </p:cNvPr>
          <p:cNvSpPr txBox="1"/>
          <p:nvPr/>
        </p:nvSpPr>
        <p:spPr>
          <a:xfrm>
            <a:off x="1203960" y="2449075"/>
            <a:ext cx="3108960" cy="3093154"/>
          </a:xfrm>
          <a:prstGeom prst="rect">
            <a:avLst/>
          </a:prstGeom>
          <a:noFill/>
        </p:spPr>
        <p:txBody>
          <a:bodyPr wrap="square" rtlCol="0">
            <a:spAutoFit/>
          </a:bodyPr>
          <a:lstStyle/>
          <a:p>
            <a:r>
              <a:rPr lang="en-US" sz="2000" dirty="0"/>
              <a:t>In a 2024 (US) education institutions survey,</a:t>
            </a:r>
          </a:p>
          <a:p>
            <a:pPr algn="ctr"/>
            <a:r>
              <a:rPr lang="en-US" sz="11500" b="1" dirty="0">
                <a:solidFill>
                  <a:srgbClr val="D93D26"/>
                </a:solidFill>
                <a:latin typeface="Aptos" panose="020B0004020202020204" pitchFamily="34" charset="0"/>
              </a:rPr>
              <a:t>79%</a:t>
            </a:r>
          </a:p>
          <a:p>
            <a:r>
              <a:rPr lang="en-US" sz="2000" dirty="0">
                <a:latin typeface="Aptos" panose="020B0004020202020204" pitchFamily="34" charset="0"/>
              </a:rPr>
              <a:t>of respondents had Cyber insurance coverage.</a:t>
            </a:r>
            <a:r>
              <a:rPr lang="en-US" sz="2000" baseline="30000" dirty="0">
                <a:latin typeface="Aptos" panose="020B0004020202020204" pitchFamily="34" charset="0"/>
              </a:rPr>
              <a:t>1</a:t>
            </a:r>
          </a:p>
        </p:txBody>
      </p:sp>
      <p:sp>
        <p:nvSpPr>
          <p:cNvPr id="5" name="TextBox 4">
            <a:extLst>
              <a:ext uri="{FF2B5EF4-FFF2-40B4-BE49-F238E27FC236}">
                <a16:creationId xmlns:a16="http://schemas.microsoft.com/office/drawing/2014/main" id="{30C35ABA-9B7B-5619-D6AF-C67DA6A25612}"/>
              </a:ext>
            </a:extLst>
          </p:cNvPr>
          <p:cNvSpPr txBox="1"/>
          <p:nvPr/>
        </p:nvSpPr>
        <p:spPr>
          <a:xfrm>
            <a:off x="838200" y="6231265"/>
            <a:ext cx="9738360" cy="276999"/>
          </a:xfrm>
          <a:prstGeom prst="rect">
            <a:avLst/>
          </a:prstGeom>
          <a:noFill/>
        </p:spPr>
        <p:txBody>
          <a:bodyPr wrap="square" rtlCol="0">
            <a:spAutoFit/>
          </a:bodyPr>
          <a:lstStyle/>
          <a:p>
            <a:r>
              <a:rPr lang="en-US" sz="1200" dirty="0"/>
              <a:t>1. </a:t>
            </a:r>
            <a:r>
              <a:rPr lang="en-US" sz="1200" dirty="0">
                <a:hlinkClick r:id="rId3"/>
              </a:rPr>
              <a:t>https://edtechmagazine.com/higher/article/2024/06/survey-reveals-top-cybersecurity-issues-education</a:t>
            </a:r>
            <a:r>
              <a:rPr lang="en-US" sz="1200" dirty="0"/>
              <a:t> </a:t>
            </a:r>
          </a:p>
        </p:txBody>
      </p:sp>
      <p:sp>
        <p:nvSpPr>
          <p:cNvPr id="10" name="TextBox 9">
            <a:extLst>
              <a:ext uri="{FF2B5EF4-FFF2-40B4-BE49-F238E27FC236}">
                <a16:creationId xmlns:a16="http://schemas.microsoft.com/office/drawing/2014/main" id="{E637C558-06B7-B413-CA8F-0F962BEE1647}"/>
              </a:ext>
            </a:extLst>
          </p:cNvPr>
          <p:cNvSpPr txBox="1"/>
          <p:nvPr/>
        </p:nvSpPr>
        <p:spPr>
          <a:xfrm>
            <a:off x="4831080" y="2023396"/>
            <a:ext cx="3611880" cy="4278094"/>
          </a:xfrm>
          <a:prstGeom prst="rect">
            <a:avLst/>
          </a:prstGeom>
          <a:noFill/>
        </p:spPr>
        <p:txBody>
          <a:bodyPr wrap="square">
            <a:spAutoFit/>
          </a:bodyPr>
          <a:lstStyle/>
          <a:p>
            <a:pPr algn="l">
              <a:buNone/>
            </a:pPr>
            <a:r>
              <a:rPr lang="en-US" sz="1600" b="1" i="0" u="none" strike="noStrike" dirty="0">
                <a:solidFill>
                  <a:srgbClr val="000000"/>
                </a:solidFill>
                <a:effectLst/>
              </a:rPr>
              <a:t>Technical Controls</a:t>
            </a:r>
          </a:p>
          <a:p>
            <a:pPr algn="l">
              <a:buNone/>
            </a:pPr>
            <a:endParaRPr lang="en-US" sz="1600" b="1" i="0" u="none" strike="noStrike" dirty="0">
              <a:solidFill>
                <a:srgbClr val="000000"/>
              </a:solidFill>
              <a:effectLst/>
            </a:endParaRPr>
          </a:p>
          <a:p>
            <a:pPr marL="285750" indent="-285750" algn="l">
              <a:buFont typeface="Arial" panose="020B0604020202020204" pitchFamily="34" charset="0"/>
              <a:buChar char="•"/>
            </a:pPr>
            <a:r>
              <a:rPr lang="en-US" sz="1600" b="1" i="0" u="none" strike="noStrike" dirty="0">
                <a:effectLst/>
                <a:highlight>
                  <a:srgbClr val="F5CF36"/>
                </a:highlight>
              </a:rPr>
              <a:t>Multi-Factor Authentication (MFA)</a:t>
            </a:r>
          </a:p>
          <a:p>
            <a:pPr marL="285750" indent="-285750" algn="l">
              <a:buFont typeface="Arial" panose="020B0604020202020204" pitchFamily="34" charset="0"/>
              <a:buChar char="•"/>
            </a:pPr>
            <a:r>
              <a:rPr lang="en-US" sz="1600" b="0" i="0" u="none" strike="noStrike" dirty="0">
                <a:solidFill>
                  <a:srgbClr val="000000"/>
                </a:solidFill>
                <a:effectLst/>
              </a:rPr>
              <a:t>Endpoint Detection and Response</a:t>
            </a:r>
          </a:p>
          <a:p>
            <a:pPr marL="285750" indent="-285750" algn="l">
              <a:buFont typeface="Arial" panose="020B0604020202020204" pitchFamily="34" charset="0"/>
              <a:buChar char="•"/>
            </a:pPr>
            <a:r>
              <a:rPr lang="en-US" sz="1600" b="0" i="0" u="none" strike="noStrike" dirty="0">
                <a:solidFill>
                  <a:srgbClr val="000000"/>
                </a:solidFill>
                <a:effectLst/>
              </a:rPr>
              <a:t>Regular and Secure Backups</a:t>
            </a:r>
          </a:p>
          <a:p>
            <a:pPr marL="285750" indent="-285750" algn="l">
              <a:buFont typeface="Arial" panose="020B0604020202020204" pitchFamily="34" charset="0"/>
              <a:buChar char="•"/>
            </a:pPr>
            <a:r>
              <a:rPr lang="en-US" sz="1600" b="0" i="0" u="none" strike="noStrike" dirty="0">
                <a:solidFill>
                  <a:srgbClr val="000000"/>
                </a:solidFill>
                <a:effectLst/>
              </a:rPr>
              <a:t>Patch Management</a:t>
            </a:r>
          </a:p>
          <a:p>
            <a:pPr marL="285750" indent="-285750" algn="l">
              <a:buFont typeface="Arial" panose="020B0604020202020204" pitchFamily="34" charset="0"/>
              <a:buChar char="•"/>
            </a:pPr>
            <a:r>
              <a:rPr lang="en-US" sz="1600" b="0" i="0" u="none" strike="noStrike" dirty="0">
                <a:effectLst/>
              </a:rPr>
              <a:t>Email Security</a:t>
            </a:r>
          </a:p>
          <a:p>
            <a:pPr marL="285750" indent="-285750" algn="l">
              <a:buFont typeface="Arial" panose="020B0604020202020204" pitchFamily="34" charset="0"/>
              <a:buChar char="•"/>
            </a:pPr>
            <a:endParaRPr lang="en-US" sz="1600" b="0" i="0" u="none" strike="noStrike" dirty="0">
              <a:solidFill>
                <a:srgbClr val="000000"/>
              </a:solidFill>
              <a:effectLst/>
            </a:endParaRPr>
          </a:p>
          <a:p>
            <a:r>
              <a:rPr lang="en-US" sz="1600" b="1" dirty="0"/>
              <a:t>Governance and Administration</a:t>
            </a:r>
          </a:p>
          <a:p>
            <a:endParaRPr lang="en-US" sz="1600" b="1" dirty="0"/>
          </a:p>
          <a:p>
            <a:pPr marL="285750" indent="-285750">
              <a:buFont typeface="Arial" panose="020B0604020202020204" pitchFamily="34" charset="0"/>
              <a:buChar char="•"/>
            </a:pPr>
            <a:r>
              <a:rPr lang="en-US" sz="1600" dirty="0"/>
              <a:t>Incident Response Plan</a:t>
            </a:r>
          </a:p>
          <a:p>
            <a:pPr marL="285750" indent="-285750">
              <a:buFont typeface="Arial" panose="020B0604020202020204" pitchFamily="34" charset="0"/>
              <a:buChar char="•"/>
            </a:pPr>
            <a:r>
              <a:rPr lang="en-US" sz="1600" dirty="0"/>
              <a:t>Security Awareness Training</a:t>
            </a:r>
          </a:p>
          <a:p>
            <a:pPr marL="285750" indent="-285750">
              <a:buFont typeface="Arial" panose="020B0604020202020204" pitchFamily="34" charset="0"/>
              <a:buChar char="•"/>
            </a:pPr>
            <a:r>
              <a:rPr lang="en-US" sz="1600" dirty="0"/>
              <a:t>Privileged Access Management (PAM)</a:t>
            </a:r>
          </a:p>
          <a:p>
            <a:pPr marL="285750" indent="-285750">
              <a:buFont typeface="Arial" panose="020B0604020202020204" pitchFamily="34" charset="0"/>
              <a:buChar char="•"/>
            </a:pPr>
            <a:r>
              <a:rPr lang="en-US" sz="1600" b="1" dirty="0">
                <a:highlight>
                  <a:srgbClr val="F5CF36"/>
                </a:highlight>
              </a:rPr>
              <a:t>Identity and Access Management (IAM)</a:t>
            </a:r>
          </a:p>
          <a:p>
            <a:pPr algn="l"/>
            <a:endParaRPr lang="en-US" sz="1600" b="0" i="0" u="none" strike="noStrike" dirty="0">
              <a:solidFill>
                <a:srgbClr val="000000"/>
              </a:solidFill>
              <a:effectLst/>
            </a:endParaRPr>
          </a:p>
        </p:txBody>
      </p:sp>
      <p:sp>
        <p:nvSpPr>
          <p:cNvPr id="12" name="TextBox 11">
            <a:extLst>
              <a:ext uri="{FF2B5EF4-FFF2-40B4-BE49-F238E27FC236}">
                <a16:creationId xmlns:a16="http://schemas.microsoft.com/office/drawing/2014/main" id="{179F5416-5CCD-6068-FE1E-D9DBCA9A9747}"/>
              </a:ext>
            </a:extLst>
          </p:cNvPr>
          <p:cNvSpPr txBox="1"/>
          <p:nvPr/>
        </p:nvSpPr>
        <p:spPr>
          <a:xfrm>
            <a:off x="8442960" y="2023396"/>
            <a:ext cx="3550920" cy="4031873"/>
          </a:xfrm>
          <a:prstGeom prst="rect">
            <a:avLst/>
          </a:prstGeom>
          <a:noFill/>
        </p:spPr>
        <p:txBody>
          <a:bodyPr wrap="square">
            <a:spAutoFit/>
          </a:bodyPr>
          <a:lstStyle/>
          <a:p>
            <a:r>
              <a:rPr lang="en-US" sz="1600" b="1" dirty="0"/>
              <a:t>Additional Risk Controls</a:t>
            </a:r>
          </a:p>
          <a:p>
            <a:endParaRPr lang="en-US" sz="1600" dirty="0"/>
          </a:p>
          <a:p>
            <a:pPr marL="285750" indent="-285750">
              <a:buFont typeface="Arial" panose="020B0604020202020204" pitchFamily="34" charset="0"/>
              <a:buChar char="•"/>
            </a:pPr>
            <a:r>
              <a:rPr lang="en-US" sz="1600" b="1" dirty="0">
                <a:highlight>
                  <a:srgbClr val="F5CF36"/>
                </a:highlight>
              </a:rPr>
              <a:t>Phishing-Resistant MFA</a:t>
            </a:r>
          </a:p>
          <a:p>
            <a:pPr marL="285750" indent="-285750">
              <a:buFont typeface="Arial" panose="020B0604020202020204" pitchFamily="34" charset="0"/>
              <a:buChar char="•"/>
            </a:pPr>
            <a:r>
              <a:rPr lang="en-US" sz="1600" dirty="0"/>
              <a:t>Zero Trust Architecture</a:t>
            </a:r>
          </a:p>
          <a:p>
            <a:pPr marL="285750" indent="-285750">
              <a:buFont typeface="Arial" panose="020B0604020202020204" pitchFamily="34" charset="0"/>
              <a:buChar char="•"/>
            </a:pPr>
            <a:r>
              <a:rPr lang="en-US" sz="1600" b="1" dirty="0">
                <a:highlight>
                  <a:srgbClr val="F5CF36"/>
                </a:highlight>
              </a:rPr>
              <a:t>Third-Party Risk Management</a:t>
            </a:r>
          </a:p>
          <a:p>
            <a:endParaRPr lang="en-US" sz="1600" b="1" dirty="0"/>
          </a:p>
          <a:p>
            <a:endParaRPr lang="en-US" sz="1600" b="1" dirty="0"/>
          </a:p>
          <a:p>
            <a:endParaRPr lang="en-US" sz="1600" b="1" dirty="0"/>
          </a:p>
          <a:p>
            <a:r>
              <a:rPr lang="en-US" sz="1600" b="1" dirty="0"/>
              <a:t>Documentation Often Requested</a:t>
            </a:r>
          </a:p>
          <a:p>
            <a:endParaRPr lang="en-US" sz="1600" dirty="0"/>
          </a:p>
          <a:p>
            <a:pPr marL="285750" indent="-285750">
              <a:buFont typeface="Arial" panose="020B0604020202020204" pitchFamily="34" charset="0"/>
              <a:buChar char="•"/>
            </a:pPr>
            <a:r>
              <a:rPr lang="en-US" sz="1600" b="1" dirty="0">
                <a:highlight>
                  <a:srgbClr val="F5CF36"/>
                </a:highlight>
              </a:rPr>
              <a:t>MFA Deployment Evidence</a:t>
            </a:r>
          </a:p>
          <a:p>
            <a:pPr marL="285750" indent="-285750">
              <a:buFont typeface="Arial" panose="020B0604020202020204" pitchFamily="34" charset="0"/>
              <a:buChar char="•"/>
            </a:pPr>
            <a:r>
              <a:rPr lang="en-US" sz="1600" dirty="0"/>
              <a:t>Backup Strategy and Logs</a:t>
            </a:r>
          </a:p>
          <a:p>
            <a:pPr marL="285750" indent="-285750">
              <a:buFont typeface="Arial" panose="020B0604020202020204" pitchFamily="34" charset="0"/>
              <a:buChar char="•"/>
            </a:pPr>
            <a:r>
              <a:rPr lang="en-US" sz="1600" dirty="0"/>
              <a:t>Security Policy Documents</a:t>
            </a:r>
          </a:p>
          <a:p>
            <a:pPr marL="285750" indent="-285750">
              <a:buFont typeface="Arial" panose="020B0604020202020204" pitchFamily="34" charset="0"/>
              <a:buChar char="•"/>
            </a:pPr>
            <a:r>
              <a:rPr lang="en-US" sz="1600" dirty="0"/>
              <a:t>Risk Assessment and Penetration Test Results</a:t>
            </a:r>
          </a:p>
          <a:p>
            <a:pPr marL="285750" indent="-285750">
              <a:buFont typeface="Arial" panose="020B0604020202020204" pitchFamily="34" charset="0"/>
              <a:buChar char="•"/>
            </a:pPr>
            <a:r>
              <a:rPr lang="en-US" sz="1600" dirty="0"/>
              <a:t>Audit Reports</a:t>
            </a:r>
          </a:p>
        </p:txBody>
      </p:sp>
      <p:pic>
        <p:nvPicPr>
          <p:cNvPr id="16" name="Picture 15" descr="A close-up of a logo&#10;&#10;AI-generated content may be incorrect.">
            <a:extLst>
              <a:ext uri="{FF2B5EF4-FFF2-40B4-BE49-F238E27FC236}">
                <a16:creationId xmlns:a16="http://schemas.microsoft.com/office/drawing/2014/main" id="{2E9DA9B7-E5A1-F947-C5DB-3D1CF4493787}"/>
              </a:ext>
            </a:extLst>
          </p:cNvPr>
          <p:cNvPicPr>
            <a:picLocks noChangeAspect="1"/>
          </p:cNvPicPr>
          <p:nvPr/>
        </p:nvPicPr>
        <p:blipFill>
          <a:blip r:embed="rId4"/>
          <a:stretch>
            <a:fillRect/>
          </a:stretch>
        </p:blipFill>
        <p:spPr>
          <a:xfrm>
            <a:off x="10369346" y="6266377"/>
            <a:ext cx="1624534" cy="452995"/>
          </a:xfrm>
          <a:prstGeom prst="rect">
            <a:avLst/>
          </a:prstGeom>
        </p:spPr>
      </p:pic>
    </p:spTree>
    <p:extLst>
      <p:ext uri="{BB962C8B-B14F-4D97-AF65-F5344CB8AC3E}">
        <p14:creationId xmlns:p14="http://schemas.microsoft.com/office/powerpoint/2010/main" val="3804660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5523C-B560-FDA7-C37F-A331F6F7B0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86E674-C9B9-3261-68DD-26E448A5EAB0}"/>
              </a:ext>
            </a:extLst>
          </p:cNvPr>
          <p:cNvSpPr>
            <a:spLocks noGrp="1"/>
          </p:cNvSpPr>
          <p:nvPr>
            <p:ph type="title"/>
          </p:nvPr>
        </p:nvSpPr>
        <p:spPr/>
        <p:txBody>
          <a:bodyPr>
            <a:normAutofit/>
          </a:bodyPr>
          <a:lstStyle/>
          <a:p>
            <a:r>
              <a:rPr lang="en-US" dirty="0"/>
              <a:t>What Does It Mean?</a:t>
            </a:r>
          </a:p>
        </p:txBody>
      </p:sp>
      <p:sp>
        <p:nvSpPr>
          <p:cNvPr id="5" name="TextBox 4">
            <a:extLst>
              <a:ext uri="{FF2B5EF4-FFF2-40B4-BE49-F238E27FC236}">
                <a16:creationId xmlns:a16="http://schemas.microsoft.com/office/drawing/2014/main" id="{730B7CA6-925F-8656-B8D6-801C68FEA096}"/>
              </a:ext>
            </a:extLst>
          </p:cNvPr>
          <p:cNvSpPr txBox="1"/>
          <p:nvPr/>
        </p:nvSpPr>
        <p:spPr>
          <a:xfrm>
            <a:off x="838200" y="6231265"/>
            <a:ext cx="9738360" cy="276999"/>
          </a:xfrm>
          <a:prstGeom prst="rect">
            <a:avLst/>
          </a:prstGeom>
          <a:noFill/>
        </p:spPr>
        <p:txBody>
          <a:bodyPr wrap="square" rtlCol="0">
            <a:spAutoFit/>
          </a:bodyPr>
          <a:lstStyle/>
          <a:p>
            <a:r>
              <a:rPr lang="en-US" sz="1200" dirty="0"/>
              <a:t>1. </a:t>
            </a:r>
            <a:r>
              <a:rPr lang="en-US" sz="1200" dirty="0">
                <a:hlinkClick r:id="rId3"/>
              </a:rPr>
              <a:t>https://edtechmagazine.com/higher/article/2024/06/survey-reveals-top-cybersecurity-issues-education</a:t>
            </a:r>
            <a:r>
              <a:rPr lang="en-US" sz="1200" dirty="0"/>
              <a:t> </a:t>
            </a:r>
          </a:p>
        </p:txBody>
      </p:sp>
      <p:pic>
        <p:nvPicPr>
          <p:cNvPr id="16" name="Picture 15" descr="A close-up of a logo&#10;&#10;AI-generated content may be incorrect.">
            <a:extLst>
              <a:ext uri="{FF2B5EF4-FFF2-40B4-BE49-F238E27FC236}">
                <a16:creationId xmlns:a16="http://schemas.microsoft.com/office/drawing/2014/main" id="{1B9C4DF5-C7F5-5CAF-156C-F89DEC886D5A}"/>
              </a:ext>
            </a:extLst>
          </p:cNvPr>
          <p:cNvPicPr>
            <a:picLocks noChangeAspect="1"/>
          </p:cNvPicPr>
          <p:nvPr/>
        </p:nvPicPr>
        <p:blipFill>
          <a:blip r:embed="rId4"/>
          <a:stretch>
            <a:fillRect/>
          </a:stretch>
        </p:blipFill>
        <p:spPr>
          <a:xfrm>
            <a:off x="10369346" y="6266377"/>
            <a:ext cx="1624534" cy="452995"/>
          </a:xfrm>
          <a:prstGeom prst="rect">
            <a:avLst/>
          </a:prstGeom>
        </p:spPr>
      </p:pic>
      <p:sp>
        <p:nvSpPr>
          <p:cNvPr id="8" name="Triangle 7">
            <a:extLst>
              <a:ext uri="{FF2B5EF4-FFF2-40B4-BE49-F238E27FC236}">
                <a16:creationId xmlns:a16="http://schemas.microsoft.com/office/drawing/2014/main" id="{D9F850C3-74D9-FE88-5AB9-AEB97D95C8A1}"/>
              </a:ext>
            </a:extLst>
          </p:cNvPr>
          <p:cNvSpPr/>
          <p:nvPr/>
        </p:nvSpPr>
        <p:spPr>
          <a:xfrm rot="5400000">
            <a:off x="6187440" y="2051299"/>
            <a:ext cx="1120140" cy="792480"/>
          </a:xfrm>
          <a:prstGeom prst="triangle">
            <a:avLst/>
          </a:prstGeom>
          <a:solidFill>
            <a:srgbClr val="F56B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F384D8B-5D2F-3A1C-B0E1-16649D63D822}"/>
              </a:ext>
            </a:extLst>
          </p:cNvPr>
          <p:cNvSpPr txBox="1"/>
          <p:nvPr/>
        </p:nvSpPr>
        <p:spPr>
          <a:xfrm>
            <a:off x="7330440" y="1725800"/>
            <a:ext cx="4373880" cy="1938992"/>
          </a:xfrm>
          <a:prstGeom prst="rect">
            <a:avLst/>
          </a:prstGeom>
          <a:noFill/>
        </p:spPr>
        <p:txBody>
          <a:bodyPr wrap="square">
            <a:spAutoFit/>
          </a:bodyPr>
          <a:lstStyle/>
          <a:p>
            <a:pPr algn="l"/>
            <a:r>
              <a:rPr lang="en-US" sz="2400" b="0" i="1" u="none" strike="noStrike" dirty="0">
                <a:solidFill>
                  <a:srgbClr val="000000"/>
                </a:solidFill>
                <a:effectLst/>
              </a:rPr>
              <a:t>Mostly happening as campus cybersecurity efforts; Not connected to federated access.</a:t>
            </a:r>
          </a:p>
          <a:p>
            <a:pPr algn="l"/>
            <a:endParaRPr lang="en-US" sz="2400" dirty="0">
              <a:solidFill>
                <a:srgbClr val="000000"/>
              </a:solidFill>
            </a:endParaRPr>
          </a:p>
          <a:p>
            <a:pPr algn="l"/>
            <a:endParaRPr lang="en-US" sz="2400" dirty="0">
              <a:solidFill>
                <a:srgbClr val="000000"/>
              </a:solidFill>
            </a:endParaRPr>
          </a:p>
        </p:txBody>
      </p:sp>
      <p:sp>
        <p:nvSpPr>
          <p:cNvPr id="13" name="TextBox 12">
            <a:extLst>
              <a:ext uri="{FF2B5EF4-FFF2-40B4-BE49-F238E27FC236}">
                <a16:creationId xmlns:a16="http://schemas.microsoft.com/office/drawing/2014/main" id="{89BC8F90-82ED-C4FD-571F-CE6EB46DC154}"/>
              </a:ext>
            </a:extLst>
          </p:cNvPr>
          <p:cNvSpPr txBox="1"/>
          <p:nvPr/>
        </p:nvSpPr>
        <p:spPr>
          <a:xfrm>
            <a:off x="5730240" y="3481388"/>
            <a:ext cx="5974080" cy="2311210"/>
          </a:xfrm>
          <a:prstGeom prst="rect">
            <a:avLst/>
          </a:prstGeom>
          <a:noFill/>
        </p:spPr>
        <p:txBody>
          <a:bodyPr wrap="square">
            <a:spAutoFit/>
          </a:bodyPr>
          <a:lstStyle/>
          <a:p>
            <a:pPr algn="r">
              <a:lnSpc>
                <a:spcPct val="114000"/>
              </a:lnSpc>
            </a:pPr>
            <a:r>
              <a:rPr lang="en-US" sz="3200" dirty="0">
                <a:highlight>
                  <a:srgbClr val="F5CF36"/>
                </a:highlight>
              </a:rPr>
              <a:t>How do we harness this momentum to advance campus cybersecurity and build greater confidence in federated identity?</a:t>
            </a:r>
            <a:endParaRPr lang="en-US" sz="4400" b="0" i="0" u="none" strike="noStrike" dirty="0">
              <a:solidFill>
                <a:srgbClr val="000000"/>
              </a:solidFill>
              <a:effectLst/>
              <a:highlight>
                <a:srgbClr val="F5CF36"/>
              </a:highlight>
            </a:endParaRPr>
          </a:p>
        </p:txBody>
      </p:sp>
      <p:graphicFrame>
        <p:nvGraphicFramePr>
          <p:cNvPr id="18" name="TextBox 9">
            <a:extLst>
              <a:ext uri="{FF2B5EF4-FFF2-40B4-BE49-F238E27FC236}">
                <a16:creationId xmlns:a16="http://schemas.microsoft.com/office/drawing/2014/main" id="{68CF8750-03CF-A373-FC37-40343F8D1836}"/>
              </a:ext>
            </a:extLst>
          </p:cNvPr>
          <p:cNvGraphicFramePr/>
          <p:nvPr>
            <p:extLst>
              <p:ext uri="{D42A27DB-BD31-4B8C-83A1-F6EECF244321}">
                <p14:modId xmlns:p14="http://schemas.microsoft.com/office/powerpoint/2010/main" val="2674426011"/>
              </p:ext>
            </p:extLst>
          </p:nvPr>
        </p:nvGraphicFramePr>
        <p:xfrm>
          <a:off x="814326" y="1737385"/>
          <a:ext cx="4729224" cy="41549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64658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DEC6-585E-FC6D-5C39-18E6AC758057}"/>
              </a:ext>
            </a:extLst>
          </p:cNvPr>
          <p:cNvSpPr>
            <a:spLocks noGrp="1"/>
          </p:cNvSpPr>
          <p:nvPr>
            <p:ph type="title"/>
          </p:nvPr>
        </p:nvSpPr>
        <p:spPr/>
        <p:txBody>
          <a:bodyPr/>
          <a:lstStyle/>
          <a:p>
            <a:r>
              <a:rPr lang="en-US" dirty="0"/>
              <a:t>Get Involved</a:t>
            </a:r>
          </a:p>
        </p:txBody>
      </p:sp>
      <p:sp>
        <p:nvSpPr>
          <p:cNvPr id="3" name="Content Placeholder 2">
            <a:extLst>
              <a:ext uri="{FF2B5EF4-FFF2-40B4-BE49-F238E27FC236}">
                <a16:creationId xmlns:a16="http://schemas.microsoft.com/office/drawing/2014/main" id="{43D7EAC6-8829-1260-E7ED-AD550F01589A}"/>
              </a:ext>
            </a:extLst>
          </p:cNvPr>
          <p:cNvSpPr>
            <a:spLocks noGrp="1"/>
          </p:cNvSpPr>
          <p:nvPr>
            <p:ph idx="1"/>
          </p:nvPr>
        </p:nvSpPr>
        <p:spPr>
          <a:xfrm>
            <a:off x="838200" y="1937604"/>
            <a:ext cx="4593336" cy="3799522"/>
          </a:xfrm>
        </p:spPr>
        <p:txBody>
          <a:bodyPr>
            <a:normAutofit/>
          </a:bodyPr>
          <a:lstStyle/>
          <a:p>
            <a:pPr marL="0" indent="0">
              <a:lnSpc>
                <a:spcPct val="100000"/>
              </a:lnSpc>
              <a:buNone/>
            </a:pPr>
            <a:r>
              <a:rPr lang="en-US" sz="2800" b="1" dirty="0"/>
              <a:t>We need to work together </a:t>
            </a:r>
            <a:r>
              <a:rPr lang="en-US" sz="2800" dirty="0"/>
              <a:t>— to align on policy, clarify implementation, and build guidance that helps us all meet these requirements </a:t>
            </a:r>
            <a:r>
              <a:rPr lang="en-US" sz="2800" i="1" dirty="0"/>
              <a:t>in a way that works across borders, systems, and communities.</a:t>
            </a:r>
            <a:r>
              <a:rPr lang="en-US" sz="2800" dirty="0"/>
              <a:t>”</a:t>
            </a:r>
          </a:p>
        </p:txBody>
      </p:sp>
      <p:pic>
        <p:nvPicPr>
          <p:cNvPr id="5" name="Picture 4">
            <a:extLst>
              <a:ext uri="{FF2B5EF4-FFF2-40B4-BE49-F238E27FC236}">
                <a16:creationId xmlns:a16="http://schemas.microsoft.com/office/drawing/2014/main" id="{1BC94086-32BC-B312-B167-655B8168E749}"/>
              </a:ext>
            </a:extLst>
          </p:cNvPr>
          <p:cNvPicPr>
            <a:picLocks noChangeAspect="1"/>
          </p:cNvPicPr>
          <p:nvPr/>
        </p:nvPicPr>
        <p:blipFill>
          <a:blip r:embed="rId3"/>
          <a:stretch>
            <a:fillRect/>
          </a:stretch>
        </p:blipFill>
        <p:spPr>
          <a:xfrm>
            <a:off x="10807681" y="6361242"/>
            <a:ext cx="1139030" cy="369415"/>
          </a:xfrm>
          <a:prstGeom prst="rect">
            <a:avLst/>
          </a:prstGeom>
        </p:spPr>
      </p:pic>
      <p:graphicFrame>
        <p:nvGraphicFramePr>
          <p:cNvPr id="7" name="Content Placeholder 6">
            <a:extLst>
              <a:ext uri="{FF2B5EF4-FFF2-40B4-BE49-F238E27FC236}">
                <a16:creationId xmlns:a16="http://schemas.microsoft.com/office/drawing/2014/main" id="{47D4E92F-26CD-311A-6EB1-812E86027C8F}"/>
              </a:ext>
            </a:extLst>
          </p:cNvPr>
          <p:cNvGraphicFramePr/>
          <p:nvPr>
            <p:extLst>
              <p:ext uri="{D42A27DB-BD31-4B8C-83A1-F6EECF244321}">
                <p14:modId xmlns:p14="http://schemas.microsoft.com/office/powerpoint/2010/main" val="2418085074"/>
              </p:ext>
            </p:extLst>
          </p:nvPr>
        </p:nvGraphicFramePr>
        <p:xfrm>
          <a:off x="5785878" y="872519"/>
          <a:ext cx="5881866" cy="48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0483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0D289-540F-ABCD-16B7-DD25A50C3B00}"/>
              </a:ext>
            </a:extLst>
          </p:cNvPr>
          <p:cNvSpPr>
            <a:spLocks noGrp="1"/>
          </p:cNvSpPr>
          <p:nvPr>
            <p:ph type="title"/>
          </p:nvPr>
        </p:nvSpPr>
        <p:spPr>
          <a:xfrm>
            <a:off x="1285450" y="1396686"/>
            <a:ext cx="3553326" cy="4064628"/>
          </a:xfrm>
        </p:spPr>
        <p:txBody>
          <a:bodyPr>
            <a:normAutofit/>
          </a:bodyPr>
          <a:lstStyle/>
          <a:p>
            <a:r>
              <a:rPr lang="en-US" sz="4000" dirty="0">
                <a:solidFill>
                  <a:srgbClr val="FFFFFF"/>
                </a:solidFill>
              </a:rPr>
              <a:t>The Evolving Landscape of R&amp;E Identity Assurance</a:t>
            </a: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0EBA442-B70A-C81F-B40C-C497B83C956B}"/>
              </a:ext>
            </a:extLst>
          </p:cNvPr>
          <p:cNvSpPr>
            <a:spLocks noGrp="1"/>
          </p:cNvSpPr>
          <p:nvPr>
            <p:ph idx="1"/>
          </p:nvPr>
        </p:nvSpPr>
        <p:spPr>
          <a:xfrm>
            <a:off x="5357453" y="1819289"/>
            <a:ext cx="6072547" cy="4212936"/>
          </a:xfrm>
        </p:spPr>
        <p:txBody>
          <a:bodyPr>
            <a:noAutofit/>
          </a:bodyPr>
          <a:lstStyle/>
          <a:p>
            <a:pPr>
              <a:spcAft>
                <a:spcPts val="1200"/>
              </a:spcAft>
            </a:pPr>
            <a:r>
              <a:rPr lang="en-US" sz="2600" dirty="0"/>
              <a:t>US federal granting agencies stepping up cybersecurity requirements</a:t>
            </a:r>
          </a:p>
          <a:p>
            <a:pPr>
              <a:spcAft>
                <a:spcPts val="1200"/>
              </a:spcAft>
            </a:pPr>
            <a:r>
              <a:rPr lang="en-US" sz="2600" dirty="0"/>
              <a:t>Cyber insurance impacting campus cybersecurity / IAM implementations</a:t>
            </a:r>
          </a:p>
          <a:p>
            <a:pPr>
              <a:spcAft>
                <a:spcPts val="1200"/>
              </a:spcAft>
            </a:pPr>
            <a:r>
              <a:rPr lang="en-US" sz="2600" dirty="0"/>
              <a:t>What is InCommon doing about all this?</a:t>
            </a:r>
          </a:p>
          <a:p>
            <a:pPr>
              <a:spcAft>
                <a:spcPts val="1200"/>
              </a:spcAft>
            </a:pPr>
            <a:r>
              <a:rPr lang="en-US" sz="2600" i="1" dirty="0"/>
              <a:t>I am reporting from a US perspective today. Is your region/locale seeing similar developments?</a:t>
            </a:r>
            <a:endParaRPr lang="en-US" sz="2600" dirty="0"/>
          </a:p>
          <a:p>
            <a:pPr>
              <a:spcAft>
                <a:spcPts val="1200"/>
              </a:spcAft>
            </a:pPr>
            <a:endParaRPr lang="en-US" sz="2600" dirty="0"/>
          </a:p>
        </p:txBody>
      </p:sp>
      <p:pic>
        <p:nvPicPr>
          <p:cNvPr id="4" name="Picture 3" descr="A close-up of a logo&#10;&#10;AI-generated content may be incorrect.">
            <a:extLst>
              <a:ext uri="{FF2B5EF4-FFF2-40B4-BE49-F238E27FC236}">
                <a16:creationId xmlns:a16="http://schemas.microsoft.com/office/drawing/2014/main" id="{56817ACD-5F17-B967-6A26-3E16F697A5EB}"/>
              </a:ext>
            </a:extLst>
          </p:cNvPr>
          <p:cNvPicPr>
            <a:picLocks noChangeAspect="1"/>
          </p:cNvPicPr>
          <p:nvPr/>
        </p:nvPicPr>
        <p:blipFill>
          <a:blip r:embed="rId3"/>
          <a:stretch>
            <a:fillRect/>
          </a:stretch>
        </p:blipFill>
        <p:spPr>
          <a:xfrm>
            <a:off x="10369346" y="6266377"/>
            <a:ext cx="1624534" cy="452995"/>
          </a:xfrm>
          <a:prstGeom prst="rect">
            <a:avLst/>
          </a:prstGeom>
        </p:spPr>
      </p:pic>
    </p:spTree>
    <p:extLst>
      <p:ext uri="{BB962C8B-B14F-4D97-AF65-F5344CB8AC3E}">
        <p14:creationId xmlns:p14="http://schemas.microsoft.com/office/powerpoint/2010/main" val="258042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52">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4CFEBE-AB22-3AB2-F2EA-566ABD45BF0E}"/>
              </a:ext>
            </a:extLst>
          </p:cNvPr>
          <p:cNvSpPr>
            <a:spLocks noGrp="1"/>
          </p:cNvSpPr>
          <p:nvPr>
            <p:ph type="title"/>
          </p:nvPr>
        </p:nvSpPr>
        <p:spPr>
          <a:xfrm>
            <a:off x="838200" y="1336390"/>
            <a:ext cx="6155988" cy="1182927"/>
          </a:xfrm>
        </p:spPr>
        <p:txBody>
          <a:bodyPr vert="horz" lIns="91440" tIns="45720" rIns="91440" bIns="45720" rtlCol="0" anchor="b">
            <a:normAutofit/>
          </a:bodyPr>
          <a:lstStyle/>
          <a:p>
            <a:r>
              <a:rPr lang="en-US" sz="3500" kern="1200">
                <a:solidFill>
                  <a:schemeClr val="tx1"/>
                </a:solidFill>
                <a:latin typeface="+mj-lt"/>
                <a:ea typeface="+mj-ea"/>
                <a:cs typeface="+mj-cs"/>
              </a:rPr>
              <a:t>Federal Cybersecurity Mandates Reshape Research Collaboration</a:t>
            </a:r>
          </a:p>
        </p:txBody>
      </p:sp>
      <p:cxnSp>
        <p:nvCxnSpPr>
          <p:cNvPr id="1055" name="Straight Connector 1054">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D546E7D-9834-12D7-D493-CBFFA4EF3028}"/>
              </a:ext>
            </a:extLst>
          </p:cNvPr>
          <p:cNvSpPr txBox="1"/>
          <p:nvPr/>
        </p:nvSpPr>
        <p:spPr>
          <a:xfrm>
            <a:off x="838200" y="2826591"/>
            <a:ext cx="6447924" cy="3024186"/>
          </a:xfrm>
          <a:prstGeom prst="rect">
            <a:avLst/>
          </a:prstGeom>
        </p:spPr>
        <p:txBody>
          <a:bodyPr vert="horz" lIns="91440" tIns="45720" rIns="91440" bIns="45720" rtlCol="0" anchor="t">
            <a:noAutofit/>
          </a:bodyPr>
          <a:lstStyle/>
          <a:p>
            <a:pPr>
              <a:lnSpc>
                <a:spcPct val="90000"/>
              </a:lnSpc>
              <a:spcAft>
                <a:spcPts val="600"/>
              </a:spcAft>
            </a:pPr>
            <a:r>
              <a:rPr lang="en-US" sz="2000" b="0" u="none" strike="noStrike" dirty="0">
                <a:solidFill>
                  <a:schemeClr val="tx1">
                    <a:alpha val="80000"/>
                  </a:schemeClr>
                </a:solidFill>
                <a:effectLst/>
              </a:rPr>
              <a:t>In 2021, the White House</a:t>
            </a:r>
            <a:r>
              <a:rPr lang="en-US" sz="2000" dirty="0">
                <a:solidFill>
                  <a:schemeClr val="tx1">
                    <a:alpha val="80000"/>
                  </a:schemeClr>
                </a:solidFill>
              </a:rPr>
              <a:t> issued</a:t>
            </a:r>
            <a:r>
              <a:rPr lang="en-US" sz="2000" b="0" u="none" strike="noStrike" dirty="0">
                <a:solidFill>
                  <a:schemeClr val="tx1">
                    <a:alpha val="80000"/>
                  </a:schemeClr>
                </a:solidFill>
                <a:effectLst/>
              </a:rPr>
              <a:t> Executive Order on Improving the Nation’s Cybersecurity. </a:t>
            </a:r>
            <a:br>
              <a:rPr lang="en-US" sz="2000" b="0" u="none" strike="noStrike" dirty="0">
                <a:solidFill>
                  <a:schemeClr val="tx1">
                    <a:alpha val="80000"/>
                  </a:schemeClr>
                </a:solidFill>
                <a:effectLst/>
              </a:rPr>
            </a:br>
            <a:br>
              <a:rPr lang="en-US" sz="2000" b="0" dirty="0">
                <a:solidFill>
                  <a:schemeClr val="tx1">
                    <a:alpha val="80000"/>
                  </a:schemeClr>
                </a:solidFill>
                <a:effectLst/>
              </a:rPr>
            </a:br>
            <a:r>
              <a:rPr lang="en-US" sz="2000" b="0" u="none" strike="noStrike" dirty="0">
                <a:solidFill>
                  <a:schemeClr val="tx1">
                    <a:alpha val="80000"/>
                  </a:schemeClr>
                </a:solidFill>
                <a:effectLst/>
              </a:rPr>
              <a:t>This call to action spurred a renewed focus on </a:t>
            </a:r>
            <a:r>
              <a:rPr lang="en-US" sz="2000" b="0" u="sng" strike="noStrike" dirty="0">
                <a:solidFill>
                  <a:schemeClr val="tx1">
                    <a:alpha val="80000"/>
                  </a:schemeClr>
                </a:solidFill>
                <a:effectLst/>
                <a:hlinkClick r:id="rId3"/>
              </a:rPr>
              <a:t>Federal Information Security Modernization Act</a:t>
            </a:r>
            <a:r>
              <a:rPr lang="en-US" sz="2000" b="0" u="none" strike="noStrike" dirty="0">
                <a:solidFill>
                  <a:schemeClr val="tx1">
                    <a:alpha val="80000"/>
                  </a:schemeClr>
                </a:solidFill>
                <a:effectLst/>
              </a:rPr>
              <a:t> (FISMA) compliance among agencies.</a:t>
            </a:r>
          </a:p>
          <a:p>
            <a:pPr>
              <a:lnSpc>
                <a:spcPct val="90000"/>
              </a:lnSpc>
              <a:spcAft>
                <a:spcPts val="600"/>
              </a:spcAft>
            </a:pPr>
            <a:endParaRPr lang="en-US" sz="2000" b="0" u="none" strike="noStrike" dirty="0">
              <a:solidFill>
                <a:schemeClr val="tx1">
                  <a:alpha val="80000"/>
                </a:schemeClr>
              </a:solidFill>
              <a:effectLst/>
            </a:endParaRPr>
          </a:p>
          <a:p>
            <a:pPr>
              <a:lnSpc>
                <a:spcPct val="90000"/>
              </a:lnSpc>
              <a:spcAft>
                <a:spcPts val="600"/>
              </a:spcAft>
            </a:pPr>
            <a:r>
              <a:rPr lang="en-US" sz="2000" dirty="0"/>
              <a:t>Although FISMA technically applies to federal agencies, agencies are applying FISMA requirements toward providers and partners interacting with agencies.</a:t>
            </a:r>
            <a:endParaRPr lang="en-US" sz="2000" dirty="0">
              <a:solidFill>
                <a:schemeClr val="tx1">
                  <a:alpha val="80000"/>
                </a:schemeClr>
              </a:solidFill>
            </a:endParaRPr>
          </a:p>
        </p:txBody>
      </p:sp>
      <p:pic>
        <p:nvPicPr>
          <p:cNvPr id="1030" name="Picture 6">
            <a:extLst>
              <a:ext uri="{FF2B5EF4-FFF2-40B4-BE49-F238E27FC236}">
                <a16:creationId xmlns:a16="http://schemas.microsoft.com/office/drawing/2014/main" id="{91645D6A-E431-BAEF-5D9F-E9906BE3269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72653" y="1630294"/>
            <a:ext cx="3548404" cy="4249586"/>
          </a:xfrm>
          <a:prstGeom prst="rect">
            <a:avLst/>
          </a:prstGeom>
          <a:noFill/>
          <a:extLst>
            <a:ext uri="{909E8E84-426E-40DD-AFC4-6F175D3DCCD1}">
              <a14:hiddenFill xmlns:a14="http://schemas.microsoft.com/office/drawing/2010/main">
                <a:solidFill>
                  <a:srgbClr val="FFFFFF"/>
                </a:solidFill>
              </a14:hiddenFill>
            </a:ext>
          </a:extLst>
        </p:spPr>
      </p:pic>
      <p:sp>
        <p:nvSpPr>
          <p:cNvPr id="105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05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pic>
        <p:nvPicPr>
          <p:cNvPr id="7" name="Picture 6" descr="A close-up of a logo&#10;&#10;AI-generated content may be incorrect.">
            <a:extLst>
              <a:ext uri="{FF2B5EF4-FFF2-40B4-BE49-F238E27FC236}">
                <a16:creationId xmlns:a16="http://schemas.microsoft.com/office/drawing/2014/main" id="{6E7993AF-6813-D887-25A0-EC477D6AF9D2}"/>
              </a:ext>
            </a:extLst>
          </p:cNvPr>
          <p:cNvPicPr>
            <a:picLocks noChangeAspect="1"/>
          </p:cNvPicPr>
          <p:nvPr/>
        </p:nvPicPr>
        <p:blipFill>
          <a:blip r:embed="rId5"/>
          <a:stretch>
            <a:fillRect/>
          </a:stretch>
        </p:blipFill>
        <p:spPr>
          <a:xfrm>
            <a:off x="10369346" y="6266377"/>
            <a:ext cx="1624534" cy="452995"/>
          </a:xfrm>
          <a:prstGeom prst="rect">
            <a:avLst/>
          </a:prstGeom>
        </p:spPr>
      </p:pic>
    </p:spTree>
    <p:extLst>
      <p:ext uri="{BB962C8B-B14F-4D97-AF65-F5344CB8AC3E}">
        <p14:creationId xmlns:p14="http://schemas.microsoft.com/office/powerpoint/2010/main" val="166481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6EE2159-623C-0D15-46A4-3F0B692F76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F2EF14-8603-81B6-BF32-3DA7C1B99FA0}"/>
              </a:ext>
            </a:extLst>
          </p:cNvPr>
          <p:cNvSpPr>
            <a:spLocks noGrp="1"/>
          </p:cNvSpPr>
          <p:nvPr>
            <p:ph type="title"/>
          </p:nvPr>
        </p:nvSpPr>
        <p:spPr>
          <a:xfrm>
            <a:off x="838200" y="1336390"/>
            <a:ext cx="6155988" cy="1182927"/>
          </a:xfrm>
        </p:spPr>
        <p:txBody>
          <a:bodyPr vert="horz" lIns="91440" tIns="45720" rIns="91440" bIns="45720" rtlCol="0" anchor="b">
            <a:normAutofit/>
          </a:bodyPr>
          <a:lstStyle/>
          <a:p>
            <a:r>
              <a:rPr lang="en-US" sz="3500" kern="1200" dirty="0">
                <a:solidFill>
                  <a:schemeClr val="tx1"/>
                </a:solidFill>
                <a:latin typeface="+mj-lt"/>
                <a:ea typeface="+mj-ea"/>
                <a:cs typeface="+mj-cs"/>
              </a:rPr>
              <a:t>Federal Cybersecurity Mandates Reshape Research Collaboration</a:t>
            </a:r>
          </a:p>
        </p:txBody>
      </p:sp>
      <p:sp>
        <p:nvSpPr>
          <p:cNvPr id="6" name="TextBox 5">
            <a:extLst>
              <a:ext uri="{FF2B5EF4-FFF2-40B4-BE49-F238E27FC236}">
                <a16:creationId xmlns:a16="http://schemas.microsoft.com/office/drawing/2014/main" id="{5C320F1A-D005-FA6A-3148-2E163931B179}"/>
              </a:ext>
            </a:extLst>
          </p:cNvPr>
          <p:cNvSpPr txBox="1"/>
          <p:nvPr/>
        </p:nvSpPr>
        <p:spPr>
          <a:xfrm>
            <a:off x="803776" y="3429000"/>
            <a:ext cx="6190412" cy="2744789"/>
          </a:xfrm>
          <a:prstGeom prst="rect">
            <a:avLst/>
          </a:prstGeom>
        </p:spPr>
        <p:txBody>
          <a:bodyPr vert="horz" lIns="91440" tIns="45720" rIns="91440" bIns="45720" rtlCol="0" anchor="t">
            <a:normAutofit/>
          </a:bodyPr>
          <a:lstStyle/>
          <a:p>
            <a:pPr>
              <a:spcAft>
                <a:spcPts val="600"/>
              </a:spcAft>
            </a:pPr>
            <a:r>
              <a:rPr lang="en-US" sz="2400" dirty="0"/>
              <a:t>Although FISMA technically applies to federal agencies, agencies are applying FISMA requirements toward providers and partners interacting with agencies.</a:t>
            </a:r>
            <a:br>
              <a:rPr lang="en-US" sz="2400" i="1" dirty="0"/>
            </a:br>
            <a:endParaRPr lang="en-US" sz="2400" dirty="0">
              <a:solidFill>
                <a:schemeClr val="tx1">
                  <a:alpha val="80000"/>
                </a:schemeClr>
              </a:solidFill>
            </a:endParaRPr>
          </a:p>
        </p:txBody>
      </p:sp>
      <p:sp>
        <p:nvSpPr>
          <p:cNvPr id="4" name="TextBox 3">
            <a:extLst>
              <a:ext uri="{FF2B5EF4-FFF2-40B4-BE49-F238E27FC236}">
                <a16:creationId xmlns:a16="http://schemas.microsoft.com/office/drawing/2014/main" id="{4DDB244F-4289-0C3F-AFA1-4F2B6230B6FC}"/>
              </a:ext>
            </a:extLst>
          </p:cNvPr>
          <p:cNvSpPr txBox="1"/>
          <p:nvPr/>
        </p:nvSpPr>
        <p:spPr>
          <a:xfrm>
            <a:off x="7737232" y="1551099"/>
            <a:ext cx="3868616" cy="4093428"/>
          </a:xfrm>
          <a:prstGeom prst="rect">
            <a:avLst/>
          </a:prstGeom>
          <a:noFill/>
        </p:spPr>
        <p:txBody>
          <a:bodyPr wrap="square">
            <a:spAutoFit/>
          </a:bodyPr>
          <a:lstStyle/>
          <a:p>
            <a:pPr fontAlgn="base"/>
            <a:r>
              <a:rPr lang="en-US" sz="2000" dirty="0">
                <a:solidFill>
                  <a:srgbClr val="2A3861"/>
                </a:solidFill>
              </a:rPr>
              <a:t>Access to:</a:t>
            </a:r>
          </a:p>
          <a:p>
            <a:pPr fontAlgn="base"/>
            <a:endParaRPr lang="en-US" sz="2000" dirty="0">
              <a:solidFill>
                <a:srgbClr val="2A3861"/>
              </a:solidFill>
            </a:endParaRPr>
          </a:p>
          <a:p>
            <a:pPr marL="342900" indent="-342900" fontAlgn="base">
              <a:buFont typeface="Arial" panose="020B0604020202020204" pitchFamily="34" charset="0"/>
              <a:buChar char="•"/>
            </a:pPr>
            <a:r>
              <a:rPr lang="en-US" sz="2000" dirty="0">
                <a:solidFill>
                  <a:srgbClr val="2A3861"/>
                </a:solidFill>
              </a:rPr>
              <a:t>controlled datasets</a:t>
            </a:r>
          </a:p>
          <a:p>
            <a:pPr marL="342900" indent="-342900" fontAlgn="base">
              <a:buFont typeface="Arial" panose="020B0604020202020204" pitchFamily="34" charset="0"/>
              <a:buChar char="•"/>
            </a:pPr>
            <a:r>
              <a:rPr lang="en-US" sz="2000" b="0" i="0" u="none" strike="noStrike" dirty="0">
                <a:solidFill>
                  <a:srgbClr val="2A3861"/>
                </a:solidFill>
                <a:effectLst/>
              </a:rPr>
              <a:t>student information</a:t>
            </a:r>
          </a:p>
          <a:p>
            <a:pPr marL="342900" indent="-342900" fontAlgn="base">
              <a:buFont typeface="Arial" panose="020B0604020202020204" pitchFamily="34" charset="0"/>
              <a:buChar char="•"/>
            </a:pPr>
            <a:r>
              <a:rPr lang="en-US" sz="2000" dirty="0">
                <a:solidFill>
                  <a:srgbClr val="2A3861"/>
                </a:solidFill>
              </a:rPr>
              <a:t>research administration portals</a:t>
            </a:r>
          </a:p>
          <a:p>
            <a:pPr marL="342900" indent="-342900" fontAlgn="base">
              <a:buFont typeface="Arial" panose="020B0604020202020204" pitchFamily="34" charset="0"/>
              <a:buChar char="•"/>
            </a:pPr>
            <a:endParaRPr lang="en-US" sz="2000" dirty="0">
              <a:solidFill>
                <a:srgbClr val="2A3861"/>
              </a:solidFill>
            </a:endParaRPr>
          </a:p>
          <a:p>
            <a:pPr fontAlgn="base"/>
            <a:r>
              <a:rPr lang="en-US" sz="2000" dirty="0">
                <a:solidFill>
                  <a:srgbClr val="2A3861"/>
                </a:solidFill>
              </a:rPr>
              <a:t>Needs:</a:t>
            </a:r>
          </a:p>
          <a:p>
            <a:pPr marL="342900" indent="-342900" fontAlgn="base">
              <a:buFont typeface="Arial" panose="020B0604020202020204" pitchFamily="34" charset="0"/>
              <a:buChar char="•"/>
            </a:pPr>
            <a:endParaRPr lang="en-US" sz="2000" b="0" i="0" u="none" strike="noStrike" dirty="0">
              <a:solidFill>
                <a:srgbClr val="2A3861"/>
              </a:solidFill>
              <a:effectLst/>
            </a:endParaRPr>
          </a:p>
          <a:p>
            <a:pPr marL="342900" indent="-342900" fontAlgn="base">
              <a:buFont typeface="Arial" panose="020B0604020202020204" pitchFamily="34" charset="0"/>
              <a:buChar char="•"/>
            </a:pPr>
            <a:r>
              <a:rPr lang="en-US" sz="2000" dirty="0">
                <a:solidFill>
                  <a:srgbClr val="2A3861"/>
                </a:solidFill>
              </a:rPr>
              <a:t>multi-factor authentication</a:t>
            </a:r>
          </a:p>
          <a:p>
            <a:pPr marL="342900" indent="-342900" fontAlgn="base">
              <a:buFont typeface="Arial" panose="020B0604020202020204" pitchFamily="34" charset="0"/>
              <a:buChar char="•"/>
            </a:pPr>
            <a:r>
              <a:rPr lang="en-US" sz="2000" dirty="0">
                <a:solidFill>
                  <a:srgbClr val="2A3861"/>
                </a:solidFill>
              </a:rPr>
              <a:t>stronger identity assurance</a:t>
            </a:r>
          </a:p>
          <a:p>
            <a:pPr marL="342900" indent="-342900" fontAlgn="base">
              <a:buFont typeface="Arial" panose="020B0604020202020204" pitchFamily="34" charset="0"/>
              <a:buChar char="•"/>
            </a:pPr>
            <a:r>
              <a:rPr lang="en-US" sz="2000" dirty="0">
                <a:solidFill>
                  <a:srgbClr val="2A3861"/>
                </a:solidFill>
              </a:rPr>
              <a:t>data protection </a:t>
            </a:r>
          </a:p>
          <a:p>
            <a:pPr marL="342900" indent="-342900" fontAlgn="base">
              <a:buFont typeface="Arial" panose="020B0604020202020204" pitchFamily="34" charset="0"/>
              <a:buChar char="•"/>
            </a:pPr>
            <a:endParaRPr lang="en-US" sz="2000" b="0" i="0" u="none" strike="noStrike" dirty="0">
              <a:solidFill>
                <a:srgbClr val="2A3861"/>
              </a:solidFill>
              <a:effectLst/>
            </a:endParaRPr>
          </a:p>
        </p:txBody>
      </p:sp>
      <p:pic>
        <p:nvPicPr>
          <p:cNvPr id="7" name="Picture 6">
            <a:extLst>
              <a:ext uri="{FF2B5EF4-FFF2-40B4-BE49-F238E27FC236}">
                <a16:creationId xmlns:a16="http://schemas.microsoft.com/office/drawing/2014/main" id="{75C31088-EE82-E638-E902-B0627B9788DD}"/>
              </a:ext>
            </a:extLst>
          </p:cNvPr>
          <p:cNvPicPr>
            <a:picLocks noChangeAspect="1"/>
          </p:cNvPicPr>
          <p:nvPr/>
        </p:nvPicPr>
        <p:blipFill>
          <a:blip r:embed="rId3"/>
          <a:stretch>
            <a:fillRect/>
          </a:stretch>
        </p:blipFill>
        <p:spPr>
          <a:xfrm>
            <a:off x="-42205" y="698278"/>
            <a:ext cx="8060790" cy="210648"/>
          </a:xfrm>
          <a:prstGeom prst="rect">
            <a:avLst/>
          </a:prstGeom>
        </p:spPr>
      </p:pic>
      <p:pic>
        <p:nvPicPr>
          <p:cNvPr id="8" name="Picture 7" descr="A close-up of a logo&#10;&#10;AI-generated content may be incorrect.">
            <a:extLst>
              <a:ext uri="{FF2B5EF4-FFF2-40B4-BE49-F238E27FC236}">
                <a16:creationId xmlns:a16="http://schemas.microsoft.com/office/drawing/2014/main" id="{556C901F-492E-C658-02EB-B522ABF15E08}"/>
              </a:ext>
            </a:extLst>
          </p:cNvPr>
          <p:cNvPicPr>
            <a:picLocks noChangeAspect="1"/>
          </p:cNvPicPr>
          <p:nvPr/>
        </p:nvPicPr>
        <p:blipFill>
          <a:blip r:embed="rId4"/>
          <a:stretch>
            <a:fillRect/>
          </a:stretch>
        </p:blipFill>
        <p:spPr>
          <a:xfrm>
            <a:off x="10369346" y="6266377"/>
            <a:ext cx="1624534" cy="452995"/>
          </a:xfrm>
          <a:prstGeom prst="rect">
            <a:avLst/>
          </a:prstGeom>
        </p:spPr>
      </p:pic>
    </p:spTree>
    <p:extLst>
      <p:ext uri="{BB962C8B-B14F-4D97-AF65-F5344CB8AC3E}">
        <p14:creationId xmlns:p14="http://schemas.microsoft.com/office/powerpoint/2010/main" val="3284059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5F62A-AF77-7BA2-4142-D19F122365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04CC22-8A77-6920-4A32-D6B23E597BC4}"/>
              </a:ext>
            </a:extLst>
          </p:cNvPr>
          <p:cNvSpPr>
            <a:spLocks noGrp="1"/>
          </p:cNvSpPr>
          <p:nvPr>
            <p:ph type="title"/>
          </p:nvPr>
        </p:nvSpPr>
        <p:spPr>
          <a:xfrm>
            <a:off x="838200" y="1336390"/>
            <a:ext cx="6155988" cy="1182927"/>
          </a:xfrm>
        </p:spPr>
        <p:txBody>
          <a:bodyPr vert="horz" lIns="91440" tIns="45720" rIns="91440" bIns="45720" rtlCol="0" anchor="b">
            <a:normAutofit fontScale="90000"/>
          </a:bodyPr>
          <a:lstStyle/>
          <a:p>
            <a:r>
              <a:rPr lang="en-US" dirty="0"/>
              <a:t>National Institute of Health Led the Way</a:t>
            </a:r>
            <a:endParaRPr lang="en-US" sz="3500" kern="1200"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D1077F4C-54B8-7102-6446-43246C0F213A}"/>
              </a:ext>
            </a:extLst>
          </p:cNvPr>
          <p:cNvSpPr txBox="1"/>
          <p:nvPr/>
        </p:nvSpPr>
        <p:spPr>
          <a:xfrm>
            <a:off x="1399444" y="2672069"/>
            <a:ext cx="6190412" cy="2089453"/>
          </a:xfrm>
          <a:prstGeom prst="rect">
            <a:avLst/>
          </a:prstGeom>
        </p:spPr>
        <p:txBody>
          <a:bodyPr vert="horz" lIns="91440" tIns="45720" rIns="91440" bIns="45720" rtlCol="0" anchor="t">
            <a:normAutofit/>
          </a:bodyPr>
          <a:lstStyle/>
          <a:p>
            <a:r>
              <a:rPr lang="en-US" sz="2000" dirty="0"/>
              <a:t>NIH began requiring all users accessing the </a:t>
            </a:r>
            <a:r>
              <a:rPr lang="en-US" sz="2000" dirty="0" err="1"/>
              <a:t>eRA</a:t>
            </a:r>
            <a:r>
              <a:rPr lang="en-US" sz="2000" dirty="0"/>
              <a:t> research portal to perform MFA in 2021.</a:t>
            </a:r>
          </a:p>
          <a:p>
            <a:endParaRPr lang="en-US" sz="2000" dirty="0"/>
          </a:p>
          <a:p>
            <a:r>
              <a:rPr lang="en-US" sz="2000" dirty="0"/>
              <a:t>It also laid out a vision to strengthen identity proofing for controlled dataset access.</a:t>
            </a:r>
          </a:p>
          <a:p>
            <a:endParaRPr lang="en-US" sz="2000" dirty="0">
              <a:solidFill>
                <a:schemeClr val="tx1">
                  <a:alpha val="80000"/>
                </a:schemeClr>
              </a:solidFill>
            </a:endParaRPr>
          </a:p>
        </p:txBody>
      </p:sp>
      <p:pic>
        <p:nvPicPr>
          <p:cNvPr id="7" name="Picture 6">
            <a:extLst>
              <a:ext uri="{FF2B5EF4-FFF2-40B4-BE49-F238E27FC236}">
                <a16:creationId xmlns:a16="http://schemas.microsoft.com/office/drawing/2014/main" id="{F7CCC00B-1C11-F801-49B2-061DF5A65373}"/>
              </a:ext>
            </a:extLst>
          </p:cNvPr>
          <p:cNvPicPr>
            <a:picLocks noChangeAspect="1"/>
          </p:cNvPicPr>
          <p:nvPr/>
        </p:nvPicPr>
        <p:blipFill>
          <a:blip r:embed="rId3"/>
          <a:stretch>
            <a:fillRect/>
          </a:stretch>
        </p:blipFill>
        <p:spPr>
          <a:xfrm>
            <a:off x="-42205" y="698278"/>
            <a:ext cx="8060790" cy="210648"/>
          </a:xfrm>
          <a:prstGeom prst="rect">
            <a:avLst/>
          </a:prstGeom>
        </p:spPr>
      </p:pic>
      <p:pic>
        <p:nvPicPr>
          <p:cNvPr id="8" name="Picture 7" descr="A close-up of a logo&#10;&#10;AI-generated content may be incorrect.">
            <a:extLst>
              <a:ext uri="{FF2B5EF4-FFF2-40B4-BE49-F238E27FC236}">
                <a16:creationId xmlns:a16="http://schemas.microsoft.com/office/drawing/2014/main" id="{2744A5A3-A05C-7C2C-C716-918473F82807}"/>
              </a:ext>
            </a:extLst>
          </p:cNvPr>
          <p:cNvPicPr>
            <a:picLocks noChangeAspect="1"/>
          </p:cNvPicPr>
          <p:nvPr/>
        </p:nvPicPr>
        <p:blipFill>
          <a:blip r:embed="rId4"/>
          <a:stretch>
            <a:fillRect/>
          </a:stretch>
        </p:blipFill>
        <p:spPr>
          <a:xfrm>
            <a:off x="10369346" y="6266377"/>
            <a:ext cx="1624534" cy="452995"/>
          </a:xfrm>
          <a:prstGeom prst="rect">
            <a:avLst/>
          </a:prstGeom>
        </p:spPr>
      </p:pic>
      <p:pic>
        <p:nvPicPr>
          <p:cNvPr id="4098" name="Picture 2">
            <a:extLst>
              <a:ext uri="{FF2B5EF4-FFF2-40B4-BE49-F238E27FC236}">
                <a16:creationId xmlns:a16="http://schemas.microsoft.com/office/drawing/2014/main" id="{98200F3B-8A86-7CED-3FEB-B5C902BFBE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6428" y="1336390"/>
            <a:ext cx="2405185" cy="19807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4B42E5-2FAD-E0C1-0F0A-9F936DE2D676}"/>
              </a:ext>
            </a:extLst>
          </p:cNvPr>
          <p:cNvSpPr txBox="1"/>
          <p:nvPr/>
        </p:nvSpPr>
        <p:spPr>
          <a:xfrm>
            <a:off x="1399442" y="4638436"/>
            <a:ext cx="6092326" cy="1015663"/>
          </a:xfrm>
          <a:prstGeom prst="rect">
            <a:avLst/>
          </a:prstGeom>
          <a:noFill/>
        </p:spPr>
        <p:txBody>
          <a:bodyPr wrap="square">
            <a:spAutoFit/>
          </a:bodyPr>
          <a:lstStyle/>
          <a:p>
            <a:pPr rtl="0">
              <a:spcAft>
                <a:spcPts val="1200"/>
              </a:spcAft>
              <a:buNone/>
            </a:pPr>
            <a:r>
              <a:rPr lang="en-US" sz="2000" b="0" i="1" u="none" strike="noStrike" dirty="0">
                <a:solidFill>
                  <a:srgbClr val="2A3861"/>
                </a:solidFill>
                <a:effectLst/>
              </a:rPr>
              <a:t>Hundreds of InCommon participant schools implemented </a:t>
            </a:r>
            <a:r>
              <a:rPr lang="en-US" sz="2000" b="0" i="1" u="sng" dirty="0">
                <a:solidFill>
                  <a:srgbClr val="2A3861"/>
                </a:solidFill>
                <a:effectLst/>
              </a:rPr>
              <a:t>compatible</a:t>
            </a:r>
            <a:r>
              <a:rPr lang="en-US" sz="2000" b="0" i="1" u="none" strike="noStrike" dirty="0">
                <a:solidFill>
                  <a:srgbClr val="2A3861"/>
                </a:solidFill>
                <a:effectLst/>
              </a:rPr>
              <a:t> MFA to enable PI access </a:t>
            </a:r>
            <a:r>
              <a:rPr lang="en-US" sz="2000" b="0" i="1" u="none" strike="noStrike" dirty="0" err="1">
                <a:solidFill>
                  <a:srgbClr val="2A3861"/>
                </a:solidFill>
                <a:effectLst/>
              </a:rPr>
              <a:t>eRA</a:t>
            </a:r>
            <a:r>
              <a:rPr lang="en-US" sz="2000" b="0" i="1" u="none" strike="noStrike" dirty="0">
                <a:solidFill>
                  <a:srgbClr val="2A3861"/>
                </a:solidFill>
                <a:effectLst/>
              </a:rPr>
              <a:t> using their campus SSO.</a:t>
            </a:r>
            <a:endParaRPr lang="en-US" sz="2000" b="0" dirty="0">
              <a:effectLst/>
            </a:endParaRPr>
          </a:p>
        </p:txBody>
      </p:sp>
      <p:sp>
        <p:nvSpPr>
          <p:cNvPr id="10" name="TextBox 9">
            <a:extLst>
              <a:ext uri="{FF2B5EF4-FFF2-40B4-BE49-F238E27FC236}">
                <a16:creationId xmlns:a16="http://schemas.microsoft.com/office/drawing/2014/main" id="{B341765F-1787-AC57-9073-E394BF0BAD0F}"/>
              </a:ext>
            </a:extLst>
          </p:cNvPr>
          <p:cNvSpPr txBox="1"/>
          <p:nvPr/>
        </p:nvSpPr>
        <p:spPr>
          <a:xfrm>
            <a:off x="1399442" y="6112488"/>
            <a:ext cx="7214811" cy="307777"/>
          </a:xfrm>
          <a:prstGeom prst="rect">
            <a:avLst/>
          </a:prstGeom>
          <a:noFill/>
        </p:spPr>
        <p:txBody>
          <a:bodyPr wrap="square">
            <a:spAutoFit/>
          </a:bodyPr>
          <a:lstStyle/>
          <a:p>
            <a:pPr rtl="0">
              <a:buNone/>
            </a:pPr>
            <a:r>
              <a:rPr lang="en-US" sz="1400" b="0" i="0" u="sng" strike="noStrike" dirty="0">
                <a:solidFill>
                  <a:srgbClr val="0097A7"/>
                </a:solidFill>
                <a:effectLst/>
                <a:latin typeface="Arial" panose="020B0604020202020204" pitchFamily="34" charset="0"/>
                <a:hlinkClick r:id="rId6"/>
              </a:rPr>
              <a:t>https://spaces.at.internet2.edu/display/federation/get-nih-ready</a:t>
            </a:r>
            <a:r>
              <a:rPr lang="en-US" sz="1400" b="0" i="0" u="none" strike="noStrike" dirty="0">
                <a:solidFill>
                  <a:srgbClr val="000000"/>
                </a:solidFill>
                <a:effectLst/>
                <a:latin typeface="Arial" panose="020B0604020202020204" pitchFamily="34" charset="0"/>
              </a:rPr>
              <a:t>  </a:t>
            </a:r>
            <a:endParaRPr lang="en-US" sz="1400" b="0" dirty="0">
              <a:effectLst/>
            </a:endParaRPr>
          </a:p>
        </p:txBody>
      </p:sp>
    </p:spTree>
    <p:extLst>
      <p:ext uri="{BB962C8B-B14F-4D97-AF65-F5344CB8AC3E}">
        <p14:creationId xmlns:p14="http://schemas.microsoft.com/office/powerpoint/2010/main" val="353602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8E5D6-82CE-3B6F-C59A-187D448EBA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D4BC8-D690-5E64-A42A-11B6D37B03C7}"/>
              </a:ext>
            </a:extLst>
          </p:cNvPr>
          <p:cNvSpPr>
            <a:spLocks noGrp="1"/>
          </p:cNvSpPr>
          <p:nvPr>
            <p:ph type="title"/>
          </p:nvPr>
        </p:nvSpPr>
        <p:spPr>
          <a:xfrm>
            <a:off x="838200" y="1336390"/>
            <a:ext cx="6155988" cy="1182927"/>
          </a:xfrm>
        </p:spPr>
        <p:txBody>
          <a:bodyPr vert="horz" lIns="91440" tIns="45720" rIns="91440" bIns="45720" rtlCol="0" anchor="b">
            <a:noAutofit/>
          </a:bodyPr>
          <a:lstStyle/>
          <a:p>
            <a:r>
              <a:rPr lang="en-US" sz="3600" dirty="0"/>
              <a:t>National Science Foundation requires MFA for </a:t>
            </a:r>
            <a:r>
              <a:rPr lang="en-US" sz="3600" dirty="0" err="1"/>
              <a:t>research.gov</a:t>
            </a:r>
            <a:endParaRPr lang="en-US" sz="2400" kern="1200"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E8D2C480-2E5D-D00B-81CA-8509E9C18644}"/>
              </a:ext>
            </a:extLst>
          </p:cNvPr>
          <p:cNvSpPr txBox="1"/>
          <p:nvPr/>
        </p:nvSpPr>
        <p:spPr>
          <a:xfrm>
            <a:off x="8191174" y="3429000"/>
            <a:ext cx="3687885" cy="2238634"/>
          </a:xfrm>
          <a:prstGeom prst="rect">
            <a:avLst/>
          </a:prstGeom>
        </p:spPr>
        <p:txBody>
          <a:bodyPr vert="horz" lIns="91440" tIns="45720" rIns="91440" bIns="45720" rtlCol="0" anchor="t">
            <a:noAutofit/>
          </a:bodyPr>
          <a:lstStyle/>
          <a:p>
            <a:r>
              <a:rPr lang="en-US" sz="1400" i="1" dirty="0"/>
              <a:t>Effective on October 27, 2024, all external users must first complete a one-time MFA enrollment process and use the selected MFA method to sign into </a:t>
            </a:r>
            <a:r>
              <a:rPr lang="en-US" sz="1400" i="1" dirty="0" err="1"/>
              <a:t>Research.gov</a:t>
            </a:r>
            <a:r>
              <a:rPr lang="en-US" sz="1400" i="1" dirty="0"/>
              <a:t>… All </a:t>
            </a:r>
            <a:r>
              <a:rPr lang="en-US" sz="1400" i="1" dirty="0" err="1"/>
              <a:t>Research.gov</a:t>
            </a:r>
            <a:r>
              <a:rPr lang="en-US" sz="1400" i="1" dirty="0"/>
              <a:t> users must set up a primary MFA sign-in method to access </a:t>
            </a:r>
            <a:r>
              <a:rPr lang="en-US" sz="1400" i="1" dirty="0" err="1"/>
              <a:t>Research.gov</a:t>
            </a:r>
            <a:r>
              <a:rPr lang="en-US" sz="1400" i="1" dirty="0"/>
              <a:t>…</a:t>
            </a:r>
          </a:p>
          <a:p>
            <a:endParaRPr lang="en-US" sz="1400" b="1" i="1" dirty="0">
              <a:solidFill>
                <a:srgbClr val="D93D26"/>
              </a:solidFill>
            </a:endParaRPr>
          </a:p>
          <a:p>
            <a:pPr algn="r"/>
            <a:r>
              <a:rPr lang="en-US" sz="1400" b="1" dirty="0"/>
              <a:t>National Science Foundation </a:t>
            </a:r>
            <a:br>
              <a:rPr lang="en-US" sz="1400" b="1" dirty="0"/>
            </a:br>
            <a:r>
              <a:rPr lang="en-US" sz="1400" b="1" dirty="0"/>
              <a:t>Dear Colleague Letter October 11, 2024</a:t>
            </a:r>
            <a:endParaRPr lang="en-US" sz="1400" dirty="0">
              <a:solidFill>
                <a:schemeClr val="tx1">
                  <a:alpha val="80000"/>
                </a:schemeClr>
              </a:solidFill>
            </a:endParaRPr>
          </a:p>
        </p:txBody>
      </p:sp>
      <p:pic>
        <p:nvPicPr>
          <p:cNvPr id="7" name="Picture 6">
            <a:extLst>
              <a:ext uri="{FF2B5EF4-FFF2-40B4-BE49-F238E27FC236}">
                <a16:creationId xmlns:a16="http://schemas.microsoft.com/office/drawing/2014/main" id="{7755DA89-98F9-C0D4-E7A5-32B49D539C73}"/>
              </a:ext>
            </a:extLst>
          </p:cNvPr>
          <p:cNvPicPr>
            <a:picLocks noChangeAspect="1"/>
          </p:cNvPicPr>
          <p:nvPr/>
        </p:nvPicPr>
        <p:blipFill>
          <a:blip r:embed="rId3"/>
          <a:stretch>
            <a:fillRect/>
          </a:stretch>
        </p:blipFill>
        <p:spPr>
          <a:xfrm>
            <a:off x="-42205" y="698278"/>
            <a:ext cx="8060790" cy="210648"/>
          </a:xfrm>
          <a:prstGeom prst="rect">
            <a:avLst/>
          </a:prstGeom>
        </p:spPr>
      </p:pic>
      <p:pic>
        <p:nvPicPr>
          <p:cNvPr id="8" name="Picture 7" descr="A close-up of a logo&#10;&#10;AI-generated content may be incorrect.">
            <a:extLst>
              <a:ext uri="{FF2B5EF4-FFF2-40B4-BE49-F238E27FC236}">
                <a16:creationId xmlns:a16="http://schemas.microsoft.com/office/drawing/2014/main" id="{BC1A3C70-D4EF-6D69-261C-F8E2FF1CB592}"/>
              </a:ext>
            </a:extLst>
          </p:cNvPr>
          <p:cNvPicPr>
            <a:picLocks noChangeAspect="1"/>
          </p:cNvPicPr>
          <p:nvPr/>
        </p:nvPicPr>
        <p:blipFill>
          <a:blip r:embed="rId4"/>
          <a:stretch>
            <a:fillRect/>
          </a:stretch>
        </p:blipFill>
        <p:spPr>
          <a:xfrm>
            <a:off x="10369346" y="6266377"/>
            <a:ext cx="1624534" cy="452995"/>
          </a:xfrm>
          <a:prstGeom prst="rect">
            <a:avLst/>
          </a:prstGeom>
        </p:spPr>
      </p:pic>
      <p:sp>
        <p:nvSpPr>
          <p:cNvPr id="10" name="TextBox 9">
            <a:extLst>
              <a:ext uri="{FF2B5EF4-FFF2-40B4-BE49-F238E27FC236}">
                <a16:creationId xmlns:a16="http://schemas.microsoft.com/office/drawing/2014/main" id="{78AB3EE1-1F3E-D262-81A0-9C74472949AA}"/>
              </a:ext>
            </a:extLst>
          </p:cNvPr>
          <p:cNvSpPr txBox="1"/>
          <p:nvPr/>
        </p:nvSpPr>
        <p:spPr>
          <a:xfrm>
            <a:off x="803774" y="6112488"/>
            <a:ext cx="8060790" cy="523220"/>
          </a:xfrm>
          <a:prstGeom prst="rect">
            <a:avLst/>
          </a:prstGeom>
          <a:noFill/>
        </p:spPr>
        <p:txBody>
          <a:bodyPr wrap="square">
            <a:spAutoFit/>
          </a:bodyPr>
          <a:lstStyle/>
          <a:p>
            <a:r>
              <a:rPr lang="en-US" sz="1400" b="0" i="0" u="sng" strike="noStrike" dirty="0">
                <a:solidFill>
                  <a:srgbClr val="0097A7"/>
                </a:solidFill>
                <a:effectLst/>
                <a:latin typeface="Arial" panose="020B0604020202020204" pitchFamily="34" charset="0"/>
              </a:rPr>
              <a:t>https://</a:t>
            </a:r>
            <a:r>
              <a:rPr lang="en-US" sz="1400" b="0" i="0" u="sng" strike="noStrike" dirty="0" err="1">
                <a:solidFill>
                  <a:srgbClr val="0097A7"/>
                </a:solidFill>
                <a:effectLst/>
                <a:latin typeface="Arial" panose="020B0604020202020204" pitchFamily="34" charset="0"/>
              </a:rPr>
              <a:t>new.nsf.gov</a:t>
            </a:r>
            <a:r>
              <a:rPr lang="en-US" sz="1400" b="0" i="0" u="sng" strike="noStrike" dirty="0">
                <a:solidFill>
                  <a:srgbClr val="0097A7"/>
                </a:solidFill>
                <a:effectLst/>
                <a:latin typeface="Arial" panose="020B0604020202020204" pitchFamily="34" charset="0"/>
              </a:rPr>
              <a:t>/funding/information/dcl-multifactor-authentication-implementation-</a:t>
            </a:r>
            <a:r>
              <a:rPr lang="en-US" sz="1400" b="0" i="0" u="sng" strike="noStrike" dirty="0" err="1">
                <a:solidFill>
                  <a:srgbClr val="0097A7"/>
                </a:solidFill>
                <a:effectLst/>
                <a:latin typeface="Arial" panose="020B0604020202020204" pitchFamily="34" charset="0"/>
              </a:rPr>
              <a:t>researchgov</a:t>
            </a:r>
            <a:r>
              <a:rPr lang="en-US" sz="1400" b="0" i="0" u="sng" strike="noStrike" dirty="0">
                <a:solidFill>
                  <a:srgbClr val="0097A7"/>
                </a:solidFill>
                <a:effectLst/>
                <a:latin typeface="Arial" panose="020B0604020202020204" pitchFamily="34" charset="0"/>
              </a:rPr>
              <a:t> </a:t>
            </a:r>
          </a:p>
          <a:p>
            <a:r>
              <a:rPr lang="en-US" sz="1400" b="0" i="0" u="none" strike="noStrike" dirty="0">
                <a:solidFill>
                  <a:srgbClr val="000000"/>
                </a:solidFill>
                <a:effectLst/>
                <a:latin typeface="Arial" panose="020B0604020202020204" pitchFamily="34" charset="0"/>
              </a:rPr>
              <a:t> </a:t>
            </a:r>
            <a:endParaRPr lang="en-US" sz="1400" b="0" dirty="0">
              <a:effectLst/>
            </a:endParaRPr>
          </a:p>
        </p:txBody>
      </p:sp>
      <p:pic>
        <p:nvPicPr>
          <p:cNvPr id="7170" name="Picture 2">
            <a:extLst>
              <a:ext uri="{FF2B5EF4-FFF2-40B4-BE49-F238E27FC236}">
                <a16:creationId xmlns:a16="http://schemas.microsoft.com/office/drawing/2014/main" id="{B7C37BD2-9EDB-FC91-EA41-33400E7C71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2411" y="1393875"/>
            <a:ext cx="1525410" cy="15314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6266811-A776-7592-9AC2-8094B9B144A5}"/>
              </a:ext>
            </a:extLst>
          </p:cNvPr>
          <p:cNvSpPr txBox="1"/>
          <p:nvPr/>
        </p:nvSpPr>
        <p:spPr>
          <a:xfrm>
            <a:off x="1363133" y="3065769"/>
            <a:ext cx="5380567" cy="2089453"/>
          </a:xfrm>
          <a:prstGeom prst="rect">
            <a:avLst/>
          </a:prstGeom>
        </p:spPr>
        <p:txBody>
          <a:bodyPr vert="horz" lIns="91440" tIns="45720" rIns="91440" bIns="45720" rtlCol="0" anchor="t">
            <a:normAutofit/>
          </a:bodyPr>
          <a:lstStyle/>
          <a:p>
            <a:r>
              <a:rPr lang="en-US" sz="2000" dirty="0"/>
              <a:t>NSF began requiring MFA for </a:t>
            </a:r>
            <a:r>
              <a:rPr lang="en-US" sz="2000" dirty="0" err="1"/>
              <a:t>research.gov</a:t>
            </a:r>
            <a:r>
              <a:rPr lang="en-US" sz="2000" dirty="0"/>
              <a:t> in Fall of 2024. </a:t>
            </a:r>
          </a:p>
          <a:p>
            <a:endParaRPr lang="en-US" sz="2000" dirty="0"/>
          </a:p>
          <a:p>
            <a:r>
              <a:rPr lang="en-US" sz="2000" dirty="0"/>
              <a:t>It also indicated that it would require phishing-resistant MFA for users with sensitive access in the future. </a:t>
            </a:r>
            <a:r>
              <a:rPr lang="en-US" sz="2000" dirty="0">
                <a:solidFill>
                  <a:srgbClr val="D93D26"/>
                </a:solidFill>
              </a:rPr>
              <a:t>*</a:t>
            </a:r>
          </a:p>
          <a:p>
            <a:endParaRPr lang="en-US" sz="2000" dirty="0">
              <a:solidFill>
                <a:schemeClr val="tx1">
                  <a:alpha val="80000"/>
                </a:schemeClr>
              </a:solidFill>
            </a:endParaRPr>
          </a:p>
        </p:txBody>
      </p:sp>
      <p:sp>
        <p:nvSpPr>
          <p:cNvPr id="12" name="TextBox 11">
            <a:extLst>
              <a:ext uri="{FF2B5EF4-FFF2-40B4-BE49-F238E27FC236}">
                <a16:creationId xmlns:a16="http://schemas.microsoft.com/office/drawing/2014/main" id="{0B070CD5-3002-EB05-9A80-63713AA7BA5F}"/>
              </a:ext>
            </a:extLst>
          </p:cNvPr>
          <p:cNvSpPr txBox="1"/>
          <p:nvPr/>
        </p:nvSpPr>
        <p:spPr>
          <a:xfrm>
            <a:off x="1363133" y="5269927"/>
            <a:ext cx="5812367" cy="523220"/>
          </a:xfrm>
          <a:prstGeom prst="rect">
            <a:avLst/>
          </a:prstGeom>
          <a:noFill/>
        </p:spPr>
        <p:txBody>
          <a:bodyPr wrap="square" rtlCol="0">
            <a:spAutoFit/>
          </a:bodyPr>
          <a:lstStyle/>
          <a:p>
            <a:pPr marL="114300" indent="-114300"/>
            <a:r>
              <a:rPr lang="en-US" sz="1400" dirty="0">
                <a:solidFill>
                  <a:srgbClr val="D93D26"/>
                </a:solidFill>
              </a:rPr>
              <a:t>* NSF did not specify a date, but we know we have a gap: there is no way to signal ”phishing-resistant MFA” in the current REFEDS MFA Profile.</a:t>
            </a:r>
            <a:endParaRPr lang="en-US" sz="1400" dirty="0"/>
          </a:p>
        </p:txBody>
      </p:sp>
    </p:spTree>
    <p:extLst>
      <p:ext uri="{BB962C8B-B14F-4D97-AF65-F5344CB8AC3E}">
        <p14:creationId xmlns:p14="http://schemas.microsoft.com/office/powerpoint/2010/main" val="491689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201BA-9553-390D-19C9-82E0E5CA53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B94B38-33FD-D7D8-5DAD-827BF796E6AE}"/>
              </a:ext>
            </a:extLst>
          </p:cNvPr>
          <p:cNvSpPr>
            <a:spLocks noGrp="1"/>
          </p:cNvSpPr>
          <p:nvPr>
            <p:ph type="title"/>
          </p:nvPr>
        </p:nvSpPr>
        <p:spPr>
          <a:xfrm>
            <a:off x="838200" y="1336390"/>
            <a:ext cx="6155988" cy="864943"/>
          </a:xfrm>
        </p:spPr>
        <p:txBody>
          <a:bodyPr vert="horz" lIns="91440" tIns="45720" rIns="91440" bIns="45720" rtlCol="0" anchor="b">
            <a:noAutofit/>
          </a:bodyPr>
          <a:lstStyle/>
          <a:p>
            <a:r>
              <a:rPr lang="en-US" dirty="0"/>
              <a:t>CISA Steps Forward</a:t>
            </a:r>
            <a:endParaRPr lang="en-US" sz="2400" kern="1200"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9F41AAF8-9E0D-932D-BF9C-E55447EE70D2}"/>
              </a:ext>
            </a:extLst>
          </p:cNvPr>
          <p:cNvSpPr txBox="1"/>
          <p:nvPr/>
        </p:nvSpPr>
        <p:spPr>
          <a:xfrm>
            <a:off x="905933" y="2501050"/>
            <a:ext cx="5715000" cy="2319031"/>
          </a:xfrm>
          <a:prstGeom prst="rect">
            <a:avLst/>
          </a:prstGeom>
        </p:spPr>
        <p:txBody>
          <a:bodyPr vert="horz" lIns="91440" tIns="45720" rIns="91440" bIns="45720" rtlCol="0" anchor="t">
            <a:noAutofit/>
          </a:bodyPr>
          <a:lstStyle/>
          <a:p>
            <a:r>
              <a:rPr lang="en-US" sz="2000" dirty="0"/>
              <a:t>In December 2024, the Cybersecurity and Infrastructure Security Agency (CISA) and Office of the National Cyber Director (ONCD) published Playbook for Strengthening Cybersecurity in Federal Grant Programs for Critical Infrastructure to enable grant-making agencies to incorporate cybersecurity into their grant programs, and to enable grant-recipients to build cyber resilience into their grant-funded infrastructure projects.</a:t>
            </a:r>
            <a:endParaRPr lang="en-US" sz="2000" dirty="0">
              <a:solidFill>
                <a:schemeClr val="tx1">
                  <a:alpha val="80000"/>
                </a:schemeClr>
              </a:solidFill>
            </a:endParaRPr>
          </a:p>
        </p:txBody>
      </p:sp>
      <p:pic>
        <p:nvPicPr>
          <p:cNvPr id="7" name="Picture 6">
            <a:extLst>
              <a:ext uri="{FF2B5EF4-FFF2-40B4-BE49-F238E27FC236}">
                <a16:creationId xmlns:a16="http://schemas.microsoft.com/office/drawing/2014/main" id="{D367C7EE-35EB-7811-2370-6593E1058EBB}"/>
              </a:ext>
            </a:extLst>
          </p:cNvPr>
          <p:cNvPicPr>
            <a:picLocks noChangeAspect="1"/>
          </p:cNvPicPr>
          <p:nvPr/>
        </p:nvPicPr>
        <p:blipFill>
          <a:blip r:embed="rId3"/>
          <a:stretch>
            <a:fillRect/>
          </a:stretch>
        </p:blipFill>
        <p:spPr>
          <a:xfrm>
            <a:off x="-42205" y="698278"/>
            <a:ext cx="8060790" cy="210648"/>
          </a:xfrm>
          <a:prstGeom prst="rect">
            <a:avLst/>
          </a:prstGeom>
        </p:spPr>
      </p:pic>
      <p:pic>
        <p:nvPicPr>
          <p:cNvPr id="8" name="Picture 7" descr="A close-up of a logo&#10;&#10;AI-generated content may be incorrect.">
            <a:extLst>
              <a:ext uri="{FF2B5EF4-FFF2-40B4-BE49-F238E27FC236}">
                <a16:creationId xmlns:a16="http://schemas.microsoft.com/office/drawing/2014/main" id="{6906697E-9827-AD0F-901A-3CBDEC26D054}"/>
              </a:ext>
            </a:extLst>
          </p:cNvPr>
          <p:cNvPicPr>
            <a:picLocks noChangeAspect="1"/>
          </p:cNvPicPr>
          <p:nvPr/>
        </p:nvPicPr>
        <p:blipFill>
          <a:blip r:embed="rId4"/>
          <a:stretch>
            <a:fillRect/>
          </a:stretch>
        </p:blipFill>
        <p:spPr>
          <a:xfrm>
            <a:off x="10369346" y="6266377"/>
            <a:ext cx="1624534" cy="452995"/>
          </a:xfrm>
          <a:prstGeom prst="rect">
            <a:avLst/>
          </a:prstGeom>
        </p:spPr>
      </p:pic>
      <p:sp>
        <p:nvSpPr>
          <p:cNvPr id="10" name="TextBox 9">
            <a:extLst>
              <a:ext uri="{FF2B5EF4-FFF2-40B4-BE49-F238E27FC236}">
                <a16:creationId xmlns:a16="http://schemas.microsoft.com/office/drawing/2014/main" id="{6FC83A6E-32FA-800C-B523-B78D3AEF7BC5}"/>
              </a:ext>
            </a:extLst>
          </p:cNvPr>
          <p:cNvSpPr txBox="1"/>
          <p:nvPr/>
        </p:nvSpPr>
        <p:spPr>
          <a:xfrm>
            <a:off x="905933" y="6135572"/>
            <a:ext cx="8703734" cy="261610"/>
          </a:xfrm>
          <a:prstGeom prst="rect">
            <a:avLst/>
          </a:prstGeom>
          <a:noFill/>
        </p:spPr>
        <p:txBody>
          <a:bodyPr wrap="square">
            <a:spAutoFit/>
          </a:bodyPr>
          <a:lstStyle/>
          <a:p>
            <a:r>
              <a:rPr lang="en-US" sz="1100" b="0" i="0" u="sng" strike="noStrike" dirty="0">
                <a:solidFill>
                  <a:srgbClr val="0097A7"/>
                </a:solidFill>
                <a:effectLst/>
                <a:latin typeface="Arial" panose="020B0604020202020204" pitchFamily="34" charset="0"/>
              </a:rPr>
              <a:t>https://</a:t>
            </a:r>
            <a:r>
              <a:rPr lang="en-US" sz="1100" b="0" i="0" u="sng" strike="noStrike" dirty="0" err="1">
                <a:solidFill>
                  <a:srgbClr val="0097A7"/>
                </a:solidFill>
                <a:effectLst/>
                <a:latin typeface="Arial" panose="020B0604020202020204" pitchFamily="34" charset="0"/>
              </a:rPr>
              <a:t>www.cisa.gov</a:t>
            </a:r>
            <a:r>
              <a:rPr lang="en-US" sz="1100" b="0" i="0" u="sng" strike="noStrike" dirty="0">
                <a:solidFill>
                  <a:srgbClr val="0097A7"/>
                </a:solidFill>
                <a:effectLst/>
                <a:latin typeface="Arial" panose="020B0604020202020204" pitchFamily="34" charset="0"/>
              </a:rPr>
              <a:t>/resources-tools/resources/playbook-strengthening-cybersecurity-federal-grant-programs-critical-infrastructure</a:t>
            </a:r>
            <a:r>
              <a:rPr lang="en-US" sz="1100" b="0" i="0" u="none" strike="noStrike" dirty="0">
                <a:solidFill>
                  <a:srgbClr val="000000"/>
                </a:solidFill>
                <a:effectLst/>
                <a:latin typeface="Arial" panose="020B0604020202020204" pitchFamily="34" charset="0"/>
              </a:rPr>
              <a:t> </a:t>
            </a:r>
            <a:endParaRPr lang="en-US" sz="1100" b="0" dirty="0">
              <a:effectLst/>
            </a:endParaRPr>
          </a:p>
        </p:txBody>
      </p:sp>
      <p:pic>
        <p:nvPicPr>
          <p:cNvPr id="8194" name="Picture 2">
            <a:extLst>
              <a:ext uri="{FF2B5EF4-FFF2-40B4-BE49-F238E27FC236}">
                <a16:creationId xmlns:a16="http://schemas.microsoft.com/office/drawing/2014/main" id="{55AF2B92-AA82-239D-A2CC-228792391D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2714" y="1591733"/>
            <a:ext cx="3751086" cy="367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03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C50C7-CDB8-4800-BC8D-E48B536EF690}"/>
            </a:ext>
          </a:extLst>
        </p:cNvPr>
        <p:cNvGrpSpPr/>
        <p:nvPr/>
      </p:nvGrpSpPr>
      <p:grpSpPr>
        <a:xfrm>
          <a:off x="0" y="0"/>
          <a:ext cx="0" cy="0"/>
          <a:chOff x="0" y="0"/>
          <a:chExt cx="0" cy="0"/>
        </a:xfrm>
      </p:grpSpPr>
      <p:sp>
        <p:nvSpPr>
          <p:cNvPr id="13" name="Oval 12">
            <a:extLst>
              <a:ext uri="{FF2B5EF4-FFF2-40B4-BE49-F238E27FC236}">
                <a16:creationId xmlns:a16="http://schemas.microsoft.com/office/drawing/2014/main" id="{44BE0F20-8076-134B-37B6-3BB3738EE519}"/>
              </a:ext>
            </a:extLst>
          </p:cNvPr>
          <p:cNvSpPr/>
          <p:nvPr/>
        </p:nvSpPr>
        <p:spPr>
          <a:xfrm>
            <a:off x="8905461" y="2519317"/>
            <a:ext cx="2276152" cy="2295648"/>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D1E4C9-70C2-8AB7-1E55-D210FF840D79}"/>
              </a:ext>
            </a:extLst>
          </p:cNvPr>
          <p:cNvSpPr>
            <a:spLocks noGrp="1"/>
          </p:cNvSpPr>
          <p:nvPr>
            <p:ph type="title"/>
          </p:nvPr>
        </p:nvSpPr>
        <p:spPr>
          <a:xfrm>
            <a:off x="838200" y="1336390"/>
            <a:ext cx="6155988" cy="1182927"/>
          </a:xfrm>
        </p:spPr>
        <p:txBody>
          <a:bodyPr vert="horz" lIns="91440" tIns="45720" rIns="91440" bIns="45720" rtlCol="0" anchor="b">
            <a:noAutofit/>
          </a:bodyPr>
          <a:lstStyle/>
          <a:p>
            <a:r>
              <a:rPr lang="en-US" sz="4000" dirty="0"/>
              <a:t>NIH Announces Identity Assurance Requirements</a:t>
            </a:r>
            <a:endParaRPr lang="en-US" sz="2800" kern="1200" dirty="0">
              <a:solidFill>
                <a:schemeClr val="tx1"/>
              </a:solidFill>
              <a:latin typeface="+mj-lt"/>
              <a:ea typeface="+mj-ea"/>
              <a:cs typeface="+mj-cs"/>
            </a:endParaRPr>
          </a:p>
        </p:txBody>
      </p:sp>
      <p:pic>
        <p:nvPicPr>
          <p:cNvPr id="7" name="Picture 6">
            <a:extLst>
              <a:ext uri="{FF2B5EF4-FFF2-40B4-BE49-F238E27FC236}">
                <a16:creationId xmlns:a16="http://schemas.microsoft.com/office/drawing/2014/main" id="{028B3D80-1FC7-E667-B7FF-7C5533F85114}"/>
              </a:ext>
            </a:extLst>
          </p:cNvPr>
          <p:cNvPicPr>
            <a:picLocks noChangeAspect="1"/>
          </p:cNvPicPr>
          <p:nvPr/>
        </p:nvPicPr>
        <p:blipFill>
          <a:blip r:embed="rId3"/>
          <a:stretch>
            <a:fillRect/>
          </a:stretch>
        </p:blipFill>
        <p:spPr>
          <a:xfrm>
            <a:off x="-42205" y="698278"/>
            <a:ext cx="8060790" cy="210648"/>
          </a:xfrm>
          <a:prstGeom prst="rect">
            <a:avLst/>
          </a:prstGeom>
        </p:spPr>
      </p:pic>
      <p:pic>
        <p:nvPicPr>
          <p:cNvPr id="8" name="Picture 7" descr="A close-up of a logo&#10;&#10;AI-generated content may be incorrect.">
            <a:extLst>
              <a:ext uri="{FF2B5EF4-FFF2-40B4-BE49-F238E27FC236}">
                <a16:creationId xmlns:a16="http://schemas.microsoft.com/office/drawing/2014/main" id="{A72A0B40-C056-5BD4-8502-AA0CEB3D51DB}"/>
              </a:ext>
            </a:extLst>
          </p:cNvPr>
          <p:cNvPicPr>
            <a:picLocks noChangeAspect="1"/>
          </p:cNvPicPr>
          <p:nvPr/>
        </p:nvPicPr>
        <p:blipFill>
          <a:blip r:embed="rId4"/>
          <a:stretch>
            <a:fillRect/>
          </a:stretch>
        </p:blipFill>
        <p:spPr>
          <a:xfrm>
            <a:off x="10369346" y="6266377"/>
            <a:ext cx="1624534" cy="452995"/>
          </a:xfrm>
          <a:prstGeom prst="rect">
            <a:avLst/>
          </a:prstGeom>
        </p:spPr>
      </p:pic>
      <p:pic>
        <p:nvPicPr>
          <p:cNvPr id="3" name="Picture 2">
            <a:extLst>
              <a:ext uri="{FF2B5EF4-FFF2-40B4-BE49-F238E27FC236}">
                <a16:creationId xmlns:a16="http://schemas.microsoft.com/office/drawing/2014/main" id="{F5498F51-AA94-6813-FFDA-6DF02E22D020}"/>
              </a:ext>
            </a:extLst>
          </p:cNvPr>
          <p:cNvPicPr>
            <a:picLocks noChangeAspect="1"/>
          </p:cNvPicPr>
          <p:nvPr/>
        </p:nvPicPr>
        <p:blipFill>
          <a:blip r:embed="rId5"/>
          <a:stretch>
            <a:fillRect/>
          </a:stretch>
        </p:blipFill>
        <p:spPr>
          <a:xfrm>
            <a:off x="8388503" y="4162647"/>
            <a:ext cx="1777608" cy="576522"/>
          </a:xfrm>
          <a:prstGeom prst="rect">
            <a:avLst/>
          </a:prstGeom>
        </p:spPr>
      </p:pic>
      <p:pic>
        <p:nvPicPr>
          <p:cNvPr id="9" name="Picture 8" descr="A white text on a black background&#10;&#10;AI-generated content may be incorrect.">
            <a:extLst>
              <a:ext uri="{FF2B5EF4-FFF2-40B4-BE49-F238E27FC236}">
                <a16:creationId xmlns:a16="http://schemas.microsoft.com/office/drawing/2014/main" id="{55F5AA0A-F47F-FB87-99D4-1A6144953B9E}"/>
              </a:ext>
            </a:extLst>
          </p:cNvPr>
          <p:cNvPicPr>
            <a:picLocks noChangeAspect="1"/>
          </p:cNvPicPr>
          <p:nvPr/>
        </p:nvPicPr>
        <p:blipFill>
          <a:blip r:embed="rId6"/>
          <a:stretch>
            <a:fillRect/>
          </a:stretch>
        </p:blipFill>
        <p:spPr>
          <a:xfrm>
            <a:off x="8406705" y="2783459"/>
            <a:ext cx="1759406" cy="682755"/>
          </a:xfrm>
          <a:prstGeom prst="rect">
            <a:avLst/>
          </a:prstGeom>
        </p:spPr>
      </p:pic>
      <p:pic>
        <p:nvPicPr>
          <p:cNvPr id="12" name="Picture 2">
            <a:extLst>
              <a:ext uri="{FF2B5EF4-FFF2-40B4-BE49-F238E27FC236}">
                <a16:creationId xmlns:a16="http://schemas.microsoft.com/office/drawing/2014/main" id="{06361C4A-8050-E83F-B51E-175E8075100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280" t="20698" b="18554"/>
          <a:stretch>
            <a:fillRect/>
          </a:stretch>
        </p:blipFill>
        <p:spPr bwMode="auto">
          <a:xfrm>
            <a:off x="10515600" y="3466214"/>
            <a:ext cx="1238820" cy="6964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extBox 5">
            <a:extLst>
              <a:ext uri="{FF2B5EF4-FFF2-40B4-BE49-F238E27FC236}">
                <a16:creationId xmlns:a16="http://schemas.microsoft.com/office/drawing/2014/main" id="{D38A9CE9-78A2-5494-487E-74ACCE36AC5F}"/>
              </a:ext>
            </a:extLst>
          </p:cNvPr>
          <p:cNvGraphicFramePr/>
          <p:nvPr>
            <p:extLst>
              <p:ext uri="{D42A27DB-BD31-4B8C-83A1-F6EECF244321}">
                <p14:modId xmlns:p14="http://schemas.microsoft.com/office/powerpoint/2010/main" val="50051096"/>
              </p:ext>
            </p:extLst>
          </p:nvPr>
        </p:nvGraphicFramePr>
        <p:xfrm>
          <a:off x="838200" y="2659369"/>
          <a:ext cx="6995698" cy="34531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a:extLst>
              <a:ext uri="{FF2B5EF4-FFF2-40B4-BE49-F238E27FC236}">
                <a16:creationId xmlns:a16="http://schemas.microsoft.com/office/drawing/2014/main" id="{149608EB-8912-5E71-35BD-0AC4D11468F7}"/>
              </a:ext>
            </a:extLst>
          </p:cNvPr>
          <p:cNvSpPr txBox="1"/>
          <p:nvPr/>
        </p:nvSpPr>
        <p:spPr>
          <a:xfrm>
            <a:off x="1563757" y="-3816626"/>
            <a:ext cx="184731" cy="369332"/>
          </a:xfrm>
          <a:prstGeom prst="rect">
            <a:avLst/>
          </a:prstGeom>
          <a:solidFill>
            <a:srgbClr val="000000">
              <a:alpha val="29412"/>
            </a:srgbClr>
          </a:solidFill>
        </p:spPr>
        <p:txBody>
          <a:bodyPr wrap="none" rtlCol="0">
            <a:spAutoFit/>
          </a:bodyPr>
          <a:lstStyle/>
          <a:p>
            <a:endParaRPr lang="en-US" dirty="0"/>
          </a:p>
        </p:txBody>
      </p:sp>
    </p:spTree>
    <p:extLst>
      <p:ext uri="{BB962C8B-B14F-4D97-AF65-F5344CB8AC3E}">
        <p14:creationId xmlns:p14="http://schemas.microsoft.com/office/powerpoint/2010/main" val="3442299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13603-300A-C9E6-C155-A8DCC880E297}"/>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349F25B-EF21-8061-380E-6BFA9C4C604A}"/>
              </a:ext>
            </a:extLst>
          </p:cNvPr>
          <p:cNvCxnSpPr>
            <a:cxnSpLocks/>
          </p:cNvCxnSpPr>
          <p:nvPr/>
        </p:nvCxnSpPr>
        <p:spPr>
          <a:xfrm flipV="1">
            <a:off x="8038146" y="1300322"/>
            <a:ext cx="0" cy="4583642"/>
          </a:xfrm>
          <a:prstGeom prst="line">
            <a:avLst/>
          </a:prstGeom>
          <a:ln w="9525">
            <a:solidFill>
              <a:schemeClr val="accent5">
                <a:lumMod val="40000"/>
                <a:lumOff val="60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B6927C4-9A0F-C784-77A4-61B62B1D8EF5}"/>
              </a:ext>
            </a:extLst>
          </p:cNvPr>
          <p:cNvCxnSpPr>
            <a:cxnSpLocks/>
          </p:cNvCxnSpPr>
          <p:nvPr/>
        </p:nvCxnSpPr>
        <p:spPr>
          <a:xfrm>
            <a:off x="2713130" y="5777914"/>
            <a:ext cx="0" cy="271463"/>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6C1C2F3-8F5A-EAB4-B51A-D02D13E4D43C}"/>
              </a:ext>
            </a:extLst>
          </p:cNvPr>
          <p:cNvSpPr txBox="1"/>
          <p:nvPr/>
        </p:nvSpPr>
        <p:spPr>
          <a:xfrm>
            <a:off x="7287654" y="5207870"/>
            <a:ext cx="678391" cy="369332"/>
          </a:xfrm>
          <a:prstGeom prst="rect">
            <a:avLst/>
          </a:prstGeom>
          <a:noFill/>
        </p:spPr>
        <p:txBody>
          <a:bodyPr wrap="square" rtlCol="0">
            <a:spAutoFit/>
          </a:bodyPr>
          <a:lstStyle/>
          <a:p>
            <a:r>
              <a:rPr lang="en-US" dirty="0">
                <a:solidFill>
                  <a:srgbClr val="1F355E"/>
                </a:solidFill>
              </a:rPr>
              <a:t>2021</a:t>
            </a:r>
          </a:p>
        </p:txBody>
      </p:sp>
      <p:sp>
        <p:nvSpPr>
          <p:cNvPr id="13" name="TextBox 12">
            <a:extLst>
              <a:ext uri="{FF2B5EF4-FFF2-40B4-BE49-F238E27FC236}">
                <a16:creationId xmlns:a16="http://schemas.microsoft.com/office/drawing/2014/main" id="{EE16A0A9-2567-65C4-6C80-A2A5A60EC11A}"/>
              </a:ext>
            </a:extLst>
          </p:cNvPr>
          <p:cNvSpPr txBox="1"/>
          <p:nvPr/>
        </p:nvSpPr>
        <p:spPr>
          <a:xfrm>
            <a:off x="6898936" y="3515473"/>
            <a:ext cx="1090363" cy="369332"/>
          </a:xfrm>
          <a:prstGeom prst="rect">
            <a:avLst/>
          </a:prstGeom>
          <a:noFill/>
        </p:spPr>
        <p:txBody>
          <a:bodyPr wrap="none" rtlCol="0">
            <a:spAutoFit/>
          </a:bodyPr>
          <a:lstStyle/>
          <a:p>
            <a:pPr algn="r"/>
            <a:r>
              <a:rPr lang="en-US" dirty="0">
                <a:solidFill>
                  <a:srgbClr val="1F355E"/>
                </a:solidFill>
              </a:rPr>
              <a:t>Oct 2024</a:t>
            </a:r>
          </a:p>
        </p:txBody>
      </p:sp>
      <p:sp>
        <p:nvSpPr>
          <p:cNvPr id="14" name="TextBox 13">
            <a:extLst>
              <a:ext uri="{FF2B5EF4-FFF2-40B4-BE49-F238E27FC236}">
                <a16:creationId xmlns:a16="http://schemas.microsoft.com/office/drawing/2014/main" id="{82B91910-6B78-ECA4-C06A-ADC7ABA3A18D}"/>
              </a:ext>
            </a:extLst>
          </p:cNvPr>
          <p:cNvSpPr txBox="1"/>
          <p:nvPr/>
        </p:nvSpPr>
        <p:spPr>
          <a:xfrm>
            <a:off x="6831054" y="1834887"/>
            <a:ext cx="1134991" cy="369332"/>
          </a:xfrm>
          <a:prstGeom prst="rect">
            <a:avLst/>
          </a:prstGeom>
          <a:noFill/>
        </p:spPr>
        <p:txBody>
          <a:bodyPr wrap="none" rtlCol="0">
            <a:spAutoFit/>
          </a:bodyPr>
          <a:lstStyle/>
          <a:p>
            <a:pPr algn="r"/>
            <a:r>
              <a:rPr lang="en-US" dirty="0">
                <a:solidFill>
                  <a:srgbClr val="1F355E"/>
                </a:solidFill>
              </a:rPr>
              <a:t>May 2025</a:t>
            </a:r>
          </a:p>
        </p:txBody>
      </p:sp>
      <p:sp>
        <p:nvSpPr>
          <p:cNvPr id="16" name="TextBox 15">
            <a:extLst>
              <a:ext uri="{FF2B5EF4-FFF2-40B4-BE49-F238E27FC236}">
                <a16:creationId xmlns:a16="http://schemas.microsoft.com/office/drawing/2014/main" id="{D08D7D42-2FF8-096B-46CE-9CE0DAD49555}"/>
              </a:ext>
            </a:extLst>
          </p:cNvPr>
          <p:cNvSpPr txBox="1"/>
          <p:nvPr/>
        </p:nvSpPr>
        <p:spPr>
          <a:xfrm>
            <a:off x="8325002" y="5207870"/>
            <a:ext cx="3729958" cy="338554"/>
          </a:xfrm>
          <a:prstGeom prst="rect">
            <a:avLst/>
          </a:prstGeom>
          <a:noFill/>
        </p:spPr>
        <p:txBody>
          <a:bodyPr wrap="square" rtlCol="0">
            <a:spAutoFit/>
          </a:bodyPr>
          <a:lstStyle/>
          <a:p>
            <a:r>
              <a:rPr lang="en-US" sz="1600" dirty="0"/>
              <a:t>NIH requires </a:t>
            </a:r>
            <a:r>
              <a:rPr lang="en-US" sz="1600" b="1" dirty="0"/>
              <a:t>MFA</a:t>
            </a:r>
            <a:r>
              <a:rPr lang="en-US" sz="1600" dirty="0"/>
              <a:t> when accessing </a:t>
            </a:r>
            <a:r>
              <a:rPr lang="en-US" sz="1600" dirty="0" err="1"/>
              <a:t>eRA</a:t>
            </a:r>
            <a:r>
              <a:rPr lang="en-US" sz="1600" dirty="0"/>
              <a:t>.</a:t>
            </a:r>
          </a:p>
        </p:txBody>
      </p:sp>
      <p:pic>
        <p:nvPicPr>
          <p:cNvPr id="3" name="Picture 2" descr="A close-up of a logo&#10;&#10;AI-generated content may be incorrect.">
            <a:extLst>
              <a:ext uri="{FF2B5EF4-FFF2-40B4-BE49-F238E27FC236}">
                <a16:creationId xmlns:a16="http://schemas.microsoft.com/office/drawing/2014/main" id="{2A403A91-8BCC-5627-BD98-635411B4FCE5}"/>
              </a:ext>
            </a:extLst>
          </p:cNvPr>
          <p:cNvPicPr>
            <a:picLocks noChangeAspect="1"/>
          </p:cNvPicPr>
          <p:nvPr/>
        </p:nvPicPr>
        <p:blipFill>
          <a:blip r:embed="rId3"/>
          <a:stretch>
            <a:fillRect/>
          </a:stretch>
        </p:blipFill>
        <p:spPr>
          <a:xfrm>
            <a:off x="10369346" y="6266377"/>
            <a:ext cx="1624534" cy="452995"/>
          </a:xfrm>
          <a:prstGeom prst="rect">
            <a:avLst/>
          </a:prstGeom>
        </p:spPr>
      </p:pic>
      <p:sp>
        <p:nvSpPr>
          <p:cNvPr id="4" name="TextBox 3">
            <a:extLst>
              <a:ext uri="{FF2B5EF4-FFF2-40B4-BE49-F238E27FC236}">
                <a16:creationId xmlns:a16="http://schemas.microsoft.com/office/drawing/2014/main" id="{47546627-8ED4-0849-AB1C-78601C316420}"/>
              </a:ext>
            </a:extLst>
          </p:cNvPr>
          <p:cNvSpPr txBox="1"/>
          <p:nvPr/>
        </p:nvSpPr>
        <p:spPr>
          <a:xfrm>
            <a:off x="8325002" y="1869906"/>
            <a:ext cx="3190502" cy="584775"/>
          </a:xfrm>
          <a:prstGeom prst="rect">
            <a:avLst/>
          </a:prstGeom>
          <a:noFill/>
        </p:spPr>
        <p:txBody>
          <a:bodyPr wrap="square" rtlCol="0">
            <a:spAutoFit/>
          </a:bodyPr>
          <a:lstStyle/>
          <a:p>
            <a:r>
              <a:rPr lang="en-US" sz="1600" dirty="0"/>
              <a:t>NIH requires </a:t>
            </a:r>
            <a:r>
              <a:rPr lang="en-US" sz="1600" b="1" dirty="0"/>
              <a:t>NIST IAL-2 </a:t>
            </a:r>
            <a:r>
              <a:rPr lang="en-US" sz="1600" dirty="0"/>
              <a:t>to access controlled datasets</a:t>
            </a:r>
          </a:p>
        </p:txBody>
      </p:sp>
      <p:sp>
        <p:nvSpPr>
          <p:cNvPr id="6" name="TextBox 5">
            <a:extLst>
              <a:ext uri="{FF2B5EF4-FFF2-40B4-BE49-F238E27FC236}">
                <a16:creationId xmlns:a16="http://schemas.microsoft.com/office/drawing/2014/main" id="{C38A8138-7855-DB7A-63FF-017BA5F12CAE}"/>
              </a:ext>
            </a:extLst>
          </p:cNvPr>
          <p:cNvSpPr txBox="1"/>
          <p:nvPr/>
        </p:nvSpPr>
        <p:spPr>
          <a:xfrm>
            <a:off x="838199" y="3515473"/>
            <a:ext cx="4949381" cy="369332"/>
          </a:xfrm>
          <a:prstGeom prst="rect">
            <a:avLst/>
          </a:prstGeom>
          <a:noFill/>
        </p:spPr>
        <p:txBody>
          <a:bodyPr wrap="square" rtlCol="0">
            <a:spAutoFit/>
          </a:bodyPr>
          <a:lstStyle/>
          <a:p>
            <a:pPr algn="r"/>
            <a:r>
              <a:rPr lang="en-US" dirty="0"/>
              <a:t>NSF requires </a:t>
            </a:r>
            <a:r>
              <a:rPr lang="en-US" b="1" dirty="0"/>
              <a:t>MFA</a:t>
            </a:r>
            <a:r>
              <a:rPr lang="en-US" dirty="0"/>
              <a:t> when accessing </a:t>
            </a:r>
            <a:r>
              <a:rPr lang="en-US" dirty="0" err="1"/>
              <a:t>research.gov</a:t>
            </a:r>
            <a:endParaRPr lang="en-US" dirty="0"/>
          </a:p>
        </p:txBody>
      </p:sp>
      <p:sp>
        <p:nvSpPr>
          <p:cNvPr id="9" name="TextBox 8">
            <a:extLst>
              <a:ext uri="{FF2B5EF4-FFF2-40B4-BE49-F238E27FC236}">
                <a16:creationId xmlns:a16="http://schemas.microsoft.com/office/drawing/2014/main" id="{08E5FB9E-8D52-5EE1-7FEE-D8621D51B589}"/>
              </a:ext>
            </a:extLst>
          </p:cNvPr>
          <p:cNvSpPr txBox="1"/>
          <p:nvPr/>
        </p:nvSpPr>
        <p:spPr>
          <a:xfrm>
            <a:off x="1089053" y="3995904"/>
            <a:ext cx="4728348" cy="1015663"/>
          </a:xfrm>
          <a:prstGeom prst="rect">
            <a:avLst/>
          </a:prstGeom>
          <a:noFill/>
        </p:spPr>
        <p:txBody>
          <a:bodyPr wrap="square" rtlCol="0">
            <a:spAutoFit/>
          </a:bodyPr>
          <a:lstStyle/>
          <a:p>
            <a:pPr algn="r"/>
            <a:r>
              <a:rPr lang="en-US" sz="2000" dirty="0">
                <a:solidFill>
                  <a:srgbClr val="D93D26"/>
                </a:solidFill>
              </a:rPr>
              <a:t>… and indicates that it’ll require </a:t>
            </a:r>
            <a:r>
              <a:rPr lang="en-US" sz="2000" b="1" dirty="0">
                <a:solidFill>
                  <a:srgbClr val="D93D26"/>
                </a:solidFill>
              </a:rPr>
              <a:t>phishing-resistant MFA</a:t>
            </a:r>
            <a:r>
              <a:rPr lang="en-US" sz="2000" dirty="0">
                <a:solidFill>
                  <a:srgbClr val="D93D26"/>
                </a:solidFill>
              </a:rPr>
              <a:t> for users with sensitive access in the future.</a:t>
            </a:r>
          </a:p>
        </p:txBody>
      </p:sp>
      <p:sp>
        <p:nvSpPr>
          <p:cNvPr id="24" name="Title 1">
            <a:extLst>
              <a:ext uri="{FF2B5EF4-FFF2-40B4-BE49-F238E27FC236}">
                <a16:creationId xmlns:a16="http://schemas.microsoft.com/office/drawing/2014/main" id="{184BB239-8C97-F1C8-339B-C95ECD0D0EAC}"/>
              </a:ext>
            </a:extLst>
          </p:cNvPr>
          <p:cNvSpPr txBox="1">
            <a:spLocks/>
          </p:cNvSpPr>
          <p:nvPr/>
        </p:nvSpPr>
        <p:spPr>
          <a:xfrm>
            <a:off x="838200" y="998828"/>
            <a:ext cx="6155988" cy="1520489"/>
          </a:xfrm>
          <a:prstGeom prst="rect">
            <a:avLst/>
          </a:prstGeom>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4800" b="0" i="0" kern="1200">
                <a:solidFill>
                  <a:schemeClr val="tx1"/>
                </a:solidFill>
                <a:latin typeface="Aptos" panose="020B0004020202020204" pitchFamily="34" charset="0"/>
                <a:ea typeface="+mj-ea"/>
                <a:cs typeface="+mj-cs"/>
              </a:defRPr>
            </a:lvl1pPr>
          </a:lstStyle>
          <a:p>
            <a:pPr>
              <a:lnSpc>
                <a:spcPct val="120000"/>
              </a:lnSpc>
            </a:pPr>
            <a:r>
              <a:rPr lang="en-US" dirty="0"/>
              <a:t>The Climb: </a:t>
            </a:r>
            <a:br>
              <a:rPr lang="en-US" dirty="0"/>
            </a:br>
            <a:r>
              <a:rPr lang="en-US" dirty="0"/>
              <a:t>Growing Federal Expectations for </a:t>
            </a:r>
            <a:br>
              <a:rPr lang="en-US" dirty="0"/>
            </a:br>
            <a:r>
              <a:rPr lang="en-US" dirty="0"/>
              <a:t>Identity &amp; Access Assurance</a:t>
            </a:r>
            <a:endParaRPr lang="en-US" sz="3500" dirty="0">
              <a:latin typeface="+mj-lt"/>
            </a:endParaRPr>
          </a:p>
        </p:txBody>
      </p:sp>
      <p:pic>
        <p:nvPicPr>
          <p:cNvPr id="27" name="Picture 26">
            <a:extLst>
              <a:ext uri="{FF2B5EF4-FFF2-40B4-BE49-F238E27FC236}">
                <a16:creationId xmlns:a16="http://schemas.microsoft.com/office/drawing/2014/main" id="{752CB00F-BDA6-2B6E-8D5E-30BB26C3C464}"/>
              </a:ext>
            </a:extLst>
          </p:cNvPr>
          <p:cNvPicPr>
            <a:picLocks noChangeAspect="1"/>
          </p:cNvPicPr>
          <p:nvPr/>
        </p:nvPicPr>
        <p:blipFill>
          <a:blip r:embed="rId4"/>
          <a:stretch>
            <a:fillRect/>
          </a:stretch>
        </p:blipFill>
        <p:spPr>
          <a:xfrm>
            <a:off x="-42205" y="698278"/>
            <a:ext cx="8060790" cy="210648"/>
          </a:xfrm>
          <a:prstGeom prst="rect">
            <a:avLst/>
          </a:prstGeom>
        </p:spPr>
      </p:pic>
      <p:cxnSp>
        <p:nvCxnSpPr>
          <p:cNvPr id="36" name="Straight Connector 35">
            <a:extLst>
              <a:ext uri="{FF2B5EF4-FFF2-40B4-BE49-F238E27FC236}">
                <a16:creationId xmlns:a16="http://schemas.microsoft.com/office/drawing/2014/main" id="{95B04C8F-ABC4-174F-9202-4BD5E01ED6C1}"/>
              </a:ext>
            </a:extLst>
          </p:cNvPr>
          <p:cNvCxnSpPr>
            <a:cxnSpLocks/>
          </p:cNvCxnSpPr>
          <p:nvPr/>
        </p:nvCxnSpPr>
        <p:spPr>
          <a:xfrm>
            <a:off x="8023099" y="2019553"/>
            <a:ext cx="301903" cy="0"/>
          </a:xfrm>
          <a:prstGeom prst="line">
            <a:avLst/>
          </a:prstGeom>
          <a:ln w="15875">
            <a:solidFill>
              <a:srgbClr val="F56B1C"/>
            </a:solidFill>
            <a:prstDash val="sysDash"/>
            <a:headEnd type="oval"/>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6201B75A-F84A-F15B-0B7F-7798C7351C97}"/>
              </a:ext>
            </a:extLst>
          </p:cNvPr>
          <p:cNvSpPr txBox="1"/>
          <p:nvPr/>
        </p:nvSpPr>
        <p:spPr>
          <a:xfrm>
            <a:off x="6866437" y="2698931"/>
            <a:ext cx="1127232" cy="369332"/>
          </a:xfrm>
          <a:prstGeom prst="rect">
            <a:avLst/>
          </a:prstGeom>
          <a:noFill/>
        </p:spPr>
        <p:txBody>
          <a:bodyPr wrap="none" rtlCol="0">
            <a:spAutoFit/>
          </a:bodyPr>
          <a:lstStyle/>
          <a:p>
            <a:pPr algn="r"/>
            <a:r>
              <a:rPr lang="en-US" dirty="0">
                <a:solidFill>
                  <a:srgbClr val="1F355E"/>
                </a:solidFill>
              </a:rPr>
              <a:t>Dec 2024</a:t>
            </a:r>
          </a:p>
        </p:txBody>
      </p:sp>
      <p:sp>
        <p:nvSpPr>
          <p:cNvPr id="54" name="TextBox 53">
            <a:extLst>
              <a:ext uri="{FF2B5EF4-FFF2-40B4-BE49-F238E27FC236}">
                <a16:creationId xmlns:a16="http://schemas.microsoft.com/office/drawing/2014/main" id="{A42C625D-4996-01CE-5725-0E75786A4E9D}"/>
              </a:ext>
            </a:extLst>
          </p:cNvPr>
          <p:cNvSpPr txBox="1"/>
          <p:nvPr/>
        </p:nvSpPr>
        <p:spPr>
          <a:xfrm>
            <a:off x="8325002" y="2677193"/>
            <a:ext cx="3295058" cy="830997"/>
          </a:xfrm>
          <a:prstGeom prst="rect">
            <a:avLst/>
          </a:prstGeom>
          <a:noFill/>
        </p:spPr>
        <p:txBody>
          <a:bodyPr wrap="square" rtlCol="0">
            <a:spAutoFit/>
          </a:bodyPr>
          <a:lstStyle/>
          <a:p>
            <a:r>
              <a:rPr lang="en-US" sz="1600" dirty="0"/>
              <a:t>CISA publishes Playbook for Strengthening Cybersecurity in Federal Grant Programs</a:t>
            </a:r>
          </a:p>
        </p:txBody>
      </p:sp>
      <p:cxnSp>
        <p:nvCxnSpPr>
          <p:cNvPr id="56" name="Straight Connector 55">
            <a:extLst>
              <a:ext uri="{FF2B5EF4-FFF2-40B4-BE49-F238E27FC236}">
                <a16:creationId xmlns:a16="http://schemas.microsoft.com/office/drawing/2014/main" id="{DEEB0716-6B5D-8E0A-417E-8E314D7FB2CC}"/>
              </a:ext>
            </a:extLst>
          </p:cNvPr>
          <p:cNvCxnSpPr>
            <a:cxnSpLocks/>
          </p:cNvCxnSpPr>
          <p:nvPr/>
        </p:nvCxnSpPr>
        <p:spPr>
          <a:xfrm>
            <a:off x="8037860" y="2849847"/>
            <a:ext cx="301903" cy="0"/>
          </a:xfrm>
          <a:prstGeom prst="line">
            <a:avLst/>
          </a:prstGeom>
          <a:ln w="15875">
            <a:solidFill>
              <a:srgbClr val="F56B1C"/>
            </a:solidFill>
            <a:prstDash val="sysDash"/>
            <a:headEnd type="ova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9939A17-4947-2FB2-6864-01A84BBCC4B8}"/>
              </a:ext>
            </a:extLst>
          </p:cNvPr>
          <p:cNvCxnSpPr>
            <a:cxnSpLocks/>
            <a:stCxn id="13" idx="1"/>
            <a:endCxn id="6" idx="3"/>
          </p:cNvCxnSpPr>
          <p:nvPr/>
        </p:nvCxnSpPr>
        <p:spPr>
          <a:xfrm flipH="1">
            <a:off x="5787580" y="3700139"/>
            <a:ext cx="1111356" cy="0"/>
          </a:xfrm>
          <a:prstGeom prst="line">
            <a:avLst/>
          </a:prstGeom>
          <a:ln w="15875">
            <a:solidFill>
              <a:srgbClr val="F56B1C"/>
            </a:solidFill>
            <a:prstDash val="sysDash"/>
            <a:headEnd type="ova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7D46ED7-74BF-1247-C158-FBD0757B27FE}"/>
              </a:ext>
            </a:extLst>
          </p:cNvPr>
          <p:cNvCxnSpPr>
            <a:cxnSpLocks/>
          </p:cNvCxnSpPr>
          <p:nvPr/>
        </p:nvCxnSpPr>
        <p:spPr>
          <a:xfrm>
            <a:off x="8023099" y="5377147"/>
            <a:ext cx="301903" cy="0"/>
          </a:xfrm>
          <a:prstGeom prst="line">
            <a:avLst/>
          </a:prstGeom>
          <a:ln w="15875">
            <a:solidFill>
              <a:srgbClr val="F56B1C"/>
            </a:solidFill>
            <a:prstDash val="sysDash"/>
            <a:head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3876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10301</TotalTime>
  <Words>2669</Words>
  <Application>Microsoft Macintosh PowerPoint</Application>
  <PresentationFormat>Widescreen</PresentationFormat>
  <Paragraphs>268</Paragraphs>
  <Slides>17</Slides>
  <Notes>17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Aptos Light</vt:lpstr>
      <vt:lpstr>Arial</vt:lpstr>
      <vt:lpstr>Calibri</vt:lpstr>
      <vt:lpstr>Neue Haas Grotesk Text Pro</vt:lpstr>
      <vt:lpstr>Office Theme</vt:lpstr>
      <vt:lpstr>Leveling Up  Identity Assurance:  MFA, Phishing Resistance, and the Path Forward</vt:lpstr>
      <vt:lpstr>The Evolving Landscape of R&amp;E Identity Assurance</vt:lpstr>
      <vt:lpstr>Federal Cybersecurity Mandates Reshape Research Collaboration</vt:lpstr>
      <vt:lpstr>Federal Cybersecurity Mandates Reshape Research Collaboration</vt:lpstr>
      <vt:lpstr>National Institute of Health Led the Way</vt:lpstr>
      <vt:lpstr>National Science Foundation requires MFA for research.gov</vt:lpstr>
      <vt:lpstr>CISA Steps Forward</vt:lpstr>
      <vt:lpstr>NIH Announces Identity Assurance Requirements</vt:lpstr>
      <vt:lpstr>PowerPoint Presentation</vt:lpstr>
      <vt:lpstr>How is InCommon Involved?</vt:lpstr>
      <vt:lpstr>REFEDS Assurance Framework 2.0  Implementation Guidance for InCommon Participants</vt:lpstr>
      <vt:lpstr>2025 REFEDS MFA Profile WG</vt:lpstr>
      <vt:lpstr>What is Phishing-Resistant MFA?</vt:lpstr>
      <vt:lpstr>The REFEDS Working Group Needs Your Feedback</vt:lpstr>
      <vt:lpstr>Cyber Insurance: Another Driver for (Stronger) MFA and Identity Assurance</vt:lpstr>
      <vt:lpstr>What Does It Mean?</vt:lpstr>
      <vt:lpstr>Get Involved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Albert Wu</dc:creator>
  <cp:lastModifiedBy>Albert Wu</cp:lastModifiedBy>
  <cp:revision>5</cp:revision>
  <dcterms:created xsi:type="dcterms:W3CDTF">2025-05-27T18:46:29Z</dcterms:created>
  <dcterms:modified xsi:type="dcterms:W3CDTF">2025-06-03T22:50:26Z</dcterms:modified>
</cp:coreProperties>
</file>