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1" r:id="rId2"/>
    <p:sldId id="409" r:id="rId3"/>
    <p:sldId id="414" r:id="rId4"/>
    <p:sldId id="415" r:id="rId5"/>
    <p:sldId id="412" r:id="rId6"/>
    <p:sldId id="413" r:id="rId7"/>
    <p:sldId id="410" r:id="rId8"/>
    <p:sldId id="416" r:id="rId9"/>
    <p:sldId id="411" r:id="rId10"/>
    <p:sldId id="418" r:id="rId11"/>
    <p:sldId id="417" r:id="rId12"/>
    <p:sldId id="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C71"/>
    <a:srgbClr val="003F5F"/>
    <a:srgbClr val="F0893B"/>
    <a:srgbClr val="1D286B"/>
    <a:srgbClr val="4B7181"/>
    <a:srgbClr val="624257"/>
    <a:srgbClr val="C3A781"/>
    <a:srgbClr val="B89C6E"/>
    <a:srgbClr val="30348F"/>
    <a:srgbClr val="8E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28" autoAdjust="0"/>
    <p:restoredTop sz="80150" autoAdjust="0"/>
  </p:normalViewPr>
  <p:slideViewPr>
    <p:cSldViewPr snapToGrid="0">
      <p:cViewPr varScale="1">
        <p:scale>
          <a:sx n="91" d="100"/>
          <a:sy n="91" d="100"/>
        </p:scale>
        <p:origin x="424" y="176"/>
      </p:cViewPr>
      <p:guideLst/>
    </p:cSldViewPr>
  </p:slideViewPr>
  <p:outlineViewPr>
    <p:cViewPr>
      <p:scale>
        <a:sx n="33" d="100"/>
        <a:sy n="33" d="100"/>
      </p:scale>
      <p:origin x="0" y="-44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3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Quantum technology is advancing globally, with strong momentum within the European Union.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7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alignment with this global celebration, GÉANT announces the establishment of the Special Interest Group on Quantum Technology (SIG-Quantum). A collaborative forum to advance quantum technologies and shape the future of Research and Education Networks.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00FA2B3-1505-3A41-A87D-80572BB3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87383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629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48622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68498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33716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21263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63864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87580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9F6300-7CE8-0547-BA00-FC02E97603DA}"/>
              </a:ext>
            </a:extLst>
          </p:cNvPr>
          <p:cNvSpPr/>
          <p:nvPr userDrawn="1"/>
        </p:nvSpPr>
        <p:spPr>
          <a:xfrm>
            <a:off x="0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DF798D-C606-6F40-84F1-492591DEB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519825"/>
            <a:ext cx="9390692" cy="390293"/>
          </a:xfrm>
          <a:prstGeom prst="rect">
            <a:avLst/>
          </a:prstGeom>
        </p:spPr>
        <p:txBody>
          <a:bodyPr wrap="none"/>
          <a:lstStyle>
            <a:lvl1pPr>
              <a:defRPr sz="2400" b="1" cap="all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6900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3280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490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498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10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585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 dirty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 dirty="0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11772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4" y="1566391"/>
            <a:ext cx="9923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385562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022254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GEANT.ORG</a:t>
            </a:r>
            <a:endParaRPr lang="en-GB" sz="12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6" r:id="rId17"/>
    <p:sldLayoutId id="214748367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quantnet.lbl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iki.geant.org/display/SIGQ/SIG-Quantum+Homepa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bm_research_zurich/5025294252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introchem/chapter/quantum-number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outreach.org/articles/national-physical-laboratory-driving-innovation-quantum-standard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B45E650-A7C9-7941-B8C1-9EB62BC38C2F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D1AD-FF15-244B-B225-8E5849DDC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255493" y="1619457"/>
            <a:ext cx="7561935" cy="15953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 Introduction to GÉANT SIG-Quantum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55494" y="2607476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255494" y="3498256"/>
            <a:ext cx="6753726" cy="7322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Domenico </a:t>
            </a:r>
            <a:r>
              <a:rPr lang="en-US" sz="2000" b="1" dirty="0" err="1">
                <a:solidFill>
                  <a:schemeClr val="bg1"/>
                </a:solidFill>
              </a:rPr>
              <a:t>Vicinanza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cap="all" dirty="0" err="1">
                <a:solidFill>
                  <a:schemeClr val="bg1"/>
                </a:solidFill>
              </a:rPr>
              <a:t>Géant</a:t>
            </a:r>
            <a:r>
              <a:rPr lang="en-US" sz="2000" cap="all" dirty="0">
                <a:solidFill>
                  <a:schemeClr val="bg1"/>
                </a:solidFill>
              </a:rPr>
              <a:t> Senior Research Engagement Manager</a:t>
            </a:r>
            <a:endParaRPr lang="en-GB" sz="2000" cap="all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C8EF-A9F1-694B-9F9D-CC0F056AA3B5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C850078D-81AF-0448-A794-95A3C416C535}"/>
              </a:ext>
            </a:extLst>
          </p:cNvPr>
          <p:cNvSpPr txBox="1">
            <a:spLocks/>
          </p:cNvSpPr>
          <p:nvPr/>
        </p:nvSpPr>
        <p:spPr>
          <a:xfrm>
            <a:off x="1255494" y="5922278"/>
            <a:ext cx="2480762" cy="614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55494" y="5073436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Introduction GEANT SIG-Quantum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BF97B6D9-9532-6C4C-BD89-9525855C36B1}"/>
              </a:ext>
            </a:extLst>
          </p:cNvPr>
          <p:cNvSpPr txBox="1">
            <a:spLocks/>
          </p:cNvSpPr>
          <p:nvPr/>
        </p:nvSpPr>
        <p:spPr>
          <a:xfrm>
            <a:off x="1255494" y="537522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WP6 Meeting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4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9396-F76B-8C35-37FA-D9FAE975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Steering Committee -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D084D-EA81-57DB-AEF2-C132D54B8C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600" b="1" dirty="0"/>
              <a:t>NRENs: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PSNC (Piotr </a:t>
            </a:r>
            <a:r>
              <a:rPr lang="en-GB" sz="2400" dirty="0" err="1"/>
              <a:t>Rydlichowski</a:t>
            </a:r>
            <a:r>
              <a:rPr lang="en-GB" sz="24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GRNET (Ilias </a:t>
            </a:r>
            <a:r>
              <a:rPr lang="en-GB" sz="2400" dirty="0" err="1"/>
              <a:t>Papastamatiou</a:t>
            </a:r>
            <a:r>
              <a:rPr lang="en-GB" sz="24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SURF (Wojciech Kozlowski)</a:t>
            </a:r>
            <a:endParaRPr lang="en-GB" sz="2600" dirty="0"/>
          </a:p>
          <a:p>
            <a:pPr>
              <a:lnSpc>
                <a:spcPct val="110000"/>
              </a:lnSpc>
            </a:pPr>
            <a:r>
              <a:rPr lang="en-GB" sz="2600" b="1" dirty="0"/>
              <a:t>International: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ESNET (Inder Monga, QUANT-NET Lab 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https://quantnet.lbl.gov/</a:t>
            </a:r>
            <a:r>
              <a:rPr lang="en-GB" sz="2400" dirty="0"/>
              <a:t>)</a:t>
            </a:r>
            <a:endParaRPr lang="en-GB" sz="2600" dirty="0"/>
          </a:p>
          <a:p>
            <a:pPr>
              <a:lnSpc>
                <a:spcPct val="110000"/>
              </a:lnSpc>
            </a:pPr>
            <a:r>
              <a:rPr lang="en-GB" sz="2600" b="1" dirty="0"/>
              <a:t>Research:</a:t>
            </a:r>
          </a:p>
          <a:p>
            <a:pPr lvl="1">
              <a:lnSpc>
                <a:spcPct val="110000"/>
              </a:lnSpc>
            </a:pPr>
            <a:r>
              <a:rPr lang="en-GB" sz="2400" dirty="0"/>
              <a:t>CERN Quantum Technology Initiative (Michele Grossi)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600" b="1" dirty="0"/>
              <a:t>Coordination</a:t>
            </a:r>
            <a:r>
              <a:rPr lang="en-GB" sz="2600" dirty="0"/>
              <a:t>: </a:t>
            </a:r>
            <a:r>
              <a:rPr lang="en-GB" sz="2400" dirty="0"/>
              <a:t>Dom Vicinanza and </a:t>
            </a:r>
            <a:r>
              <a:rPr lang="en-GB" sz="2400" dirty="0" err="1"/>
              <a:t>Nadelina</a:t>
            </a:r>
            <a:r>
              <a:rPr lang="en-GB" sz="2400" dirty="0"/>
              <a:t> Sandu (GÉANT)</a:t>
            </a:r>
            <a:br>
              <a:rPr lang="en-GB" sz="2400" dirty="0"/>
            </a:b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9782-C32D-44BF-1D1F-2914C0DA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3DCE-B03C-D9AD-03AA-2BEB902D82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For more information about SIG-Quantum and how to get involved, visit: </a:t>
            </a:r>
            <a:r>
              <a:rPr lang="en-US" dirty="0">
                <a:hlinkClick r:id="rId2"/>
              </a:rPr>
              <a:t>https://wiki.geant.org/display/SIGQ/SIG-Quantum+Homepage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6" name="Picture 2" descr="qr-code for edu.nl/ry7px">
            <a:extLst>
              <a:ext uri="{FF2B5EF4-FFF2-40B4-BE49-F238E27FC236}">
                <a16:creationId xmlns:a16="http://schemas.microsoft.com/office/drawing/2014/main" id="{2AAE9232-785E-7580-DC24-E453F37A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72" y="3208545"/>
            <a:ext cx="2647696" cy="28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0917C-F7F1-D773-EBD0-B508D6A2E553}"/>
              </a:ext>
            </a:extLst>
          </p:cNvPr>
          <p:cNvSpPr txBox="1"/>
          <p:nvPr/>
        </p:nvSpPr>
        <p:spPr>
          <a:xfrm>
            <a:off x="4361185" y="2585891"/>
            <a:ext cx="2816669" cy="52322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Join SIG-Quantum</a:t>
            </a:r>
          </a:p>
        </p:txBody>
      </p:sp>
    </p:spTree>
    <p:extLst>
      <p:ext uri="{BB962C8B-B14F-4D97-AF65-F5344CB8AC3E}">
        <p14:creationId xmlns:p14="http://schemas.microsoft.com/office/powerpoint/2010/main" val="288038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A1A63B-A7B3-C64F-84BA-269873DB019A}"/>
              </a:ext>
            </a:extLst>
          </p:cNvPr>
          <p:cNvSpPr/>
          <p:nvPr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36ECF-B205-C846-B3D0-77CD6025EFD7}"/>
              </a:ext>
            </a:extLst>
          </p:cNvPr>
          <p:cNvSpPr/>
          <p:nvPr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356717" y="746625"/>
            <a:ext cx="3125802" cy="7374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291788" y="2599353"/>
            <a:ext cx="6753726" cy="749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1353030" y="682159"/>
            <a:ext cx="1432450" cy="689706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4D4F5F2-667F-9F48-BEA4-D811E44CE491}"/>
              </a:ext>
            </a:extLst>
          </p:cNvPr>
          <p:cNvSpPr txBox="1">
            <a:spLocks/>
          </p:cNvSpPr>
          <p:nvPr/>
        </p:nvSpPr>
        <p:spPr>
          <a:xfrm>
            <a:off x="1291787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www.geant.org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" name="Picture 2" descr="Text, logo&#10;&#10;Description automatically generated">
            <a:extLst>
              <a:ext uri="{FF2B5EF4-FFF2-40B4-BE49-F238E27FC236}">
                <a16:creationId xmlns:a16="http://schemas.microsoft.com/office/drawing/2014/main" id="{CECD9070-21D8-FA41-16AF-2D215060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96" y="5736826"/>
            <a:ext cx="2086824" cy="4542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DF2D48-3279-CF40-B51E-D90B6335A9D6}"/>
              </a:ext>
            </a:extLst>
          </p:cNvPr>
          <p:cNvSpPr txBox="1"/>
          <p:nvPr/>
        </p:nvSpPr>
        <p:spPr>
          <a:xfrm>
            <a:off x="7470813" y="5066718"/>
            <a:ext cx="301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stay in touch!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dom.vicinanza@geant.org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1AC8-6B93-9A1D-F26F-DD345BFA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2025: </a:t>
            </a:r>
            <a:r>
              <a:rPr lang="en-GB" sz="2400"/>
              <a:t>International Year of Quantum Science and Technology (IYQ)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9085-8D62-9FCA-8B68-B4048F2EB3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6793070" cy="4503737"/>
          </a:xfrm>
        </p:spPr>
        <p:txBody>
          <a:bodyPr>
            <a:normAutofit/>
          </a:bodyPr>
          <a:lstStyle/>
          <a:p>
            <a:r>
              <a:rPr lang="en-GB" dirty="0"/>
              <a:t>Declared the UNESCO International Year of Quantum Science and Technology.</a:t>
            </a:r>
          </a:p>
          <a:p>
            <a:r>
              <a:rPr lang="en-GB" dirty="0"/>
              <a:t>Marks 100 years since the birth of quantum mechanics</a:t>
            </a:r>
          </a:p>
          <a:p>
            <a:pPr lvl="1"/>
            <a:r>
              <a:rPr lang="en-GB" sz="2400" dirty="0"/>
              <a:t>a milestone that transformed our understanding of the universe.</a:t>
            </a:r>
          </a:p>
          <a:p>
            <a:r>
              <a:rPr lang="en-GB" dirty="0"/>
              <a:t>Quantum mechanics is the foundation for most of the computing and networking technology we use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15F28A-23F0-B97E-2278-6B3848AF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9" r="24243" b="-1"/>
          <a:stretch/>
        </p:blipFill>
        <p:spPr bwMode="auto">
          <a:xfrm>
            <a:off x="7982465" y="1567629"/>
            <a:ext cx="2911316" cy="450373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4119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72D5-7A02-F5BE-6804-390137AB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A century of quantum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8AEB-791C-FED7-9DD2-9CD98B2AEA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00711" y="1567629"/>
            <a:ext cx="6793070" cy="4503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/>
              <a:t>The First Quantum Revolution:</a:t>
            </a:r>
            <a:endParaRPr lang="en-GB" sz="2200"/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Began in the early 20th century with the advent of quantum mechanics.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Enabled innovations like lasers, microchips, satellite-based positioning, and medical imaging.</a:t>
            </a:r>
          </a:p>
          <a:p>
            <a:pPr marL="0" indent="0">
              <a:buNone/>
            </a:pPr>
            <a:endParaRPr lang="en-GB" sz="2200"/>
          </a:p>
          <a:p>
            <a:pPr>
              <a:buNone/>
            </a:pPr>
            <a:r>
              <a:rPr lang="en-GB" sz="2200" b="1"/>
              <a:t>The Second Quantum Revolution:</a:t>
            </a:r>
            <a:endParaRPr lang="en-GB" sz="2200"/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Controlling individual quantum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Practical applications of quantum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Developments in technologies like quantum computing and quantum sensing</a:t>
            </a:r>
          </a:p>
          <a:p>
            <a:endParaRPr lang="en-US" sz="2200"/>
          </a:p>
        </p:txBody>
      </p:sp>
      <p:pic>
        <p:nvPicPr>
          <p:cNvPr id="5" name="Picture 4" descr="A close-up of a machine&#10;&#10;AI-generated content may be incorrect.">
            <a:extLst>
              <a:ext uri="{FF2B5EF4-FFF2-40B4-BE49-F238E27FC236}">
                <a16:creationId xmlns:a16="http://schemas.microsoft.com/office/drawing/2014/main" id="{23298946-3CD8-CEED-100F-84C50BBEC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601" r="25250"/>
          <a:stretch/>
        </p:blipFill>
        <p:spPr>
          <a:xfrm>
            <a:off x="998895" y="1567629"/>
            <a:ext cx="2911316" cy="450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78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2E5-1DDD-DE55-591E-98661C9C9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Why quantum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65BD6-681B-E1F0-9D98-B3306B603F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7763509" cy="4503737"/>
          </a:xfrm>
        </p:spPr>
        <p:txBody>
          <a:bodyPr>
            <a:normAutofit/>
          </a:bodyPr>
          <a:lstStyle/>
          <a:p>
            <a:r>
              <a:rPr lang="en-US" dirty="0"/>
              <a:t>Critical infrastructures, sensitive communications and data currently face an array of cyber-attacks and security threats. </a:t>
            </a:r>
          </a:p>
          <a:p>
            <a:r>
              <a:rPr lang="en-US" dirty="0"/>
              <a:t>Significant challenges to conventional encryption systems from HPC</a:t>
            </a:r>
          </a:p>
          <a:p>
            <a:r>
              <a:rPr lang="en-US" dirty="0"/>
              <a:t>New cryptographic techniques, rooted in quantum mechanics are emerging</a:t>
            </a:r>
          </a:p>
          <a:p>
            <a:r>
              <a:rPr lang="en-US" dirty="0"/>
              <a:t>Quantum technology could offer </a:t>
            </a:r>
            <a:r>
              <a:rPr lang="en-US" dirty="0" err="1"/>
              <a:t>usinque</a:t>
            </a:r>
            <a:r>
              <a:rPr lang="en-US" dirty="0"/>
              <a:t> safeguards for our digital infrastructures.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A screenshot of a graph&#10;&#10;AI-generated content may be incorrect.">
            <a:extLst>
              <a:ext uri="{FF2B5EF4-FFF2-40B4-BE49-F238E27FC236}">
                <a16:creationId xmlns:a16="http://schemas.microsoft.com/office/drawing/2014/main" id="{4F6A9699-C7C9-E41D-6CB9-424C93933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5" r="75641" b="2"/>
          <a:stretch/>
        </p:blipFill>
        <p:spPr>
          <a:xfrm>
            <a:off x="8952904" y="1567629"/>
            <a:ext cx="1940877" cy="450373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0DA887-557D-B2D6-5F30-5DE3CCE9AC3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urses.lumenlearning.com/introchem/chapter/quantum-numbe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0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19D6-33D6-6EC1-766A-15784CBC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EuroQCI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0C99-4039-96A7-9BF9-D726B7DD8B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EuroQCI</a:t>
            </a:r>
            <a:r>
              <a:rPr lang="en-GB" dirty="0"/>
              <a:t> is a pillar of the EU’s Cybersecurity Strategy, </a:t>
            </a:r>
          </a:p>
          <a:p>
            <a:r>
              <a:rPr lang="en-GB" dirty="0"/>
              <a:t>It supports Europe’s Digital Decade target of being at the forefront of quantum capabilities by 2030.</a:t>
            </a:r>
          </a:p>
          <a:p>
            <a:r>
              <a:rPr lang="en-GB" dirty="0"/>
              <a:t>Involves all 27 EU Member States, ESA, and European industry partners.</a:t>
            </a:r>
          </a:p>
          <a:p>
            <a:r>
              <a:rPr lang="en-GB" dirty="0"/>
              <a:t>Builds on the EU-funded Quantum Technologies Flagship and Horizon 2020 OPENQKD project.</a:t>
            </a:r>
          </a:p>
          <a:p>
            <a:r>
              <a:rPr lang="en-GB" dirty="0"/>
              <a:t>Focuses on terrestrial and space-based quantum communication solutions.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About EuroQCI - Petrus - EuroQCI">
            <a:extLst>
              <a:ext uri="{FF2B5EF4-FFF2-40B4-BE49-F238E27FC236}">
                <a16:creationId xmlns:a16="http://schemas.microsoft.com/office/drawing/2014/main" id="{4146D660-91E5-F0A3-E2E6-D7AA75FF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56" y="4663962"/>
            <a:ext cx="5003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8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DAC0-13C7-BE9F-CED6-1EE56AE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EuroQCI</a:t>
            </a:r>
            <a:r>
              <a:rPr lang="en-US" dirty="0"/>
              <a:t>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8D3B6-8CAD-6BB2-92CB-77A43B06F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Aims to ensure ultra-secure, quantum-encrypted communication for institutions and critical infrastructures across Europe.</a:t>
            </a:r>
          </a:p>
          <a:p>
            <a:r>
              <a:rPr lang="en-GB" dirty="0"/>
              <a:t>Develop a pan-European quantum communication ecosystem.</a:t>
            </a:r>
          </a:p>
          <a:p>
            <a:r>
              <a:rPr lang="en-GB" dirty="0"/>
              <a:t>Boost Europe’s scientific, technological, and industrial capabilities in cybersecurity and quantum technologies.</a:t>
            </a:r>
          </a:p>
          <a:p>
            <a:endParaRPr lang="en-US" dirty="0"/>
          </a:p>
        </p:txBody>
      </p:sp>
      <p:pic>
        <p:nvPicPr>
          <p:cNvPr id="4" name="Picture 2" descr="About EuroQCI - Petrus - EuroQCI">
            <a:extLst>
              <a:ext uri="{FF2B5EF4-FFF2-40B4-BE49-F238E27FC236}">
                <a16:creationId xmlns:a16="http://schemas.microsoft.com/office/drawing/2014/main" id="{0A07D590-6C2D-A63D-DBD5-5B64D2B0D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56" y="4663962"/>
            <a:ext cx="50038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0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CC7C-9A5D-264E-04CE-4DBDA705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Introducing SIG-Quantum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62DA-F075-1D47-6DA5-8E4E172CEB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7763509" cy="4503737"/>
          </a:xfrm>
        </p:spPr>
        <p:txBody>
          <a:bodyPr>
            <a:normAutofit/>
          </a:bodyPr>
          <a:lstStyle/>
          <a:p>
            <a:r>
              <a:rPr lang="en-GB" b="1" dirty="0"/>
              <a:t>What:</a:t>
            </a:r>
            <a:r>
              <a:rPr lang="en-GB" dirty="0"/>
              <a:t> Open forum for the diverse community engaged in quantum technologies, across Research and Education Networks (RENs). </a:t>
            </a:r>
          </a:p>
          <a:p>
            <a:r>
              <a:rPr lang="en-GB" dirty="0"/>
              <a:t>A hub for the exchange of:</a:t>
            </a:r>
          </a:p>
          <a:p>
            <a:pPr lvl="1"/>
            <a:r>
              <a:rPr lang="en-GB" sz="2400" dirty="0"/>
              <a:t>Experiences</a:t>
            </a:r>
          </a:p>
          <a:p>
            <a:pPr lvl="1"/>
            <a:r>
              <a:rPr lang="en-GB" sz="2400" dirty="0"/>
              <a:t>Ideas</a:t>
            </a:r>
          </a:p>
          <a:p>
            <a:pPr lvl="1"/>
            <a:r>
              <a:rPr lang="en-GB" sz="2400" dirty="0"/>
              <a:t>Knowledge on the </a:t>
            </a:r>
          </a:p>
          <a:p>
            <a:pPr lvl="2"/>
            <a:r>
              <a:rPr lang="en-GB" sz="2400" dirty="0"/>
              <a:t>Development</a:t>
            </a:r>
          </a:p>
          <a:p>
            <a:pPr lvl="2"/>
            <a:r>
              <a:rPr lang="en-GB" sz="2400" dirty="0"/>
              <a:t>Deployment</a:t>
            </a:r>
          </a:p>
          <a:p>
            <a:pPr lvl="2"/>
            <a:r>
              <a:rPr lang="en-GB" sz="2400" dirty="0"/>
              <a:t>Testing</a:t>
            </a:r>
          </a:p>
          <a:p>
            <a:pPr lvl="2"/>
            <a:r>
              <a:rPr lang="en-GB" sz="2400" dirty="0"/>
              <a:t>Standardisation of quantum solutions.</a:t>
            </a:r>
          </a:p>
        </p:txBody>
      </p:sp>
      <p:pic>
        <p:nvPicPr>
          <p:cNvPr id="11" name="Picture 10" descr="A machine with a glass dome&#10;&#10;AI-generated content may be incorrect.">
            <a:extLst>
              <a:ext uri="{FF2B5EF4-FFF2-40B4-BE49-F238E27FC236}">
                <a16:creationId xmlns:a16="http://schemas.microsoft.com/office/drawing/2014/main" id="{E9A17A91-BC79-7CF4-274F-85B7E203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935" r="43299"/>
          <a:stretch/>
        </p:blipFill>
        <p:spPr>
          <a:xfrm>
            <a:off x="8952904" y="1567629"/>
            <a:ext cx="1940877" cy="4503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43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2294-D907-6033-6FCB-4CD1F1BD0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923105" cy="430909"/>
          </a:xfrm>
        </p:spPr>
        <p:txBody>
          <a:bodyPr anchor="ctr">
            <a:normAutofit/>
          </a:bodyPr>
          <a:lstStyle/>
          <a:p>
            <a:r>
              <a:rPr lang="en-US" sz="2400"/>
              <a:t>Focus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6DAA-3F9F-899B-18B8-04E38D3EC0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7763509" cy="4503737"/>
          </a:xfrm>
        </p:spPr>
        <p:txBody>
          <a:bodyPr>
            <a:normAutofit/>
          </a:bodyPr>
          <a:lstStyle/>
          <a:p>
            <a:r>
              <a:rPr lang="en-GB" b="1" dirty="0"/>
              <a:t>Focus Areas:</a:t>
            </a:r>
            <a:endParaRPr lang="en-GB" dirty="0"/>
          </a:p>
          <a:p>
            <a:pPr lvl="1"/>
            <a:r>
              <a:rPr lang="en-GB" sz="2400"/>
              <a:t>Quantum networking</a:t>
            </a:r>
          </a:p>
          <a:p>
            <a:pPr lvl="1"/>
            <a:r>
              <a:rPr lang="en-GB" sz="2400"/>
              <a:t>Quantum computing</a:t>
            </a:r>
          </a:p>
          <a:p>
            <a:pPr lvl="1"/>
            <a:r>
              <a:rPr lang="en-GB" sz="2400"/>
              <a:t>Quantum sensing</a:t>
            </a:r>
          </a:p>
          <a:p>
            <a:pPr lvl="1"/>
            <a:r>
              <a:rPr lang="en-GB" sz="2400"/>
              <a:t>Cryptography and communication across Research and Education Networks (RENs).</a:t>
            </a:r>
          </a:p>
          <a:p>
            <a:r>
              <a:rPr lang="en-GB" dirty="0"/>
              <a:t>Aiming at grouping:</a:t>
            </a:r>
          </a:p>
          <a:p>
            <a:pPr lvl="1"/>
            <a:r>
              <a:rPr lang="en-GB" sz="2400"/>
              <a:t>National Research and Education Networks (NRENs)</a:t>
            </a:r>
          </a:p>
          <a:p>
            <a:pPr lvl="1"/>
            <a:r>
              <a:rPr lang="en-GB" sz="2400"/>
              <a:t>Research institutes</a:t>
            </a:r>
          </a:p>
          <a:p>
            <a:pPr lvl="1"/>
            <a:r>
              <a:rPr lang="en-GB" sz="2400"/>
              <a:t>Vendors</a:t>
            </a:r>
          </a:p>
          <a:p>
            <a:pPr lvl="1"/>
            <a:r>
              <a:rPr lang="en-GB" sz="2400"/>
              <a:t>GÉANT interested in quantum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7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F83C-4242-0F99-CEF9-4CA47FE5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en-GB" b="1" dirty="0"/>
              <a:t>Role of SIG-Quantum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CB68-1B34-7FE4-FE09-03C85771F4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Act as a hub for exchanging ideas, experiences, and knowledge.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Facilitate development, deployment, testing, and standardisation of quantum solutions.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Collaborate on designing a coherent quantum strategy for GÉANT.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Lead evaluation and testing of quantum technologies in R&amp;E networks.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6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16681</TotalTime>
  <Words>602</Words>
  <Application>Microsoft Macintosh PowerPoint</Application>
  <PresentationFormat>Widescreen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2025: International Year of Quantum Science and Technology (IYQ)</vt:lpstr>
      <vt:lpstr>A century of quantum transformations</vt:lpstr>
      <vt:lpstr>Why quantum technology?</vt:lpstr>
      <vt:lpstr>EuroQCI</vt:lpstr>
      <vt:lpstr>EuroQCI goals</vt:lpstr>
      <vt:lpstr>Introducing SIG-Quantum</vt:lpstr>
      <vt:lpstr>Focus area</vt:lpstr>
      <vt:lpstr>Role of SIG-Quantum</vt:lpstr>
      <vt:lpstr>Current Steering Committee - Coordination</vt:lpstr>
      <vt:lpstr>More info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Domenico Vicinanza</cp:lastModifiedBy>
  <cp:revision>880</cp:revision>
  <dcterms:created xsi:type="dcterms:W3CDTF">2018-03-16T12:13:33Z</dcterms:created>
  <dcterms:modified xsi:type="dcterms:W3CDTF">2025-05-30T14:34:47Z</dcterms:modified>
</cp:coreProperties>
</file>