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18"/>
  </p:notesMasterIdLst>
  <p:sldIdLst>
    <p:sldId id="297" r:id="rId6"/>
    <p:sldId id="298" r:id="rId7"/>
    <p:sldId id="309" r:id="rId8"/>
    <p:sldId id="310" r:id="rId9"/>
    <p:sldId id="303" r:id="rId10"/>
    <p:sldId id="304" r:id="rId11"/>
    <p:sldId id="307" r:id="rId12"/>
    <p:sldId id="311" r:id="rId13"/>
    <p:sldId id="305" r:id="rId14"/>
    <p:sldId id="299" r:id="rId15"/>
    <p:sldId id="312" r:id="rId16"/>
    <p:sldId id="295" r:id="rId17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B400"/>
    <a:srgbClr val="E63961"/>
    <a:srgbClr val="18355E"/>
    <a:srgbClr val="1C2C4F"/>
    <a:srgbClr val="6396BA"/>
    <a:srgbClr val="285D93"/>
    <a:srgbClr val="414140"/>
    <a:srgbClr val="1A6992"/>
    <a:srgbClr val="F6A500"/>
    <a:srgbClr val="008B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15" autoAdjust="0"/>
    <p:restoredTop sz="80556"/>
  </p:normalViewPr>
  <p:slideViewPr>
    <p:cSldViewPr snapToGrid="0">
      <p:cViewPr>
        <p:scale>
          <a:sx n="159" d="100"/>
          <a:sy n="159" d="100"/>
        </p:scale>
        <p:origin x="696" y="-6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D8A83-A817-41E3-A602-3B517E18334E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C110B-1C27-4A5B-8007-E6BF4BB6C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726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effectLst/>
              <a:latin typeface="Helvetica Neue" panose="02000503000000020004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767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803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effectLst/>
                <a:latin typeface="Menlo" panose="020B0609030804020204" pitchFamily="49" charset="0"/>
              </a:rPr>
              <a:t>• </a:t>
            </a:r>
            <a:r>
              <a:rPr lang="en-GB" dirty="0">
                <a:effectLst/>
                <a:latin typeface="Helvetica Neue" panose="02000503000000020004" pitchFamily="2" charset="0"/>
              </a:rPr>
              <a:t>Share enhancements with the community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effectLst/>
                <a:latin typeface="Menlo" panose="020B0609030804020204" pitchFamily="49" charset="0"/>
              </a:rPr>
              <a:t>• </a:t>
            </a:r>
            <a:r>
              <a:rPr lang="en-GB" dirty="0">
                <a:effectLst/>
                <a:latin typeface="Helvetica Neue" panose="02000503000000020004" pitchFamily="2" charset="0"/>
              </a:rPr>
              <a:t>Start with Argus vanilla for core functionality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437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F9BB7D-452F-A74B-7912-D1E13FDF3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C284B6-488A-15C1-6996-7B6A1B9162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956B15-9C9A-B72D-FDDB-9880BBEEDF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EC92D4-1712-6A52-36AF-92DF928A32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57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colorful swirly circle on a blue background&#10;&#10;Description automatically generated">
            <a:extLst>
              <a:ext uri="{FF2B5EF4-FFF2-40B4-BE49-F238E27FC236}">
                <a16:creationId xmlns:a16="http://schemas.microsoft.com/office/drawing/2014/main" id="{BA2D9F37-CECE-956D-E16A-DA131AFCDF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0601" y="3317146"/>
            <a:ext cx="3822700" cy="237388"/>
          </a:xfr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rgbClr val="E3B400"/>
                </a:solidFill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460602" y="2442175"/>
            <a:ext cx="5044588" cy="545199"/>
          </a:xfrm>
        </p:spPr>
        <p:txBody>
          <a:bodyPr wrap="square">
            <a:noAutofit/>
          </a:bodyPr>
          <a:lstStyle>
            <a:lvl1pPr marL="0" indent="0">
              <a:lnSpc>
                <a:spcPct val="150000"/>
              </a:lnSpc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66907" y="1672929"/>
            <a:ext cx="5000704" cy="709965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60601" y="3601634"/>
            <a:ext cx="3752453" cy="229228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E3B400"/>
                </a:solidFill>
              </a:defRPr>
            </a:lvl1pPr>
          </a:lstStyle>
          <a:p>
            <a:pPr lvl="0"/>
            <a:r>
              <a:rPr lang="en-US" dirty="0"/>
              <a:t>Location</a:t>
            </a:r>
            <a:endParaRPr lang="en-GB" dirty="0"/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60601" y="3814701"/>
            <a:ext cx="3752453" cy="237387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E3B400"/>
                </a:solidFill>
              </a:defRPr>
            </a:lvl1pPr>
          </a:lstStyle>
          <a:p>
            <a:pPr lvl="0"/>
            <a:r>
              <a:rPr lang="en-US" dirty="0"/>
              <a:t>Date</a:t>
            </a:r>
            <a:endParaRPr lang="en-GB" dirty="0"/>
          </a:p>
        </p:txBody>
      </p:sp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DCCF5F0-1DF6-300C-424D-3E72A981A8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35" y="4492489"/>
            <a:ext cx="1507657" cy="321239"/>
          </a:xfrm>
          <a:prstGeom prst="rect">
            <a:avLst/>
          </a:prstGeom>
        </p:spPr>
      </p:pic>
      <p:pic>
        <p:nvPicPr>
          <p:cNvPr id="9" name="Picture 8" descr="A black and white logo&#10;&#10;Description automatically generated">
            <a:extLst>
              <a:ext uri="{FF2B5EF4-FFF2-40B4-BE49-F238E27FC236}">
                <a16:creationId xmlns:a16="http://schemas.microsoft.com/office/drawing/2014/main" id="{9475E73F-3C4A-B878-50A1-1B7888C031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731" y="4426116"/>
            <a:ext cx="762024" cy="330830"/>
          </a:xfrm>
          <a:prstGeom prst="rect">
            <a:avLst/>
          </a:prstGeom>
        </p:spPr>
      </p:pic>
      <p:pic>
        <p:nvPicPr>
          <p:cNvPr id="14" name="Picture 13" descr="A black background with white text and colorful letters&#10;&#10;Description automatically generated">
            <a:extLst>
              <a:ext uri="{FF2B5EF4-FFF2-40B4-BE49-F238E27FC236}">
                <a16:creationId xmlns:a16="http://schemas.microsoft.com/office/drawing/2014/main" id="{5D091CCF-46BF-82B9-2DE0-ECDA90878FC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40" y="301261"/>
            <a:ext cx="1688014" cy="94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422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47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478242A-115F-FAAB-3C19-C8B609AB6C4B}"/>
              </a:ext>
            </a:extLst>
          </p:cNvPr>
          <p:cNvSpPr/>
          <p:nvPr userDrawn="1"/>
        </p:nvSpPr>
        <p:spPr>
          <a:xfrm>
            <a:off x="0" y="4340267"/>
            <a:ext cx="9144000" cy="8240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201" y="964417"/>
            <a:ext cx="8439238" cy="3601320"/>
          </a:xfrm>
        </p:spPr>
        <p:txBody>
          <a:bodyPr/>
          <a:lstStyle>
            <a:lvl1pPr>
              <a:defRPr sz="1600">
                <a:solidFill>
                  <a:srgbClr val="1835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rgbClr val="1835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rgbClr val="1835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1835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1835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D09B77-3BA4-BCF3-6CA1-68C8CEC66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6396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8" name="Picture 7" descr="A colorful background with lines&#10;&#10;Description automatically generated with medium confidence">
            <a:extLst>
              <a:ext uri="{FF2B5EF4-FFF2-40B4-BE49-F238E27FC236}">
                <a16:creationId xmlns:a16="http://schemas.microsoft.com/office/drawing/2014/main" id="{F477A8E2-0B99-ED90-CC54-CF0C457577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89" t="67861" r="4589" b="1"/>
          <a:stretch/>
        </p:blipFill>
        <p:spPr>
          <a:xfrm>
            <a:off x="0" y="4755599"/>
            <a:ext cx="9144000" cy="412398"/>
          </a:xfrm>
          <a:prstGeom prst="rect">
            <a:avLst/>
          </a:prstGeom>
          <a:solidFill>
            <a:srgbClr val="18355E"/>
          </a:solidFill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16A8FE16-D059-EE45-A0EF-28AC780580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32039" y="4825515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1">
                <a:solidFill>
                  <a:srgbClr val="B4E9E2"/>
                </a:solidFill>
              </a:defRPr>
            </a:lvl1pPr>
          </a:lstStyle>
          <a:p>
            <a:fld id="{9E7CA0F2-EE66-4F60-8C00-E0BE38E7AEC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A black background with white text and colorful letters&#10;&#10;Description automatically generated">
            <a:extLst>
              <a:ext uri="{FF2B5EF4-FFF2-40B4-BE49-F238E27FC236}">
                <a16:creationId xmlns:a16="http://schemas.microsoft.com/office/drawing/2014/main" id="{98D6321C-472B-7FBA-DCAD-482BD2B909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43"/>
          <a:stretch/>
        </p:blipFill>
        <p:spPr>
          <a:xfrm>
            <a:off x="350201" y="4818216"/>
            <a:ext cx="861109" cy="27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126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201" y="964417"/>
            <a:ext cx="8439238" cy="3357062"/>
          </a:xfrm>
        </p:spPr>
        <p:txBody>
          <a:bodyPr/>
          <a:lstStyle>
            <a:lvl1pPr>
              <a:defRPr sz="1600">
                <a:solidFill>
                  <a:srgbClr val="1C2C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rgbClr val="1C2C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rgbClr val="1C2C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1C2C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1C2C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16A8FE16-D059-EE45-A0EF-28AC780580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32039" y="4633780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1">
                <a:solidFill>
                  <a:srgbClr val="B4E9E2"/>
                </a:solidFill>
              </a:defRPr>
            </a:lvl1pPr>
          </a:lstStyle>
          <a:p>
            <a:fld id="{9E7CA0F2-EE66-4F60-8C00-E0BE38E7AEC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D09B77-3BA4-BCF3-6CA1-68C8CEC66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3993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60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lorful swirly circle on a blue background&#10;&#10;Description automatically generated">
            <a:extLst>
              <a:ext uri="{FF2B5EF4-FFF2-40B4-BE49-F238E27FC236}">
                <a16:creationId xmlns:a16="http://schemas.microsoft.com/office/drawing/2014/main" id="{96F747BC-CA05-EF83-86CD-9413EFB5A3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102E3BFA-A031-B223-B9E0-F61758792D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35" y="4492489"/>
            <a:ext cx="1507657" cy="321239"/>
          </a:xfrm>
          <a:prstGeom prst="rect">
            <a:avLst/>
          </a:prstGeom>
        </p:spPr>
      </p:pic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9773C053-F1AA-0816-AD3B-A02CA69E172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731" y="4426116"/>
            <a:ext cx="762024" cy="33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16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47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olorful background with lines&#10;&#10;Description automatically generated with medium confidence">
            <a:extLst>
              <a:ext uri="{FF2B5EF4-FFF2-40B4-BE49-F238E27FC236}">
                <a16:creationId xmlns:a16="http://schemas.microsoft.com/office/drawing/2014/main" id="{AD9C7099-EDE5-12F7-416D-ECC87915A59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89" t="45774" r="4589"/>
          <a:stretch/>
        </p:blipFill>
        <p:spPr>
          <a:xfrm>
            <a:off x="0" y="4465908"/>
            <a:ext cx="9144000" cy="695826"/>
          </a:xfrm>
          <a:prstGeom prst="rect">
            <a:avLst/>
          </a:prstGeom>
          <a:solidFill>
            <a:srgbClr val="18355E"/>
          </a:solidFill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0201" y="131562"/>
            <a:ext cx="8439238" cy="695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201" y="964414"/>
            <a:ext cx="8439238" cy="3306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271CF10B-5905-E541-B922-641440E09C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32039" y="469244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1">
                <a:solidFill>
                  <a:srgbClr val="B4E9E2"/>
                </a:solidFill>
              </a:defRPr>
            </a:lvl1pPr>
          </a:lstStyle>
          <a:p>
            <a:fld id="{9E7CA0F2-EE66-4F60-8C00-E0BE38E7AEC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 descr="A black background with white text and colorful letters&#10;&#10;Description automatically generated">
            <a:extLst>
              <a:ext uri="{FF2B5EF4-FFF2-40B4-BE49-F238E27FC236}">
                <a16:creationId xmlns:a16="http://schemas.microsoft.com/office/drawing/2014/main" id="{1DEE7437-BF42-38B7-CCA3-CE0457B53B0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28"/>
          <a:stretch/>
        </p:blipFill>
        <p:spPr>
          <a:xfrm>
            <a:off x="350202" y="4598129"/>
            <a:ext cx="977558" cy="42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3" r:id="rId2"/>
    <p:sldLayoutId id="2147483650" r:id="rId3"/>
    <p:sldLayoutId id="2147483661" r:id="rId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rgbClr val="E63961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600" kern="1200">
          <a:solidFill>
            <a:srgbClr val="18355E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rgbClr val="18355E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18355E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18355E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18355E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Uninett/Argus" TargetMode="External"/><Relationship Id="rId2" Type="http://schemas.openxmlformats.org/officeDocument/2006/relationships/hyperlink" Target="https://argus-server.readthedocs.io/en/latest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github.com/GEANT/geant-argus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A08FEB-7D89-4706-0C59-EAB786EECA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Saket Agrahari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39933F4-5A63-35A2-B85D-8BAAB008C01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>
                <a:effectLst/>
                <a:latin typeface="Helvetica Neue" panose="02000503000000020004" pitchFamily="2" charset="0"/>
              </a:rPr>
              <a:t>Transform Your NOC Through the GÉANT-Argus Collaboration!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23465FD-75EF-F8F6-54FF-3113B792E54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Unlock Argus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7CE6B3-0A94-472D-F8D4-F5D0EE9E797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Brighton – Community Hub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FA79CE5-2B6A-BA67-AAD6-05CD56D779C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Wednesday, 11 June 2025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33E1CB-530C-3CD0-5CDA-3523DC6449D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86600" y="4633913"/>
            <a:ext cx="2057400" cy="274637"/>
          </a:xfrm>
        </p:spPr>
        <p:txBody>
          <a:bodyPr/>
          <a:lstStyle/>
          <a:p>
            <a:fld id="{9E7CA0F2-EE66-4F60-8C00-E0BE38E7AEC5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0137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D2738B-1743-F113-5ED0-E5DFF10F86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Argus Documentation : </a:t>
            </a:r>
            <a:r>
              <a:rPr lang="en-US" dirty="0">
                <a:hlinkClick r:id="rId2"/>
              </a:rPr>
              <a:t>https://argus-server.readthedocs.io/en/latest/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Github</a:t>
            </a:r>
            <a:r>
              <a:rPr lang="en-US" dirty="0"/>
              <a:t> Links :</a:t>
            </a:r>
          </a:p>
          <a:p>
            <a:pPr marL="0" indent="0">
              <a:buNone/>
            </a:pPr>
            <a:r>
              <a:rPr lang="en-US" dirty="0"/>
              <a:t>Argus : </a:t>
            </a:r>
            <a:r>
              <a:rPr lang="en-US" dirty="0">
                <a:hlinkClick r:id="rId3"/>
              </a:rPr>
              <a:t>https://github.com/Uninett/Argus</a:t>
            </a:r>
            <a:br>
              <a:rPr lang="en-US" dirty="0"/>
            </a:br>
            <a:br>
              <a:rPr lang="en-US" dirty="0"/>
            </a:br>
            <a:r>
              <a:rPr lang="en-US" dirty="0" err="1"/>
              <a:t>Geant</a:t>
            </a:r>
            <a:r>
              <a:rPr lang="en-US" dirty="0"/>
              <a:t>-Dashboard GUI : </a:t>
            </a:r>
            <a:r>
              <a:rPr lang="en-US" dirty="0">
                <a:hlinkClick r:id="rId4"/>
              </a:rPr>
              <a:t>https://github.com/GEANT/geant-argus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806DC3-3809-815C-712B-9D1CA53435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6833B02-BAF0-D103-53D7-7DD9AD04B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569CD6"/>
                </a:solidFill>
                <a:latin typeface="Menlo" panose="020B0609030804020204" pitchFamily="49" charset="0"/>
              </a:rPr>
              <a:t>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462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D9F52C-072E-A85B-6CFB-3A8CF00778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4B7D16-B2D6-C83C-487C-8C4B531EF9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BD8F9F3-339B-8F0E-BCC3-7D7540BFD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559" y="1487120"/>
            <a:ext cx="8439238" cy="695826"/>
          </a:xfrm>
        </p:spPr>
        <p:txBody>
          <a:bodyPr/>
          <a:lstStyle/>
          <a:p>
            <a:r>
              <a:rPr lang="en-GB" dirty="0">
                <a:solidFill>
                  <a:srgbClr val="569CD6"/>
                </a:solidFill>
                <a:latin typeface="Menlo" panose="020B0609030804020204" pitchFamily="49" charset="0"/>
              </a:rPr>
              <a:t>Demo..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298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A348D8F-4883-F698-E8B7-38962B0631B6}"/>
              </a:ext>
            </a:extLst>
          </p:cNvPr>
          <p:cNvSpPr txBox="1">
            <a:spLocks/>
          </p:cNvSpPr>
          <p:nvPr/>
        </p:nvSpPr>
        <p:spPr>
          <a:xfrm>
            <a:off x="610930" y="2447997"/>
            <a:ext cx="5793498" cy="426330"/>
          </a:xfrm>
          <a:prstGeom prst="rect">
            <a:avLst/>
          </a:prstGeom>
        </p:spPr>
        <p:txBody>
          <a:bodyPr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Any questions?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3C39C7EC-1AC8-7BAD-8633-820FEC8D5523}"/>
              </a:ext>
            </a:extLst>
          </p:cNvPr>
          <p:cNvSpPr txBox="1">
            <a:spLocks/>
          </p:cNvSpPr>
          <p:nvPr/>
        </p:nvSpPr>
        <p:spPr>
          <a:xfrm>
            <a:off x="555228" y="1852204"/>
            <a:ext cx="5981102" cy="765524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chemeClr val="accent4"/>
                </a:solidFill>
              </a:rPr>
              <a:t>Thank you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0F9C187A-2B08-31D4-7F63-BFCF807A1155}"/>
              </a:ext>
            </a:extLst>
          </p:cNvPr>
          <p:cNvSpPr txBox="1">
            <a:spLocks/>
          </p:cNvSpPr>
          <p:nvPr/>
        </p:nvSpPr>
        <p:spPr>
          <a:xfrm>
            <a:off x="610930" y="3470165"/>
            <a:ext cx="3795964" cy="2631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400" b="0" kern="1200" baseline="0">
                <a:solidFill>
                  <a:srgbClr val="E3B4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8355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18355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18355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18355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/>
              <a:t>saket.agrahari@geant.org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5628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9F40DC-C8BF-9A89-A35E-A084A5EAA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201" y="964417"/>
            <a:ext cx="4345785" cy="3601320"/>
          </a:xfrm>
        </p:spPr>
        <p:txBody>
          <a:bodyPr/>
          <a:lstStyle/>
          <a:p>
            <a:r>
              <a:rPr lang="en-GB" dirty="0">
                <a:effectLst/>
                <a:latin typeface="Helvetica Neue" panose="02000503000000020004" pitchFamily="2" charset="0"/>
              </a:rPr>
              <a:t>A tool to aggregate incidents from numerous monitoring systems into a single, unified dashboard</a:t>
            </a:r>
          </a:p>
          <a:p>
            <a:r>
              <a:rPr lang="en-GB" b="0" i="0" dirty="0">
                <a:effectLst/>
                <a:latin typeface="Arial" panose="020B0604020202020204" pitchFamily="34" charset="0"/>
              </a:rPr>
              <a:t>Both an incident management system and a notification system</a:t>
            </a:r>
          </a:p>
          <a:p>
            <a:r>
              <a:rPr lang="en-GB" dirty="0">
                <a:effectLst/>
                <a:latin typeface="Arial" panose="020B0604020202020204" pitchFamily="34" charset="0"/>
              </a:rPr>
              <a:t>Source agnostic and domain independent</a:t>
            </a:r>
          </a:p>
          <a:p>
            <a:r>
              <a:rPr lang="en-GB" dirty="0"/>
              <a:t>Open source</a:t>
            </a:r>
            <a:endParaRPr lang="en-GB" dirty="0">
              <a:effectLst/>
            </a:endParaRPr>
          </a:p>
          <a:p>
            <a:pPr algn="l" rtl="0"/>
            <a:br>
              <a:rPr lang="en-GB" b="0" i="0" dirty="0">
                <a:solidFill>
                  <a:srgbClr val="CCCCCC"/>
                </a:solidFill>
                <a:effectLst/>
                <a:latin typeface="Arial" panose="020B0604020202020204" pitchFamily="34" charset="0"/>
              </a:rPr>
            </a:br>
            <a:endParaRPr lang="en-GB" b="0" i="0" dirty="0">
              <a:solidFill>
                <a:srgbClr val="CCCCCC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DC7249-20CD-F8CD-AB6A-84A2A873E5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3C7EF5-31FB-E58B-F17D-668635F59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Argus is…</a:t>
            </a:r>
            <a:endParaRPr lang="en-US" dirty="0"/>
          </a:p>
        </p:txBody>
      </p:sp>
      <p:pic>
        <p:nvPicPr>
          <p:cNvPr id="6" name="Picture 5" descr="A diagram of a software application&#10;&#10;AI-generated content may be incorrect.">
            <a:extLst>
              <a:ext uri="{FF2B5EF4-FFF2-40B4-BE49-F238E27FC236}">
                <a16:creationId xmlns:a16="http://schemas.microsoft.com/office/drawing/2014/main" id="{B3EEF323-2D2F-5705-0B5C-31C3A0E6B4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584" y="2432115"/>
            <a:ext cx="4616722" cy="227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631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EDA24B-5C6A-0D87-668F-F59FE51726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1F42F9-7BC5-6C42-0FEA-0A2903A67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201" y="964417"/>
            <a:ext cx="5774116" cy="3357062"/>
          </a:xfrm>
        </p:spPr>
        <p:txBody>
          <a:bodyPr>
            <a:normAutofit/>
          </a:bodyPr>
          <a:lstStyle/>
          <a:p>
            <a:r>
              <a:rPr lang="en-GB"/>
              <a:t>Interacted by NOC team, service desk and first line support team</a:t>
            </a:r>
          </a:p>
          <a:p>
            <a:r>
              <a:rPr lang="en-GB"/>
              <a:t>Tightly integrated with NE’s, config, services</a:t>
            </a:r>
          </a:p>
          <a:p>
            <a:r>
              <a:rPr lang="en-GB"/>
              <a:t>Automated upstream correlation</a:t>
            </a:r>
          </a:p>
          <a:p>
            <a:r>
              <a:rPr lang="en-GB"/>
              <a:t>TTS integration: business rules are encoded in the correlation logic</a:t>
            </a:r>
          </a:p>
          <a:p>
            <a:r>
              <a:rPr lang="en-GB"/>
              <a:t> Different columns &amp; views (e.g. NE/POP details, multi-level Ack)</a:t>
            </a:r>
          </a:p>
          <a:p>
            <a:r>
              <a:rPr lang="en-GB"/>
              <a:t> Incidents have complex lifecycles, evolve over time</a:t>
            </a:r>
          </a:p>
          <a:p>
            <a:r>
              <a:rPr lang="en-GB"/>
              <a:t>Extra functionality and “widgets” specific to the GÉANT stack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BE0028-D537-036F-4E64-9FA937834C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32039" y="4633780"/>
            <a:ext cx="2057400" cy="27463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7CA0F2-EE66-4F60-8C00-E0BE38E7AEC5}" type="slidenum">
              <a:rPr lang="en-GB" smtClean="0"/>
              <a:pPr>
                <a:spcAft>
                  <a:spcPts val="600"/>
                </a:spcAft>
              </a:pPr>
              <a:t>3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D15EA1-82F8-C384-2A52-C222C46CC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01" y="131562"/>
            <a:ext cx="8439238" cy="695826"/>
          </a:xfrm>
        </p:spPr>
        <p:txBody>
          <a:bodyPr anchor="ctr">
            <a:normAutofit/>
          </a:bodyPr>
          <a:lstStyle/>
          <a:p>
            <a:r>
              <a:rPr lang="en-GB" dirty="0" err="1">
                <a:solidFill>
                  <a:srgbClr val="569CD6"/>
                </a:solidFill>
                <a:latin typeface="Menlo" panose="020B0609030804020204" pitchFamily="49" charset="0"/>
              </a:rPr>
              <a:t>Géant</a:t>
            </a:r>
            <a:r>
              <a:rPr lang="en-GB" dirty="0">
                <a:solidFill>
                  <a:srgbClr val="569CD6"/>
                </a:solidFill>
                <a:latin typeface="Menlo" panose="020B0609030804020204" pitchFamily="49" charset="0"/>
              </a:rPr>
              <a:t> NOC Dashboard</a:t>
            </a:r>
            <a:endParaRPr lang="en-US" dirty="0"/>
          </a:p>
        </p:txBody>
      </p:sp>
      <p:pic>
        <p:nvPicPr>
          <p:cNvPr id="10" name="Picture 9" descr="A cartoon character standing in front of a computer equipment&#10;&#10;AI-generated content may be incorrect.">
            <a:extLst>
              <a:ext uri="{FF2B5EF4-FFF2-40B4-BE49-F238E27FC236}">
                <a16:creationId xmlns:a16="http://schemas.microsoft.com/office/drawing/2014/main" id="{80BA5AF0-58FA-DD9C-88CC-0AEA314CB1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645"/>
          <a:stretch>
            <a:fillRect/>
          </a:stretch>
        </p:blipFill>
        <p:spPr>
          <a:xfrm>
            <a:off x="6314817" y="964417"/>
            <a:ext cx="2474621" cy="33570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6541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F638D0-CADB-6B5A-A30B-2B0D162B90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A84FB8-89EA-CE77-BCFB-BF8E2CBF98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9AAE23-EA7B-81D3-1192-FD703661F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569CD6"/>
                </a:solidFill>
                <a:latin typeface="Menlo" panose="020B0609030804020204" pitchFamily="49" charset="0"/>
              </a:rPr>
              <a:t>Argus in a nutshell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5987649-B149-04F2-35B1-A5197DA5A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054" y="1018222"/>
            <a:ext cx="4045335" cy="36164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</a:t>
            </a:r>
          </a:p>
          <a:p>
            <a:r>
              <a:rPr lang="en-GB" dirty="0">
                <a:latin typeface="Helvetica Neue" panose="02000503000000020004" pitchFamily="2" charset="0"/>
              </a:rPr>
              <a:t>Any state to monitor:</a:t>
            </a:r>
          </a:p>
          <a:p>
            <a:pPr marL="514350" lvl="2">
              <a:spcBef>
                <a:spcPts val="750"/>
              </a:spcBef>
            </a:pPr>
            <a:r>
              <a:rPr lang="en-GB" sz="1400" dirty="0">
                <a:latin typeface="Helvetica Neue" panose="02000503000000020004" pitchFamily="2" charset="0"/>
              </a:rPr>
              <a:t>alarms, events, changes, updates, deviations…</a:t>
            </a:r>
          </a:p>
          <a:p>
            <a:r>
              <a:rPr lang="en-GB" dirty="0">
                <a:latin typeface="Helvetica Neue" panose="02000503000000020004" pitchFamily="2" charset="0"/>
              </a:rPr>
              <a:t>One or more monitoring systems via glue-services:</a:t>
            </a:r>
          </a:p>
          <a:p>
            <a:pPr marL="514350" lvl="2">
              <a:spcBef>
                <a:spcPts val="750"/>
              </a:spcBef>
            </a:pPr>
            <a:r>
              <a:rPr lang="en-GB" sz="1400" dirty="0">
                <a:latin typeface="Helvetica Neue" panose="02000503000000020004" pitchFamily="2" charset="0"/>
              </a:rPr>
              <a:t>NAV, Nagios, Juniper MIST, Aruba Cloud, Zabbix…</a:t>
            </a:r>
          </a:p>
          <a:p>
            <a:r>
              <a:rPr lang="en-GB" dirty="0">
                <a:latin typeface="Helvetica Neue" panose="02000503000000020004" pitchFamily="2" charset="0"/>
              </a:rPr>
              <a:t>Notification media plugin:</a:t>
            </a:r>
          </a:p>
          <a:p>
            <a:pPr marL="514350" lvl="2">
              <a:spcBef>
                <a:spcPts val="750"/>
              </a:spcBef>
            </a:pPr>
            <a:r>
              <a:rPr lang="en-GB" sz="1400" dirty="0">
                <a:latin typeface="Helvetica Neue" panose="02000503000000020004" pitchFamily="2" charset="0"/>
              </a:rPr>
              <a:t>SMS, Email, MS Teams, Slack…</a:t>
            </a:r>
          </a:p>
          <a:p>
            <a:r>
              <a:rPr lang="en-GB" dirty="0">
                <a:latin typeface="Helvetica Neue" panose="02000503000000020004" pitchFamily="2" charset="0"/>
              </a:rPr>
              <a:t>Ticketing system plugin:</a:t>
            </a:r>
          </a:p>
          <a:p>
            <a:pPr marL="514350" lvl="2">
              <a:spcBef>
                <a:spcPts val="750"/>
              </a:spcBef>
            </a:pPr>
            <a:r>
              <a:rPr lang="en-GB" sz="1400" dirty="0">
                <a:latin typeface="Helvetica Neue" panose="02000503000000020004" pitchFamily="2" charset="0"/>
              </a:rPr>
              <a:t>Jira, RT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9073264E-2EA5-D0CC-D6C3-BE1CCFADB5DA}"/>
              </a:ext>
            </a:extLst>
          </p:cNvPr>
          <p:cNvSpPr txBox="1">
            <a:spLocks/>
          </p:cNvSpPr>
          <p:nvPr/>
        </p:nvSpPr>
        <p:spPr>
          <a:xfrm>
            <a:off x="4946264" y="1018222"/>
            <a:ext cx="3443757" cy="3616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8355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8355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18355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18355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18355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Out</a:t>
            </a:r>
          </a:p>
          <a:p>
            <a:r>
              <a:rPr lang="en-GB" dirty="0">
                <a:latin typeface="Helvetica Neue" panose="02000503000000020004" pitchFamily="2" charset="0"/>
              </a:rPr>
              <a:t>One screen to rule them all</a:t>
            </a:r>
          </a:p>
          <a:p>
            <a:r>
              <a:rPr lang="en-GB" dirty="0">
                <a:latin typeface="Helvetica Neue" panose="02000503000000020004" pitchFamily="2" charset="0"/>
              </a:rPr>
              <a:t>Essential filtering</a:t>
            </a:r>
          </a:p>
          <a:p>
            <a:r>
              <a:rPr lang="en-GB" dirty="0">
                <a:latin typeface="Helvetica Neue" panose="02000503000000020004" pitchFamily="2" charset="0"/>
              </a:rPr>
              <a:t>Ability to tag alarms with arbitrary</a:t>
            </a:r>
          </a:p>
          <a:p>
            <a:r>
              <a:rPr lang="en-GB" dirty="0">
                <a:latin typeface="Helvetica Neue" panose="02000503000000020004" pitchFamily="2" charset="0"/>
              </a:rPr>
              <a:t>metadata</a:t>
            </a:r>
          </a:p>
          <a:p>
            <a:r>
              <a:rPr lang="en-GB" dirty="0">
                <a:latin typeface="Helvetica Neue" panose="02000503000000020004" pitchFamily="2" charset="0"/>
              </a:rPr>
              <a:t>Ability to classify by severity</a:t>
            </a:r>
          </a:p>
          <a:p>
            <a:r>
              <a:rPr lang="en-GB" dirty="0">
                <a:latin typeface="Helvetica Neue" panose="02000503000000020004" pitchFamily="2" charset="0"/>
              </a:rPr>
              <a:t>Personalized notifications</a:t>
            </a:r>
          </a:p>
          <a:p>
            <a:r>
              <a:rPr lang="en-GB" dirty="0">
                <a:latin typeface="Helvetica Neue" panose="02000503000000020004" pitchFamily="2" charset="0"/>
              </a:rPr>
              <a:t>Automated ticket generation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359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A24A7E-665F-BF37-FC25-1B98AC6360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1CF4A4-5E1F-5FE0-F4EA-57761D71A9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 err="1">
                <a:effectLst/>
                <a:latin typeface="Helvetica Neue" panose="02000503000000020004" pitchFamily="2" charset="0"/>
              </a:rPr>
              <a:t>Sikt</a:t>
            </a:r>
            <a:r>
              <a:rPr lang="en-GB" dirty="0">
                <a:effectLst/>
                <a:latin typeface="Helvetica Neue" panose="02000503000000020004" pitchFamily="2" charset="0"/>
              </a:rPr>
              <a:t>: Creator and maintainer of Argus 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Helvetica Neue" panose="02000503000000020004" pitchFamily="2" charset="0"/>
              </a:rPr>
              <a:t>GEANT: Early adopter, contributor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Helvetica Neue" panose="02000503000000020004" pitchFamily="2" charset="0"/>
              </a:rPr>
              <a:t>Joint development of “</a:t>
            </a:r>
            <a:r>
              <a:rPr lang="en-GB" dirty="0" err="1">
                <a:effectLst/>
                <a:latin typeface="Helvetica Neue" panose="02000503000000020004" pitchFamily="2" charset="0"/>
              </a:rPr>
              <a:t>geant</a:t>
            </a:r>
            <a:r>
              <a:rPr lang="en-GB" dirty="0">
                <a:effectLst/>
                <a:latin typeface="Helvetica Neue" panose="02000503000000020004" pitchFamily="2" charset="0"/>
              </a:rPr>
              <a:t>-argus” on top of Argus vanilla </a:t>
            </a:r>
          </a:p>
          <a:p>
            <a:pPr marL="0" indent="0">
              <a:buNone/>
            </a:pPr>
            <a:endParaRPr lang="en-GB" dirty="0">
              <a:effectLst/>
              <a:latin typeface="Helvetica Neue" panose="02000503000000020004" pitchFamily="2" charset="0"/>
            </a:endParaRPr>
          </a:p>
          <a:p>
            <a:r>
              <a:rPr lang="en-GB" b="1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**Up-to-date Stack:**</a:t>
            </a:r>
            <a:r>
              <a:rPr lang="en-GB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dirty="0">
                <a:latin typeface="Helvetica Neue" panose="02000503000000020004" pitchFamily="2" charset="0"/>
              </a:rPr>
              <a:t>Django +</a:t>
            </a:r>
            <a:r>
              <a:rPr lang="en-GB" dirty="0" err="1">
                <a:latin typeface="Helvetica Neue" panose="02000503000000020004" pitchFamily="2" charset="0"/>
              </a:rPr>
              <a:t>htmx</a:t>
            </a:r>
            <a:r>
              <a:rPr lang="en-GB" dirty="0">
                <a:latin typeface="Helvetica Neue" panose="02000503000000020004" pitchFamily="2" charset="0"/>
              </a:rPr>
              <a:t> + tailwind and integrated FE and BE into single workspace enables fast feature delivery and easy maintenance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F82BB2-EA55-0FC4-D3F3-A36476C750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41A3DC-D485-59F3-3EC4-4F136493A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Sikt</a:t>
            </a:r>
            <a:r>
              <a:rPr lang="en-GB" b="1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 &amp; GEANT: Building Together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4B0A95-8C50-6313-3990-AE0F68374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408" y="3407119"/>
            <a:ext cx="1103975" cy="858647"/>
          </a:xfrm>
          <a:prstGeom prst="rect">
            <a:avLst/>
          </a:prstGeom>
        </p:spPr>
      </p:pic>
      <p:pic>
        <p:nvPicPr>
          <p:cNvPr id="8" name="Picture 7" descr="A logo with a couple of circles&#10;&#10;AI-generated content may be incorrect.">
            <a:extLst>
              <a:ext uri="{FF2B5EF4-FFF2-40B4-BE49-F238E27FC236}">
                <a16:creationId xmlns:a16="http://schemas.microsoft.com/office/drawing/2014/main" id="{DEF6A494-DBFB-F718-2543-1586FE2432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22" y="3074443"/>
            <a:ext cx="1524000" cy="15240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63684386-B47A-007F-F991-1CE66B6367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56907" y="3459095"/>
            <a:ext cx="1712573" cy="75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141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4D11C2-A32D-C8AA-19E1-01CAEF7FE2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08CA9A-116F-3F6B-2BA7-D3F8F6669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A new Incident Dashboard UI was required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Previous GUI architecture had reached end shelf life</a:t>
            </a:r>
          </a:p>
          <a:p>
            <a:pPr lvl="1"/>
            <a:r>
              <a:rPr lang="en-US" dirty="0"/>
              <a:t>Overcomplicated abstraction</a:t>
            </a:r>
          </a:p>
          <a:p>
            <a:pPr lvl="1"/>
            <a:r>
              <a:rPr lang="en-US" dirty="0"/>
              <a:t>Breaking dependencies that need the complete overhaul  </a:t>
            </a:r>
          </a:p>
          <a:p>
            <a:pPr lvl="1"/>
            <a:r>
              <a:rPr lang="en-US" dirty="0"/>
              <a:t>Hard to maintain</a:t>
            </a:r>
          </a:p>
          <a:p>
            <a:pPr marL="342900" lvl="1" indent="0">
              <a:buNone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Legacy Software Stack</a:t>
            </a:r>
          </a:p>
          <a:p>
            <a:pPr lvl="1"/>
            <a:r>
              <a:rPr lang="en-US" dirty="0"/>
              <a:t>Old spring framework, old Tomcat and deprecated java version, </a:t>
            </a:r>
          </a:p>
          <a:p>
            <a:pPr lvl="1"/>
            <a:r>
              <a:rPr lang="en-US" dirty="0"/>
              <a:t>Complex deployment process</a:t>
            </a:r>
          </a:p>
          <a:p>
            <a:pPr marL="342900" indent="-342900">
              <a:buFont typeface="+mj-lt"/>
              <a:buAutoNum type="arabicPeriod"/>
            </a:pPr>
            <a:r>
              <a:rPr lang="en-GB" b="0" i="0" dirty="0">
                <a:effectLst/>
                <a:latin typeface="Arial" panose="020B0604020202020204" pitchFamily="34" charset="0"/>
              </a:rPr>
              <a:t>Full DIY rewrite ??</a:t>
            </a:r>
            <a:endParaRPr lang="en-US" dirty="0"/>
          </a:p>
          <a:p>
            <a:pPr lvl="1">
              <a:buFontTx/>
              <a:buChar char="-"/>
            </a:pPr>
            <a:endParaRPr lang="en-US" dirty="0"/>
          </a:p>
          <a:p>
            <a:pPr marL="342900" lvl="1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F9C823-53F8-81FB-4040-4FD9DA9F76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8CD195-0A2B-A8BE-5DE6-209FBE470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Motivation of Argus into GÉANT NOC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468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451D1E-4615-3D65-3ED4-DDAF98BC36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1D3824-6281-C107-5A73-335D36CC8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 err="1">
                <a:effectLst/>
                <a:latin typeface="Menlo" panose="020B0609030804020204" pitchFamily="49" charset="0"/>
              </a:rPr>
              <a:t>geant</a:t>
            </a:r>
            <a:r>
              <a:rPr lang="en-GB" dirty="0">
                <a:effectLst/>
                <a:latin typeface="Menlo" panose="020B0609030804020204" pitchFamily="49" charset="0"/>
              </a:rPr>
              <a:t>-argus: Customizations and extensions for GEANT’s needs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Helvetica Neue" panose="02000503000000020004" pitchFamily="2" charset="0"/>
              </a:rPr>
              <a:t>Source-dependent modules built on top of Argus’ agnostic core</a:t>
            </a:r>
          </a:p>
          <a:p>
            <a:r>
              <a:rPr lang="en-GB" dirty="0">
                <a:effectLst/>
                <a:latin typeface="Helvetica Neue" panose="02000503000000020004" pitchFamily="2" charset="0"/>
              </a:rPr>
              <a:t>Contributed improvements back to Argus upstream making investment of effort</a:t>
            </a:r>
          </a:p>
          <a:p>
            <a:r>
              <a:rPr lang="en-GB" dirty="0">
                <a:latin typeface="Helvetica Neue" panose="02000503000000020004" pitchFamily="2" charset="0"/>
              </a:rPr>
              <a:t>Collaboration on styling </a:t>
            </a:r>
          </a:p>
          <a:p>
            <a:r>
              <a:rPr lang="en-GB" dirty="0">
                <a:latin typeface="Helvetica Neue" panose="02000503000000020004" pitchFamily="2" charset="0"/>
              </a:rPr>
              <a:t>Smooth transition from our old UI to new </a:t>
            </a:r>
            <a:r>
              <a:rPr lang="en-GB" dirty="0" err="1">
                <a:latin typeface="Helvetica Neue" panose="02000503000000020004" pitchFamily="2" charset="0"/>
              </a:rPr>
              <a:t>geant</a:t>
            </a:r>
            <a:r>
              <a:rPr lang="en-GB" dirty="0">
                <a:latin typeface="Helvetica Neue" panose="02000503000000020004" pitchFamily="2" charset="0"/>
              </a:rPr>
              <a:t>-argus-dashboard</a:t>
            </a:r>
          </a:p>
          <a:p>
            <a:pPr marL="0" indent="0">
              <a:buNone/>
            </a:pPr>
            <a:endParaRPr lang="en-GB" dirty="0">
              <a:effectLst/>
              <a:latin typeface="Helvetica Neue" panose="02000503000000020004" pitchFamily="2" charset="0"/>
            </a:endParaRP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61792D-1F3E-E3FF-9D7F-9C54CD8BFD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2515D2-0C81-F2DB-B5B0-AC36AD55C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From Argus to </a:t>
            </a:r>
            <a:r>
              <a:rPr lang="en-GB" b="1" dirty="0" err="1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geant</a:t>
            </a:r>
            <a:r>
              <a:rPr lang="en-GB" b="1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-argus: Our Experience</a:t>
            </a:r>
            <a:br>
              <a:rPr lang="en-GB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</a:br>
            <a:r>
              <a:rPr lang="en-GB" b="1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018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BF800C-3888-3B3A-39C3-1C1D110821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3C77F1-2AF6-D2BF-2502-51D80FFDA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201" y="891076"/>
            <a:ext cx="8439238" cy="3601320"/>
          </a:xfrm>
        </p:spPr>
        <p:txBody>
          <a:bodyPr/>
          <a:lstStyle/>
          <a:p>
            <a:pPr marL="0" indent="0">
              <a:buNone/>
            </a:pPr>
            <a:endParaRPr lang="en-GB" dirty="0">
              <a:effectLst/>
              <a:latin typeface="Helvetica Neue" panose="02000503000000020004" pitchFamily="2" charset="0"/>
            </a:endParaRP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8FEEA6-3BB6-DFE7-B193-53198A6AA2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635FEA-C7C6-ABED-0E55-255512050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Argus to </a:t>
            </a:r>
            <a:r>
              <a:rPr lang="en-GB" b="1" dirty="0" err="1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geant</a:t>
            </a:r>
            <a:r>
              <a:rPr lang="en-GB" b="1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-argus: Our Experience</a:t>
            </a:r>
            <a:br>
              <a:rPr lang="en-GB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</a:br>
            <a:r>
              <a:rPr lang="en-GB" b="1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 </a:t>
            </a:r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4AC3DBE-C306-0725-19C7-607D12003C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7433" y="768327"/>
            <a:ext cx="7099555" cy="399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743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7600C9-8706-4B46-9711-3093503C91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72611F-ACB3-6A40-9E77-8E8311B577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Data Model Misalignment</a:t>
            </a:r>
            <a:br>
              <a:rPr lang="en-GB" dirty="0"/>
            </a:br>
            <a:r>
              <a:rPr lang="en-GB" dirty="0"/>
              <a:t>Argus DB and Correlator DB use separate data models that require continuous synchronization and vigilant maintenance to avoid inconsistencies.</a:t>
            </a:r>
          </a:p>
          <a:p>
            <a:r>
              <a:rPr lang="en-GB" b="1" dirty="0"/>
              <a:t>Codebase Duplication</a:t>
            </a:r>
            <a:br>
              <a:rPr lang="en-GB" dirty="0"/>
            </a:br>
            <a:r>
              <a:rPr lang="en-GB" dirty="0"/>
              <a:t>Two distinct codebases increase complexity and require ongoing attention, refactoring, and care to ensure long-term maintainability.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0112F2-8221-FF0E-1A35-5EF22C96EF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D02EA2-9ED8-4E1E-BFE2-D5538AD75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569CD6"/>
                </a:solidFill>
                <a:latin typeface="Menlo" panose="020B0609030804020204" pitchFamily="49" charset="0"/>
              </a:rPr>
              <a:t>Risks &amp; Considerations </a:t>
            </a:r>
            <a:endParaRPr lang="en-US" dirty="0">
              <a:solidFill>
                <a:srgbClr val="569CD6"/>
              </a:solidFill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018800"/>
      </p:ext>
    </p:extLst>
  </p:cSld>
  <p:clrMapOvr>
    <a:masterClrMapping/>
  </p:clrMapOvr>
</p:sld>
</file>

<file path=ppt/theme/theme1.xml><?xml version="1.0" encoding="utf-8"?>
<a:theme xmlns:a="http://schemas.openxmlformats.org/drawingml/2006/main" name="GEANT Associ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D0992E-CCCF-45DB-AB26-A4F50B75E4D6}" vid="{C2252C9B-28CB-4431-8278-C26B15A769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C14C35B6BD02428EFDFCF6B38DCCFF" ma:contentTypeVersion="3" ma:contentTypeDescription="Create a new document." ma:contentTypeScope="" ma:versionID="cb80918fe4a605eb18370ba55c5d957b">
  <xsd:schema xmlns:xsd="http://www.w3.org/2001/XMLSchema" xmlns:xs="http://www.w3.org/2001/XMLSchema" xmlns:p="http://schemas.microsoft.com/office/2006/metadata/properties" xmlns:ns1="http://schemas.microsoft.com/sharepoint/v3" xmlns:ns2="e7019c98-23ef-46f8-8434-cfd3a3bc7393" targetNamespace="http://schemas.microsoft.com/office/2006/metadata/properties" ma:root="true" ma:fieldsID="19d4d48c21c094bbdb8e7cf95f595ca6" ns1:_="" ns2:_="">
    <xsd:import namespace="http://schemas.microsoft.com/sharepoint/v3"/>
    <xsd:import namespace="e7019c98-23ef-46f8-8434-cfd3a3bc739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019c98-23ef-46f8-8434-cfd3a3bc7393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10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e7019c98-23ef-46f8-8434-cfd3a3bc7393">GN4PROJ-13-16</_dlc_DocId>
    <_dlc_DocIdUrl xmlns="e7019c98-23ef-46f8-8434-cfd3a3bc7393">
      <Url>https://intranet.geant.org/help-and-support/_layouts/15/DocIdRedir.aspx?ID=GN4PROJ-13-16</Url>
      <Description>GN4PROJ-13-16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54E8D75-8AF6-4906-9862-16846F3CF79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F2E35BE0-4019-4082-B1C6-2E4ACDDEA2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7019c98-23ef-46f8-8434-cfd3a3bc73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9AA3960-760A-4B61-8C8B-DBF90F37C8C8}">
  <ds:schemaRefs>
    <ds:schemaRef ds:uri="e7019c98-23ef-46f8-8434-cfd3a3bc7393"/>
    <ds:schemaRef ds:uri="http://purl.org/dc/terms/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schemas.microsoft.com/sharepoint/v3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22C07721-32FF-48B6-9D36-E09F4CC3A69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Final GEANT Association template 16 9 widescreen</Template>
  <TotalTime>12721</TotalTime>
  <Words>518</Words>
  <Application>Microsoft Macintosh PowerPoint</Application>
  <PresentationFormat>On-screen Show (16:9)</PresentationFormat>
  <Paragraphs>91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Helvetica Neue</vt:lpstr>
      <vt:lpstr>Menlo</vt:lpstr>
      <vt:lpstr>GEANT Association</vt:lpstr>
      <vt:lpstr>PowerPoint Presentation</vt:lpstr>
      <vt:lpstr>Argus is…</vt:lpstr>
      <vt:lpstr>Géant NOC Dashboard</vt:lpstr>
      <vt:lpstr>Argus in a nutshell</vt:lpstr>
      <vt:lpstr>Sikt &amp; GEANT: Building Together</vt:lpstr>
      <vt:lpstr>Motivation of Argus into GÉANT NOC</vt:lpstr>
      <vt:lpstr>From Argus to geant-argus: Our Experience  </vt:lpstr>
      <vt:lpstr>Argus to geant-argus: Our Experience  </vt:lpstr>
      <vt:lpstr>Risks &amp; Considerations </vt:lpstr>
      <vt:lpstr>References</vt:lpstr>
      <vt:lpstr>Demo..</vt:lpstr>
      <vt:lpstr>PowerPoint Presentation</vt:lpstr>
    </vt:vector>
  </TitlesOfParts>
  <Company>DANTE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 Meyer</dc:creator>
  <cp:keywords/>
  <dc:description>change to funding information Nov 2015</dc:description>
  <cp:lastModifiedBy>Saket Agrahari</cp:lastModifiedBy>
  <cp:revision>166</cp:revision>
  <dcterms:created xsi:type="dcterms:W3CDTF">2015-04-29T14:13:57Z</dcterms:created>
  <dcterms:modified xsi:type="dcterms:W3CDTF">2025-06-06T13:41:12Z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0x010100EFC14C35B6BD02428EFDFCF6B38DCCFF</vt:lpwstr>
  </property>
  <property fmtid="{D5CDD505-2E9C-101B-9397-08002B2CF9AE}" pid="3" name="_dlc_DocIdItemGuid">
    <vt:lpwstr>44859268-e552-4f71-81b4-ca39bd175d99</vt:lpwstr>
  </property>
</Properties>
</file>