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687" r:id="rId3"/>
    <p:sldMasterId id="2147483695" r:id="rId4"/>
    <p:sldMasterId id="2147483703" r:id="rId5"/>
    <p:sldMasterId id="2147483710" r:id="rId6"/>
    <p:sldMasterId id="2147483712" r:id="rId7"/>
  </p:sldMasterIdLst>
  <p:notesMasterIdLst>
    <p:notesMasterId r:id="rId28"/>
  </p:notesMasterIdLst>
  <p:sldIdLst>
    <p:sldId id="1165" r:id="rId8"/>
    <p:sldId id="2761" r:id="rId9"/>
    <p:sldId id="2765" r:id="rId10"/>
    <p:sldId id="2762" r:id="rId11"/>
    <p:sldId id="2763" r:id="rId12"/>
    <p:sldId id="2742" r:id="rId13"/>
    <p:sldId id="256" r:id="rId14"/>
    <p:sldId id="368" r:id="rId15"/>
    <p:sldId id="375" r:id="rId16"/>
    <p:sldId id="264" r:id="rId17"/>
    <p:sldId id="376" r:id="rId18"/>
    <p:sldId id="364" r:id="rId19"/>
    <p:sldId id="377" r:id="rId20"/>
    <p:sldId id="280" r:id="rId21"/>
    <p:sldId id="2766" r:id="rId22"/>
    <p:sldId id="257" r:id="rId23"/>
    <p:sldId id="258" r:id="rId24"/>
    <p:sldId id="259" r:id="rId25"/>
    <p:sldId id="260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De Giorgi" initials="MDG" lastIdx="1" clrIdx="0">
    <p:extLst>
      <p:ext uri="{19B8F6BF-5375-455C-9EA6-DF929625EA0E}">
        <p15:presenceInfo xmlns:p15="http://schemas.microsoft.com/office/powerpoint/2012/main" userId="S::marina.degiorgi@geant.org::6a91c7ad-f824-4005-8c6e-460699cd9346" providerId="AD"/>
      </p:ext>
    </p:extLst>
  </p:cmAuthor>
  <p:cmAuthor id="2" name="Paul Hasleham" initials="PH" lastIdx="1" clrIdx="1">
    <p:extLst>
      <p:ext uri="{19B8F6BF-5375-455C-9EA6-DF929625EA0E}">
        <p15:presenceInfo xmlns:p15="http://schemas.microsoft.com/office/powerpoint/2012/main" userId="vue7nv8lUmvJnVoN18htNPcEISingpEqoE+wkukXTH0=" providerId="None"/>
      </p:ext>
    </p:extLst>
  </p:cmAuthor>
  <p:cmAuthor id="3" name="Leonardo Marino" initials="LM" lastIdx="2" clrIdx="2">
    <p:extLst>
      <p:ext uri="{19B8F6BF-5375-455C-9EA6-DF929625EA0E}">
        <p15:presenceInfo xmlns:p15="http://schemas.microsoft.com/office/powerpoint/2012/main" userId="85O0jWq4khe/e03UXpgSX/u+MVRG/EN6OCKD0xVajVE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A2ED02"/>
    <a:srgbClr val="92D400"/>
    <a:srgbClr val="DAA702"/>
    <a:srgbClr val="FFFFFF"/>
    <a:srgbClr val="ED1556"/>
    <a:srgbClr val="065081"/>
    <a:srgbClr val="C2AB87"/>
    <a:srgbClr val="9D8F73"/>
    <a:srgbClr val="F68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46EAB8-5BD4-47A4-9014-9B4C5398742D}" v="1" dt="2025-06-06T10:48:42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1" autoAdjust="0"/>
    <p:restoredTop sz="80742" autoAdjust="0"/>
  </p:normalViewPr>
  <p:slideViewPr>
    <p:cSldViewPr snapToGrid="0">
      <p:cViewPr varScale="1">
        <p:scale>
          <a:sx n="78" d="100"/>
          <a:sy n="78" d="100"/>
        </p:scale>
        <p:origin x="1080" y="67"/>
      </p:cViewPr>
      <p:guideLst/>
    </p:cSldViewPr>
  </p:slideViewPr>
  <p:outlineViewPr>
    <p:cViewPr>
      <p:scale>
        <a:sx n="33" d="100"/>
        <a:sy n="33" d="100"/>
      </p:scale>
      <p:origin x="0" y="-4406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32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chaefer" userId="SOLCPOiYn+Mdah5ixmaucZZNjL+QCEdHp9hhhM336ik=" providerId="None" clId="Web-{2E46EAB8-5BD4-47A4-9014-9B4C5398742D}"/>
    <pc:docChg chg="delSld">
      <pc:chgData name="Leonie Schaefer" userId="SOLCPOiYn+Mdah5ixmaucZZNjL+QCEdHp9hhhM336ik=" providerId="None" clId="Web-{2E46EAB8-5BD4-47A4-9014-9B4C5398742D}" dt="2025-06-06T10:48:42.810" v="0"/>
      <pc:docMkLst>
        <pc:docMk/>
      </pc:docMkLst>
      <pc:sldChg chg="del">
        <pc:chgData name="Leonie Schaefer" userId="SOLCPOiYn+Mdah5ixmaucZZNjL+QCEdHp9hhhM336ik=" providerId="None" clId="Web-{2E46EAB8-5BD4-47A4-9014-9B4C5398742D}" dt="2025-06-06T10:48:42.810" v="0"/>
        <pc:sldMkLst>
          <pc:docMk/>
          <pc:sldMk cId="249601766" sldId="39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8106FC-82E7-FF4C-88D3-96221AD09A95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3BBD5772-93D9-684A-B3E4-0EC6D581EB27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rgbClr val="1F4E79"/>
              </a:solidFill>
              <a:latin typeface="Calibri Light" panose="020F0302020204030204"/>
            </a:rPr>
            <a:t>What</a:t>
          </a:r>
          <a:r>
            <a:rPr lang="en-GB" dirty="0">
              <a:solidFill>
                <a:srgbClr val="1F4E79"/>
              </a:solidFill>
            </a:rPr>
            <a:t> is it?</a:t>
          </a:r>
        </a:p>
      </dgm:t>
    </dgm:pt>
    <dgm:pt modelId="{BCF4FD5E-0E7A-A440-B1AE-0D81DCBC1985}" type="parTrans" cxnId="{501970AE-E54D-BF4D-8F54-F3581349B561}">
      <dgm:prSet/>
      <dgm:spPr/>
      <dgm:t>
        <a:bodyPr/>
        <a:lstStyle/>
        <a:p>
          <a:pPr algn="l"/>
          <a:endParaRPr lang="en-GB"/>
        </a:p>
      </dgm:t>
    </dgm:pt>
    <dgm:pt modelId="{B3DC395A-A363-2546-909B-97FC087842CF}" type="sibTrans" cxnId="{501970AE-E54D-BF4D-8F54-F3581349B561}">
      <dgm:prSet/>
      <dgm:spPr/>
      <dgm:t>
        <a:bodyPr/>
        <a:lstStyle/>
        <a:p>
          <a:endParaRPr lang="en-GB"/>
        </a:p>
      </dgm:t>
    </dgm:pt>
    <dgm:pt modelId="{9B605D93-18D6-EE4B-BA1A-7C990686ADF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1F4E79"/>
              </a:solidFill>
            </a:rPr>
            <a:t>Facilitates NREN partnerships for mutual growth  </a:t>
          </a:r>
          <a:endParaRPr lang="en-GB" dirty="0">
            <a:solidFill>
              <a:srgbClr val="1F4E79"/>
            </a:solidFill>
          </a:endParaRPr>
        </a:p>
      </dgm:t>
    </dgm:pt>
    <dgm:pt modelId="{F1D06FAB-E53F-8D43-B827-05A57EF31FFC}" type="parTrans" cxnId="{0A0A467B-69DC-A046-B01B-E4A95688EFB2}">
      <dgm:prSet/>
      <dgm:spPr/>
      <dgm:t>
        <a:bodyPr/>
        <a:lstStyle/>
        <a:p>
          <a:pPr algn="l"/>
          <a:endParaRPr lang="en-GB"/>
        </a:p>
      </dgm:t>
    </dgm:pt>
    <dgm:pt modelId="{E5E32CFE-8321-E74E-84FB-CCD8CB611CE7}" type="sibTrans" cxnId="{0A0A467B-69DC-A046-B01B-E4A95688EFB2}">
      <dgm:prSet/>
      <dgm:spPr/>
      <dgm:t>
        <a:bodyPr/>
        <a:lstStyle/>
        <a:p>
          <a:endParaRPr lang="en-GB"/>
        </a:p>
      </dgm:t>
    </dgm:pt>
    <dgm:pt modelId="{E4927F42-79D0-AE4E-9236-2ADAE6276E7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1F4E79"/>
              </a:solidFill>
            </a:rPr>
            <a:t>Collaboration among equals</a:t>
          </a:r>
          <a:endParaRPr lang="en-GB" dirty="0">
            <a:solidFill>
              <a:srgbClr val="1F4E79"/>
            </a:solidFill>
          </a:endParaRPr>
        </a:p>
      </dgm:t>
    </dgm:pt>
    <dgm:pt modelId="{3291F7DE-BC9E-974D-8EB6-B22CB32667A3}" type="parTrans" cxnId="{77436AFC-AC88-FA45-92B1-CA6D1D7FE0D7}">
      <dgm:prSet/>
      <dgm:spPr/>
      <dgm:t>
        <a:bodyPr/>
        <a:lstStyle/>
        <a:p>
          <a:pPr algn="l"/>
          <a:endParaRPr lang="en-GB"/>
        </a:p>
      </dgm:t>
    </dgm:pt>
    <dgm:pt modelId="{32DD184C-35E1-4E45-8BAC-887EBB6121B2}" type="sibTrans" cxnId="{77436AFC-AC88-FA45-92B1-CA6D1D7FE0D7}">
      <dgm:prSet/>
      <dgm:spPr/>
      <dgm:t>
        <a:bodyPr/>
        <a:lstStyle/>
        <a:p>
          <a:endParaRPr lang="en-GB"/>
        </a:p>
      </dgm:t>
    </dgm:pt>
    <dgm:pt modelId="{0F2C5D6B-3AF4-5F44-B822-858508F19F2C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rgbClr val="1F4E79"/>
              </a:solidFill>
            </a:rPr>
            <a:t>How it works?</a:t>
          </a:r>
        </a:p>
      </dgm:t>
    </dgm:pt>
    <dgm:pt modelId="{11C38704-5E9A-5840-8CA9-3BBC66FAF84F}" type="parTrans" cxnId="{C6782534-9221-5C4C-98CD-BB1936500BF0}">
      <dgm:prSet/>
      <dgm:spPr/>
      <dgm:t>
        <a:bodyPr/>
        <a:lstStyle/>
        <a:p>
          <a:pPr algn="l"/>
          <a:endParaRPr lang="en-GB"/>
        </a:p>
      </dgm:t>
    </dgm:pt>
    <dgm:pt modelId="{2EA94009-3843-5247-BE52-D1A6D1CF2DA2}" type="sibTrans" cxnId="{C6782534-9221-5C4C-98CD-BB1936500BF0}">
      <dgm:prSet/>
      <dgm:spPr/>
      <dgm:t>
        <a:bodyPr/>
        <a:lstStyle/>
        <a:p>
          <a:endParaRPr lang="en-GB"/>
        </a:p>
      </dgm:t>
    </dgm:pt>
    <dgm:pt modelId="{D4D1D002-83DA-184B-BA0A-DDE6E944406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1F4E79"/>
              </a:solidFill>
            </a:rPr>
            <a:t>Collaborative project planning </a:t>
          </a:r>
          <a:r>
            <a:rPr lang="en-GB" dirty="0">
              <a:solidFill>
                <a:srgbClr val="1F4E79"/>
              </a:solidFill>
            </a:rPr>
            <a:t>with defined objectives and deliverables</a:t>
          </a:r>
        </a:p>
      </dgm:t>
    </dgm:pt>
    <dgm:pt modelId="{A5DFD15B-3D25-A347-9AF7-4A3EDCDAEE42}" type="parTrans" cxnId="{C6C5EFEF-B715-D042-AABD-373097D3F858}">
      <dgm:prSet/>
      <dgm:spPr/>
      <dgm:t>
        <a:bodyPr/>
        <a:lstStyle/>
        <a:p>
          <a:pPr algn="l"/>
          <a:endParaRPr lang="en-GB"/>
        </a:p>
      </dgm:t>
    </dgm:pt>
    <dgm:pt modelId="{CB547E8C-F066-BC41-ABF6-20D0F4F1E5C6}" type="sibTrans" cxnId="{C6C5EFEF-B715-D042-AABD-373097D3F858}">
      <dgm:prSet/>
      <dgm:spPr/>
      <dgm:t>
        <a:bodyPr/>
        <a:lstStyle/>
        <a:p>
          <a:endParaRPr lang="en-GB"/>
        </a:p>
      </dgm:t>
    </dgm:pt>
    <dgm:pt modelId="{015396FF-34A8-494E-AE8D-66E886CD032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1F4E79"/>
              </a:solidFill>
            </a:rPr>
            <a:t>Limited funding </a:t>
          </a:r>
          <a:r>
            <a:rPr lang="en-GB" dirty="0">
              <a:solidFill>
                <a:srgbClr val="1F4E79"/>
              </a:solidFill>
            </a:rPr>
            <a:t>supporting EU NRENs personal and Programme participant’s travel. </a:t>
          </a:r>
        </a:p>
      </dgm:t>
    </dgm:pt>
    <dgm:pt modelId="{F9EA2CF0-B3D4-1846-B71B-E604D8D02658}" type="parTrans" cxnId="{CC9A5F12-878B-304E-8897-81D48D6A369F}">
      <dgm:prSet/>
      <dgm:spPr/>
      <dgm:t>
        <a:bodyPr/>
        <a:lstStyle/>
        <a:p>
          <a:pPr algn="l"/>
          <a:endParaRPr lang="en-GB"/>
        </a:p>
      </dgm:t>
    </dgm:pt>
    <dgm:pt modelId="{8EE22E5B-C6D6-4C44-BC98-666FEC81D93B}" type="sibTrans" cxnId="{CC9A5F12-878B-304E-8897-81D48D6A369F}">
      <dgm:prSet/>
      <dgm:spPr/>
      <dgm:t>
        <a:bodyPr/>
        <a:lstStyle/>
        <a:p>
          <a:endParaRPr lang="en-GB"/>
        </a:p>
      </dgm:t>
    </dgm:pt>
    <dgm:pt modelId="{8AB5AA3D-3A6D-EA41-B8A7-33AE2E40B53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1F4E79"/>
              </a:solidFill>
            </a:rPr>
            <a:t>6-month </a:t>
          </a:r>
          <a:r>
            <a:rPr lang="en-GB" b="0" dirty="0">
              <a:solidFill>
                <a:srgbClr val="1F4E79"/>
              </a:solidFill>
            </a:rPr>
            <a:t>duration</a:t>
          </a:r>
        </a:p>
      </dgm:t>
    </dgm:pt>
    <dgm:pt modelId="{AC29976D-79B2-6D49-8001-484F028930B0}" type="parTrans" cxnId="{F6259CEC-0356-AE4A-8A91-C9D3BDA01133}">
      <dgm:prSet/>
      <dgm:spPr/>
      <dgm:t>
        <a:bodyPr/>
        <a:lstStyle/>
        <a:p>
          <a:pPr algn="l"/>
          <a:endParaRPr lang="en-GB"/>
        </a:p>
      </dgm:t>
    </dgm:pt>
    <dgm:pt modelId="{9E1DEFCE-ACA1-8E4C-A421-0D2834D6A42E}" type="sibTrans" cxnId="{F6259CEC-0356-AE4A-8A91-C9D3BDA01133}">
      <dgm:prSet/>
      <dgm:spPr/>
      <dgm:t>
        <a:bodyPr/>
        <a:lstStyle/>
        <a:p>
          <a:endParaRPr lang="en-GB"/>
        </a:p>
      </dgm:t>
    </dgm:pt>
    <dgm:pt modelId="{D6BC2C55-A1C0-7248-8F83-70167AB1176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1F4E79"/>
              </a:solidFill>
            </a:rPr>
            <a:t>Dissemination of project outcomes </a:t>
          </a:r>
          <a:r>
            <a:rPr lang="en-GB" dirty="0">
              <a:solidFill>
                <a:srgbClr val="1F4E79"/>
              </a:solidFill>
            </a:rPr>
            <a:t>to the wider community</a:t>
          </a:r>
        </a:p>
      </dgm:t>
    </dgm:pt>
    <dgm:pt modelId="{747D5BEC-90D0-704F-82E5-11316B7EB568}" type="parTrans" cxnId="{8B434A13-2F46-2942-A939-0A8B27D690F0}">
      <dgm:prSet/>
      <dgm:spPr/>
      <dgm:t>
        <a:bodyPr/>
        <a:lstStyle/>
        <a:p>
          <a:pPr algn="l"/>
          <a:endParaRPr lang="en-GB"/>
        </a:p>
      </dgm:t>
    </dgm:pt>
    <dgm:pt modelId="{0D5801A8-1224-1D43-BE76-28CAAC4131B0}" type="sibTrans" cxnId="{8B434A13-2F46-2942-A939-0A8B27D690F0}">
      <dgm:prSet/>
      <dgm:spPr/>
      <dgm:t>
        <a:bodyPr/>
        <a:lstStyle/>
        <a:p>
          <a:endParaRPr lang="en-GB"/>
        </a:p>
      </dgm:t>
    </dgm:pt>
    <dgm:pt modelId="{07C76427-0B1C-9A4C-B353-82C29463168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Getting Involved</a:t>
          </a:r>
        </a:p>
      </dgm:t>
    </dgm:pt>
    <dgm:pt modelId="{17F382AB-8682-0D47-95F5-CE1D12587E42}" type="parTrans" cxnId="{5A049689-D220-044A-A54A-839C3F1175D2}">
      <dgm:prSet/>
      <dgm:spPr/>
      <dgm:t>
        <a:bodyPr/>
        <a:lstStyle/>
        <a:p>
          <a:pPr algn="l"/>
          <a:endParaRPr lang="en-GB"/>
        </a:p>
      </dgm:t>
    </dgm:pt>
    <dgm:pt modelId="{C8E2AE05-CD30-A344-BDB6-D69D082C9154}" type="sibTrans" cxnId="{5A049689-D220-044A-A54A-839C3F1175D2}">
      <dgm:prSet/>
      <dgm:spPr/>
      <dgm:t>
        <a:bodyPr/>
        <a:lstStyle/>
        <a:p>
          <a:endParaRPr lang="en-GB"/>
        </a:p>
      </dgm:t>
    </dgm:pt>
    <dgm:pt modelId="{7BFDC6C5-84CF-9845-961D-6B0A48EF17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rgbClr val="1F4E79"/>
              </a:solidFill>
            </a:rPr>
            <a:t>Opportunities for </a:t>
          </a:r>
          <a:r>
            <a:rPr lang="en-GB" b="1" dirty="0">
              <a:solidFill>
                <a:srgbClr val="1F4E79"/>
              </a:solidFill>
            </a:rPr>
            <a:t>mutual visits </a:t>
          </a:r>
          <a:r>
            <a:rPr lang="en-GB" dirty="0">
              <a:solidFill>
                <a:srgbClr val="1F4E79"/>
              </a:solidFill>
            </a:rPr>
            <a:t>and knowledge exchange</a:t>
          </a:r>
        </a:p>
      </dgm:t>
    </dgm:pt>
    <dgm:pt modelId="{B5889767-2FEC-A14B-8A10-BDC0C81405C9}" type="parTrans" cxnId="{AC477E34-110B-484F-B7D4-2E541D2D7189}">
      <dgm:prSet/>
      <dgm:spPr/>
      <dgm:t>
        <a:bodyPr/>
        <a:lstStyle/>
        <a:p>
          <a:pPr algn="l"/>
          <a:endParaRPr lang="en-GB"/>
        </a:p>
      </dgm:t>
    </dgm:pt>
    <dgm:pt modelId="{3E67B984-915C-D240-B826-927FC2B50C14}" type="sibTrans" cxnId="{AC477E34-110B-484F-B7D4-2E541D2D7189}">
      <dgm:prSet/>
      <dgm:spPr/>
      <dgm:t>
        <a:bodyPr/>
        <a:lstStyle/>
        <a:p>
          <a:endParaRPr lang="en-GB"/>
        </a:p>
      </dgm:t>
    </dgm:pt>
    <dgm:pt modelId="{BE55B024-CC82-234B-9F38-9F419E041C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b="1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Next Submission: </a:t>
          </a:r>
          <a:r>
            <a:rPr lang="en-GB" sz="1200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October 2025</a:t>
          </a:r>
          <a:endParaRPr lang="en-GB" sz="1200" b="1" kern="1200" dirty="0">
            <a:solidFill>
              <a:srgbClr val="1F4E79"/>
            </a:solidFill>
            <a:latin typeface="Calibri Light" panose="020F0302020204030204"/>
            <a:ea typeface="+mn-ea"/>
            <a:cs typeface="+mn-cs"/>
          </a:endParaRPr>
        </a:p>
        <a:p>
          <a:pPr>
            <a:lnSpc>
              <a:spcPct val="100000"/>
            </a:lnSpc>
          </a:pPr>
          <a:r>
            <a:rPr lang="en-GB" sz="1200" b="1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More info: </a:t>
          </a:r>
        </a:p>
        <a:p>
          <a:pPr>
            <a:lnSpc>
              <a:spcPct val="100000"/>
            </a:lnSpc>
          </a:pPr>
          <a:r>
            <a:rPr lang="en-GB" sz="1800" b="1" i="1" u="sng" kern="1200" dirty="0">
              <a:solidFill>
                <a:srgbClr val="1F4E79"/>
              </a:solidFill>
              <a:highlight>
                <a:srgbClr val="FFFFFF"/>
              </a:highlight>
              <a:latin typeface="Calibri Light" panose="020F0302020204030204"/>
              <a:ea typeface="+mn-ea"/>
              <a:cs typeface="+mn-cs"/>
            </a:rPr>
            <a:t>twinning@geant.org</a:t>
          </a:r>
        </a:p>
      </dgm:t>
    </dgm:pt>
    <dgm:pt modelId="{A7889529-D9E9-9844-B769-C98E240DB2C3}" type="parTrans" cxnId="{310E4238-AAAE-7A4C-AC92-C1CB96F2C1C1}">
      <dgm:prSet/>
      <dgm:spPr/>
      <dgm:t>
        <a:bodyPr/>
        <a:lstStyle/>
        <a:p>
          <a:pPr algn="l"/>
          <a:endParaRPr lang="en-GB"/>
        </a:p>
      </dgm:t>
    </dgm:pt>
    <dgm:pt modelId="{25420C11-7224-C14D-808A-9AB1AB496DCA}" type="sibTrans" cxnId="{310E4238-AAAE-7A4C-AC92-C1CB96F2C1C1}">
      <dgm:prSet/>
      <dgm:spPr/>
      <dgm:t>
        <a:bodyPr/>
        <a:lstStyle/>
        <a:p>
          <a:endParaRPr lang="en-GB"/>
        </a:p>
      </dgm:t>
    </dgm:pt>
    <dgm:pt modelId="{05FDB185-5827-8E46-AAA2-AD848E9C5374}">
      <dgm:prSet/>
      <dgm:spPr/>
      <dgm:t>
        <a:bodyPr/>
        <a:lstStyle/>
        <a:p>
          <a:pPr>
            <a:lnSpc>
              <a:spcPct val="100000"/>
            </a:lnSpc>
          </a:pPr>
          <a:endParaRPr lang="en-GB" sz="1200" kern="1200" dirty="0">
            <a:latin typeface="Calibri Light" panose="020F0302020204030204"/>
            <a:ea typeface="+mn-ea"/>
            <a:cs typeface="+mn-cs"/>
          </a:endParaRPr>
        </a:p>
      </dgm:t>
    </dgm:pt>
    <dgm:pt modelId="{864A0E4B-0318-7943-9D6F-B23489E78290}" type="parTrans" cxnId="{E1376F5D-F43D-5C4B-96AF-2025D618B1E8}">
      <dgm:prSet/>
      <dgm:spPr/>
      <dgm:t>
        <a:bodyPr/>
        <a:lstStyle/>
        <a:p>
          <a:pPr algn="l"/>
          <a:endParaRPr lang="en-GB"/>
        </a:p>
      </dgm:t>
    </dgm:pt>
    <dgm:pt modelId="{463486A1-15D6-AA4A-99FD-1CB9AF7B986D}" type="sibTrans" cxnId="{E1376F5D-F43D-5C4B-96AF-2025D618B1E8}">
      <dgm:prSet/>
      <dgm:spPr/>
      <dgm:t>
        <a:bodyPr/>
        <a:lstStyle/>
        <a:p>
          <a:endParaRPr lang="en-GB"/>
        </a:p>
      </dgm:t>
    </dgm:pt>
    <dgm:pt modelId="{2A5C9CEB-AA3F-214F-91EF-32853A6E83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rgbClr val="1F4E79"/>
              </a:solidFill>
            </a:rPr>
            <a:t>Key Goals</a:t>
          </a:r>
        </a:p>
      </dgm:t>
    </dgm:pt>
    <dgm:pt modelId="{56EA73BF-2D01-BF43-B78B-2E0D651A2CE7}" type="parTrans" cxnId="{D2ABB6A3-97A9-F34C-85CF-DAEDF7DE00A4}">
      <dgm:prSet/>
      <dgm:spPr/>
      <dgm:t>
        <a:bodyPr/>
        <a:lstStyle/>
        <a:p>
          <a:endParaRPr lang="en-GB"/>
        </a:p>
      </dgm:t>
    </dgm:pt>
    <dgm:pt modelId="{5721DCA1-0CC8-8441-A447-B8BDC6BA5F6B}" type="sibTrans" cxnId="{D2ABB6A3-97A9-F34C-85CF-DAEDF7DE00A4}">
      <dgm:prSet/>
      <dgm:spPr/>
      <dgm:t>
        <a:bodyPr/>
        <a:lstStyle/>
        <a:p>
          <a:endParaRPr lang="en-GB"/>
        </a:p>
      </dgm:t>
    </dgm:pt>
    <dgm:pt modelId="{F47C508B-F558-DE4B-8855-B7EF4708589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rgbClr val="1F4E79"/>
              </a:solidFill>
            </a:rPr>
            <a:t>Facilitating the </a:t>
          </a:r>
          <a:r>
            <a:rPr lang="en-GB" b="1" dirty="0">
              <a:solidFill>
                <a:srgbClr val="1F4E79"/>
              </a:solidFill>
            </a:rPr>
            <a:t>sharing of expertise </a:t>
          </a:r>
          <a:r>
            <a:rPr lang="en-GB" dirty="0">
              <a:solidFill>
                <a:srgbClr val="1F4E79"/>
              </a:solidFill>
            </a:rPr>
            <a:t>and best practices</a:t>
          </a:r>
        </a:p>
      </dgm:t>
    </dgm:pt>
    <dgm:pt modelId="{78B9F270-D5CF-2748-873C-AEF7ADEBCE26}" type="parTrans" cxnId="{8CE7AC67-E73C-134F-86EA-2F250779FA7E}">
      <dgm:prSet/>
      <dgm:spPr/>
      <dgm:t>
        <a:bodyPr/>
        <a:lstStyle/>
        <a:p>
          <a:endParaRPr lang="en-GB"/>
        </a:p>
      </dgm:t>
    </dgm:pt>
    <dgm:pt modelId="{2750D30D-D4CD-9E41-9109-4A2E18CECD50}" type="sibTrans" cxnId="{8CE7AC67-E73C-134F-86EA-2F250779FA7E}">
      <dgm:prSet/>
      <dgm:spPr/>
      <dgm:t>
        <a:bodyPr/>
        <a:lstStyle/>
        <a:p>
          <a:endParaRPr lang="en-GB"/>
        </a:p>
      </dgm:t>
    </dgm:pt>
    <dgm:pt modelId="{A782D67F-15EE-A641-B3BA-8D48BB92A8C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rgbClr val="1F4E79"/>
              </a:solidFill>
            </a:rPr>
            <a:t>Supporting the </a:t>
          </a:r>
          <a:r>
            <a:rPr lang="en-GB" b="1" dirty="0">
              <a:solidFill>
                <a:srgbClr val="1F4E79"/>
              </a:solidFill>
            </a:rPr>
            <a:t>development </a:t>
          </a:r>
          <a:r>
            <a:rPr lang="en-GB" dirty="0">
              <a:solidFill>
                <a:srgbClr val="1F4E79"/>
              </a:solidFill>
            </a:rPr>
            <a:t>of new services and infrastructure</a:t>
          </a:r>
        </a:p>
      </dgm:t>
    </dgm:pt>
    <dgm:pt modelId="{16BB65D4-88BD-E14E-9FDE-7266AA28D81C}" type="parTrans" cxnId="{22CCF5D8-FEF0-A246-8270-B0019E4207A7}">
      <dgm:prSet/>
      <dgm:spPr/>
      <dgm:t>
        <a:bodyPr/>
        <a:lstStyle/>
        <a:p>
          <a:endParaRPr lang="en-GB"/>
        </a:p>
      </dgm:t>
    </dgm:pt>
    <dgm:pt modelId="{4E591AD6-6538-4146-B6B2-39BF5092AEF0}" type="sibTrans" cxnId="{22CCF5D8-FEF0-A246-8270-B0019E4207A7}">
      <dgm:prSet/>
      <dgm:spPr/>
      <dgm:t>
        <a:bodyPr/>
        <a:lstStyle/>
        <a:p>
          <a:endParaRPr lang="en-GB"/>
        </a:p>
      </dgm:t>
    </dgm:pt>
    <dgm:pt modelId="{AFC65966-95D7-F64F-A35D-D3D9FB571A7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rgbClr val="1F4E79"/>
              </a:solidFill>
            </a:rPr>
            <a:t>Building lasting </a:t>
          </a:r>
          <a:r>
            <a:rPr lang="en-GB" b="1" dirty="0">
              <a:solidFill>
                <a:srgbClr val="1F4E79"/>
              </a:solidFill>
            </a:rPr>
            <a:t>relationships </a:t>
          </a:r>
          <a:r>
            <a:rPr lang="en-GB" dirty="0">
              <a:solidFill>
                <a:srgbClr val="1F4E79"/>
              </a:solidFill>
            </a:rPr>
            <a:t>between NRENs</a:t>
          </a:r>
        </a:p>
      </dgm:t>
    </dgm:pt>
    <dgm:pt modelId="{88435FA1-2D2C-5444-943D-09CA3FE11285}" type="parTrans" cxnId="{713AE792-3463-2C4C-80A0-F77EFEA26BE1}">
      <dgm:prSet/>
      <dgm:spPr/>
      <dgm:t>
        <a:bodyPr/>
        <a:lstStyle/>
        <a:p>
          <a:endParaRPr lang="en-GB"/>
        </a:p>
      </dgm:t>
    </dgm:pt>
    <dgm:pt modelId="{04A6C842-4209-8944-B4E1-98374B3C61C2}" type="sibTrans" cxnId="{713AE792-3463-2C4C-80A0-F77EFEA26BE1}">
      <dgm:prSet/>
      <dgm:spPr/>
      <dgm:t>
        <a:bodyPr/>
        <a:lstStyle/>
        <a:p>
          <a:endParaRPr lang="en-GB"/>
        </a:p>
      </dgm:t>
    </dgm:pt>
    <dgm:pt modelId="{90E2599B-858B-4D32-8DCE-930A83D53DDB}" type="pres">
      <dgm:prSet presAssocID="{AD8106FC-82E7-FF4C-88D3-96221AD09A95}" presName="root" presStyleCnt="0">
        <dgm:presLayoutVars>
          <dgm:dir/>
          <dgm:resizeHandles val="exact"/>
        </dgm:presLayoutVars>
      </dgm:prSet>
      <dgm:spPr/>
    </dgm:pt>
    <dgm:pt modelId="{C2EC9BF2-1A74-40CC-8782-CF109D043AF8}" type="pres">
      <dgm:prSet presAssocID="{3BBD5772-93D9-684A-B3E4-0EC6D581EB27}" presName="compNode" presStyleCnt="0"/>
      <dgm:spPr/>
    </dgm:pt>
    <dgm:pt modelId="{E3444EED-5C8A-42D3-B9C1-5DAA0DCAE60A}" type="pres">
      <dgm:prSet presAssocID="{3BBD5772-93D9-684A-B3E4-0EC6D581EB27}" presName="iconRect" presStyleLbl="node1" presStyleIdx="0" presStyleCnt="4" custLinFactNeighborX="63835" custLinFactNeighborY="3746"/>
      <dgm:spPr>
        <a:ln>
          <a:noFill/>
        </a:ln>
      </dgm:spPr>
    </dgm:pt>
    <dgm:pt modelId="{803C375C-B72F-45C8-9C56-B4B208EA76B0}" type="pres">
      <dgm:prSet presAssocID="{3BBD5772-93D9-684A-B3E4-0EC6D581EB27}" presName="iconSpace" presStyleCnt="0"/>
      <dgm:spPr/>
    </dgm:pt>
    <dgm:pt modelId="{230D90A8-7FB7-44B4-890B-B4F74FB0D11F}" type="pres">
      <dgm:prSet presAssocID="{3BBD5772-93D9-684A-B3E4-0EC6D581EB27}" presName="parTx" presStyleLbl="revTx" presStyleIdx="0" presStyleCnt="8">
        <dgm:presLayoutVars>
          <dgm:chMax val="0"/>
          <dgm:chPref val="0"/>
        </dgm:presLayoutVars>
      </dgm:prSet>
      <dgm:spPr/>
    </dgm:pt>
    <dgm:pt modelId="{28CA1AC0-C5A6-43BA-8EAE-573297889598}" type="pres">
      <dgm:prSet presAssocID="{3BBD5772-93D9-684A-B3E4-0EC6D581EB27}" presName="txSpace" presStyleCnt="0"/>
      <dgm:spPr/>
    </dgm:pt>
    <dgm:pt modelId="{CD555752-5662-4D9F-AD12-72A1600C530E}" type="pres">
      <dgm:prSet presAssocID="{3BBD5772-93D9-684A-B3E4-0EC6D581EB27}" presName="desTx" presStyleLbl="revTx" presStyleIdx="1" presStyleCnt="8">
        <dgm:presLayoutVars/>
      </dgm:prSet>
      <dgm:spPr/>
    </dgm:pt>
    <dgm:pt modelId="{7BC2BD96-4DA7-4F3C-A8CF-D14548266722}" type="pres">
      <dgm:prSet presAssocID="{B3DC395A-A363-2546-909B-97FC087842CF}" presName="sibTrans" presStyleCnt="0"/>
      <dgm:spPr/>
    </dgm:pt>
    <dgm:pt modelId="{A522E0EF-92C4-43FD-8CC2-E1998DC01C49}" type="pres">
      <dgm:prSet presAssocID="{0F2C5D6B-3AF4-5F44-B822-858508F19F2C}" presName="compNode" presStyleCnt="0"/>
      <dgm:spPr/>
    </dgm:pt>
    <dgm:pt modelId="{54D7E3ED-B62C-48C4-A96B-A3F977FA6FA4}" type="pres">
      <dgm:prSet presAssocID="{0F2C5D6B-3AF4-5F44-B822-858508F19F2C}" presName="iconRect" presStyleLbl="node1" presStyleIdx="1" presStyleCnt="4" custLinFactNeighborX="5272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6000" b="-16000"/>
          </a:stretch>
        </a:blipFill>
        <a:ln>
          <a:noFill/>
        </a:ln>
      </dgm:spPr>
    </dgm:pt>
    <dgm:pt modelId="{3FBAA004-2A35-4C05-B15B-19CDD8072580}" type="pres">
      <dgm:prSet presAssocID="{0F2C5D6B-3AF4-5F44-B822-858508F19F2C}" presName="iconSpace" presStyleCnt="0"/>
      <dgm:spPr/>
    </dgm:pt>
    <dgm:pt modelId="{82A27B89-F542-47ED-991F-09EA49D93F04}" type="pres">
      <dgm:prSet presAssocID="{0F2C5D6B-3AF4-5F44-B822-858508F19F2C}" presName="parTx" presStyleLbl="revTx" presStyleIdx="2" presStyleCnt="8">
        <dgm:presLayoutVars>
          <dgm:chMax val="0"/>
          <dgm:chPref val="0"/>
        </dgm:presLayoutVars>
      </dgm:prSet>
      <dgm:spPr/>
    </dgm:pt>
    <dgm:pt modelId="{D8C48437-FE48-432D-94A9-4A3E5297D455}" type="pres">
      <dgm:prSet presAssocID="{0F2C5D6B-3AF4-5F44-B822-858508F19F2C}" presName="txSpace" presStyleCnt="0"/>
      <dgm:spPr/>
    </dgm:pt>
    <dgm:pt modelId="{7316E020-3873-4A38-AFC5-E4E9709EBD05}" type="pres">
      <dgm:prSet presAssocID="{0F2C5D6B-3AF4-5F44-B822-858508F19F2C}" presName="desTx" presStyleLbl="revTx" presStyleIdx="3" presStyleCnt="8">
        <dgm:presLayoutVars/>
      </dgm:prSet>
      <dgm:spPr/>
    </dgm:pt>
    <dgm:pt modelId="{ACD185B8-6481-4D8B-BA0F-98552110A5E0}" type="pres">
      <dgm:prSet presAssocID="{2EA94009-3843-5247-BE52-D1A6D1CF2DA2}" presName="sibTrans" presStyleCnt="0"/>
      <dgm:spPr/>
    </dgm:pt>
    <dgm:pt modelId="{A5215B98-63DD-4C5B-B31C-E1A87D87D0B8}" type="pres">
      <dgm:prSet presAssocID="{2A5C9CEB-AA3F-214F-91EF-32853A6E835B}" presName="compNode" presStyleCnt="0"/>
      <dgm:spPr/>
    </dgm:pt>
    <dgm:pt modelId="{FD167104-8128-4FF5-A6AE-23EC65CE6F63}" type="pres">
      <dgm:prSet presAssocID="{2A5C9CEB-AA3F-214F-91EF-32853A6E835B}" presName="iconRect" presStyleLbl="node1" presStyleIdx="2" presStyleCnt="4" custLinFactNeighborX="59433" custLinFactNeighborY="-2497"/>
      <dgm:spPr>
        <a:ln>
          <a:noFill/>
        </a:ln>
      </dgm:spPr>
    </dgm:pt>
    <dgm:pt modelId="{2D8B9784-1C49-49ED-B4F9-F2739108D403}" type="pres">
      <dgm:prSet presAssocID="{2A5C9CEB-AA3F-214F-91EF-32853A6E835B}" presName="iconSpace" presStyleCnt="0"/>
      <dgm:spPr/>
    </dgm:pt>
    <dgm:pt modelId="{07547B76-B3E9-406D-8DAC-CEB0D11C8971}" type="pres">
      <dgm:prSet presAssocID="{2A5C9CEB-AA3F-214F-91EF-32853A6E835B}" presName="parTx" presStyleLbl="revTx" presStyleIdx="4" presStyleCnt="8">
        <dgm:presLayoutVars>
          <dgm:chMax val="0"/>
          <dgm:chPref val="0"/>
        </dgm:presLayoutVars>
      </dgm:prSet>
      <dgm:spPr/>
    </dgm:pt>
    <dgm:pt modelId="{3D5BB398-CAA2-476E-8F5A-165D590DD0AB}" type="pres">
      <dgm:prSet presAssocID="{2A5C9CEB-AA3F-214F-91EF-32853A6E835B}" presName="txSpace" presStyleCnt="0"/>
      <dgm:spPr/>
    </dgm:pt>
    <dgm:pt modelId="{CDE65E57-124A-4EC0-8B5F-DB00BF8DD0A5}" type="pres">
      <dgm:prSet presAssocID="{2A5C9CEB-AA3F-214F-91EF-32853A6E835B}" presName="desTx" presStyleLbl="revTx" presStyleIdx="5" presStyleCnt="8">
        <dgm:presLayoutVars/>
      </dgm:prSet>
      <dgm:spPr/>
    </dgm:pt>
    <dgm:pt modelId="{CCD7E735-A06D-437D-8982-55248A33BA51}" type="pres">
      <dgm:prSet presAssocID="{5721DCA1-0CC8-8441-A447-B8BDC6BA5F6B}" presName="sibTrans" presStyleCnt="0"/>
      <dgm:spPr/>
    </dgm:pt>
    <dgm:pt modelId="{58A85F92-823E-4D0C-BB8C-3B8FD205E69A}" type="pres">
      <dgm:prSet presAssocID="{07C76427-0B1C-9A4C-B353-82C29463168C}" presName="compNode" presStyleCnt="0"/>
      <dgm:spPr/>
    </dgm:pt>
    <dgm:pt modelId="{3C07DE4F-9C40-4572-8DCD-B1AC8962025A}" type="pres">
      <dgm:prSet presAssocID="{07C76427-0B1C-9A4C-B353-82C29463168C}" presName="iconRect" presStyleLbl="node1" presStyleIdx="3" presStyleCnt="4" custLinFactNeighborX="40790" custLinFactNeighborY="1307"/>
      <dgm:spPr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  <a:ln>
          <a:noFill/>
        </a:ln>
      </dgm:spPr>
    </dgm:pt>
    <dgm:pt modelId="{91FC2E7A-9CB9-42AA-A74B-E53B2B7B1526}" type="pres">
      <dgm:prSet presAssocID="{07C76427-0B1C-9A4C-B353-82C29463168C}" presName="iconSpace" presStyleCnt="0"/>
      <dgm:spPr/>
    </dgm:pt>
    <dgm:pt modelId="{DECF2641-7959-4A7D-85A9-81AC2479DED9}" type="pres">
      <dgm:prSet presAssocID="{07C76427-0B1C-9A4C-B353-82C29463168C}" presName="parTx" presStyleLbl="revTx" presStyleIdx="6" presStyleCnt="8">
        <dgm:presLayoutVars>
          <dgm:chMax val="0"/>
          <dgm:chPref val="0"/>
        </dgm:presLayoutVars>
      </dgm:prSet>
      <dgm:spPr/>
    </dgm:pt>
    <dgm:pt modelId="{489AD4C1-C267-4FA8-8295-5C36B1709C84}" type="pres">
      <dgm:prSet presAssocID="{07C76427-0B1C-9A4C-B353-82C29463168C}" presName="txSpace" presStyleCnt="0"/>
      <dgm:spPr/>
    </dgm:pt>
    <dgm:pt modelId="{9397E2A0-8616-4B11-9C35-EDEDCD5FFC5C}" type="pres">
      <dgm:prSet presAssocID="{07C76427-0B1C-9A4C-B353-82C29463168C}" presName="desTx" presStyleLbl="revTx" presStyleIdx="7" presStyleCnt="8">
        <dgm:presLayoutVars/>
      </dgm:prSet>
      <dgm:spPr/>
    </dgm:pt>
  </dgm:ptLst>
  <dgm:cxnLst>
    <dgm:cxn modelId="{41AB4507-80A0-EE45-B8D6-F23F059746C3}" type="presOf" srcId="{AFC65966-95D7-F64F-A35D-D3D9FB571A7D}" destId="{CDE65E57-124A-4EC0-8B5F-DB00BF8DD0A5}" srcOrd="0" destOrd="2" presId="urn:microsoft.com/office/officeart/2018/2/layout/IconLabelDescriptionList"/>
    <dgm:cxn modelId="{CC9A5F12-878B-304E-8897-81D48D6A369F}" srcId="{0F2C5D6B-3AF4-5F44-B822-858508F19F2C}" destId="{015396FF-34A8-494E-AE8D-66E886CD032B}" srcOrd="4" destOrd="0" parTransId="{F9EA2CF0-B3D4-1846-B71B-E604D8D02658}" sibTransId="{8EE22E5B-C6D6-4C44-BC98-666FEC81D93B}"/>
    <dgm:cxn modelId="{8B434A13-2F46-2942-A939-0A8B27D690F0}" srcId="{0F2C5D6B-3AF4-5F44-B822-858508F19F2C}" destId="{D6BC2C55-A1C0-7248-8F83-70167AB11762}" srcOrd="3" destOrd="0" parTransId="{747D5BEC-90D0-704F-82E5-11316B7EB568}" sibTransId="{0D5801A8-1224-1D43-BE76-28CAAC4131B0}"/>
    <dgm:cxn modelId="{EF673A21-0929-B24B-9989-63205C203FD9}" type="presOf" srcId="{9B605D93-18D6-EE4B-BA1A-7C990686ADF0}" destId="{CD555752-5662-4D9F-AD12-72A1600C530E}" srcOrd="0" destOrd="0" presId="urn:microsoft.com/office/officeart/2018/2/layout/IconLabelDescriptionList"/>
    <dgm:cxn modelId="{828B4422-5752-844B-A896-33CDEED1E88B}" type="presOf" srcId="{07C76427-0B1C-9A4C-B353-82C29463168C}" destId="{DECF2641-7959-4A7D-85A9-81AC2479DED9}" srcOrd="0" destOrd="0" presId="urn:microsoft.com/office/officeart/2018/2/layout/IconLabelDescriptionList"/>
    <dgm:cxn modelId="{8600E131-4672-B94E-9118-9AFBFE28AD12}" type="presOf" srcId="{8AB5AA3D-3A6D-EA41-B8A7-33AE2E40B534}" destId="{7316E020-3873-4A38-AFC5-E4E9709EBD05}" srcOrd="0" destOrd="1" presId="urn:microsoft.com/office/officeart/2018/2/layout/IconLabelDescriptionList"/>
    <dgm:cxn modelId="{C6782534-9221-5C4C-98CD-BB1936500BF0}" srcId="{AD8106FC-82E7-FF4C-88D3-96221AD09A95}" destId="{0F2C5D6B-3AF4-5F44-B822-858508F19F2C}" srcOrd="1" destOrd="0" parTransId="{11C38704-5E9A-5840-8CA9-3BBC66FAF84F}" sibTransId="{2EA94009-3843-5247-BE52-D1A6D1CF2DA2}"/>
    <dgm:cxn modelId="{AC477E34-110B-484F-B7D4-2E541D2D7189}" srcId="{0F2C5D6B-3AF4-5F44-B822-858508F19F2C}" destId="{7BFDC6C5-84CF-9845-961D-6B0A48EF17F9}" srcOrd="2" destOrd="0" parTransId="{B5889767-2FEC-A14B-8A10-BDC0C81405C9}" sibTransId="{3E67B984-915C-D240-B826-927FC2B50C14}"/>
    <dgm:cxn modelId="{310E4238-AAAE-7A4C-AC92-C1CB96F2C1C1}" srcId="{07C76427-0B1C-9A4C-B353-82C29463168C}" destId="{BE55B024-CC82-234B-9F38-9F419E041C88}" srcOrd="0" destOrd="0" parTransId="{A7889529-D9E9-9844-B769-C98E240DB2C3}" sibTransId="{25420C11-7224-C14D-808A-9AB1AB496DCA}"/>
    <dgm:cxn modelId="{E1376F5D-F43D-5C4B-96AF-2025D618B1E8}" srcId="{07C76427-0B1C-9A4C-B353-82C29463168C}" destId="{05FDB185-5827-8E46-AAA2-AD848E9C5374}" srcOrd="1" destOrd="0" parTransId="{864A0E4B-0318-7943-9D6F-B23489E78290}" sibTransId="{463486A1-15D6-AA4A-99FD-1CB9AF7B986D}"/>
    <dgm:cxn modelId="{FBDC4362-C565-514D-8ACF-E801A9647B69}" type="presOf" srcId="{F47C508B-F558-DE4B-8855-B7EF47085898}" destId="{CDE65E57-124A-4EC0-8B5F-DB00BF8DD0A5}" srcOrd="0" destOrd="0" presId="urn:microsoft.com/office/officeart/2018/2/layout/IconLabelDescriptionList"/>
    <dgm:cxn modelId="{C3631567-797E-2E47-A739-A0296227AF88}" type="presOf" srcId="{AD8106FC-82E7-FF4C-88D3-96221AD09A95}" destId="{90E2599B-858B-4D32-8DCE-930A83D53DDB}" srcOrd="0" destOrd="0" presId="urn:microsoft.com/office/officeart/2018/2/layout/IconLabelDescriptionList"/>
    <dgm:cxn modelId="{8CE7AC67-E73C-134F-86EA-2F250779FA7E}" srcId="{2A5C9CEB-AA3F-214F-91EF-32853A6E835B}" destId="{F47C508B-F558-DE4B-8855-B7EF47085898}" srcOrd="0" destOrd="0" parTransId="{78B9F270-D5CF-2748-873C-AEF7ADEBCE26}" sibTransId="{2750D30D-D4CD-9E41-9109-4A2E18CECD50}"/>
    <dgm:cxn modelId="{6ADD9369-67C1-784B-82D6-85B24353B3E0}" type="presOf" srcId="{015396FF-34A8-494E-AE8D-66E886CD032B}" destId="{7316E020-3873-4A38-AFC5-E4E9709EBD05}" srcOrd="0" destOrd="4" presId="urn:microsoft.com/office/officeart/2018/2/layout/IconLabelDescriptionList"/>
    <dgm:cxn modelId="{B8B1EA4E-97DA-1B4D-8797-28C7D92EC3B3}" type="presOf" srcId="{3BBD5772-93D9-684A-B3E4-0EC6D581EB27}" destId="{230D90A8-7FB7-44B4-890B-B4F74FB0D11F}" srcOrd="0" destOrd="0" presId="urn:microsoft.com/office/officeart/2018/2/layout/IconLabelDescriptionList"/>
    <dgm:cxn modelId="{A1857553-948B-1C4F-8F6F-40E1008F259A}" type="presOf" srcId="{2A5C9CEB-AA3F-214F-91EF-32853A6E835B}" destId="{07547B76-B3E9-406D-8DAC-CEB0D11C8971}" srcOrd="0" destOrd="0" presId="urn:microsoft.com/office/officeart/2018/2/layout/IconLabelDescriptionList"/>
    <dgm:cxn modelId="{0A0A467B-69DC-A046-B01B-E4A95688EFB2}" srcId="{3BBD5772-93D9-684A-B3E4-0EC6D581EB27}" destId="{9B605D93-18D6-EE4B-BA1A-7C990686ADF0}" srcOrd="0" destOrd="0" parTransId="{F1D06FAB-E53F-8D43-B827-05A57EF31FFC}" sibTransId="{E5E32CFE-8321-E74E-84FB-CCD8CB611CE7}"/>
    <dgm:cxn modelId="{24DFCF82-69EC-0945-B8D8-B4EB006B84C6}" type="presOf" srcId="{0F2C5D6B-3AF4-5F44-B822-858508F19F2C}" destId="{82A27B89-F542-47ED-991F-09EA49D93F04}" srcOrd="0" destOrd="0" presId="urn:microsoft.com/office/officeart/2018/2/layout/IconLabelDescriptionList"/>
    <dgm:cxn modelId="{5A049689-D220-044A-A54A-839C3F1175D2}" srcId="{AD8106FC-82E7-FF4C-88D3-96221AD09A95}" destId="{07C76427-0B1C-9A4C-B353-82C29463168C}" srcOrd="3" destOrd="0" parTransId="{17F382AB-8682-0D47-95F5-CE1D12587E42}" sibTransId="{C8E2AE05-CD30-A344-BDB6-D69D082C9154}"/>
    <dgm:cxn modelId="{45AC2591-32D8-8740-8D87-F446B6AD49F3}" type="presOf" srcId="{05FDB185-5827-8E46-AAA2-AD848E9C5374}" destId="{9397E2A0-8616-4B11-9C35-EDEDCD5FFC5C}" srcOrd="0" destOrd="1" presId="urn:microsoft.com/office/officeart/2018/2/layout/IconLabelDescriptionList"/>
    <dgm:cxn modelId="{713AE792-3463-2C4C-80A0-F77EFEA26BE1}" srcId="{2A5C9CEB-AA3F-214F-91EF-32853A6E835B}" destId="{AFC65966-95D7-F64F-A35D-D3D9FB571A7D}" srcOrd="2" destOrd="0" parTransId="{88435FA1-2D2C-5444-943D-09CA3FE11285}" sibTransId="{04A6C842-4209-8944-B4E1-98374B3C61C2}"/>
    <dgm:cxn modelId="{D2ABB6A3-97A9-F34C-85CF-DAEDF7DE00A4}" srcId="{AD8106FC-82E7-FF4C-88D3-96221AD09A95}" destId="{2A5C9CEB-AA3F-214F-91EF-32853A6E835B}" srcOrd="2" destOrd="0" parTransId="{56EA73BF-2D01-BF43-B78B-2E0D651A2CE7}" sibTransId="{5721DCA1-0CC8-8441-A447-B8BDC6BA5F6B}"/>
    <dgm:cxn modelId="{51B088A5-9FD2-2848-B6C4-911F9BF03102}" type="presOf" srcId="{E4927F42-79D0-AE4E-9236-2ADAE6276E72}" destId="{CD555752-5662-4D9F-AD12-72A1600C530E}" srcOrd="0" destOrd="1" presId="urn:microsoft.com/office/officeart/2018/2/layout/IconLabelDescriptionList"/>
    <dgm:cxn modelId="{501970AE-E54D-BF4D-8F54-F3581349B561}" srcId="{AD8106FC-82E7-FF4C-88D3-96221AD09A95}" destId="{3BBD5772-93D9-684A-B3E4-0EC6D581EB27}" srcOrd="0" destOrd="0" parTransId="{BCF4FD5E-0E7A-A440-B1AE-0D81DCBC1985}" sibTransId="{B3DC395A-A363-2546-909B-97FC087842CF}"/>
    <dgm:cxn modelId="{487FFAB2-964A-4B46-8049-4D12795DC48B}" type="presOf" srcId="{D4D1D002-83DA-184B-BA0A-DDE6E9444062}" destId="{7316E020-3873-4A38-AFC5-E4E9709EBD05}" srcOrd="0" destOrd="0" presId="urn:microsoft.com/office/officeart/2018/2/layout/IconLabelDescriptionList"/>
    <dgm:cxn modelId="{A513C1C0-D818-0A42-8552-99263C3B279C}" type="presOf" srcId="{A782D67F-15EE-A641-B3BA-8D48BB92A8C7}" destId="{CDE65E57-124A-4EC0-8B5F-DB00BF8DD0A5}" srcOrd="0" destOrd="1" presId="urn:microsoft.com/office/officeart/2018/2/layout/IconLabelDescriptionList"/>
    <dgm:cxn modelId="{A12B59C5-4F67-D243-A3C4-86FD8A91B7CA}" type="presOf" srcId="{7BFDC6C5-84CF-9845-961D-6B0A48EF17F9}" destId="{7316E020-3873-4A38-AFC5-E4E9709EBD05}" srcOrd="0" destOrd="2" presId="urn:microsoft.com/office/officeart/2018/2/layout/IconLabelDescriptionList"/>
    <dgm:cxn modelId="{22CCF5D8-FEF0-A246-8270-B0019E4207A7}" srcId="{2A5C9CEB-AA3F-214F-91EF-32853A6E835B}" destId="{A782D67F-15EE-A641-B3BA-8D48BB92A8C7}" srcOrd="1" destOrd="0" parTransId="{16BB65D4-88BD-E14E-9FDE-7266AA28D81C}" sibTransId="{4E591AD6-6538-4146-B6B2-39BF5092AEF0}"/>
    <dgm:cxn modelId="{F6259CEC-0356-AE4A-8A91-C9D3BDA01133}" srcId="{0F2C5D6B-3AF4-5F44-B822-858508F19F2C}" destId="{8AB5AA3D-3A6D-EA41-B8A7-33AE2E40B534}" srcOrd="1" destOrd="0" parTransId="{AC29976D-79B2-6D49-8001-484F028930B0}" sibTransId="{9E1DEFCE-ACA1-8E4C-A421-0D2834D6A42E}"/>
    <dgm:cxn modelId="{FCA796ED-186E-0746-B620-5E32D726F7D3}" type="presOf" srcId="{D6BC2C55-A1C0-7248-8F83-70167AB11762}" destId="{7316E020-3873-4A38-AFC5-E4E9709EBD05}" srcOrd="0" destOrd="3" presId="urn:microsoft.com/office/officeart/2018/2/layout/IconLabelDescriptionList"/>
    <dgm:cxn modelId="{C6C5EFEF-B715-D042-AABD-373097D3F858}" srcId="{0F2C5D6B-3AF4-5F44-B822-858508F19F2C}" destId="{D4D1D002-83DA-184B-BA0A-DDE6E9444062}" srcOrd="0" destOrd="0" parTransId="{A5DFD15B-3D25-A347-9AF7-4A3EDCDAEE42}" sibTransId="{CB547E8C-F066-BC41-ABF6-20D0F4F1E5C6}"/>
    <dgm:cxn modelId="{77436AFC-AC88-FA45-92B1-CA6D1D7FE0D7}" srcId="{3BBD5772-93D9-684A-B3E4-0EC6D581EB27}" destId="{E4927F42-79D0-AE4E-9236-2ADAE6276E72}" srcOrd="1" destOrd="0" parTransId="{3291F7DE-BC9E-974D-8EB6-B22CB32667A3}" sibTransId="{32DD184C-35E1-4E45-8BAC-887EBB6121B2}"/>
    <dgm:cxn modelId="{7A794CFF-1C4A-7D47-A06E-AD93EFD898F4}" type="presOf" srcId="{BE55B024-CC82-234B-9F38-9F419E041C88}" destId="{9397E2A0-8616-4B11-9C35-EDEDCD5FFC5C}" srcOrd="0" destOrd="0" presId="urn:microsoft.com/office/officeart/2018/2/layout/IconLabelDescriptionList"/>
    <dgm:cxn modelId="{CC58F801-6B8F-3B43-B8FC-04124D9D4F14}" type="presParOf" srcId="{90E2599B-858B-4D32-8DCE-930A83D53DDB}" destId="{C2EC9BF2-1A74-40CC-8782-CF109D043AF8}" srcOrd="0" destOrd="0" presId="urn:microsoft.com/office/officeart/2018/2/layout/IconLabelDescriptionList"/>
    <dgm:cxn modelId="{2397141B-4F3F-7C43-99B4-40876C70678D}" type="presParOf" srcId="{C2EC9BF2-1A74-40CC-8782-CF109D043AF8}" destId="{E3444EED-5C8A-42D3-B9C1-5DAA0DCAE60A}" srcOrd="0" destOrd="0" presId="urn:microsoft.com/office/officeart/2018/2/layout/IconLabelDescriptionList"/>
    <dgm:cxn modelId="{D79FA66B-027E-4B43-BC9E-99617EE4C760}" type="presParOf" srcId="{C2EC9BF2-1A74-40CC-8782-CF109D043AF8}" destId="{803C375C-B72F-45C8-9C56-B4B208EA76B0}" srcOrd="1" destOrd="0" presId="urn:microsoft.com/office/officeart/2018/2/layout/IconLabelDescriptionList"/>
    <dgm:cxn modelId="{31DEE6B7-7FFA-CD40-898E-0EA73E0A13E2}" type="presParOf" srcId="{C2EC9BF2-1A74-40CC-8782-CF109D043AF8}" destId="{230D90A8-7FB7-44B4-890B-B4F74FB0D11F}" srcOrd="2" destOrd="0" presId="urn:microsoft.com/office/officeart/2018/2/layout/IconLabelDescriptionList"/>
    <dgm:cxn modelId="{4CAFC2D4-5412-2343-BFDC-B76D66B32F60}" type="presParOf" srcId="{C2EC9BF2-1A74-40CC-8782-CF109D043AF8}" destId="{28CA1AC0-C5A6-43BA-8EAE-573297889598}" srcOrd="3" destOrd="0" presId="urn:microsoft.com/office/officeart/2018/2/layout/IconLabelDescriptionList"/>
    <dgm:cxn modelId="{7BB59756-8F9A-6C4D-AF3A-7FDCFCBE86F9}" type="presParOf" srcId="{C2EC9BF2-1A74-40CC-8782-CF109D043AF8}" destId="{CD555752-5662-4D9F-AD12-72A1600C530E}" srcOrd="4" destOrd="0" presId="urn:microsoft.com/office/officeart/2018/2/layout/IconLabelDescriptionList"/>
    <dgm:cxn modelId="{7153393C-9C19-1E4C-87BE-0CD5D2D2F94C}" type="presParOf" srcId="{90E2599B-858B-4D32-8DCE-930A83D53DDB}" destId="{7BC2BD96-4DA7-4F3C-A8CF-D14548266722}" srcOrd="1" destOrd="0" presId="urn:microsoft.com/office/officeart/2018/2/layout/IconLabelDescriptionList"/>
    <dgm:cxn modelId="{CE41601B-E46B-304F-8B39-C26F45C21233}" type="presParOf" srcId="{90E2599B-858B-4D32-8DCE-930A83D53DDB}" destId="{A522E0EF-92C4-43FD-8CC2-E1998DC01C49}" srcOrd="2" destOrd="0" presId="urn:microsoft.com/office/officeart/2018/2/layout/IconLabelDescriptionList"/>
    <dgm:cxn modelId="{A3D973E5-1C82-1C47-BE92-17E219A2A536}" type="presParOf" srcId="{A522E0EF-92C4-43FD-8CC2-E1998DC01C49}" destId="{54D7E3ED-B62C-48C4-A96B-A3F977FA6FA4}" srcOrd="0" destOrd="0" presId="urn:microsoft.com/office/officeart/2018/2/layout/IconLabelDescriptionList"/>
    <dgm:cxn modelId="{CB9FC675-DD1F-BA41-A4A9-804F8567B1A5}" type="presParOf" srcId="{A522E0EF-92C4-43FD-8CC2-E1998DC01C49}" destId="{3FBAA004-2A35-4C05-B15B-19CDD8072580}" srcOrd="1" destOrd="0" presId="urn:microsoft.com/office/officeart/2018/2/layout/IconLabelDescriptionList"/>
    <dgm:cxn modelId="{3DC40EB3-8537-8449-BCA4-78B38442A3E8}" type="presParOf" srcId="{A522E0EF-92C4-43FD-8CC2-E1998DC01C49}" destId="{82A27B89-F542-47ED-991F-09EA49D93F04}" srcOrd="2" destOrd="0" presId="urn:microsoft.com/office/officeart/2018/2/layout/IconLabelDescriptionList"/>
    <dgm:cxn modelId="{296A929F-9370-404A-BC0C-04627598A37F}" type="presParOf" srcId="{A522E0EF-92C4-43FD-8CC2-E1998DC01C49}" destId="{D8C48437-FE48-432D-94A9-4A3E5297D455}" srcOrd="3" destOrd="0" presId="urn:microsoft.com/office/officeart/2018/2/layout/IconLabelDescriptionList"/>
    <dgm:cxn modelId="{81A33614-C6EF-5B44-AC7F-31A52720E7BA}" type="presParOf" srcId="{A522E0EF-92C4-43FD-8CC2-E1998DC01C49}" destId="{7316E020-3873-4A38-AFC5-E4E9709EBD05}" srcOrd="4" destOrd="0" presId="urn:microsoft.com/office/officeart/2018/2/layout/IconLabelDescriptionList"/>
    <dgm:cxn modelId="{B86E006F-F01E-CC4E-9536-4E0F6B86E36C}" type="presParOf" srcId="{90E2599B-858B-4D32-8DCE-930A83D53DDB}" destId="{ACD185B8-6481-4D8B-BA0F-98552110A5E0}" srcOrd="3" destOrd="0" presId="urn:microsoft.com/office/officeart/2018/2/layout/IconLabelDescriptionList"/>
    <dgm:cxn modelId="{5FDB2210-E35F-CD40-A7C9-BADAAA179055}" type="presParOf" srcId="{90E2599B-858B-4D32-8DCE-930A83D53DDB}" destId="{A5215B98-63DD-4C5B-B31C-E1A87D87D0B8}" srcOrd="4" destOrd="0" presId="urn:microsoft.com/office/officeart/2018/2/layout/IconLabelDescriptionList"/>
    <dgm:cxn modelId="{DD36B2AB-0AB5-3748-A642-F8CE14EC72E5}" type="presParOf" srcId="{A5215B98-63DD-4C5B-B31C-E1A87D87D0B8}" destId="{FD167104-8128-4FF5-A6AE-23EC65CE6F63}" srcOrd="0" destOrd="0" presId="urn:microsoft.com/office/officeart/2018/2/layout/IconLabelDescriptionList"/>
    <dgm:cxn modelId="{A5BD5004-9CAA-6D4E-8F56-83DDBD1768E5}" type="presParOf" srcId="{A5215B98-63DD-4C5B-B31C-E1A87D87D0B8}" destId="{2D8B9784-1C49-49ED-B4F9-F2739108D403}" srcOrd="1" destOrd="0" presId="urn:microsoft.com/office/officeart/2018/2/layout/IconLabelDescriptionList"/>
    <dgm:cxn modelId="{F8796131-90DE-F54E-9B77-2B232DBFB6CE}" type="presParOf" srcId="{A5215B98-63DD-4C5B-B31C-E1A87D87D0B8}" destId="{07547B76-B3E9-406D-8DAC-CEB0D11C8971}" srcOrd="2" destOrd="0" presId="urn:microsoft.com/office/officeart/2018/2/layout/IconLabelDescriptionList"/>
    <dgm:cxn modelId="{7AE5BD77-F988-BB45-AAF5-DD3A3BCDCC69}" type="presParOf" srcId="{A5215B98-63DD-4C5B-B31C-E1A87D87D0B8}" destId="{3D5BB398-CAA2-476E-8F5A-165D590DD0AB}" srcOrd="3" destOrd="0" presId="urn:microsoft.com/office/officeart/2018/2/layout/IconLabelDescriptionList"/>
    <dgm:cxn modelId="{2497FBEE-331C-E544-A29D-4127B9EA6E9A}" type="presParOf" srcId="{A5215B98-63DD-4C5B-B31C-E1A87D87D0B8}" destId="{CDE65E57-124A-4EC0-8B5F-DB00BF8DD0A5}" srcOrd="4" destOrd="0" presId="urn:microsoft.com/office/officeart/2018/2/layout/IconLabelDescriptionList"/>
    <dgm:cxn modelId="{14BD2AB3-E199-3B4F-B851-D3DBBC73B5F4}" type="presParOf" srcId="{90E2599B-858B-4D32-8DCE-930A83D53DDB}" destId="{CCD7E735-A06D-437D-8982-55248A33BA51}" srcOrd="5" destOrd="0" presId="urn:microsoft.com/office/officeart/2018/2/layout/IconLabelDescriptionList"/>
    <dgm:cxn modelId="{2E2B1CBD-B2B5-B340-BF5E-1F2FC53D4418}" type="presParOf" srcId="{90E2599B-858B-4D32-8DCE-930A83D53DDB}" destId="{58A85F92-823E-4D0C-BB8C-3B8FD205E69A}" srcOrd="6" destOrd="0" presId="urn:microsoft.com/office/officeart/2018/2/layout/IconLabelDescriptionList"/>
    <dgm:cxn modelId="{F8D0D73D-F3A1-7046-80C3-37E6C55E6333}" type="presParOf" srcId="{58A85F92-823E-4D0C-BB8C-3B8FD205E69A}" destId="{3C07DE4F-9C40-4572-8DCD-B1AC8962025A}" srcOrd="0" destOrd="0" presId="urn:microsoft.com/office/officeart/2018/2/layout/IconLabelDescriptionList"/>
    <dgm:cxn modelId="{2940C7EB-95E5-624D-8149-01B9E231BE27}" type="presParOf" srcId="{58A85F92-823E-4D0C-BB8C-3B8FD205E69A}" destId="{91FC2E7A-9CB9-42AA-A74B-E53B2B7B1526}" srcOrd="1" destOrd="0" presId="urn:microsoft.com/office/officeart/2018/2/layout/IconLabelDescriptionList"/>
    <dgm:cxn modelId="{AC0AB37B-F7AA-C64A-8D1C-073CBD7248B3}" type="presParOf" srcId="{58A85F92-823E-4D0C-BB8C-3B8FD205E69A}" destId="{DECF2641-7959-4A7D-85A9-81AC2479DED9}" srcOrd="2" destOrd="0" presId="urn:microsoft.com/office/officeart/2018/2/layout/IconLabelDescriptionList"/>
    <dgm:cxn modelId="{A3E9BBEB-251C-4B4F-8D66-FF96B09FDF35}" type="presParOf" srcId="{58A85F92-823E-4D0C-BB8C-3B8FD205E69A}" destId="{489AD4C1-C267-4FA8-8295-5C36B1709C84}" srcOrd="3" destOrd="0" presId="urn:microsoft.com/office/officeart/2018/2/layout/IconLabelDescriptionList"/>
    <dgm:cxn modelId="{623D88E0-4917-6645-A2ED-60464D508904}" type="presParOf" srcId="{58A85F92-823E-4D0C-BB8C-3B8FD205E69A}" destId="{9397E2A0-8616-4B11-9C35-EDEDCD5FFC5C}" srcOrd="4" destOrd="0" presId="urn:microsoft.com/office/officeart/2018/2/layout/IconLabelDescri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44EED-5C8A-42D3-B9C1-5DAA0DCAE60A}">
      <dsp:nvSpPr>
        <dsp:cNvPr id="0" name=""/>
        <dsp:cNvSpPr/>
      </dsp:nvSpPr>
      <dsp:spPr>
        <a:xfrm>
          <a:off x="470637" y="374162"/>
          <a:ext cx="725021" cy="5956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D90A8-7FB7-44B4-890B-B4F74FB0D11F}">
      <dsp:nvSpPr>
        <dsp:cNvPr id="0" name=""/>
        <dsp:cNvSpPr/>
      </dsp:nvSpPr>
      <dsp:spPr>
        <a:xfrm>
          <a:off x="7819" y="1098745"/>
          <a:ext cx="2071490" cy="255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solidFill>
                <a:srgbClr val="1F4E79"/>
              </a:solidFill>
              <a:latin typeface="Calibri Light" panose="020F0302020204030204"/>
            </a:rPr>
            <a:t>What</a:t>
          </a:r>
          <a:r>
            <a:rPr lang="en-GB" sz="1600" kern="1200" dirty="0">
              <a:solidFill>
                <a:srgbClr val="1F4E79"/>
              </a:solidFill>
            </a:rPr>
            <a:t> is it?</a:t>
          </a:r>
        </a:p>
      </dsp:txBody>
      <dsp:txXfrm>
        <a:off x="7819" y="1098745"/>
        <a:ext cx="2071490" cy="255273"/>
      </dsp:txXfrm>
    </dsp:sp>
    <dsp:sp modelId="{CD555752-5662-4D9F-AD12-72A1600C530E}">
      <dsp:nvSpPr>
        <dsp:cNvPr id="0" name=""/>
        <dsp:cNvSpPr/>
      </dsp:nvSpPr>
      <dsp:spPr>
        <a:xfrm>
          <a:off x="7819" y="1424371"/>
          <a:ext cx="2071490" cy="2505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1F4E79"/>
              </a:solidFill>
            </a:rPr>
            <a:t>Facilitates NREN partnerships for mutual growth  </a:t>
          </a:r>
          <a:endParaRPr lang="en-GB" sz="1200" kern="1200" dirty="0">
            <a:solidFill>
              <a:srgbClr val="1F4E79"/>
            </a:solidFill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1F4E79"/>
              </a:solidFill>
            </a:rPr>
            <a:t>Collaboration among equals</a:t>
          </a:r>
          <a:endParaRPr lang="en-GB" sz="1200" kern="1200" dirty="0">
            <a:solidFill>
              <a:srgbClr val="1F4E79"/>
            </a:solidFill>
          </a:endParaRPr>
        </a:p>
      </dsp:txBody>
      <dsp:txXfrm>
        <a:off x="7819" y="1424371"/>
        <a:ext cx="2071490" cy="2505493"/>
      </dsp:txXfrm>
    </dsp:sp>
    <dsp:sp modelId="{54D7E3ED-B62C-48C4-A96B-A3F977FA6FA4}">
      <dsp:nvSpPr>
        <dsp:cNvPr id="0" name=""/>
        <dsp:cNvSpPr/>
      </dsp:nvSpPr>
      <dsp:spPr>
        <a:xfrm>
          <a:off x="2824118" y="351849"/>
          <a:ext cx="725021" cy="59563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27B89-F542-47ED-991F-09EA49D93F04}">
      <dsp:nvSpPr>
        <dsp:cNvPr id="0" name=""/>
        <dsp:cNvSpPr/>
      </dsp:nvSpPr>
      <dsp:spPr>
        <a:xfrm>
          <a:off x="2441821" y="1098745"/>
          <a:ext cx="2071490" cy="255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solidFill>
                <a:srgbClr val="1F4E79"/>
              </a:solidFill>
            </a:rPr>
            <a:t>How it works?</a:t>
          </a:r>
        </a:p>
      </dsp:txBody>
      <dsp:txXfrm>
        <a:off x="2441821" y="1098745"/>
        <a:ext cx="2071490" cy="255273"/>
      </dsp:txXfrm>
    </dsp:sp>
    <dsp:sp modelId="{7316E020-3873-4A38-AFC5-E4E9709EBD05}">
      <dsp:nvSpPr>
        <dsp:cNvPr id="0" name=""/>
        <dsp:cNvSpPr/>
      </dsp:nvSpPr>
      <dsp:spPr>
        <a:xfrm>
          <a:off x="2441821" y="1424371"/>
          <a:ext cx="2071490" cy="2505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1F4E79"/>
              </a:solidFill>
            </a:rPr>
            <a:t>Collaborative project planning </a:t>
          </a:r>
          <a:r>
            <a:rPr lang="en-GB" sz="1200" kern="1200" dirty="0">
              <a:solidFill>
                <a:srgbClr val="1F4E79"/>
              </a:solidFill>
            </a:rPr>
            <a:t>with defined objectives and deliverables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1F4E79"/>
              </a:solidFill>
            </a:rPr>
            <a:t>6-month </a:t>
          </a:r>
          <a:r>
            <a:rPr lang="en-GB" sz="1200" b="0" kern="1200" dirty="0">
              <a:solidFill>
                <a:srgbClr val="1F4E79"/>
              </a:solidFill>
            </a:rPr>
            <a:t>duration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1F4E79"/>
              </a:solidFill>
            </a:rPr>
            <a:t>Opportunities for </a:t>
          </a:r>
          <a:r>
            <a:rPr lang="en-GB" sz="1200" b="1" kern="1200" dirty="0">
              <a:solidFill>
                <a:srgbClr val="1F4E79"/>
              </a:solidFill>
            </a:rPr>
            <a:t>mutual visits </a:t>
          </a:r>
          <a:r>
            <a:rPr lang="en-GB" sz="1200" kern="1200" dirty="0">
              <a:solidFill>
                <a:srgbClr val="1F4E79"/>
              </a:solidFill>
            </a:rPr>
            <a:t>and knowledge exchange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1F4E79"/>
              </a:solidFill>
            </a:rPr>
            <a:t>Dissemination of project outcomes </a:t>
          </a:r>
          <a:r>
            <a:rPr lang="en-GB" sz="1200" kern="1200" dirty="0">
              <a:solidFill>
                <a:srgbClr val="1F4E79"/>
              </a:solidFill>
            </a:rPr>
            <a:t>to the wider community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1F4E79"/>
              </a:solidFill>
            </a:rPr>
            <a:t>Limited funding </a:t>
          </a:r>
          <a:r>
            <a:rPr lang="en-GB" sz="1200" kern="1200" dirty="0">
              <a:solidFill>
                <a:srgbClr val="1F4E79"/>
              </a:solidFill>
            </a:rPr>
            <a:t>supporting EU NRENs personal and Programme participant’s travel. </a:t>
          </a:r>
        </a:p>
      </dsp:txBody>
      <dsp:txXfrm>
        <a:off x="2441821" y="1424371"/>
        <a:ext cx="2071490" cy="2505493"/>
      </dsp:txXfrm>
    </dsp:sp>
    <dsp:sp modelId="{FD167104-8128-4FF5-A6AE-23EC65CE6F63}">
      <dsp:nvSpPr>
        <dsp:cNvPr id="0" name=""/>
        <dsp:cNvSpPr/>
      </dsp:nvSpPr>
      <dsp:spPr>
        <a:xfrm>
          <a:off x="5306725" y="336976"/>
          <a:ext cx="725021" cy="5956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47B76-B3E9-406D-8DAC-CEB0D11C8971}">
      <dsp:nvSpPr>
        <dsp:cNvPr id="0" name=""/>
        <dsp:cNvSpPr/>
      </dsp:nvSpPr>
      <dsp:spPr>
        <a:xfrm>
          <a:off x="4875822" y="1098745"/>
          <a:ext cx="2071490" cy="255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solidFill>
                <a:srgbClr val="1F4E79"/>
              </a:solidFill>
            </a:rPr>
            <a:t>Key Goals</a:t>
          </a:r>
        </a:p>
      </dsp:txBody>
      <dsp:txXfrm>
        <a:off x="4875822" y="1098745"/>
        <a:ext cx="2071490" cy="255273"/>
      </dsp:txXfrm>
    </dsp:sp>
    <dsp:sp modelId="{CDE65E57-124A-4EC0-8B5F-DB00BF8DD0A5}">
      <dsp:nvSpPr>
        <dsp:cNvPr id="0" name=""/>
        <dsp:cNvSpPr/>
      </dsp:nvSpPr>
      <dsp:spPr>
        <a:xfrm>
          <a:off x="4875822" y="1424371"/>
          <a:ext cx="2071490" cy="2505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1F4E79"/>
              </a:solidFill>
            </a:rPr>
            <a:t>Facilitating the </a:t>
          </a:r>
          <a:r>
            <a:rPr lang="en-GB" sz="1200" b="1" kern="1200" dirty="0">
              <a:solidFill>
                <a:srgbClr val="1F4E79"/>
              </a:solidFill>
            </a:rPr>
            <a:t>sharing of expertise </a:t>
          </a:r>
          <a:r>
            <a:rPr lang="en-GB" sz="1200" kern="1200" dirty="0">
              <a:solidFill>
                <a:srgbClr val="1F4E79"/>
              </a:solidFill>
            </a:rPr>
            <a:t>and best practices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1F4E79"/>
              </a:solidFill>
            </a:rPr>
            <a:t>Supporting the </a:t>
          </a:r>
          <a:r>
            <a:rPr lang="en-GB" sz="1200" b="1" kern="1200" dirty="0">
              <a:solidFill>
                <a:srgbClr val="1F4E79"/>
              </a:solidFill>
            </a:rPr>
            <a:t>development </a:t>
          </a:r>
          <a:r>
            <a:rPr lang="en-GB" sz="1200" kern="1200" dirty="0">
              <a:solidFill>
                <a:srgbClr val="1F4E79"/>
              </a:solidFill>
            </a:rPr>
            <a:t>of new services and infrastructure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rgbClr val="1F4E79"/>
              </a:solidFill>
            </a:rPr>
            <a:t>Building lasting </a:t>
          </a:r>
          <a:r>
            <a:rPr lang="en-GB" sz="1200" b="1" kern="1200" dirty="0">
              <a:solidFill>
                <a:srgbClr val="1F4E79"/>
              </a:solidFill>
            </a:rPr>
            <a:t>relationships </a:t>
          </a:r>
          <a:r>
            <a:rPr lang="en-GB" sz="1200" kern="1200" dirty="0">
              <a:solidFill>
                <a:srgbClr val="1F4E79"/>
              </a:solidFill>
            </a:rPr>
            <a:t>between NRENs</a:t>
          </a:r>
        </a:p>
      </dsp:txBody>
      <dsp:txXfrm>
        <a:off x="4875822" y="1424371"/>
        <a:ext cx="2071490" cy="2505493"/>
      </dsp:txXfrm>
    </dsp:sp>
    <dsp:sp modelId="{3C07DE4F-9C40-4572-8DCD-B1AC8962025A}">
      <dsp:nvSpPr>
        <dsp:cNvPr id="0" name=""/>
        <dsp:cNvSpPr/>
      </dsp:nvSpPr>
      <dsp:spPr>
        <a:xfrm>
          <a:off x="7605560" y="359634"/>
          <a:ext cx="725021" cy="59563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F2641-7959-4A7D-85A9-81AC2479DED9}">
      <dsp:nvSpPr>
        <dsp:cNvPr id="0" name=""/>
        <dsp:cNvSpPr/>
      </dsp:nvSpPr>
      <dsp:spPr>
        <a:xfrm>
          <a:off x="7309824" y="1098745"/>
          <a:ext cx="2071490" cy="255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600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Getting Involved</a:t>
          </a:r>
        </a:p>
      </dsp:txBody>
      <dsp:txXfrm>
        <a:off x="7309824" y="1098745"/>
        <a:ext cx="2071490" cy="255273"/>
      </dsp:txXfrm>
    </dsp:sp>
    <dsp:sp modelId="{9397E2A0-8616-4B11-9C35-EDEDCD5FFC5C}">
      <dsp:nvSpPr>
        <dsp:cNvPr id="0" name=""/>
        <dsp:cNvSpPr/>
      </dsp:nvSpPr>
      <dsp:spPr>
        <a:xfrm>
          <a:off x="7309824" y="1424371"/>
          <a:ext cx="2071490" cy="2505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Next Submission: </a:t>
          </a:r>
          <a:r>
            <a:rPr lang="en-GB" sz="1200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October 2025</a:t>
          </a:r>
          <a:endParaRPr lang="en-GB" sz="1200" b="1" kern="1200" dirty="0">
            <a:solidFill>
              <a:srgbClr val="1F4E79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rgbClr val="1F4E79"/>
              </a:solidFill>
              <a:latin typeface="Calibri Light" panose="020F0302020204030204"/>
              <a:ea typeface="+mn-ea"/>
              <a:cs typeface="+mn-cs"/>
            </a:rPr>
            <a:t>More info: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u="sng" kern="1200" dirty="0">
              <a:solidFill>
                <a:srgbClr val="1F4E79"/>
              </a:solidFill>
              <a:highlight>
                <a:srgbClr val="FFFFFF"/>
              </a:highlight>
              <a:latin typeface="Calibri Light" panose="020F0302020204030204"/>
              <a:ea typeface="+mn-ea"/>
              <a:cs typeface="+mn-cs"/>
            </a:rPr>
            <a:t>twinning@geant.org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latin typeface="Calibri Light" panose="020F0302020204030204"/>
            <a:ea typeface="+mn-ea"/>
            <a:cs typeface="+mn-cs"/>
          </a:endParaRPr>
        </a:p>
      </dsp:txBody>
      <dsp:txXfrm>
        <a:off x="7309824" y="1424371"/>
        <a:ext cx="2071490" cy="2505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FA2B-42E7-483C-89A7-B63D17235420}" type="datetimeFigureOut">
              <a:rPr lang="en-GB" smtClean="0"/>
              <a:t>06/06/2025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6957-3063-4AF5-9C10-771E4439D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53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44270-912A-09DD-BB24-D8384ADF3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05D05-A64D-00E0-D953-EDB14AE9A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85AF0-9516-7280-F429-C4302931F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DA584-D50D-D1EC-7495-795C73082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91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22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1567F-F019-E948-A7D1-1F94AF0600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it, or do it properly – it’s a choice</a:t>
            </a:r>
          </a:p>
          <a:p>
            <a:r>
              <a:rPr lang="en-US" dirty="0"/>
              <a:t>Time and effort</a:t>
            </a:r>
          </a:p>
          <a:p>
            <a:r>
              <a:rPr lang="en-US" dirty="0"/>
              <a:t>Communications</a:t>
            </a:r>
          </a:p>
          <a:p>
            <a:r>
              <a:rPr lang="en-US" dirty="0"/>
              <a:t>Culture</a:t>
            </a:r>
          </a:p>
          <a:p>
            <a:r>
              <a:rPr lang="en-US" dirty="0"/>
              <a:t>Logistics</a:t>
            </a:r>
          </a:p>
          <a:p>
            <a:r>
              <a:rPr lang="en-US" dirty="0"/>
              <a:t>Commitment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Stakeholder management</a:t>
            </a:r>
          </a:p>
          <a:p>
            <a:r>
              <a:rPr lang="en-US" dirty="0"/>
              <a:t>Exhaustion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1567F-F019-E948-A7D1-1F94AF0600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22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38909-1E99-2A89-9E2C-35DC6C51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74FDD-388F-222E-85AF-ED347EBA5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DBA4A-AB36-1E01-60CF-1F9D7D2A9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it, or do it properly – it’s a choice</a:t>
            </a:r>
          </a:p>
          <a:p>
            <a:r>
              <a:rPr lang="en-US" dirty="0"/>
              <a:t>Time and effort</a:t>
            </a:r>
          </a:p>
          <a:p>
            <a:r>
              <a:rPr lang="en-US" dirty="0"/>
              <a:t>Communications</a:t>
            </a:r>
          </a:p>
          <a:p>
            <a:r>
              <a:rPr lang="en-US" dirty="0"/>
              <a:t>Culture</a:t>
            </a:r>
          </a:p>
          <a:p>
            <a:r>
              <a:rPr lang="en-US" dirty="0"/>
              <a:t>Logistics</a:t>
            </a:r>
          </a:p>
          <a:p>
            <a:r>
              <a:rPr lang="en-US" dirty="0"/>
              <a:t>Commitment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Stakeholder management</a:t>
            </a:r>
          </a:p>
          <a:p>
            <a:r>
              <a:rPr lang="en-US" dirty="0"/>
              <a:t>Exhaustion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C1302-5594-0C1B-3076-6147FDFE9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1567F-F019-E948-A7D1-1F94AF0600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9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7.jpe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6849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337163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3180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1212635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663864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39527" y="6523901"/>
            <a:ext cx="569600" cy="321399"/>
          </a:xfr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96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875805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9F6300-7CE8-0547-BA00-FC02E97603DA}"/>
              </a:ext>
            </a:extLst>
          </p:cNvPr>
          <p:cNvSpPr/>
          <p:nvPr userDrawn="1"/>
        </p:nvSpPr>
        <p:spPr>
          <a:xfrm>
            <a:off x="0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C84F7-885B-A94E-8E78-3C548CC59F92}"/>
              </a:ext>
            </a:extLst>
          </p:cNvPr>
          <p:cNvSpPr/>
          <p:nvPr userDrawn="1"/>
        </p:nvSpPr>
        <p:spPr>
          <a:xfrm>
            <a:off x="1538868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033503-981C-D64F-93D8-D1BA5F2FF6CB}"/>
              </a:ext>
            </a:extLst>
          </p:cNvPr>
          <p:cNvSpPr/>
          <p:nvPr userDrawn="1"/>
        </p:nvSpPr>
        <p:spPr>
          <a:xfrm>
            <a:off x="3077736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7F4-3BD6-224E-B99D-5A03C421D10D}"/>
              </a:ext>
            </a:extLst>
          </p:cNvPr>
          <p:cNvSpPr/>
          <p:nvPr userDrawn="1"/>
        </p:nvSpPr>
        <p:spPr>
          <a:xfrm>
            <a:off x="4616604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DF798D-C606-6F40-84F1-492591DE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95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4181101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h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purple wavy background&#10;&#10;Description automatically generated">
            <a:extLst>
              <a:ext uri="{FF2B5EF4-FFF2-40B4-BE49-F238E27FC236}">
                <a16:creationId xmlns:a16="http://schemas.microsoft.com/office/drawing/2014/main" id="{C97511C1-579F-C883-EADC-DAC312D38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14" t="35744" b="62141"/>
          <a:stretch/>
        </p:blipFill>
        <p:spPr>
          <a:xfrm>
            <a:off x="0" y="6538912"/>
            <a:ext cx="12192000" cy="321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73EE6-7568-B4B3-8ABE-68F07AE1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53577"/>
            <a:ext cx="9999551" cy="702000"/>
          </a:xfrm>
        </p:spPr>
        <p:txBody>
          <a:bodyPr t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739D3-F352-F178-3700-32859AF0F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65007-E410-BB93-173E-67FE58F0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B773-D345-3D4F-8FF5-330D474DA4B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0B6478-B74D-5419-F5E4-9A8244FDA2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2956" y="997808"/>
            <a:ext cx="6411110" cy="407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EEDD8-CD81-F9E1-9888-3364298E475D}"/>
              </a:ext>
            </a:extLst>
          </p:cNvPr>
          <p:cNvSpPr txBox="1"/>
          <p:nvPr userDrawn="1"/>
        </p:nvSpPr>
        <p:spPr>
          <a:xfrm>
            <a:off x="0" y="6537356"/>
            <a:ext cx="1418079" cy="32064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8A10BA-A7FB-791E-2742-CA9863C0ACDA}"/>
              </a:ext>
            </a:extLst>
          </p:cNvPr>
          <p:cNvSpPr txBox="1"/>
          <p:nvPr userDrawn="1"/>
        </p:nvSpPr>
        <p:spPr>
          <a:xfrm>
            <a:off x="1418079" y="6534033"/>
            <a:ext cx="1418079" cy="3239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86A1C-03D6-CC9B-562C-D63676BA3615}"/>
              </a:ext>
            </a:extLst>
          </p:cNvPr>
          <p:cNvSpPr txBox="1"/>
          <p:nvPr userDrawn="1"/>
        </p:nvSpPr>
        <p:spPr>
          <a:xfrm>
            <a:off x="2836158" y="6534033"/>
            <a:ext cx="1418079" cy="323967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F0A3D-541E-990A-566A-E60576D78273}"/>
              </a:ext>
            </a:extLst>
          </p:cNvPr>
          <p:cNvSpPr txBox="1"/>
          <p:nvPr userDrawn="1"/>
        </p:nvSpPr>
        <p:spPr>
          <a:xfrm>
            <a:off x="5672316" y="6551407"/>
            <a:ext cx="1418079" cy="3130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Looking Ahead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B8BF7-8F03-1DFF-BA92-287E4FFA4355}"/>
              </a:ext>
            </a:extLst>
          </p:cNvPr>
          <p:cNvSpPr txBox="1"/>
          <p:nvPr userDrawn="1"/>
        </p:nvSpPr>
        <p:spPr>
          <a:xfrm>
            <a:off x="7090395" y="6540467"/>
            <a:ext cx="1418079" cy="3239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337A88-238F-5C19-C734-A32C52AE6B86}"/>
              </a:ext>
            </a:extLst>
          </p:cNvPr>
          <p:cNvSpPr txBox="1"/>
          <p:nvPr userDrawn="1"/>
        </p:nvSpPr>
        <p:spPr>
          <a:xfrm>
            <a:off x="4254237" y="6553018"/>
            <a:ext cx="1418079" cy="31302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7026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16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62000"/>
            <a:ext cx="533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2533" y="1270000"/>
            <a:ext cx="4319467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C919CD-A4F0-AD80-C7E6-2EA8C097E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68000" y="5334011"/>
            <a:ext cx="1530610" cy="1523990"/>
            <a:chOff x="10668000" y="5334011"/>
            <a:chExt cx="1530610" cy="15239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1A896E-4D7F-098E-1BD7-1B1227590346}"/>
                </a:ext>
              </a:extLst>
            </p:cNvPr>
            <p:cNvSpPr/>
            <p:nvPr userDrawn="1"/>
          </p:nvSpPr>
          <p:spPr>
            <a:xfrm rot="10800000">
              <a:off x="11430000" y="5334011"/>
              <a:ext cx="761996" cy="76199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68C39-489B-D39D-2622-13B6E5E92C9C}"/>
                </a:ext>
              </a:extLst>
            </p:cNvPr>
            <p:cNvSpPr/>
            <p:nvPr userDrawn="1"/>
          </p:nvSpPr>
          <p:spPr>
            <a:xfrm rot="10800000">
              <a:off x="11430000" y="6096003"/>
              <a:ext cx="768610" cy="7619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A539E-3E2B-EC09-1C80-A0DAAD6AA7A4}"/>
                </a:ext>
              </a:extLst>
            </p:cNvPr>
            <p:cNvSpPr/>
            <p:nvPr userDrawn="1"/>
          </p:nvSpPr>
          <p:spPr>
            <a:xfrm rot="10800000">
              <a:off x="10668000" y="6096006"/>
              <a:ext cx="761996" cy="7619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017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26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668000" y="6097466"/>
            <a:ext cx="760534" cy="76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68AD5-54B8-6AE3-7C2A-84F1718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431466" y="6097466"/>
            <a:ext cx="760534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3048000"/>
            <a:ext cx="3810000" cy="380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3309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5603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64719-BD42-A328-31F3-330E59868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758648"/>
            <a:ext cx="254000" cy="1016000"/>
            <a:chOff x="11938000" y="758648"/>
            <a:chExt cx="254000" cy="101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F56521-A65E-12DE-4F04-5955D080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5833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" y="-1189"/>
            <a:ext cx="6857569" cy="6857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0"/>
            <a:ext cx="760400" cy="76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7B1C50-A88B-5BD8-917A-55EB37E1A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9242" y="1524000"/>
            <a:ext cx="5332757" cy="533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357" y="1524000"/>
            <a:ext cx="4561643" cy="3556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0" y="4826000"/>
            <a:ext cx="3810000" cy="127000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3906E4-11E6-56A5-CAFA-BB7385F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38174" y="6097466"/>
            <a:ext cx="2284534" cy="760534"/>
            <a:chOff x="5338174" y="6097466"/>
            <a:chExt cx="2284534" cy="76053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8492773-7495-6335-B89F-E6D9157FA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100174" y="6097466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893F63-62EE-3363-C6D0-C66EB795C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862174" y="6097466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76C45E-A629-3B2D-1909-44BBC56F9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338174" y="6097466"/>
              <a:ext cx="760534" cy="7605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62243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8000"/>
            <a:ext cx="10160000" cy="507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684A97-0C85-44C6-8C01-7E9413326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100" y="0"/>
            <a:ext cx="513799" cy="1027598"/>
            <a:chOff x="11681100" y="0"/>
            <a:chExt cx="513799" cy="10275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988C42-405B-0BA2-4C15-31C1D173F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513799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3696CF-76C9-FC32-7570-696FBC9C5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0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726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CA5554-ABD5-CA3A-0F65-EA7532A0D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100" y="0"/>
            <a:ext cx="513799" cy="1027598"/>
            <a:chOff x="11681100" y="0"/>
            <a:chExt cx="513799" cy="10275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65D0C6-9B3B-2394-F0E3-1411B73EF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513799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2869C-CDC2-2CBD-4C2A-78CE666ED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1100" y="0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2376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6A397-07C0-79DA-1EAC-7431732C7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3601" y="5842002"/>
            <a:ext cx="1027598" cy="513799"/>
            <a:chOff x="7874000" y="5842002"/>
            <a:chExt cx="1027598" cy="513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0BEC8-988A-5E40-EB59-43680C768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74ED8E-0CFB-1574-4721-ABB1C6BA8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0564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844A44-5FE7-0239-84A0-31EFF576F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56402" y="5842002"/>
            <a:ext cx="1027598" cy="513799"/>
            <a:chOff x="7874000" y="5842002"/>
            <a:chExt cx="1027598" cy="5137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15E60C-610C-511E-B364-A902B1ACB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769DB1-7FEB-11F1-1FA7-8436D368B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59480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A17CCD-E12B-1E7D-9D2F-454619DC6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8000" y="5842002"/>
            <a:ext cx="1027598" cy="513799"/>
            <a:chOff x="7874000" y="5842002"/>
            <a:chExt cx="1027598" cy="5137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B4E50-BAC5-D779-0DC6-1F635C518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DCEE30-ABD2-3CA7-ACCB-E134FB29C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93262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6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619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554C-634B-F2F7-36F0-B3978AD62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67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CD746-C48A-5BC4-4D22-D89A4B0D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513799"/>
            <a:ext cx="513799" cy="513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8CE06A-B33E-478E-46E8-02A785FB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0"/>
            <a:ext cx="513799" cy="513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45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328087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BE2B6-90DD-B5B5-2E8F-71BFCE897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513799"/>
            <a:ext cx="513799" cy="513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A55359-F50B-DAC2-AD3E-8939C8AFA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1100" y="0"/>
            <a:ext cx="513799" cy="513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74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FB3666-685F-7457-C673-4F18B7AD2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73601" y="5842002"/>
            <a:ext cx="1027598" cy="513799"/>
            <a:chOff x="7874000" y="5842002"/>
            <a:chExt cx="1027598" cy="513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5D7060-2057-8FC4-53FD-500666C25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22738A-7AE5-3F64-F832-F72998AFD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17374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E19C38-7714-B662-0CE9-4FA04BC9B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56402" y="5839100"/>
            <a:ext cx="1027598" cy="513799"/>
            <a:chOff x="7874000" y="5842002"/>
            <a:chExt cx="1027598" cy="5137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079F51-AFB7-F5F7-99D9-42906DACB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9F0E22-6A35-65FF-742A-D0EBA104F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74787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201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15884A-E152-A96D-CF4E-071747B1E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2201" y="5836201"/>
            <a:ext cx="1027598" cy="513799"/>
            <a:chOff x="7874000" y="5842002"/>
            <a:chExt cx="1027598" cy="5137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C3A822-2AAD-A34C-B3DA-8CC3E8381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7874000" y="5842002"/>
              <a:ext cx="513799" cy="513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874CA-1067-C62D-CD36-3497ED0CF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8387799" y="5842002"/>
              <a:ext cx="513799" cy="513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6873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63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7920E76-4AC5-F4AB-B180-E5A4EB45C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492B105-22F2-B4EE-D9D5-A0BDB448E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B44F149-42A7-DDCE-48BC-9FE5B6F743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A41E2F-0425-6C28-45A2-769A80550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5C671-989C-B116-07A1-3EADC4FEC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824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10160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4572001"/>
            <a:ext cx="10160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A72E9-DA96-A613-D01D-AEB00D9A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116"/>
            <a:ext cx="1524000" cy="760534"/>
            <a:chOff x="0" y="-26050"/>
            <a:chExt cx="1524000" cy="7605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F1144D-C729-1457-55F5-4A054B25B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0" y="-26050"/>
              <a:ext cx="760534" cy="760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558E94-FD0B-A447-E478-19C11ED5C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763466" y="-26050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E609A5-B842-9376-3573-41E5B34C6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8000" y="4591157"/>
            <a:ext cx="254000" cy="1016000"/>
            <a:chOff x="11938000" y="758648"/>
            <a:chExt cx="254000" cy="1016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2A5F16-98B6-2116-D5DC-265EA3A3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012648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A99D94-9433-202B-1DFA-E07C515D6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758648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DD6AC9-1207-19E8-AD52-5EDAF90E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266648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DFF234-93FD-9593-327B-4208A142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938000" y="1520648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35777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762000"/>
            <a:ext cx="6096000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1270000"/>
            <a:ext cx="9703016" cy="4572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B0AFDE-DDC9-54D0-1B8C-DD1DBC677B87}"/>
              </a:ext>
            </a:extLst>
          </p:cNvPr>
          <p:cNvGrpSpPr/>
          <p:nvPr userDrawn="1"/>
        </p:nvGrpSpPr>
        <p:grpSpPr>
          <a:xfrm>
            <a:off x="11176000" y="759006"/>
            <a:ext cx="1016000" cy="508000"/>
            <a:chOff x="14288656" y="-304800"/>
            <a:chExt cx="1016000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39FBC-1857-8F7B-F8C9-F15F6FF02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4288656" y="-3048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07918B-4744-5D30-7C32-042063633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4796656" y="-3048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145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1599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59AE06-965C-4473-FB04-C86CE03F6B40}"/>
              </a:ext>
            </a:extLst>
          </p:cNvPr>
          <p:cNvGrpSpPr/>
          <p:nvPr userDrawn="1"/>
        </p:nvGrpSpPr>
        <p:grpSpPr>
          <a:xfrm>
            <a:off x="6350001" y="508000"/>
            <a:ext cx="1518834" cy="508000"/>
            <a:chOff x="6350001" y="508000"/>
            <a:chExt cx="1518834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855418" y="508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7360835" y="508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350001" y="508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914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AND SECONDARY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38276-2D7B-4DC5-32C6-4D37D1A0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6800" y="1"/>
            <a:ext cx="5335200" cy="5333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297545"/>
            <a:ext cx="5334000" cy="5841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1294" y="508000"/>
            <a:ext cx="3794307" cy="2537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6800" y="5337891"/>
            <a:ext cx="1016000" cy="1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631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649034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2000" y="-1"/>
            <a:ext cx="6350000" cy="634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10677-3721-4A8E-EB4E-39A0FE967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69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1BB5F-845F-B95C-D84D-20EECE94E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FF5977-EF39-0B52-FBE1-93549E018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794000"/>
            <a:ext cx="4318000" cy="25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2pPr>
            <a:lvl3pPr marL="914330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3pPr>
            <a:lvl4pPr marL="137149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4pPr>
            <a:lvl5pPr marL="1828663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DF17053-F691-7CD9-9849-15E8EAB4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508000"/>
            <a:ext cx="5335588" cy="53355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7BEB9-BEC6-D2C6-E276-267DB060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78000"/>
            <a:ext cx="254000" cy="1016000"/>
            <a:chOff x="0" y="1778000"/>
            <a:chExt cx="254000" cy="101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BBB2BC-F69A-ECCA-166B-787098A9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286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4675-451D-C7AB-0D0D-6DAA64F50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032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EA035D-A2B7-4CA1-AFE0-A78605822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54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813200-956B-C83B-C6A8-ED5ED5F1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1778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84207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104"/>
            <a:ext cx="3040681" cy="304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531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8F19E67-77D9-0CC0-F8A9-0AF4FEEE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71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90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6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69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07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95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0498465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19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62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93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3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1109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111772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5457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87383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94862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918524"/>
            <a:ext cx="9923105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8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8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harmonious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6">
          <p15:clr>
            <a:srgbClr val="F26B43"/>
          </p15:clr>
        </p15:guide>
        <p15:guide id="4" pos="320">
          <p15:clr>
            <a:srgbClr val="F26B43"/>
          </p15:clr>
        </p15:guide>
        <p15:guide id="5" pos="483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77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799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7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60">
          <p15:clr>
            <a:srgbClr val="F26B43"/>
          </p15:clr>
        </p15:guide>
        <p15:guide id="4" pos="320">
          <p15:clr>
            <a:srgbClr val="F26B43"/>
          </p15:clr>
        </p15:guide>
        <p15:guide id="5" pos="480">
          <p15:clr>
            <a:srgbClr val="F26B43"/>
          </p15:clr>
        </p15:guide>
        <p15:guide id="6" pos="640">
          <p15:clr>
            <a:srgbClr val="F26B43"/>
          </p15:clr>
        </p15:guide>
        <p15:guide id="7" pos="800">
          <p15:clr>
            <a:srgbClr val="F26B43"/>
          </p15:clr>
        </p15:guide>
        <p15:guide id="8" pos="960">
          <p15:clr>
            <a:srgbClr val="F26B43"/>
          </p15:clr>
        </p15:guide>
        <p15:guide id="9" pos="1120">
          <p15:clr>
            <a:srgbClr val="F26B43"/>
          </p15:clr>
        </p15:guide>
        <p15:guide id="10" pos="1280">
          <p15:clr>
            <a:srgbClr val="F26B43"/>
          </p15:clr>
        </p15:guide>
        <p15:guide id="11" pos="1440">
          <p15:clr>
            <a:srgbClr val="F26B43"/>
          </p15:clr>
        </p15:guide>
        <p15:guide id="12" pos="1600">
          <p15:clr>
            <a:srgbClr val="F26B43"/>
          </p15:clr>
        </p15:guide>
        <p15:guide id="13" pos="1760">
          <p15:clr>
            <a:srgbClr val="F26B43"/>
          </p15:clr>
        </p15:guide>
        <p15:guide id="14" pos="1920">
          <p15:clr>
            <a:srgbClr val="F26B43"/>
          </p15:clr>
        </p15:guide>
        <p15:guide id="15" pos="2080">
          <p15:clr>
            <a:srgbClr val="F26B43"/>
          </p15:clr>
        </p15:guide>
        <p15:guide id="16" pos="2240">
          <p15:clr>
            <a:srgbClr val="F26B43"/>
          </p15:clr>
        </p15:guide>
        <p15:guide id="17" pos="2400">
          <p15:clr>
            <a:srgbClr val="F26B43"/>
          </p15:clr>
        </p15:guide>
        <p15:guide id="18" pos="2560">
          <p15:clr>
            <a:srgbClr val="F26B43"/>
          </p15:clr>
        </p15:guide>
        <p15:guide id="19" pos="2720">
          <p15:clr>
            <a:srgbClr val="F26B43"/>
          </p15:clr>
        </p15:guide>
        <p15:guide id="20" pos="2880">
          <p15:clr>
            <a:srgbClr val="F26B43"/>
          </p15:clr>
        </p15:guide>
        <p15:guide id="21" pos="3040">
          <p15:clr>
            <a:srgbClr val="F26B43"/>
          </p15:clr>
        </p15:guide>
        <p15:guide id="22" pos="3200">
          <p15:clr>
            <a:srgbClr val="F26B43"/>
          </p15:clr>
        </p15:guide>
        <p15:guide id="23" pos="3360">
          <p15:clr>
            <a:srgbClr val="F26B43"/>
          </p15:clr>
        </p15:guide>
        <p15:guide id="24" pos="3520">
          <p15:clr>
            <a:srgbClr val="F26B43"/>
          </p15:clr>
        </p15:guide>
        <p15:guide id="25" pos="3680">
          <p15:clr>
            <a:srgbClr val="F26B43"/>
          </p15:clr>
        </p15:guide>
        <p15:guide id="26" pos="3840">
          <p15:clr>
            <a:srgbClr val="F26B43"/>
          </p15:clr>
        </p15:guide>
        <p15:guide id="27" pos="4000">
          <p15:clr>
            <a:srgbClr val="F26B43"/>
          </p15:clr>
        </p15:guide>
        <p15:guide id="28" pos="4160">
          <p15:clr>
            <a:srgbClr val="F26B43"/>
          </p15:clr>
        </p15:guide>
        <p15:guide id="29" pos="4320">
          <p15:clr>
            <a:srgbClr val="F26B43"/>
          </p15:clr>
        </p15:guide>
        <p15:guide id="30" pos="4480">
          <p15:clr>
            <a:srgbClr val="F26B43"/>
          </p15:clr>
        </p15:guide>
        <p15:guide id="31" pos="4640">
          <p15:clr>
            <a:srgbClr val="F26B43"/>
          </p15:clr>
        </p15:guide>
        <p15:guide id="32" pos="4800">
          <p15:clr>
            <a:srgbClr val="F26B43"/>
          </p15:clr>
        </p15:guide>
        <p15:guide id="33" pos="4960">
          <p15:clr>
            <a:srgbClr val="F26B43"/>
          </p15:clr>
        </p15:guide>
        <p15:guide id="34" pos="5120">
          <p15:clr>
            <a:srgbClr val="F26B43"/>
          </p15:clr>
        </p15:guide>
        <p15:guide id="35" pos="5280">
          <p15:clr>
            <a:srgbClr val="F26B43"/>
          </p15:clr>
        </p15:guide>
        <p15:guide id="36" pos="5440">
          <p15:clr>
            <a:srgbClr val="F26B43"/>
          </p15:clr>
        </p15:guide>
        <p15:guide id="37" pos="5600">
          <p15:clr>
            <a:srgbClr val="F26B43"/>
          </p15:clr>
        </p15:guide>
        <p15:guide id="38" pos="5760">
          <p15:clr>
            <a:srgbClr val="F26B43"/>
          </p15:clr>
        </p15:guide>
        <p15:guide id="39" pos="5920">
          <p15:clr>
            <a:srgbClr val="F26B43"/>
          </p15:clr>
        </p15:guide>
        <p15:guide id="40" pos="6080">
          <p15:clr>
            <a:srgbClr val="F26B43"/>
          </p15:clr>
        </p15:guide>
        <p15:guide id="41" pos="6240">
          <p15:clr>
            <a:srgbClr val="F26B43"/>
          </p15:clr>
        </p15:guide>
        <p15:guide id="42" pos="6400">
          <p15:clr>
            <a:srgbClr val="F26B43"/>
          </p15:clr>
        </p15:guide>
        <p15:guide id="43" pos="6560">
          <p15:clr>
            <a:srgbClr val="F26B43"/>
          </p15:clr>
        </p15:guide>
        <p15:guide id="44" pos="6720">
          <p15:clr>
            <a:srgbClr val="F26B43"/>
          </p15:clr>
        </p15:guide>
        <p15:guide id="45" pos="6880">
          <p15:clr>
            <a:srgbClr val="F26B43"/>
          </p15:clr>
        </p15:guide>
        <p15:guide id="46" pos="7040">
          <p15:clr>
            <a:srgbClr val="F26B43"/>
          </p15:clr>
        </p15:guide>
        <p15:guide id="47" pos="7200">
          <p15:clr>
            <a:srgbClr val="F26B43"/>
          </p15:clr>
        </p15:guide>
        <p15:guide id="48" pos="7360">
          <p15:clr>
            <a:srgbClr val="F26B43"/>
          </p15:clr>
        </p15:guide>
        <p15:guide id="49" pos="7520">
          <p15:clr>
            <a:srgbClr val="F26B43"/>
          </p15:clr>
        </p15:guide>
        <p15:guide id="50" orient="horz">
          <p15:clr>
            <a:srgbClr val="F26B43"/>
          </p15:clr>
        </p15:guide>
        <p15:guide id="51" orient="horz" pos="4320">
          <p15:clr>
            <a:srgbClr val="F26B43"/>
          </p15:clr>
        </p15:guide>
        <p15:guide id="52" orient="horz" pos="160">
          <p15:clr>
            <a:srgbClr val="F26B43"/>
          </p15:clr>
        </p15:guide>
        <p15:guide id="53" orient="horz" pos="320">
          <p15:clr>
            <a:srgbClr val="F26B43"/>
          </p15:clr>
        </p15:guide>
        <p15:guide id="54" orient="horz" pos="480">
          <p15:clr>
            <a:srgbClr val="F26B43"/>
          </p15:clr>
        </p15:guide>
        <p15:guide id="55" orient="horz" pos="640">
          <p15:clr>
            <a:srgbClr val="F26B43"/>
          </p15:clr>
        </p15:guide>
        <p15:guide id="56" orient="horz" pos="800">
          <p15:clr>
            <a:srgbClr val="F26B43"/>
          </p15:clr>
        </p15:guide>
        <p15:guide id="57" orient="horz" pos="960">
          <p15:clr>
            <a:srgbClr val="F26B43"/>
          </p15:clr>
        </p15:guide>
        <p15:guide id="58" orient="horz" pos="1120">
          <p15:clr>
            <a:srgbClr val="F26B43"/>
          </p15:clr>
        </p15:guide>
        <p15:guide id="59" orient="horz" pos="1280">
          <p15:clr>
            <a:srgbClr val="F26B43"/>
          </p15:clr>
        </p15:guide>
        <p15:guide id="60" orient="horz" pos="1440">
          <p15:clr>
            <a:srgbClr val="F26B43"/>
          </p15:clr>
        </p15:guide>
        <p15:guide id="61" orient="horz" pos="1600">
          <p15:clr>
            <a:srgbClr val="F26B43"/>
          </p15:clr>
        </p15:guide>
        <p15:guide id="62" orient="horz" pos="1760">
          <p15:clr>
            <a:srgbClr val="F26B43"/>
          </p15:clr>
        </p15:guide>
        <p15:guide id="63" orient="horz" pos="1920">
          <p15:clr>
            <a:srgbClr val="F26B43"/>
          </p15:clr>
        </p15:guide>
        <p15:guide id="64" orient="horz" pos="2080">
          <p15:clr>
            <a:srgbClr val="F26B43"/>
          </p15:clr>
        </p15:guide>
        <p15:guide id="65" orient="horz" pos="2240">
          <p15:clr>
            <a:srgbClr val="F26B43"/>
          </p15:clr>
        </p15:guide>
        <p15:guide id="66" orient="horz" pos="2400">
          <p15:clr>
            <a:srgbClr val="F26B43"/>
          </p15:clr>
        </p15:guide>
        <p15:guide id="67" orient="horz" pos="2560">
          <p15:clr>
            <a:srgbClr val="F26B43"/>
          </p15:clr>
        </p15:guide>
        <p15:guide id="68" orient="horz" pos="2720">
          <p15:clr>
            <a:srgbClr val="F26B43"/>
          </p15:clr>
        </p15:guide>
        <p15:guide id="69" orient="horz" pos="2880">
          <p15:clr>
            <a:srgbClr val="F26B43"/>
          </p15:clr>
        </p15:guide>
        <p15:guide id="70" orient="horz" pos="3040">
          <p15:clr>
            <a:srgbClr val="F26B43"/>
          </p15:clr>
        </p15:guide>
        <p15:guide id="71" orient="horz" pos="3200">
          <p15:clr>
            <a:srgbClr val="F26B43"/>
          </p15:clr>
        </p15:guide>
        <p15:guide id="72" orient="horz" pos="3360">
          <p15:clr>
            <a:srgbClr val="F26B43"/>
          </p15:clr>
        </p15:guide>
        <p15:guide id="73" orient="horz" pos="3520">
          <p15:clr>
            <a:srgbClr val="F26B43"/>
          </p15:clr>
        </p15:guide>
        <p15:guide id="74" orient="horz" pos="3680">
          <p15:clr>
            <a:srgbClr val="F26B43"/>
          </p15:clr>
        </p15:guide>
        <p15:guide id="75" orient="horz" pos="3840">
          <p15:clr>
            <a:srgbClr val="F26B43"/>
          </p15:clr>
        </p15:guide>
        <p15:guide id="76" orient="horz" pos="4000">
          <p15:clr>
            <a:srgbClr val="F26B43"/>
          </p15:clr>
        </p15:guide>
        <p15:guide id="77" orient="horz" pos="4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79.png"/><Relationship Id="rId12" Type="http://schemas.openxmlformats.org/officeDocument/2006/relationships/image" Target="../media/image86.svg"/><Relationship Id="rId2" Type="http://schemas.openxmlformats.org/officeDocument/2006/relationships/image" Target="../media/image89.jpeg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2.jpe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image" Target="../media/image97.png"/><Relationship Id="rId10" Type="http://schemas.openxmlformats.org/officeDocument/2006/relationships/image" Target="../media/image94.svg"/><Relationship Id="rId4" Type="http://schemas.openxmlformats.org/officeDocument/2006/relationships/image" Target="../media/image91.svg"/><Relationship Id="rId9" Type="http://schemas.openxmlformats.org/officeDocument/2006/relationships/image" Target="../media/image93.png"/><Relationship Id="rId14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05.png"/><Relationship Id="rId18" Type="http://schemas.openxmlformats.org/officeDocument/2006/relationships/image" Target="../media/image86.svg"/><Relationship Id="rId3" Type="http://schemas.openxmlformats.org/officeDocument/2006/relationships/image" Target="../media/image90.png"/><Relationship Id="rId7" Type="http://schemas.openxmlformats.org/officeDocument/2006/relationships/image" Target="../media/image79.png"/><Relationship Id="rId12" Type="http://schemas.openxmlformats.org/officeDocument/2006/relationships/image" Target="../media/image104.svg"/><Relationship Id="rId17" Type="http://schemas.openxmlformats.org/officeDocument/2006/relationships/image" Target="../media/image85.png"/><Relationship Id="rId2" Type="http://schemas.openxmlformats.org/officeDocument/2006/relationships/image" Target="../media/image78.jpeg"/><Relationship Id="rId16" Type="http://schemas.openxmlformats.org/officeDocument/2006/relationships/image" Target="../media/image108.svg"/><Relationship Id="rId20" Type="http://schemas.openxmlformats.org/officeDocument/2006/relationships/image" Target="../media/image110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0.svg"/><Relationship Id="rId11" Type="http://schemas.openxmlformats.org/officeDocument/2006/relationships/image" Target="../media/image103.png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19" Type="http://schemas.openxmlformats.org/officeDocument/2006/relationships/image" Target="../media/image109.png"/><Relationship Id="rId4" Type="http://schemas.openxmlformats.org/officeDocument/2006/relationships/image" Target="../media/image91.sv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18" Type="http://schemas.openxmlformats.org/officeDocument/2006/relationships/image" Target="../media/image86.svg"/><Relationship Id="rId3" Type="http://schemas.openxmlformats.org/officeDocument/2006/relationships/image" Target="../media/image101.png"/><Relationship Id="rId21" Type="http://schemas.openxmlformats.org/officeDocument/2006/relationships/image" Target="../media/image121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85.png"/><Relationship Id="rId2" Type="http://schemas.openxmlformats.org/officeDocument/2006/relationships/image" Target="../media/image89.jpeg"/><Relationship Id="rId16" Type="http://schemas.openxmlformats.org/officeDocument/2006/relationships/image" Target="../media/image80.sv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79.png"/><Relationship Id="rId10" Type="http://schemas.openxmlformats.org/officeDocument/2006/relationships/image" Target="../media/image116.svg"/><Relationship Id="rId19" Type="http://schemas.openxmlformats.org/officeDocument/2006/relationships/image" Target="../media/image97.png"/><Relationship Id="rId4" Type="http://schemas.openxmlformats.org/officeDocument/2006/relationships/image" Target="../media/image102.sv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Relationship Id="rId22" Type="http://schemas.openxmlformats.org/officeDocument/2006/relationships/image" Target="../media/image1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109.png"/><Relationship Id="rId7" Type="http://schemas.openxmlformats.org/officeDocument/2006/relationships/image" Target="../media/image79.png"/><Relationship Id="rId12" Type="http://schemas.openxmlformats.org/officeDocument/2006/relationships/image" Target="../media/image126.svg"/><Relationship Id="rId2" Type="http://schemas.openxmlformats.org/officeDocument/2006/relationships/image" Target="../media/image78.jpeg"/><Relationship Id="rId16" Type="http://schemas.openxmlformats.org/officeDocument/2006/relationships/image" Target="../media/image128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1.svg"/><Relationship Id="rId11" Type="http://schemas.openxmlformats.org/officeDocument/2006/relationships/image" Target="../media/image125.png"/><Relationship Id="rId5" Type="http://schemas.openxmlformats.org/officeDocument/2006/relationships/image" Target="../media/image90.png"/><Relationship Id="rId15" Type="http://schemas.openxmlformats.org/officeDocument/2006/relationships/image" Target="../media/image127.png"/><Relationship Id="rId10" Type="http://schemas.openxmlformats.org/officeDocument/2006/relationships/image" Target="../media/image124.svg"/><Relationship Id="rId4" Type="http://schemas.openxmlformats.org/officeDocument/2006/relationships/image" Target="../media/image110.svg"/><Relationship Id="rId9" Type="http://schemas.openxmlformats.org/officeDocument/2006/relationships/image" Target="../media/image123.png"/><Relationship Id="rId14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2" Type="http://schemas.openxmlformats.org/officeDocument/2006/relationships/image" Target="../media/image78.jpe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1.jpeg"/><Relationship Id="rId11" Type="http://schemas.openxmlformats.org/officeDocument/2006/relationships/image" Target="../media/image136.png"/><Relationship Id="rId5" Type="http://schemas.openxmlformats.org/officeDocument/2006/relationships/image" Target="../media/image81.png"/><Relationship Id="rId15" Type="http://schemas.openxmlformats.org/officeDocument/2006/relationships/image" Target="../media/image85.png"/><Relationship Id="rId10" Type="http://schemas.openxmlformats.org/officeDocument/2006/relationships/image" Target="../media/image135.svg"/><Relationship Id="rId4" Type="http://schemas.openxmlformats.org/officeDocument/2006/relationships/image" Target="../media/image130.svg"/><Relationship Id="rId9" Type="http://schemas.openxmlformats.org/officeDocument/2006/relationships/image" Target="../media/image134.png"/><Relationship Id="rId14" Type="http://schemas.openxmlformats.org/officeDocument/2006/relationships/image" Target="../media/image13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iki.geant.org/x/igA2L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45E650-A7C9-7941-B8C1-9EB62BC38C2F}"/>
              </a:ext>
            </a:extLst>
          </p:cNvPr>
          <p:cNvSpPr/>
          <p:nvPr/>
        </p:nvSpPr>
        <p:spPr>
          <a:xfrm>
            <a:off x="0" y="-22302"/>
            <a:ext cx="12192000" cy="6880302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D1AD-FF15-244B-B225-8E5849DDC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t="59824" r="48602" b="12294"/>
          <a:stretch/>
        </p:blipFill>
        <p:spPr>
          <a:xfrm>
            <a:off x="758952" y="-22303"/>
            <a:ext cx="11433048" cy="6880303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334458" y="2382641"/>
            <a:ext cx="8703318" cy="1157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Community Hub “Twinning for Collaboration”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1255494" y="2952079"/>
            <a:ext cx="6753726" cy="7322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baseline="0" dirty="0">
              <a:solidFill>
                <a:schemeClr val="bg1"/>
              </a:solidFill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BF97B6D9-9532-6C4C-BD89-9525855C36B1}"/>
              </a:ext>
            </a:extLst>
          </p:cNvPr>
          <p:cNvSpPr txBox="1">
            <a:spLocks/>
          </p:cNvSpPr>
          <p:nvPr/>
        </p:nvSpPr>
        <p:spPr>
          <a:xfrm>
            <a:off x="1255494" y="5375228"/>
            <a:ext cx="5467827" cy="42767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43785A-8D1E-5E45-A546-B39D79C6B86B}"/>
              </a:ext>
            </a:extLst>
          </p:cNvPr>
          <p:cNvSpPr txBox="1">
            <a:spLocks/>
          </p:cNvSpPr>
          <p:nvPr/>
        </p:nvSpPr>
        <p:spPr>
          <a:xfrm>
            <a:off x="1353030" y="4128597"/>
            <a:ext cx="6735154" cy="375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TNC 2025	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Brighton, UK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BC38CC2-CCC6-D74A-2967-EC9D696CC3AC}"/>
              </a:ext>
            </a:extLst>
          </p:cNvPr>
          <p:cNvSpPr txBox="1">
            <a:spLocks/>
          </p:cNvSpPr>
          <p:nvPr/>
        </p:nvSpPr>
        <p:spPr>
          <a:xfrm>
            <a:off x="1353030" y="5231134"/>
            <a:ext cx="5003271" cy="428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Thursday,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June 2025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1357448-EBC3-461C-8E24-304603B9086D}"/>
              </a:ext>
            </a:extLst>
          </p:cNvPr>
          <p:cNvSpPr txBox="1">
            <a:spLocks/>
          </p:cNvSpPr>
          <p:nvPr/>
        </p:nvSpPr>
        <p:spPr>
          <a:xfrm>
            <a:off x="1353030" y="3632545"/>
            <a:ext cx="9250119" cy="375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Dr. Leonie Schäfer (DFN) – Chair of the </a:t>
            </a:r>
            <a:r>
              <a:rPr lang="en-US" sz="2400" dirty="0">
                <a:solidFill>
                  <a:schemeClr val="bg1"/>
                </a:solidFill>
              </a:rPr>
              <a:t>GÉANT Twinning </a:t>
            </a:r>
            <a:r>
              <a:rPr lang="en-US" sz="2400" dirty="0" err="1">
                <a:solidFill>
                  <a:schemeClr val="bg1"/>
                </a:solidFill>
              </a:rPr>
              <a:t>Programme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endParaRPr lang="en-GB" sz="24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0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740582-6037-4B1B-A49F-8C001F6F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077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82DEE7B-A811-4C63-8979-F31021329E29}"/>
              </a:ext>
            </a:extLst>
          </p:cNvPr>
          <p:cNvGrpSpPr/>
          <p:nvPr/>
        </p:nvGrpSpPr>
        <p:grpSpPr>
          <a:xfrm>
            <a:off x="506144" y="329825"/>
            <a:ext cx="11043907" cy="6239947"/>
            <a:chOff x="506144" y="329825"/>
            <a:chExt cx="11043907" cy="6239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Picture 36" descr="A skull with horns in the dirt&#10;&#10;AI-generated content may be incorrect.">
              <a:extLst>
                <a:ext uri="{FF2B5EF4-FFF2-40B4-BE49-F238E27FC236}">
                  <a16:creationId xmlns:a16="http://schemas.microsoft.com/office/drawing/2014/main" id="{B4CD90B5-9508-D31F-DD4C-2DDD0EB44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798" y="2195226"/>
              <a:ext cx="1496024" cy="1994699"/>
            </a:xfrm>
            <a:prstGeom prst="rect">
              <a:avLst/>
            </a:prstGeom>
          </p:spPr>
        </p:pic>
        <p:pic>
          <p:nvPicPr>
            <p:cNvPr id="33" name="Picture 32" descr="A lion lying in the grass&#10;&#10;AI-generated content may be incorrect.">
              <a:extLst>
                <a:ext uri="{FF2B5EF4-FFF2-40B4-BE49-F238E27FC236}">
                  <a16:creationId xmlns:a16="http://schemas.microsoft.com/office/drawing/2014/main" id="{D5548A28-4A3D-4476-5C75-C98BBF870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136" y="1640505"/>
              <a:ext cx="2395433" cy="3193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0DE1C1-2B33-3E6B-2837-D89A1D087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066" y="329825"/>
              <a:ext cx="3090667" cy="2161808"/>
            </a:xfrm>
            <a:prstGeom prst="rect">
              <a:avLst/>
            </a:prstGeom>
          </p:spPr>
        </p:pic>
        <p:pic>
          <p:nvPicPr>
            <p:cNvPr id="14" name="Picture 13" descr="A group of people standing together&#10;&#10;AI-generated content may be incorrect.">
              <a:extLst>
                <a:ext uri="{FF2B5EF4-FFF2-40B4-BE49-F238E27FC236}">
                  <a16:creationId xmlns:a16="http://schemas.microsoft.com/office/drawing/2014/main" id="{C56A3F80-C83E-F4EF-87B4-44B5565CE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72382" y="2442653"/>
              <a:ext cx="3524573" cy="1983822"/>
            </a:xfrm>
            <a:prstGeom prst="rect">
              <a:avLst/>
            </a:prstGeom>
          </p:spPr>
        </p:pic>
        <p:pic>
          <p:nvPicPr>
            <p:cNvPr id="16" name="Picture 15" descr="A group of people sitting on grass with laptops&#10;&#10;AI-generated content may be incorrect.">
              <a:extLst>
                <a:ext uri="{FF2B5EF4-FFF2-40B4-BE49-F238E27FC236}">
                  <a16:creationId xmlns:a16="http://schemas.microsoft.com/office/drawing/2014/main" id="{B07D8CA6-61A3-2494-938F-9ED14EDC9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090338" y="467961"/>
              <a:ext cx="1888792" cy="2518389"/>
            </a:xfrm>
            <a:prstGeom prst="rect">
              <a:avLst/>
            </a:prstGeom>
          </p:spPr>
        </p:pic>
        <p:pic>
          <p:nvPicPr>
            <p:cNvPr id="18" name="Picture 17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3F52A643-D5B1-6F2C-3A03-5044B0C6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0969" y="2442653"/>
              <a:ext cx="1621356" cy="2161808"/>
            </a:xfrm>
            <a:prstGeom prst="rect">
              <a:avLst/>
            </a:prstGeom>
          </p:spPr>
        </p:pic>
        <p:pic>
          <p:nvPicPr>
            <p:cNvPr id="22" name="Picture 21" descr="A group of men standing on stairs&#10;&#10;AI-generated content may be incorrect.">
              <a:extLst>
                <a:ext uri="{FF2B5EF4-FFF2-40B4-BE49-F238E27FC236}">
                  <a16:creationId xmlns:a16="http://schemas.microsoft.com/office/drawing/2014/main" id="{3B1289C3-BC90-8E5D-3F06-4ED14DB9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6595" y="4269823"/>
              <a:ext cx="3240360" cy="182270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782529A-5ED0-A396-37B7-A3644AA8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131" b="38632"/>
            <a:stretch/>
          </p:blipFill>
          <p:spPr>
            <a:xfrm>
              <a:off x="5967676" y="582672"/>
              <a:ext cx="2727707" cy="190896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7CC5A3-3E41-9FB1-45D8-1D5DCC9C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158"/>
            <a:stretch/>
          </p:blipFill>
          <p:spPr>
            <a:xfrm>
              <a:off x="6209099" y="4058287"/>
              <a:ext cx="1442353" cy="2406154"/>
            </a:xfrm>
            <a:prstGeom prst="rect">
              <a:avLst/>
            </a:prstGeom>
          </p:spPr>
        </p:pic>
        <p:pic>
          <p:nvPicPr>
            <p:cNvPr id="35" name="Picture 34" descr="A group of men standing in front of a building&#10;&#10;AI-generated content may be incorrect.">
              <a:extLst>
                <a:ext uri="{FF2B5EF4-FFF2-40B4-BE49-F238E27FC236}">
                  <a16:creationId xmlns:a16="http://schemas.microsoft.com/office/drawing/2014/main" id="{0329C73C-3AD7-5EAB-A894-F5BB9D168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3079" y="2430824"/>
              <a:ext cx="2031339" cy="1523504"/>
            </a:xfrm>
            <a:prstGeom prst="rect">
              <a:avLst/>
            </a:prstGeom>
          </p:spPr>
        </p:pic>
        <p:pic>
          <p:nvPicPr>
            <p:cNvPr id="31" name="Picture 30" descr="A group of men sitting at a desk with laptops&#10;&#10;AI-generated content may be incorrect.">
              <a:extLst>
                <a:ext uri="{FF2B5EF4-FFF2-40B4-BE49-F238E27FC236}">
                  <a16:creationId xmlns:a16="http://schemas.microsoft.com/office/drawing/2014/main" id="{00A7EA20-070A-DFA3-61D7-8B1E1312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44" y="3952955"/>
              <a:ext cx="3489089" cy="2616817"/>
            </a:xfrm>
            <a:prstGeom prst="rect">
              <a:avLst/>
            </a:prstGeom>
          </p:spPr>
        </p:pic>
        <p:pic>
          <p:nvPicPr>
            <p:cNvPr id="20" name="Picture 19" descr="A group of people standing on stairs&#10;&#10;AI-generated content may be incorrect.">
              <a:extLst>
                <a:ext uri="{FF2B5EF4-FFF2-40B4-BE49-F238E27FC236}">
                  <a16:creationId xmlns:a16="http://schemas.microsoft.com/office/drawing/2014/main" id="{837C1ECA-EF7F-7D30-1ACD-DE1A7CF55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3539" y="916112"/>
              <a:ext cx="3046512" cy="1713663"/>
            </a:xfrm>
            <a:prstGeom prst="rect">
              <a:avLst/>
            </a:prstGeom>
          </p:spPr>
        </p:pic>
        <p:pic>
          <p:nvPicPr>
            <p:cNvPr id="29" name="Picture 28" descr="Medium shot of kids sitting at a table&#10;&#10;AI-generated content may be incorrect.">
              <a:extLst>
                <a:ext uri="{FF2B5EF4-FFF2-40B4-BE49-F238E27FC236}">
                  <a16:creationId xmlns:a16="http://schemas.microsoft.com/office/drawing/2014/main" id="{369B378C-242E-AA12-8DE0-741F9B5CB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107" b="14600"/>
            <a:stretch/>
          </p:blipFill>
          <p:spPr>
            <a:xfrm>
              <a:off x="3743508" y="4194146"/>
              <a:ext cx="2521841" cy="2161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20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1FD4-A029-4FB4-6EC3-FB680C11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09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4A3D6-E32D-CB94-31C6-C77735E7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DF0F-2F8A-C441-8288-509F990D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are big fans of the Twinning </a:t>
            </a:r>
            <a:r>
              <a:rPr lang="en-US" dirty="0" err="1"/>
              <a:t>Programme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72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30070-1B73-8D83-2A45-BDF2FA77143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David Patterson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009352-E1B9-0A04-1EC4-3F969F6A810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Head of International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2B88E9-21CC-700C-E45D-6B722151E6C8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david.patterson@jisc.ac.uk</a:t>
            </a:r>
            <a:endParaRPr lang="en-GB" dirty="0"/>
          </a:p>
        </p:txBody>
      </p:sp>
      <p:pic>
        <p:nvPicPr>
          <p:cNvPr id="4" name="Picture 3" descr="A bird on a branch&#10;&#10;AI-generated content may be incorrect.">
            <a:extLst>
              <a:ext uri="{FF2B5EF4-FFF2-40B4-BE49-F238E27FC236}">
                <a16:creationId xmlns:a16="http://schemas.microsoft.com/office/drawing/2014/main" id="{2563DA1B-4086-3843-BA1A-7D601BE1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61" b="14674"/>
          <a:stretch/>
        </p:blipFill>
        <p:spPr>
          <a:xfrm>
            <a:off x="6856191" y="-180473"/>
            <a:ext cx="5328275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0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7341" y="2930497"/>
            <a:ext cx="2572683" cy="2228587"/>
          </a:xfrm>
          <a:custGeom>
            <a:avLst/>
            <a:gdLst/>
            <a:ahLst/>
            <a:cxnLst/>
            <a:rect l="l" t="t" r="r" b="b"/>
            <a:pathLst>
              <a:path w="3859024" h="3342880">
                <a:moveTo>
                  <a:pt x="0" y="0"/>
                </a:moveTo>
                <a:lnTo>
                  <a:pt x="3859025" y="0"/>
                </a:lnTo>
                <a:lnTo>
                  <a:pt x="3859025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03613" y="1261223"/>
            <a:ext cx="6705450" cy="5838915"/>
            <a:chOff x="0" y="0"/>
            <a:chExt cx="802162" cy="698500"/>
          </a:xfrm>
        </p:grpSpPr>
        <p:sp>
          <p:nvSpPr>
            <p:cNvPr id="5" name="Freeform 5"/>
            <p:cNvSpPr/>
            <p:nvPr/>
          </p:nvSpPr>
          <p:spPr>
            <a:xfrm>
              <a:off x="5025" y="0"/>
              <a:ext cx="792111" cy="698500"/>
            </a:xfrm>
            <a:custGeom>
              <a:avLst/>
              <a:gdLst/>
              <a:ahLst/>
              <a:cxnLst/>
              <a:rect l="l" t="t" r="r" b="b"/>
              <a:pathLst>
                <a:path w="792111" h="698500">
                  <a:moveTo>
                    <a:pt x="783976" y="371870"/>
                  </a:moveTo>
                  <a:lnTo>
                    <a:pt x="607098" y="675880"/>
                  </a:lnTo>
                  <a:cubicBezTo>
                    <a:pt x="598950" y="689884"/>
                    <a:pt x="583969" y="698500"/>
                    <a:pt x="567767" y="698500"/>
                  </a:cubicBezTo>
                  <a:lnTo>
                    <a:pt x="224345" y="698500"/>
                  </a:lnTo>
                  <a:cubicBezTo>
                    <a:pt x="208143" y="698500"/>
                    <a:pt x="193162" y="689884"/>
                    <a:pt x="185014" y="675880"/>
                  </a:cubicBezTo>
                  <a:lnTo>
                    <a:pt x="8136" y="371870"/>
                  </a:lnTo>
                  <a:cubicBezTo>
                    <a:pt x="0" y="357887"/>
                    <a:pt x="0" y="340613"/>
                    <a:pt x="8136" y="326630"/>
                  </a:cubicBezTo>
                  <a:lnTo>
                    <a:pt x="185014" y="22620"/>
                  </a:lnTo>
                  <a:cubicBezTo>
                    <a:pt x="193162" y="8616"/>
                    <a:pt x="208143" y="0"/>
                    <a:pt x="224345" y="0"/>
                  </a:cubicBezTo>
                  <a:lnTo>
                    <a:pt x="567767" y="0"/>
                  </a:lnTo>
                  <a:cubicBezTo>
                    <a:pt x="583969" y="0"/>
                    <a:pt x="598950" y="8616"/>
                    <a:pt x="607098" y="22620"/>
                  </a:cubicBezTo>
                  <a:lnTo>
                    <a:pt x="783976" y="326630"/>
                  </a:lnTo>
                  <a:cubicBezTo>
                    <a:pt x="792112" y="340613"/>
                    <a:pt x="792112" y="357887"/>
                    <a:pt x="783976" y="371870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47625"/>
              <a:ext cx="573562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83700" y="-2197968"/>
            <a:ext cx="5703416" cy="3125343"/>
            <a:chOff x="0" y="0"/>
            <a:chExt cx="999749" cy="547840"/>
          </a:xfrm>
        </p:grpSpPr>
        <p:sp>
          <p:nvSpPr>
            <p:cNvPr id="8" name="Freeform 8"/>
            <p:cNvSpPr/>
            <p:nvPr/>
          </p:nvSpPr>
          <p:spPr>
            <a:xfrm>
              <a:off x="3284" y="0"/>
              <a:ext cx="993180" cy="547840"/>
            </a:xfrm>
            <a:custGeom>
              <a:avLst/>
              <a:gdLst/>
              <a:ahLst/>
              <a:cxnLst/>
              <a:rect l="l" t="t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033599" y="4609529"/>
            <a:ext cx="5703416" cy="3125343"/>
            <a:chOff x="0" y="0"/>
            <a:chExt cx="999749" cy="547840"/>
          </a:xfrm>
        </p:grpSpPr>
        <p:sp>
          <p:nvSpPr>
            <p:cNvPr id="11" name="Freeform 11"/>
            <p:cNvSpPr/>
            <p:nvPr/>
          </p:nvSpPr>
          <p:spPr>
            <a:xfrm>
              <a:off x="3284" y="0"/>
              <a:ext cx="993180" cy="547840"/>
            </a:xfrm>
            <a:custGeom>
              <a:avLst/>
              <a:gdLst/>
              <a:ahLst/>
              <a:cxnLst/>
              <a:rect l="l" t="t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63682" y="-550753"/>
            <a:ext cx="7001953" cy="6017303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360256" y="5270046"/>
            <a:ext cx="9147372" cy="3984837"/>
            <a:chOff x="0" y="0"/>
            <a:chExt cx="1603438" cy="698500"/>
          </a:xfrm>
        </p:grpSpPr>
        <p:sp>
          <p:nvSpPr>
            <p:cNvPr id="17" name="Freeform 17"/>
            <p:cNvSpPr/>
            <p:nvPr/>
          </p:nvSpPr>
          <p:spPr>
            <a:xfrm>
              <a:off x="3684" y="0"/>
              <a:ext cx="1596070" cy="698500"/>
            </a:xfrm>
            <a:custGeom>
              <a:avLst/>
              <a:gdLst/>
              <a:ahLst/>
              <a:cxnLst/>
              <a:rect l="l" t="t" r="r" b="b"/>
              <a:pathLst>
                <a:path w="1596070" h="698500">
                  <a:moveTo>
                    <a:pt x="1590107" y="365832"/>
                  </a:moveTo>
                  <a:lnTo>
                    <a:pt x="1406202" y="681918"/>
                  </a:lnTo>
                  <a:cubicBezTo>
                    <a:pt x="1400229" y="692184"/>
                    <a:pt x="1389247" y="698500"/>
                    <a:pt x="1377370" y="698500"/>
                  </a:cubicBezTo>
                  <a:lnTo>
                    <a:pt x="218700" y="698500"/>
                  </a:lnTo>
                  <a:cubicBezTo>
                    <a:pt x="206823" y="698500"/>
                    <a:pt x="195841" y="692184"/>
                    <a:pt x="189868" y="681918"/>
                  </a:cubicBezTo>
                  <a:lnTo>
                    <a:pt x="5964" y="365832"/>
                  </a:lnTo>
                  <a:cubicBezTo>
                    <a:pt x="0" y="355582"/>
                    <a:pt x="0" y="342918"/>
                    <a:pt x="5964" y="332668"/>
                  </a:cubicBezTo>
                  <a:lnTo>
                    <a:pt x="189868" y="16582"/>
                  </a:lnTo>
                  <a:cubicBezTo>
                    <a:pt x="195841" y="6316"/>
                    <a:pt x="206823" y="0"/>
                    <a:pt x="218700" y="0"/>
                  </a:cubicBezTo>
                  <a:lnTo>
                    <a:pt x="1377370" y="0"/>
                  </a:lnTo>
                  <a:cubicBezTo>
                    <a:pt x="1389247" y="0"/>
                    <a:pt x="1400229" y="6316"/>
                    <a:pt x="1406202" y="16582"/>
                  </a:cubicBezTo>
                  <a:lnTo>
                    <a:pt x="1590107" y="332668"/>
                  </a:lnTo>
                  <a:cubicBezTo>
                    <a:pt x="1596070" y="342918"/>
                    <a:pt x="1596070" y="355582"/>
                    <a:pt x="1590107" y="365832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47625"/>
              <a:ext cx="1374838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422691" y="-2849443"/>
            <a:ext cx="8623939" cy="3984837"/>
            <a:chOff x="0" y="0"/>
            <a:chExt cx="1511686" cy="698500"/>
          </a:xfrm>
        </p:grpSpPr>
        <p:sp>
          <p:nvSpPr>
            <p:cNvPr id="20" name="Freeform 20"/>
            <p:cNvSpPr/>
            <p:nvPr/>
          </p:nvSpPr>
          <p:spPr>
            <a:xfrm>
              <a:off x="3907" y="0"/>
              <a:ext cx="1503871" cy="698500"/>
            </a:xfrm>
            <a:custGeom>
              <a:avLst/>
              <a:gdLst/>
              <a:ahLst/>
              <a:cxnLst/>
              <a:rect l="l" t="t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3827403">
            <a:off x="6576693" y="3124364"/>
            <a:ext cx="4186363" cy="1073838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04290" y="-550753"/>
            <a:ext cx="6773294" cy="5820799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5268" y="0"/>
              <a:ext cx="802265" cy="698500"/>
            </a:xfrm>
            <a:custGeom>
              <a:avLst/>
              <a:gdLst/>
              <a:ahLst/>
              <a:cxnLst/>
              <a:rect l="l" t="t" r="r" b="b"/>
              <a:pathLst>
                <a:path w="802265" h="698500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6"/>
              <a:stretch>
                <a:fillRect l="-15566" r="-15566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7503884" y="2169774"/>
            <a:ext cx="3119599" cy="2866913"/>
            <a:chOff x="0" y="0"/>
            <a:chExt cx="6239199" cy="573382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539163"/>
              <a:ext cx="4633407" cy="3981834"/>
              <a:chOff x="0" y="0"/>
              <a:chExt cx="812800" cy="6985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3850" y="0"/>
                <a:ext cx="8051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5100" h="698500">
                    <a:moveTo>
                      <a:pt x="798867" y="366581"/>
                    </a:moveTo>
                    <a:lnTo>
                      <a:pt x="615833" y="681169"/>
                    </a:lnTo>
                    <a:cubicBezTo>
                      <a:pt x="609591" y="691899"/>
                      <a:pt x="598113" y="698500"/>
                      <a:pt x="585699" y="698500"/>
                    </a:cubicBezTo>
                    <a:lnTo>
                      <a:pt x="219401" y="698500"/>
                    </a:lnTo>
                    <a:cubicBezTo>
                      <a:pt x="206987" y="698500"/>
                      <a:pt x="195509" y="691899"/>
                      <a:pt x="189267" y="681169"/>
                    </a:cubicBezTo>
                    <a:lnTo>
                      <a:pt x="6233" y="366581"/>
                    </a:lnTo>
                    <a:cubicBezTo>
                      <a:pt x="0" y="355868"/>
                      <a:pt x="0" y="342632"/>
                      <a:pt x="6233" y="331919"/>
                    </a:cubicBezTo>
                    <a:lnTo>
                      <a:pt x="189267" y="17331"/>
                    </a:lnTo>
                    <a:cubicBezTo>
                      <a:pt x="195509" y="6601"/>
                      <a:pt x="206987" y="0"/>
                      <a:pt x="219401" y="0"/>
                    </a:cubicBezTo>
                    <a:lnTo>
                      <a:pt x="585699" y="0"/>
                    </a:lnTo>
                    <a:cubicBezTo>
                      <a:pt x="598113" y="0"/>
                      <a:pt x="609591" y="6601"/>
                      <a:pt x="615833" y="17331"/>
                    </a:cubicBezTo>
                    <a:lnTo>
                      <a:pt x="798867" y="331919"/>
                    </a:lnTo>
                    <a:cubicBezTo>
                      <a:pt x="805100" y="342632"/>
                      <a:pt x="805100" y="355868"/>
                      <a:pt x="798867" y="36658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3027615" y="0"/>
              <a:ext cx="3211584" cy="2759955"/>
              <a:chOff x="0" y="0"/>
              <a:chExt cx="812800" cy="6985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5555" y="0"/>
                <a:ext cx="80169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1690" h="698500">
                    <a:moveTo>
                      <a:pt x="792698" y="374253"/>
                    </a:moveTo>
                    <a:lnTo>
                      <a:pt x="618592" y="673497"/>
                    </a:lnTo>
                    <a:cubicBezTo>
                      <a:pt x="609586" y="688977"/>
                      <a:pt x="593027" y="698500"/>
                      <a:pt x="575118" y="698500"/>
                    </a:cubicBezTo>
                    <a:lnTo>
                      <a:pt x="226572" y="698500"/>
                    </a:lnTo>
                    <a:cubicBezTo>
                      <a:pt x="208663" y="698500"/>
                      <a:pt x="192104" y="688977"/>
                      <a:pt x="183098" y="673497"/>
                    </a:cubicBezTo>
                    <a:lnTo>
                      <a:pt x="8992" y="374253"/>
                    </a:lnTo>
                    <a:cubicBezTo>
                      <a:pt x="0" y="358797"/>
                      <a:pt x="0" y="339703"/>
                      <a:pt x="8992" y="324247"/>
                    </a:cubicBezTo>
                    <a:lnTo>
                      <a:pt x="183098" y="25003"/>
                    </a:lnTo>
                    <a:cubicBezTo>
                      <a:pt x="192104" y="9523"/>
                      <a:pt x="208663" y="0"/>
                      <a:pt x="226572" y="0"/>
                    </a:cubicBezTo>
                    <a:lnTo>
                      <a:pt x="575118" y="0"/>
                    </a:lnTo>
                    <a:cubicBezTo>
                      <a:pt x="593027" y="0"/>
                      <a:pt x="609586" y="9523"/>
                      <a:pt x="618592" y="25003"/>
                    </a:cubicBezTo>
                    <a:lnTo>
                      <a:pt x="792698" y="324247"/>
                    </a:lnTo>
                    <a:cubicBezTo>
                      <a:pt x="801690" y="339703"/>
                      <a:pt x="801690" y="358797"/>
                      <a:pt x="792698" y="37425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3622127" y="3484778"/>
              <a:ext cx="2617073" cy="2249047"/>
              <a:chOff x="0" y="0"/>
              <a:chExt cx="812800" cy="6985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6817" y="0"/>
                <a:ext cx="799167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9167" h="698500">
                    <a:moveTo>
                      <a:pt x="788131" y="379933"/>
                    </a:moveTo>
                    <a:lnTo>
                      <a:pt x="620635" y="667817"/>
                    </a:lnTo>
                    <a:cubicBezTo>
                      <a:pt x="609582" y="686813"/>
                      <a:pt x="589262" y="698500"/>
                      <a:pt x="567284" y="698500"/>
                    </a:cubicBezTo>
                    <a:lnTo>
                      <a:pt x="231882" y="698500"/>
                    </a:lnTo>
                    <a:cubicBezTo>
                      <a:pt x="209904" y="698500"/>
                      <a:pt x="189584" y="686813"/>
                      <a:pt x="178531" y="667817"/>
                    </a:cubicBezTo>
                    <a:lnTo>
                      <a:pt x="11035" y="379933"/>
                    </a:lnTo>
                    <a:cubicBezTo>
                      <a:pt x="0" y="360966"/>
                      <a:pt x="0" y="337534"/>
                      <a:pt x="11035" y="318567"/>
                    </a:cubicBezTo>
                    <a:lnTo>
                      <a:pt x="178531" y="30683"/>
                    </a:lnTo>
                    <a:cubicBezTo>
                      <a:pt x="189584" y="11687"/>
                      <a:pt x="209904" y="0"/>
                      <a:pt x="231882" y="0"/>
                    </a:cubicBezTo>
                    <a:lnTo>
                      <a:pt x="567284" y="0"/>
                    </a:lnTo>
                    <a:cubicBezTo>
                      <a:pt x="589262" y="0"/>
                      <a:pt x="609582" y="11687"/>
                      <a:pt x="620635" y="30683"/>
                    </a:cubicBezTo>
                    <a:lnTo>
                      <a:pt x="788131" y="318567"/>
                    </a:lnTo>
                    <a:cubicBezTo>
                      <a:pt x="799166" y="337534"/>
                      <a:pt x="799166" y="360966"/>
                      <a:pt x="788131" y="37993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332433" y="5776383"/>
            <a:ext cx="664867" cy="541867"/>
          </a:xfrm>
          <a:custGeom>
            <a:avLst/>
            <a:gdLst/>
            <a:ahLst/>
            <a:cxnLst/>
            <a:rect l="l" t="t" r="r" b="b"/>
            <a:pathLst>
              <a:path w="997301" h="812800">
                <a:moveTo>
                  <a:pt x="0" y="0"/>
                </a:moveTo>
                <a:lnTo>
                  <a:pt x="997300" y="0"/>
                </a:lnTo>
                <a:lnTo>
                  <a:pt x="99730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006644" y="6629401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-392502" y="-265920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334548" y="3498382"/>
            <a:ext cx="2078337" cy="2078337"/>
          </a:xfrm>
          <a:custGeom>
            <a:avLst/>
            <a:gdLst/>
            <a:ahLst/>
            <a:cxnLst/>
            <a:rect l="l" t="t" r="r" b="b"/>
            <a:pathLst>
              <a:path w="3117506" h="3117506">
                <a:moveTo>
                  <a:pt x="0" y="0"/>
                </a:moveTo>
                <a:lnTo>
                  <a:pt x="3117507" y="0"/>
                </a:lnTo>
                <a:lnTo>
                  <a:pt x="3117507" y="3117507"/>
                </a:lnTo>
                <a:lnTo>
                  <a:pt x="0" y="3117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2617142" y="3313270"/>
            <a:ext cx="3155942" cy="2125425"/>
          </a:xfrm>
          <a:custGeom>
            <a:avLst/>
            <a:gdLst/>
            <a:ahLst/>
            <a:cxnLst/>
            <a:rect l="l" t="t" r="r" b="b"/>
            <a:pathLst>
              <a:path w="4733913" h="3188138">
                <a:moveTo>
                  <a:pt x="0" y="0"/>
                </a:moveTo>
                <a:lnTo>
                  <a:pt x="4733913" y="0"/>
                </a:lnTo>
                <a:lnTo>
                  <a:pt x="4733913" y="3188138"/>
                </a:lnTo>
                <a:lnTo>
                  <a:pt x="0" y="3188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8788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465294" y="1598222"/>
            <a:ext cx="5630706" cy="134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360"/>
              </a:lnSpc>
            </a:pPr>
            <a:r>
              <a:rPr lang="en-US" sz="4467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NREN TWINNING PROJECT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73524" y="3275171"/>
            <a:ext cx="4361884" cy="125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1799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LEARN-SURF Twinning Project: Enhancing NREN Service Adoption</a:t>
            </a:r>
          </a:p>
          <a:p>
            <a:pPr defTabSz="609630">
              <a:lnSpc>
                <a:spcPts val="2519"/>
              </a:lnSpc>
            </a:pPr>
            <a:endParaRPr lang="en-US" sz="1799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defTabSz="609630">
              <a:lnSpc>
                <a:spcPts val="2519"/>
              </a:lnSpc>
            </a:pPr>
            <a:endParaRPr lang="en-US" sz="1799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92502" y="5428451"/>
            <a:ext cx="5984073" cy="163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13"/>
              </a:lnSpc>
            </a:pPr>
            <a:r>
              <a:rPr lang="en-US" sz="186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Shashini Withanage </a:t>
            </a:r>
          </a:p>
          <a:p>
            <a:pPr defTabSz="609630">
              <a:lnSpc>
                <a:spcPts val="2613"/>
              </a:lnSpc>
            </a:pPr>
            <a:r>
              <a:rPr lang="en-US" sz="186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Assistant Manager - Projects &amp; Solutions, LEARN</a:t>
            </a:r>
          </a:p>
          <a:p>
            <a:pPr defTabSz="609630">
              <a:lnSpc>
                <a:spcPts val="2613"/>
              </a:lnSpc>
            </a:pPr>
            <a:endParaRPr lang="en-US" sz="1867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defTabSz="609630">
              <a:lnSpc>
                <a:spcPts val="2613"/>
              </a:lnSpc>
            </a:pPr>
            <a:r>
              <a:rPr lang="en-US" sz="1867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12th June 2025, TNC25 – Community Hub”</a:t>
            </a:r>
          </a:p>
          <a:p>
            <a:pPr algn="ctr" defTabSz="609630">
              <a:lnSpc>
                <a:spcPts val="2613"/>
              </a:lnSpc>
            </a:pPr>
            <a:endParaRPr lang="en-US" sz="1867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5813" y="2182651"/>
            <a:ext cx="7001953" cy="601730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6375169" y="6232357"/>
            <a:ext cx="2506501" cy="2221387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358943" y="2540545"/>
            <a:ext cx="2259791" cy="1776910"/>
            <a:chOff x="0" y="0"/>
            <a:chExt cx="696717" cy="547840"/>
          </a:xfrm>
        </p:grpSpPr>
        <p:sp>
          <p:nvSpPr>
            <p:cNvPr id="8" name="Freeform 8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7353578">
            <a:off x="804751" y="5609877"/>
            <a:ext cx="4186363" cy="1073838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18897" y="4613356"/>
            <a:ext cx="2486827" cy="2137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967570" y="1522251"/>
            <a:ext cx="6773294" cy="582079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5268" y="0"/>
              <a:ext cx="802265" cy="698500"/>
            </a:xfrm>
            <a:custGeom>
              <a:avLst/>
              <a:gdLst/>
              <a:ahLst/>
              <a:cxnLst/>
              <a:rect l="l" t="t" r="r" b="b"/>
              <a:pathLst>
                <a:path w="802265" h="698500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6"/>
              <a:stretch>
                <a:fillRect l="-15443" r="-15443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64199" y="316086"/>
            <a:ext cx="499622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-659067" y="-439230"/>
            <a:ext cx="1977963" cy="1713410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50336" y="6706575"/>
            <a:ext cx="900673" cy="302851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49272" y="-296246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-205640" y="-505671"/>
            <a:ext cx="1442850" cy="741264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800000" flipV="1">
            <a:off x="11035645" y="6650511"/>
            <a:ext cx="1442850" cy="741264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805724" y="862186"/>
            <a:ext cx="7715033" cy="639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5"/>
              </a:lnSpc>
            </a:pPr>
            <a:r>
              <a:rPr lang="en-US" sz="2953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LEARN-SURF Twinning Project: Enhancing NREN Service Adoption</a:t>
            </a:r>
          </a:p>
          <a:p>
            <a:pPr defTabSz="609630">
              <a:lnSpc>
                <a:spcPts val="2220"/>
              </a:lnSpc>
            </a:pPr>
            <a:endParaRPr lang="en-US" sz="2953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20206" lvl="1" indent="-210103" defTabSz="609630">
              <a:lnSpc>
                <a:spcPts val="2725"/>
              </a:lnSpc>
              <a:buFont typeface="Arial"/>
              <a:buChar char="•"/>
            </a:pPr>
            <a:r>
              <a:rPr lang="en-US" sz="1946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The LEARN-SURF Twinning Project focuses on leveraging SURF’s Life Cycle Portfolio Management Processes to increase the uptake of services offered by LEARN among its constituents</a:t>
            </a:r>
          </a:p>
          <a:p>
            <a:pPr defTabSz="609630">
              <a:lnSpc>
                <a:spcPts val="2725"/>
              </a:lnSpc>
            </a:pPr>
            <a:endParaRPr lang="en-US" sz="1946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20206" lvl="1" indent="-210103" defTabSz="609630">
              <a:lnSpc>
                <a:spcPts val="2725"/>
              </a:lnSpc>
              <a:buFont typeface="Arial"/>
              <a:buChar char="•"/>
            </a:pPr>
            <a:r>
              <a:rPr lang="en-US" sz="1946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Goal: Improve the adoption of LEARN’s services through strategic service management, marketing, and user engagement, informed by SURF’s best practices and expertise.</a:t>
            </a:r>
          </a:p>
          <a:p>
            <a:pPr defTabSz="609630">
              <a:lnSpc>
                <a:spcPts val="2725"/>
              </a:lnSpc>
            </a:pPr>
            <a:endParaRPr lang="en-US" sz="1946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20206" lvl="1" indent="-210103" defTabSz="609630">
              <a:lnSpc>
                <a:spcPts val="2725"/>
              </a:lnSpc>
              <a:buFont typeface="Arial"/>
              <a:buChar char="•"/>
            </a:pPr>
            <a:r>
              <a:rPr lang="en-US" sz="1946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The collaboration includes joint activities such as workshops, knowledge exchange sessions, and marketing strategy development to enhance LEARN’s service portfolio and expand its reach</a:t>
            </a:r>
          </a:p>
          <a:p>
            <a:pPr defTabSz="609630">
              <a:lnSpc>
                <a:spcPts val="2725"/>
              </a:lnSpc>
            </a:pPr>
            <a:endParaRPr lang="en-US" sz="1946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defTabSz="609630">
              <a:lnSpc>
                <a:spcPts val="2220"/>
              </a:lnSpc>
            </a:pPr>
            <a:endParaRPr lang="en-US" sz="1946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defTabSz="609630">
              <a:lnSpc>
                <a:spcPts val="2220"/>
              </a:lnSpc>
            </a:pPr>
            <a:endParaRPr lang="en-US" sz="1946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78308" y="207736"/>
            <a:ext cx="2259791" cy="2276928"/>
            <a:chOff x="0" y="0"/>
            <a:chExt cx="696717" cy="702000"/>
          </a:xfrm>
        </p:grpSpPr>
        <p:sp>
          <p:nvSpPr>
            <p:cNvPr id="4" name="Freeform 4"/>
            <p:cNvSpPr/>
            <p:nvPr/>
          </p:nvSpPr>
          <p:spPr>
            <a:xfrm>
              <a:off x="6547" y="0"/>
              <a:ext cx="683623" cy="702000"/>
            </a:xfrm>
            <a:custGeom>
              <a:avLst/>
              <a:gdLst/>
              <a:ahLst/>
              <a:cxnLst/>
              <a:rect l="l" t="t" r="r" b="b"/>
              <a:pathLst>
                <a:path w="683623" h="702000">
                  <a:moveTo>
                    <a:pt x="673005" y="380650"/>
                  </a:moveTo>
                  <a:lnTo>
                    <a:pt x="504134" y="672351"/>
                  </a:lnTo>
                  <a:cubicBezTo>
                    <a:pt x="493511" y="690701"/>
                    <a:pt x="473914" y="702000"/>
                    <a:pt x="452710" y="702000"/>
                  </a:cubicBezTo>
                  <a:lnTo>
                    <a:pt x="230912" y="702000"/>
                  </a:lnTo>
                  <a:cubicBezTo>
                    <a:pt x="209709" y="702000"/>
                    <a:pt x="190112" y="690701"/>
                    <a:pt x="179488" y="672351"/>
                  </a:cubicBezTo>
                  <a:lnTo>
                    <a:pt x="10618" y="380650"/>
                  </a:lnTo>
                  <a:cubicBezTo>
                    <a:pt x="0" y="362309"/>
                    <a:pt x="0" y="339691"/>
                    <a:pt x="10618" y="321351"/>
                  </a:cubicBezTo>
                  <a:lnTo>
                    <a:pt x="179488" y="29649"/>
                  </a:lnTo>
                  <a:cubicBezTo>
                    <a:pt x="190112" y="11299"/>
                    <a:pt x="209709" y="0"/>
                    <a:pt x="230912" y="0"/>
                  </a:cubicBezTo>
                  <a:lnTo>
                    <a:pt x="452710" y="0"/>
                  </a:lnTo>
                  <a:cubicBezTo>
                    <a:pt x="473914" y="0"/>
                    <a:pt x="493511" y="11299"/>
                    <a:pt x="504134" y="29649"/>
                  </a:cubicBezTo>
                  <a:lnTo>
                    <a:pt x="673005" y="321351"/>
                  </a:lnTo>
                  <a:cubicBezTo>
                    <a:pt x="683623" y="339691"/>
                    <a:pt x="683623" y="362309"/>
                    <a:pt x="673005" y="380650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468117" cy="749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7765846" y="6432396"/>
            <a:ext cx="2280787" cy="2021347"/>
          </a:xfrm>
          <a:custGeom>
            <a:avLst/>
            <a:gdLst/>
            <a:ahLst/>
            <a:cxnLst/>
            <a:rect l="l" t="t" r="r" b="b"/>
            <a:pathLst>
              <a:path w="3421181" h="3032021">
                <a:moveTo>
                  <a:pt x="0" y="3032022"/>
                </a:moveTo>
                <a:lnTo>
                  <a:pt x="3421181" y="3032022"/>
                </a:lnTo>
                <a:lnTo>
                  <a:pt x="3421181" y="0"/>
                </a:lnTo>
                <a:lnTo>
                  <a:pt x="0" y="0"/>
                </a:lnTo>
                <a:lnTo>
                  <a:pt x="0" y="3032022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624479" y="2745015"/>
            <a:ext cx="10849225" cy="1268375"/>
            <a:chOff x="0" y="0"/>
            <a:chExt cx="4286114" cy="5010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6114" cy="501087"/>
            </a:xfrm>
            <a:custGeom>
              <a:avLst/>
              <a:gdLst/>
              <a:ahLst/>
              <a:cxnLst/>
              <a:rect l="l" t="t" r="r" b="b"/>
              <a:pathLst>
                <a:path w="4286114" h="501087">
                  <a:moveTo>
                    <a:pt x="47573" y="0"/>
                  </a:moveTo>
                  <a:lnTo>
                    <a:pt x="4238541" y="0"/>
                  </a:lnTo>
                  <a:cubicBezTo>
                    <a:pt x="4251158" y="0"/>
                    <a:pt x="4263258" y="5012"/>
                    <a:pt x="4272180" y="13934"/>
                  </a:cubicBezTo>
                  <a:cubicBezTo>
                    <a:pt x="4281101" y="22855"/>
                    <a:pt x="4286114" y="34956"/>
                    <a:pt x="4286114" y="47573"/>
                  </a:cubicBezTo>
                  <a:lnTo>
                    <a:pt x="4286114" y="453514"/>
                  </a:lnTo>
                  <a:cubicBezTo>
                    <a:pt x="4286114" y="466131"/>
                    <a:pt x="4281101" y="478231"/>
                    <a:pt x="4272180" y="487153"/>
                  </a:cubicBezTo>
                  <a:cubicBezTo>
                    <a:pt x="4263258" y="496074"/>
                    <a:pt x="4251158" y="501087"/>
                    <a:pt x="4238541" y="501087"/>
                  </a:cubicBezTo>
                  <a:lnTo>
                    <a:pt x="47573" y="501087"/>
                  </a:lnTo>
                  <a:cubicBezTo>
                    <a:pt x="34956" y="501087"/>
                    <a:pt x="22855" y="496074"/>
                    <a:pt x="13934" y="487153"/>
                  </a:cubicBezTo>
                  <a:cubicBezTo>
                    <a:pt x="5012" y="478231"/>
                    <a:pt x="0" y="466131"/>
                    <a:pt x="0" y="453514"/>
                  </a:cubicBezTo>
                  <a:lnTo>
                    <a:pt x="0" y="47573"/>
                  </a:lnTo>
                  <a:cubicBezTo>
                    <a:pt x="0" y="34956"/>
                    <a:pt x="5012" y="22855"/>
                    <a:pt x="13934" y="13934"/>
                  </a:cubicBezTo>
                  <a:cubicBezTo>
                    <a:pt x="22855" y="5012"/>
                    <a:pt x="34956" y="0"/>
                    <a:pt x="47573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286114" cy="5487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8051658" y="2896276"/>
            <a:ext cx="1222245" cy="1222245"/>
          </a:xfrm>
          <a:custGeom>
            <a:avLst/>
            <a:gdLst/>
            <a:ahLst/>
            <a:cxnLst/>
            <a:rect l="l" t="t" r="r" b="b"/>
            <a:pathLst>
              <a:path w="1833367" h="1833367">
                <a:moveTo>
                  <a:pt x="0" y="0"/>
                </a:moveTo>
                <a:lnTo>
                  <a:pt x="1833368" y="0"/>
                </a:lnTo>
                <a:lnTo>
                  <a:pt x="1833368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9224" y="2896276"/>
            <a:ext cx="1222245" cy="1222245"/>
          </a:xfrm>
          <a:custGeom>
            <a:avLst/>
            <a:gdLst/>
            <a:ahLst/>
            <a:cxnLst/>
            <a:rect l="l" t="t" r="r" b="b"/>
            <a:pathLst>
              <a:path w="1833367" h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25441" y="2896276"/>
            <a:ext cx="1222245" cy="1222245"/>
          </a:xfrm>
          <a:custGeom>
            <a:avLst/>
            <a:gdLst/>
            <a:ahLst/>
            <a:cxnLst/>
            <a:rect l="l" t="t" r="r" b="b"/>
            <a:pathLst>
              <a:path w="1833367" h="1833367">
                <a:moveTo>
                  <a:pt x="0" y="0"/>
                </a:moveTo>
                <a:lnTo>
                  <a:pt x="1833367" y="0"/>
                </a:lnTo>
                <a:lnTo>
                  <a:pt x="1833367" y="1833367"/>
                </a:lnTo>
                <a:lnTo>
                  <a:pt x="0" y="1833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982036" y="-542153"/>
            <a:ext cx="4394713" cy="3776706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7668" y="0"/>
              <a:ext cx="797465" cy="698500"/>
            </a:xfrm>
            <a:custGeom>
              <a:avLst/>
              <a:gdLst/>
              <a:ahLst/>
              <a:cxnLst/>
              <a:rect l="l" t="t" r="r" b="b"/>
              <a:pathLst>
                <a:path w="797465" h="698500">
                  <a:moveTo>
                    <a:pt x="785051" y="383764"/>
                  </a:moveTo>
                  <a:lnTo>
                    <a:pt x="622013" y="663986"/>
                  </a:lnTo>
                  <a:cubicBezTo>
                    <a:pt x="609580" y="685354"/>
                    <a:pt x="586723" y="698500"/>
                    <a:pt x="562001" y="698500"/>
                  </a:cubicBezTo>
                  <a:lnTo>
                    <a:pt x="235463" y="698500"/>
                  </a:lnTo>
                  <a:cubicBezTo>
                    <a:pt x="210741" y="698500"/>
                    <a:pt x="187884" y="685354"/>
                    <a:pt x="175451" y="663986"/>
                  </a:cubicBezTo>
                  <a:lnTo>
                    <a:pt x="12413" y="383764"/>
                  </a:lnTo>
                  <a:cubicBezTo>
                    <a:pt x="0" y="362429"/>
                    <a:pt x="0" y="336071"/>
                    <a:pt x="12413" y="314736"/>
                  </a:cubicBezTo>
                  <a:lnTo>
                    <a:pt x="175451" y="34514"/>
                  </a:lnTo>
                  <a:cubicBezTo>
                    <a:pt x="187884" y="13146"/>
                    <a:pt x="210741" y="0"/>
                    <a:pt x="235463" y="0"/>
                  </a:cubicBezTo>
                  <a:lnTo>
                    <a:pt x="562001" y="0"/>
                  </a:lnTo>
                  <a:cubicBezTo>
                    <a:pt x="586723" y="0"/>
                    <a:pt x="609580" y="13146"/>
                    <a:pt x="622013" y="34514"/>
                  </a:cubicBezTo>
                  <a:lnTo>
                    <a:pt x="785051" y="314736"/>
                  </a:lnTo>
                  <a:cubicBezTo>
                    <a:pt x="797464" y="336071"/>
                    <a:pt x="797464" y="362429"/>
                    <a:pt x="785051" y="383764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7421" y="2896276"/>
            <a:ext cx="965851" cy="9658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953637" y="2896276"/>
            <a:ext cx="965851" cy="96585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-1402992" y="-1340132"/>
            <a:ext cx="2572683" cy="2228587"/>
          </a:xfrm>
          <a:custGeom>
            <a:avLst/>
            <a:gdLst/>
            <a:ahLst/>
            <a:cxnLst/>
            <a:rect l="l" t="t" r="r" b="b"/>
            <a:pathLst>
              <a:path w="3859024" h="3342880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1672421" y="6209516"/>
            <a:ext cx="7683052" cy="4623709"/>
            <a:chOff x="0" y="0"/>
            <a:chExt cx="1160673" cy="698500"/>
          </a:xfrm>
        </p:grpSpPr>
        <p:sp>
          <p:nvSpPr>
            <p:cNvPr id="24" name="Freeform 24"/>
            <p:cNvSpPr/>
            <p:nvPr/>
          </p:nvSpPr>
          <p:spPr>
            <a:xfrm>
              <a:off x="3354" y="0"/>
              <a:ext cx="1153965" cy="698500"/>
            </a:xfrm>
            <a:custGeom>
              <a:avLst/>
              <a:gdLst/>
              <a:ahLst/>
              <a:cxnLst/>
              <a:rect l="l" t="t" r="r" b="b"/>
              <a:pathLst>
                <a:path w="1153965" h="698500">
                  <a:moveTo>
                    <a:pt x="1148535" y="364347"/>
                  </a:moveTo>
                  <a:lnTo>
                    <a:pt x="962902" y="683403"/>
                  </a:lnTo>
                  <a:cubicBezTo>
                    <a:pt x="957464" y="692750"/>
                    <a:pt x="947466" y="698500"/>
                    <a:pt x="936652" y="698500"/>
                  </a:cubicBezTo>
                  <a:lnTo>
                    <a:pt x="217312" y="698500"/>
                  </a:lnTo>
                  <a:cubicBezTo>
                    <a:pt x="206498" y="698500"/>
                    <a:pt x="196501" y="692750"/>
                    <a:pt x="191062" y="683403"/>
                  </a:cubicBezTo>
                  <a:lnTo>
                    <a:pt x="5430" y="364347"/>
                  </a:lnTo>
                  <a:cubicBezTo>
                    <a:pt x="0" y="355015"/>
                    <a:pt x="0" y="343485"/>
                    <a:pt x="5430" y="334153"/>
                  </a:cubicBezTo>
                  <a:lnTo>
                    <a:pt x="191062" y="15097"/>
                  </a:lnTo>
                  <a:cubicBezTo>
                    <a:pt x="196501" y="5750"/>
                    <a:pt x="206498" y="0"/>
                    <a:pt x="217312" y="0"/>
                  </a:cubicBezTo>
                  <a:lnTo>
                    <a:pt x="936652" y="0"/>
                  </a:lnTo>
                  <a:cubicBezTo>
                    <a:pt x="947466" y="0"/>
                    <a:pt x="957464" y="5750"/>
                    <a:pt x="962902" y="15097"/>
                  </a:cubicBezTo>
                  <a:lnTo>
                    <a:pt x="1148535" y="334153"/>
                  </a:lnTo>
                  <a:cubicBezTo>
                    <a:pt x="1153965" y="343485"/>
                    <a:pt x="1153965" y="355015"/>
                    <a:pt x="1148535" y="364347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932073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115467" y="4929562"/>
            <a:ext cx="2494591" cy="2902797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9219"/>
              <a:ext cx="698500" cy="794363"/>
            </a:xfrm>
            <a:custGeom>
              <a:avLst/>
              <a:gdLst/>
              <a:ahLst/>
              <a:cxnLst/>
              <a:rect l="l" t="t" r="r" b="b"/>
              <a:pathLst>
                <a:path w="698500" h="794363">
                  <a:moveTo>
                    <a:pt x="390745" y="14923"/>
                  </a:moveTo>
                  <a:lnTo>
                    <a:pt x="657005" y="169839"/>
                  </a:lnTo>
                  <a:cubicBezTo>
                    <a:pt x="682696" y="184786"/>
                    <a:pt x="698500" y="212266"/>
                    <a:pt x="698500" y="241988"/>
                  </a:cubicBezTo>
                  <a:lnTo>
                    <a:pt x="698500" y="552374"/>
                  </a:lnTo>
                  <a:cubicBezTo>
                    <a:pt x="698500" y="582096"/>
                    <a:pt x="682696" y="609576"/>
                    <a:pt x="657005" y="624523"/>
                  </a:cubicBezTo>
                  <a:lnTo>
                    <a:pt x="390745" y="779439"/>
                  </a:lnTo>
                  <a:cubicBezTo>
                    <a:pt x="365094" y="794362"/>
                    <a:pt x="333406" y="794362"/>
                    <a:pt x="307755" y="779439"/>
                  </a:cubicBezTo>
                  <a:lnTo>
                    <a:pt x="41495" y="624523"/>
                  </a:lnTo>
                  <a:cubicBezTo>
                    <a:pt x="15804" y="609576"/>
                    <a:pt x="0" y="582096"/>
                    <a:pt x="0" y="552374"/>
                  </a:cubicBezTo>
                  <a:lnTo>
                    <a:pt x="0" y="241988"/>
                  </a:lnTo>
                  <a:cubicBezTo>
                    <a:pt x="0" y="212266"/>
                    <a:pt x="15804" y="184786"/>
                    <a:pt x="41495" y="169839"/>
                  </a:cubicBezTo>
                  <a:lnTo>
                    <a:pt x="307755" y="14923"/>
                  </a:lnTo>
                  <a:cubicBezTo>
                    <a:pt x="333406" y="0"/>
                    <a:pt x="365094" y="0"/>
                    <a:pt x="390745" y="14923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-345408" y="6041805"/>
            <a:ext cx="2819947" cy="465215"/>
          </a:xfrm>
          <a:custGeom>
            <a:avLst/>
            <a:gdLst/>
            <a:ahLst/>
            <a:cxnLst/>
            <a:rect l="l" t="t" r="r" b="b"/>
            <a:pathLst>
              <a:path w="4229921" h="697823">
                <a:moveTo>
                  <a:pt x="0" y="0"/>
                </a:moveTo>
                <a:lnTo>
                  <a:pt x="4229921" y="0"/>
                </a:lnTo>
                <a:lnTo>
                  <a:pt x="4229921" y="697823"/>
                </a:lnTo>
                <a:lnTo>
                  <a:pt x="0" y="697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76334" b="-107851"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8179855" y="2896276"/>
            <a:ext cx="965851" cy="96585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115467" y="401686"/>
            <a:ext cx="2198143" cy="1889029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-624479" y="6632340"/>
            <a:ext cx="5552461" cy="1889029"/>
            <a:chOff x="0" y="0"/>
            <a:chExt cx="2053115" cy="698500"/>
          </a:xfrm>
        </p:grpSpPr>
        <p:sp>
          <p:nvSpPr>
            <p:cNvPr id="37" name="Freeform 37"/>
            <p:cNvSpPr/>
            <p:nvPr/>
          </p:nvSpPr>
          <p:spPr>
            <a:xfrm>
              <a:off x="1606" y="0"/>
              <a:ext cx="2049902" cy="698500"/>
            </a:xfrm>
            <a:custGeom>
              <a:avLst/>
              <a:gdLst/>
              <a:ahLst/>
              <a:cxnLst/>
              <a:rect l="l" t="t" r="r" b="b"/>
              <a:pathLst>
                <a:path w="2049902" h="698500">
                  <a:moveTo>
                    <a:pt x="2047302" y="356481"/>
                  </a:moveTo>
                  <a:lnTo>
                    <a:pt x="1852516" y="691269"/>
                  </a:lnTo>
                  <a:cubicBezTo>
                    <a:pt x="1849911" y="695746"/>
                    <a:pt x="1845123" y="698500"/>
                    <a:pt x="1839943" y="698500"/>
                  </a:cubicBezTo>
                  <a:lnTo>
                    <a:pt x="209960" y="698500"/>
                  </a:lnTo>
                  <a:cubicBezTo>
                    <a:pt x="204780" y="698500"/>
                    <a:pt x="199992" y="695746"/>
                    <a:pt x="197387" y="691269"/>
                  </a:cubicBezTo>
                  <a:lnTo>
                    <a:pt x="2601" y="356481"/>
                  </a:lnTo>
                  <a:cubicBezTo>
                    <a:pt x="0" y="352011"/>
                    <a:pt x="0" y="346489"/>
                    <a:pt x="2601" y="342019"/>
                  </a:cubicBezTo>
                  <a:lnTo>
                    <a:pt x="197387" y="7231"/>
                  </a:lnTo>
                  <a:cubicBezTo>
                    <a:pt x="199992" y="2754"/>
                    <a:pt x="204780" y="0"/>
                    <a:pt x="209960" y="0"/>
                  </a:cubicBezTo>
                  <a:lnTo>
                    <a:pt x="1839943" y="0"/>
                  </a:lnTo>
                  <a:cubicBezTo>
                    <a:pt x="1845123" y="0"/>
                    <a:pt x="1849911" y="2754"/>
                    <a:pt x="1852516" y="7231"/>
                  </a:cubicBezTo>
                  <a:lnTo>
                    <a:pt x="2047302" y="342019"/>
                  </a:lnTo>
                  <a:cubicBezTo>
                    <a:pt x="2049902" y="346489"/>
                    <a:pt x="2049902" y="352011"/>
                    <a:pt x="2047302" y="35648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114300" y="-47625"/>
              <a:ext cx="1824515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>
            <a:off x="1946153" y="3153495"/>
            <a:ext cx="528387" cy="480832"/>
          </a:xfrm>
          <a:custGeom>
            <a:avLst/>
            <a:gdLst/>
            <a:ahLst/>
            <a:cxnLst/>
            <a:rect l="l" t="t" r="r" b="b"/>
            <a:pathLst>
              <a:path w="792580" h="721248">
                <a:moveTo>
                  <a:pt x="0" y="0"/>
                </a:moveTo>
                <a:lnTo>
                  <a:pt x="792580" y="0"/>
                </a:lnTo>
                <a:lnTo>
                  <a:pt x="792580" y="721248"/>
                </a:lnTo>
                <a:lnTo>
                  <a:pt x="0" y="721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187556" y="3128629"/>
            <a:ext cx="498014" cy="501146"/>
          </a:xfrm>
          <a:custGeom>
            <a:avLst/>
            <a:gdLst/>
            <a:ahLst/>
            <a:cxnLst/>
            <a:rect l="l" t="t" r="r" b="b"/>
            <a:pathLst>
              <a:path w="747021" h="751719">
                <a:moveTo>
                  <a:pt x="0" y="0"/>
                </a:moveTo>
                <a:lnTo>
                  <a:pt x="747021" y="0"/>
                </a:lnTo>
                <a:lnTo>
                  <a:pt x="747021" y="751719"/>
                </a:lnTo>
                <a:lnTo>
                  <a:pt x="0" y="751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419321" y="3153495"/>
            <a:ext cx="486919" cy="480832"/>
          </a:xfrm>
          <a:custGeom>
            <a:avLst/>
            <a:gdLst/>
            <a:ahLst/>
            <a:cxnLst/>
            <a:rect l="l" t="t" r="r" b="b"/>
            <a:pathLst>
              <a:path w="730378" h="721248">
                <a:moveTo>
                  <a:pt x="0" y="0"/>
                </a:moveTo>
                <a:lnTo>
                  <a:pt x="730378" y="0"/>
                </a:lnTo>
                <a:lnTo>
                  <a:pt x="730378" y="721248"/>
                </a:lnTo>
                <a:lnTo>
                  <a:pt x="0" y="72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738099" y="6629401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-142051" y="323877"/>
            <a:ext cx="1372221" cy="361923"/>
          </a:xfrm>
          <a:custGeom>
            <a:avLst/>
            <a:gdLst/>
            <a:ahLst/>
            <a:cxnLst/>
            <a:rect l="l" t="t" r="r" b="b"/>
            <a:pathLst>
              <a:path w="2058331" h="542885">
                <a:moveTo>
                  <a:pt x="0" y="0"/>
                </a:moveTo>
                <a:lnTo>
                  <a:pt x="2058331" y="0"/>
                </a:lnTo>
                <a:lnTo>
                  <a:pt x="2058331" y="542885"/>
                </a:lnTo>
                <a:lnTo>
                  <a:pt x="0" y="5428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685801" y="1055007"/>
            <a:ext cx="499622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OBJECTIVES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46407" y="4634613"/>
            <a:ext cx="2583195" cy="952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Apply SURF’s Life Cycle Portfolio Management Processes to ensure LEARN’s services meet the evolving needs of its constituency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344727" y="4643446"/>
            <a:ext cx="2183673" cy="952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Improve service adoption at LEARN by refining service delivery, support, and communication strategies.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91091" y="4266312"/>
            <a:ext cx="2638511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Objective 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117308" y="4266312"/>
            <a:ext cx="2638511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Objective 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343525" y="4266312"/>
            <a:ext cx="2638511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Objective 3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570944" y="4640963"/>
            <a:ext cx="2183673" cy="11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6"/>
              </a:lnSpc>
              <a:spcBef>
                <a:spcPct val="0"/>
              </a:spcBef>
            </a:pPr>
            <a:r>
              <a:rPr lang="en-US" sz="1333" b="1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Enhance LEARN's marketing efforts, leveraging SURF's expertise to strengthen outreach and engagement.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5039" y="607435"/>
            <a:ext cx="659378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EXPECTED OUTCOMES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049272" y="-2730912"/>
            <a:ext cx="5333366" cy="4583361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6318" y="0"/>
              <a:ext cx="800164" cy="698500"/>
            </a:xfrm>
            <a:custGeom>
              <a:avLst/>
              <a:gdLst/>
              <a:ahLst/>
              <a:cxnLst/>
              <a:rect l="l" t="t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87526" y="5018352"/>
            <a:ext cx="5333366" cy="4583361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6318" y="0"/>
              <a:ext cx="800164" cy="698500"/>
            </a:xfrm>
            <a:custGeom>
              <a:avLst/>
              <a:gdLst/>
              <a:ahLst/>
              <a:cxnLst/>
              <a:rect l="l" t="t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193224" y="5611636"/>
            <a:ext cx="2198143" cy="188902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16883" y="-152186"/>
            <a:ext cx="2198143" cy="1889029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-286904" y="6631461"/>
            <a:ext cx="3111403" cy="513298"/>
          </a:xfrm>
          <a:custGeom>
            <a:avLst/>
            <a:gdLst/>
            <a:ahLst/>
            <a:cxnLst/>
            <a:rect l="l" t="t" r="r" b="b"/>
            <a:pathLst>
              <a:path w="4667105" h="769947">
                <a:moveTo>
                  <a:pt x="0" y="0"/>
                </a:moveTo>
                <a:lnTo>
                  <a:pt x="4667105" y="0"/>
                </a:lnTo>
                <a:lnTo>
                  <a:pt x="4667105" y="769947"/>
                </a:lnTo>
                <a:lnTo>
                  <a:pt x="0" y="769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76334" b="-107851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627174" y="5667695"/>
            <a:ext cx="2259791" cy="1776910"/>
            <a:chOff x="0" y="0"/>
            <a:chExt cx="696717" cy="547840"/>
          </a:xfrm>
        </p:grpSpPr>
        <p:sp>
          <p:nvSpPr>
            <p:cNvPr id="18" name="Freeform 18"/>
            <p:cNvSpPr/>
            <p:nvPr/>
          </p:nvSpPr>
          <p:spPr>
            <a:xfrm>
              <a:off x="8289" y="0"/>
              <a:ext cx="680138" cy="547840"/>
            </a:xfrm>
            <a:custGeom>
              <a:avLst/>
              <a:gdLst/>
              <a:ahLst/>
              <a:cxnLst/>
              <a:rect l="l" t="t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02703" y="525083"/>
            <a:ext cx="1541059" cy="1211760"/>
            <a:chOff x="0" y="0"/>
            <a:chExt cx="696717" cy="547840"/>
          </a:xfrm>
        </p:grpSpPr>
        <p:sp>
          <p:nvSpPr>
            <p:cNvPr id="21" name="Freeform 21"/>
            <p:cNvSpPr/>
            <p:nvPr/>
          </p:nvSpPr>
          <p:spPr>
            <a:xfrm>
              <a:off x="7293" y="0"/>
              <a:ext cx="682130" cy="547840"/>
            </a:xfrm>
            <a:custGeom>
              <a:avLst/>
              <a:gdLst/>
              <a:ahLst/>
              <a:cxnLst/>
              <a:rect l="l" t="t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6312" y="2095500"/>
            <a:ext cx="9649531" cy="1025085"/>
            <a:chOff x="0" y="0"/>
            <a:chExt cx="19299062" cy="2050169"/>
          </a:xfrm>
        </p:grpSpPr>
        <p:sp>
          <p:nvSpPr>
            <p:cNvPr id="24" name="Freeform 24"/>
            <p:cNvSpPr/>
            <p:nvPr/>
          </p:nvSpPr>
          <p:spPr>
            <a:xfrm>
              <a:off x="0" y="896884"/>
              <a:ext cx="19299062" cy="337734"/>
            </a:xfrm>
            <a:custGeom>
              <a:avLst/>
              <a:gdLst/>
              <a:ahLst/>
              <a:cxnLst/>
              <a:rect l="l" t="t" r="r" b="b"/>
              <a:pathLst>
                <a:path w="19299062" h="337734">
                  <a:moveTo>
                    <a:pt x="0" y="0"/>
                  </a:moveTo>
                  <a:lnTo>
                    <a:pt x="19299062" y="0"/>
                  </a:lnTo>
                  <a:lnTo>
                    <a:pt x="19299062" y="337734"/>
                  </a:lnTo>
                  <a:lnTo>
                    <a:pt x="0" y="33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1587775" y="0"/>
              <a:ext cx="1761864" cy="2050169"/>
              <a:chOff x="0" y="0"/>
              <a:chExt cx="6985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8702"/>
                <a:ext cx="698500" cy="795397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95397">
                    <a:moveTo>
                      <a:pt x="388418" y="14087"/>
                    </a:moveTo>
                    <a:lnTo>
                      <a:pt x="659332" y="171709"/>
                    </a:lnTo>
                    <a:cubicBezTo>
                      <a:pt x="683582" y="185818"/>
                      <a:pt x="698500" y="211757"/>
                      <a:pt x="698500" y="239813"/>
                    </a:cubicBezTo>
                    <a:lnTo>
                      <a:pt x="698500" y="555583"/>
                    </a:lnTo>
                    <a:cubicBezTo>
                      <a:pt x="698500" y="583639"/>
                      <a:pt x="683582" y="609578"/>
                      <a:pt x="659332" y="623687"/>
                    </a:cubicBezTo>
                    <a:lnTo>
                      <a:pt x="388418" y="781309"/>
                    </a:lnTo>
                    <a:cubicBezTo>
                      <a:pt x="364206" y="795396"/>
                      <a:pt x="334294" y="795396"/>
                      <a:pt x="310082" y="781309"/>
                    </a:cubicBezTo>
                    <a:lnTo>
                      <a:pt x="39168" y="623687"/>
                    </a:lnTo>
                    <a:cubicBezTo>
                      <a:pt x="14918" y="609578"/>
                      <a:pt x="0" y="583639"/>
                      <a:pt x="0" y="555583"/>
                    </a:cubicBezTo>
                    <a:lnTo>
                      <a:pt x="0" y="239813"/>
                    </a:lnTo>
                    <a:cubicBezTo>
                      <a:pt x="0" y="211757"/>
                      <a:pt x="14918" y="185818"/>
                      <a:pt x="39168" y="171709"/>
                    </a:cubicBezTo>
                    <a:lnTo>
                      <a:pt x="310082" y="14087"/>
                    </a:lnTo>
                    <a:cubicBezTo>
                      <a:pt x="334294" y="0"/>
                      <a:pt x="364206" y="0"/>
                      <a:pt x="388418" y="14087"/>
                    </a:cubicBezTo>
                    <a:close/>
                  </a:path>
                </a:pathLst>
              </a:custGeom>
              <a:solidFill>
                <a:srgbClr val="16578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6324164" y="0"/>
              <a:ext cx="1761864" cy="2050169"/>
              <a:chOff x="0" y="0"/>
              <a:chExt cx="6985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8702"/>
                <a:ext cx="698500" cy="795397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95397">
                    <a:moveTo>
                      <a:pt x="388418" y="14087"/>
                    </a:moveTo>
                    <a:lnTo>
                      <a:pt x="659332" y="171709"/>
                    </a:lnTo>
                    <a:cubicBezTo>
                      <a:pt x="683582" y="185818"/>
                      <a:pt x="698500" y="211757"/>
                      <a:pt x="698500" y="239813"/>
                    </a:cubicBezTo>
                    <a:lnTo>
                      <a:pt x="698500" y="555583"/>
                    </a:lnTo>
                    <a:cubicBezTo>
                      <a:pt x="698500" y="583639"/>
                      <a:pt x="683582" y="609578"/>
                      <a:pt x="659332" y="623687"/>
                    </a:cubicBezTo>
                    <a:lnTo>
                      <a:pt x="388418" y="781309"/>
                    </a:lnTo>
                    <a:cubicBezTo>
                      <a:pt x="364206" y="795396"/>
                      <a:pt x="334294" y="795396"/>
                      <a:pt x="310082" y="781309"/>
                    </a:cubicBezTo>
                    <a:lnTo>
                      <a:pt x="39168" y="623687"/>
                    </a:lnTo>
                    <a:cubicBezTo>
                      <a:pt x="14918" y="609578"/>
                      <a:pt x="0" y="583639"/>
                      <a:pt x="0" y="555583"/>
                    </a:cubicBezTo>
                    <a:lnTo>
                      <a:pt x="0" y="239813"/>
                    </a:lnTo>
                    <a:cubicBezTo>
                      <a:pt x="0" y="211757"/>
                      <a:pt x="14918" y="185818"/>
                      <a:pt x="39168" y="171709"/>
                    </a:cubicBezTo>
                    <a:lnTo>
                      <a:pt x="310082" y="14087"/>
                    </a:lnTo>
                    <a:cubicBezTo>
                      <a:pt x="334294" y="0"/>
                      <a:pt x="364206" y="0"/>
                      <a:pt x="388418" y="14087"/>
                    </a:cubicBezTo>
                    <a:close/>
                  </a:path>
                </a:pathLst>
              </a:custGeom>
              <a:solidFill>
                <a:srgbClr val="16578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1060553" y="0"/>
              <a:ext cx="1761864" cy="2050169"/>
              <a:chOff x="0" y="0"/>
              <a:chExt cx="6985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8702"/>
                <a:ext cx="698500" cy="795397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95397">
                    <a:moveTo>
                      <a:pt x="388418" y="14087"/>
                    </a:moveTo>
                    <a:lnTo>
                      <a:pt x="659332" y="171709"/>
                    </a:lnTo>
                    <a:cubicBezTo>
                      <a:pt x="683582" y="185818"/>
                      <a:pt x="698500" y="211757"/>
                      <a:pt x="698500" y="239813"/>
                    </a:cubicBezTo>
                    <a:lnTo>
                      <a:pt x="698500" y="555583"/>
                    </a:lnTo>
                    <a:cubicBezTo>
                      <a:pt x="698500" y="583639"/>
                      <a:pt x="683582" y="609578"/>
                      <a:pt x="659332" y="623687"/>
                    </a:cubicBezTo>
                    <a:lnTo>
                      <a:pt x="388418" y="781309"/>
                    </a:lnTo>
                    <a:cubicBezTo>
                      <a:pt x="364206" y="795396"/>
                      <a:pt x="334294" y="795396"/>
                      <a:pt x="310082" y="781309"/>
                    </a:cubicBezTo>
                    <a:lnTo>
                      <a:pt x="39168" y="623687"/>
                    </a:lnTo>
                    <a:cubicBezTo>
                      <a:pt x="14918" y="609578"/>
                      <a:pt x="0" y="583639"/>
                      <a:pt x="0" y="555583"/>
                    </a:cubicBezTo>
                    <a:lnTo>
                      <a:pt x="0" y="239813"/>
                    </a:lnTo>
                    <a:cubicBezTo>
                      <a:pt x="0" y="211757"/>
                      <a:pt x="14918" y="185818"/>
                      <a:pt x="39168" y="171709"/>
                    </a:cubicBezTo>
                    <a:lnTo>
                      <a:pt x="310082" y="14087"/>
                    </a:lnTo>
                    <a:cubicBezTo>
                      <a:pt x="334294" y="0"/>
                      <a:pt x="364206" y="0"/>
                      <a:pt x="388418" y="14087"/>
                    </a:cubicBezTo>
                    <a:close/>
                  </a:path>
                </a:pathLst>
              </a:custGeom>
              <a:solidFill>
                <a:srgbClr val="16578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5796941" y="0"/>
              <a:ext cx="1761864" cy="2050169"/>
              <a:chOff x="0" y="0"/>
              <a:chExt cx="6985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8702"/>
                <a:ext cx="698500" cy="795397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95397">
                    <a:moveTo>
                      <a:pt x="388418" y="14087"/>
                    </a:moveTo>
                    <a:lnTo>
                      <a:pt x="659332" y="171709"/>
                    </a:lnTo>
                    <a:cubicBezTo>
                      <a:pt x="683582" y="185818"/>
                      <a:pt x="698500" y="211757"/>
                      <a:pt x="698500" y="239813"/>
                    </a:cubicBezTo>
                    <a:lnTo>
                      <a:pt x="698500" y="555583"/>
                    </a:lnTo>
                    <a:cubicBezTo>
                      <a:pt x="698500" y="583639"/>
                      <a:pt x="683582" y="609578"/>
                      <a:pt x="659332" y="623687"/>
                    </a:cubicBezTo>
                    <a:lnTo>
                      <a:pt x="388418" y="781309"/>
                    </a:lnTo>
                    <a:cubicBezTo>
                      <a:pt x="364206" y="795396"/>
                      <a:pt x="334294" y="795396"/>
                      <a:pt x="310082" y="781309"/>
                    </a:cubicBezTo>
                    <a:lnTo>
                      <a:pt x="39168" y="623687"/>
                    </a:lnTo>
                    <a:cubicBezTo>
                      <a:pt x="14918" y="609578"/>
                      <a:pt x="0" y="583639"/>
                      <a:pt x="0" y="555583"/>
                    </a:cubicBezTo>
                    <a:lnTo>
                      <a:pt x="0" y="239813"/>
                    </a:lnTo>
                    <a:cubicBezTo>
                      <a:pt x="0" y="211757"/>
                      <a:pt x="14918" y="185818"/>
                      <a:pt x="39168" y="171709"/>
                    </a:cubicBezTo>
                    <a:lnTo>
                      <a:pt x="310082" y="14087"/>
                    </a:lnTo>
                    <a:cubicBezTo>
                      <a:pt x="334294" y="0"/>
                      <a:pt x="364206" y="0"/>
                      <a:pt x="388418" y="14087"/>
                    </a:cubicBezTo>
                    <a:close/>
                  </a:path>
                </a:pathLst>
              </a:custGeom>
              <a:solidFill>
                <a:srgbClr val="16578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1997783" y="670126"/>
              <a:ext cx="941848" cy="709918"/>
            </a:xfrm>
            <a:custGeom>
              <a:avLst/>
              <a:gdLst/>
              <a:ahLst/>
              <a:cxnLst/>
              <a:rect l="l" t="t" r="r" b="b"/>
              <a:pathLst>
                <a:path w="941848" h="709918">
                  <a:moveTo>
                    <a:pt x="0" y="0"/>
                  </a:moveTo>
                  <a:lnTo>
                    <a:pt x="941848" y="0"/>
                  </a:lnTo>
                  <a:lnTo>
                    <a:pt x="941848" y="709917"/>
                  </a:lnTo>
                  <a:lnTo>
                    <a:pt x="0" y="709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682393" y="504341"/>
              <a:ext cx="1045407" cy="1041486"/>
            </a:xfrm>
            <a:custGeom>
              <a:avLst/>
              <a:gdLst/>
              <a:ahLst/>
              <a:cxnLst/>
              <a:rect l="l" t="t" r="r" b="b"/>
              <a:pathLst>
                <a:path w="1045407" h="1041486">
                  <a:moveTo>
                    <a:pt x="0" y="0"/>
                  </a:moveTo>
                  <a:lnTo>
                    <a:pt x="1045406" y="0"/>
                  </a:lnTo>
                  <a:lnTo>
                    <a:pt x="1045406" y="1041487"/>
                  </a:lnTo>
                  <a:lnTo>
                    <a:pt x="0" y="104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1509549" y="504341"/>
              <a:ext cx="981436" cy="934818"/>
            </a:xfrm>
            <a:custGeom>
              <a:avLst/>
              <a:gdLst/>
              <a:ahLst/>
              <a:cxnLst/>
              <a:rect l="l" t="t" r="r" b="b"/>
              <a:pathLst>
                <a:path w="981436" h="934818">
                  <a:moveTo>
                    <a:pt x="0" y="0"/>
                  </a:moveTo>
                  <a:lnTo>
                    <a:pt x="981436" y="0"/>
                  </a:lnTo>
                  <a:lnTo>
                    <a:pt x="981436" y="934818"/>
                  </a:lnTo>
                  <a:lnTo>
                    <a:pt x="0" y="934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6182432" y="433093"/>
              <a:ext cx="990884" cy="993367"/>
            </a:xfrm>
            <a:custGeom>
              <a:avLst/>
              <a:gdLst/>
              <a:ahLst/>
              <a:cxnLst/>
              <a:rect l="l" t="t" r="r" b="b"/>
              <a:pathLst>
                <a:path w="990884" h="993367">
                  <a:moveTo>
                    <a:pt x="0" y="0"/>
                  </a:moveTo>
                  <a:lnTo>
                    <a:pt x="990883" y="0"/>
                  </a:lnTo>
                  <a:lnTo>
                    <a:pt x="990883" y="993366"/>
                  </a:lnTo>
                  <a:lnTo>
                    <a:pt x="0" y="993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1" name="Freeform 41"/>
          <p:cNvSpPr/>
          <p:nvPr/>
        </p:nvSpPr>
        <p:spPr>
          <a:xfrm>
            <a:off x="-1402992" y="-1340132"/>
            <a:ext cx="2572683" cy="2228587"/>
          </a:xfrm>
          <a:custGeom>
            <a:avLst/>
            <a:gdLst/>
            <a:ahLst/>
            <a:cxnLst/>
            <a:rect l="l" t="t" r="r" b="b"/>
            <a:pathLst>
              <a:path w="3859024" h="3342880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928532" y="-178499"/>
            <a:ext cx="526936" cy="356999"/>
          </a:xfrm>
          <a:custGeom>
            <a:avLst/>
            <a:gdLst/>
            <a:ahLst/>
            <a:cxnLst/>
            <a:rect l="l" t="t" r="r" b="b"/>
            <a:pathLst>
              <a:path w="790404" h="535499">
                <a:moveTo>
                  <a:pt x="0" y="0"/>
                </a:moveTo>
                <a:lnTo>
                  <a:pt x="790404" y="0"/>
                </a:lnTo>
                <a:lnTo>
                  <a:pt x="790404" y="535498"/>
                </a:lnTo>
                <a:lnTo>
                  <a:pt x="0" y="5354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10800000" flipV="1">
            <a:off x="11035645" y="6650511"/>
            <a:ext cx="1442850" cy="741264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0843145" y="1736843"/>
            <a:ext cx="3872891" cy="358657"/>
          </a:xfrm>
          <a:custGeom>
            <a:avLst/>
            <a:gdLst/>
            <a:ahLst/>
            <a:cxnLst/>
            <a:rect l="l" t="t" r="r" b="b"/>
            <a:pathLst>
              <a:path w="5809337" h="537986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t="-434569" b="-361689"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1476824" y="3935013"/>
            <a:ext cx="2027709" cy="1772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en-US" sz="14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Higher adoption of LEARN’s services across the higher education and research sectors in Sri Lanka, driven by the strategic application of life cycle management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854903" y="3907540"/>
            <a:ext cx="2027709" cy="125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en-US" sz="14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 well-managed portfolio that aligns with the needs of LEARN’s members, resulting in more relevant and impactful services.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86709" y="3278890"/>
            <a:ext cx="2157417" cy="52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7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Increased Service Uptake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854903" y="3278890"/>
            <a:ext cx="2157417" cy="52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7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Stronger Service Portfolio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217535" y="4104390"/>
            <a:ext cx="2027709" cy="15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en-US" sz="14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More effective communication strategies and engagement with stakeholders, leading to stronger connections and better service adoption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23098" y="3278890"/>
            <a:ext cx="2157417" cy="79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7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Improved Communication &amp; Engagement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591292" y="3907540"/>
            <a:ext cx="2027709" cy="100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60"/>
              </a:lnSpc>
            </a:pPr>
            <a:r>
              <a:rPr lang="en-US" sz="14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 foundation for continuous service improvement and long-term sustainability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91291" y="3278890"/>
            <a:ext cx="2565888" cy="52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9"/>
              </a:lnSpc>
            </a:pPr>
            <a:r>
              <a:rPr lang="en-US" sz="17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Long-Term Sustainability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49033" y="3625927"/>
            <a:ext cx="2057400" cy="481565"/>
            <a:chOff x="0" y="0"/>
            <a:chExt cx="812800" cy="190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90248"/>
            </a:xfrm>
            <a:custGeom>
              <a:avLst/>
              <a:gdLst/>
              <a:ahLst/>
              <a:cxnLst/>
              <a:rect l="l" t="t" r="r" b="b"/>
              <a:pathLst>
                <a:path w="812800" h="190248">
                  <a:moveTo>
                    <a:pt x="0" y="0"/>
                  </a:moveTo>
                  <a:lnTo>
                    <a:pt x="812800" y="0"/>
                  </a:lnTo>
                  <a:lnTo>
                    <a:pt x="812800" y="190248"/>
                  </a:lnTo>
                  <a:lnTo>
                    <a:pt x="0" y="190248"/>
                  </a:lnTo>
                  <a:close/>
                </a:path>
              </a:pathLst>
            </a:custGeom>
            <a:solidFill>
              <a:srgbClr val="1691A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2378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57633" y="3625927"/>
            <a:ext cx="2063601" cy="481565"/>
            <a:chOff x="0" y="0"/>
            <a:chExt cx="815250" cy="190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5250" cy="190248"/>
            </a:xfrm>
            <a:custGeom>
              <a:avLst/>
              <a:gdLst/>
              <a:ahLst/>
              <a:cxnLst/>
              <a:rect l="l" t="t" r="r" b="b"/>
              <a:pathLst>
                <a:path w="815250" h="190248">
                  <a:moveTo>
                    <a:pt x="0" y="0"/>
                  </a:moveTo>
                  <a:lnTo>
                    <a:pt x="815250" y="0"/>
                  </a:lnTo>
                  <a:lnTo>
                    <a:pt x="815250" y="190248"/>
                  </a:lnTo>
                  <a:lnTo>
                    <a:pt x="0" y="190248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5250" cy="2378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21233" y="3625927"/>
            <a:ext cx="2057400" cy="481565"/>
            <a:chOff x="0" y="0"/>
            <a:chExt cx="812800" cy="190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90248"/>
            </a:xfrm>
            <a:custGeom>
              <a:avLst/>
              <a:gdLst/>
              <a:ahLst/>
              <a:cxnLst/>
              <a:rect l="l" t="t" r="r" b="b"/>
              <a:pathLst>
                <a:path w="812800" h="190248">
                  <a:moveTo>
                    <a:pt x="0" y="0"/>
                  </a:moveTo>
                  <a:lnTo>
                    <a:pt x="812800" y="0"/>
                  </a:lnTo>
                  <a:lnTo>
                    <a:pt x="812800" y="190248"/>
                  </a:lnTo>
                  <a:lnTo>
                    <a:pt x="0" y="190248"/>
                  </a:ln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2378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64700" y="4351668"/>
            <a:ext cx="716489" cy="7164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76400" y="4351668"/>
            <a:ext cx="716489" cy="71648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14993" y="2670930"/>
            <a:ext cx="716489" cy="71648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2822944" y="4107492"/>
            <a:ext cx="0" cy="244176"/>
          </a:xfrm>
          <a:prstGeom prst="line">
            <a:avLst/>
          </a:prstGeom>
          <a:ln w="19050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934644" y="4107492"/>
            <a:ext cx="0" cy="244176"/>
          </a:xfrm>
          <a:prstGeom prst="line">
            <a:avLst/>
          </a:prstGeom>
          <a:ln w="19050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8973237" y="3387419"/>
            <a:ext cx="0" cy="244176"/>
          </a:xfrm>
          <a:prstGeom prst="line">
            <a:avLst/>
          </a:prstGeom>
          <a:ln w="19050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-3383643" y="-3059085"/>
            <a:ext cx="5333366" cy="4583361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6318" y="0"/>
              <a:ext cx="800164" cy="698500"/>
            </a:xfrm>
            <a:custGeom>
              <a:avLst/>
              <a:gdLst/>
              <a:ahLst/>
              <a:cxnLst/>
              <a:rect l="l" t="t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815039" y="-245240"/>
            <a:ext cx="1745621" cy="460407"/>
          </a:xfrm>
          <a:custGeom>
            <a:avLst/>
            <a:gdLst/>
            <a:ahLst/>
            <a:cxnLst/>
            <a:rect l="l" t="t" r="r" b="b"/>
            <a:pathLst>
              <a:path w="2618432" h="690611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1512343" y="-729347"/>
            <a:ext cx="2198143" cy="1889029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1178041" y="5474557"/>
            <a:ext cx="3473681" cy="2985195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9701" y="0"/>
              <a:ext cx="793399" cy="698500"/>
            </a:xfrm>
            <a:custGeom>
              <a:avLst/>
              <a:gdLst/>
              <a:ahLst/>
              <a:cxnLst/>
              <a:rect l="l" t="t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34153" y="6141886"/>
            <a:ext cx="2198143" cy="1889029"/>
            <a:chOff x="0" y="0"/>
            <a:chExt cx="812800" cy="698500"/>
          </a:xfrm>
        </p:grpSpPr>
        <p:sp>
          <p:nvSpPr>
            <p:cNvPr id="35" name="Freeform 35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015054" y="-199058"/>
            <a:ext cx="1873313" cy="1609878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4762" y="0"/>
              <a:ext cx="803277" cy="698500"/>
            </a:xfrm>
            <a:custGeom>
              <a:avLst/>
              <a:gdLst/>
              <a:ahLst/>
              <a:cxnLst/>
              <a:rect l="l" t="t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10821815" y="-733537"/>
            <a:ext cx="1477290" cy="1309248"/>
          </a:xfrm>
          <a:custGeom>
            <a:avLst/>
            <a:gdLst/>
            <a:ahLst/>
            <a:cxnLst/>
            <a:rect l="l" t="t" r="r" b="b"/>
            <a:pathLst>
              <a:path w="2215935" h="1963872">
                <a:moveTo>
                  <a:pt x="0" y="0"/>
                </a:moveTo>
                <a:lnTo>
                  <a:pt x="2215935" y="0"/>
                </a:lnTo>
                <a:lnTo>
                  <a:pt x="2215935" y="1963873"/>
                </a:lnTo>
                <a:lnTo>
                  <a:pt x="0" y="196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665369" y="5743005"/>
            <a:ext cx="2572683" cy="2228587"/>
          </a:xfrm>
          <a:custGeom>
            <a:avLst/>
            <a:gdLst/>
            <a:ahLst/>
            <a:cxnLst/>
            <a:rect l="l" t="t" r="r" b="b"/>
            <a:pathLst>
              <a:path w="3859024" h="3342880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9362489" y="6567961"/>
            <a:ext cx="2918651" cy="358657"/>
            <a:chOff x="0" y="0"/>
            <a:chExt cx="1153047" cy="14169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53047" cy="141692"/>
            </a:xfrm>
            <a:custGeom>
              <a:avLst/>
              <a:gdLst/>
              <a:ahLst/>
              <a:cxnLst/>
              <a:rect l="l" t="t" r="r" b="b"/>
              <a:pathLst>
                <a:path w="1153047" h="141692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lnTo>
                    <a:pt x="1153047" y="70846"/>
                  </a:ln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153047" cy="189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 rot="5400000">
            <a:off x="1078422" y="3434827"/>
            <a:ext cx="490612" cy="872811"/>
            <a:chOff x="0" y="0"/>
            <a:chExt cx="736600" cy="131043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36600" cy="1310430"/>
            </a:xfrm>
            <a:custGeom>
              <a:avLst/>
              <a:gdLst/>
              <a:ahLst/>
              <a:cxnLst/>
              <a:rect l="l" t="t" r="r" b="b"/>
              <a:pathLst>
                <a:path w="736600" h="1310430">
                  <a:moveTo>
                    <a:pt x="736600" y="0"/>
                  </a:moveTo>
                  <a:lnTo>
                    <a:pt x="736600" y="1310430"/>
                  </a:lnTo>
                  <a:lnTo>
                    <a:pt x="368300" y="1183430"/>
                  </a:lnTo>
                  <a:lnTo>
                    <a:pt x="0" y="131043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1691A4"/>
            </a:solidFill>
            <a:ln cap="sq">
              <a:noFill/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736600" cy="1231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165856" y="3381499"/>
            <a:ext cx="970169" cy="970169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Freeform 51"/>
          <p:cNvSpPr/>
          <p:nvPr/>
        </p:nvSpPr>
        <p:spPr>
          <a:xfrm>
            <a:off x="2660983" y="4541093"/>
            <a:ext cx="370999" cy="337609"/>
          </a:xfrm>
          <a:custGeom>
            <a:avLst/>
            <a:gdLst/>
            <a:ahLst/>
            <a:cxnLst/>
            <a:rect l="l" t="t" r="r" b="b"/>
            <a:pathLst>
              <a:path w="556498" h="506413">
                <a:moveTo>
                  <a:pt x="0" y="0"/>
                </a:moveTo>
                <a:lnTo>
                  <a:pt x="556498" y="0"/>
                </a:lnTo>
                <a:lnTo>
                  <a:pt x="556498" y="506413"/>
                </a:lnTo>
                <a:lnTo>
                  <a:pt x="0" y="506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8776840" y="2813056"/>
            <a:ext cx="392795" cy="432236"/>
          </a:xfrm>
          <a:custGeom>
            <a:avLst/>
            <a:gdLst/>
            <a:ahLst/>
            <a:cxnLst/>
            <a:rect l="l" t="t" r="r" b="b"/>
            <a:pathLst>
              <a:path w="589192" h="648354">
                <a:moveTo>
                  <a:pt x="0" y="0"/>
                </a:moveTo>
                <a:lnTo>
                  <a:pt x="589192" y="0"/>
                </a:lnTo>
                <a:lnTo>
                  <a:pt x="589192" y="648355"/>
                </a:lnTo>
                <a:lnTo>
                  <a:pt x="0" y="648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2189108" y="3736409"/>
            <a:ext cx="1288351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April 2025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072923" y="3736534"/>
            <a:ext cx="1905407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October 2025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966435" y="5220558"/>
            <a:ext cx="1822599" cy="49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Initiation and planning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957633" y="5220558"/>
            <a:ext cx="2063601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Visit to LEARN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018134" y="1734517"/>
            <a:ext cx="1822599" cy="75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Assessing and Finalising the outputs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130219" y="474254"/>
            <a:ext cx="6033667" cy="59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00"/>
              </a:lnSpc>
            </a:pPr>
            <a:r>
              <a:rPr lang="en-US" sz="4000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TIMELINE</a:t>
            </a:r>
          </a:p>
        </p:txBody>
      </p:sp>
      <p:sp>
        <p:nvSpPr>
          <p:cNvPr id="59" name="Freeform 59"/>
          <p:cNvSpPr/>
          <p:nvPr/>
        </p:nvSpPr>
        <p:spPr>
          <a:xfrm>
            <a:off x="-596098" y="5875966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60" name="Group 60"/>
          <p:cNvGrpSpPr/>
          <p:nvPr/>
        </p:nvGrpSpPr>
        <p:grpSpPr>
          <a:xfrm>
            <a:off x="3906434" y="3625801"/>
            <a:ext cx="2051199" cy="481565"/>
            <a:chOff x="0" y="0"/>
            <a:chExt cx="810350" cy="19024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0350" cy="190248"/>
            </a:xfrm>
            <a:custGeom>
              <a:avLst/>
              <a:gdLst/>
              <a:ahLst/>
              <a:cxnLst/>
              <a:rect l="l" t="t" r="r" b="b"/>
              <a:pathLst>
                <a:path w="810350" h="190248">
                  <a:moveTo>
                    <a:pt x="0" y="0"/>
                  </a:moveTo>
                  <a:lnTo>
                    <a:pt x="810350" y="0"/>
                  </a:lnTo>
                  <a:lnTo>
                    <a:pt x="810350" y="190248"/>
                  </a:lnTo>
                  <a:lnTo>
                    <a:pt x="0" y="190248"/>
                  </a:lnTo>
                  <a:close/>
                </a:path>
              </a:pathLst>
            </a:custGeom>
            <a:solidFill>
              <a:srgbClr val="FFAC5E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47625"/>
              <a:ext cx="810350" cy="2378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4139035" y="3736409"/>
            <a:ext cx="1288351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July 2025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046533" y="3736409"/>
            <a:ext cx="1905407" cy="49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September 2025</a:t>
            </a:r>
          </a:p>
          <a:p>
            <a:pPr algn="ctr" defTabSz="609630">
              <a:lnSpc>
                <a:spcPts val="1999"/>
              </a:lnSpc>
            </a:pPr>
            <a:endParaRPr lang="en-US" sz="1666" b="1">
              <a:solidFill>
                <a:srgbClr val="FFFFFF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65" name="Group 65"/>
          <p:cNvGrpSpPr/>
          <p:nvPr/>
        </p:nvGrpSpPr>
        <p:grpSpPr>
          <a:xfrm>
            <a:off x="4710896" y="2590423"/>
            <a:ext cx="716489" cy="716489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Freeform 68"/>
          <p:cNvSpPr/>
          <p:nvPr/>
        </p:nvSpPr>
        <p:spPr>
          <a:xfrm>
            <a:off x="4815450" y="2694977"/>
            <a:ext cx="507381" cy="507381"/>
          </a:xfrm>
          <a:custGeom>
            <a:avLst/>
            <a:gdLst/>
            <a:ahLst/>
            <a:cxnLst/>
            <a:rect l="l" t="t" r="r" b="b"/>
            <a:pathLst>
              <a:path w="761072" h="761072">
                <a:moveTo>
                  <a:pt x="0" y="0"/>
                </a:moveTo>
                <a:lnTo>
                  <a:pt x="761072" y="0"/>
                </a:lnTo>
                <a:lnTo>
                  <a:pt x="761072" y="761072"/>
                </a:lnTo>
                <a:lnTo>
                  <a:pt x="0" y="761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9" name="AutoShape 69"/>
          <p:cNvSpPr/>
          <p:nvPr/>
        </p:nvSpPr>
        <p:spPr>
          <a:xfrm>
            <a:off x="5075491" y="3306912"/>
            <a:ext cx="0" cy="244176"/>
          </a:xfrm>
          <a:prstGeom prst="line">
            <a:avLst/>
          </a:prstGeom>
          <a:ln w="19050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0" name="TextBox 70"/>
          <p:cNvSpPr txBox="1"/>
          <p:nvPr/>
        </p:nvSpPr>
        <p:spPr>
          <a:xfrm>
            <a:off x="4135034" y="1982167"/>
            <a:ext cx="1822599" cy="24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99"/>
              </a:lnSpc>
            </a:pPr>
            <a:r>
              <a:rPr lang="en-US" sz="1666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Visit to SURF</a:t>
            </a:r>
          </a:p>
        </p:txBody>
      </p:sp>
      <p:sp>
        <p:nvSpPr>
          <p:cNvPr id="71" name="Freeform 71"/>
          <p:cNvSpPr/>
          <p:nvPr/>
        </p:nvSpPr>
        <p:spPr>
          <a:xfrm>
            <a:off x="6680954" y="4472920"/>
            <a:ext cx="507381" cy="507381"/>
          </a:xfrm>
          <a:custGeom>
            <a:avLst/>
            <a:gdLst/>
            <a:ahLst/>
            <a:cxnLst/>
            <a:rect l="l" t="t" r="r" b="b"/>
            <a:pathLst>
              <a:path w="761072" h="761072">
                <a:moveTo>
                  <a:pt x="0" y="0"/>
                </a:moveTo>
                <a:lnTo>
                  <a:pt x="761072" y="0"/>
                </a:lnTo>
                <a:lnTo>
                  <a:pt x="761072" y="761072"/>
                </a:lnTo>
                <a:lnTo>
                  <a:pt x="0" y="761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83099-3F96-D3F6-F4BE-B1EE8E0A8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A99A45-4795-6D7E-9126-3FF0318C7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258285"/>
              </p:ext>
            </p:extLst>
          </p:nvPr>
        </p:nvGraphicFramePr>
        <p:xfrm>
          <a:off x="1401432" y="2336016"/>
          <a:ext cx="9389135" cy="428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6B7D96C2-6ADE-873F-A977-FDAF3CD9BF79}"/>
              </a:ext>
            </a:extLst>
          </p:cNvPr>
          <p:cNvSpPr/>
          <p:nvPr/>
        </p:nvSpPr>
        <p:spPr>
          <a:xfrm>
            <a:off x="996696" y="2067050"/>
            <a:ext cx="9120400" cy="1332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DDCF29-4FC7-0E00-A954-FF32AFA0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8" y="944782"/>
            <a:ext cx="9923105" cy="430909"/>
          </a:xfrm>
        </p:spPr>
        <p:txBody>
          <a:bodyPr anchor="ctr">
            <a:normAutofit/>
          </a:bodyPr>
          <a:lstStyle/>
          <a:p>
            <a:r>
              <a:rPr lang="en-GB" sz="2400" dirty="0"/>
              <a:t>GÉANT Twinning: Driving NREN Impact</a:t>
            </a:r>
          </a:p>
        </p:txBody>
      </p:sp>
      <p:sp>
        <p:nvSpPr>
          <p:cNvPr id="12" name="Slide Number Placeholder 3" hidden="1">
            <a:extLst>
              <a:ext uri="{FF2B5EF4-FFF2-40B4-BE49-F238E27FC236}">
                <a16:creationId xmlns:a16="http://schemas.microsoft.com/office/drawing/2014/main" id="{739EA6E0-6E38-CFE4-4F89-D9288B97EA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9527" y="6523901"/>
            <a:ext cx="569600" cy="321399"/>
          </a:xfrm>
        </p:spPr>
        <p:txBody>
          <a:bodyPr/>
          <a:lstStyle/>
          <a:p>
            <a:pPr defTabSz="914377">
              <a:spcAft>
                <a:spcPts val="600"/>
              </a:spcAft>
            </a:pPr>
            <a:fld id="{99DB5B91-B4E4-4EE4-BE5C-3E09032CE5EC}" type="slidenum">
              <a:rPr lang="en-GB" smtClean="0"/>
              <a:pPr defTabSz="914377"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27B7CC5-6C46-6050-3377-798FE972B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091" y="925781"/>
            <a:ext cx="1278951" cy="1141269"/>
          </a:xfrm>
          <a:prstGeom prst="rect">
            <a:avLst/>
          </a:prstGeom>
        </p:spPr>
      </p:pic>
      <p:pic>
        <p:nvPicPr>
          <p:cNvPr id="6" name="Picture 5" descr="A blue circle with a white handshake&#10;&#10;Description automatically generated">
            <a:extLst>
              <a:ext uri="{FF2B5EF4-FFF2-40B4-BE49-F238E27FC236}">
                <a16:creationId xmlns:a16="http://schemas.microsoft.com/office/drawing/2014/main" id="{CA00A72A-894A-778A-B47F-18E0D11CBD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89" y="2212848"/>
            <a:ext cx="1203796" cy="1186349"/>
          </a:xfrm>
          <a:prstGeom prst="rect">
            <a:avLst/>
          </a:prstGeom>
        </p:spPr>
      </p:pic>
      <p:pic>
        <p:nvPicPr>
          <p:cNvPr id="9" name="Picture 8" descr="A blue circle with a white star&#10;&#10;Description automatically generated">
            <a:extLst>
              <a:ext uri="{FF2B5EF4-FFF2-40B4-BE49-F238E27FC236}">
                <a16:creationId xmlns:a16="http://schemas.microsoft.com/office/drawing/2014/main" id="{17D6E66E-BB69-B988-FC61-4C80DB22D4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62" y="2221992"/>
            <a:ext cx="1099343" cy="1136864"/>
          </a:xfrm>
          <a:prstGeom prst="rect">
            <a:avLst/>
          </a:prstGeom>
        </p:spPr>
      </p:pic>
      <p:pic>
        <p:nvPicPr>
          <p:cNvPr id="14" name="Picture 13" descr="A red circle with a hand pointing at a button&#10;&#10;Description automatically generated">
            <a:extLst>
              <a:ext uri="{FF2B5EF4-FFF2-40B4-BE49-F238E27FC236}">
                <a16:creationId xmlns:a16="http://schemas.microsoft.com/office/drawing/2014/main" id="{AEBCF34F-D56D-A663-F9E8-52EE320227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06" y="2275923"/>
            <a:ext cx="1155871" cy="1120342"/>
          </a:xfrm>
          <a:prstGeom prst="rect">
            <a:avLst/>
          </a:prstGeom>
        </p:spPr>
      </p:pic>
      <p:pic>
        <p:nvPicPr>
          <p:cNvPr id="16" name="Picture 15" descr="A blue circle with white hexagons&#10;&#10;Description automatically generated">
            <a:extLst>
              <a:ext uri="{FF2B5EF4-FFF2-40B4-BE49-F238E27FC236}">
                <a16:creationId xmlns:a16="http://schemas.microsoft.com/office/drawing/2014/main" id="{59E3F046-394F-AE7F-EF9D-EDCE019DAC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7" y="2181405"/>
            <a:ext cx="1351738" cy="13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9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83700" y="-2197968"/>
            <a:ext cx="5703416" cy="3125343"/>
            <a:chOff x="0" y="0"/>
            <a:chExt cx="999749" cy="547840"/>
          </a:xfrm>
        </p:grpSpPr>
        <p:sp>
          <p:nvSpPr>
            <p:cNvPr id="4" name="Freeform 4"/>
            <p:cNvSpPr/>
            <p:nvPr/>
          </p:nvSpPr>
          <p:spPr>
            <a:xfrm>
              <a:off x="3284" y="0"/>
              <a:ext cx="993180" cy="547840"/>
            </a:xfrm>
            <a:custGeom>
              <a:avLst/>
              <a:gdLst/>
              <a:ahLst/>
              <a:cxnLst/>
              <a:rect l="l" t="t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7176984">
            <a:off x="7371958" y="2205024"/>
            <a:ext cx="9506775" cy="4712617"/>
          </a:xfrm>
          <a:custGeom>
            <a:avLst/>
            <a:gdLst/>
            <a:ahLst/>
            <a:cxnLst/>
            <a:rect l="l" t="t" r="r" b="b"/>
            <a:pathLst>
              <a:path w="14260162" h="7068925">
                <a:moveTo>
                  <a:pt x="0" y="0"/>
                </a:moveTo>
                <a:lnTo>
                  <a:pt x="14260162" y="0"/>
                </a:lnTo>
                <a:lnTo>
                  <a:pt x="14260162" y="7068925"/>
                </a:lnTo>
                <a:lnTo>
                  <a:pt x="0" y="7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085" r="-221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735586" y="5728356"/>
            <a:ext cx="2198143" cy="188902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28466" y="-130796"/>
            <a:ext cx="7001953" cy="6017303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4813" y="0"/>
              <a:ext cx="803175" cy="698500"/>
            </a:xfrm>
            <a:custGeom>
              <a:avLst/>
              <a:gdLst/>
              <a:ahLst/>
              <a:cxnLst/>
              <a:rect l="l" t="t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2422691" y="-2849443"/>
            <a:ext cx="8623939" cy="3984837"/>
            <a:chOff x="0" y="0"/>
            <a:chExt cx="1511686" cy="698500"/>
          </a:xfrm>
        </p:grpSpPr>
        <p:sp>
          <p:nvSpPr>
            <p:cNvPr id="14" name="Freeform 14"/>
            <p:cNvSpPr/>
            <p:nvPr/>
          </p:nvSpPr>
          <p:spPr>
            <a:xfrm>
              <a:off x="3907" y="0"/>
              <a:ext cx="1503871" cy="698500"/>
            </a:xfrm>
            <a:custGeom>
              <a:avLst/>
              <a:gdLst/>
              <a:ahLst/>
              <a:cxnLst/>
              <a:rect l="l" t="t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rot="3827403">
            <a:off x="7741477" y="3544321"/>
            <a:ext cx="4186363" cy="1073838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8969074" y="-130796"/>
            <a:ext cx="5337797" cy="5820799"/>
            <a:chOff x="0" y="0"/>
            <a:chExt cx="640539" cy="698500"/>
          </a:xfrm>
        </p:grpSpPr>
        <p:sp>
          <p:nvSpPr>
            <p:cNvPr id="18" name="Freeform 18"/>
            <p:cNvSpPr/>
            <p:nvPr/>
          </p:nvSpPr>
          <p:spPr>
            <a:xfrm>
              <a:off x="6684" y="0"/>
              <a:ext cx="627171" cy="698500"/>
            </a:xfrm>
            <a:custGeom>
              <a:avLst/>
              <a:gdLst/>
              <a:ahLst/>
              <a:cxnLst/>
              <a:rect l="l" t="t" r="r" b="b"/>
              <a:pathLst>
                <a:path w="627171" h="698500">
                  <a:moveTo>
                    <a:pt x="616350" y="379338"/>
                  </a:moveTo>
                  <a:lnTo>
                    <a:pt x="448161" y="668412"/>
                  </a:lnTo>
                  <a:cubicBezTo>
                    <a:pt x="437323" y="687040"/>
                    <a:pt x="417397" y="698500"/>
                    <a:pt x="395846" y="698500"/>
                  </a:cubicBezTo>
                  <a:lnTo>
                    <a:pt x="231326" y="698500"/>
                  </a:lnTo>
                  <a:cubicBezTo>
                    <a:pt x="209774" y="698500"/>
                    <a:pt x="189849" y="687040"/>
                    <a:pt x="179011" y="668412"/>
                  </a:cubicBezTo>
                  <a:lnTo>
                    <a:pt x="10821" y="379338"/>
                  </a:lnTo>
                  <a:cubicBezTo>
                    <a:pt x="0" y="360739"/>
                    <a:pt x="0" y="337761"/>
                    <a:pt x="10821" y="319162"/>
                  </a:cubicBezTo>
                  <a:lnTo>
                    <a:pt x="179011" y="30088"/>
                  </a:lnTo>
                  <a:cubicBezTo>
                    <a:pt x="189849" y="11460"/>
                    <a:pt x="209774" y="0"/>
                    <a:pt x="231326" y="0"/>
                  </a:cubicBezTo>
                  <a:lnTo>
                    <a:pt x="395846" y="0"/>
                  </a:lnTo>
                  <a:cubicBezTo>
                    <a:pt x="417397" y="0"/>
                    <a:pt x="437323" y="11460"/>
                    <a:pt x="448161" y="30088"/>
                  </a:cubicBezTo>
                  <a:lnTo>
                    <a:pt x="616350" y="319162"/>
                  </a:lnTo>
                  <a:cubicBezTo>
                    <a:pt x="627171" y="337761"/>
                    <a:pt x="627171" y="360739"/>
                    <a:pt x="616350" y="379338"/>
                  </a:cubicBezTo>
                  <a:close/>
                </a:path>
              </a:pathLst>
            </a:custGeom>
            <a:blipFill>
              <a:blip r:embed="rId6"/>
              <a:stretch>
                <a:fillRect l="-34230" r="-3423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-203705" y="6628140"/>
            <a:ext cx="2918651" cy="358657"/>
            <a:chOff x="0" y="0"/>
            <a:chExt cx="1153047" cy="1416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53047" cy="141692"/>
            </a:xfrm>
            <a:custGeom>
              <a:avLst/>
              <a:gdLst/>
              <a:ahLst/>
              <a:cxnLst/>
              <a:rect l="l" t="t" r="r" b="b"/>
              <a:pathLst>
                <a:path w="1153047" h="141692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lnTo>
                    <a:pt x="1153047" y="70846"/>
                  </a:ln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153047" cy="189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8275" y="5365646"/>
            <a:ext cx="606093" cy="520861"/>
            <a:chOff x="0" y="0"/>
            <a:chExt cx="1212185" cy="1041722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212185" cy="1041722"/>
              <a:chOff x="0" y="0"/>
              <a:chExt cx="812800" cy="6985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0463" y="0"/>
                <a:ext cx="791874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1874" h="698500">
                    <a:moveTo>
                      <a:pt x="774936" y="396346"/>
                    </a:moveTo>
                    <a:lnTo>
                      <a:pt x="626538" y="651404"/>
                    </a:lnTo>
                    <a:cubicBezTo>
                      <a:pt x="609574" y="680562"/>
                      <a:pt x="578384" y="698500"/>
                      <a:pt x="544650" y="698500"/>
                    </a:cubicBezTo>
                    <a:lnTo>
                      <a:pt x="247224" y="698500"/>
                    </a:lnTo>
                    <a:cubicBezTo>
                      <a:pt x="213490" y="698500"/>
                      <a:pt x="182301" y="680562"/>
                      <a:pt x="165336" y="651404"/>
                    </a:cubicBezTo>
                    <a:lnTo>
                      <a:pt x="16938" y="396346"/>
                    </a:lnTo>
                    <a:cubicBezTo>
                      <a:pt x="0" y="367233"/>
                      <a:pt x="0" y="331267"/>
                      <a:pt x="16938" y="302154"/>
                    </a:cubicBezTo>
                    <a:lnTo>
                      <a:pt x="165336" y="47096"/>
                    </a:lnTo>
                    <a:cubicBezTo>
                      <a:pt x="182301" y="17938"/>
                      <a:pt x="213490" y="0"/>
                      <a:pt x="247224" y="0"/>
                    </a:cubicBezTo>
                    <a:lnTo>
                      <a:pt x="544650" y="0"/>
                    </a:lnTo>
                    <a:cubicBezTo>
                      <a:pt x="578384" y="0"/>
                      <a:pt x="609574" y="17938"/>
                      <a:pt x="626538" y="47096"/>
                    </a:cubicBezTo>
                    <a:lnTo>
                      <a:pt x="774936" y="302154"/>
                    </a:lnTo>
                    <a:cubicBezTo>
                      <a:pt x="791874" y="331267"/>
                      <a:pt x="791874" y="367233"/>
                      <a:pt x="774936" y="396346"/>
                    </a:cubicBezTo>
                    <a:close/>
                  </a:path>
                </a:pathLst>
              </a:custGeom>
              <a:solidFill>
                <a:srgbClr val="16578D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43344" y="257783"/>
              <a:ext cx="525497" cy="526155"/>
            </a:xfrm>
            <a:custGeom>
              <a:avLst/>
              <a:gdLst/>
              <a:ahLst/>
              <a:cxnLst/>
              <a:rect l="l" t="t" r="r" b="b"/>
              <a:pathLst>
                <a:path w="525497" h="526155">
                  <a:moveTo>
                    <a:pt x="0" y="0"/>
                  </a:moveTo>
                  <a:lnTo>
                    <a:pt x="525497" y="0"/>
                  </a:lnTo>
                  <a:lnTo>
                    <a:pt x="525497" y="526155"/>
                  </a:lnTo>
                  <a:lnTo>
                    <a:pt x="0" y="526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685801" y="3995920"/>
            <a:ext cx="608567" cy="522988"/>
            <a:chOff x="0" y="0"/>
            <a:chExt cx="1217135" cy="1045975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217135" cy="1045975"/>
              <a:chOff x="0" y="0"/>
              <a:chExt cx="812800" cy="698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0463" y="0"/>
                <a:ext cx="791874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1874" h="698500">
                    <a:moveTo>
                      <a:pt x="774936" y="396346"/>
                    </a:moveTo>
                    <a:lnTo>
                      <a:pt x="626538" y="651404"/>
                    </a:lnTo>
                    <a:cubicBezTo>
                      <a:pt x="609574" y="680562"/>
                      <a:pt x="578384" y="698500"/>
                      <a:pt x="544650" y="698500"/>
                    </a:cubicBezTo>
                    <a:lnTo>
                      <a:pt x="247224" y="698500"/>
                    </a:lnTo>
                    <a:cubicBezTo>
                      <a:pt x="213490" y="698500"/>
                      <a:pt x="182301" y="680562"/>
                      <a:pt x="165336" y="651404"/>
                    </a:cubicBezTo>
                    <a:lnTo>
                      <a:pt x="16938" y="396346"/>
                    </a:lnTo>
                    <a:cubicBezTo>
                      <a:pt x="0" y="367233"/>
                      <a:pt x="0" y="331267"/>
                      <a:pt x="16938" y="302154"/>
                    </a:cubicBezTo>
                    <a:lnTo>
                      <a:pt x="165336" y="47096"/>
                    </a:lnTo>
                    <a:cubicBezTo>
                      <a:pt x="182301" y="17938"/>
                      <a:pt x="213490" y="0"/>
                      <a:pt x="247224" y="0"/>
                    </a:cubicBezTo>
                    <a:lnTo>
                      <a:pt x="544650" y="0"/>
                    </a:lnTo>
                    <a:cubicBezTo>
                      <a:pt x="578384" y="0"/>
                      <a:pt x="609574" y="17938"/>
                      <a:pt x="626538" y="47096"/>
                    </a:cubicBezTo>
                    <a:lnTo>
                      <a:pt x="774936" y="302154"/>
                    </a:lnTo>
                    <a:cubicBezTo>
                      <a:pt x="791874" y="331267"/>
                      <a:pt x="791874" y="367233"/>
                      <a:pt x="774936" y="396346"/>
                    </a:cubicBezTo>
                    <a:close/>
                  </a:path>
                </a:pathLst>
              </a:custGeom>
              <a:solidFill>
                <a:srgbClr val="16578D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320749" y="234903"/>
              <a:ext cx="576170" cy="576170"/>
            </a:xfrm>
            <a:custGeom>
              <a:avLst/>
              <a:gdLst/>
              <a:ahLst/>
              <a:cxnLst/>
              <a:rect l="l" t="t" r="r" b="b"/>
              <a:pathLst>
                <a:path w="576170" h="576170">
                  <a:moveTo>
                    <a:pt x="0" y="0"/>
                  </a:moveTo>
                  <a:lnTo>
                    <a:pt x="576170" y="0"/>
                  </a:lnTo>
                  <a:lnTo>
                    <a:pt x="576170" y="576170"/>
                  </a:lnTo>
                  <a:lnTo>
                    <a:pt x="0" y="576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5052245" y="5231960"/>
            <a:ext cx="403948" cy="449455"/>
          </a:xfrm>
          <a:custGeom>
            <a:avLst/>
            <a:gdLst/>
            <a:ahLst/>
            <a:cxnLst/>
            <a:rect l="l" t="t" r="r" b="b"/>
            <a:pathLst>
              <a:path w="605922" h="674183">
                <a:moveTo>
                  <a:pt x="0" y="0"/>
                </a:moveTo>
                <a:lnTo>
                  <a:pt x="605922" y="0"/>
                </a:lnTo>
                <a:lnTo>
                  <a:pt x="605922" y="674184"/>
                </a:lnTo>
                <a:lnTo>
                  <a:pt x="0" y="674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652249" y="4698959"/>
            <a:ext cx="620219" cy="533001"/>
            <a:chOff x="0" y="0"/>
            <a:chExt cx="1240439" cy="1066002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240439" cy="1066002"/>
              <a:chOff x="0" y="0"/>
              <a:chExt cx="812800" cy="6985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0116" y="0"/>
                <a:ext cx="792567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2567" h="698500">
                    <a:moveTo>
                      <a:pt x="776190" y="394786"/>
                    </a:moveTo>
                    <a:lnTo>
                      <a:pt x="625978" y="652964"/>
                    </a:lnTo>
                    <a:cubicBezTo>
                      <a:pt x="609575" y="681156"/>
                      <a:pt x="579418" y="698500"/>
                      <a:pt x="546801" y="698500"/>
                    </a:cubicBezTo>
                    <a:lnTo>
                      <a:pt x="245767" y="698500"/>
                    </a:lnTo>
                    <a:cubicBezTo>
                      <a:pt x="213150" y="698500"/>
                      <a:pt x="182993" y="681156"/>
                      <a:pt x="166590" y="652964"/>
                    </a:cubicBezTo>
                    <a:lnTo>
                      <a:pt x="16378" y="394786"/>
                    </a:lnTo>
                    <a:cubicBezTo>
                      <a:pt x="0" y="366638"/>
                      <a:pt x="0" y="331862"/>
                      <a:pt x="16378" y="303714"/>
                    </a:cubicBezTo>
                    <a:lnTo>
                      <a:pt x="166590" y="45536"/>
                    </a:lnTo>
                    <a:cubicBezTo>
                      <a:pt x="182993" y="17344"/>
                      <a:pt x="213150" y="0"/>
                      <a:pt x="245767" y="0"/>
                    </a:cubicBezTo>
                    <a:lnTo>
                      <a:pt x="546801" y="0"/>
                    </a:lnTo>
                    <a:cubicBezTo>
                      <a:pt x="579418" y="0"/>
                      <a:pt x="609575" y="17344"/>
                      <a:pt x="625978" y="45536"/>
                    </a:cubicBezTo>
                    <a:lnTo>
                      <a:pt x="776190" y="303714"/>
                    </a:lnTo>
                    <a:cubicBezTo>
                      <a:pt x="792568" y="331862"/>
                      <a:pt x="792568" y="366638"/>
                      <a:pt x="776190" y="394786"/>
                    </a:cubicBezTo>
                    <a:close/>
                  </a:path>
                </a:pathLst>
              </a:custGeom>
              <a:solidFill>
                <a:srgbClr val="16578D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326344" y="312594"/>
              <a:ext cx="587752" cy="440814"/>
            </a:xfrm>
            <a:custGeom>
              <a:avLst/>
              <a:gdLst/>
              <a:ahLst/>
              <a:cxnLst/>
              <a:rect l="l" t="t" r="r" b="b"/>
              <a:pathLst>
                <a:path w="587752" h="440814">
                  <a:moveTo>
                    <a:pt x="0" y="0"/>
                  </a:moveTo>
                  <a:lnTo>
                    <a:pt x="587751" y="0"/>
                  </a:lnTo>
                  <a:lnTo>
                    <a:pt x="587751" y="440814"/>
                  </a:lnTo>
                  <a:lnTo>
                    <a:pt x="0" y="440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8006644" y="6629401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-392502" y="-265920"/>
            <a:ext cx="785003" cy="531839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962358" y="2191216"/>
            <a:ext cx="607625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624"/>
              </a:lnSpc>
            </a:pPr>
            <a:r>
              <a:rPr lang="en-US" sz="6353" b="1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YOU!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50410" y="4029872"/>
            <a:ext cx="2892101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66"/>
              </a:lnSpc>
            </a:pPr>
            <a:r>
              <a:rPr lang="en-US" sz="23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www.ac.lk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50410" y="4629509"/>
            <a:ext cx="3302605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66"/>
              </a:lnSpc>
            </a:pPr>
            <a:r>
              <a:rPr lang="en-US" sz="23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shashini@learn.ac.lk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50409" y="5346932"/>
            <a:ext cx="2365051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986"/>
              </a:lnSpc>
            </a:pPr>
            <a:r>
              <a:rPr lang="en-US" sz="2133" b="1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+94772228074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93FF157-C528-6858-012F-6F9E87401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2"/>
          <a:stretch>
            <a:fillRect/>
          </a:stretch>
        </p:blipFill>
        <p:spPr>
          <a:xfrm>
            <a:off x="4937441" y="918524"/>
            <a:ext cx="7254559" cy="555402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9E69AF5-A6E6-417D-8FC9-3D698AFC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Unlock Your NREN's Potential with Twinning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5BB42E-D87B-40EF-8729-BA9370E2C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3</a:t>
            </a:fld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1249756-B5FF-4488-B03E-F43087D2E3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98895" y="1984310"/>
            <a:ext cx="6294672" cy="385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spcAft>
                <a:spcPct val="0"/>
              </a:spcAft>
              <a:buClrTx/>
              <a:buSzTx/>
              <a:tabLst/>
            </a:pPr>
            <a:r>
              <a:rPr lang="en-US" altLang="en-US" b="1" dirty="0"/>
              <a:t>Knowledge Transfer: </a:t>
            </a:r>
            <a:r>
              <a:rPr lang="en-US" altLang="en-US" dirty="0"/>
              <a:t>Learn directly from peers 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  <a:p>
            <a:pPr fontAlgn="base">
              <a:spcAft>
                <a:spcPct val="0"/>
              </a:spcAft>
            </a:pPr>
            <a:r>
              <a:rPr lang="en-US" altLang="en-US" b="1" dirty="0"/>
              <a:t>Capacity Building: </a:t>
            </a:r>
            <a:r>
              <a:rPr lang="en-US" altLang="en-US" dirty="0"/>
              <a:t>Enhance your NREN's skills </a:t>
            </a:r>
          </a:p>
          <a:p>
            <a:pPr fontAlgn="base">
              <a:spcAft>
                <a:spcPct val="0"/>
              </a:spcAft>
            </a:pPr>
            <a:endParaRPr lang="en-US" altLang="en-US" dirty="0"/>
          </a:p>
          <a:p>
            <a:pPr marR="0" lvl="0" fontAlgn="base">
              <a:spcAft>
                <a:spcPct val="0"/>
              </a:spcAft>
              <a:buClrTx/>
              <a:buSzTx/>
              <a:tabLst/>
            </a:pPr>
            <a:r>
              <a:rPr lang="en-US" altLang="en-US" b="1" dirty="0"/>
              <a:t>Service Development: </a:t>
            </a:r>
            <a:br>
              <a:rPr lang="en-US" altLang="en-US" b="1" dirty="0"/>
            </a:br>
            <a:r>
              <a:rPr lang="en-US" altLang="en-US" dirty="0"/>
              <a:t>Jointly build new services </a:t>
            </a:r>
          </a:p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endParaRPr lang="en-US" altLang="en-US" dirty="0"/>
          </a:p>
          <a:p>
            <a:pPr fontAlgn="base">
              <a:spcAft>
                <a:spcPct val="0"/>
              </a:spcAft>
            </a:pPr>
            <a:r>
              <a:rPr lang="en-US" altLang="en-US" b="1" dirty="0"/>
              <a:t>Global Networking: </a:t>
            </a:r>
            <a:r>
              <a:rPr lang="en-US" altLang="en-US" dirty="0"/>
              <a:t>Forge lasting </a:t>
            </a:r>
            <a:br>
              <a:rPr lang="en-US" altLang="en-US" dirty="0"/>
            </a:br>
            <a:r>
              <a:rPr lang="en-US" altLang="en-US" dirty="0"/>
              <a:t>international connections </a:t>
            </a:r>
          </a:p>
        </p:txBody>
      </p:sp>
    </p:spTree>
    <p:extLst>
      <p:ext uri="{BB962C8B-B14F-4D97-AF65-F5344CB8AC3E}">
        <p14:creationId xmlns:p14="http://schemas.microsoft.com/office/powerpoint/2010/main" val="186194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>
            <a:extLst>
              <a:ext uri="{FF2B5EF4-FFF2-40B4-BE49-F238E27FC236}">
                <a16:creationId xmlns:a16="http://schemas.microsoft.com/office/drawing/2014/main" id="{366A90F5-02BE-A150-9416-4B3B7B953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773" y="2208547"/>
            <a:ext cx="1580365" cy="1410235"/>
          </a:xfrm>
          <a:prstGeom prst="rect">
            <a:avLst/>
          </a:prstGeom>
        </p:spPr>
      </p:pic>
      <p:pic>
        <p:nvPicPr>
          <p:cNvPr id="6146" name="Picture 2" descr="MAREN – Malawi Research and Education Network">
            <a:extLst>
              <a:ext uri="{FF2B5EF4-FFF2-40B4-BE49-F238E27FC236}">
                <a16:creationId xmlns:a16="http://schemas.microsoft.com/office/drawing/2014/main" id="{5284E216-C9C5-951A-BCAD-88F29B77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58" y="1823046"/>
            <a:ext cx="1132243" cy="5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NU - About us">
            <a:extLst>
              <a:ext uri="{FF2B5EF4-FFF2-40B4-BE49-F238E27FC236}">
                <a16:creationId xmlns:a16="http://schemas.microsoft.com/office/drawing/2014/main" id="{A859A6C8-2C86-A54E-E0B6-8EB4D16D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63" y="1598572"/>
            <a:ext cx="843437" cy="7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artners – CGF - NTNU">
            <a:extLst>
              <a:ext uri="{FF2B5EF4-FFF2-40B4-BE49-F238E27FC236}">
                <a16:creationId xmlns:a16="http://schemas.microsoft.com/office/drawing/2014/main" id="{23582301-9D08-DDAD-EDF8-6FD0A074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6" y="1766509"/>
            <a:ext cx="1498219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6A7AD35-E62F-D690-92F1-31CF79A21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6" y="3618782"/>
            <a:ext cx="4200666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8CAC06-F747-3C10-6066-5805342A4150}"/>
              </a:ext>
            </a:extLst>
          </p:cNvPr>
          <p:cNvSpPr/>
          <p:nvPr/>
        </p:nvSpPr>
        <p:spPr>
          <a:xfrm>
            <a:off x="634229" y="3253630"/>
            <a:ext cx="4200665" cy="3737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bg1"/>
                </a:solidFill>
              </a:rPr>
              <a:t>Collaboration: </a:t>
            </a:r>
            <a:r>
              <a:rPr lang="en-GB" dirty="0" err="1">
                <a:solidFill>
                  <a:schemeClr val="bg1"/>
                </a:solidFill>
              </a:rPr>
              <a:t>CNaaS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DCF15C-389F-06C2-F0F6-1D48657B623C}"/>
              </a:ext>
            </a:extLst>
          </p:cNvPr>
          <p:cNvSpPr/>
          <p:nvPr/>
        </p:nvSpPr>
        <p:spPr>
          <a:xfrm>
            <a:off x="7195365" y="3335121"/>
            <a:ext cx="4389443" cy="4279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Collaboration: HPC, IPv6, CERT, Marketing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2997E-877B-BAB3-8922-6E354D29082E}"/>
              </a:ext>
            </a:extLst>
          </p:cNvPr>
          <p:cNvSpPr txBox="1"/>
          <p:nvPr/>
        </p:nvSpPr>
        <p:spPr>
          <a:xfrm>
            <a:off x="3149730" y="2351720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Uganda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2BE1F-4851-6F39-4F12-9DB36B1A225C}"/>
              </a:ext>
            </a:extLst>
          </p:cNvPr>
          <p:cNvSpPr txBox="1"/>
          <p:nvPr/>
        </p:nvSpPr>
        <p:spPr>
          <a:xfrm>
            <a:off x="462353" y="2378008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Norway</a:t>
            </a:r>
          </a:p>
        </p:txBody>
      </p:sp>
      <p:pic>
        <p:nvPicPr>
          <p:cNvPr id="6148" name="Picture 4" descr="ASNET-AM">
            <a:extLst>
              <a:ext uri="{FF2B5EF4-FFF2-40B4-BE49-F238E27FC236}">
                <a16:creationId xmlns:a16="http://schemas.microsoft.com/office/drawing/2014/main" id="{3CD4AE7D-E3DB-C565-2786-73E26CA1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795" y="1774783"/>
            <a:ext cx="1547410" cy="4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699B3-986F-EF38-E2AC-A155D8F02798}"/>
              </a:ext>
            </a:extLst>
          </p:cNvPr>
          <p:cNvSpPr txBox="1"/>
          <p:nvPr/>
        </p:nvSpPr>
        <p:spPr>
          <a:xfrm>
            <a:off x="7051161" y="2376719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Malawi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8789C-BA56-1622-8694-6069DA6C556D}"/>
              </a:ext>
            </a:extLst>
          </p:cNvPr>
          <p:cNvSpPr txBox="1"/>
          <p:nvPr/>
        </p:nvSpPr>
        <p:spPr>
          <a:xfrm>
            <a:off x="9767400" y="2397733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Armenia</a:t>
            </a:r>
          </a:p>
        </p:txBody>
      </p:sp>
      <p:pic>
        <p:nvPicPr>
          <p:cNvPr id="2052" name="Picture 4" descr="Download Free Collaboration Surang Flat icon Icons in PNG &amp; SVG">
            <a:extLst>
              <a:ext uri="{FF2B5EF4-FFF2-40B4-BE49-F238E27FC236}">
                <a16:creationId xmlns:a16="http://schemas.microsoft.com/office/drawing/2014/main" id="{679145E5-0991-9D61-3005-17751208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86" y="1654074"/>
            <a:ext cx="933589" cy="9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22781-4840-FFD2-197B-51D1159C2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5365" y="3763035"/>
            <a:ext cx="4389443" cy="2603676"/>
          </a:xfrm>
          <a:prstGeom prst="rect">
            <a:avLst/>
          </a:prstGeom>
        </p:spPr>
      </p:pic>
      <p:pic>
        <p:nvPicPr>
          <p:cNvPr id="12" name="Picture 4" descr="Download Free Collaboration Surang Flat icon Icons in PNG &amp; SVG">
            <a:extLst>
              <a:ext uri="{FF2B5EF4-FFF2-40B4-BE49-F238E27FC236}">
                <a16:creationId xmlns:a16="http://schemas.microsoft.com/office/drawing/2014/main" id="{6DA7DDA8-994D-7559-0000-2FBC545A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48" y="1685058"/>
            <a:ext cx="933589" cy="9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64E8CBD1-4800-72EE-2161-FB5D780738C8}"/>
              </a:ext>
            </a:extLst>
          </p:cNvPr>
          <p:cNvSpPr/>
          <p:nvPr/>
        </p:nvSpPr>
        <p:spPr>
          <a:xfrm>
            <a:off x="418313" y="1479717"/>
            <a:ext cx="4618779" cy="5239135"/>
          </a:xfrm>
          <a:prstGeom prst="roundRect">
            <a:avLst>
              <a:gd name="adj" fmla="val 5133"/>
            </a:avLst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FB7D53D5-9108-9973-468C-352185265085}"/>
              </a:ext>
            </a:extLst>
          </p:cNvPr>
          <p:cNvSpPr/>
          <p:nvPr/>
        </p:nvSpPr>
        <p:spPr>
          <a:xfrm>
            <a:off x="7098885" y="1479716"/>
            <a:ext cx="4618779" cy="5239135"/>
          </a:xfrm>
          <a:prstGeom prst="roundRect">
            <a:avLst>
              <a:gd name="adj" fmla="val 5133"/>
            </a:avLst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C83E4-5255-634D-58A8-A91EDF7F10E0}"/>
              </a:ext>
            </a:extLst>
          </p:cNvPr>
          <p:cNvSpPr txBox="1">
            <a:spLocks/>
          </p:cNvSpPr>
          <p:nvPr/>
        </p:nvSpPr>
        <p:spPr>
          <a:xfrm>
            <a:off x="824724" y="815523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2024 Twinning Projects</a:t>
            </a:r>
          </a:p>
        </p:txBody>
      </p:sp>
    </p:spTree>
    <p:extLst>
      <p:ext uri="{BB962C8B-B14F-4D97-AF65-F5344CB8AC3E}">
        <p14:creationId xmlns:p14="http://schemas.microsoft.com/office/powerpoint/2010/main" val="400059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BCCDB-579B-0795-3C47-66ECC71EB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>
            <a:extLst>
              <a:ext uri="{FF2B5EF4-FFF2-40B4-BE49-F238E27FC236}">
                <a16:creationId xmlns:a16="http://schemas.microsoft.com/office/drawing/2014/main" id="{A50D7546-D09A-9528-EA1A-7E5A0AA8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686" y="2123458"/>
            <a:ext cx="1195179" cy="1066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D6EE4A-00DB-E639-9FCF-5F230BF98A72}"/>
              </a:ext>
            </a:extLst>
          </p:cNvPr>
          <p:cNvSpPr/>
          <p:nvPr/>
        </p:nvSpPr>
        <p:spPr>
          <a:xfrm>
            <a:off x="634229" y="3344040"/>
            <a:ext cx="4411617" cy="3737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Collaboration: </a:t>
            </a:r>
            <a:r>
              <a:rPr lang="en-GB" dirty="0" err="1">
                <a:solidFill>
                  <a:schemeClr val="bg1"/>
                </a:solidFill>
              </a:rPr>
              <a:t>eduroam</a:t>
            </a:r>
            <a:r>
              <a:rPr lang="en-GB" dirty="0">
                <a:solidFill>
                  <a:schemeClr val="bg1"/>
                </a:solidFill>
              </a:rPr>
              <a:t> for remote areas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46FC1A-080A-69D1-4054-01E5B9956F68}"/>
              </a:ext>
            </a:extLst>
          </p:cNvPr>
          <p:cNvSpPr/>
          <p:nvPr/>
        </p:nvSpPr>
        <p:spPr>
          <a:xfrm>
            <a:off x="7008508" y="3344039"/>
            <a:ext cx="4411616" cy="37374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Collaboration: Service adoption</a:t>
            </a:r>
          </a:p>
        </p:txBody>
      </p:sp>
      <p:pic>
        <p:nvPicPr>
          <p:cNvPr id="3074" name="Picture 2" descr="Kenya Education Network | Transforming Education through ICT">
            <a:extLst>
              <a:ext uri="{FF2B5EF4-FFF2-40B4-BE49-F238E27FC236}">
                <a16:creationId xmlns:a16="http://schemas.microsoft.com/office/drawing/2014/main" id="{877486BC-D145-CF89-7874-1E68B613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3" y="1742841"/>
            <a:ext cx="1527190" cy="5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1339A-CB9E-1948-2AC8-73CE54DA9E8F}"/>
              </a:ext>
            </a:extLst>
          </p:cNvPr>
          <p:cNvSpPr txBox="1"/>
          <p:nvPr/>
        </p:nvSpPr>
        <p:spPr>
          <a:xfrm>
            <a:off x="634229" y="7198446"/>
            <a:ext cx="4411617" cy="230832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Missing picture of KENET– JISC Twinning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98E3B-AEBE-6835-BF40-6A9EFBDF0CEA}"/>
              </a:ext>
            </a:extLst>
          </p:cNvPr>
          <p:cNvSpPr txBox="1"/>
          <p:nvPr/>
        </p:nvSpPr>
        <p:spPr>
          <a:xfrm>
            <a:off x="7367090" y="7198446"/>
            <a:ext cx="4411617" cy="230832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Missing picture of SURF – LEARN Twinning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 descr="About us - Jisc">
            <a:extLst>
              <a:ext uri="{FF2B5EF4-FFF2-40B4-BE49-F238E27FC236}">
                <a16:creationId xmlns:a16="http://schemas.microsoft.com/office/drawing/2014/main" id="{BD7BBB7E-3AAD-060C-4501-67A4FBCA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28" y="1615166"/>
            <a:ext cx="817161" cy="8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5F340-1007-A9AE-A5CF-9C09AE53E8C6}"/>
              </a:ext>
            </a:extLst>
          </p:cNvPr>
          <p:cNvSpPr txBox="1"/>
          <p:nvPr/>
        </p:nvSpPr>
        <p:spPr>
          <a:xfrm>
            <a:off x="3164336" y="2402777"/>
            <a:ext cx="190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United </a:t>
            </a:r>
          </a:p>
          <a:p>
            <a:pPr algn="ctr"/>
            <a:r>
              <a:rPr lang="en-US" sz="2000" b="1" dirty="0">
                <a:solidFill>
                  <a:srgbClr val="1F4E79"/>
                </a:solidFill>
              </a:rPr>
              <a:t>Kingdom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36BEB-C7C4-C715-EED3-B1ED0E4A3073}"/>
              </a:ext>
            </a:extLst>
          </p:cNvPr>
          <p:cNvSpPr txBox="1"/>
          <p:nvPr/>
        </p:nvSpPr>
        <p:spPr>
          <a:xfrm>
            <a:off x="561207" y="2402777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Kenya</a:t>
            </a:r>
          </a:p>
        </p:txBody>
      </p:sp>
      <p:pic>
        <p:nvPicPr>
          <p:cNvPr id="3078" name="Picture 6" descr="SURFnet - Wikipedia">
            <a:extLst>
              <a:ext uri="{FF2B5EF4-FFF2-40B4-BE49-F238E27FC236}">
                <a16:creationId xmlns:a16="http://schemas.microsoft.com/office/drawing/2014/main" id="{EFF8117F-DE92-498D-6516-B87836C5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32" y="1674691"/>
            <a:ext cx="1493303" cy="7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95CDB1-AF54-66DD-E88E-BE47AC2797CC}"/>
              </a:ext>
            </a:extLst>
          </p:cNvPr>
          <p:cNvSpPr txBox="1"/>
          <p:nvPr/>
        </p:nvSpPr>
        <p:spPr>
          <a:xfrm>
            <a:off x="7015358" y="2435477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Netherlands</a:t>
            </a:r>
          </a:p>
        </p:txBody>
      </p:sp>
      <p:pic>
        <p:nvPicPr>
          <p:cNvPr id="3080" name="Picture 8" descr="Home | Lanka Education and Research Network">
            <a:extLst>
              <a:ext uri="{FF2B5EF4-FFF2-40B4-BE49-F238E27FC236}">
                <a16:creationId xmlns:a16="http://schemas.microsoft.com/office/drawing/2014/main" id="{03FACE54-3F56-973C-BD6D-A6AC1712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013" y="1667197"/>
            <a:ext cx="1586544" cy="7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-up of people shaking hands&#10;&#10;Description automatically generated">
            <a:extLst>
              <a:ext uri="{FF2B5EF4-FFF2-40B4-BE49-F238E27FC236}">
                <a16:creationId xmlns:a16="http://schemas.microsoft.com/office/drawing/2014/main" id="{43700F60-17D0-C4F0-3CC2-F21C86B5DA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856"/>
          <a:stretch/>
        </p:blipFill>
        <p:spPr>
          <a:xfrm>
            <a:off x="641127" y="3715154"/>
            <a:ext cx="4404719" cy="2554408"/>
          </a:xfrm>
          <a:prstGeom prst="rect">
            <a:avLst/>
          </a:prstGeom>
        </p:spPr>
      </p:pic>
      <p:pic>
        <p:nvPicPr>
          <p:cNvPr id="15" name="Picture 14" descr="A close-up of people shaking hands&#10;&#10;Description automatically generated">
            <a:extLst>
              <a:ext uri="{FF2B5EF4-FFF2-40B4-BE49-F238E27FC236}">
                <a16:creationId xmlns:a16="http://schemas.microsoft.com/office/drawing/2014/main" id="{6CD2399A-9509-907D-C658-5675D7AF44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1051"/>
          <a:stretch/>
        </p:blipFill>
        <p:spPr>
          <a:xfrm>
            <a:off x="7008508" y="3717788"/>
            <a:ext cx="4404718" cy="255177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8E852A-828D-3074-1ECC-FA576598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</p:spPr>
        <p:txBody>
          <a:bodyPr>
            <a:normAutofit fontScale="90000"/>
          </a:bodyPr>
          <a:lstStyle/>
          <a:p>
            <a:r>
              <a:rPr lang="en-GB" dirty="0"/>
              <a:t>2025 Twinning Projects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721FA2-ADDC-B60A-6988-CDCFF99B4148}"/>
              </a:ext>
            </a:extLst>
          </p:cNvPr>
          <p:cNvSpPr txBox="1"/>
          <p:nvPr/>
        </p:nvSpPr>
        <p:spPr>
          <a:xfrm>
            <a:off x="9703238" y="2435477"/>
            <a:ext cx="190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E79"/>
                </a:solidFill>
              </a:rPr>
              <a:t>Sri Lanka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E34D5083-F7E8-41A3-6AAE-084637B09FE3}"/>
              </a:ext>
            </a:extLst>
          </p:cNvPr>
          <p:cNvSpPr/>
          <p:nvPr/>
        </p:nvSpPr>
        <p:spPr>
          <a:xfrm>
            <a:off x="530647" y="1494869"/>
            <a:ext cx="4618779" cy="5239135"/>
          </a:xfrm>
          <a:prstGeom prst="roundRect">
            <a:avLst>
              <a:gd name="adj" fmla="val 5133"/>
            </a:avLst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4" descr="Download Free Collaboration Surang Flat icon Icons in PNG &amp; SVG">
            <a:extLst>
              <a:ext uri="{FF2B5EF4-FFF2-40B4-BE49-F238E27FC236}">
                <a16:creationId xmlns:a16="http://schemas.microsoft.com/office/drawing/2014/main" id="{7EC539A3-76B6-0A12-03A5-8BA1E3AB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86" y="1654074"/>
            <a:ext cx="933589" cy="9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2">
            <a:extLst>
              <a:ext uri="{FF2B5EF4-FFF2-40B4-BE49-F238E27FC236}">
                <a16:creationId xmlns:a16="http://schemas.microsoft.com/office/drawing/2014/main" id="{372F1002-C3ED-5F9D-F459-6197D8D8BFE9}"/>
              </a:ext>
            </a:extLst>
          </p:cNvPr>
          <p:cNvSpPr/>
          <p:nvPr/>
        </p:nvSpPr>
        <p:spPr>
          <a:xfrm>
            <a:off x="6895125" y="1494868"/>
            <a:ext cx="4618779" cy="5239135"/>
          </a:xfrm>
          <a:prstGeom prst="roundRect">
            <a:avLst>
              <a:gd name="adj" fmla="val 5133"/>
            </a:avLst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4" descr="Download Free Collaboration Surang Flat icon Icons in PNG &amp; SVG">
            <a:extLst>
              <a:ext uri="{FF2B5EF4-FFF2-40B4-BE49-F238E27FC236}">
                <a16:creationId xmlns:a16="http://schemas.microsoft.com/office/drawing/2014/main" id="{4486AD82-14C8-EE6B-BDF1-21BB1A64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78" y="1654073"/>
            <a:ext cx="933589" cy="9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25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F9AB5-846D-45CC-9D64-0DC2232B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Connect, Collaborate, Create: Get Involved!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792B58-8F84-46D8-8E13-446749BB72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GB" b="1" dirty="0"/>
          </a:p>
          <a:p>
            <a:r>
              <a:rPr lang="en-GB" b="1" dirty="0"/>
              <a:t>Connect &amp; Discover: </a:t>
            </a:r>
            <a:r>
              <a:rPr lang="en-GB" dirty="0"/>
              <a:t>Find Your Twinning Partner</a:t>
            </a:r>
          </a:p>
          <a:p>
            <a:endParaRPr lang="en-GB" dirty="0"/>
          </a:p>
          <a:p>
            <a:r>
              <a:rPr lang="en-GB" b="1" dirty="0"/>
              <a:t>Explore &amp; Plan: </a:t>
            </a:r>
            <a:r>
              <a:rPr lang="en-GB" dirty="0"/>
              <a:t>Visit Our Wiki </a:t>
            </a:r>
            <a:r>
              <a:rPr lang="en-GB" b="0" i="0" dirty="0">
                <a:solidFill>
                  <a:srgbClr val="0052CC"/>
                </a:solidFill>
                <a:effectLst/>
                <a:latin typeface="-apple-system"/>
                <a:hlinkClick r:id="rId2"/>
              </a:rPr>
              <a:t>https://wiki.geant.org/x/igA2Lg</a:t>
            </a:r>
            <a:endParaRPr lang="en-GB" b="0" i="0" dirty="0">
              <a:solidFill>
                <a:srgbClr val="0052CC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Develop Your Proposal:</a:t>
            </a:r>
            <a:r>
              <a:rPr lang="en-GB" dirty="0"/>
              <a:t> Outline your collaboration idea</a:t>
            </a:r>
          </a:p>
          <a:p>
            <a:endParaRPr lang="en-GB" dirty="0"/>
          </a:p>
          <a:p>
            <a:r>
              <a:rPr lang="en-GB" b="1" dirty="0"/>
              <a:t>Get Support: </a:t>
            </a:r>
            <a:r>
              <a:rPr lang="en-GB" dirty="0"/>
              <a:t>Contact the Twinning Chair </a:t>
            </a:r>
            <a:r>
              <a:rPr lang="en-GB" u="sng" dirty="0"/>
              <a:t>twinning@geant.org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06ABEB-5951-4643-A0DA-47BD1F03A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5833" y="3901793"/>
            <a:ext cx="1340659" cy="11963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570799-EB5B-42F9-AFE0-E9A954303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491" y="1819656"/>
            <a:ext cx="1609344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D1C2-A5C7-800C-FED2-9722233C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NREN Twinning </a:t>
            </a:r>
            <a:r>
              <a:rPr lang="en-US" dirty="0" err="1"/>
              <a:t>Programme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Jisc and KENET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85831-E27C-B5FD-B6CB-6584C3F77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David Patterson</a:t>
            </a:r>
          </a:p>
          <a:p>
            <a:r>
              <a:rPr lang="en-US" dirty="0"/>
              <a:t>Head of International, Jisc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614F86-CCBA-F061-8938-9875A578FF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0" y="1270000"/>
            <a:ext cx="4318000" cy="4318000"/>
          </a:xfrm>
        </p:spPr>
      </p:pic>
      <p:pic>
        <p:nvPicPr>
          <p:cNvPr id="5" name="Picture 4" descr="A giraffe sticking its tongue out&#10;&#10;AI-generated content may be incorrect.">
            <a:extLst>
              <a:ext uri="{FF2B5EF4-FFF2-40B4-BE49-F238E27FC236}">
                <a16:creationId xmlns:a16="http://schemas.microsoft.com/office/drawing/2014/main" id="{702C5480-92B4-3C04-A964-DE4BD26BC3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3" t="10526" r="5653" b="18520"/>
          <a:stretch/>
        </p:blipFill>
        <p:spPr>
          <a:xfrm>
            <a:off x="6604001" y="1270001"/>
            <a:ext cx="4318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9595C50-38AD-C914-6C19-759CFC96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Twinning </a:t>
            </a:r>
            <a:r>
              <a:rPr lang="en-US" dirty="0" err="1"/>
              <a:t>Programme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C1BB2-4FD6-E1B1-17A3-EDAC0DFFD58A}"/>
              </a:ext>
            </a:extLst>
          </p:cNvPr>
          <p:cNvGrpSpPr/>
          <p:nvPr/>
        </p:nvGrpSpPr>
        <p:grpSpPr>
          <a:xfrm>
            <a:off x="1603128" y="1569485"/>
            <a:ext cx="8479560" cy="3886346"/>
            <a:chOff x="1603128" y="1569485"/>
            <a:chExt cx="8479560" cy="38863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55F635-C085-85DE-DD09-E68997AE7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69257" y="1569485"/>
              <a:ext cx="2713431" cy="31489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3A4D9D-AB81-1684-9523-DBCAFF14E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03128" y="1719335"/>
              <a:ext cx="2800529" cy="3175719"/>
            </a:xfrm>
            <a:prstGeom prst="rect">
              <a:avLst/>
            </a:prstGeom>
          </p:spPr>
        </p:pic>
        <p:pic>
          <p:nvPicPr>
            <p:cNvPr id="13" name="Picture 12" descr="A close up of a logo&#10;&#10;AI-generated content may be incorrect.">
              <a:extLst>
                <a:ext uri="{FF2B5EF4-FFF2-40B4-BE49-F238E27FC236}">
                  <a16:creationId xmlns:a16="http://schemas.microsoft.com/office/drawing/2014/main" id="{AB505A1F-CF90-B431-6D00-8A8527652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5931" y="4801793"/>
              <a:ext cx="634921" cy="634921"/>
            </a:xfrm>
            <a:prstGeom prst="rect">
              <a:avLst/>
            </a:prstGeom>
          </p:spPr>
        </p:pic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3E83E6BD-0FE9-4FF2-2FE3-D6168222B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5939" y="4712881"/>
              <a:ext cx="190500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DB3481-BFF7-9EF8-F78F-18075A7716F5}"/>
                </a:ext>
              </a:extLst>
            </p:cNvPr>
            <p:cNvGrpSpPr/>
            <p:nvPr/>
          </p:nvGrpSpPr>
          <p:grpSpPr>
            <a:xfrm>
              <a:off x="4329770" y="2558948"/>
              <a:ext cx="2948489" cy="1496492"/>
              <a:chOff x="3546758" y="2249589"/>
              <a:chExt cx="4210495" cy="2137017"/>
            </a:xfrm>
          </p:grpSpPr>
          <p:sp>
            <p:nvSpPr>
              <p:cNvPr id="14" name="Arrow: Up-Down 13">
                <a:extLst>
                  <a:ext uri="{FF2B5EF4-FFF2-40B4-BE49-F238E27FC236}">
                    <a16:creationId xmlns:a16="http://schemas.microsoft.com/office/drawing/2014/main" id="{E30989E0-EEAF-B781-715C-B85EFCF3BCF0}"/>
                  </a:ext>
                </a:extLst>
              </p:cNvPr>
              <p:cNvSpPr/>
              <p:nvPr/>
            </p:nvSpPr>
            <p:spPr>
              <a:xfrm rot="5400000">
                <a:off x="4583497" y="1212850"/>
                <a:ext cx="2137017" cy="4210495"/>
              </a:xfrm>
              <a:prstGeom prst="upDown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DE572461-8140-94B8-C974-B2978E3E0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924" y="2890114"/>
                <a:ext cx="1802195" cy="834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83128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80D9-1C46-63FB-48DD-0AAE20CF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both NRENs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D2C38-95FB-A25A-393C-38794CD26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KENET Objectives</a:t>
            </a:r>
          </a:p>
          <a:p>
            <a:r>
              <a:rPr lang="en-US" dirty="0"/>
              <a:t>Improved efficiency</a:t>
            </a:r>
          </a:p>
          <a:p>
            <a:r>
              <a:rPr lang="en-US" dirty="0"/>
              <a:t>Stakeholder engagement</a:t>
            </a:r>
          </a:p>
          <a:p>
            <a:r>
              <a:rPr lang="en-US" dirty="0"/>
              <a:t>Value awareness</a:t>
            </a:r>
          </a:p>
          <a:p>
            <a:r>
              <a:rPr lang="en-US" dirty="0"/>
              <a:t>Increased uptake of </a:t>
            </a:r>
            <a:r>
              <a:rPr lang="en-US" dirty="0" err="1"/>
              <a:t>eduroam</a:t>
            </a:r>
            <a:r>
              <a:rPr lang="en-US" dirty="0"/>
              <a:t> </a:t>
            </a:r>
          </a:p>
          <a:p>
            <a:r>
              <a:rPr lang="en-US" dirty="0"/>
              <a:t>Organization policies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C2611-CF96-4F59-D506-35B5AA6EC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F4F4F4"/>
          </a:solidFill>
        </p:spPr>
        <p:txBody>
          <a:bodyPr/>
          <a:lstStyle/>
          <a:p>
            <a:r>
              <a:rPr lang="en-US" b="1" dirty="0"/>
              <a:t>Alignment of Interests</a:t>
            </a:r>
          </a:p>
          <a:p>
            <a:r>
              <a:rPr lang="en-US" dirty="0"/>
              <a:t>Capacity building </a:t>
            </a:r>
          </a:p>
          <a:p>
            <a:r>
              <a:rPr lang="en-US" dirty="0"/>
              <a:t>Knowledge exchange </a:t>
            </a:r>
          </a:p>
          <a:p>
            <a:r>
              <a:rPr lang="en-US" dirty="0"/>
              <a:t>Extending </a:t>
            </a:r>
            <a:r>
              <a:rPr lang="en-US" dirty="0" err="1"/>
              <a:t>eduroam</a:t>
            </a:r>
            <a:r>
              <a:rPr lang="en-US" dirty="0"/>
              <a:t> </a:t>
            </a:r>
          </a:p>
          <a:p>
            <a:r>
              <a:rPr lang="en-US" dirty="0"/>
              <a:t>Connecting schools </a:t>
            </a:r>
          </a:p>
          <a:p>
            <a:r>
              <a:rPr lang="en-US" dirty="0"/>
              <a:t>Bridging the digital divide</a:t>
            </a:r>
          </a:p>
          <a:p>
            <a:r>
              <a:rPr lang="en-US" dirty="0"/>
              <a:t>Long-term relationship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4F1DD-3D68-4C31-309B-789C4CC444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Jisc Objectives</a:t>
            </a:r>
          </a:p>
          <a:p>
            <a:r>
              <a:rPr lang="en-US" dirty="0"/>
              <a:t>Extending </a:t>
            </a:r>
            <a:r>
              <a:rPr lang="en-US" dirty="0" err="1"/>
              <a:t>eduroam</a:t>
            </a:r>
            <a:endParaRPr lang="en-US" dirty="0"/>
          </a:p>
          <a:p>
            <a:r>
              <a:rPr lang="en-US" dirty="0"/>
              <a:t>Enabling research</a:t>
            </a:r>
          </a:p>
          <a:p>
            <a:r>
              <a:rPr lang="en-US" dirty="0"/>
              <a:t>Schools engagement</a:t>
            </a:r>
          </a:p>
          <a:p>
            <a:r>
              <a:rPr lang="en-US" dirty="0"/>
              <a:t>Knowledge exchange</a:t>
            </a:r>
          </a:p>
          <a:p>
            <a:r>
              <a:rPr lang="en-US" dirty="0"/>
              <a:t>Digital divide</a:t>
            </a:r>
          </a:p>
          <a:p>
            <a:r>
              <a:rPr lang="en-US" dirty="0"/>
              <a:t>Resilience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26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ANT Presentation Template - August 2017.potx" id="{D619A71B-72F6-4017-9642-8E046705272E}" vid="{94030387-6E4E-45DC-8C13-3496BB4EE5F2}"/>
    </a:ext>
  </a:extLst>
</a:theme>
</file>

<file path=ppt/theme/theme2.xml><?xml version="1.0" encoding="utf-8"?>
<a:theme xmlns:a="http://schemas.openxmlformats.org/drawingml/2006/main" name="Covers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MASTER_HARMONIOUS 1.2" id="{50B8ED24-9C66-D148-9967-A49E6CD728C7}" vid="{0AC850BB-5649-BF44-B7AC-BB24E5D03FC5}"/>
    </a:ext>
  </a:extLst>
</a:theme>
</file>

<file path=ppt/theme/theme3.xml><?xml version="1.0" encoding="utf-8"?>
<a:theme xmlns:a="http://schemas.openxmlformats.org/drawingml/2006/main" name="LIGHT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MASTER_HARMONIOUS 1.2" id="{50B8ED24-9C66-D148-9967-A49E6CD728C7}" vid="{E44E956E-F964-CA4B-859D-EBE5A3A739B5}"/>
    </a:ext>
  </a:extLst>
</a:theme>
</file>

<file path=ppt/theme/theme4.xml><?xml version="1.0" encoding="utf-8"?>
<a:theme xmlns:a="http://schemas.openxmlformats.org/drawingml/2006/main" name="DARK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MASTER_HARMONIOUS 1.2" id="{50B8ED24-9C66-D148-9967-A49E6CD728C7}" vid="{C7B502D0-DB41-484A-9CA3-3BFB2544ED14}"/>
    </a:ext>
  </a:extLst>
</a:theme>
</file>

<file path=ppt/theme/theme5.xml><?xml version="1.0" encoding="utf-8"?>
<a:theme xmlns:a="http://schemas.openxmlformats.org/drawingml/2006/main" name="BREAK, IMPACT AND STAT SLIDES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MASTER_HARMONIOUS 1.2" id="{50B8ED24-9C66-D148-9967-A49E6CD728C7}" vid="{97425595-BE79-264E-BB35-9BAD969AE829}"/>
    </a:ext>
  </a:extLst>
</a:theme>
</file>

<file path=ppt/theme/theme6.xml><?xml version="1.0" encoding="utf-8"?>
<a:theme xmlns:a="http://schemas.openxmlformats.org/drawingml/2006/main" name="CLOSING">
  <a:themeElements>
    <a:clrScheme name="JISC HARMONIOUS 2">
      <a:dk1>
        <a:srgbClr val="000000"/>
      </a:dk1>
      <a:lt1>
        <a:srgbClr val="FFFFFF"/>
      </a:lt1>
      <a:dk2>
        <a:srgbClr val="CE0F69"/>
      </a:dk2>
      <a:lt2>
        <a:srgbClr val="FAD5DD"/>
      </a:lt2>
      <a:accent1>
        <a:srgbClr val="FF73E8"/>
      </a:accent1>
      <a:accent2>
        <a:srgbClr val="E891F9"/>
      </a:accent2>
      <a:accent3>
        <a:srgbClr val="AE1B57"/>
      </a:accent3>
      <a:accent4>
        <a:srgbClr val="3E2B56"/>
      </a:accent4>
      <a:accent5>
        <a:srgbClr val="6D2077"/>
      </a:accent5>
      <a:accent6>
        <a:srgbClr val="7F2246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MASTER_HARMONIOUS 1.2" id="{50B8ED24-9C66-D148-9967-A49E6CD728C7}" vid="{B9113B35-357E-B44B-9180-02F57B41E52E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724</Words>
  <Application>Microsoft Office PowerPoint</Application>
  <PresentationFormat>Widescreen</PresentationFormat>
  <Paragraphs>170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Office Theme</vt:lpstr>
      <vt:lpstr>Covers</vt:lpstr>
      <vt:lpstr>LIGHT</vt:lpstr>
      <vt:lpstr>DARK</vt:lpstr>
      <vt:lpstr>BREAK, IMPACT AND STAT SLIDES</vt:lpstr>
      <vt:lpstr>CLOSING</vt:lpstr>
      <vt:lpstr>1_Office Theme</vt:lpstr>
      <vt:lpstr>PowerPoint Presentation</vt:lpstr>
      <vt:lpstr>GÉANT Twinning: Driving NREN Impact</vt:lpstr>
      <vt:lpstr>Unlock Your NREN's Potential with Twinning</vt:lpstr>
      <vt:lpstr>PowerPoint Presentation</vt:lpstr>
      <vt:lpstr>2025 Twinning Projects</vt:lpstr>
      <vt:lpstr>Connect, Collaborate, Create: Get Involved!</vt:lpstr>
      <vt:lpstr>NREN Twinning Programme: Jisc and KENET</vt:lpstr>
      <vt:lpstr>Twinning Programme</vt:lpstr>
      <vt:lpstr>Benefits for both NRENs</vt:lpstr>
      <vt:lpstr>Positives</vt:lpstr>
      <vt:lpstr>PowerPoint Presentation</vt:lpstr>
      <vt:lpstr>Considerations</vt:lpstr>
      <vt:lpstr>Summary:  We are big fans of the Twinning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DANTE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Meloni</dc:creator>
  <cp:lastModifiedBy>Leonie Schäfer</cp:lastModifiedBy>
  <cp:revision>593</cp:revision>
  <dcterms:created xsi:type="dcterms:W3CDTF">2018-03-16T12:13:33Z</dcterms:created>
  <dcterms:modified xsi:type="dcterms:W3CDTF">2025-06-06T10:48:52Z</dcterms:modified>
</cp:coreProperties>
</file>